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8"/>
  </p:notesMasterIdLst>
  <p:handoutMasterIdLst>
    <p:handoutMasterId r:id="rId49"/>
  </p:handoutMasterIdLst>
  <p:sldIdLst>
    <p:sldId id="261" r:id="rId2"/>
    <p:sldId id="526" r:id="rId3"/>
    <p:sldId id="516" r:id="rId4"/>
    <p:sldId id="523" r:id="rId5"/>
    <p:sldId id="484" r:id="rId6"/>
    <p:sldId id="522" r:id="rId7"/>
    <p:sldId id="517" r:id="rId8"/>
    <p:sldId id="483" r:id="rId9"/>
    <p:sldId id="527" r:id="rId10"/>
    <p:sldId id="552" r:id="rId11"/>
    <p:sldId id="553" r:id="rId12"/>
    <p:sldId id="554" r:id="rId13"/>
    <p:sldId id="555" r:id="rId14"/>
    <p:sldId id="524" r:id="rId15"/>
    <p:sldId id="525" r:id="rId16"/>
    <p:sldId id="556" r:id="rId17"/>
    <p:sldId id="557" r:id="rId18"/>
    <p:sldId id="558" r:id="rId19"/>
    <p:sldId id="528" r:id="rId20"/>
    <p:sldId id="529" r:id="rId21"/>
    <p:sldId id="531" r:id="rId22"/>
    <p:sldId id="532" r:id="rId23"/>
    <p:sldId id="533" r:id="rId24"/>
    <p:sldId id="534" r:id="rId25"/>
    <p:sldId id="535" r:id="rId26"/>
    <p:sldId id="536" r:id="rId27"/>
    <p:sldId id="537" r:id="rId28"/>
    <p:sldId id="538" r:id="rId29"/>
    <p:sldId id="539" r:id="rId30"/>
    <p:sldId id="540" r:id="rId31"/>
    <p:sldId id="541" r:id="rId32"/>
    <p:sldId id="542" r:id="rId33"/>
    <p:sldId id="543" r:id="rId34"/>
    <p:sldId id="546" r:id="rId35"/>
    <p:sldId id="548" r:id="rId36"/>
    <p:sldId id="550" r:id="rId37"/>
    <p:sldId id="551" r:id="rId38"/>
    <p:sldId id="559" r:id="rId39"/>
    <p:sldId id="514" r:id="rId40"/>
    <p:sldId id="515" r:id="rId41"/>
    <p:sldId id="518" r:id="rId42"/>
    <p:sldId id="519" r:id="rId43"/>
    <p:sldId id="520" r:id="rId44"/>
    <p:sldId id="521" r:id="rId45"/>
    <p:sldId id="445" r:id="rId46"/>
    <p:sldId id="441" r:id="rId47"/>
  </p:sldIdLst>
  <p:sldSz cx="9144000" cy="6858000" type="screen4x3"/>
  <p:notesSz cx="6797675" cy="9926638"/>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E4FF"/>
    <a:srgbClr val="3377FF"/>
    <a:srgbClr val="C2BCB6"/>
    <a:srgbClr val="F3F2F1"/>
    <a:srgbClr val="00329B"/>
    <a:srgbClr val="73AFB6"/>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749" autoAdjust="0"/>
  </p:normalViewPr>
  <p:slideViewPr>
    <p:cSldViewPr>
      <p:cViewPr varScale="1">
        <p:scale>
          <a:sx n="110" d="100"/>
          <a:sy n="110" d="100"/>
        </p:scale>
        <p:origin x="-1824" y="-90"/>
      </p:cViewPr>
      <p:guideLst>
        <p:guide orient="horz" pos="3838"/>
        <p:guide orient="horz" pos="890"/>
        <p:guide pos="5602"/>
        <p:guide pos="204"/>
      </p:guideLst>
    </p:cSldViewPr>
  </p:slideViewPr>
  <p:notesTextViewPr>
    <p:cViewPr>
      <p:scale>
        <a:sx n="75" d="100"/>
        <a:sy n="75" d="100"/>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8BC7F027-379E-4D32-9199-1B8938F68AAE}" type="datetimeFigureOut">
              <a:rPr lang="en-GB" smtClean="0"/>
              <a:pPr/>
              <a:t>21/05/2018</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B7E7989-31F3-4EB9-8547-909D99F43AE5}" type="datetimeFigureOut">
              <a:rPr lang="en-ZA" smtClean="0"/>
              <a:pPr/>
              <a:t>2018/05/21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5</a:t>
            </a:fld>
            <a:endParaRPr lang="en-ZA"/>
          </a:p>
        </p:txBody>
      </p:sp>
    </p:spTree>
    <p:extLst>
      <p:ext uri="{BB962C8B-B14F-4D97-AF65-F5344CB8AC3E}">
        <p14:creationId xmlns:p14="http://schemas.microsoft.com/office/powerpoint/2010/main" xmlns="" val="182149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18</a:t>
            </a:fld>
            <a:endParaRPr lang="en-ZA"/>
          </a:p>
        </p:txBody>
      </p:sp>
    </p:spTree>
    <p:extLst>
      <p:ext uri="{BB962C8B-B14F-4D97-AF65-F5344CB8AC3E}">
        <p14:creationId xmlns:p14="http://schemas.microsoft.com/office/powerpoint/2010/main" xmlns="" val="362128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25</a:t>
            </a:fld>
            <a:endParaRPr lang="en-ZA"/>
          </a:p>
        </p:txBody>
      </p:sp>
    </p:spTree>
    <p:extLst>
      <p:ext uri="{BB962C8B-B14F-4D97-AF65-F5344CB8AC3E}">
        <p14:creationId xmlns:p14="http://schemas.microsoft.com/office/powerpoint/2010/main" xmlns="" val="427223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It is not about looking for trade-offs amongst stakeholders or applying the “trade-off” principle which generally suggest a </a:t>
            </a:r>
            <a:r>
              <a:rPr lang="en-ZA" sz="1200" i="1" kern="1200" dirty="0">
                <a:solidFill>
                  <a:schemeClr val="tx1"/>
                </a:solidFill>
                <a:effectLst/>
                <a:latin typeface="+mn-lt"/>
                <a:ea typeface="+mn-ea"/>
                <a:cs typeface="+mn-cs"/>
              </a:rPr>
              <a:t>win/lose</a:t>
            </a:r>
            <a:r>
              <a:rPr lang="en-ZA" sz="1200" kern="1200" dirty="0">
                <a:solidFill>
                  <a:schemeClr val="tx1"/>
                </a:solidFill>
                <a:effectLst/>
                <a:latin typeface="+mn-lt"/>
                <a:ea typeface="+mn-ea"/>
                <a:cs typeface="+mn-cs"/>
              </a:rPr>
              <a:t> </a:t>
            </a:r>
            <a:r>
              <a:rPr lang="en-ZA" sz="1200" i="1" kern="1200" dirty="0">
                <a:solidFill>
                  <a:schemeClr val="tx1"/>
                </a:solidFill>
                <a:effectLst/>
                <a:latin typeface="+mn-lt"/>
                <a:ea typeface="+mn-ea"/>
                <a:cs typeface="+mn-cs"/>
              </a:rPr>
              <a:t>scenario</a:t>
            </a:r>
            <a:r>
              <a:rPr lang="en-ZA" sz="1200" kern="1200" dirty="0">
                <a:solidFill>
                  <a:schemeClr val="tx1"/>
                </a:solidFill>
                <a:effectLst/>
                <a:latin typeface="+mn-lt"/>
                <a:ea typeface="+mn-ea"/>
                <a:cs typeface="+mn-cs"/>
              </a:rPr>
              <a:t>, but rather about new business models in society today where public value is as important as shareholder value</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Social objectives must be a part of mainstream procurement practices and organisational approaches, in the same way as occupational health and safety and environmental management are business as usual practices for all levels of government today</a:t>
            </a:r>
          </a:p>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29</a:t>
            </a:fld>
            <a:endParaRPr lang="en-ZA" dirty="0"/>
          </a:p>
        </p:txBody>
      </p:sp>
    </p:spTree>
    <p:extLst>
      <p:ext uri="{BB962C8B-B14F-4D97-AF65-F5344CB8AC3E}">
        <p14:creationId xmlns:p14="http://schemas.microsoft.com/office/powerpoint/2010/main" xmlns="" val="170374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ZA" sz="1200" dirty="0">
                <a:effectLst/>
                <a:highlight>
                  <a:srgbClr val="FFFF00"/>
                </a:highlight>
              </a:rPr>
              <a:t>EQUITY </a:t>
            </a:r>
            <a:endParaRPr lang="en-ZA" sz="1200" dirty="0">
              <a:effectLst/>
            </a:endParaRPr>
          </a:p>
          <a:p>
            <a:pPr marL="0" lvl="0" indent="0">
              <a:lnSpc>
                <a:spcPct val="107000"/>
              </a:lnSpc>
              <a:spcAft>
                <a:spcPts val="0"/>
              </a:spcAft>
              <a:buFont typeface="+mj-lt"/>
              <a:buNone/>
            </a:pPr>
            <a:endParaRPr lang="en-ZA" sz="1200" dirty="0">
              <a:effectLst/>
              <a:highlight>
                <a:srgbClr val="FFFF00"/>
              </a:highlight>
            </a:endParaRPr>
          </a:p>
          <a:p>
            <a:pPr marL="342900" lvl="0" indent="-342900">
              <a:lnSpc>
                <a:spcPct val="107000"/>
              </a:lnSpc>
              <a:spcAft>
                <a:spcPts val="0"/>
              </a:spcAft>
              <a:buFont typeface="+mj-lt"/>
              <a:buAutoNum type="arabicPeriod"/>
            </a:pPr>
            <a:r>
              <a:rPr lang="en-ZA" sz="1200" dirty="0">
                <a:effectLst/>
                <a:highlight>
                  <a:srgbClr val="FFFF00"/>
                </a:highlight>
              </a:rPr>
              <a:t>advance the development of SMMEs and HDIs;</a:t>
            </a:r>
            <a:endParaRPr lang="en-ZA" sz="1200" dirty="0">
              <a:effectLst/>
            </a:endParaRPr>
          </a:p>
          <a:p>
            <a:pPr marL="342900" lvl="0" indent="-342900">
              <a:lnSpc>
                <a:spcPct val="107000"/>
              </a:lnSpc>
              <a:spcAft>
                <a:spcPts val="0"/>
              </a:spcAft>
              <a:buFont typeface="+mj-lt"/>
              <a:buAutoNum type="arabicPeriod"/>
            </a:pPr>
            <a:r>
              <a:rPr lang="en-ZA" sz="1200" dirty="0">
                <a:effectLst/>
                <a:highlight>
                  <a:srgbClr val="FFFF00"/>
                </a:highlight>
              </a:rPr>
              <a:t>promote women and physically handicapped people;</a:t>
            </a:r>
            <a:endParaRPr lang="en-ZA" sz="1200" dirty="0">
              <a:effectLst/>
            </a:endParaRPr>
          </a:p>
          <a:p>
            <a:pPr marL="342900" lvl="0" indent="-342900">
              <a:lnSpc>
                <a:spcPct val="107000"/>
              </a:lnSpc>
              <a:spcAft>
                <a:spcPts val="0"/>
              </a:spcAft>
              <a:buFont typeface="+mj-lt"/>
              <a:buAutoNum type="arabicPeriod"/>
            </a:pPr>
            <a:r>
              <a:rPr lang="en-ZA" sz="1200" dirty="0">
                <a:effectLst/>
                <a:highlight>
                  <a:srgbClr val="FFFF00"/>
                </a:highlight>
              </a:rPr>
              <a:t>create new jobs;</a:t>
            </a:r>
            <a:endParaRPr lang="en-ZA" sz="1200" dirty="0">
              <a:effectLst/>
            </a:endParaRPr>
          </a:p>
          <a:p>
            <a:pPr marL="342900" lvl="0" indent="-342900">
              <a:lnSpc>
                <a:spcPct val="107000"/>
              </a:lnSpc>
              <a:spcAft>
                <a:spcPts val="0"/>
              </a:spcAft>
              <a:buFont typeface="+mj-lt"/>
              <a:buAutoNum type="arabicPeriod"/>
            </a:pPr>
            <a:r>
              <a:rPr lang="en-ZA" sz="1200" dirty="0">
                <a:effectLst/>
                <a:highlight>
                  <a:srgbClr val="FFFF00"/>
                </a:highlight>
              </a:rPr>
              <a:t>promote local enterprises in specific provinces, in a particular region, in a specific local authority, or in rural areas; and</a:t>
            </a:r>
            <a:endParaRPr lang="en-ZA" sz="1200" dirty="0">
              <a:effectLst/>
            </a:endParaRPr>
          </a:p>
          <a:p>
            <a:pPr marL="342900" lvl="0" indent="-342900">
              <a:lnSpc>
                <a:spcPct val="107000"/>
              </a:lnSpc>
              <a:spcAft>
                <a:spcPts val="0"/>
              </a:spcAft>
              <a:buFont typeface="+mj-lt"/>
              <a:buAutoNum type="arabicPeriod"/>
            </a:pPr>
            <a:r>
              <a:rPr lang="en-ZA" sz="1200" dirty="0">
                <a:effectLst/>
                <a:highlight>
                  <a:srgbClr val="FFFF00"/>
                </a:highlight>
              </a:rPr>
              <a:t>support the local product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31</a:t>
            </a:fld>
            <a:endParaRPr lang="en-ZA" dirty="0"/>
          </a:p>
        </p:txBody>
      </p:sp>
    </p:spTree>
    <p:extLst>
      <p:ext uri="{BB962C8B-B14F-4D97-AF65-F5344CB8AC3E}">
        <p14:creationId xmlns:p14="http://schemas.microsoft.com/office/powerpoint/2010/main" xmlns="" val="304528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Procurement Plan and its suite of templates have been successfully implemented in the WCG. Over the past 4 years it has been integrated and links with the Strategic Plan, Annual Performance Plan and the Budget. </a:t>
            </a:r>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33</a:t>
            </a:fld>
            <a:endParaRPr lang="en-ZA" dirty="0"/>
          </a:p>
        </p:txBody>
      </p:sp>
    </p:spTree>
    <p:extLst>
      <p:ext uri="{BB962C8B-B14F-4D97-AF65-F5344CB8AC3E}">
        <p14:creationId xmlns:p14="http://schemas.microsoft.com/office/powerpoint/2010/main" xmlns="" val="155158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Using the Strategic Procurement Framework developed by National Treasury the Social Value perspective is included at a process step</a:t>
            </a:r>
          </a:p>
          <a:p>
            <a:pPr lvl="0"/>
            <a:r>
              <a:rPr lang="en-ZA" sz="1200" b="1" kern="1200" dirty="0">
                <a:solidFill>
                  <a:schemeClr val="tx1"/>
                </a:solidFill>
                <a:effectLst/>
                <a:latin typeface="+mn-lt"/>
                <a:ea typeface="+mn-ea"/>
                <a:cs typeface="+mn-cs"/>
              </a:rPr>
              <a:t>Social Value Target</a:t>
            </a:r>
            <a:r>
              <a:rPr lang="en-ZA" sz="1200" kern="1200" dirty="0">
                <a:solidFill>
                  <a:schemeClr val="tx1"/>
                </a:solidFill>
                <a:effectLst/>
                <a:latin typeface="+mn-lt"/>
                <a:ea typeface="+mn-ea"/>
                <a:cs typeface="+mn-cs"/>
              </a:rPr>
              <a:t> – at the beginning of the project</a:t>
            </a:r>
          </a:p>
          <a:p>
            <a:pPr lvl="0"/>
            <a:r>
              <a:rPr lang="en-ZA" sz="1200" b="1" kern="1200" dirty="0">
                <a:solidFill>
                  <a:schemeClr val="tx1"/>
                </a:solidFill>
                <a:effectLst/>
                <a:latin typeface="+mn-lt"/>
                <a:ea typeface="+mn-ea"/>
                <a:cs typeface="+mn-cs"/>
              </a:rPr>
              <a:t>Social Value Forecast</a:t>
            </a:r>
            <a:r>
              <a:rPr lang="en-ZA" sz="1200" kern="1200" dirty="0">
                <a:solidFill>
                  <a:schemeClr val="tx1"/>
                </a:solidFill>
                <a:effectLst/>
                <a:latin typeface="+mn-lt"/>
                <a:ea typeface="+mn-ea"/>
                <a:cs typeface="+mn-cs"/>
              </a:rPr>
              <a:t> - more realistic overview of what outcomes may be achievable after market research.</a:t>
            </a:r>
          </a:p>
          <a:p>
            <a:pPr lvl="0"/>
            <a:r>
              <a:rPr lang="en-ZA" sz="1200" b="1" kern="1200" dirty="0">
                <a:solidFill>
                  <a:schemeClr val="tx1"/>
                </a:solidFill>
                <a:effectLst/>
                <a:latin typeface="+mn-lt"/>
                <a:ea typeface="+mn-ea"/>
                <a:cs typeface="+mn-cs"/>
              </a:rPr>
              <a:t>Social Value Secured</a:t>
            </a:r>
            <a:r>
              <a:rPr lang="en-ZA" sz="1200" kern="1200" dirty="0">
                <a:solidFill>
                  <a:schemeClr val="tx1"/>
                </a:solidFill>
                <a:effectLst/>
                <a:latin typeface="+mn-lt"/>
                <a:ea typeface="+mn-ea"/>
                <a:cs typeface="+mn-cs"/>
              </a:rPr>
              <a:t> - once the contract is awarded, those outcomes are secured </a:t>
            </a:r>
          </a:p>
          <a:p>
            <a:pPr lvl="0"/>
            <a:r>
              <a:rPr lang="en-ZA" sz="1200" b="1" kern="1200" dirty="0">
                <a:solidFill>
                  <a:schemeClr val="tx1"/>
                </a:solidFill>
                <a:effectLst/>
                <a:latin typeface="+mn-lt"/>
                <a:ea typeface="+mn-ea"/>
                <a:cs typeface="+mn-cs"/>
              </a:rPr>
              <a:t>Social Value Delivered</a:t>
            </a:r>
            <a:r>
              <a:rPr lang="en-ZA" sz="1200" kern="1200" dirty="0">
                <a:solidFill>
                  <a:schemeClr val="tx1"/>
                </a:solidFill>
                <a:effectLst/>
                <a:latin typeface="+mn-lt"/>
                <a:ea typeface="+mn-ea"/>
                <a:cs typeface="+mn-cs"/>
              </a:rPr>
              <a:t> - they are based on actual contract deliverables </a:t>
            </a:r>
          </a:p>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35</a:t>
            </a:fld>
            <a:endParaRPr lang="en-ZA" dirty="0"/>
          </a:p>
        </p:txBody>
      </p:sp>
    </p:spTree>
    <p:extLst>
      <p:ext uri="{BB962C8B-B14F-4D97-AF65-F5344CB8AC3E}">
        <p14:creationId xmlns:p14="http://schemas.microsoft.com/office/powerpoint/2010/main" xmlns="" val="115992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rPr>
              <a:t>The Inclusive Development Index (IDI) is an annual assessment of 103 countries’ economic performance that measures how countries perform on eleven dimensions of economic progress in addition to GDP. It has 3 pillars; growth and development; inclusion and; intergenerational equity – sustainable stewardship of natural and financial resources.</a:t>
            </a:r>
          </a:p>
          <a:p>
            <a:r>
              <a:rPr lang="en-ZA" sz="1200" b="0" i="0" kern="1200" dirty="0">
                <a:solidFill>
                  <a:schemeClr val="tx1"/>
                </a:solidFill>
                <a:effectLst/>
                <a:latin typeface="+mn-lt"/>
                <a:ea typeface="+mn-ea"/>
                <a:cs typeface="+mn-cs"/>
              </a:rPr>
              <a:t>The IDI is a project of the World Economic Forum’s System Initiative on the Future of Economic Progress, which aims to inform and enable sustained and inclusive economic progress through deepened public-private cooperation through thought leadership and analysis, strategic dialogue and concrete cooperation, including by accelerating social impact through corporate action.</a:t>
            </a:r>
          </a:p>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36</a:t>
            </a:fld>
            <a:endParaRPr lang="en-ZA" dirty="0"/>
          </a:p>
        </p:txBody>
      </p:sp>
    </p:spTree>
    <p:extLst>
      <p:ext uri="{BB962C8B-B14F-4D97-AF65-F5344CB8AC3E}">
        <p14:creationId xmlns:p14="http://schemas.microsoft.com/office/powerpoint/2010/main" xmlns="" val="3413177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394"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4" name="Picture 116" descr="C:\Users\Conny\Desktop\WCG\WCG - Logo\PNG\Logos blue\Provincial Government\WCG - Logo - Provincial Government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7.xml"/><Relationship Id="rId5" Type="http://schemas.openxmlformats.org/officeDocument/2006/relationships/tags" Target="../tags/tag62.xml"/><Relationship Id="rId4" Type="http://schemas.openxmlformats.org/officeDocument/2006/relationships/tags" Target="../tags/tag6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509120"/>
            <a:ext cx="8129486" cy="508552"/>
          </a:xfrm>
        </p:spPr>
        <p:txBody>
          <a:bodyPr/>
          <a:lstStyle/>
          <a:p>
            <a:r>
              <a:rPr lang="en-GB" dirty="0"/>
              <a:t>Feedback to SCOF</a:t>
            </a:r>
          </a:p>
        </p:txBody>
      </p:sp>
      <p:sp>
        <p:nvSpPr>
          <p:cNvPr id="8" name="Text Placeholder 7"/>
          <p:cNvSpPr>
            <a:spLocks noGrp="1"/>
          </p:cNvSpPr>
          <p:nvPr>
            <p:ph type="body" sz="quarter" idx="11"/>
          </p:nvPr>
        </p:nvSpPr>
        <p:spPr>
          <a:xfrm>
            <a:off x="5220072" y="5398045"/>
            <a:ext cx="2088232" cy="551235"/>
          </a:xfrm>
        </p:spPr>
        <p:txBody>
          <a:bodyPr>
            <a:normAutofit/>
          </a:bodyPr>
          <a:lstStyle/>
          <a:p>
            <a:r>
              <a:rPr lang="en-GB" dirty="0">
                <a:latin typeface="+mn-lt"/>
              </a:rPr>
              <a:t>N. Ebrahim</a:t>
            </a:r>
          </a:p>
        </p:txBody>
      </p:sp>
      <p:sp>
        <p:nvSpPr>
          <p:cNvPr id="11" name="Title 10"/>
          <p:cNvSpPr>
            <a:spLocks noGrp="1"/>
          </p:cNvSpPr>
          <p:nvPr>
            <p:ph type="ctrTitle"/>
          </p:nvPr>
        </p:nvSpPr>
        <p:spPr/>
        <p:txBody>
          <a:bodyPr/>
          <a:lstStyle/>
          <a:p>
            <a:pPr algn="ctr"/>
            <a:r>
              <a:rPr lang="en-ZA" dirty="0"/>
              <a:t>PREFERENTIAL PROCUREMENT PROCESS</a:t>
            </a:r>
          </a:p>
        </p:txBody>
      </p:sp>
      <p:sp>
        <p:nvSpPr>
          <p:cNvPr id="2" name="Date Placeholder 1"/>
          <p:cNvSpPr>
            <a:spLocks noGrp="1"/>
          </p:cNvSpPr>
          <p:nvPr>
            <p:ph type="dt" sz="half" idx="2"/>
          </p:nvPr>
        </p:nvSpPr>
        <p:spPr>
          <a:xfrm>
            <a:off x="7164288" y="5368065"/>
            <a:ext cx="1512168" cy="365125"/>
          </a:xfrm>
        </p:spPr>
        <p:txBody>
          <a:bodyPr/>
          <a:lstStyle/>
          <a:p>
            <a:r>
              <a:rPr lang="en-GB" dirty="0"/>
              <a:t>16 May 2018</a:t>
            </a:r>
          </a:p>
        </p:txBody>
      </p:sp>
    </p:spTree>
    <p:custDataLst>
      <p:tags r:id="rId1"/>
    </p:custDataLst>
    <p:extLst>
      <p:ext uri="{BB962C8B-B14F-4D97-AF65-F5344CB8AC3E}">
        <p14:creationId xmlns:p14="http://schemas.microsoft.com/office/powerpoint/2010/main" xmlns="" val="18750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CONFORMANCE TO PERFORMANCE</a:t>
            </a:r>
          </a:p>
        </p:txBody>
      </p:sp>
      <p:sp>
        <p:nvSpPr>
          <p:cNvPr id="3" name="Text Placeholder 2"/>
          <p:cNvSpPr>
            <a:spLocks noGrp="1"/>
          </p:cNvSpPr>
          <p:nvPr>
            <p:ph type="body" sz="quarter" idx="13"/>
          </p:nvPr>
        </p:nvSpPr>
        <p:spPr>
          <a:xfrm>
            <a:off x="478244" y="1110674"/>
            <a:ext cx="8387655" cy="4756726"/>
          </a:xfrm>
        </p:spPr>
        <p:txBody>
          <a:bodyPr/>
          <a:lstStyle/>
          <a:p>
            <a:pPr marL="285750" indent="-285750">
              <a:buFont typeface="Wingdings" panose="05000000000000000000" pitchFamily="2" charset="2"/>
              <a:buChar char="Ø"/>
            </a:pPr>
            <a:r>
              <a:rPr lang="en-US" sz="2400" dirty="0">
                <a:solidFill>
                  <a:srgbClr val="00329B"/>
                </a:solidFill>
              </a:rPr>
              <a:t>Public procurement frameworks characterized by an unstable tension between the public expectations of </a:t>
            </a:r>
            <a:r>
              <a:rPr lang="en-US" sz="2400" u="sng" dirty="0">
                <a:solidFill>
                  <a:srgbClr val="00329B"/>
                </a:solidFill>
              </a:rPr>
              <a:t>transparency and accountability and efficiency and effectiveness of resource management</a:t>
            </a:r>
            <a:r>
              <a:rPr lang="en-US" sz="2400" dirty="0">
                <a:solidFill>
                  <a:srgbClr val="00329B"/>
                </a:solidFill>
              </a:rPr>
              <a:t>;</a:t>
            </a:r>
          </a:p>
          <a:p>
            <a:pPr marL="285750" indent="-285750">
              <a:buFont typeface="Wingdings" panose="05000000000000000000" pitchFamily="2" charset="2"/>
              <a:buChar char="Ø"/>
            </a:pPr>
            <a:r>
              <a:rPr lang="en-US" sz="2400" dirty="0">
                <a:solidFill>
                  <a:srgbClr val="00329B"/>
                </a:solidFill>
              </a:rPr>
              <a:t>Complexity of procurement environment</a:t>
            </a:r>
          </a:p>
          <a:p>
            <a:pPr marL="285750" indent="-285750">
              <a:buFont typeface="Wingdings" panose="05000000000000000000" pitchFamily="2" charset="2"/>
              <a:buChar char="Ø"/>
            </a:pPr>
            <a:r>
              <a:rPr lang="en-US" sz="2400" dirty="0">
                <a:solidFill>
                  <a:srgbClr val="00329B"/>
                </a:solidFill>
              </a:rPr>
              <a:t>Conflicting stakeholder interests;, views and claims  at the political, business, community, management, legal and technological levels within the SCM arena</a:t>
            </a:r>
          </a:p>
        </p:txBody>
      </p:sp>
      <p:sp>
        <p:nvSpPr>
          <p:cNvPr id="5" name="Footer Placeholder 4"/>
          <p:cNvSpPr>
            <a:spLocks noGrp="1"/>
          </p:cNvSpPr>
          <p:nvPr>
            <p:ph type="ftr" sz="quarter" idx="3"/>
          </p:nvPr>
        </p:nvSpPr>
        <p:spPr/>
        <p:txBody>
          <a:bodyPr/>
          <a:lstStyle/>
          <a:p>
            <a:r>
              <a:rPr lang="en-ZA" dirty="0"/>
              <a:t>Transversal Projects:  [Name of Project] [Department]</a:t>
            </a:r>
            <a:endParaRPr lang="en-GB" dirty="0"/>
          </a:p>
        </p:txBody>
      </p:sp>
      <p:sp>
        <p:nvSpPr>
          <p:cNvPr id="6" name="Slide Number Placeholder 5"/>
          <p:cNvSpPr>
            <a:spLocks noGrp="1"/>
          </p:cNvSpPr>
          <p:nvPr>
            <p:ph type="sldNum" sz="quarter" idx="4"/>
          </p:nvPr>
        </p:nvSpPr>
        <p:spPr/>
        <p:txBody>
          <a:bodyPr/>
          <a:lstStyle/>
          <a:p>
            <a:fld id="{8406839F-D7A4-4E5D-B93D-768AD4D1DB36}" type="slidenum">
              <a:rPr lang="en-ZA" smtClean="0"/>
              <a:pPr/>
              <a:t>10</a:t>
            </a:fld>
            <a:endParaRPr lang="en-ZA" dirty="0"/>
          </a:p>
        </p:txBody>
      </p:sp>
      <p:sp>
        <p:nvSpPr>
          <p:cNvPr id="7" name="Text Placeholder 3"/>
          <p:cNvSpPr txBox="1">
            <a:spLocks/>
          </p:cNvSpPr>
          <p:nvPr/>
        </p:nvSpPr>
        <p:spPr>
          <a:xfrm>
            <a:off x="295275" y="1371600"/>
            <a:ext cx="8597205" cy="4835624"/>
          </a:xfrm>
          <a:prstGeom prst="rect">
            <a:avLst/>
          </a:prstGeom>
        </p:spPr>
        <p:txBody>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xmlns="" val="196285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90160"/>
            <a:ext cx="8597205" cy="559256"/>
          </a:xfrm>
        </p:spPr>
        <p:txBody>
          <a:bodyPr/>
          <a:lstStyle/>
          <a:p>
            <a:r>
              <a:rPr lang="en-GB" dirty="0"/>
              <a:t>PUBLIC PROCUREMENT</a:t>
            </a:r>
          </a:p>
        </p:txBody>
      </p:sp>
      <p:sp>
        <p:nvSpPr>
          <p:cNvPr id="9" name="Text Placeholder 8"/>
          <p:cNvSpPr>
            <a:spLocks noGrp="1"/>
          </p:cNvSpPr>
          <p:nvPr>
            <p:ph type="body" sz="quarter" idx="14"/>
          </p:nvPr>
        </p:nvSpPr>
        <p:spPr>
          <a:xfrm>
            <a:off x="295275" y="1052736"/>
            <a:ext cx="8712968" cy="5040560"/>
          </a:xfrm>
        </p:spPr>
        <p:txBody>
          <a:bodyPr>
            <a:noAutofit/>
          </a:bodyPr>
          <a:lstStyle/>
          <a:p>
            <a:pPr algn="ctr">
              <a:lnSpc>
                <a:spcPct val="120000"/>
              </a:lnSpc>
              <a:spcBef>
                <a:spcPts val="1200"/>
              </a:spcBef>
            </a:pPr>
            <a:r>
              <a:rPr lang="en-US" sz="2400" dirty="0">
                <a:solidFill>
                  <a:srgbClr val="C00000"/>
                </a:solidFill>
              </a:rPr>
              <a:t>PUBLIC PROCUREMENT – A POWERFUL TOOL !!!</a:t>
            </a:r>
          </a:p>
          <a:p>
            <a:pPr marL="342900" indent="-342900" algn="just">
              <a:lnSpc>
                <a:spcPct val="120000"/>
              </a:lnSpc>
              <a:spcBef>
                <a:spcPts val="1200"/>
              </a:spcBef>
              <a:buFont typeface="Wingdings" panose="05000000000000000000" pitchFamily="2" charset="2"/>
              <a:buChar char="q"/>
            </a:pPr>
            <a:r>
              <a:rPr lang="en-US" sz="1700" b="0" dirty="0">
                <a:solidFill>
                  <a:srgbClr val="00329B"/>
                </a:solidFill>
              </a:rPr>
              <a:t>Governments have long used public procurement as a tool to promote socioeconomic objectives. These objectives are sometimes referred to as ‘horizontal’ or ‘collateral’ considerations as they are additional to the primary purpose of public procurement.</a:t>
            </a:r>
          </a:p>
          <a:p>
            <a:pPr marL="285750" indent="-285750" algn="just">
              <a:buFont typeface="Wingdings" panose="05000000000000000000" pitchFamily="2" charset="2"/>
              <a:buChar char="q"/>
            </a:pPr>
            <a:r>
              <a:rPr lang="en-US" sz="1700" b="0" dirty="0">
                <a:solidFill>
                  <a:srgbClr val="00329B"/>
                </a:solidFill>
              </a:rPr>
              <a:t>In formulating public procurement policies these considerations are wide ranging, from promoting labour laws to encouraging local industrial development to supporting </a:t>
            </a:r>
            <a:r>
              <a:rPr lang="en-GB" sz="1700" b="0" dirty="0">
                <a:solidFill>
                  <a:srgbClr val="00329B"/>
                </a:solidFill>
              </a:rPr>
              <a:t>environmentally sustainable practices.</a:t>
            </a:r>
          </a:p>
          <a:p>
            <a:pPr marL="285750" indent="-285750" algn="just">
              <a:buFont typeface="Wingdings" panose="05000000000000000000" pitchFamily="2" charset="2"/>
              <a:buChar char="q"/>
            </a:pPr>
            <a:r>
              <a:rPr lang="en-US" sz="1700" b="0" dirty="0">
                <a:solidFill>
                  <a:srgbClr val="00329B"/>
                </a:solidFill>
              </a:rPr>
              <a:t>The case for public procurement as a tool to promote participation by SMMEs and /or black owned businesses is compelling from a developmental and economic perspective</a:t>
            </a:r>
          </a:p>
          <a:p>
            <a:pPr marL="285750" indent="-285750">
              <a:buFont typeface="Wingdings" panose="05000000000000000000" pitchFamily="2" charset="2"/>
              <a:buChar char="q"/>
            </a:pPr>
            <a:r>
              <a:rPr lang="en-US" sz="1700" b="0" dirty="0">
                <a:solidFill>
                  <a:srgbClr val="00329B"/>
                </a:solidFill>
              </a:rPr>
              <a:t>Public procurement is a powerful tool to achieve socioeconomic objectives because it operates at the intersection of the government’s regulatory and buying powers. Governments are market regulators and market participants.</a:t>
            </a:r>
          </a:p>
          <a:p>
            <a:pPr marL="285750" indent="-285750">
              <a:buFont typeface="Wingdings" panose="05000000000000000000" pitchFamily="2" charset="2"/>
              <a:buChar char="q"/>
            </a:pPr>
            <a:r>
              <a:rPr lang="en-GB" sz="1700" b="0" dirty="0">
                <a:solidFill>
                  <a:srgbClr val="00329B"/>
                </a:solidFill>
              </a:rPr>
              <a:t>Governments </a:t>
            </a:r>
            <a:r>
              <a:rPr lang="en-US" sz="1700" b="0" dirty="0">
                <a:solidFill>
                  <a:srgbClr val="00329B"/>
                </a:solidFill>
              </a:rPr>
              <a:t>spend trillions of dollars annually purchasing the goods, works and services they require to fulfil their public functions</a:t>
            </a:r>
          </a:p>
        </p:txBody>
      </p:sp>
      <p:sp>
        <p:nvSpPr>
          <p:cNvPr id="11" name="Footer Placeholder 10"/>
          <p:cNvSpPr>
            <a:spLocks noGrp="1"/>
          </p:cNvSpPr>
          <p:nvPr>
            <p:ph type="ftr" sz="quarter" idx="3"/>
          </p:nvPr>
        </p:nvSpPr>
        <p:spPr/>
        <p:txBody>
          <a:bodyPr/>
          <a:lstStyle/>
          <a:p>
            <a:r>
              <a:rPr lang="en-ZA"/>
              <a:t>SCM Improvement</a:t>
            </a:r>
            <a:endParaRPr lang="en-GB" dirty="0"/>
          </a:p>
        </p:txBody>
      </p:sp>
      <p:sp>
        <p:nvSpPr>
          <p:cNvPr id="12" name="Slide Number Placeholder 11"/>
          <p:cNvSpPr>
            <a:spLocks noGrp="1"/>
          </p:cNvSpPr>
          <p:nvPr>
            <p:ph type="sldNum" sz="quarter" idx="4"/>
          </p:nvPr>
        </p:nvSpPr>
        <p:spPr/>
        <p:txBody>
          <a:bodyPr/>
          <a:lstStyle/>
          <a:p>
            <a:fld id="{8406839F-D7A4-4E5D-B93D-768AD4D1DB36}" type="slidenum">
              <a:rPr lang="en-ZA" smtClean="0"/>
              <a:pPr/>
              <a:t>11</a:t>
            </a:fld>
            <a:endParaRPr lang="en-ZA" dirty="0"/>
          </a:p>
        </p:txBody>
      </p:sp>
    </p:spTree>
    <p:custDataLst>
      <p:tags r:id="rId1"/>
    </p:custDataLst>
    <p:extLst>
      <p:ext uri="{BB962C8B-B14F-4D97-AF65-F5344CB8AC3E}">
        <p14:creationId xmlns:p14="http://schemas.microsoft.com/office/powerpoint/2010/main" xmlns="" val="180887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GOVERNMENT PURCHASING AFFECTS MARKETS</a:t>
            </a:r>
            <a:endParaRPr lang="en-GB"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12</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5" name="Text Placeholder 4"/>
          <p:cNvSpPr>
            <a:spLocks noGrp="1"/>
          </p:cNvSpPr>
          <p:nvPr>
            <p:ph type="body" sz="quarter" idx="10"/>
          </p:nvPr>
        </p:nvSpPr>
        <p:spPr>
          <a:xfrm>
            <a:off x="107505" y="908720"/>
            <a:ext cx="8784975" cy="5949280"/>
          </a:xfrm>
        </p:spPr>
        <p:txBody>
          <a:bodyPr>
            <a:noAutofit/>
          </a:bodyPr>
          <a:lstStyle/>
          <a:p>
            <a:pPr marL="285750" indent="-285750">
              <a:buFont typeface="Wingdings" panose="05000000000000000000" pitchFamily="2" charset="2"/>
              <a:buChar char="ü"/>
            </a:pPr>
            <a:r>
              <a:rPr lang="en-US" sz="1500" b="0" dirty="0">
                <a:solidFill>
                  <a:srgbClr val="00329B"/>
                </a:solidFill>
              </a:rPr>
              <a:t>Public procurement is a powerful tool to promote socioeconomic objectives because it operates at the intersection of the government’s regulatory and buying powers </a:t>
            </a:r>
            <a:r>
              <a:rPr lang="en-GB" sz="1500" b="0" dirty="0">
                <a:solidFill>
                  <a:srgbClr val="00329B"/>
                </a:solidFill>
              </a:rPr>
              <a:t>(</a:t>
            </a:r>
            <a:r>
              <a:rPr lang="en-GB" sz="1500" b="0" dirty="0" err="1">
                <a:solidFill>
                  <a:srgbClr val="00329B"/>
                </a:solidFill>
              </a:rPr>
              <a:t>McCrudden</a:t>
            </a:r>
            <a:r>
              <a:rPr lang="en-GB" sz="1500" b="0" dirty="0">
                <a:solidFill>
                  <a:srgbClr val="00329B"/>
                </a:solidFill>
              </a:rPr>
              <a:t>, 2004).</a:t>
            </a:r>
          </a:p>
          <a:p>
            <a:pPr marL="285750" indent="-285750">
              <a:buFont typeface="Wingdings" panose="05000000000000000000" pitchFamily="2" charset="2"/>
              <a:buChar char="ü"/>
            </a:pPr>
            <a:r>
              <a:rPr lang="en-US" sz="1500" b="0" dirty="0">
                <a:solidFill>
                  <a:srgbClr val="00329B"/>
                </a:solidFill>
              </a:rPr>
              <a:t>Governments have the power to regulate market participants by encouraging markets through competition laws or by restraining markets through social regulation, such as </a:t>
            </a:r>
            <a:r>
              <a:rPr lang="en-GB" sz="1500" b="0" dirty="0">
                <a:solidFill>
                  <a:srgbClr val="00329B"/>
                </a:solidFill>
              </a:rPr>
              <a:t>health and safety laws.</a:t>
            </a:r>
          </a:p>
          <a:p>
            <a:pPr marL="285750" indent="-285750">
              <a:buFont typeface="Wingdings" panose="05000000000000000000" pitchFamily="2" charset="2"/>
              <a:buChar char="ü"/>
            </a:pPr>
            <a:endParaRPr lang="en-GB" sz="1500" b="0" dirty="0">
              <a:solidFill>
                <a:srgbClr val="00329B"/>
              </a:solidFill>
            </a:endParaRPr>
          </a:p>
          <a:p>
            <a:pPr marL="285750" indent="-285750">
              <a:buFont typeface="Wingdings" panose="05000000000000000000" pitchFamily="2" charset="2"/>
              <a:buChar char="ü"/>
            </a:pPr>
            <a:r>
              <a:rPr lang="en-US" sz="1500" dirty="0">
                <a:solidFill>
                  <a:srgbClr val="00329B"/>
                </a:solidFill>
              </a:rPr>
              <a:t>UNITENDED CONSEQUENCES</a:t>
            </a:r>
            <a:r>
              <a:rPr lang="en-US" sz="1500" b="0" dirty="0">
                <a:solidFill>
                  <a:srgbClr val="00329B"/>
                </a:solidFill>
              </a:rPr>
              <a:t> if legislation is not responsive to the business requirements of government: </a:t>
            </a:r>
          </a:p>
          <a:p>
            <a:pPr marL="1430338" lvl="1" indent="-176213" algn="just">
              <a:lnSpc>
                <a:spcPct val="130000"/>
              </a:lnSpc>
              <a:buFont typeface="Wingdings" panose="05000000000000000000" pitchFamily="2" charset="2"/>
              <a:buChar char="§"/>
            </a:pPr>
            <a:r>
              <a:rPr lang="en-ZA" sz="1500" dirty="0">
                <a:solidFill>
                  <a:srgbClr val="00329B"/>
                </a:solidFill>
              </a:rPr>
              <a:t>Distortion of the market: some private sector companies will automatically be precluded from competing for government contracts where a minimum B-BBEE status level or other pre-qualification criteria is imposed as a barrier to participation;</a:t>
            </a:r>
          </a:p>
          <a:p>
            <a:pPr marL="1430338" lvl="1" indent="-176213" algn="just">
              <a:lnSpc>
                <a:spcPct val="130000"/>
              </a:lnSpc>
              <a:buFont typeface="Wingdings" panose="05000000000000000000" pitchFamily="2" charset="2"/>
              <a:buChar char="§"/>
            </a:pPr>
            <a:r>
              <a:rPr lang="en-ZA" sz="1500" dirty="0">
                <a:solidFill>
                  <a:srgbClr val="00329B"/>
                </a:solidFill>
              </a:rPr>
              <a:t>Uncompetitive behaviour, fronting by suppliers, collusion and double dipping in order to meet the pre-qualification/ sub-contracting criteria;</a:t>
            </a:r>
          </a:p>
          <a:p>
            <a:pPr marL="1430338" lvl="1" indent="-176213" algn="just">
              <a:lnSpc>
                <a:spcPct val="130000"/>
              </a:lnSpc>
              <a:buFont typeface="Wingdings" panose="05000000000000000000" pitchFamily="2" charset="2"/>
              <a:buChar char="§"/>
            </a:pPr>
            <a:r>
              <a:rPr lang="en-ZA" sz="1500" dirty="0">
                <a:solidFill>
                  <a:srgbClr val="00329B"/>
                </a:solidFill>
              </a:rPr>
              <a:t>Risk of litigation;</a:t>
            </a:r>
          </a:p>
          <a:p>
            <a:pPr marL="1430338" lvl="1" indent="-176213" algn="just">
              <a:lnSpc>
                <a:spcPct val="130000"/>
              </a:lnSpc>
              <a:buFont typeface="Wingdings" panose="05000000000000000000" pitchFamily="2" charset="2"/>
              <a:buChar char="§"/>
            </a:pPr>
            <a:r>
              <a:rPr lang="en-ZA" sz="1500" dirty="0">
                <a:solidFill>
                  <a:srgbClr val="00329B"/>
                </a:solidFill>
              </a:rPr>
              <a:t>Lack of uniformity in the application of pre-qualifying criteria and sub-contracting given that it is discretionary;</a:t>
            </a:r>
          </a:p>
          <a:p>
            <a:pPr marL="1430338" lvl="1" indent="-176213" algn="just">
              <a:lnSpc>
                <a:spcPct val="130000"/>
              </a:lnSpc>
              <a:buFont typeface="Wingdings" panose="05000000000000000000" pitchFamily="2" charset="2"/>
              <a:buChar char="§"/>
            </a:pPr>
            <a:r>
              <a:rPr lang="en-ZA" sz="1500" dirty="0">
                <a:solidFill>
                  <a:srgbClr val="00329B"/>
                </a:solidFill>
              </a:rPr>
              <a:t>Expectations of the market: less budget, less employment and other opportunities. jobs.</a:t>
            </a:r>
          </a:p>
          <a:p>
            <a:pPr marL="285750" indent="-285750">
              <a:buFont typeface="Wingdings" panose="05000000000000000000" pitchFamily="2" charset="2"/>
              <a:buChar char="§"/>
            </a:pPr>
            <a:endParaRPr lang="en-GB" sz="1500" dirty="0">
              <a:solidFill>
                <a:srgbClr val="00329B"/>
              </a:solidFill>
            </a:endParaRPr>
          </a:p>
        </p:txBody>
      </p:sp>
    </p:spTree>
    <p:extLst>
      <p:ext uri="{BB962C8B-B14F-4D97-AF65-F5344CB8AC3E}">
        <p14:creationId xmlns:p14="http://schemas.microsoft.com/office/powerpoint/2010/main" xmlns="" val="261163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PROCUREMENT SYSTEMS</a:t>
            </a:r>
            <a:endParaRPr lang="en-GB"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13</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5" name="Text Placeholder 4"/>
          <p:cNvSpPr>
            <a:spLocks noGrp="1"/>
          </p:cNvSpPr>
          <p:nvPr>
            <p:ph type="body" sz="quarter" idx="10"/>
          </p:nvPr>
        </p:nvSpPr>
        <p:spPr>
          <a:xfrm>
            <a:off x="5940152" y="1196752"/>
            <a:ext cx="2952328" cy="5271398"/>
          </a:xfrm>
        </p:spPr>
        <p:txBody>
          <a:bodyPr/>
          <a:lstStyle/>
          <a:p>
            <a:r>
              <a:rPr lang="en-US" b="0" dirty="0">
                <a:solidFill>
                  <a:srgbClr val="00329B"/>
                </a:solidFill>
              </a:rPr>
              <a:t>Traditionally and from a legislative perspective the SCM function is broader but the 3 main areas for </a:t>
            </a:r>
            <a:r>
              <a:rPr lang="en-US" b="0" u="sng" dirty="0">
                <a:solidFill>
                  <a:srgbClr val="00329B"/>
                </a:solidFill>
              </a:rPr>
              <a:t>procurement</a:t>
            </a:r>
            <a:r>
              <a:rPr lang="en-US" b="0" dirty="0">
                <a:solidFill>
                  <a:srgbClr val="00329B"/>
                </a:solidFill>
              </a:rPr>
              <a:t> activities are the following are:  </a:t>
            </a:r>
          </a:p>
          <a:p>
            <a:endParaRPr lang="en-US" b="0" dirty="0">
              <a:solidFill>
                <a:srgbClr val="00329B"/>
              </a:solidFill>
            </a:endParaRPr>
          </a:p>
          <a:p>
            <a:pPr marL="285750" indent="-285750">
              <a:buFont typeface="Wingdings" panose="05000000000000000000" pitchFamily="2" charset="2"/>
              <a:buChar char="ü"/>
            </a:pPr>
            <a:r>
              <a:rPr lang="en-US" b="0" dirty="0">
                <a:solidFill>
                  <a:srgbClr val="00329B"/>
                </a:solidFill>
              </a:rPr>
              <a:t>Acquisition Planning (Demand Management)</a:t>
            </a:r>
          </a:p>
          <a:p>
            <a:pPr marL="285750" indent="-285750">
              <a:buFont typeface="Wingdings" panose="05000000000000000000" pitchFamily="2" charset="2"/>
              <a:buChar char="ü"/>
            </a:pPr>
            <a:r>
              <a:rPr lang="en-US" b="0" dirty="0">
                <a:solidFill>
                  <a:srgbClr val="00329B"/>
                </a:solidFill>
              </a:rPr>
              <a:t>Source Selection (Acquisition Management)</a:t>
            </a:r>
          </a:p>
          <a:p>
            <a:pPr marL="285750" indent="-285750">
              <a:buFont typeface="Wingdings" panose="05000000000000000000" pitchFamily="2" charset="2"/>
              <a:buChar char="ü"/>
            </a:pPr>
            <a:r>
              <a:rPr lang="en-US" b="0" dirty="0">
                <a:solidFill>
                  <a:srgbClr val="00329B"/>
                </a:solidFill>
              </a:rPr>
              <a:t>Contract Administration (Contract Management)</a:t>
            </a:r>
          </a:p>
          <a:p>
            <a:pPr marL="285750" indent="-285750">
              <a:buFont typeface="Wingdings" panose="05000000000000000000" pitchFamily="2" charset="2"/>
              <a:buChar char="ü"/>
            </a:pPr>
            <a:endParaRPr lang="en-US" b="0" dirty="0">
              <a:solidFill>
                <a:srgbClr val="00329B"/>
              </a:solidFill>
            </a:endParaRPr>
          </a:p>
          <a:p>
            <a:r>
              <a:rPr lang="en-US" b="0" dirty="0">
                <a:solidFill>
                  <a:srgbClr val="00329B"/>
                </a:solidFill>
              </a:rPr>
              <a:t>THESE ARE ALSO THE VERY ACTIVITIES THAT ARE RED FLAGGED IN THE NT 2015, SCM REVIEW AS DEFICIENT WITHIN GOVERNMENT</a:t>
            </a:r>
          </a:p>
          <a:p>
            <a:pPr marL="285750" indent="-285750">
              <a:buFont typeface="Wingdings" panose="05000000000000000000" pitchFamily="2" charset="2"/>
              <a:buChar char="ü"/>
            </a:pPr>
            <a:endParaRPr lang="en-GB" b="0" dirty="0">
              <a:solidFill>
                <a:srgbClr val="00329B"/>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5315" y="1034494"/>
            <a:ext cx="5616624" cy="5502231"/>
          </a:xfrm>
          <a:prstGeom prst="rect">
            <a:avLst/>
          </a:prstGeom>
        </p:spPr>
      </p:pic>
    </p:spTree>
    <p:extLst>
      <p:ext uri="{BB962C8B-B14F-4D97-AF65-F5344CB8AC3E}">
        <p14:creationId xmlns:p14="http://schemas.microsoft.com/office/powerpoint/2010/main" xmlns="" val="179757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PPPFR 2017 – TECHNICAL PROCESS - COMPLIANCE</a:t>
            </a:r>
          </a:p>
        </p:txBody>
      </p:sp>
      <p:sp>
        <p:nvSpPr>
          <p:cNvPr id="3" name="Slide Number Placeholder 2"/>
          <p:cNvSpPr>
            <a:spLocks noGrp="1"/>
          </p:cNvSpPr>
          <p:nvPr>
            <p:ph type="sldNum" sz="quarter" idx="4"/>
          </p:nvPr>
        </p:nvSpPr>
        <p:spPr/>
        <p:txBody>
          <a:bodyPr/>
          <a:lstStyle/>
          <a:p>
            <a:fld id="{8406839F-D7A4-4E5D-B93D-768AD4D1DB36}" type="slidenum">
              <a:rPr lang="en-ZA" smtClean="0"/>
              <a:pPr/>
              <a:t>14</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pic>
        <p:nvPicPr>
          <p:cNvPr id="13" name="Picture 1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980728"/>
            <a:ext cx="5904656" cy="720080"/>
          </a:xfrm>
          <a:prstGeom prst="rect">
            <a:avLst/>
          </a:prstGeom>
          <a:noFill/>
          <a:ln>
            <a:noFill/>
          </a:ln>
        </p:spPr>
      </p:pic>
      <p:sp>
        <p:nvSpPr>
          <p:cNvPr id="14" name="Rectangle 13"/>
          <p:cNvSpPr/>
          <p:nvPr/>
        </p:nvSpPr>
        <p:spPr>
          <a:xfrm>
            <a:off x="2483768" y="1700808"/>
            <a:ext cx="4455795" cy="432048"/>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ZA" sz="1100" b="1">
                <a:solidFill>
                  <a:srgbClr val="FFFFFF"/>
                </a:solidFill>
                <a:effectLst/>
                <a:latin typeface="Century Gothic" panose="020B0502020202020204" pitchFamily="34" charset="0"/>
                <a:ea typeface="Calibri" panose="020F0502020204030204" pitchFamily="34" charset="0"/>
                <a:cs typeface="Century Gothic" panose="020B0502020202020204" pitchFamily="34" charset="0"/>
              </a:rPr>
              <a:t>Determine and stipulate applicable preference points system</a:t>
            </a:r>
            <a:endParaRPr lang="en-ZA" sz="11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p>
            <a:pPr algn="ctr">
              <a:lnSpc>
                <a:spcPct val="107000"/>
              </a:lnSpc>
              <a:spcAft>
                <a:spcPts val="80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Rectangle 14"/>
          <p:cNvSpPr/>
          <p:nvPr/>
        </p:nvSpPr>
        <p:spPr>
          <a:xfrm>
            <a:off x="1060297" y="1940615"/>
            <a:ext cx="694690" cy="32194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80/20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7449839" y="1936403"/>
            <a:ext cx="779145" cy="28956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90/10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002994" y="2487791"/>
            <a:ext cx="1696798" cy="79819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Applied</a:t>
            </a:r>
            <a:r>
              <a:rPr lang="en-ZA"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for all price quotations and bids above R30 000 up to R50 M (all applicable taxes included)</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6804248" y="2491531"/>
            <a:ext cx="1573832" cy="81089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1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Applied for all bids above R50 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6804248" y="3460398"/>
            <a:ext cx="1573832" cy="56007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1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Open bidding (eportal, GTB)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002994" y="3494077"/>
            <a:ext cx="1696798" cy="55372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ZA" sz="1100" b="1" i="0" u="none" strike="noStrike" kern="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cs typeface="Century Gothic" panose="020B0502020202020204" pitchFamily="34" charset="0"/>
              </a:rPr>
              <a:t>Below R500 000 (IPS)</a:t>
            </a:r>
            <a:endParaRPr kumimoji="0" lang="en-ZA" sz="1100" b="0"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ZA" sz="1100" b="1" i="0" u="none" strike="noStrike" kern="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Above R500 000 (open bidding)</a:t>
            </a:r>
            <a:endParaRPr kumimoji="0" lang="en-ZA"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angle 22"/>
          <p:cNvSpPr/>
          <p:nvPr/>
        </p:nvSpPr>
        <p:spPr>
          <a:xfrm>
            <a:off x="3599467" y="3717032"/>
            <a:ext cx="1988820" cy="684224"/>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endParaRPr kumimoji="0" lang="en-ZA" sz="1200" i="0" u="none" strike="noStrike" kern="0" cap="none" spc="0" normalizeH="0" baseline="0" noProof="0" dirty="0">
              <a:ln>
                <a:noFill/>
              </a:ln>
              <a:effectLst/>
              <a:uLnTx/>
              <a:uFillTx/>
              <a:latin typeface="Century Gothic" panose="020B0502020202020204" pitchFamily="34" charset="0"/>
              <a:ea typeface="Calibri" panose="020F0502020204030204" pitchFamily="34" charset="0"/>
              <a:cs typeface="Arial" panose="020B0604020202020204" pitchFamily="34" charset="0"/>
            </a:endParaRPr>
          </a:p>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r>
              <a:rPr kumimoji="0" lang="en-ZA" sz="12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Arial" panose="020B0604020202020204" pitchFamily="34" charset="0"/>
              </a:rPr>
              <a:t>Evaluation: </a:t>
            </a:r>
            <a:endParaRPr kumimoji="0" lang="en-ZA"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r>
              <a:rPr kumimoji="0" lang="en-ZA" sz="12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Arial" panose="020B0604020202020204" pitchFamily="34" charset="0"/>
              </a:rPr>
              <a:t>price and preference</a:t>
            </a:r>
            <a:endParaRPr kumimoji="0" lang="en-ZA"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25" name="Picture 24"/>
          <p:cNvPicPr>
            <a:picLocks noChangeAspect="1"/>
          </p:cNvPicPr>
          <p:nvPr/>
        </p:nvPicPr>
        <p:blipFill>
          <a:blip r:embed="rId3" cstate="print"/>
          <a:stretch>
            <a:fillRect/>
          </a:stretch>
        </p:blipFill>
        <p:spPr>
          <a:xfrm>
            <a:off x="1064365" y="4259876"/>
            <a:ext cx="1733792" cy="1009791"/>
          </a:xfrm>
          <a:prstGeom prst="rect">
            <a:avLst/>
          </a:prstGeom>
        </p:spPr>
      </p:pic>
      <p:pic>
        <p:nvPicPr>
          <p:cNvPr id="26" name="Picture 25"/>
          <p:cNvPicPr>
            <a:picLocks noChangeAspect="1"/>
          </p:cNvPicPr>
          <p:nvPr/>
        </p:nvPicPr>
        <p:blipFill>
          <a:blip r:embed="rId4" cstate="print"/>
          <a:stretch>
            <a:fillRect/>
          </a:stretch>
        </p:blipFill>
        <p:spPr>
          <a:xfrm>
            <a:off x="6804248" y="4235854"/>
            <a:ext cx="1573832" cy="1009791"/>
          </a:xfrm>
          <a:prstGeom prst="rect">
            <a:avLst/>
          </a:prstGeom>
        </p:spPr>
      </p:pic>
      <p:sp>
        <p:nvSpPr>
          <p:cNvPr id="27" name="Rectangle 26"/>
          <p:cNvSpPr/>
          <p:nvPr/>
        </p:nvSpPr>
        <p:spPr>
          <a:xfrm>
            <a:off x="2246665" y="5548232"/>
            <a:ext cx="1796415" cy="69532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1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Step 2: Calculation of points for B-BBEE status level of contributor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5214476" y="5560394"/>
            <a:ext cx="1795780" cy="72072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1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Step 2: Calculation of points for B-BBEE status level of contributor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H="1">
            <a:off x="1763688" y="1844824"/>
            <a:ext cx="720081" cy="216024"/>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3"/>
          </p:cNvCxnSpPr>
          <p:nvPr/>
        </p:nvCxnSpPr>
        <p:spPr>
          <a:xfrm>
            <a:off x="6939563" y="1916832"/>
            <a:ext cx="510276" cy="216024"/>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2"/>
            <a:endCxn id="27" idx="1"/>
          </p:cNvCxnSpPr>
          <p:nvPr/>
        </p:nvCxnSpPr>
        <p:spPr>
          <a:xfrm>
            <a:off x="1931261" y="5269667"/>
            <a:ext cx="315404" cy="626228"/>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6" idx="2"/>
            <a:endCxn id="28" idx="3"/>
          </p:cNvCxnSpPr>
          <p:nvPr/>
        </p:nvCxnSpPr>
        <p:spPr>
          <a:xfrm flipH="1">
            <a:off x="7010256" y="5245645"/>
            <a:ext cx="580908" cy="675112"/>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7" idx="2"/>
            <a:endCxn id="21" idx="0"/>
          </p:cNvCxnSpPr>
          <p:nvPr/>
        </p:nvCxnSpPr>
        <p:spPr>
          <a:xfrm>
            <a:off x="1851393" y="3285986"/>
            <a:ext cx="0" cy="208091"/>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1" idx="2"/>
          </p:cNvCxnSpPr>
          <p:nvPr/>
        </p:nvCxnSpPr>
        <p:spPr>
          <a:xfrm>
            <a:off x="1851393" y="4047797"/>
            <a:ext cx="0" cy="11347"/>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1" idx="2"/>
          </p:cNvCxnSpPr>
          <p:nvPr/>
        </p:nvCxnSpPr>
        <p:spPr>
          <a:xfrm>
            <a:off x="1851393" y="4047797"/>
            <a:ext cx="0" cy="11347"/>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1" idx="3"/>
            <a:endCxn id="23" idx="1"/>
          </p:cNvCxnSpPr>
          <p:nvPr/>
        </p:nvCxnSpPr>
        <p:spPr>
          <a:xfrm>
            <a:off x="2699792" y="3770937"/>
            <a:ext cx="899675" cy="288207"/>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8" idx="2"/>
            <a:endCxn id="20" idx="0"/>
          </p:cNvCxnSpPr>
          <p:nvPr/>
        </p:nvCxnSpPr>
        <p:spPr>
          <a:xfrm>
            <a:off x="7591164" y="3302426"/>
            <a:ext cx="0" cy="157972"/>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0" idx="1"/>
            <a:endCxn id="23" idx="3"/>
          </p:cNvCxnSpPr>
          <p:nvPr/>
        </p:nvCxnSpPr>
        <p:spPr>
          <a:xfrm flipH="1">
            <a:off x="5588287" y="3740433"/>
            <a:ext cx="1215961" cy="318711"/>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3" idx="2"/>
            <a:endCxn id="25" idx="3"/>
          </p:cNvCxnSpPr>
          <p:nvPr/>
        </p:nvCxnSpPr>
        <p:spPr>
          <a:xfrm flipH="1">
            <a:off x="2798157" y="4401256"/>
            <a:ext cx="1795720" cy="363516"/>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3" idx="2"/>
            <a:endCxn id="26" idx="1"/>
          </p:cNvCxnSpPr>
          <p:nvPr/>
        </p:nvCxnSpPr>
        <p:spPr>
          <a:xfrm>
            <a:off x="4593877" y="4401256"/>
            <a:ext cx="2210371" cy="339494"/>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636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PPPR 2017 – TECHNICAL PROCESS - COMPLIANCE </a:t>
            </a:r>
          </a:p>
        </p:txBody>
      </p:sp>
      <p:sp>
        <p:nvSpPr>
          <p:cNvPr id="3" name="Slide Number Placeholder 2"/>
          <p:cNvSpPr>
            <a:spLocks noGrp="1"/>
          </p:cNvSpPr>
          <p:nvPr>
            <p:ph type="sldNum" sz="quarter" idx="4"/>
          </p:nvPr>
        </p:nvSpPr>
        <p:spPr/>
        <p:txBody>
          <a:bodyPr/>
          <a:lstStyle/>
          <a:p>
            <a:fld id="{8406839F-D7A4-4E5D-B93D-768AD4D1DB36}" type="slidenum">
              <a:rPr lang="en-ZA" smtClean="0"/>
              <a:pPr/>
              <a:t>15</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8" name="Oval 7"/>
          <p:cNvSpPr/>
          <p:nvPr/>
        </p:nvSpPr>
        <p:spPr>
          <a:xfrm>
            <a:off x="3431827" y="913323"/>
            <a:ext cx="2508325" cy="91440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Other</a:t>
            </a:r>
          </a:p>
          <a:p>
            <a:pPr marL="0" marR="0" lvl="0" indent="0" algn="ctr" defTabSz="914400" eaLnBrk="1" fontAlgn="auto" latinLnBrk="0" hangingPunct="1">
              <a:lnSpc>
                <a:spcPct val="107000"/>
              </a:lnSpc>
              <a:spcBef>
                <a:spcPts val="0"/>
              </a:spcBef>
              <a:spcAft>
                <a:spcPts val="800"/>
              </a:spcAft>
              <a:buClrTx/>
              <a:buSzTx/>
              <a:buFontTx/>
              <a:buNone/>
              <a:tabLst/>
              <a:defRPr/>
            </a:pPr>
            <a:r>
              <a:rPr lang="en-ZA" b="1" kern="0" dirty="0">
                <a:solidFill>
                  <a:sysClr val="window" lastClr="FFFFFF"/>
                </a:solidFill>
                <a:latin typeface="Calibri" panose="020F0502020204030204"/>
                <a:ea typeface="Calibri" panose="020F0502020204030204" pitchFamily="34" charset="0"/>
                <a:cs typeface="Times New Roman" panose="02020603050405020304" pitchFamily="18" charset="0"/>
              </a:rPr>
              <a:t>Considerations</a:t>
            </a:r>
            <a:endParaRPr kumimoji="0" lang="en-ZA"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Rounded Rectangle 8"/>
          <p:cNvSpPr/>
          <p:nvPr/>
        </p:nvSpPr>
        <p:spPr>
          <a:xfrm>
            <a:off x="539552" y="1967136"/>
            <a:ext cx="2324100" cy="168916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ZA" sz="1100" b="1" dirty="0">
              <a:solidFill>
                <a:srgbClr val="FFFFFF"/>
              </a:solidFill>
              <a:effectLst/>
              <a:latin typeface="Century Gothic" panose="020B0502020202020204" pitchFamily="34" charset="0"/>
              <a:ea typeface="Calibri" panose="020F0502020204030204" pitchFamily="34" charset="0"/>
              <a:cs typeface="Arial" panose="020B0604020202020204" pitchFamily="34" charset="0"/>
            </a:endParaRPr>
          </a:p>
          <a:p>
            <a:pPr algn="ctr"/>
            <a:endParaRPr lang="en-ZA" sz="1100" b="1" dirty="0">
              <a:solidFill>
                <a:srgbClr val="FFFFFF"/>
              </a:solidFill>
              <a:effectLst/>
              <a:latin typeface="Century Gothic" panose="020B0502020202020204" pitchFamily="34" charset="0"/>
              <a:ea typeface="Calibri" panose="020F0502020204030204" pitchFamily="34" charset="0"/>
              <a:cs typeface="Arial" panose="020B0604020202020204" pitchFamily="34" charset="0"/>
            </a:endParaRPr>
          </a:p>
          <a:p>
            <a:pPr algn="ctr"/>
            <a:r>
              <a:rPr lang="en-ZA" sz="1100" b="1" dirty="0">
                <a:solidFill>
                  <a:srgbClr val="FFFFFF"/>
                </a:solidFill>
                <a:effectLst/>
                <a:latin typeface="Century Gothic" panose="020B0502020202020204" pitchFamily="34" charset="0"/>
                <a:ea typeface="Calibri" panose="020F0502020204030204" pitchFamily="34" charset="0"/>
                <a:cs typeface="Arial" panose="020B0604020202020204" pitchFamily="34" charset="0"/>
              </a:rPr>
              <a:t>Functionality </a:t>
            </a:r>
            <a:r>
              <a:rPr lang="en-ZA" sz="11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Evaluation</a:t>
            </a:r>
          </a:p>
          <a:p>
            <a:pPr algn="ct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5"/>
              </a:spcBef>
              <a:spcAft>
                <a:spcPts val="800"/>
              </a:spcAft>
              <a:tabLst>
                <a:tab pos="1611630" algn="l"/>
              </a:tabLst>
            </a:pPr>
            <a:r>
              <a:rPr lang="en-US" sz="1100" b="1" dirty="0">
                <a:solidFill>
                  <a:srgbClr val="FFFFFF"/>
                </a:solidFill>
                <a:effectLst/>
                <a:latin typeface="Century Gothic" panose="020B0502020202020204" pitchFamily="34" charset="0"/>
                <a:ea typeface="Arial" panose="020B0604020202020204" pitchFamily="34" charset="0"/>
                <a:cs typeface="Arial" panose="020B0604020202020204" pitchFamily="34" charset="0"/>
              </a:rPr>
              <a:t>First stage –  Evaluation of</a:t>
            </a:r>
            <a:r>
              <a:rPr lang="en-US" sz="1100" b="1" spc="-40" dirty="0">
                <a:solidFill>
                  <a:srgbClr val="FFFFFF"/>
                </a:solidFill>
                <a:effectLst/>
                <a:latin typeface="Century Gothic" panose="020B0502020202020204" pitchFamily="34" charset="0"/>
                <a:ea typeface="Arial" panose="020B0604020202020204" pitchFamily="34" charset="0"/>
                <a:cs typeface="Arial" panose="020B0604020202020204" pitchFamily="34" charset="0"/>
              </a:rPr>
              <a:t> </a:t>
            </a:r>
            <a:r>
              <a:rPr lang="en-US" sz="1100" b="1" dirty="0">
                <a:solidFill>
                  <a:srgbClr val="FFFFFF"/>
                </a:solidFill>
                <a:effectLst/>
                <a:latin typeface="Century Gothic" panose="020B0502020202020204" pitchFamily="34" charset="0"/>
                <a:ea typeface="Arial" panose="020B0604020202020204" pitchFamily="34" charset="0"/>
                <a:cs typeface="Arial" panose="020B0604020202020204" pitchFamily="34" charset="0"/>
              </a:rPr>
              <a:t>functionality</a:t>
            </a:r>
          </a:p>
          <a:p>
            <a:pPr>
              <a:lnSpc>
                <a:spcPct val="107000"/>
              </a:lnSpc>
              <a:spcBef>
                <a:spcPts val="5"/>
              </a:spcBef>
              <a:spcAft>
                <a:spcPts val="800"/>
              </a:spcAft>
              <a:tabLst>
                <a:tab pos="1611630" algn="l"/>
              </a:tabLst>
            </a:pPr>
            <a:r>
              <a:rPr lang="en-US" sz="1100" b="1" dirty="0">
                <a:solidFill>
                  <a:srgbClr val="FFFFFF"/>
                </a:solidFill>
                <a:latin typeface="Century Gothic" panose="020B0502020202020204" pitchFamily="34" charset="0"/>
                <a:ea typeface="Calibri" panose="020F0502020204030204" pitchFamily="34" charset="0"/>
                <a:cs typeface="Arial" panose="020B0604020202020204" pitchFamily="34" charset="0"/>
              </a:rPr>
              <a:t>Second Stage – Evaluation in terms of preference point systems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154430" marR="85725" indent="-1154430">
              <a:lnSpc>
                <a:spcPct val="107000"/>
              </a:lnSpc>
              <a:spcBef>
                <a:spcPts val="5"/>
              </a:spcBef>
              <a:spcAft>
                <a:spcPts val="0"/>
              </a:spcAft>
              <a:tabLst>
                <a:tab pos="1098550" algn="l"/>
              </a:tabLst>
            </a:pPr>
            <a:r>
              <a:rPr lang="en-US" sz="1100" dirty="0">
                <a:solidFill>
                  <a:srgbClr val="FFFFFF"/>
                </a:solidFill>
                <a:effectLst/>
                <a:latin typeface="Century Gothic" panose="020B0502020202020204" pitchFamily="34" charset="0"/>
                <a:ea typeface="Arial" panose="020B0604020202020204" pitchFamily="34" charset="0"/>
                <a:cs typeface="Arial" panose="020B060402020202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3431827" y="1947451"/>
            <a:ext cx="2324100" cy="160337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1146175" algn="l"/>
                <a:tab pos="1146810" algn="l"/>
              </a:tabLst>
            </a:pPr>
            <a:r>
              <a:rPr lang="en-US" sz="1000" b="1" dirty="0">
                <a:solidFill>
                  <a:srgbClr val="FFFFFF"/>
                </a:solidFill>
                <a:effectLst/>
                <a:latin typeface="Century Gothic" panose="020B0502020202020204" pitchFamily="34" charset="0"/>
                <a:ea typeface="Arial" panose="020B0604020202020204" pitchFamily="34" charset="0"/>
                <a:cs typeface="Arial" panose="020B0604020202020204" pitchFamily="34" charset="0"/>
              </a:rPr>
              <a:t>SUB-CONTRACTING </a:t>
            </a:r>
            <a:r>
              <a:rPr lang="en-US" sz="1000" b="1" spc="-15" dirty="0">
                <a:solidFill>
                  <a:srgbClr val="FFFFFF"/>
                </a:solidFill>
                <a:effectLst/>
                <a:latin typeface="Century Gothic" panose="020B0502020202020204" pitchFamily="34" charset="0"/>
                <a:ea typeface="Arial" panose="020B0604020202020204" pitchFamily="34" charset="0"/>
                <a:cs typeface="Arial" panose="020B0604020202020204" pitchFamily="34" charset="0"/>
              </a:rPr>
              <a:t>AS </a:t>
            </a:r>
            <a:r>
              <a:rPr lang="en-US" sz="1000" b="1" dirty="0">
                <a:solidFill>
                  <a:srgbClr val="FFFFFF"/>
                </a:solidFill>
                <a:effectLst/>
                <a:latin typeface="Century Gothic" panose="020B0502020202020204" pitchFamily="34" charset="0"/>
                <a:ea typeface="Arial" panose="020B0604020202020204" pitchFamily="34" charset="0"/>
                <a:cs typeface="Arial" panose="020B0604020202020204" pitchFamily="34" charset="0"/>
              </a:rPr>
              <a:t>A CONDITION OF TENDER</a:t>
            </a:r>
          </a:p>
          <a:p>
            <a:pPr algn="ctr">
              <a:tabLst>
                <a:tab pos="1146175" algn="l"/>
                <a:tab pos="1146810" algn="l"/>
              </a:tabLst>
            </a:pPr>
            <a:r>
              <a:rPr lang="en-US" sz="1000" b="1" dirty="0">
                <a:solidFill>
                  <a:srgbClr val="FFFFFF"/>
                </a:solidFill>
                <a:effectLst/>
                <a:latin typeface="Century Gothic" panose="020B0502020202020204" pitchFamily="34" charset="0"/>
                <a:ea typeface="Arial" panose="020B0604020202020204" pitchFamily="34" charset="0"/>
                <a:cs typeface="Arial" panose="020B0604020202020204" pitchFamily="34" charset="0"/>
              </a:rPr>
              <a:t> (IN WCG)</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lvl="0">
              <a:tabLst>
                <a:tab pos="1146175" algn="l"/>
                <a:tab pos="1146810" algn="l"/>
              </a:tabLs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5940152" y="1947451"/>
            <a:ext cx="2859082" cy="170884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buClrTx/>
              <a:buSzTx/>
              <a:buFontTx/>
              <a:buNone/>
              <a:tabLst>
                <a:tab pos="1611630" algn="l"/>
              </a:tabLst>
              <a:defRPr/>
            </a:pPr>
            <a:r>
              <a:rPr kumimoji="0" lang="en-US" sz="10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Evaluation of bids based on a stipulated minimum threshold for local production and content:</a:t>
            </a:r>
            <a:endParaRPr kumimoji="0" lang="en-ZA" sz="10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87630" lvl="0" indent="0" defTabSz="914400" eaLnBrk="1" fontAlgn="auto" latinLnBrk="0" hangingPunct="1">
              <a:buClrTx/>
              <a:buSzTx/>
              <a:buFontTx/>
              <a:buNone/>
              <a:tabLst/>
              <a:defRPr/>
            </a:pPr>
            <a:endParaRPr kumimoji="0" lang="en-US" sz="1000" b="1" i="0" u="none" strike="noStrike" kern="0" cap="none" spc="0" normalizeH="0" baseline="0" noProof="0" dirty="0">
              <a:ln>
                <a:noFill/>
              </a:ln>
              <a:solidFill>
                <a:sysClr val="window" lastClr="FFFFFF"/>
              </a:solidFill>
              <a:effectLst/>
              <a:uLnTx/>
              <a:uFillTx/>
              <a:latin typeface="Century Gothic" panose="020B0502020202020204" pitchFamily="34" charset="0"/>
              <a:ea typeface="Arial" panose="020B0604020202020204" pitchFamily="34" charset="0"/>
              <a:cs typeface="Arial" panose="020B0604020202020204" pitchFamily="34" charset="0"/>
            </a:endParaRPr>
          </a:p>
          <a:p>
            <a:pPr marL="0" marR="87630" lvl="0" indent="0" defTabSz="914400" eaLnBrk="1" fontAlgn="auto" latinLnBrk="0" hangingPunct="1">
              <a:buClrTx/>
              <a:buSzTx/>
              <a:buFontTx/>
              <a:buNone/>
              <a:tabLst/>
              <a:defRPr/>
            </a:pPr>
            <a:r>
              <a:rPr kumimoji="0" lang="en-US" sz="1000" b="1" i="0" u="none" strike="noStrike" kern="0" cap="none" spc="0" normalizeH="0" baseline="0" noProof="0" dirty="0">
                <a:ln>
                  <a:noFill/>
                </a:ln>
                <a:solidFill>
                  <a:sysClr val="window" lastClr="FFFFFF"/>
                </a:solidFill>
                <a:effectLst/>
                <a:uLnTx/>
                <a:uFillTx/>
                <a:latin typeface="Century Gothic" panose="020B0502020202020204" pitchFamily="34" charset="0"/>
                <a:ea typeface="Arial" panose="020B0604020202020204" pitchFamily="34" charset="0"/>
                <a:cs typeface="Arial" panose="020B0604020202020204" pitchFamily="34" charset="0"/>
              </a:rPr>
              <a:t>First stage –  Evaluation in terms of the stipulated   minimum threshold for local production and</a:t>
            </a:r>
            <a:r>
              <a:rPr kumimoji="0" lang="en-US" sz="1000" b="1" i="0" u="none" strike="noStrike" kern="0" cap="none" spc="-40" normalizeH="0" baseline="0" noProof="0" dirty="0">
                <a:ln>
                  <a:noFill/>
                </a:ln>
                <a:solidFill>
                  <a:sysClr val="window" lastClr="FFFFFF"/>
                </a:solidFill>
                <a:effectLst/>
                <a:uLnTx/>
                <a:uFillTx/>
                <a:latin typeface="Century Gothic" panose="020B0502020202020204" pitchFamily="34" charset="0"/>
                <a:ea typeface="Arial" panose="020B0604020202020204" pitchFamily="34" charset="0"/>
                <a:cs typeface="Arial" panose="020B0604020202020204" pitchFamily="34" charset="0"/>
              </a:rPr>
              <a:t> </a:t>
            </a:r>
            <a:r>
              <a:rPr kumimoji="0" lang="en-US" sz="1000" b="1" i="0" u="none" strike="noStrike" kern="0" cap="none" spc="0" normalizeH="0" baseline="0" noProof="0" dirty="0">
                <a:ln>
                  <a:noFill/>
                </a:ln>
                <a:solidFill>
                  <a:sysClr val="window" lastClr="FFFFFF"/>
                </a:solidFill>
                <a:effectLst/>
                <a:uLnTx/>
                <a:uFillTx/>
                <a:latin typeface="Century Gothic" panose="020B0502020202020204" pitchFamily="34" charset="0"/>
                <a:ea typeface="Arial" panose="020B0604020202020204" pitchFamily="34" charset="0"/>
                <a:cs typeface="Arial" panose="020B0604020202020204" pitchFamily="34" charset="0"/>
              </a:rPr>
              <a:t>content</a:t>
            </a:r>
            <a:endParaRPr kumimoji="0" lang="en-ZA" sz="10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87630" lvl="0" indent="0" defTabSz="914400" eaLnBrk="1" fontAlgn="auto" latinLnBrk="0" hangingPunct="1">
              <a:buClrTx/>
              <a:buSzTx/>
              <a:buFontTx/>
              <a:buNone/>
              <a:tabLst/>
              <a:defRPr/>
            </a:pPr>
            <a:r>
              <a:rPr kumimoji="0" lang="en-US" sz="1000" b="1" i="0" u="none" strike="noStrike" kern="0" cap="none" spc="0" normalizeH="0" baseline="0" noProof="0" dirty="0">
                <a:ln>
                  <a:noFill/>
                </a:ln>
                <a:solidFill>
                  <a:sysClr val="window" lastClr="FFFFFF"/>
                </a:solidFill>
                <a:effectLst/>
                <a:uLnTx/>
                <a:uFillTx/>
                <a:latin typeface="Century Gothic" panose="020B0502020202020204" pitchFamily="34" charset="0"/>
                <a:ea typeface="Arial" panose="020B0604020202020204" pitchFamily="34" charset="0"/>
                <a:cs typeface="Arial" panose="020B0604020202020204" pitchFamily="34" charset="0"/>
              </a:rPr>
              <a:t> </a:t>
            </a:r>
            <a:endParaRPr kumimoji="0" lang="en-ZA" sz="10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buClrTx/>
              <a:buSzTx/>
              <a:buFontTx/>
              <a:buNone/>
              <a:tabLst/>
              <a:defRPr/>
            </a:pPr>
            <a:r>
              <a:rPr kumimoji="0" lang="en-ZA" sz="10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Second  stage-  Evaluation  in   terms  of  the   80/20 or </a:t>
            </a:r>
            <a:r>
              <a:rPr kumimoji="0" lang="en-ZA" sz="1000" b="1" i="0" u="none" strike="noStrike" kern="0" cap="none" spc="21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ZA" sz="10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90/10 preference point</a:t>
            </a:r>
            <a:r>
              <a:rPr kumimoji="0" lang="en-ZA" sz="1000" b="1" i="0" u="none" strike="noStrike" kern="0" cap="none" spc="-25"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ZA" sz="10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systems</a:t>
            </a:r>
            <a:endParaRPr kumimoji="0" lang="en-ZA" sz="10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Oval 11"/>
          <p:cNvSpPr/>
          <p:nvPr/>
        </p:nvSpPr>
        <p:spPr>
          <a:xfrm>
            <a:off x="2494884" y="3656296"/>
            <a:ext cx="4197985" cy="129349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0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If it is unclear which preference point system will be applicable the institution must advertise the tender stating that the tender will be evaluated on either the 80/20 or 90/10 preference point system.</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p:cNvSpPr/>
          <p:nvPr/>
        </p:nvSpPr>
        <p:spPr>
          <a:xfrm>
            <a:off x="295275" y="5229200"/>
            <a:ext cx="1635125" cy="85598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220" marR="0" lvl="0" indent="-457200" algn="ctr" defTabSz="914400" eaLnBrk="1" fontAlgn="auto" latinLnBrk="0" hangingPunct="1">
              <a:lnSpc>
                <a:spcPct val="100000"/>
              </a:lnSpc>
              <a:spcBef>
                <a:spcPts val="460"/>
              </a:spcBef>
              <a:spcAft>
                <a:spcPts val="0"/>
              </a:spcAft>
              <a:buClrTx/>
              <a:buSzTx/>
              <a:buFontTx/>
              <a:buNone/>
              <a:tabLst>
                <a:tab pos="1146175" algn="l"/>
                <a:tab pos="1146810" algn="l"/>
              </a:tabLst>
              <a:defRPr/>
            </a:pPr>
            <a:r>
              <a:rPr kumimoji="0" lang="en-US" sz="1200" b="1" i="0" u="none" strike="noStrike" kern="0" cap="none" spc="0" normalizeH="0" baseline="0" noProof="0">
                <a:ln>
                  <a:noFill/>
                </a:ln>
                <a:solidFill>
                  <a:sysClr val="window" lastClr="FFFFFF"/>
                </a:solidFill>
                <a:effectLst/>
                <a:uLnTx/>
                <a:uFillTx/>
                <a:latin typeface="Century Gothic" panose="020B0502020202020204" pitchFamily="34" charset="0"/>
                <a:ea typeface="Arial" panose="020B0604020202020204" pitchFamily="34" charset="0"/>
              </a:rPr>
              <a:t>Breaking deadlock</a:t>
            </a:r>
            <a:endParaRPr kumimoji="0" lang="en-ZA" sz="1200" b="1" i="0" u="none" strike="noStrike" kern="0" cap="none" spc="0" normalizeH="0" baseline="0" noProof="0">
              <a:ln>
                <a:noFill/>
              </a:ln>
              <a:solidFill>
                <a:sysClr val="window" lastClr="FFFFFF"/>
              </a:solidFill>
              <a:effectLst/>
              <a:uLnTx/>
              <a:uFillTx/>
              <a:latin typeface="Arial" panose="020B0604020202020204" pitchFamily="34" charset="0"/>
              <a:ea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2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4" name="Oval 13"/>
          <p:cNvSpPr/>
          <p:nvPr/>
        </p:nvSpPr>
        <p:spPr>
          <a:xfrm>
            <a:off x="2494884" y="5177765"/>
            <a:ext cx="1718945" cy="90741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0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Award of contracts to tenderers not scoring highest points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4778313" y="5197643"/>
            <a:ext cx="1718945" cy="89738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05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Cancellation of tender</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p:cNvSpPr/>
          <p:nvPr/>
        </p:nvSpPr>
        <p:spPr>
          <a:xfrm>
            <a:off x="7080289" y="5177765"/>
            <a:ext cx="1718945" cy="87566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0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Remedies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2780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TRADE - OFFS</a:t>
            </a:r>
            <a:endParaRPr lang="en-GB"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16</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5" name="Text Placeholder 4"/>
          <p:cNvSpPr>
            <a:spLocks noGrp="1"/>
          </p:cNvSpPr>
          <p:nvPr>
            <p:ph type="body" sz="quarter" idx="10"/>
          </p:nvPr>
        </p:nvSpPr>
        <p:spPr/>
        <p:txBody>
          <a:bodyPr>
            <a:normAutofit/>
          </a:bodyPr>
          <a:lstStyle/>
          <a:p>
            <a:pPr marL="285750" indent="-285750">
              <a:buFont typeface="Wingdings" panose="05000000000000000000" pitchFamily="2" charset="2"/>
              <a:buChar char="q"/>
            </a:pPr>
            <a:r>
              <a:rPr lang="en-US" sz="1800" b="0" dirty="0">
                <a:solidFill>
                  <a:srgbClr val="00329B"/>
                </a:solidFill>
              </a:rPr>
              <a:t>Implementing certain a policy objectives or principles may conflict with the achieving others e.g. B-BBEE (PPPR requirements) vs. Local Content vs Green procurement</a:t>
            </a:r>
          </a:p>
          <a:p>
            <a:endParaRPr lang="en-US" sz="1800" b="0" dirty="0">
              <a:solidFill>
                <a:srgbClr val="00329B"/>
              </a:solidFill>
            </a:endParaRPr>
          </a:p>
          <a:p>
            <a:pPr marL="285750" indent="-285750">
              <a:buFont typeface="Wingdings" panose="05000000000000000000" pitchFamily="2" charset="2"/>
              <a:buChar char="q"/>
            </a:pPr>
            <a:r>
              <a:rPr lang="en-US" sz="1800" b="0" dirty="0">
                <a:solidFill>
                  <a:srgbClr val="00329B"/>
                </a:solidFill>
              </a:rPr>
              <a:t>Public procurement frameworks characterized by an unstable tension between the public expectations of </a:t>
            </a:r>
            <a:r>
              <a:rPr lang="en-US" sz="1800" b="0" u="sng" dirty="0">
                <a:solidFill>
                  <a:srgbClr val="00329B"/>
                </a:solidFill>
              </a:rPr>
              <a:t>transparency and accountability and efficiency and effectiveness of resource management</a:t>
            </a:r>
            <a:r>
              <a:rPr lang="en-US" sz="1800" b="0" dirty="0">
                <a:solidFill>
                  <a:srgbClr val="00329B"/>
                </a:solidFill>
              </a:rPr>
              <a:t>;</a:t>
            </a:r>
          </a:p>
          <a:p>
            <a:endParaRPr lang="en-US" sz="1800" b="0" dirty="0">
              <a:solidFill>
                <a:srgbClr val="00329B"/>
              </a:solidFill>
            </a:endParaRPr>
          </a:p>
          <a:p>
            <a:pPr marL="285750" indent="-285750">
              <a:buFont typeface="Wingdings" panose="05000000000000000000" pitchFamily="2" charset="2"/>
              <a:buChar char="q"/>
            </a:pPr>
            <a:r>
              <a:rPr lang="en-US" sz="1800" b="0" dirty="0">
                <a:solidFill>
                  <a:srgbClr val="00329B"/>
                </a:solidFill>
              </a:rPr>
              <a:t>Complexity of procurement environment</a:t>
            </a:r>
          </a:p>
          <a:p>
            <a:endParaRPr lang="en-US" sz="1800" b="0" dirty="0">
              <a:solidFill>
                <a:srgbClr val="00329B"/>
              </a:solidFill>
            </a:endParaRPr>
          </a:p>
          <a:p>
            <a:pPr marL="285750" indent="-285750">
              <a:buFont typeface="Wingdings" panose="05000000000000000000" pitchFamily="2" charset="2"/>
              <a:buChar char="q"/>
            </a:pPr>
            <a:r>
              <a:rPr lang="en-US" sz="1800" b="0" dirty="0">
                <a:solidFill>
                  <a:srgbClr val="00329B"/>
                </a:solidFill>
              </a:rPr>
              <a:t>Conflicting stakeholder interests;, views and claims  at the political, business, community, management, legal and technological levels within the SCM arena</a:t>
            </a:r>
          </a:p>
          <a:p>
            <a:endParaRPr lang="en-US" sz="1800" b="0" dirty="0">
              <a:solidFill>
                <a:srgbClr val="00329B"/>
              </a:solidFill>
            </a:endParaRPr>
          </a:p>
          <a:p>
            <a:pPr marL="285750" indent="-285750">
              <a:buFont typeface="Wingdings" panose="05000000000000000000" pitchFamily="2" charset="2"/>
              <a:buChar char="q"/>
            </a:pPr>
            <a:r>
              <a:rPr lang="en-GB" sz="1800" b="0" dirty="0">
                <a:solidFill>
                  <a:srgbClr val="00329B"/>
                </a:solidFill>
              </a:rPr>
              <a:t>The challenge</a:t>
            </a:r>
            <a:r>
              <a:rPr lang="en-US" sz="1800" b="0" dirty="0">
                <a:solidFill>
                  <a:srgbClr val="00329B"/>
                </a:solidFill>
              </a:rPr>
              <a:t>for government is to find the appropriate balance among the different competing objectives and priorities</a:t>
            </a:r>
          </a:p>
        </p:txBody>
      </p:sp>
    </p:spTree>
    <p:extLst>
      <p:ext uri="{BB962C8B-B14F-4D97-AF65-F5344CB8AC3E}">
        <p14:creationId xmlns:p14="http://schemas.microsoft.com/office/powerpoint/2010/main" xmlns="" val="355517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0" y="180672"/>
            <a:ext cx="8597205" cy="559256"/>
          </a:xfrm>
        </p:spPr>
        <p:txBody>
          <a:bodyPr>
            <a:normAutofit/>
          </a:bodyPr>
          <a:lstStyle/>
          <a:p>
            <a:r>
              <a:rPr lang="en-US" dirty="0"/>
              <a:t>GLOBAL TRENDS DRIVING SOURCING &amp; PROCUREMENT</a:t>
            </a:r>
            <a:endParaRPr lang="en-GB"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17</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pic>
        <p:nvPicPr>
          <p:cNvPr id="12" name="Picture Placeholder 11"/>
          <p:cNvPicPr>
            <a:picLocks noGrp="1" noChangeAspect="1"/>
          </p:cNvPicPr>
          <p:nvPr>
            <p:ph type="pic" sz="quarter" idx="14"/>
          </p:nvPr>
        </p:nvPicPr>
        <p:blipFill>
          <a:blip r:embed="rId2" cstate="print">
            <a:extLst>
              <a:ext uri="{28A0092B-C50C-407E-A947-70E740481C1C}">
                <a14:useLocalDpi xmlns:a14="http://schemas.microsoft.com/office/drawing/2010/main" xmlns="" val="0"/>
              </a:ext>
            </a:extLst>
          </a:blip>
          <a:srcRect l="18928" r="18928"/>
          <a:stretch>
            <a:fillRect/>
          </a:stretch>
        </p:blipFill>
        <p:spPr/>
      </p:pic>
      <p:grpSp>
        <p:nvGrpSpPr>
          <p:cNvPr id="20" name="Group 19"/>
          <p:cNvGrpSpPr/>
          <p:nvPr/>
        </p:nvGrpSpPr>
        <p:grpSpPr>
          <a:xfrm>
            <a:off x="3579707" y="1302751"/>
            <a:ext cx="2195899" cy="1611595"/>
            <a:chOff x="2093" y="77269"/>
            <a:chExt cx="2195899" cy="1410299"/>
          </a:xfrm>
        </p:grpSpPr>
        <p:sp>
          <p:nvSpPr>
            <p:cNvPr id="21" name="Rounded Rectangle 20"/>
            <p:cNvSpPr/>
            <p:nvPr/>
          </p:nvSpPr>
          <p:spPr>
            <a:xfrm>
              <a:off x="2093" y="77269"/>
              <a:ext cx="2195899" cy="14102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txBox="1"/>
            <p:nvPr/>
          </p:nvSpPr>
          <p:spPr>
            <a:xfrm>
              <a:off x="43399" y="118575"/>
              <a:ext cx="2113287" cy="1327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ECONOMIC VOLITILITY</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solidFill>
                    <a:schemeClr val="tx1"/>
                  </a:solidFill>
                </a:rPr>
                <a:t>volatility in markets</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solidFill>
                    <a:schemeClr val="tx1"/>
                  </a:solidFill>
                </a:rPr>
                <a:t>slow economic growth</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solidFill>
                    <a:schemeClr val="tx1"/>
                  </a:solidFill>
                </a:rPr>
                <a:t>High expense ratio</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solidFill>
                    <a:schemeClr val="tx1"/>
                  </a:solidFill>
                </a:rPr>
                <a:t>decreased stock evaluation</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solidFill>
                    <a:schemeClr val="tx1"/>
                  </a:solidFill>
                </a:rPr>
                <a:t>downgrades</a:t>
              </a:r>
            </a:p>
          </p:txBody>
        </p:sp>
      </p:grpSp>
      <p:grpSp>
        <p:nvGrpSpPr>
          <p:cNvPr id="23" name="Group 22"/>
          <p:cNvGrpSpPr/>
          <p:nvPr/>
        </p:nvGrpSpPr>
        <p:grpSpPr>
          <a:xfrm>
            <a:off x="6289749" y="1308003"/>
            <a:ext cx="2305125" cy="1559141"/>
            <a:chOff x="2658550" y="77269"/>
            <a:chExt cx="2305125" cy="1258472"/>
          </a:xfrm>
        </p:grpSpPr>
        <p:sp>
          <p:nvSpPr>
            <p:cNvPr id="24" name="Rounded Rectangle 23"/>
            <p:cNvSpPr/>
            <p:nvPr/>
          </p:nvSpPr>
          <p:spPr>
            <a:xfrm>
              <a:off x="2658550" y="77269"/>
              <a:ext cx="2305125" cy="12584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2695409" y="114128"/>
              <a:ext cx="2231407" cy="1184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SOCIO-POLITICAL PICTURE</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solidFill>
                    <a:schemeClr val="tx1"/>
                  </a:solidFill>
                </a:rPr>
                <a:t>corruption</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solidFill>
                    <a:schemeClr val="tx1"/>
                  </a:solidFill>
                </a:rPr>
                <a:t>no confidence</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solidFill>
                    <a:schemeClr val="tx1"/>
                  </a:solidFill>
                </a:rPr>
                <a:t>service delivery protests</a:t>
              </a:r>
            </a:p>
            <a:p>
              <a:pPr marL="0" lvl="0" indent="0" algn="ctr" defTabSz="622300">
                <a:lnSpc>
                  <a:spcPct val="90000"/>
                </a:lnSpc>
                <a:spcBef>
                  <a:spcPct val="0"/>
                </a:spcBef>
                <a:spcAft>
                  <a:spcPct val="35000"/>
                </a:spcAft>
                <a:buNone/>
              </a:pPr>
              <a:endParaRPr lang="en-US" sz="1100" b="1" kern="1200" dirty="0">
                <a:solidFill>
                  <a:schemeClr val="tx1"/>
                </a:solidFill>
              </a:endParaRPr>
            </a:p>
          </p:txBody>
        </p:sp>
      </p:grpSp>
      <p:grpSp>
        <p:nvGrpSpPr>
          <p:cNvPr id="26" name="Group 25"/>
          <p:cNvGrpSpPr/>
          <p:nvPr/>
        </p:nvGrpSpPr>
        <p:grpSpPr>
          <a:xfrm>
            <a:off x="3679760" y="3185433"/>
            <a:ext cx="1964154" cy="1352796"/>
            <a:chOff x="441273" y="1717848"/>
            <a:chExt cx="1964154" cy="1107381"/>
          </a:xfrm>
          <a:solidFill>
            <a:srgbClr val="73AFB6"/>
          </a:solidFill>
        </p:grpSpPr>
        <p:sp>
          <p:nvSpPr>
            <p:cNvPr id="27" name="Rounded Rectangle 26"/>
            <p:cNvSpPr/>
            <p:nvPr/>
          </p:nvSpPr>
          <p:spPr>
            <a:xfrm>
              <a:off x="441273" y="1717848"/>
              <a:ext cx="1964154" cy="1107381"/>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4"/>
            <p:cNvSpPr txBox="1"/>
            <p:nvPr/>
          </p:nvSpPr>
          <p:spPr>
            <a:xfrm>
              <a:off x="473707" y="1750282"/>
              <a:ext cx="1899286" cy="104251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GREATER RISK</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Disaster requirements</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SCM disruption</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financial risk &amp;fraud</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commodity risk</a:t>
              </a:r>
            </a:p>
          </p:txBody>
        </p:sp>
      </p:grpSp>
      <p:grpSp>
        <p:nvGrpSpPr>
          <p:cNvPr id="29" name="Group 28"/>
          <p:cNvGrpSpPr/>
          <p:nvPr/>
        </p:nvGrpSpPr>
        <p:grpSpPr>
          <a:xfrm>
            <a:off x="6313963" y="3095125"/>
            <a:ext cx="2133565" cy="1403482"/>
            <a:chOff x="3119575" y="1566020"/>
            <a:chExt cx="2133565" cy="1165255"/>
          </a:xfrm>
          <a:solidFill>
            <a:srgbClr val="73AFB6"/>
          </a:solidFill>
        </p:grpSpPr>
        <p:sp>
          <p:nvSpPr>
            <p:cNvPr id="30" name="Rounded Rectangle 29"/>
            <p:cNvSpPr/>
            <p:nvPr/>
          </p:nvSpPr>
          <p:spPr>
            <a:xfrm>
              <a:off x="3119575" y="1566020"/>
              <a:ext cx="2133565" cy="1165255"/>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ed Rectangle 4"/>
            <p:cNvSpPr txBox="1"/>
            <p:nvPr/>
          </p:nvSpPr>
          <p:spPr>
            <a:xfrm>
              <a:off x="3153704" y="1600149"/>
              <a:ext cx="2065307" cy="109699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MORE COMPETITION</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Pricing pressures</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New sources of competition</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decreased budgets &amp; spending</a:t>
              </a:r>
            </a:p>
          </p:txBody>
        </p:sp>
      </p:grpSp>
      <p:grpSp>
        <p:nvGrpSpPr>
          <p:cNvPr id="32" name="Group 31"/>
          <p:cNvGrpSpPr/>
          <p:nvPr/>
        </p:nvGrpSpPr>
        <p:grpSpPr>
          <a:xfrm>
            <a:off x="3721995" y="4694531"/>
            <a:ext cx="2102395" cy="1665595"/>
            <a:chOff x="441273" y="3055508"/>
            <a:chExt cx="2102395" cy="1665595"/>
          </a:xfrm>
          <a:solidFill>
            <a:srgbClr val="73AFB6"/>
          </a:solidFill>
        </p:grpSpPr>
        <p:sp>
          <p:nvSpPr>
            <p:cNvPr id="33" name="Rounded Rectangle 32"/>
            <p:cNvSpPr/>
            <p:nvPr/>
          </p:nvSpPr>
          <p:spPr>
            <a:xfrm>
              <a:off x="441273" y="3055508"/>
              <a:ext cx="2102395" cy="1665595"/>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4"/>
            <p:cNvSpPr txBox="1"/>
            <p:nvPr/>
          </p:nvSpPr>
          <p:spPr>
            <a:xfrm>
              <a:off x="490057" y="3104292"/>
              <a:ext cx="2004827" cy="156802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REGULATORY CHANGES</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SCM reform and new regulations </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increased disclosure in process &amp; commodities</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compliance driven by audit approach</a:t>
              </a:r>
            </a:p>
            <a:p>
              <a:pPr marL="0" lvl="0" indent="0" algn="l" defTabSz="622300">
                <a:lnSpc>
                  <a:spcPct val="100000"/>
                </a:lnSpc>
                <a:spcBef>
                  <a:spcPct val="0"/>
                </a:spcBef>
                <a:spcAft>
                  <a:spcPts val="0"/>
                </a:spcAft>
                <a:buNone/>
              </a:pPr>
              <a:r>
                <a:rPr lang="en-US" sz="1100" b="1" kern="1200" dirty="0"/>
                <a:t> </a:t>
              </a:r>
            </a:p>
          </p:txBody>
        </p:sp>
      </p:grpSp>
      <p:grpSp>
        <p:nvGrpSpPr>
          <p:cNvPr id="35" name="Group 34"/>
          <p:cNvGrpSpPr/>
          <p:nvPr/>
        </p:nvGrpSpPr>
        <p:grpSpPr>
          <a:xfrm>
            <a:off x="6342502" y="4648305"/>
            <a:ext cx="2291363" cy="1935261"/>
            <a:chOff x="3119575" y="2961555"/>
            <a:chExt cx="2291363" cy="1935261"/>
          </a:xfrm>
          <a:solidFill>
            <a:srgbClr val="73AFB6"/>
          </a:solidFill>
        </p:grpSpPr>
        <p:sp>
          <p:nvSpPr>
            <p:cNvPr id="36" name="Rounded Rectangle 35"/>
            <p:cNvSpPr/>
            <p:nvPr/>
          </p:nvSpPr>
          <p:spPr>
            <a:xfrm>
              <a:off x="3119575" y="2961555"/>
              <a:ext cx="2291363" cy="1935261"/>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ounded Rectangle 4"/>
            <p:cNvSpPr txBox="1"/>
            <p:nvPr/>
          </p:nvSpPr>
          <p:spPr>
            <a:xfrm>
              <a:off x="3176257" y="3018237"/>
              <a:ext cx="2177999" cy="182189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ACCELERATING TECHNOLOGICAL CHANGE</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changing business models</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Faster innovation cycles</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expanding partnerships &amp; channels</a:t>
              </a:r>
            </a:p>
            <a:p>
              <a:pPr marL="171450" lvl="0" indent="-171450" algn="l" defTabSz="622300">
                <a:lnSpc>
                  <a:spcPct val="100000"/>
                </a:lnSpc>
                <a:spcBef>
                  <a:spcPct val="0"/>
                </a:spcBef>
                <a:spcAft>
                  <a:spcPts val="0"/>
                </a:spcAft>
                <a:buFont typeface="Arial" panose="020B0604020202020204" pitchFamily="34" charset="0"/>
                <a:buChar char="•"/>
              </a:pPr>
              <a:r>
                <a:rPr lang="en-US" sz="1100" b="1" kern="1200" dirty="0"/>
                <a:t>leveraging big data for decisions</a:t>
              </a:r>
            </a:p>
            <a:p>
              <a:pPr marL="0" lvl="0" indent="0" algn="l" defTabSz="622300">
                <a:lnSpc>
                  <a:spcPct val="100000"/>
                </a:lnSpc>
                <a:spcBef>
                  <a:spcPct val="0"/>
                </a:spcBef>
                <a:spcAft>
                  <a:spcPts val="0"/>
                </a:spcAft>
                <a:buNone/>
              </a:pPr>
              <a:endParaRPr lang="en-US" sz="1100" b="1" kern="1200" dirty="0"/>
            </a:p>
          </p:txBody>
        </p:sp>
      </p:grpSp>
      <p:sp>
        <p:nvSpPr>
          <p:cNvPr id="38" name="TextBox 37"/>
          <p:cNvSpPr txBox="1"/>
          <p:nvPr/>
        </p:nvSpPr>
        <p:spPr>
          <a:xfrm>
            <a:off x="323850" y="938672"/>
            <a:ext cx="2908573" cy="369332"/>
          </a:xfrm>
          <a:prstGeom prst="rect">
            <a:avLst/>
          </a:prstGeom>
          <a:noFill/>
        </p:spPr>
        <p:txBody>
          <a:bodyPr wrap="square" rtlCol="0">
            <a:spAutoFit/>
          </a:bodyPr>
          <a:lstStyle/>
          <a:p>
            <a:r>
              <a:rPr lang="en-US" b="1" dirty="0"/>
              <a:t>RSA CONTEXT</a:t>
            </a:r>
            <a:endParaRPr lang="en-GB" b="1" dirty="0"/>
          </a:p>
        </p:txBody>
      </p:sp>
    </p:spTree>
    <p:extLst>
      <p:ext uri="{BB962C8B-B14F-4D97-AF65-F5344CB8AC3E}">
        <p14:creationId xmlns:p14="http://schemas.microsoft.com/office/powerpoint/2010/main" xmlns="" val="16835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SOURCING </a:t>
            </a:r>
            <a:endParaRPr lang="en-GB"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18</a:t>
            </a:fld>
            <a:endParaRPr lang="en-ZA" dirty="0"/>
          </a:p>
        </p:txBody>
      </p:sp>
      <p:sp>
        <p:nvSpPr>
          <p:cNvPr id="5" name="Footer Placeholder 4"/>
          <p:cNvSpPr>
            <a:spLocks noGrp="1"/>
          </p:cNvSpPr>
          <p:nvPr>
            <p:ph type="ftr" sz="quarter" idx="3"/>
          </p:nvPr>
        </p:nvSpPr>
        <p:spPr/>
        <p:txBody>
          <a:bodyPr/>
          <a:lstStyle/>
          <a:p>
            <a:r>
              <a:rPr lang="en-ZA"/>
              <a:t>SCM Improvement</a:t>
            </a:r>
            <a:endParaRPr lang="en-GB" dirty="0"/>
          </a:p>
        </p:txBody>
      </p:sp>
      <p:sp>
        <p:nvSpPr>
          <p:cNvPr id="6" name="Text Placeholder 5"/>
          <p:cNvSpPr>
            <a:spLocks noGrp="1"/>
          </p:cNvSpPr>
          <p:nvPr>
            <p:ph type="body" sz="quarter" idx="14"/>
          </p:nvPr>
        </p:nvSpPr>
        <p:spPr>
          <a:xfrm>
            <a:off x="295275" y="980728"/>
            <a:ext cx="4060701" cy="5400600"/>
          </a:xfrm>
        </p:spPr>
        <p:txBody>
          <a:bodyPr>
            <a:normAutofit/>
          </a:bodyPr>
          <a:lstStyle/>
          <a:p>
            <a:endParaRPr lang="en-US" dirty="0"/>
          </a:p>
          <a:p>
            <a:r>
              <a:rPr lang="en-US" dirty="0"/>
              <a:t>CONVENTIONAL APPROACH </a:t>
            </a:r>
          </a:p>
          <a:p>
            <a:endParaRPr lang="en-US" dirty="0"/>
          </a:p>
          <a:p>
            <a:pPr marL="342900" indent="-342900" algn="just">
              <a:buFont typeface="+mj-lt"/>
              <a:buAutoNum type="arabicPeriod"/>
            </a:pPr>
            <a:r>
              <a:rPr lang="en-ZA" b="0" dirty="0">
                <a:solidFill>
                  <a:srgbClr val="00329B"/>
                </a:solidFill>
              </a:rPr>
              <a:t>Strategic Sourcing is the collaborative and structured process of critically analysing an organisation’s spending and using this information to make business decisions about acquiring commodities and services more effectively. </a:t>
            </a:r>
          </a:p>
          <a:p>
            <a:pPr marL="342900" indent="-342900" algn="just">
              <a:buFont typeface="+mj-lt"/>
              <a:buAutoNum type="arabicPeriod"/>
            </a:pPr>
            <a:endParaRPr lang="en-ZA" b="0" dirty="0">
              <a:solidFill>
                <a:srgbClr val="00329B"/>
              </a:solidFill>
            </a:endParaRPr>
          </a:p>
          <a:p>
            <a:pPr marL="342900" indent="-342900" algn="just">
              <a:buFont typeface="+mj-lt"/>
              <a:buAutoNum type="arabicPeriod"/>
            </a:pPr>
            <a:r>
              <a:rPr lang="en-ZA" b="0" dirty="0">
                <a:solidFill>
                  <a:srgbClr val="00329B"/>
                </a:solidFill>
              </a:rPr>
              <a:t>It is the systematic process that directs supply chain managers to plan, manage, and develop the supply base in line with the government organisation’s strategic objectives. </a:t>
            </a:r>
          </a:p>
          <a:p>
            <a:pPr algn="just"/>
            <a:endParaRPr lang="en-ZA" b="0" dirty="0"/>
          </a:p>
          <a:p>
            <a:endParaRPr lang="en-GB" dirty="0"/>
          </a:p>
        </p:txBody>
      </p:sp>
      <p:sp>
        <p:nvSpPr>
          <p:cNvPr id="7" name="Text Placeholder 6"/>
          <p:cNvSpPr>
            <a:spLocks noGrp="1"/>
          </p:cNvSpPr>
          <p:nvPr>
            <p:ph type="body" sz="quarter" idx="15"/>
          </p:nvPr>
        </p:nvSpPr>
        <p:spPr>
          <a:xfrm>
            <a:off x="4831779" y="1124744"/>
            <a:ext cx="4060701" cy="4968081"/>
          </a:xfrm>
        </p:spPr>
        <p:txBody>
          <a:bodyPr>
            <a:normAutofit fontScale="92500" lnSpcReduction="20000"/>
          </a:bodyPr>
          <a:lstStyle/>
          <a:p>
            <a:pPr algn="just"/>
            <a:endParaRPr lang="en-US" dirty="0"/>
          </a:p>
          <a:p>
            <a:pPr algn="just"/>
            <a:r>
              <a:rPr lang="en-US" dirty="0"/>
              <a:t>DYNAMIC APPROACH </a:t>
            </a:r>
          </a:p>
          <a:p>
            <a:pPr algn="just"/>
            <a:endParaRPr lang="en-US" b="0" dirty="0">
              <a:solidFill>
                <a:srgbClr val="00329B"/>
              </a:solidFill>
            </a:endParaRPr>
          </a:p>
          <a:p>
            <a:pPr algn="just"/>
            <a:r>
              <a:rPr lang="en-ZA" b="0" dirty="0">
                <a:solidFill>
                  <a:srgbClr val="00329B"/>
                </a:solidFill>
              </a:rPr>
              <a:t>It is a </a:t>
            </a:r>
            <a:r>
              <a:rPr lang="en-ZA" dirty="0">
                <a:solidFill>
                  <a:srgbClr val="00329B"/>
                </a:solidFill>
              </a:rPr>
              <a:t>process </a:t>
            </a:r>
            <a:r>
              <a:rPr lang="en-ZA" b="0" dirty="0">
                <a:solidFill>
                  <a:srgbClr val="00329B"/>
                </a:solidFill>
              </a:rPr>
              <a:t>to </a:t>
            </a:r>
            <a:r>
              <a:rPr lang="en-ZA" dirty="0">
                <a:solidFill>
                  <a:srgbClr val="00329B"/>
                </a:solidFill>
              </a:rPr>
              <a:t>better understand </a:t>
            </a:r>
            <a:r>
              <a:rPr lang="en-ZA" b="0" dirty="0">
                <a:solidFill>
                  <a:srgbClr val="00329B"/>
                </a:solidFill>
              </a:rPr>
              <a:t>the categories of goods and services within your portfolio, their </a:t>
            </a:r>
            <a:r>
              <a:rPr lang="en-ZA" dirty="0">
                <a:solidFill>
                  <a:srgbClr val="00329B"/>
                </a:solidFill>
              </a:rPr>
              <a:t>intended use </a:t>
            </a:r>
            <a:r>
              <a:rPr lang="en-ZA" b="0" dirty="0">
                <a:solidFill>
                  <a:srgbClr val="00329B"/>
                </a:solidFill>
              </a:rPr>
              <a:t>and their </a:t>
            </a:r>
            <a:r>
              <a:rPr lang="en-ZA" dirty="0">
                <a:solidFill>
                  <a:srgbClr val="00329B"/>
                </a:solidFill>
              </a:rPr>
              <a:t>supply markets </a:t>
            </a:r>
            <a:r>
              <a:rPr lang="en-ZA" b="0" dirty="0">
                <a:solidFill>
                  <a:srgbClr val="00329B"/>
                </a:solidFill>
              </a:rPr>
              <a:t>based on rigorous </a:t>
            </a:r>
            <a:r>
              <a:rPr lang="en-ZA" dirty="0">
                <a:solidFill>
                  <a:srgbClr val="00329B"/>
                </a:solidFill>
              </a:rPr>
              <a:t>analysis</a:t>
            </a:r>
            <a:r>
              <a:rPr lang="en-ZA" b="0" dirty="0">
                <a:solidFill>
                  <a:srgbClr val="00329B"/>
                </a:solidFill>
              </a:rPr>
              <a:t>, in order to identify the </a:t>
            </a:r>
            <a:r>
              <a:rPr lang="en-ZA" dirty="0">
                <a:solidFill>
                  <a:srgbClr val="00329B"/>
                </a:solidFill>
              </a:rPr>
              <a:t>leverage points </a:t>
            </a:r>
            <a:r>
              <a:rPr lang="en-ZA" b="0" dirty="0">
                <a:solidFill>
                  <a:srgbClr val="00329B"/>
                </a:solidFill>
              </a:rPr>
              <a:t>and develop the appropriate sourcing strategy which </a:t>
            </a:r>
            <a:r>
              <a:rPr lang="en-ZA" dirty="0">
                <a:solidFill>
                  <a:srgbClr val="00329B"/>
                </a:solidFill>
              </a:rPr>
              <a:t>reduces the total cost </a:t>
            </a:r>
            <a:r>
              <a:rPr lang="en-ZA" b="0" dirty="0">
                <a:solidFill>
                  <a:srgbClr val="00329B"/>
                </a:solidFill>
              </a:rPr>
              <a:t>to government and / or increase the benefits / value of the service / commodity to government.</a:t>
            </a:r>
          </a:p>
          <a:p>
            <a:pPr algn="just"/>
            <a:r>
              <a:rPr lang="en-GB" b="0" dirty="0">
                <a:solidFill>
                  <a:srgbClr val="00329B"/>
                </a:solidFill>
              </a:rPr>
              <a:t>The WCG context looks at a more integrated model when addressing strategic procurement. This thinking is taken into context in its procurement strategy. </a:t>
            </a:r>
            <a:endParaRPr lang="en-ZA" dirty="0">
              <a:solidFill>
                <a:srgbClr val="00329B"/>
              </a:solidFill>
            </a:endParaRPr>
          </a:p>
          <a:p>
            <a:pPr algn="just"/>
            <a:endParaRPr lang="en-ZA" dirty="0">
              <a:solidFill>
                <a:srgbClr val="00329B"/>
              </a:solidFill>
            </a:endParaRPr>
          </a:p>
          <a:p>
            <a:pPr algn="just"/>
            <a:r>
              <a:rPr lang="en-ZA" dirty="0">
                <a:solidFill>
                  <a:srgbClr val="00329B"/>
                </a:solidFill>
              </a:rPr>
              <a:t>The WCG model aims at shifts in the business model from one that is  transactional in nature to one that focuses on outcomes. </a:t>
            </a:r>
          </a:p>
          <a:p>
            <a:pPr algn="just"/>
            <a:endParaRPr lang="en-ZA" dirty="0">
              <a:solidFill>
                <a:srgbClr val="00329B"/>
              </a:solidFill>
            </a:endParaRPr>
          </a:p>
          <a:p>
            <a:pPr algn="just"/>
            <a:r>
              <a:rPr lang="en-ZA" dirty="0">
                <a:solidFill>
                  <a:srgbClr val="00329B"/>
                </a:solidFill>
              </a:rPr>
              <a:t>Setting a limited number of mutually desired outcomes provides focus for high-level results such as lower cost structures, faster turnaround times, higher service levels and greater customer satisfaction rather than on achieving the lowest cost per transaction.</a:t>
            </a:r>
            <a:endParaRPr lang="en-GB" dirty="0"/>
          </a:p>
        </p:txBody>
      </p:sp>
    </p:spTree>
    <p:extLst>
      <p:ext uri="{BB962C8B-B14F-4D97-AF65-F5344CB8AC3E}">
        <p14:creationId xmlns:p14="http://schemas.microsoft.com/office/powerpoint/2010/main" xmlns="" val="143895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19</a:t>
            </a:fld>
            <a:endParaRPr lang="en-ZA" dirty="0"/>
          </a:p>
        </p:txBody>
      </p:sp>
      <p:sp>
        <p:nvSpPr>
          <p:cNvPr id="4" name="Footer Placeholder 3"/>
          <p:cNvSpPr>
            <a:spLocks noGrp="1"/>
          </p:cNvSpPr>
          <p:nvPr>
            <p:ph type="ftr" sz="quarter" idx="3"/>
          </p:nvPr>
        </p:nvSpPr>
        <p:spPr/>
        <p:txBody>
          <a:bodyPr/>
          <a:lstStyle/>
          <a:p>
            <a:r>
              <a:rPr lang="en-ZA" dirty="0"/>
              <a:t>Source: Team Analysis</a:t>
            </a:r>
            <a:endParaRPr lang="en-GB" dirty="0"/>
          </a:p>
        </p:txBody>
      </p:sp>
      <p:sp>
        <p:nvSpPr>
          <p:cNvPr id="7" name="TextBox 6"/>
          <p:cNvSpPr txBox="1"/>
          <p:nvPr/>
        </p:nvSpPr>
        <p:spPr>
          <a:xfrm>
            <a:off x="66303" y="260648"/>
            <a:ext cx="9077697" cy="523220"/>
          </a:xfrm>
          <a:prstGeom prst="rect">
            <a:avLst/>
          </a:prstGeom>
          <a:noFill/>
        </p:spPr>
        <p:txBody>
          <a:bodyPr wrap="square" rtlCol="0">
            <a:spAutoFit/>
          </a:bodyPr>
          <a:lstStyle/>
          <a:p>
            <a:r>
              <a:rPr lang="en-ZA" sz="2800" b="1" dirty="0">
                <a:solidFill>
                  <a:schemeClr val="tx2">
                    <a:lumMod val="75000"/>
                  </a:schemeClr>
                </a:solidFill>
              </a:rPr>
              <a:t>Why? Focus on Procurement Planning</a:t>
            </a:r>
            <a:r>
              <a:rPr lang="en-ZA" sz="2000" b="1" dirty="0">
                <a:solidFill>
                  <a:schemeClr val="tx2">
                    <a:lumMod val="75000"/>
                  </a:schemeClr>
                </a:solidFill>
              </a:rPr>
              <a:t>? </a:t>
            </a:r>
          </a:p>
        </p:txBody>
      </p:sp>
      <p:sp>
        <p:nvSpPr>
          <p:cNvPr id="9" name="Rectangle 8"/>
          <p:cNvSpPr/>
          <p:nvPr/>
        </p:nvSpPr>
        <p:spPr>
          <a:xfrm>
            <a:off x="936032" y="1052736"/>
            <a:ext cx="4100248" cy="288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i="1" dirty="0">
                <a:solidFill>
                  <a:schemeClr val="tx2">
                    <a:lumMod val="75000"/>
                  </a:schemeClr>
                </a:solidFill>
              </a:rPr>
              <a:t>DEMAND MANAGEMENT</a:t>
            </a:r>
          </a:p>
        </p:txBody>
      </p:sp>
      <p:sp>
        <p:nvSpPr>
          <p:cNvPr id="13" name="Notched Right Arrow 12"/>
          <p:cNvSpPr/>
          <p:nvPr/>
        </p:nvSpPr>
        <p:spPr>
          <a:xfrm>
            <a:off x="975928" y="1412856"/>
            <a:ext cx="1353480" cy="72008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Business Case development</a:t>
            </a:r>
          </a:p>
        </p:txBody>
      </p:sp>
      <p:sp>
        <p:nvSpPr>
          <p:cNvPr id="14" name="Notched Right Arrow 13"/>
          <p:cNvSpPr/>
          <p:nvPr/>
        </p:nvSpPr>
        <p:spPr>
          <a:xfrm>
            <a:off x="2282416" y="1412856"/>
            <a:ext cx="1353480" cy="72008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Demand management</a:t>
            </a:r>
          </a:p>
        </p:txBody>
      </p:sp>
      <p:sp>
        <p:nvSpPr>
          <p:cNvPr id="15" name="Notched Right Arrow 14"/>
          <p:cNvSpPr/>
          <p:nvPr/>
        </p:nvSpPr>
        <p:spPr>
          <a:xfrm>
            <a:off x="3578560" y="1412856"/>
            <a:ext cx="1353480" cy="72008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Specification Development</a:t>
            </a:r>
          </a:p>
        </p:txBody>
      </p:sp>
      <p:sp>
        <p:nvSpPr>
          <p:cNvPr id="16" name="Notched Right Arrow 15"/>
          <p:cNvSpPr/>
          <p:nvPr/>
        </p:nvSpPr>
        <p:spPr>
          <a:xfrm>
            <a:off x="4874704" y="1412856"/>
            <a:ext cx="1353480" cy="72008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BID Evaluation</a:t>
            </a:r>
          </a:p>
        </p:txBody>
      </p:sp>
      <p:sp>
        <p:nvSpPr>
          <p:cNvPr id="17" name="Notched Right Arrow 16"/>
          <p:cNvSpPr/>
          <p:nvPr/>
        </p:nvSpPr>
        <p:spPr>
          <a:xfrm>
            <a:off x="1001304" y="3880552"/>
            <a:ext cx="1332000" cy="72000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Comprehensive Spend Analysis</a:t>
            </a:r>
          </a:p>
        </p:txBody>
      </p:sp>
      <p:sp>
        <p:nvSpPr>
          <p:cNvPr id="18" name="Notched Right Arrow 17"/>
          <p:cNvSpPr/>
          <p:nvPr/>
        </p:nvSpPr>
        <p:spPr>
          <a:xfrm>
            <a:off x="2297336" y="3880552"/>
            <a:ext cx="1332000" cy="72000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Comprehensive  Market  Analysis</a:t>
            </a:r>
          </a:p>
        </p:txBody>
      </p:sp>
      <p:sp>
        <p:nvSpPr>
          <p:cNvPr id="19" name="Notched Right Arrow 18"/>
          <p:cNvSpPr/>
          <p:nvPr/>
        </p:nvSpPr>
        <p:spPr>
          <a:xfrm>
            <a:off x="6145596" y="3880552"/>
            <a:ext cx="1332000" cy="72000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Contract Management Framework</a:t>
            </a:r>
          </a:p>
        </p:txBody>
      </p:sp>
      <p:sp>
        <p:nvSpPr>
          <p:cNvPr id="20" name="Notched Right Arrow 19"/>
          <p:cNvSpPr/>
          <p:nvPr/>
        </p:nvSpPr>
        <p:spPr>
          <a:xfrm>
            <a:off x="7426920" y="3880552"/>
            <a:ext cx="1332000" cy="72000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Supplier Development</a:t>
            </a:r>
          </a:p>
        </p:txBody>
      </p:sp>
      <p:sp>
        <p:nvSpPr>
          <p:cNvPr id="21" name="TextBox 20"/>
          <p:cNvSpPr txBox="1"/>
          <p:nvPr/>
        </p:nvSpPr>
        <p:spPr>
          <a:xfrm>
            <a:off x="927925" y="2132856"/>
            <a:ext cx="1322911" cy="1477328"/>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Business cases are not a standard strategic process, and buy versus develop the capacity in-house is not adequately addressed.</a:t>
            </a:r>
          </a:p>
        </p:txBody>
      </p:sp>
      <p:sp>
        <p:nvSpPr>
          <p:cNvPr id="22" name="TextBox 21"/>
          <p:cNvSpPr txBox="1"/>
          <p:nvPr/>
        </p:nvSpPr>
        <p:spPr>
          <a:xfrm>
            <a:off x="2252711" y="2132856"/>
            <a:ext cx="1274005" cy="1477328"/>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Tools and templates for planning are tactical-focused and do not drive strategic planning adequately.</a:t>
            </a:r>
          </a:p>
          <a:p>
            <a:pPr marL="171450" indent="-171450">
              <a:buFont typeface="Arial" panose="020B0604020202020204" pitchFamily="34" charset="0"/>
              <a:buChar char="•"/>
            </a:pPr>
            <a:endParaRPr lang="en-ZA" sz="1000" dirty="0">
              <a:solidFill>
                <a:schemeClr val="tx2">
                  <a:lumMod val="75000"/>
                </a:schemeClr>
              </a:solidFill>
            </a:endParaRPr>
          </a:p>
        </p:txBody>
      </p:sp>
      <p:sp>
        <p:nvSpPr>
          <p:cNvPr id="23" name="TextBox 22"/>
          <p:cNvSpPr txBox="1"/>
          <p:nvPr/>
        </p:nvSpPr>
        <p:spPr>
          <a:xfrm>
            <a:off x="3526716" y="2132776"/>
            <a:ext cx="1340559" cy="1477328"/>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Specification are not based on prior project management tools and therefore become an SCM task as opposed to business strategy.</a:t>
            </a:r>
          </a:p>
        </p:txBody>
      </p:sp>
      <p:sp>
        <p:nvSpPr>
          <p:cNvPr id="25" name="TextBox 24"/>
          <p:cNvSpPr txBox="1"/>
          <p:nvPr/>
        </p:nvSpPr>
        <p:spPr>
          <a:xfrm>
            <a:off x="971668" y="4595907"/>
            <a:ext cx="1310816" cy="1169551"/>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Lack of corporate strategy, tools and systems to adequately implement.</a:t>
            </a:r>
          </a:p>
          <a:p>
            <a:endParaRPr lang="en-ZA" sz="1000" dirty="0">
              <a:solidFill>
                <a:schemeClr val="tx2">
                  <a:lumMod val="75000"/>
                </a:schemeClr>
              </a:solidFill>
            </a:endParaRPr>
          </a:p>
        </p:txBody>
      </p:sp>
      <p:sp>
        <p:nvSpPr>
          <p:cNvPr id="28" name="TextBox 27"/>
          <p:cNvSpPr txBox="1"/>
          <p:nvPr/>
        </p:nvSpPr>
        <p:spPr>
          <a:xfrm>
            <a:off x="7444208" y="4631080"/>
            <a:ext cx="1304641" cy="1477328"/>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Supplier development strategy, processes or tools within  the department. Initiative driven from PT.</a:t>
            </a:r>
          </a:p>
          <a:p>
            <a:endParaRPr lang="en-ZA" sz="1000" dirty="0">
              <a:solidFill>
                <a:schemeClr val="tx2">
                  <a:lumMod val="75000"/>
                </a:schemeClr>
              </a:solidFill>
            </a:endParaRPr>
          </a:p>
        </p:txBody>
      </p:sp>
      <p:sp>
        <p:nvSpPr>
          <p:cNvPr id="29" name="TextBox 28"/>
          <p:cNvSpPr txBox="1"/>
          <p:nvPr/>
        </p:nvSpPr>
        <p:spPr>
          <a:xfrm>
            <a:off x="35495" y="2442954"/>
            <a:ext cx="796253" cy="554060"/>
          </a:xfrm>
          <a:prstGeom prst="rect">
            <a:avLst/>
          </a:prstGeom>
          <a:noFill/>
        </p:spPr>
        <p:txBody>
          <a:bodyPr wrap="square" rtlCol="0">
            <a:spAutoFit/>
          </a:bodyPr>
          <a:lstStyle/>
          <a:p>
            <a:r>
              <a:rPr lang="en-ZA" sz="1000" dirty="0">
                <a:solidFill>
                  <a:schemeClr val="tx2">
                    <a:lumMod val="75000"/>
                  </a:schemeClr>
                </a:solidFill>
              </a:rPr>
              <a:t>Gaps in strategic activities</a:t>
            </a:r>
          </a:p>
        </p:txBody>
      </p:sp>
      <p:sp>
        <p:nvSpPr>
          <p:cNvPr id="30" name="TextBox 29"/>
          <p:cNvSpPr txBox="1"/>
          <p:nvPr/>
        </p:nvSpPr>
        <p:spPr>
          <a:xfrm>
            <a:off x="66303" y="4762153"/>
            <a:ext cx="792088" cy="553998"/>
          </a:xfrm>
          <a:prstGeom prst="rect">
            <a:avLst/>
          </a:prstGeom>
          <a:noFill/>
        </p:spPr>
        <p:txBody>
          <a:bodyPr wrap="square" rtlCol="0">
            <a:spAutoFit/>
          </a:bodyPr>
          <a:lstStyle/>
          <a:p>
            <a:r>
              <a:rPr lang="en-ZA" sz="1000" dirty="0">
                <a:solidFill>
                  <a:schemeClr val="tx2">
                    <a:lumMod val="75000"/>
                  </a:schemeClr>
                </a:solidFill>
              </a:rPr>
              <a:t>Gaps in strategic activities</a:t>
            </a:r>
          </a:p>
        </p:txBody>
      </p:sp>
      <p:sp>
        <p:nvSpPr>
          <p:cNvPr id="31" name="Notched Right Arrow 30"/>
          <p:cNvSpPr/>
          <p:nvPr/>
        </p:nvSpPr>
        <p:spPr>
          <a:xfrm>
            <a:off x="6170848" y="1412776"/>
            <a:ext cx="1353480" cy="72008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Contracting </a:t>
            </a:r>
          </a:p>
        </p:txBody>
      </p:sp>
      <p:sp>
        <p:nvSpPr>
          <p:cNvPr id="32" name="TextBox 31"/>
          <p:cNvSpPr txBox="1"/>
          <p:nvPr/>
        </p:nvSpPr>
        <p:spPr>
          <a:xfrm>
            <a:off x="6198853" y="2132776"/>
            <a:ext cx="1319610" cy="1323439"/>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Absence of negotiating, supplier development and supplier performance tracking strategies and systems.</a:t>
            </a:r>
          </a:p>
        </p:txBody>
      </p:sp>
      <p:sp>
        <p:nvSpPr>
          <p:cNvPr id="33" name="Rectangle 32"/>
          <p:cNvSpPr/>
          <p:nvPr/>
        </p:nvSpPr>
        <p:spPr>
          <a:xfrm>
            <a:off x="971600" y="3573016"/>
            <a:ext cx="3852000" cy="288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i="1" dirty="0">
                <a:solidFill>
                  <a:schemeClr val="tx2">
                    <a:lumMod val="75000"/>
                  </a:schemeClr>
                </a:solidFill>
              </a:rPr>
              <a:t>STRATEGY DEVELOPMENT</a:t>
            </a:r>
          </a:p>
        </p:txBody>
      </p:sp>
      <p:sp>
        <p:nvSpPr>
          <p:cNvPr id="34" name="Notched Right Arrow 33"/>
          <p:cNvSpPr/>
          <p:nvPr/>
        </p:nvSpPr>
        <p:spPr>
          <a:xfrm>
            <a:off x="7466992" y="1412776"/>
            <a:ext cx="1353480" cy="72008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Disposal</a:t>
            </a:r>
          </a:p>
        </p:txBody>
      </p:sp>
      <p:sp>
        <p:nvSpPr>
          <p:cNvPr id="35" name="TextBox 34"/>
          <p:cNvSpPr txBox="1"/>
          <p:nvPr/>
        </p:nvSpPr>
        <p:spPr>
          <a:xfrm>
            <a:off x="7466992" y="2157767"/>
            <a:ext cx="1353480" cy="1323439"/>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Lack of comprehensive strategic disposal strategy, leaving value on the table for cost, environmental, and localisation.</a:t>
            </a:r>
          </a:p>
        </p:txBody>
      </p:sp>
      <p:sp>
        <p:nvSpPr>
          <p:cNvPr id="36" name="Notched Right Arrow 35"/>
          <p:cNvSpPr/>
          <p:nvPr/>
        </p:nvSpPr>
        <p:spPr>
          <a:xfrm>
            <a:off x="3576576" y="3886448"/>
            <a:ext cx="1332000" cy="72000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Commodity Strategy</a:t>
            </a:r>
          </a:p>
        </p:txBody>
      </p:sp>
      <p:sp>
        <p:nvSpPr>
          <p:cNvPr id="37" name="Notched Right Arrow 36"/>
          <p:cNvSpPr/>
          <p:nvPr/>
        </p:nvSpPr>
        <p:spPr>
          <a:xfrm>
            <a:off x="4857960" y="3886448"/>
            <a:ext cx="1332000" cy="720000"/>
          </a:xfrm>
          <a:prstGeom prst="notchedRightArrow">
            <a:avLst>
              <a:gd name="adj1" fmla="val 91105"/>
              <a:gd name="adj2" fmla="val 12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Negotiation</a:t>
            </a:r>
          </a:p>
        </p:txBody>
      </p:sp>
      <p:sp>
        <p:nvSpPr>
          <p:cNvPr id="38" name="TextBox 37"/>
          <p:cNvSpPr txBox="1"/>
          <p:nvPr/>
        </p:nvSpPr>
        <p:spPr>
          <a:xfrm>
            <a:off x="3592629" y="4608265"/>
            <a:ext cx="1256332" cy="1323439"/>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Transversal coordination brings value, however further opportunities lie within deep commodity strategies. </a:t>
            </a:r>
          </a:p>
        </p:txBody>
      </p:sp>
      <p:sp>
        <p:nvSpPr>
          <p:cNvPr id="42" name="TextBox 41"/>
          <p:cNvSpPr txBox="1"/>
          <p:nvPr/>
        </p:nvSpPr>
        <p:spPr>
          <a:xfrm>
            <a:off x="35496" y="3933056"/>
            <a:ext cx="936104" cy="553998"/>
          </a:xfrm>
          <a:prstGeom prst="rect">
            <a:avLst/>
          </a:prstGeom>
          <a:noFill/>
        </p:spPr>
        <p:txBody>
          <a:bodyPr wrap="square" rtlCol="0">
            <a:spAutoFit/>
          </a:bodyPr>
          <a:lstStyle/>
          <a:p>
            <a:r>
              <a:rPr lang="en-ZA" sz="1000" b="1" i="1" dirty="0">
                <a:solidFill>
                  <a:schemeClr val="tx2">
                    <a:lumMod val="75000"/>
                  </a:schemeClr>
                </a:solidFill>
              </a:rPr>
              <a:t>Applicable Strategic </a:t>
            </a:r>
          </a:p>
          <a:p>
            <a:r>
              <a:rPr lang="en-ZA" sz="1000" b="1" i="1" dirty="0">
                <a:solidFill>
                  <a:schemeClr val="tx2">
                    <a:lumMod val="75000"/>
                  </a:schemeClr>
                </a:solidFill>
              </a:rPr>
              <a:t>Processes</a:t>
            </a:r>
          </a:p>
        </p:txBody>
      </p:sp>
      <p:sp>
        <p:nvSpPr>
          <p:cNvPr id="43" name="TextBox 42"/>
          <p:cNvSpPr txBox="1"/>
          <p:nvPr/>
        </p:nvSpPr>
        <p:spPr>
          <a:xfrm>
            <a:off x="35496" y="1484784"/>
            <a:ext cx="1353630" cy="553998"/>
          </a:xfrm>
          <a:prstGeom prst="rect">
            <a:avLst/>
          </a:prstGeom>
          <a:noFill/>
        </p:spPr>
        <p:txBody>
          <a:bodyPr wrap="square" rtlCol="0">
            <a:spAutoFit/>
          </a:bodyPr>
          <a:lstStyle/>
          <a:p>
            <a:r>
              <a:rPr lang="en-ZA" sz="1000" b="1" i="1" dirty="0">
                <a:solidFill>
                  <a:schemeClr val="tx2">
                    <a:lumMod val="75000"/>
                  </a:schemeClr>
                </a:solidFill>
              </a:rPr>
              <a:t>WCG </a:t>
            </a:r>
          </a:p>
          <a:p>
            <a:r>
              <a:rPr lang="en-ZA" sz="1000" b="1" i="1" dirty="0">
                <a:solidFill>
                  <a:schemeClr val="tx2">
                    <a:lumMod val="75000"/>
                  </a:schemeClr>
                </a:solidFill>
              </a:rPr>
              <a:t>Procurement Cycle</a:t>
            </a:r>
          </a:p>
        </p:txBody>
      </p:sp>
      <p:sp>
        <p:nvSpPr>
          <p:cNvPr id="44" name="Rectangle 43"/>
          <p:cNvSpPr/>
          <p:nvPr/>
        </p:nvSpPr>
        <p:spPr>
          <a:xfrm>
            <a:off x="4419822" y="1052736"/>
            <a:ext cx="4339098" cy="28806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i="1" dirty="0">
                <a:solidFill>
                  <a:schemeClr val="tx2">
                    <a:lumMod val="75000"/>
                  </a:schemeClr>
                </a:solidFill>
              </a:rPr>
              <a:t>ACQUISITION MANAGEMENT</a:t>
            </a:r>
          </a:p>
        </p:txBody>
      </p:sp>
      <p:sp>
        <p:nvSpPr>
          <p:cNvPr id="45" name="Rectangle 44"/>
          <p:cNvSpPr/>
          <p:nvPr/>
        </p:nvSpPr>
        <p:spPr>
          <a:xfrm>
            <a:off x="4788024" y="3573016"/>
            <a:ext cx="3888000" cy="28803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i="1" dirty="0">
                <a:solidFill>
                  <a:schemeClr val="tx2">
                    <a:lumMod val="75000"/>
                  </a:schemeClr>
                </a:solidFill>
              </a:rPr>
              <a:t>CONTRACTING &amp; SUPPLIER MANAGEMENT</a:t>
            </a:r>
          </a:p>
        </p:txBody>
      </p:sp>
      <p:sp>
        <p:nvSpPr>
          <p:cNvPr id="40" name="TextBox 39"/>
          <p:cNvSpPr txBox="1"/>
          <p:nvPr/>
        </p:nvSpPr>
        <p:spPr>
          <a:xfrm>
            <a:off x="4902708" y="2095524"/>
            <a:ext cx="1274005" cy="1477328"/>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Evaluation criteria are cost and BBEEE focused and do not take into account other corporate strategies such as localisation.</a:t>
            </a:r>
          </a:p>
        </p:txBody>
      </p:sp>
      <p:sp>
        <p:nvSpPr>
          <p:cNvPr id="47" name="TextBox 46"/>
          <p:cNvSpPr txBox="1"/>
          <p:nvPr/>
        </p:nvSpPr>
        <p:spPr>
          <a:xfrm>
            <a:off x="6193619" y="4585362"/>
            <a:ext cx="1274005" cy="1477492"/>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Lack of rigor in contract management.</a:t>
            </a:r>
          </a:p>
          <a:p>
            <a:pPr>
              <a:buFont typeface="Arial" panose="020B0604020202020204" pitchFamily="34" charset="0"/>
              <a:buChar char="•"/>
            </a:pPr>
            <a:r>
              <a:rPr lang="en-ZA" sz="1000" dirty="0">
                <a:solidFill>
                  <a:schemeClr val="tx2">
                    <a:lumMod val="75000"/>
                  </a:schemeClr>
                </a:solidFill>
              </a:rPr>
              <a:t>No centralised supplier performance database.</a:t>
            </a:r>
          </a:p>
          <a:p>
            <a:pPr>
              <a:buFont typeface="Arial" panose="020B0604020202020204" pitchFamily="34" charset="0"/>
              <a:buChar char="•"/>
            </a:pPr>
            <a:r>
              <a:rPr lang="en-ZA" sz="1000" dirty="0">
                <a:solidFill>
                  <a:schemeClr val="tx2">
                    <a:lumMod val="75000"/>
                  </a:schemeClr>
                </a:solidFill>
              </a:rPr>
              <a:t>Lack of capacity.</a:t>
            </a:r>
          </a:p>
        </p:txBody>
      </p:sp>
      <p:sp>
        <p:nvSpPr>
          <p:cNvPr id="49" name="TextBox 48"/>
          <p:cNvSpPr txBox="1"/>
          <p:nvPr/>
        </p:nvSpPr>
        <p:spPr>
          <a:xfrm>
            <a:off x="2282552" y="4585362"/>
            <a:ext cx="1310816" cy="1169551"/>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Lack of corporate strategy, tools and systems to adequately implement.</a:t>
            </a:r>
          </a:p>
          <a:p>
            <a:endParaRPr lang="en-ZA" sz="1000" dirty="0">
              <a:solidFill>
                <a:schemeClr val="tx2">
                  <a:lumMod val="75000"/>
                </a:schemeClr>
              </a:solidFill>
            </a:endParaRPr>
          </a:p>
        </p:txBody>
      </p:sp>
      <p:sp>
        <p:nvSpPr>
          <p:cNvPr id="50" name="TextBox 49"/>
          <p:cNvSpPr txBox="1"/>
          <p:nvPr/>
        </p:nvSpPr>
        <p:spPr>
          <a:xfrm>
            <a:off x="4905531" y="4631080"/>
            <a:ext cx="1310816" cy="1169551"/>
          </a:xfrm>
          <a:prstGeom prst="rect">
            <a:avLst/>
          </a:prstGeom>
          <a:noFill/>
        </p:spPr>
        <p:txBody>
          <a:bodyPr wrap="square" rtlCol="0">
            <a:spAutoFit/>
          </a:bodyPr>
          <a:lstStyle/>
          <a:p>
            <a:pPr>
              <a:buFont typeface="Arial" panose="020B0604020202020204" pitchFamily="34" charset="0"/>
              <a:buChar char="•"/>
            </a:pPr>
            <a:r>
              <a:rPr lang="en-ZA" sz="1000" dirty="0">
                <a:solidFill>
                  <a:schemeClr val="tx2">
                    <a:lumMod val="75000"/>
                  </a:schemeClr>
                </a:solidFill>
              </a:rPr>
              <a:t>Lack of corporate strategy, tools and systems to adequately implement.</a:t>
            </a:r>
          </a:p>
          <a:p>
            <a:endParaRPr lang="en-ZA" sz="1000" dirty="0">
              <a:solidFill>
                <a:schemeClr val="tx2">
                  <a:lumMod val="75000"/>
                </a:schemeClr>
              </a:solidFill>
            </a:endParaRPr>
          </a:p>
        </p:txBody>
      </p:sp>
      <p:sp>
        <p:nvSpPr>
          <p:cNvPr id="2" name="Rectangle 1"/>
          <p:cNvSpPr/>
          <p:nvPr/>
        </p:nvSpPr>
        <p:spPr>
          <a:xfrm>
            <a:off x="1441937" y="6007912"/>
            <a:ext cx="7450543" cy="523220"/>
          </a:xfrm>
          <a:prstGeom prst="rect">
            <a:avLst/>
          </a:prstGeom>
        </p:spPr>
        <p:txBody>
          <a:bodyPr wrap="square">
            <a:spAutoFit/>
          </a:bodyPr>
          <a:lstStyle/>
          <a:p>
            <a:pPr algn="ctr"/>
            <a:r>
              <a:rPr lang="en-ZA" sz="1400" b="1" dirty="0">
                <a:solidFill>
                  <a:schemeClr val="tx2">
                    <a:lumMod val="75000"/>
                  </a:schemeClr>
                </a:solidFill>
              </a:rPr>
              <a:t>Key activities in the current procurement cycle are still very tactical without  much strategic input </a:t>
            </a:r>
            <a:endParaRPr lang="en-GB" sz="1400" dirty="0"/>
          </a:p>
        </p:txBody>
      </p:sp>
    </p:spTree>
    <p:extLst>
      <p:ext uri="{BB962C8B-B14F-4D97-AF65-F5344CB8AC3E}">
        <p14:creationId xmlns:p14="http://schemas.microsoft.com/office/powerpoint/2010/main" xmlns="" val="113314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a:bodyPr>
          <a:lstStyle/>
          <a:p>
            <a:pPr algn="ctr"/>
            <a:r>
              <a:rPr lang="en-ZA" b="1" dirty="0"/>
              <a:t>PPPFR IN CONTEXT FOR WCG </a:t>
            </a:r>
          </a:p>
        </p:txBody>
      </p:sp>
    </p:spTree>
    <p:custDataLst>
      <p:tags r:id="rId1"/>
    </p:custDataLst>
    <p:extLst>
      <p:ext uri="{BB962C8B-B14F-4D97-AF65-F5344CB8AC3E}">
        <p14:creationId xmlns:p14="http://schemas.microsoft.com/office/powerpoint/2010/main" xmlns="" val="409805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77456"/>
            <a:ext cx="8597205" cy="559256"/>
          </a:xfrm>
        </p:spPr>
        <p:txBody>
          <a:bodyPr/>
          <a:lstStyle/>
          <a:p>
            <a:r>
              <a:rPr lang="en-GB" dirty="0">
                <a:solidFill>
                  <a:schemeClr val="tx2">
                    <a:lumMod val="75000"/>
                  </a:schemeClr>
                </a:solidFill>
              </a:rPr>
              <a:t>Demand Management lacks planning rigor</a:t>
            </a:r>
          </a:p>
        </p:txBody>
      </p:sp>
      <p:sp>
        <p:nvSpPr>
          <p:cNvPr id="3" name="Slide Number Placeholder 2"/>
          <p:cNvSpPr>
            <a:spLocks noGrp="1"/>
          </p:cNvSpPr>
          <p:nvPr>
            <p:ph type="sldNum" sz="quarter" idx="4"/>
          </p:nvPr>
        </p:nvSpPr>
        <p:spPr/>
        <p:txBody>
          <a:bodyPr/>
          <a:lstStyle/>
          <a:p>
            <a:fld id="{8406839F-D7A4-4E5D-B93D-768AD4D1DB36}" type="slidenum">
              <a:rPr lang="en-ZA" smtClean="0"/>
              <a:pPr/>
              <a:t>20</a:t>
            </a:fld>
            <a:endParaRPr lang="en-ZA" dirty="0"/>
          </a:p>
        </p:txBody>
      </p:sp>
      <p:sp>
        <p:nvSpPr>
          <p:cNvPr id="5" name="Text Placeholder 4"/>
          <p:cNvSpPr>
            <a:spLocks noGrp="1"/>
          </p:cNvSpPr>
          <p:nvPr>
            <p:ph type="body" sz="quarter" idx="10"/>
          </p:nvPr>
        </p:nvSpPr>
        <p:spPr>
          <a:xfrm>
            <a:off x="295275" y="966896"/>
            <a:ext cx="8597205" cy="432048"/>
          </a:xfrm>
        </p:spPr>
        <p:txBody>
          <a:bodyPr>
            <a:normAutofit/>
          </a:bodyPr>
          <a:lstStyle/>
          <a:p>
            <a:r>
              <a:rPr lang="en-GB" sz="1200" dirty="0">
                <a:solidFill>
                  <a:schemeClr val="tx2">
                    <a:lumMod val="75000"/>
                  </a:schemeClr>
                </a:solidFill>
              </a:rPr>
              <a:t>Best practices for moving from goals to strategy to implementation </a:t>
            </a:r>
          </a:p>
        </p:txBody>
      </p:sp>
      <p:sp>
        <p:nvSpPr>
          <p:cNvPr id="6" name="Rectangle 5"/>
          <p:cNvSpPr/>
          <p:nvPr/>
        </p:nvSpPr>
        <p:spPr>
          <a:xfrm>
            <a:off x="323528" y="1412776"/>
            <a:ext cx="1944216" cy="9361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PSGs</a:t>
            </a:r>
          </a:p>
        </p:txBody>
      </p:sp>
      <p:sp>
        <p:nvSpPr>
          <p:cNvPr id="7" name="Rectangle 6"/>
          <p:cNvSpPr/>
          <p:nvPr/>
        </p:nvSpPr>
        <p:spPr>
          <a:xfrm>
            <a:off x="1691680" y="2493223"/>
            <a:ext cx="1944216" cy="9361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APP Strategy</a:t>
            </a:r>
          </a:p>
        </p:txBody>
      </p:sp>
      <p:sp>
        <p:nvSpPr>
          <p:cNvPr id="8" name="Rectangle 7"/>
          <p:cNvSpPr/>
          <p:nvPr/>
        </p:nvSpPr>
        <p:spPr>
          <a:xfrm>
            <a:off x="2998964" y="3573670"/>
            <a:ext cx="1944216" cy="9361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Project High Level Scope Statement / Operational Growth  </a:t>
            </a:r>
          </a:p>
        </p:txBody>
      </p:sp>
      <p:sp>
        <p:nvSpPr>
          <p:cNvPr id="9" name="Rectangle 8"/>
          <p:cNvSpPr/>
          <p:nvPr/>
        </p:nvSpPr>
        <p:spPr>
          <a:xfrm>
            <a:off x="4054549" y="4654117"/>
            <a:ext cx="1944216" cy="9361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Project Initiation Document / Operational Growth Needs Defined</a:t>
            </a:r>
          </a:p>
        </p:txBody>
      </p:sp>
      <p:sp>
        <p:nvSpPr>
          <p:cNvPr id="10" name="Curved Right Arrow 9"/>
          <p:cNvSpPr/>
          <p:nvPr/>
        </p:nvSpPr>
        <p:spPr>
          <a:xfrm>
            <a:off x="727756" y="2508293"/>
            <a:ext cx="576064" cy="871176"/>
          </a:xfrm>
          <a:prstGeom prst="curvedRightArrow">
            <a:avLst>
              <a:gd name="adj1" fmla="val 20256"/>
              <a:gd name="adj2" fmla="val 54706"/>
              <a:gd name="adj3" fmla="val 25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dirty="0" err="1">
              <a:solidFill>
                <a:schemeClr val="tx2">
                  <a:lumMod val="75000"/>
                </a:schemeClr>
              </a:solidFill>
            </a:endParaRPr>
          </a:p>
        </p:txBody>
      </p:sp>
      <p:sp>
        <p:nvSpPr>
          <p:cNvPr id="11" name="Curved Right Arrow 10"/>
          <p:cNvSpPr/>
          <p:nvPr/>
        </p:nvSpPr>
        <p:spPr>
          <a:xfrm>
            <a:off x="2051611" y="3573670"/>
            <a:ext cx="576064" cy="871176"/>
          </a:xfrm>
          <a:prstGeom prst="curvedRightArrow">
            <a:avLst>
              <a:gd name="adj1" fmla="val 20256"/>
              <a:gd name="adj2" fmla="val 54706"/>
              <a:gd name="adj3" fmla="val 25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tx1"/>
              </a:solidFill>
            </a:endParaRPr>
          </a:p>
        </p:txBody>
      </p:sp>
      <p:sp>
        <p:nvSpPr>
          <p:cNvPr id="12" name="Rectangle 11"/>
          <p:cNvSpPr/>
          <p:nvPr/>
        </p:nvSpPr>
        <p:spPr>
          <a:xfrm>
            <a:off x="5508104" y="5709506"/>
            <a:ext cx="1944216" cy="9361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Tender Specification </a:t>
            </a:r>
          </a:p>
        </p:txBody>
      </p:sp>
      <p:sp>
        <p:nvSpPr>
          <p:cNvPr id="13" name="Curved Right Arrow 12"/>
          <p:cNvSpPr/>
          <p:nvPr/>
        </p:nvSpPr>
        <p:spPr>
          <a:xfrm>
            <a:off x="3203848" y="4698179"/>
            <a:ext cx="576064" cy="871176"/>
          </a:xfrm>
          <a:prstGeom prst="curvedRightArrow">
            <a:avLst>
              <a:gd name="adj1" fmla="val 20256"/>
              <a:gd name="adj2" fmla="val 54706"/>
              <a:gd name="adj3" fmla="val 25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tx1"/>
              </a:solidFill>
            </a:endParaRPr>
          </a:p>
        </p:txBody>
      </p:sp>
      <p:sp>
        <p:nvSpPr>
          <p:cNvPr id="14" name="Curved Right Arrow 13"/>
          <p:cNvSpPr/>
          <p:nvPr/>
        </p:nvSpPr>
        <p:spPr>
          <a:xfrm>
            <a:off x="4593877" y="5726761"/>
            <a:ext cx="576064" cy="871176"/>
          </a:xfrm>
          <a:prstGeom prst="curvedRightArrow">
            <a:avLst>
              <a:gd name="adj1" fmla="val 20256"/>
              <a:gd name="adj2" fmla="val 54706"/>
              <a:gd name="adj3" fmla="val 25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tx1"/>
              </a:solidFill>
            </a:endParaRPr>
          </a:p>
        </p:txBody>
      </p:sp>
      <p:sp>
        <p:nvSpPr>
          <p:cNvPr id="15" name="TextBox 14"/>
          <p:cNvSpPr txBox="1"/>
          <p:nvPr/>
        </p:nvSpPr>
        <p:spPr>
          <a:xfrm>
            <a:off x="198421" y="2409344"/>
            <a:ext cx="792088" cy="415498"/>
          </a:xfrm>
          <a:prstGeom prst="rect">
            <a:avLst/>
          </a:prstGeom>
          <a:noFill/>
        </p:spPr>
        <p:txBody>
          <a:bodyPr wrap="square" rtlCol="0">
            <a:spAutoFit/>
          </a:bodyPr>
          <a:lstStyle/>
          <a:p>
            <a:r>
              <a:rPr lang="en-GB" sz="1050" i="1" dirty="0">
                <a:solidFill>
                  <a:schemeClr val="tx2">
                    <a:lumMod val="75000"/>
                  </a:schemeClr>
                </a:solidFill>
              </a:rPr>
              <a:t>Definition Point</a:t>
            </a:r>
          </a:p>
        </p:txBody>
      </p:sp>
      <p:sp>
        <p:nvSpPr>
          <p:cNvPr id="16" name="TextBox 15"/>
          <p:cNvSpPr txBox="1"/>
          <p:nvPr/>
        </p:nvSpPr>
        <p:spPr>
          <a:xfrm>
            <a:off x="4010460" y="5676305"/>
            <a:ext cx="792088" cy="415498"/>
          </a:xfrm>
          <a:prstGeom prst="rect">
            <a:avLst/>
          </a:prstGeom>
          <a:noFill/>
        </p:spPr>
        <p:txBody>
          <a:bodyPr wrap="square" rtlCol="0">
            <a:spAutoFit/>
          </a:bodyPr>
          <a:lstStyle/>
          <a:p>
            <a:r>
              <a:rPr lang="en-GB" sz="1050" i="1" dirty="0">
                <a:solidFill>
                  <a:schemeClr val="tx2">
                    <a:lumMod val="75000"/>
                  </a:schemeClr>
                </a:solidFill>
              </a:rPr>
              <a:t>Definition Point</a:t>
            </a:r>
          </a:p>
        </p:txBody>
      </p:sp>
      <p:sp>
        <p:nvSpPr>
          <p:cNvPr id="17" name="TextBox 16"/>
          <p:cNvSpPr txBox="1"/>
          <p:nvPr/>
        </p:nvSpPr>
        <p:spPr>
          <a:xfrm>
            <a:off x="2627675" y="4565394"/>
            <a:ext cx="792088" cy="415498"/>
          </a:xfrm>
          <a:prstGeom prst="rect">
            <a:avLst/>
          </a:prstGeom>
          <a:noFill/>
        </p:spPr>
        <p:txBody>
          <a:bodyPr wrap="square" rtlCol="0">
            <a:spAutoFit/>
          </a:bodyPr>
          <a:lstStyle/>
          <a:p>
            <a:r>
              <a:rPr lang="en-GB" sz="1050" i="1" dirty="0">
                <a:solidFill>
                  <a:schemeClr val="tx2">
                    <a:lumMod val="75000"/>
                  </a:schemeClr>
                </a:solidFill>
              </a:rPr>
              <a:t>Definition Point</a:t>
            </a:r>
          </a:p>
        </p:txBody>
      </p:sp>
      <p:sp>
        <p:nvSpPr>
          <p:cNvPr id="18" name="TextBox 17"/>
          <p:cNvSpPr txBox="1"/>
          <p:nvPr/>
        </p:nvSpPr>
        <p:spPr>
          <a:xfrm>
            <a:off x="1469378" y="3518049"/>
            <a:ext cx="792088" cy="415498"/>
          </a:xfrm>
          <a:prstGeom prst="rect">
            <a:avLst/>
          </a:prstGeom>
          <a:noFill/>
        </p:spPr>
        <p:txBody>
          <a:bodyPr wrap="square" rtlCol="0">
            <a:spAutoFit/>
          </a:bodyPr>
          <a:lstStyle/>
          <a:p>
            <a:r>
              <a:rPr lang="en-GB" sz="1050" i="1" dirty="0">
                <a:solidFill>
                  <a:schemeClr val="tx2">
                    <a:lumMod val="75000"/>
                  </a:schemeClr>
                </a:solidFill>
              </a:rPr>
              <a:t>Definition Point</a:t>
            </a:r>
          </a:p>
        </p:txBody>
      </p:sp>
      <p:sp>
        <p:nvSpPr>
          <p:cNvPr id="20" name="Rectangle 19"/>
          <p:cNvSpPr/>
          <p:nvPr/>
        </p:nvSpPr>
        <p:spPr>
          <a:xfrm>
            <a:off x="5169940" y="1379568"/>
            <a:ext cx="3722540" cy="2662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t>What’s missing </a:t>
            </a:r>
          </a:p>
        </p:txBody>
      </p:sp>
      <p:sp>
        <p:nvSpPr>
          <p:cNvPr id="4" name="TextBox 3"/>
          <p:cNvSpPr txBox="1"/>
          <p:nvPr/>
        </p:nvSpPr>
        <p:spPr>
          <a:xfrm>
            <a:off x="5169940" y="1642007"/>
            <a:ext cx="3722539" cy="2677656"/>
          </a:xfrm>
          <a:prstGeom prst="rect">
            <a:avLst/>
          </a:prstGeom>
          <a:noFill/>
          <a:ln>
            <a:solidFill>
              <a:schemeClr val="tx2"/>
            </a:solidFill>
          </a:ln>
        </p:spPr>
        <p:txBody>
          <a:bodyPr wrap="square" rtlCol="0">
            <a:spAutoFit/>
          </a:bodyPr>
          <a:lstStyle/>
          <a:p>
            <a:pPr marL="171450" indent="-171450">
              <a:buFont typeface="Arial" panose="020B0604020202020204" pitchFamily="34" charset="0"/>
              <a:buChar char="•"/>
            </a:pPr>
            <a:r>
              <a:rPr lang="en-GB" sz="1200" dirty="0">
                <a:solidFill>
                  <a:schemeClr val="tx2">
                    <a:lumMod val="75000"/>
                  </a:schemeClr>
                </a:solidFill>
              </a:rPr>
              <a:t>Lack of rigor and formality with project management practices to support project definition points.</a:t>
            </a:r>
          </a:p>
          <a:p>
            <a:pPr marL="171450" indent="-171450">
              <a:buFont typeface="Arial" panose="020B0604020202020204" pitchFamily="34" charset="0"/>
              <a:buChar char="•"/>
            </a:pPr>
            <a:r>
              <a:rPr lang="en-GB" sz="1200" dirty="0">
                <a:solidFill>
                  <a:schemeClr val="tx2">
                    <a:lumMod val="75000"/>
                  </a:schemeClr>
                </a:solidFill>
              </a:rPr>
              <a:t>Incomplete annual departmental procurement plan due to overall lack of planning.</a:t>
            </a:r>
          </a:p>
          <a:p>
            <a:pPr marL="171450" indent="-171450">
              <a:buFont typeface="Arial" panose="020B0604020202020204" pitchFamily="34" charset="0"/>
              <a:buChar char="•"/>
            </a:pPr>
            <a:r>
              <a:rPr lang="en-GB" sz="1200" dirty="0">
                <a:solidFill>
                  <a:schemeClr val="tx2">
                    <a:lumMod val="75000"/>
                  </a:schemeClr>
                </a:solidFill>
              </a:rPr>
              <a:t>Without progressing definition points, Line Management are defining their needs through the specifications process, thereby turning project definition into a SCM task, rather than a business driver strategy.</a:t>
            </a:r>
          </a:p>
          <a:p>
            <a:pPr marL="171450" indent="-171450">
              <a:buFont typeface="Arial" panose="020B0604020202020204" pitchFamily="34" charset="0"/>
              <a:buChar char="•"/>
            </a:pPr>
            <a:r>
              <a:rPr lang="en-GB" sz="1200" dirty="0">
                <a:solidFill>
                  <a:schemeClr val="tx2">
                    <a:lumMod val="75000"/>
                  </a:schemeClr>
                </a:solidFill>
              </a:rPr>
              <a:t>Results are often poor quality specifications and therefore poor delivery of goods and services.</a:t>
            </a:r>
          </a:p>
        </p:txBody>
      </p:sp>
      <p:sp>
        <p:nvSpPr>
          <p:cNvPr id="22" name="Flowchart: Document 21"/>
          <p:cNvSpPr/>
          <p:nvPr/>
        </p:nvSpPr>
        <p:spPr>
          <a:xfrm>
            <a:off x="3275856" y="1880827"/>
            <a:ext cx="1606053" cy="944015"/>
          </a:xfrm>
          <a:prstGeom prst="flowChartDocumen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Annual Departmental Procurement Plan</a:t>
            </a:r>
          </a:p>
        </p:txBody>
      </p:sp>
      <p:sp>
        <p:nvSpPr>
          <p:cNvPr id="21" name="Footer Placeholder 3"/>
          <p:cNvSpPr>
            <a:spLocks noGrp="1"/>
          </p:cNvSpPr>
          <p:nvPr>
            <p:ph type="ftr" sz="quarter" idx="3"/>
          </p:nvPr>
        </p:nvSpPr>
        <p:spPr>
          <a:xfrm>
            <a:off x="4010460" y="6497644"/>
            <a:ext cx="3265224" cy="230832"/>
          </a:xfrm>
        </p:spPr>
        <p:txBody>
          <a:bodyPr/>
          <a:lstStyle/>
          <a:p>
            <a:r>
              <a:rPr lang="en-ZA" dirty="0"/>
              <a:t>Source: Team Analysis</a:t>
            </a:r>
            <a:endParaRPr lang="en-GB" dirty="0"/>
          </a:p>
        </p:txBody>
      </p:sp>
    </p:spTree>
    <p:extLst>
      <p:ext uri="{BB962C8B-B14F-4D97-AF65-F5344CB8AC3E}">
        <p14:creationId xmlns:p14="http://schemas.microsoft.com/office/powerpoint/2010/main" xmlns="" val="240732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60180"/>
            <a:ext cx="8597205" cy="559256"/>
          </a:xfrm>
        </p:spPr>
        <p:txBody>
          <a:bodyPr/>
          <a:lstStyle/>
          <a:p>
            <a:r>
              <a:rPr lang="en-GB" dirty="0"/>
              <a:t>WCGs POSITION</a:t>
            </a:r>
          </a:p>
        </p:txBody>
      </p:sp>
      <p:sp>
        <p:nvSpPr>
          <p:cNvPr id="9" name="Text Placeholder 8"/>
          <p:cNvSpPr>
            <a:spLocks noGrp="1"/>
          </p:cNvSpPr>
          <p:nvPr>
            <p:ph type="body" sz="quarter" idx="14"/>
          </p:nvPr>
        </p:nvSpPr>
        <p:spPr>
          <a:xfrm>
            <a:off x="295275" y="763383"/>
            <a:ext cx="8597205" cy="5257905"/>
          </a:xfrm>
        </p:spPr>
        <p:txBody>
          <a:bodyPr>
            <a:noAutofit/>
          </a:bodyPr>
          <a:lstStyle/>
          <a:p>
            <a:pPr algn="just"/>
            <a:endParaRPr lang="en-ZA" sz="2000" b="0" dirty="0">
              <a:solidFill>
                <a:srgbClr val="00329B"/>
              </a:solidFill>
            </a:endParaRPr>
          </a:p>
          <a:p>
            <a:pPr algn="just"/>
            <a:endParaRPr lang="en-ZA" sz="2000" dirty="0">
              <a:solidFill>
                <a:srgbClr val="00329B"/>
              </a:solidFill>
            </a:endParaRPr>
          </a:p>
          <a:p>
            <a:pPr algn="just"/>
            <a:r>
              <a:rPr lang="en-GB" sz="2000" b="0" dirty="0">
                <a:solidFill>
                  <a:srgbClr val="00329B"/>
                </a:solidFill>
              </a:rPr>
              <a:t>The WCG context looks at a more integrated model when addressing strategic procurement. This thinking is taken into context in its procurement strategy. </a:t>
            </a:r>
            <a:endParaRPr lang="en-ZA" sz="2000" dirty="0">
              <a:solidFill>
                <a:srgbClr val="00329B"/>
              </a:solidFill>
            </a:endParaRPr>
          </a:p>
          <a:p>
            <a:pPr algn="just"/>
            <a:endParaRPr lang="en-ZA" sz="2000" dirty="0">
              <a:solidFill>
                <a:srgbClr val="00329B"/>
              </a:solidFill>
            </a:endParaRPr>
          </a:p>
          <a:p>
            <a:pPr algn="just"/>
            <a:r>
              <a:rPr lang="en-ZA" sz="2000" dirty="0">
                <a:solidFill>
                  <a:srgbClr val="00329B"/>
                </a:solidFill>
              </a:rPr>
              <a:t>The WCG model aims at shifts in the business model from one that is  transactional in nature to one that focuses on outcomes. </a:t>
            </a:r>
          </a:p>
          <a:p>
            <a:pPr algn="just"/>
            <a:endParaRPr lang="en-ZA" sz="2000" dirty="0">
              <a:solidFill>
                <a:srgbClr val="00329B"/>
              </a:solidFill>
            </a:endParaRPr>
          </a:p>
          <a:p>
            <a:pPr algn="just"/>
            <a:r>
              <a:rPr lang="en-ZA" sz="2000" dirty="0">
                <a:solidFill>
                  <a:srgbClr val="00329B"/>
                </a:solidFill>
              </a:rPr>
              <a:t>Setting a limited number of mutually desired outcomes provides focus for high-level results such as lower cost structures, faster turnaround times, higher service levels and greater customer satisfaction rather than on achieving the lowest cost per transaction. </a:t>
            </a:r>
          </a:p>
        </p:txBody>
      </p:sp>
      <p:sp>
        <p:nvSpPr>
          <p:cNvPr id="12" name="Slide Number Placeholder 11"/>
          <p:cNvSpPr>
            <a:spLocks noGrp="1"/>
          </p:cNvSpPr>
          <p:nvPr>
            <p:ph type="sldNum" sz="quarter" idx="4"/>
          </p:nvPr>
        </p:nvSpPr>
        <p:spPr/>
        <p:txBody>
          <a:bodyPr/>
          <a:lstStyle/>
          <a:p>
            <a:fld id="{8406839F-D7A4-4E5D-B93D-768AD4D1DB36}" type="slidenum">
              <a:rPr lang="en-ZA" smtClean="0"/>
              <a:pPr/>
              <a:t>21</a:t>
            </a:fld>
            <a:endParaRPr lang="en-ZA" dirty="0"/>
          </a:p>
        </p:txBody>
      </p:sp>
    </p:spTree>
    <p:custDataLst>
      <p:tags r:id="rId1"/>
    </p:custDataLst>
    <p:extLst>
      <p:ext uri="{BB962C8B-B14F-4D97-AF65-F5344CB8AC3E}">
        <p14:creationId xmlns:p14="http://schemas.microsoft.com/office/powerpoint/2010/main" xmlns="" val="38004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22</a:t>
            </a:fld>
            <a:endParaRPr lang="en-ZA" dirty="0"/>
          </a:p>
        </p:txBody>
      </p:sp>
      <p:sp>
        <p:nvSpPr>
          <p:cNvPr id="4" name="Footer Placeholder 3"/>
          <p:cNvSpPr>
            <a:spLocks noGrp="1"/>
          </p:cNvSpPr>
          <p:nvPr>
            <p:ph type="ftr" sz="quarter" idx="3"/>
          </p:nvPr>
        </p:nvSpPr>
        <p:spPr/>
        <p:txBody>
          <a:bodyPr/>
          <a:lstStyle/>
          <a:p>
            <a:r>
              <a:rPr lang="en-ZA"/>
              <a:t>Source:</a:t>
            </a:r>
            <a:endParaRPr lang="en-GB" dirty="0"/>
          </a:p>
        </p:txBody>
      </p:sp>
      <p:sp>
        <p:nvSpPr>
          <p:cNvPr id="6" name="Title 1"/>
          <p:cNvSpPr>
            <a:spLocks noGrp="1"/>
          </p:cNvSpPr>
          <p:nvPr>
            <p:ph type="title"/>
          </p:nvPr>
        </p:nvSpPr>
        <p:spPr/>
        <p:txBody>
          <a:bodyPr/>
          <a:lstStyle/>
          <a:p>
            <a:r>
              <a:rPr lang="en-GB" dirty="0"/>
              <a:t>The Case for Strategic Sourcing</a:t>
            </a:r>
          </a:p>
        </p:txBody>
      </p:sp>
      <p:sp>
        <p:nvSpPr>
          <p:cNvPr id="16" name="Text Placeholder 4"/>
          <p:cNvSpPr>
            <a:spLocks noGrp="1"/>
          </p:cNvSpPr>
          <p:nvPr>
            <p:ph type="body" sz="quarter" idx="10"/>
          </p:nvPr>
        </p:nvSpPr>
        <p:spPr>
          <a:xfrm>
            <a:off x="312624" y="980728"/>
            <a:ext cx="8597205" cy="5256584"/>
          </a:xfrm>
        </p:spPr>
        <p:txBody>
          <a:bodyPr>
            <a:normAutofit/>
          </a:bodyPr>
          <a:lstStyle/>
          <a:p>
            <a:pPr>
              <a:lnSpc>
                <a:spcPct val="150000"/>
              </a:lnSpc>
            </a:pPr>
            <a:r>
              <a:rPr lang="en-GB" dirty="0">
                <a:solidFill>
                  <a:srgbClr val="00329B"/>
                </a:solidFill>
              </a:rPr>
              <a:t>The Business Problem:</a:t>
            </a:r>
          </a:p>
          <a:p>
            <a:pPr marL="285750" indent="-285750">
              <a:buFont typeface="Arial" panose="020B0604020202020204" pitchFamily="34" charset="0"/>
              <a:buChar char="•"/>
            </a:pPr>
            <a:r>
              <a:rPr lang="en-GB" b="0" dirty="0">
                <a:solidFill>
                  <a:srgbClr val="00329B"/>
                </a:solidFill>
              </a:rPr>
              <a:t>Lack of perspective of what is important.  </a:t>
            </a:r>
          </a:p>
          <a:p>
            <a:pPr marL="285750" indent="-285750">
              <a:buFont typeface="Arial" panose="020B0604020202020204" pitchFamily="34" charset="0"/>
              <a:buChar char="•"/>
            </a:pPr>
            <a:r>
              <a:rPr lang="en-GB" b="0" dirty="0">
                <a:solidFill>
                  <a:srgbClr val="00329B"/>
                </a:solidFill>
              </a:rPr>
              <a:t>Ambiguity </a:t>
            </a:r>
          </a:p>
          <a:p>
            <a:pPr marL="285750" indent="-285750">
              <a:buFont typeface="Arial" panose="020B0604020202020204" pitchFamily="34" charset="0"/>
              <a:buChar char="•"/>
            </a:pPr>
            <a:r>
              <a:rPr lang="en-GB" b="0" dirty="0">
                <a:solidFill>
                  <a:srgbClr val="00329B"/>
                </a:solidFill>
              </a:rPr>
              <a:t>Complexity </a:t>
            </a:r>
          </a:p>
          <a:p>
            <a:pPr marL="285750" indent="-285750">
              <a:buFont typeface="Arial" panose="020B0604020202020204" pitchFamily="34" charset="0"/>
              <a:buChar char="•"/>
            </a:pPr>
            <a:r>
              <a:rPr lang="en-GB" b="0" dirty="0">
                <a:solidFill>
                  <a:srgbClr val="00329B"/>
                </a:solidFill>
              </a:rPr>
              <a:t>Lack of capacity across the organisation </a:t>
            </a:r>
          </a:p>
          <a:p>
            <a:pPr marL="285750" indent="-285750">
              <a:buFont typeface="Arial" panose="020B0604020202020204" pitchFamily="34" charset="0"/>
              <a:buChar char="•"/>
            </a:pPr>
            <a:r>
              <a:rPr lang="en-GB" b="0" dirty="0">
                <a:solidFill>
                  <a:srgbClr val="00329B"/>
                </a:solidFill>
              </a:rPr>
              <a:t>Lack of a burning platform – project catalyst</a:t>
            </a:r>
          </a:p>
          <a:p>
            <a:pPr marL="285750" indent="-285750">
              <a:buFont typeface="Arial" panose="020B0604020202020204" pitchFamily="34" charset="0"/>
              <a:buChar char="•"/>
            </a:pPr>
            <a:endParaRPr lang="en-GB" b="0" dirty="0">
              <a:solidFill>
                <a:srgbClr val="00329B"/>
              </a:solidFill>
            </a:endParaRPr>
          </a:p>
          <a:p>
            <a:pPr marL="285750" indent="-285750">
              <a:buFont typeface="Arial" panose="020B0604020202020204" pitchFamily="34" charset="0"/>
              <a:buChar char="•"/>
            </a:pPr>
            <a:r>
              <a:rPr lang="en-GB" b="0" dirty="0">
                <a:solidFill>
                  <a:srgbClr val="00329B"/>
                </a:solidFill>
              </a:rPr>
              <a:t>Symptoms of a problem are being felt throughout the process, and by all stakeholders. </a:t>
            </a:r>
          </a:p>
          <a:p>
            <a:pPr marL="285750" indent="-285750">
              <a:buFont typeface="Arial" panose="020B0604020202020204" pitchFamily="34" charset="0"/>
              <a:buChar char="•"/>
            </a:pPr>
            <a:r>
              <a:rPr lang="en-GB" b="0" dirty="0">
                <a:solidFill>
                  <a:srgbClr val="00329B"/>
                </a:solidFill>
              </a:rPr>
              <a:t>We are achieving clean audits. We are for the most part in compliance with SCM regulations, and we are procuring what is needed to meet service delivery.</a:t>
            </a:r>
          </a:p>
          <a:p>
            <a:pPr marL="285750" indent="-285750">
              <a:buFont typeface="Arial" panose="020B0604020202020204" pitchFamily="34" charset="0"/>
              <a:buChar char="•"/>
            </a:pPr>
            <a:r>
              <a:rPr lang="en-GB" b="0" dirty="0">
                <a:solidFill>
                  <a:srgbClr val="00329B"/>
                </a:solidFill>
              </a:rPr>
              <a:t>At the grass roots level - the culture is filled with animosity, the processes are disaggregated and inconsistent, the administrative burden is overwhelming, and the staff do not know what to focus on.</a:t>
            </a:r>
          </a:p>
          <a:p>
            <a:pPr marL="285750" indent="-285750">
              <a:buFont typeface="Arial" panose="020B0604020202020204" pitchFamily="34" charset="0"/>
              <a:buChar char="•"/>
            </a:pPr>
            <a:endParaRPr lang="en-GB" b="0" dirty="0">
              <a:solidFill>
                <a:srgbClr val="00329B"/>
              </a:solidFill>
            </a:endParaRPr>
          </a:p>
          <a:p>
            <a:pPr marL="285750" indent="-285750">
              <a:buFont typeface="Arial" panose="020B0604020202020204" pitchFamily="34" charset="0"/>
              <a:buChar char="•"/>
            </a:pPr>
            <a:endParaRPr lang="en-GB" b="0" dirty="0">
              <a:solidFill>
                <a:srgbClr val="00329B"/>
              </a:solidFill>
            </a:endParaRPr>
          </a:p>
        </p:txBody>
      </p:sp>
      <p:sp>
        <p:nvSpPr>
          <p:cNvPr id="7" name="Hexagon 6"/>
          <p:cNvSpPr/>
          <p:nvPr/>
        </p:nvSpPr>
        <p:spPr>
          <a:xfrm rot="5400000">
            <a:off x="7731761" y="153271"/>
            <a:ext cx="1162898" cy="1193239"/>
          </a:xfrm>
          <a:prstGeom prst="hexagon">
            <a:avLst>
              <a:gd name="adj" fmla="val 25764"/>
              <a:gd name="vf" fmla="val 115470"/>
            </a:avLst>
          </a:prstGeom>
          <a:solidFill>
            <a:sysClr val="window" lastClr="FFFFFF">
              <a:lumMod val="50000"/>
            </a:sys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vert270"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Problem</a:t>
            </a:r>
            <a:r>
              <a:rPr kumimoji="0" lang="en-GB" sz="1200" b="1" i="0" u="none" strike="noStrike" kern="0" cap="none" spc="0" normalizeH="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Statement</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6070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Strategic approach to procurement</a:t>
            </a:r>
          </a:p>
        </p:txBody>
      </p:sp>
      <p:sp>
        <p:nvSpPr>
          <p:cNvPr id="4" name="Slide Number Placeholder 3"/>
          <p:cNvSpPr>
            <a:spLocks noGrp="1"/>
          </p:cNvSpPr>
          <p:nvPr>
            <p:ph type="sldNum" sz="quarter" idx="4"/>
          </p:nvPr>
        </p:nvSpPr>
        <p:spPr/>
        <p:txBody>
          <a:bodyPr/>
          <a:lstStyle/>
          <a:p>
            <a:fld id="{8406839F-D7A4-4E5D-B93D-768AD4D1DB36}" type="slidenum">
              <a:rPr lang="en-ZA" smtClean="0">
                <a:solidFill>
                  <a:srgbClr val="003399"/>
                </a:solidFill>
              </a:rPr>
              <a:pPr/>
              <a:t>23</a:t>
            </a:fld>
            <a:endParaRPr lang="en-ZA" dirty="0">
              <a:solidFill>
                <a:srgbClr val="003399"/>
              </a:solidFill>
            </a:endParaRPr>
          </a:p>
        </p:txBody>
      </p:sp>
      <p:sp>
        <p:nvSpPr>
          <p:cNvPr id="7" name="Rectangle 6"/>
          <p:cNvSpPr/>
          <p:nvPr/>
        </p:nvSpPr>
        <p:spPr>
          <a:xfrm>
            <a:off x="1835696" y="2924944"/>
            <a:ext cx="68775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8" name="Rectangle 7"/>
          <p:cNvSpPr/>
          <p:nvPr/>
        </p:nvSpPr>
        <p:spPr>
          <a:xfrm>
            <a:off x="2571029" y="2924944"/>
            <a:ext cx="68775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9" name="Rectangle 8"/>
          <p:cNvSpPr/>
          <p:nvPr/>
        </p:nvSpPr>
        <p:spPr>
          <a:xfrm>
            <a:off x="3291331" y="2780928"/>
            <a:ext cx="687756"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10" name="Rectangle 9"/>
          <p:cNvSpPr/>
          <p:nvPr/>
        </p:nvSpPr>
        <p:spPr>
          <a:xfrm>
            <a:off x="4011411" y="2852936"/>
            <a:ext cx="687756" cy="216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11" name="Rectangle 10"/>
          <p:cNvSpPr/>
          <p:nvPr/>
        </p:nvSpPr>
        <p:spPr>
          <a:xfrm>
            <a:off x="4716016" y="2492896"/>
            <a:ext cx="687756" cy="5760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12" name="Rectangle 11"/>
          <p:cNvSpPr/>
          <p:nvPr/>
        </p:nvSpPr>
        <p:spPr>
          <a:xfrm>
            <a:off x="5438069" y="2204864"/>
            <a:ext cx="687756" cy="864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13" name="Rectangle 12"/>
          <p:cNvSpPr/>
          <p:nvPr/>
        </p:nvSpPr>
        <p:spPr>
          <a:xfrm>
            <a:off x="6156176" y="1988840"/>
            <a:ext cx="687756"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14" name="Rectangle 13"/>
          <p:cNvSpPr/>
          <p:nvPr/>
        </p:nvSpPr>
        <p:spPr>
          <a:xfrm>
            <a:off x="6876256" y="2924943"/>
            <a:ext cx="687756" cy="1391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15" name="Rectangle 14"/>
          <p:cNvSpPr/>
          <p:nvPr/>
        </p:nvSpPr>
        <p:spPr>
          <a:xfrm>
            <a:off x="1835696" y="3088844"/>
            <a:ext cx="687756" cy="484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Initiate project</a:t>
            </a:r>
          </a:p>
        </p:txBody>
      </p:sp>
      <p:sp>
        <p:nvSpPr>
          <p:cNvPr id="16" name="Rectangle 15"/>
          <p:cNvSpPr/>
          <p:nvPr/>
        </p:nvSpPr>
        <p:spPr>
          <a:xfrm>
            <a:off x="2571029" y="3088844"/>
            <a:ext cx="687756" cy="484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Identify need &amp; analyse the market</a:t>
            </a:r>
          </a:p>
        </p:txBody>
      </p:sp>
      <p:sp>
        <p:nvSpPr>
          <p:cNvPr id="17" name="Rectangle 16"/>
          <p:cNvSpPr/>
          <p:nvPr/>
        </p:nvSpPr>
        <p:spPr>
          <a:xfrm>
            <a:off x="3290732" y="3088844"/>
            <a:ext cx="687756" cy="484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Specify requirements</a:t>
            </a:r>
          </a:p>
        </p:txBody>
      </p:sp>
      <p:sp>
        <p:nvSpPr>
          <p:cNvPr id="18" name="Rectangle 17"/>
          <p:cNvSpPr/>
          <p:nvPr/>
        </p:nvSpPr>
        <p:spPr>
          <a:xfrm>
            <a:off x="4010435" y="3088844"/>
            <a:ext cx="687756" cy="484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Plan approach to market &amp; evaluation</a:t>
            </a:r>
          </a:p>
        </p:txBody>
      </p:sp>
      <p:sp>
        <p:nvSpPr>
          <p:cNvPr id="19" name="Rectangle 18"/>
          <p:cNvSpPr/>
          <p:nvPr/>
        </p:nvSpPr>
        <p:spPr>
          <a:xfrm>
            <a:off x="4720827" y="3088844"/>
            <a:ext cx="687756" cy="484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Approach market &amp; select supplier</a:t>
            </a:r>
          </a:p>
        </p:txBody>
      </p:sp>
      <p:sp>
        <p:nvSpPr>
          <p:cNvPr id="20" name="Rectangle 19"/>
          <p:cNvSpPr/>
          <p:nvPr/>
        </p:nvSpPr>
        <p:spPr>
          <a:xfrm>
            <a:off x="5438069" y="3088844"/>
            <a:ext cx="687756" cy="484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Negotiate &amp; award contract</a:t>
            </a:r>
          </a:p>
        </p:txBody>
      </p:sp>
      <p:sp>
        <p:nvSpPr>
          <p:cNvPr id="21" name="Rectangle 20"/>
          <p:cNvSpPr/>
          <p:nvPr/>
        </p:nvSpPr>
        <p:spPr>
          <a:xfrm>
            <a:off x="6156176" y="3088844"/>
            <a:ext cx="687756" cy="484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Manage contract &amp; relationship</a:t>
            </a:r>
          </a:p>
        </p:txBody>
      </p:sp>
      <p:sp>
        <p:nvSpPr>
          <p:cNvPr id="22" name="Rectangle 21"/>
          <p:cNvSpPr/>
          <p:nvPr/>
        </p:nvSpPr>
        <p:spPr>
          <a:xfrm>
            <a:off x="6876256" y="3088844"/>
            <a:ext cx="687756" cy="484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Review</a:t>
            </a:r>
          </a:p>
        </p:txBody>
      </p:sp>
      <p:cxnSp>
        <p:nvCxnSpPr>
          <p:cNvPr id="23" name="Straight Connector 22"/>
          <p:cNvCxnSpPr/>
          <p:nvPr/>
        </p:nvCxnSpPr>
        <p:spPr>
          <a:xfrm>
            <a:off x="1115616" y="3064130"/>
            <a:ext cx="669674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91694" y="3120019"/>
            <a:ext cx="687756" cy="38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b="1" dirty="0">
                <a:solidFill>
                  <a:schemeClr val="tx1"/>
                </a:solidFill>
              </a:rPr>
              <a:t>Stage in process</a:t>
            </a:r>
          </a:p>
        </p:txBody>
      </p:sp>
      <p:sp>
        <p:nvSpPr>
          <p:cNvPr id="25" name="Rectangle 24"/>
          <p:cNvSpPr/>
          <p:nvPr/>
        </p:nvSpPr>
        <p:spPr>
          <a:xfrm>
            <a:off x="670256" y="2122792"/>
            <a:ext cx="646460" cy="206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dirty="0">
                <a:solidFill>
                  <a:schemeClr val="tx1"/>
                </a:solidFill>
              </a:rPr>
              <a:t>Value add</a:t>
            </a:r>
          </a:p>
        </p:txBody>
      </p:sp>
      <p:sp>
        <p:nvSpPr>
          <p:cNvPr id="26" name="Rectangle 25"/>
          <p:cNvSpPr/>
          <p:nvPr/>
        </p:nvSpPr>
        <p:spPr>
          <a:xfrm>
            <a:off x="657664" y="2271026"/>
            <a:ext cx="779610" cy="197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00" dirty="0">
                <a:solidFill>
                  <a:schemeClr val="tx1"/>
                </a:solidFill>
              </a:rPr>
              <a:t>Level of effort</a:t>
            </a:r>
          </a:p>
        </p:txBody>
      </p:sp>
      <p:sp>
        <p:nvSpPr>
          <p:cNvPr id="27" name="Freeform 26"/>
          <p:cNvSpPr/>
          <p:nvPr/>
        </p:nvSpPr>
        <p:spPr>
          <a:xfrm>
            <a:off x="1739900" y="1689100"/>
            <a:ext cx="5746750" cy="823583"/>
          </a:xfrm>
          <a:custGeom>
            <a:avLst/>
            <a:gdLst>
              <a:gd name="connsiteX0" fmla="*/ 0 w 5746750"/>
              <a:gd name="connsiteY0" fmla="*/ 38100 h 823583"/>
              <a:gd name="connsiteX1" fmla="*/ 2432050 w 5746750"/>
              <a:gd name="connsiteY1" fmla="*/ 768350 h 823583"/>
              <a:gd name="connsiteX2" fmla="*/ 3708400 w 5746750"/>
              <a:gd name="connsiteY2" fmla="*/ 685800 h 823583"/>
              <a:gd name="connsiteX3" fmla="*/ 5746750 w 5746750"/>
              <a:gd name="connsiteY3" fmla="*/ 0 h 823583"/>
            </a:gdLst>
            <a:ahLst/>
            <a:cxnLst>
              <a:cxn ang="0">
                <a:pos x="connsiteX0" y="connsiteY0"/>
              </a:cxn>
              <a:cxn ang="0">
                <a:pos x="connsiteX1" y="connsiteY1"/>
              </a:cxn>
              <a:cxn ang="0">
                <a:pos x="connsiteX2" y="connsiteY2"/>
              </a:cxn>
              <a:cxn ang="0">
                <a:pos x="connsiteX3" y="connsiteY3"/>
              </a:cxn>
            </a:cxnLst>
            <a:rect l="l" t="t" r="r" b="b"/>
            <a:pathLst>
              <a:path w="5746750" h="823583">
                <a:moveTo>
                  <a:pt x="0" y="38100"/>
                </a:moveTo>
                <a:cubicBezTo>
                  <a:pt x="906991" y="349250"/>
                  <a:pt x="1813983" y="660400"/>
                  <a:pt x="2432050" y="768350"/>
                </a:cubicBezTo>
                <a:cubicBezTo>
                  <a:pt x="3050117" y="876300"/>
                  <a:pt x="3155950" y="813858"/>
                  <a:pt x="3708400" y="685800"/>
                </a:cubicBezTo>
                <a:cubicBezTo>
                  <a:pt x="4260850" y="557742"/>
                  <a:pt x="5383742" y="121708"/>
                  <a:pt x="5746750" y="0"/>
                </a:cubicBez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 Placeholder 4"/>
          <p:cNvSpPr>
            <a:spLocks noGrp="1"/>
          </p:cNvSpPr>
          <p:nvPr>
            <p:ph type="body" sz="quarter" idx="10"/>
          </p:nvPr>
        </p:nvSpPr>
        <p:spPr>
          <a:xfrm>
            <a:off x="568474" y="3861505"/>
            <a:ext cx="8107982" cy="1436146"/>
          </a:xfrm>
        </p:spPr>
        <p:txBody>
          <a:bodyPr>
            <a:noAutofit/>
          </a:bodyPr>
          <a:lstStyle/>
          <a:p>
            <a:pPr>
              <a:lnSpc>
                <a:spcPct val="150000"/>
              </a:lnSpc>
            </a:pPr>
            <a:r>
              <a:rPr lang="en-US" sz="1400" b="0" dirty="0">
                <a:solidFill>
                  <a:srgbClr val="00329B"/>
                </a:solidFill>
              </a:rPr>
              <a:t>This diagram illustrates a strategic approach to procurement which methodically works through each stage in the procurement process. The time taken to plan, research and </a:t>
            </a:r>
            <a:r>
              <a:rPr lang="en-US" sz="1400" b="0" dirty="0" err="1">
                <a:solidFill>
                  <a:srgbClr val="00329B"/>
                </a:solidFill>
              </a:rPr>
              <a:t>analyse</a:t>
            </a:r>
            <a:r>
              <a:rPr lang="en-US" sz="1400" b="0" dirty="0">
                <a:solidFill>
                  <a:srgbClr val="00329B"/>
                </a:solidFill>
              </a:rPr>
              <a:t> add significant value to identifying solutions that will meet the needs. A focus on relationship development and management means that less time is spent resolving issues and more time applied to assessing quality in delivery and identifying opportunities for cost savings and benefit gains. A strategic approach delivers greater value. </a:t>
            </a:r>
            <a:endParaRPr lang="en-GB" sz="1400" b="0" dirty="0">
              <a:solidFill>
                <a:srgbClr val="00329B"/>
              </a:solidFill>
            </a:endParaRPr>
          </a:p>
        </p:txBody>
      </p:sp>
      <p:sp>
        <p:nvSpPr>
          <p:cNvPr id="29" name="Text Placeholder 4"/>
          <p:cNvSpPr txBox="1">
            <a:spLocks/>
          </p:cNvSpPr>
          <p:nvPr/>
        </p:nvSpPr>
        <p:spPr>
          <a:xfrm>
            <a:off x="539552" y="1108032"/>
            <a:ext cx="6984776" cy="400819"/>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1000" i="1" dirty="0"/>
              <a:t>Diagram 2</a:t>
            </a:r>
            <a:r>
              <a:rPr lang="en-US" sz="1000" b="0" dirty="0"/>
              <a:t>. Strategic approach to procurement</a:t>
            </a:r>
            <a:endParaRPr lang="en-GB" sz="1000" b="0" dirty="0"/>
          </a:p>
        </p:txBody>
      </p:sp>
      <p:sp>
        <p:nvSpPr>
          <p:cNvPr id="30" name="Rectangle 29"/>
          <p:cNvSpPr/>
          <p:nvPr/>
        </p:nvSpPr>
        <p:spPr>
          <a:xfrm>
            <a:off x="611560" y="2319401"/>
            <a:ext cx="95202" cy="100775"/>
          </a:xfrm>
          <a:prstGeom prst="rect">
            <a:avLst/>
          </a:prstGeom>
          <a:solidFill>
            <a:schemeClr val="tx2"/>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cxnSp>
        <p:nvCxnSpPr>
          <p:cNvPr id="31" name="Straight Connector 30"/>
          <p:cNvCxnSpPr/>
          <p:nvPr/>
        </p:nvCxnSpPr>
        <p:spPr>
          <a:xfrm>
            <a:off x="611560" y="2221238"/>
            <a:ext cx="95202" cy="1"/>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39552" y="2060849"/>
            <a:ext cx="910314" cy="43204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33" name="Rectangle 32"/>
          <p:cNvSpPr/>
          <p:nvPr/>
        </p:nvSpPr>
        <p:spPr>
          <a:xfrm>
            <a:off x="593617" y="1961123"/>
            <a:ext cx="646460" cy="168618"/>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b="1" dirty="0">
                <a:solidFill>
                  <a:schemeClr val="tx1">
                    <a:lumMod val="75000"/>
                    <a:lumOff val="25000"/>
                  </a:schemeClr>
                </a:solidFill>
              </a:rPr>
              <a:t>Legend</a:t>
            </a:r>
          </a:p>
        </p:txBody>
      </p:sp>
    </p:spTree>
    <p:extLst>
      <p:ext uri="{BB962C8B-B14F-4D97-AF65-F5344CB8AC3E}">
        <p14:creationId xmlns:p14="http://schemas.microsoft.com/office/powerpoint/2010/main" xmlns="" val="38998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24</a:t>
            </a:fld>
            <a:endParaRPr lang="en-ZA" dirty="0"/>
          </a:p>
        </p:txBody>
      </p:sp>
      <p:sp>
        <p:nvSpPr>
          <p:cNvPr id="4" name="Footer Placeholder 3"/>
          <p:cNvSpPr>
            <a:spLocks noGrp="1"/>
          </p:cNvSpPr>
          <p:nvPr>
            <p:ph type="ftr" sz="quarter" idx="3"/>
          </p:nvPr>
        </p:nvSpPr>
        <p:spPr/>
        <p:txBody>
          <a:bodyPr/>
          <a:lstStyle/>
          <a:p>
            <a:r>
              <a:rPr lang="en-ZA"/>
              <a:t>Source:</a:t>
            </a:r>
            <a:endParaRPr lang="en-GB" dirty="0"/>
          </a:p>
        </p:txBody>
      </p:sp>
      <p:sp>
        <p:nvSpPr>
          <p:cNvPr id="6" name="Title 1"/>
          <p:cNvSpPr>
            <a:spLocks noGrp="1"/>
          </p:cNvSpPr>
          <p:nvPr>
            <p:ph type="title"/>
          </p:nvPr>
        </p:nvSpPr>
        <p:spPr/>
        <p:txBody>
          <a:bodyPr/>
          <a:lstStyle/>
          <a:p>
            <a:r>
              <a:rPr lang="en-GB" dirty="0"/>
              <a:t>The Business Opportunity</a:t>
            </a:r>
          </a:p>
        </p:txBody>
      </p:sp>
      <p:sp>
        <p:nvSpPr>
          <p:cNvPr id="16" name="Text Placeholder 4"/>
          <p:cNvSpPr>
            <a:spLocks noGrp="1"/>
          </p:cNvSpPr>
          <p:nvPr>
            <p:ph type="body" sz="quarter" idx="10"/>
          </p:nvPr>
        </p:nvSpPr>
        <p:spPr>
          <a:xfrm>
            <a:off x="312624" y="1196752"/>
            <a:ext cx="8597205" cy="5040560"/>
          </a:xfrm>
        </p:spPr>
        <p:txBody>
          <a:bodyPr>
            <a:normAutofit/>
          </a:bodyPr>
          <a:lstStyle/>
          <a:p>
            <a:pPr marL="285750" indent="-285750">
              <a:buFont typeface="Arial" panose="020B0604020202020204" pitchFamily="34" charset="0"/>
              <a:buChar char="•"/>
            </a:pPr>
            <a:r>
              <a:rPr lang="en-GB" sz="1800" b="0" dirty="0">
                <a:solidFill>
                  <a:srgbClr val="00329B"/>
                </a:solidFill>
              </a:rPr>
              <a:t>Implementation of Strategic Sourcing is a major project for WCG, NT and other provinces.</a:t>
            </a:r>
          </a:p>
          <a:p>
            <a:endParaRPr lang="en-GB" sz="1800" b="0" dirty="0">
              <a:solidFill>
                <a:srgbClr val="00329B"/>
              </a:solidFill>
            </a:endParaRPr>
          </a:p>
          <a:p>
            <a:pPr marL="285750" indent="-285750">
              <a:buFont typeface="Arial" panose="020B0604020202020204" pitchFamily="34" charset="0"/>
              <a:buChar char="•"/>
            </a:pPr>
            <a:r>
              <a:rPr lang="en-GB" sz="1800" b="0" dirty="0">
                <a:solidFill>
                  <a:srgbClr val="00329B"/>
                </a:solidFill>
              </a:rPr>
              <a:t>However strategic sourcing is not the silver bullet.</a:t>
            </a:r>
          </a:p>
          <a:p>
            <a:r>
              <a:rPr lang="en-GB" sz="1800" b="0" dirty="0">
                <a:solidFill>
                  <a:srgbClr val="00329B"/>
                </a:solidFill>
              </a:rPr>
              <a:t>  </a:t>
            </a:r>
          </a:p>
          <a:p>
            <a:pPr marL="285750" indent="-285750">
              <a:buFont typeface="Arial" panose="020B0604020202020204" pitchFamily="34" charset="0"/>
              <a:buChar char="•"/>
            </a:pPr>
            <a:r>
              <a:rPr lang="en-GB" sz="1800" b="0" dirty="0">
                <a:solidFill>
                  <a:srgbClr val="00329B"/>
                </a:solidFill>
              </a:rPr>
              <a:t>We cannot hope to implement this strategic practice unless it is built from a strong foundation. </a:t>
            </a:r>
          </a:p>
          <a:p>
            <a:r>
              <a:rPr lang="en-GB" sz="1800" b="0" dirty="0">
                <a:solidFill>
                  <a:srgbClr val="00329B"/>
                </a:solidFill>
              </a:rPr>
              <a:t> </a:t>
            </a:r>
          </a:p>
          <a:p>
            <a:pPr marL="285750" indent="-285750">
              <a:buFont typeface="Arial" panose="020B0604020202020204" pitchFamily="34" charset="0"/>
              <a:buChar char="•"/>
            </a:pPr>
            <a:r>
              <a:rPr lang="en-GB" sz="1800" b="0" dirty="0">
                <a:solidFill>
                  <a:srgbClr val="00329B"/>
                </a:solidFill>
              </a:rPr>
              <a:t>Strategic sourcing requires an increase in the attention, focus and strategy that we put towards commodities and /or towards our business strategy.  In the long term this will yield efficiencies – however in the short term this will require more effort – not less.  </a:t>
            </a:r>
          </a:p>
          <a:p>
            <a:r>
              <a:rPr lang="en-GB" sz="1800" b="0" dirty="0">
                <a:solidFill>
                  <a:srgbClr val="00329B"/>
                </a:solidFill>
              </a:rPr>
              <a:t> </a:t>
            </a:r>
          </a:p>
          <a:p>
            <a:pPr marL="285750" indent="-285750">
              <a:buFont typeface="Arial" panose="020B0604020202020204" pitchFamily="34" charset="0"/>
              <a:buChar char="•"/>
            </a:pPr>
            <a:r>
              <a:rPr lang="en-GB" sz="1800" b="0" dirty="0">
                <a:solidFill>
                  <a:srgbClr val="00329B"/>
                </a:solidFill>
              </a:rPr>
              <a:t>So how will we do this when can’t even keep up with things now?</a:t>
            </a:r>
          </a:p>
          <a:p>
            <a:endParaRPr lang="en-GB" sz="1800" b="0" dirty="0">
              <a:solidFill>
                <a:srgbClr val="00329B"/>
              </a:solidFill>
            </a:endParaRPr>
          </a:p>
        </p:txBody>
      </p:sp>
      <p:sp>
        <p:nvSpPr>
          <p:cNvPr id="7" name="Hexagon 6"/>
          <p:cNvSpPr/>
          <p:nvPr/>
        </p:nvSpPr>
        <p:spPr>
          <a:xfrm rot="5400000">
            <a:off x="7731760" y="143613"/>
            <a:ext cx="1162898" cy="1193239"/>
          </a:xfrm>
          <a:prstGeom prst="hexagon">
            <a:avLst>
              <a:gd name="adj" fmla="val 25764"/>
              <a:gd name="vf" fmla="val 115470"/>
            </a:avLst>
          </a:prstGeom>
          <a:solidFill>
            <a:sysClr val="window" lastClr="FFFFFF">
              <a:lumMod val="50000"/>
            </a:sys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vert270"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en-GB" sz="1200" b="1"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Problem Statement</a:t>
            </a:r>
          </a:p>
        </p:txBody>
      </p:sp>
    </p:spTree>
    <p:extLst>
      <p:ext uri="{BB962C8B-B14F-4D97-AF65-F5344CB8AC3E}">
        <p14:creationId xmlns:p14="http://schemas.microsoft.com/office/powerpoint/2010/main" xmlns="" val="375836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4" y="181759"/>
            <a:ext cx="8597205" cy="559256"/>
          </a:xfrm>
        </p:spPr>
        <p:txBody>
          <a:bodyPr/>
          <a:lstStyle/>
          <a:p>
            <a:r>
              <a:rPr lang="en-GB" dirty="0"/>
              <a:t>PROCUREMENT STRATEGY</a:t>
            </a:r>
          </a:p>
        </p:txBody>
      </p:sp>
      <p:sp>
        <p:nvSpPr>
          <p:cNvPr id="9" name="Text Placeholder 8"/>
          <p:cNvSpPr>
            <a:spLocks noGrp="1"/>
          </p:cNvSpPr>
          <p:nvPr>
            <p:ph type="body" sz="quarter" idx="14"/>
          </p:nvPr>
        </p:nvSpPr>
        <p:spPr>
          <a:xfrm>
            <a:off x="295275" y="1052736"/>
            <a:ext cx="8597205" cy="4824065"/>
          </a:xfrm>
        </p:spPr>
        <p:txBody>
          <a:bodyPr>
            <a:noAutofit/>
          </a:bodyPr>
          <a:lstStyle/>
          <a:p>
            <a:pPr>
              <a:lnSpc>
                <a:spcPct val="150000"/>
              </a:lnSpc>
            </a:pPr>
            <a:endParaRPr lang="en-GB" sz="1600" b="0" dirty="0"/>
          </a:p>
        </p:txBody>
      </p:sp>
      <p:sp>
        <p:nvSpPr>
          <p:cNvPr id="11" name="Footer Placeholder 10"/>
          <p:cNvSpPr>
            <a:spLocks noGrp="1"/>
          </p:cNvSpPr>
          <p:nvPr>
            <p:ph type="ftr" sz="quarter" idx="3"/>
          </p:nvPr>
        </p:nvSpPr>
        <p:spPr/>
        <p:txBody>
          <a:bodyPr/>
          <a:lstStyle/>
          <a:p>
            <a:r>
              <a:rPr lang="en-ZA"/>
              <a:t>SCM Improvement</a:t>
            </a:r>
            <a:endParaRPr lang="en-GB" dirty="0"/>
          </a:p>
        </p:txBody>
      </p:sp>
      <p:sp>
        <p:nvSpPr>
          <p:cNvPr id="12" name="Slide Number Placeholder 11"/>
          <p:cNvSpPr>
            <a:spLocks noGrp="1"/>
          </p:cNvSpPr>
          <p:nvPr>
            <p:ph type="sldNum" sz="quarter" idx="4"/>
          </p:nvPr>
        </p:nvSpPr>
        <p:spPr/>
        <p:txBody>
          <a:bodyPr/>
          <a:lstStyle/>
          <a:p>
            <a:fld id="{8406839F-D7A4-4E5D-B93D-768AD4D1DB36}" type="slidenum">
              <a:rPr lang="en-ZA" smtClean="0"/>
              <a:pPr/>
              <a:t>25</a:t>
            </a:fld>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1986229192"/>
              </p:ext>
            </p:extLst>
          </p:nvPr>
        </p:nvGraphicFramePr>
        <p:xfrm>
          <a:off x="-36512" y="753008"/>
          <a:ext cx="9180512" cy="6154218"/>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3995936">
                  <a:extLst>
                    <a:ext uri="{9D8B030D-6E8A-4147-A177-3AD203B41FA5}">
                      <a16:colId xmlns:a16="http://schemas.microsoft.com/office/drawing/2014/main" xmlns="" val="20002"/>
                    </a:ext>
                  </a:extLst>
                </a:gridCol>
              </a:tblGrid>
              <a:tr h="353224">
                <a:tc>
                  <a:txBody>
                    <a:bodyPr/>
                    <a:lstStyle/>
                    <a:p>
                      <a:endParaRPr lang="en-ZA" sz="1100" dirty="0"/>
                    </a:p>
                  </a:txBody>
                  <a:tcPr/>
                </a:tc>
                <a:tc>
                  <a:txBody>
                    <a:bodyPr/>
                    <a:lstStyle/>
                    <a:p>
                      <a:r>
                        <a:rPr lang="en-ZA" sz="1100" dirty="0"/>
                        <a:t>FOCUS AREA</a:t>
                      </a:r>
                    </a:p>
                  </a:txBody>
                  <a:tcPr/>
                </a:tc>
                <a:tc>
                  <a:txBody>
                    <a:bodyPr/>
                    <a:lstStyle/>
                    <a:p>
                      <a:r>
                        <a:rPr lang="en-ZA" sz="1100" dirty="0"/>
                        <a:t>SPECIFIC DETAIL FOCUS</a:t>
                      </a:r>
                    </a:p>
                  </a:txBody>
                  <a:tcPr/>
                </a:tc>
                <a:extLst>
                  <a:ext uri="{0D108BD9-81ED-4DB2-BD59-A6C34878D82A}">
                    <a16:rowId xmlns:a16="http://schemas.microsoft.com/office/drawing/2014/main" xmlns="" val="10000"/>
                  </a:ext>
                </a:extLst>
              </a:tr>
              <a:tr h="1407164">
                <a:tc>
                  <a:txBody>
                    <a:bodyPr/>
                    <a:lstStyle/>
                    <a:p>
                      <a:r>
                        <a:rPr lang="en-ZA" sz="1100" b="1" dirty="0">
                          <a:solidFill>
                            <a:schemeClr val="tx1"/>
                          </a:solidFill>
                        </a:rPr>
                        <a:t>Part1: </a:t>
                      </a:r>
                    </a:p>
                    <a:p>
                      <a:r>
                        <a:rPr lang="en-ZA" sz="1100" b="1" dirty="0">
                          <a:solidFill>
                            <a:schemeClr val="tx1"/>
                          </a:solidFill>
                        </a:rPr>
                        <a:t>Procurement</a:t>
                      </a:r>
                      <a:r>
                        <a:rPr lang="en-ZA" sz="1100" b="1" baseline="0" dirty="0">
                          <a:solidFill>
                            <a:schemeClr val="tx1"/>
                          </a:solidFill>
                        </a:rPr>
                        <a:t> Governance, Objectives and Targets</a:t>
                      </a:r>
                      <a:endParaRPr lang="en-ZA" sz="1100" b="1" dirty="0">
                        <a:solidFill>
                          <a:schemeClr val="tx1"/>
                        </a:solidFill>
                      </a:endParaRPr>
                    </a:p>
                  </a:txBody>
                  <a:tcPr/>
                </a:tc>
                <a:tc>
                  <a:txBody>
                    <a:bodyPr/>
                    <a:lstStyle/>
                    <a:p>
                      <a:pPr marL="342900" indent="-342900">
                        <a:buFont typeface="+mj-lt"/>
                        <a:buAutoNum type="arabicPeriod"/>
                      </a:pPr>
                      <a:r>
                        <a:rPr lang="en-ZA" sz="1100" dirty="0">
                          <a:solidFill>
                            <a:schemeClr val="tx1"/>
                          </a:solidFill>
                        </a:rPr>
                        <a:t>Organisational Objectives</a:t>
                      </a:r>
                    </a:p>
                    <a:p>
                      <a:pPr marL="342900" indent="-342900">
                        <a:buFont typeface="+mj-lt"/>
                        <a:buAutoNum type="arabicPeriod"/>
                      </a:pPr>
                      <a:r>
                        <a:rPr lang="en-ZA" sz="1100" dirty="0">
                          <a:solidFill>
                            <a:schemeClr val="tx1"/>
                          </a:solidFill>
                        </a:rPr>
                        <a:t>Procurement Targets</a:t>
                      </a:r>
                    </a:p>
                    <a:p>
                      <a:pPr marL="342900" indent="-342900">
                        <a:buFont typeface="+mj-lt"/>
                        <a:buAutoNum type="arabicPeriod"/>
                      </a:pPr>
                      <a:r>
                        <a:rPr lang="en-ZA" sz="1100" dirty="0">
                          <a:solidFill>
                            <a:schemeClr val="tx1"/>
                          </a:solidFill>
                        </a:rPr>
                        <a:t>Alignment to Organisational Objectives</a:t>
                      </a:r>
                    </a:p>
                    <a:p>
                      <a:pPr marL="342900" indent="-342900">
                        <a:buFont typeface="+mj-lt"/>
                        <a:buAutoNum type="arabicPeriod"/>
                      </a:pPr>
                      <a:r>
                        <a:rPr lang="en-ZA" sz="1100" dirty="0">
                          <a:solidFill>
                            <a:schemeClr val="tx1"/>
                          </a:solidFill>
                        </a:rPr>
                        <a:t>Governance</a:t>
                      </a:r>
                      <a:r>
                        <a:rPr lang="en-ZA" sz="1100" baseline="0" dirty="0">
                          <a:solidFill>
                            <a:schemeClr val="tx1"/>
                          </a:solidFill>
                        </a:rPr>
                        <a:t> Framework for Procurement</a:t>
                      </a:r>
                      <a:endParaRPr lang="en-ZA" sz="1100" dirty="0">
                        <a:solidFill>
                          <a:schemeClr val="tx1"/>
                        </a:solidFill>
                      </a:endParaRPr>
                    </a:p>
                    <a:p>
                      <a:endParaRPr lang="en-ZA" sz="1100" dirty="0">
                        <a:solidFill>
                          <a:schemeClr val="tx1"/>
                        </a:solidFill>
                      </a:endParaRPr>
                    </a:p>
                  </a:txBody>
                  <a:tcPr/>
                </a:tc>
                <a:tc>
                  <a:txBody>
                    <a:bodyPr/>
                    <a:lstStyle/>
                    <a:p>
                      <a:pPr marL="171450" indent="-171450">
                        <a:buFont typeface="Arial" panose="020B0604020202020204" pitchFamily="34" charset="0"/>
                        <a:buChar char="•"/>
                      </a:pPr>
                      <a:r>
                        <a:rPr lang="en-ZA" sz="1100" dirty="0">
                          <a:solidFill>
                            <a:schemeClr val="tx1"/>
                          </a:solidFill>
                        </a:rPr>
                        <a:t>Organisational objectives and</a:t>
                      </a:r>
                      <a:r>
                        <a:rPr lang="en-ZA" sz="1100" baseline="0" dirty="0">
                          <a:solidFill>
                            <a:schemeClr val="tx1"/>
                          </a:solidFill>
                        </a:rPr>
                        <a:t> business strategy</a:t>
                      </a:r>
                    </a:p>
                    <a:p>
                      <a:pPr marL="171450" indent="-171450">
                        <a:buFont typeface="Arial" panose="020B0604020202020204" pitchFamily="34" charset="0"/>
                        <a:buChar char="•"/>
                      </a:pPr>
                      <a:r>
                        <a:rPr lang="en-ZA" sz="1100" baseline="0" dirty="0">
                          <a:solidFill>
                            <a:schemeClr val="tx1"/>
                          </a:solidFill>
                        </a:rPr>
                        <a:t>Performance expectation of procurement function through setting targets</a:t>
                      </a:r>
                    </a:p>
                    <a:p>
                      <a:pPr marL="171450" indent="-171450">
                        <a:buFont typeface="Arial" panose="020B0604020202020204" pitchFamily="34" charset="0"/>
                        <a:buChar char="•"/>
                      </a:pPr>
                      <a:r>
                        <a:rPr lang="en-ZA" sz="1100" dirty="0">
                          <a:solidFill>
                            <a:schemeClr val="tx1"/>
                          </a:solidFill>
                        </a:rPr>
                        <a:t>Business drivers for procurement objectives e.g. spend visibility and savings</a:t>
                      </a:r>
                    </a:p>
                    <a:p>
                      <a:pPr marL="171450" indent="-171450">
                        <a:buFont typeface="Arial" panose="020B0604020202020204" pitchFamily="34" charset="0"/>
                        <a:buChar char="•"/>
                      </a:pPr>
                      <a:r>
                        <a:rPr lang="en-ZA" sz="1100" dirty="0">
                          <a:solidFill>
                            <a:schemeClr val="tx1"/>
                          </a:solidFill>
                        </a:rPr>
                        <a:t>Governance framework for procurement operations</a:t>
                      </a:r>
                    </a:p>
                  </a:txBody>
                  <a:tcPr/>
                </a:tc>
                <a:extLst>
                  <a:ext uri="{0D108BD9-81ED-4DB2-BD59-A6C34878D82A}">
                    <a16:rowId xmlns:a16="http://schemas.microsoft.com/office/drawing/2014/main" xmlns="" val="10001"/>
                  </a:ext>
                </a:extLst>
              </a:tr>
              <a:tr h="1306442">
                <a:tc>
                  <a:txBody>
                    <a:bodyPr/>
                    <a:lstStyle/>
                    <a:p>
                      <a:r>
                        <a:rPr lang="en-ZA" sz="1100" b="1" dirty="0">
                          <a:solidFill>
                            <a:schemeClr val="tx1"/>
                          </a:solidFill>
                        </a:rPr>
                        <a:t>Part 2:</a:t>
                      </a:r>
                    </a:p>
                    <a:p>
                      <a:r>
                        <a:rPr lang="en-ZA" sz="1100" b="1" dirty="0">
                          <a:solidFill>
                            <a:schemeClr val="tx1"/>
                          </a:solidFill>
                        </a:rPr>
                        <a:t>Procurement Planning</a:t>
                      </a:r>
                    </a:p>
                  </a:txBody>
                  <a:tcPr/>
                </a:tc>
                <a:tc>
                  <a:txBody>
                    <a:bodyPr/>
                    <a:lstStyle/>
                    <a:p>
                      <a:pPr marL="342900" indent="-342900">
                        <a:buFont typeface="+mj-lt"/>
                        <a:buAutoNum type="arabicPeriod"/>
                      </a:pPr>
                      <a:r>
                        <a:rPr lang="en-ZA" sz="1100" b="0" dirty="0">
                          <a:solidFill>
                            <a:schemeClr val="tx1"/>
                          </a:solidFill>
                        </a:rPr>
                        <a:t>Analysis</a:t>
                      </a:r>
                      <a:r>
                        <a:rPr lang="en-ZA" sz="1100" b="0" baseline="0" dirty="0">
                          <a:solidFill>
                            <a:schemeClr val="tx1"/>
                          </a:solidFill>
                        </a:rPr>
                        <a:t> of Procurement Spend</a:t>
                      </a:r>
                    </a:p>
                    <a:p>
                      <a:pPr marL="342900" indent="-342900">
                        <a:buFont typeface="+mj-lt"/>
                        <a:buAutoNum type="arabicPeriod"/>
                      </a:pPr>
                      <a:r>
                        <a:rPr lang="en-ZA" sz="1100" b="0" baseline="0" dirty="0">
                          <a:solidFill>
                            <a:schemeClr val="tx1"/>
                          </a:solidFill>
                        </a:rPr>
                        <a:t>Supplier Analysis</a:t>
                      </a:r>
                    </a:p>
                    <a:p>
                      <a:pPr marL="342900" indent="-342900">
                        <a:buFont typeface="+mj-lt"/>
                        <a:buAutoNum type="arabicPeriod"/>
                      </a:pPr>
                      <a:r>
                        <a:rPr lang="en-ZA" sz="1100" b="0" baseline="0" dirty="0">
                          <a:solidFill>
                            <a:schemeClr val="tx1"/>
                          </a:solidFill>
                        </a:rPr>
                        <a:t>Category Management</a:t>
                      </a:r>
                    </a:p>
                    <a:p>
                      <a:pPr marL="342900" indent="-342900">
                        <a:buFont typeface="+mj-lt"/>
                        <a:buAutoNum type="arabicPeriod"/>
                      </a:pPr>
                      <a:r>
                        <a:rPr lang="en-ZA" sz="1100" b="0" baseline="0" dirty="0">
                          <a:solidFill>
                            <a:schemeClr val="tx1"/>
                          </a:solidFill>
                        </a:rPr>
                        <a:t>Contract Management</a:t>
                      </a:r>
                    </a:p>
                    <a:p>
                      <a:pPr marL="342900" indent="-342900">
                        <a:buFont typeface="+mj-lt"/>
                        <a:buAutoNum type="arabicPeriod"/>
                      </a:pPr>
                      <a:r>
                        <a:rPr lang="en-ZA" sz="1100" b="0" baseline="0" dirty="0">
                          <a:solidFill>
                            <a:schemeClr val="tx1"/>
                          </a:solidFill>
                        </a:rPr>
                        <a:t>Forecast Benefits</a:t>
                      </a:r>
                    </a:p>
                    <a:p>
                      <a:pPr marL="342900" indent="-342900">
                        <a:buFont typeface="+mj-lt"/>
                        <a:buAutoNum type="arabicPeriod"/>
                      </a:pPr>
                      <a:endParaRPr lang="en-ZA" sz="1100" b="0" dirty="0">
                        <a:solidFill>
                          <a:schemeClr val="tx1"/>
                        </a:solidFill>
                      </a:endParaRPr>
                    </a:p>
                  </a:txBody>
                  <a:tcPr/>
                </a:tc>
                <a:tc>
                  <a:txBody>
                    <a:bodyPr/>
                    <a:lstStyle/>
                    <a:p>
                      <a:pPr marL="171450" indent="-171450">
                        <a:buFont typeface="Arial" panose="020B0604020202020204" pitchFamily="34" charset="0"/>
                        <a:buChar char="•"/>
                      </a:pPr>
                      <a:r>
                        <a:rPr lang="en-ZA" sz="1100" b="0" dirty="0">
                          <a:solidFill>
                            <a:schemeClr val="tx1"/>
                          </a:solidFill>
                        </a:rPr>
                        <a:t>Strategic Analysis of procurement activity</a:t>
                      </a:r>
                    </a:p>
                    <a:p>
                      <a:pPr marL="171450" indent="-171450">
                        <a:buFont typeface="Arial" panose="020B0604020202020204" pitchFamily="34" charset="0"/>
                        <a:buChar char="•"/>
                      </a:pPr>
                      <a:r>
                        <a:rPr lang="en-ZA" sz="1100" b="0" dirty="0">
                          <a:solidFill>
                            <a:schemeClr val="tx1"/>
                          </a:solidFill>
                        </a:rPr>
                        <a:t>Overview of suppliers of the organisation</a:t>
                      </a:r>
                    </a:p>
                    <a:p>
                      <a:pPr marL="171450" indent="-171450">
                        <a:buFont typeface="Arial" panose="020B0604020202020204" pitchFamily="34" charset="0"/>
                        <a:buChar char="•"/>
                      </a:pPr>
                      <a:r>
                        <a:rPr lang="en-ZA" sz="1100" b="0" dirty="0">
                          <a:solidFill>
                            <a:schemeClr val="tx1"/>
                          </a:solidFill>
                        </a:rPr>
                        <a:t>Assessing</a:t>
                      </a:r>
                      <a:r>
                        <a:rPr lang="en-ZA" sz="1100" b="0" baseline="0" dirty="0">
                          <a:solidFill>
                            <a:schemeClr val="tx1"/>
                          </a:solidFill>
                        </a:rPr>
                        <a:t> complexity at the level of category, related capability and market factors</a:t>
                      </a:r>
                    </a:p>
                    <a:p>
                      <a:pPr marL="171450" indent="-171450">
                        <a:buFont typeface="Arial" panose="020B0604020202020204" pitchFamily="34" charset="0"/>
                        <a:buChar char="•"/>
                      </a:pPr>
                      <a:r>
                        <a:rPr lang="en-ZA" sz="1100" b="0" baseline="0" dirty="0">
                          <a:solidFill>
                            <a:schemeClr val="tx1"/>
                          </a:solidFill>
                        </a:rPr>
                        <a:t>Areas of focus /risk for contract management</a:t>
                      </a:r>
                    </a:p>
                    <a:p>
                      <a:pPr marL="171450" indent="-171450">
                        <a:buFont typeface="Arial" panose="020B0604020202020204" pitchFamily="34" charset="0"/>
                        <a:buChar char="•"/>
                      </a:pPr>
                      <a:r>
                        <a:rPr lang="en-ZA" sz="1100" b="0" baseline="0" dirty="0">
                          <a:solidFill>
                            <a:schemeClr val="tx1"/>
                          </a:solidFill>
                        </a:rPr>
                        <a:t>Identify benefits/elements of success for performance reporting</a:t>
                      </a:r>
                      <a:endParaRPr lang="en-ZA" sz="1100" b="0" dirty="0">
                        <a:solidFill>
                          <a:schemeClr val="tx1"/>
                        </a:solidFill>
                      </a:endParaRPr>
                    </a:p>
                  </a:txBody>
                  <a:tcPr/>
                </a:tc>
                <a:extLst>
                  <a:ext uri="{0D108BD9-81ED-4DB2-BD59-A6C34878D82A}">
                    <a16:rowId xmlns:a16="http://schemas.microsoft.com/office/drawing/2014/main" xmlns="" val="10002"/>
                  </a:ext>
                </a:extLst>
              </a:tr>
              <a:tr h="1654828">
                <a:tc>
                  <a:txBody>
                    <a:bodyPr/>
                    <a:lstStyle/>
                    <a:p>
                      <a:r>
                        <a:rPr lang="en-ZA" sz="1100" b="1" dirty="0"/>
                        <a:t>Part 3: </a:t>
                      </a:r>
                    </a:p>
                    <a:p>
                      <a:r>
                        <a:rPr lang="en-ZA" sz="1100" b="1" dirty="0"/>
                        <a:t>Procurement Analysis</a:t>
                      </a:r>
                    </a:p>
                  </a:txBody>
                  <a:tcPr/>
                </a:tc>
                <a:tc>
                  <a:txBody>
                    <a:bodyPr/>
                    <a:lstStyle/>
                    <a:p>
                      <a:pPr marL="342900" indent="-342900">
                        <a:buFont typeface="+mj-lt"/>
                        <a:buAutoNum type="arabicPeriod"/>
                      </a:pPr>
                      <a:r>
                        <a:rPr lang="en-ZA" sz="1100" dirty="0"/>
                        <a:t>Strategic Situation Analysis</a:t>
                      </a:r>
                    </a:p>
                    <a:p>
                      <a:pPr marL="342900" indent="-342900">
                        <a:buFont typeface="+mj-lt"/>
                        <a:buAutoNum type="arabicPeriod"/>
                      </a:pPr>
                      <a:r>
                        <a:rPr lang="en-ZA" sz="1100" dirty="0"/>
                        <a:t>Risk Analysis</a:t>
                      </a:r>
                    </a:p>
                    <a:p>
                      <a:pPr marL="342900" indent="-342900">
                        <a:buFont typeface="+mj-lt"/>
                        <a:buAutoNum type="arabicPeriod"/>
                      </a:pPr>
                      <a:r>
                        <a:rPr lang="en-ZA" sz="1100" dirty="0"/>
                        <a:t>Capability Development Initiatives</a:t>
                      </a:r>
                    </a:p>
                    <a:p>
                      <a:pPr marL="342900" indent="-342900">
                        <a:buFont typeface="+mj-lt"/>
                        <a:buAutoNum type="arabicPeriod"/>
                      </a:pPr>
                      <a:r>
                        <a:rPr lang="en-ZA" sz="1100" dirty="0"/>
                        <a:t>Policy, Procedures, processes and systems initiatives</a:t>
                      </a:r>
                    </a:p>
                    <a:p>
                      <a:pPr marL="342900" indent="-342900">
                        <a:buFont typeface="+mj-lt"/>
                        <a:buAutoNum type="arabicPeriod"/>
                      </a:pPr>
                      <a:r>
                        <a:rPr lang="en-ZA" sz="1100" dirty="0"/>
                        <a:t>Planned budget allocation</a:t>
                      </a:r>
                    </a:p>
                    <a:p>
                      <a:pPr marL="342900" indent="-342900">
                        <a:buFont typeface="+mj-lt"/>
                        <a:buAutoNum type="arabicPeriod"/>
                      </a:pPr>
                      <a:endParaRPr lang="en-ZA" sz="1100" dirty="0"/>
                    </a:p>
                  </a:txBody>
                  <a:tcPr/>
                </a:tc>
                <a:tc>
                  <a:txBody>
                    <a:bodyPr/>
                    <a:lstStyle/>
                    <a:p>
                      <a:pPr marL="171450" indent="-171450">
                        <a:buFont typeface="Arial" panose="020B0604020202020204" pitchFamily="34" charset="0"/>
                        <a:buChar char="•"/>
                      </a:pPr>
                      <a:r>
                        <a:rPr lang="en-ZA" sz="1100" dirty="0"/>
                        <a:t>Swot analysis on how robust strategy and planning is</a:t>
                      </a:r>
                    </a:p>
                    <a:p>
                      <a:pPr marL="171450" indent="-171450">
                        <a:buFont typeface="Arial" panose="020B0604020202020204" pitchFamily="34" charset="0"/>
                        <a:buChar char="•"/>
                      </a:pPr>
                      <a:r>
                        <a:rPr lang="en-ZA" sz="1100" dirty="0"/>
                        <a:t>Risk identification</a:t>
                      </a:r>
                      <a:r>
                        <a:rPr lang="en-ZA" sz="1100" baseline="0" dirty="0"/>
                        <a:t> and consequences are integrated into the procurement decision making </a:t>
                      </a:r>
                    </a:p>
                    <a:p>
                      <a:pPr marL="171450" indent="-171450">
                        <a:buFont typeface="Arial" panose="020B0604020202020204" pitchFamily="34" charset="0"/>
                        <a:buChar char="•"/>
                      </a:pPr>
                      <a:r>
                        <a:rPr lang="en-ZA" sz="1100" baseline="0" dirty="0"/>
                        <a:t>Initiatives to improve the entity’s procurement capability</a:t>
                      </a:r>
                    </a:p>
                    <a:p>
                      <a:pPr marL="171450" indent="-171450">
                        <a:buFont typeface="Arial" panose="020B0604020202020204" pitchFamily="34" charset="0"/>
                        <a:buChar char="•"/>
                      </a:pPr>
                      <a:r>
                        <a:rPr lang="en-ZA" sz="1100" baseline="0" dirty="0"/>
                        <a:t>Funding requirements and service delivery considerations, process efficiencies, performance management and value for money etc.</a:t>
                      </a:r>
                      <a:endParaRPr lang="en-ZA" sz="1100" dirty="0"/>
                    </a:p>
                  </a:txBody>
                  <a:tcPr/>
                </a:tc>
                <a:extLst>
                  <a:ext uri="{0D108BD9-81ED-4DB2-BD59-A6C34878D82A}">
                    <a16:rowId xmlns:a16="http://schemas.microsoft.com/office/drawing/2014/main" xmlns="" val="10003"/>
                  </a:ext>
                </a:extLst>
              </a:tr>
              <a:tr h="1383334">
                <a:tc>
                  <a:txBody>
                    <a:bodyPr/>
                    <a:lstStyle/>
                    <a:p>
                      <a:r>
                        <a:rPr lang="en-ZA" sz="1100" b="1" dirty="0"/>
                        <a:t>Part 4:</a:t>
                      </a:r>
                    </a:p>
                    <a:p>
                      <a:r>
                        <a:rPr lang="en-ZA" sz="1100" b="1" dirty="0"/>
                        <a:t>Procurement</a:t>
                      </a:r>
                      <a:r>
                        <a:rPr lang="en-ZA" sz="1100" b="1" baseline="0" dirty="0"/>
                        <a:t> Implementation</a:t>
                      </a:r>
                      <a:endParaRPr lang="en-ZA" sz="1100" b="1" dirty="0"/>
                    </a:p>
                  </a:txBody>
                  <a:tcPr/>
                </a:tc>
                <a:tc>
                  <a:txBody>
                    <a:bodyPr/>
                    <a:lstStyle/>
                    <a:p>
                      <a:pPr marL="228600" indent="-228600">
                        <a:buFont typeface="+mj-lt"/>
                        <a:buAutoNum type="arabicPeriod"/>
                      </a:pPr>
                      <a:r>
                        <a:rPr lang="en-ZA" sz="1100" dirty="0"/>
                        <a:t>Performance Management and Monitoring</a:t>
                      </a:r>
                    </a:p>
                  </a:txBody>
                  <a:tcPr/>
                </a:tc>
                <a:tc>
                  <a:txBody>
                    <a:bodyPr/>
                    <a:lstStyle/>
                    <a:p>
                      <a:pPr marL="171450" indent="-171450">
                        <a:buFont typeface="Arial" panose="020B0604020202020204" pitchFamily="34" charset="0"/>
                        <a:buChar char="•"/>
                      </a:pPr>
                      <a:r>
                        <a:rPr lang="en-ZA" sz="1100" dirty="0"/>
                        <a:t>Overall supply chain (measurement to test that the entity </a:t>
                      </a:r>
                      <a:r>
                        <a:rPr lang="en-AU" sz="1100" kern="1200" dirty="0">
                          <a:solidFill>
                            <a:schemeClr val="dk1"/>
                          </a:solidFill>
                          <a:effectLst/>
                          <a:latin typeface="+mn-lt"/>
                          <a:ea typeface="+mn-ea"/>
                          <a:cs typeface="+mn-cs"/>
                        </a:rPr>
                        <a:t>is efficiently and effectively using its resources in the attainment of its objectives and wider government objectives</a:t>
                      </a:r>
                      <a:endParaRPr lang="en-ZA" sz="1100" dirty="0">
                        <a:latin typeface="+mn-lt"/>
                      </a:endParaRPr>
                    </a:p>
                    <a:p>
                      <a:pPr marL="171450" indent="-171450">
                        <a:buFont typeface="Arial" panose="020B0604020202020204" pitchFamily="34" charset="0"/>
                        <a:buChar char="•"/>
                      </a:pPr>
                      <a:r>
                        <a:rPr lang="en-ZA" sz="1100" dirty="0"/>
                        <a:t>Commodity strategies</a:t>
                      </a:r>
                    </a:p>
                    <a:p>
                      <a:pPr marL="171450" indent="-171450">
                        <a:buFont typeface="Arial" panose="020B0604020202020204" pitchFamily="34" charset="0"/>
                        <a:buChar char="•"/>
                      </a:pPr>
                      <a:r>
                        <a:rPr lang="en-ZA" sz="1100" dirty="0"/>
                        <a:t>Opportunities</a:t>
                      </a:r>
                      <a:r>
                        <a:rPr lang="en-ZA" sz="1100" baseline="0" dirty="0"/>
                        <a:t> for transversal contracting, framework agreements/specific engagement model contracting</a:t>
                      </a:r>
                      <a:endParaRPr lang="en-ZA" sz="1100" dirty="0"/>
                    </a:p>
                  </a:txBody>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xmlns="" val="1316441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26</a:t>
            </a:fld>
            <a:endParaRPr lang="en-ZA" dirty="0"/>
          </a:p>
        </p:txBody>
      </p:sp>
      <p:sp>
        <p:nvSpPr>
          <p:cNvPr id="4" name="Footer Placeholder 3"/>
          <p:cNvSpPr>
            <a:spLocks noGrp="1"/>
          </p:cNvSpPr>
          <p:nvPr>
            <p:ph type="ftr" sz="quarter" idx="3"/>
          </p:nvPr>
        </p:nvSpPr>
        <p:spPr/>
        <p:txBody>
          <a:bodyPr/>
          <a:lstStyle/>
          <a:p>
            <a:r>
              <a:rPr lang="en-ZA" dirty="0"/>
              <a:t>Source:</a:t>
            </a:r>
            <a:endParaRPr lang="en-GB" dirty="0"/>
          </a:p>
        </p:txBody>
      </p:sp>
      <p:sp>
        <p:nvSpPr>
          <p:cNvPr id="6" name="Title 1"/>
          <p:cNvSpPr>
            <a:spLocks noGrp="1"/>
          </p:cNvSpPr>
          <p:nvPr>
            <p:ph type="title"/>
          </p:nvPr>
        </p:nvSpPr>
        <p:spPr/>
        <p:txBody>
          <a:bodyPr/>
          <a:lstStyle/>
          <a:p>
            <a:r>
              <a:rPr lang="en-GB" dirty="0"/>
              <a:t>The Roadmap</a:t>
            </a:r>
          </a:p>
        </p:txBody>
      </p:sp>
      <p:sp>
        <p:nvSpPr>
          <p:cNvPr id="16" name="Text Placeholder 4"/>
          <p:cNvSpPr>
            <a:spLocks noGrp="1"/>
          </p:cNvSpPr>
          <p:nvPr>
            <p:ph type="body" sz="quarter" idx="10"/>
          </p:nvPr>
        </p:nvSpPr>
        <p:spPr>
          <a:xfrm>
            <a:off x="312624" y="980728"/>
            <a:ext cx="8597205" cy="5487422"/>
          </a:xfrm>
        </p:spPr>
        <p:txBody>
          <a:bodyPr>
            <a:normAutofit/>
          </a:bodyPr>
          <a:lstStyle/>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endParaRPr lang="en-GB" b="0" dirty="0"/>
          </a:p>
          <a:p>
            <a:pPr marL="645750" lvl="2" indent="-285750"/>
            <a:endParaRPr lang="en-GB" dirty="0"/>
          </a:p>
          <a:p>
            <a:endParaRPr lang="en-GB" b="0" dirty="0"/>
          </a:p>
        </p:txBody>
      </p:sp>
      <p:sp>
        <p:nvSpPr>
          <p:cNvPr id="2" name="Pentagon 1"/>
          <p:cNvSpPr/>
          <p:nvPr/>
        </p:nvSpPr>
        <p:spPr>
          <a:xfrm>
            <a:off x="312624" y="1487891"/>
            <a:ext cx="2736303" cy="2961756"/>
          </a:xfrm>
          <a:prstGeom prst="homePlate">
            <a:avLst>
              <a:gd name="adj" fmla="val 0"/>
            </a:avLst>
          </a:prstGeom>
          <a:solidFill>
            <a:schemeClr val="bg1">
              <a:lumMod val="50000"/>
            </a:schemeClr>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spcAft>
                <a:spcPts val="600"/>
              </a:spcAft>
            </a:pPr>
            <a:r>
              <a:rPr lang="en-GB" sz="1600" b="1" dirty="0"/>
              <a:t>Phase 1: Find Time</a:t>
            </a:r>
          </a:p>
          <a:p>
            <a:pPr marL="187325" lvl="1" indent="-187325">
              <a:buFont typeface="Arial" panose="020B0604020202020204" pitchFamily="34" charset="0"/>
              <a:buChar char="•"/>
            </a:pPr>
            <a:r>
              <a:rPr lang="en-GB" sz="1400" dirty="0"/>
              <a:t>Efficiency</a:t>
            </a:r>
          </a:p>
          <a:p>
            <a:pPr marL="187325" lvl="1" indent="-187325">
              <a:buFont typeface="Arial" panose="020B0604020202020204" pitchFamily="34" charset="0"/>
              <a:buChar char="•"/>
            </a:pPr>
            <a:r>
              <a:rPr lang="en-GB" sz="1400" dirty="0"/>
              <a:t>Decrease the transactional workload</a:t>
            </a:r>
          </a:p>
          <a:p>
            <a:pPr marL="187325" lvl="1" indent="-187325">
              <a:buFont typeface="Arial" panose="020B0604020202020204" pitchFamily="34" charset="0"/>
              <a:buChar char="•"/>
            </a:pPr>
            <a:r>
              <a:rPr lang="en-GB" sz="1400" dirty="0"/>
              <a:t>Consolidate and streamline</a:t>
            </a:r>
          </a:p>
          <a:p>
            <a:pPr marL="187325" lvl="1" indent="-187325">
              <a:buFont typeface="Arial" panose="020B0604020202020204" pitchFamily="34" charset="0"/>
              <a:buChar char="•"/>
            </a:pPr>
            <a:r>
              <a:rPr lang="en-GB" sz="1400" dirty="0"/>
              <a:t>Build a culture of trust</a:t>
            </a:r>
          </a:p>
        </p:txBody>
      </p:sp>
      <p:sp>
        <p:nvSpPr>
          <p:cNvPr id="8" name="Pentagon 7"/>
          <p:cNvSpPr/>
          <p:nvPr/>
        </p:nvSpPr>
        <p:spPr>
          <a:xfrm>
            <a:off x="3255719" y="1487972"/>
            <a:ext cx="2664296" cy="2974259"/>
          </a:xfrm>
          <a:prstGeom prst="homePlate">
            <a:avLst>
              <a:gd name="adj" fmla="val 0"/>
            </a:avLst>
          </a:prstGeom>
          <a:solidFill>
            <a:schemeClr val="tx1">
              <a:lumMod val="65000"/>
              <a:lumOff val="35000"/>
            </a:schemeClr>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spcAft>
                <a:spcPts val="600"/>
              </a:spcAft>
            </a:pPr>
            <a:r>
              <a:rPr lang="en-GB" sz="1600" b="1" dirty="0"/>
              <a:t>Phase 2: Build the Foundation</a:t>
            </a:r>
          </a:p>
          <a:p>
            <a:pPr marL="174625" lvl="2" indent="-174625">
              <a:buFont typeface="Arial" panose="020B0604020202020204" pitchFamily="34" charset="0"/>
              <a:buChar char="•"/>
            </a:pPr>
            <a:r>
              <a:rPr lang="en-GB" sz="1400" dirty="0"/>
              <a:t>Build management infrastructure</a:t>
            </a:r>
          </a:p>
          <a:p>
            <a:pPr marL="174625" lvl="2" indent="-174625">
              <a:buFont typeface="Arial" panose="020B0604020202020204" pitchFamily="34" charset="0"/>
              <a:buChar char="•"/>
            </a:pPr>
            <a:r>
              <a:rPr lang="en-GB" sz="1400" dirty="0"/>
              <a:t>Build efficient systems and processes</a:t>
            </a:r>
          </a:p>
          <a:p>
            <a:pPr marL="174625" lvl="2" indent="-174625">
              <a:buFont typeface="Arial" panose="020B0604020202020204" pitchFamily="34" charset="0"/>
              <a:buChar char="•"/>
            </a:pPr>
            <a:r>
              <a:rPr lang="en-GB" sz="1400" dirty="0"/>
              <a:t>Centralise and make transversal </a:t>
            </a:r>
          </a:p>
          <a:p>
            <a:pPr marL="174625" lvl="2" indent="-174625">
              <a:buFont typeface="Arial" panose="020B0604020202020204" pitchFamily="34" charset="0"/>
              <a:buChar char="•"/>
            </a:pPr>
            <a:r>
              <a:rPr lang="en-GB" sz="1400" dirty="0"/>
              <a:t>Recruit, retain and build the right skills and competencies</a:t>
            </a:r>
          </a:p>
          <a:p>
            <a:pPr marL="174625" lvl="2" indent="-174625">
              <a:buFont typeface="Arial" panose="020B0604020202020204" pitchFamily="34" charset="0"/>
              <a:buChar char="•"/>
            </a:pPr>
            <a:r>
              <a:rPr lang="en-GB" sz="1400" dirty="0"/>
              <a:t>Foster the culture</a:t>
            </a:r>
          </a:p>
        </p:txBody>
      </p:sp>
      <p:sp>
        <p:nvSpPr>
          <p:cNvPr id="9" name="Pentagon 8"/>
          <p:cNvSpPr/>
          <p:nvPr/>
        </p:nvSpPr>
        <p:spPr>
          <a:xfrm>
            <a:off x="6126808" y="1487891"/>
            <a:ext cx="2621656" cy="2949220"/>
          </a:xfrm>
          <a:prstGeom prst="homePlate">
            <a:avLst>
              <a:gd name="adj" fmla="val 0"/>
            </a:avLst>
          </a:prstGeom>
          <a:solidFill>
            <a:schemeClr val="tx1">
              <a:lumMod val="75000"/>
              <a:lumOff val="25000"/>
            </a:schemeClr>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spcAft>
                <a:spcPts val="600"/>
              </a:spcAft>
            </a:pPr>
            <a:r>
              <a:rPr lang="en-GB" sz="1600" b="1" dirty="0"/>
              <a:t>Phase 3: Strategic Sourcing Continuous Improvement</a:t>
            </a:r>
          </a:p>
          <a:p>
            <a:pPr marL="174625" lvl="2" indent="-174625">
              <a:buFont typeface="Arial" panose="020B0604020202020204" pitchFamily="34" charset="0"/>
              <a:buChar char="•"/>
            </a:pPr>
            <a:r>
              <a:rPr lang="en-GB" sz="1400" dirty="0"/>
              <a:t>Commodity strategies</a:t>
            </a:r>
          </a:p>
          <a:p>
            <a:pPr marL="174625" lvl="2" indent="-174625">
              <a:buFont typeface="Arial" panose="020B0604020202020204" pitchFamily="34" charset="0"/>
              <a:buChar char="•"/>
            </a:pPr>
            <a:r>
              <a:rPr lang="en-GB" sz="1400" dirty="0"/>
              <a:t>Build collaborative systems</a:t>
            </a:r>
          </a:p>
          <a:p>
            <a:pPr marL="174625" lvl="2" indent="-174625">
              <a:buFont typeface="Arial" panose="020B0604020202020204" pitchFamily="34" charset="0"/>
              <a:buChar char="•"/>
            </a:pPr>
            <a:r>
              <a:rPr lang="en-GB" sz="1400" dirty="0"/>
              <a:t>Continuous improvement</a:t>
            </a:r>
          </a:p>
          <a:p>
            <a:pPr marL="174625" lvl="2" indent="-174625">
              <a:buFont typeface="Arial" panose="020B0604020202020204" pitchFamily="34" charset="0"/>
              <a:buChar char="•"/>
            </a:pPr>
            <a:r>
              <a:rPr lang="en-GB" sz="1400" dirty="0"/>
              <a:t>Reinforce the culture</a:t>
            </a:r>
          </a:p>
          <a:p>
            <a:pPr marL="174625" lvl="2" indent="-174625">
              <a:buFont typeface="Arial" panose="020B0604020202020204" pitchFamily="34" charset="0"/>
              <a:buChar char="•"/>
            </a:pPr>
            <a:r>
              <a:rPr lang="en-GB" sz="1400" dirty="0"/>
              <a:t>Measure Strategic Sourcing success </a:t>
            </a:r>
          </a:p>
        </p:txBody>
      </p:sp>
      <p:sp>
        <p:nvSpPr>
          <p:cNvPr id="5" name="Rectangle 4"/>
          <p:cNvSpPr/>
          <p:nvPr/>
        </p:nvSpPr>
        <p:spPr>
          <a:xfrm>
            <a:off x="295275" y="4725144"/>
            <a:ext cx="8453189" cy="504056"/>
          </a:xfrm>
          <a:prstGeom prst="rect">
            <a:avLst/>
          </a:prstGeom>
          <a:solidFill>
            <a:schemeClr val="tx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Change Management, Culture Shift</a:t>
            </a:r>
          </a:p>
        </p:txBody>
      </p:sp>
      <p:sp>
        <p:nvSpPr>
          <p:cNvPr id="7" name="Notched Right Arrow 6"/>
          <p:cNvSpPr/>
          <p:nvPr/>
        </p:nvSpPr>
        <p:spPr>
          <a:xfrm>
            <a:off x="295275" y="5274518"/>
            <a:ext cx="8435840" cy="602524"/>
          </a:xfrm>
          <a:prstGeom prst="notchedRightArrow">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Ensure Capacitation and Ongoing State of Readiness</a:t>
            </a:r>
          </a:p>
        </p:txBody>
      </p:sp>
      <p:sp>
        <p:nvSpPr>
          <p:cNvPr id="13" name="Hexagon 12"/>
          <p:cNvSpPr/>
          <p:nvPr/>
        </p:nvSpPr>
        <p:spPr>
          <a:xfrm rot="5400000">
            <a:off x="7687519" y="165806"/>
            <a:ext cx="1162898" cy="1193239"/>
          </a:xfrm>
          <a:prstGeom prst="hexagon">
            <a:avLst>
              <a:gd name="adj" fmla="val 25764"/>
              <a:gd name="vf" fmla="val 115470"/>
            </a:avLst>
          </a:prstGeom>
          <a:solidFill>
            <a:sysClr val="window" lastClr="FFFFFF">
              <a:lumMod val="50000"/>
            </a:sys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vert270"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en-GB" sz="1200" b="1"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Way Forward</a:t>
            </a:r>
          </a:p>
        </p:txBody>
      </p:sp>
    </p:spTree>
    <p:extLst>
      <p:ext uri="{BB962C8B-B14F-4D97-AF65-F5344CB8AC3E}">
        <p14:creationId xmlns:p14="http://schemas.microsoft.com/office/powerpoint/2010/main" xmlns="" val="299131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Basic Strategic Sourcing Intent</a:t>
            </a:r>
          </a:p>
        </p:txBody>
      </p:sp>
      <p:sp>
        <p:nvSpPr>
          <p:cNvPr id="3" name="Slide Number Placeholder 2"/>
          <p:cNvSpPr>
            <a:spLocks noGrp="1"/>
          </p:cNvSpPr>
          <p:nvPr>
            <p:ph type="sldNum" sz="quarter" idx="4"/>
          </p:nvPr>
        </p:nvSpPr>
        <p:spPr/>
        <p:txBody>
          <a:bodyPr/>
          <a:lstStyle/>
          <a:p>
            <a:fld id="{8406839F-D7A4-4E5D-B93D-768AD4D1DB36}" type="slidenum">
              <a:rPr lang="en-ZA" smtClean="0"/>
              <a:pPr/>
              <a:t>27</a:t>
            </a:fld>
            <a:endParaRPr lang="en-ZA" dirty="0"/>
          </a:p>
        </p:txBody>
      </p:sp>
      <p:sp>
        <p:nvSpPr>
          <p:cNvPr id="4" name="Footer Placeholder 3"/>
          <p:cNvSpPr>
            <a:spLocks noGrp="1"/>
          </p:cNvSpPr>
          <p:nvPr>
            <p:ph type="ftr" sz="quarter" idx="3"/>
          </p:nvPr>
        </p:nvSpPr>
        <p:spPr/>
        <p:txBody>
          <a:bodyPr/>
          <a:lstStyle/>
          <a:p>
            <a:r>
              <a:rPr lang="en-ZA" dirty="0"/>
              <a:t>Source:</a:t>
            </a:r>
            <a:endParaRPr lang="en-GB" dirty="0"/>
          </a:p>
        </p:txBody>
      </p:sp>
      <p:sp>
        <p:nvSpPr>
          <p:cNvPr id="5" name="Text Placeholder 4"/>
          <p:cNvSpPr>
            <a:spLocks noGrp="1"/>
          </p:cNvSpPr>
          <p:nvPr>
            <p:ph type="body" sz="quarter" idx="10"/>
          </p:nvPr>
        </p:nvSpPr>
        <p:spPr>
          <a:xfrm>
            <a:off x="295275" y="980728"/>
            <a:ext cx="8597205" cy="5487422"/>
          </a:xfrm>
        </p:spPr>
        <p:txBody>
          <a:bodyPr>
            <a:normAutofit/>
          </a:bodyPr>
          <a:lstStyle/>
          <a:p>
            <a:pPr marL="711200" indent="-711200" algn="ctr">
              <a:lnSpc>
                <a:spcPct val="108000"/>
              </a:lnSpc>
            </a:pPr>
            <a:r>
              <a:rPr lang="en-GB" b="0" dirty="0"/>
              <a:t>The basic intent of Strategic Sourcing is about </a:t>
            </a:r>
            <a:r>
              <a:rPr lang="en-GB" i="1" dirty="0"/>
              <a:t>building knowledge </a:t>
            </a:r>
          </a:p>
          <a:p>
            <a:pPr marL="711200" indent="-711200" algn="ctr">
              <a:lnSpc>
                <a:spcPct val="108000"/>
              </a:lnSpc>
            </a:pPr>
            <a:r>
              <a:rPr lang="en-GB" b="0" dirty="0"/>
              <a:t>for </a:t>
            </a:r>
            <a:r>
              <a:rPr lang="en-GB" i="1" dirty="0"/>
              <a:t>better/Informed decision making</a:t>
            </a:r>
            <a:r>
              <a:rPr lang="en-GB" b="0" dirty="0"/>
              <a:t>.  </a:t>
            </a:r>
          </a:p>
          <a:p>
            <a:pPr>
              <a:lnSpc>
                <a:spcPct val="108000"/>
              </a:lnSpc>
            </a:pPr>
            <a:endParaRPr lang="en-GB" b="0" dirty="0"/>
          </a:p>
          <a:p>
            <a:pPr>
              <a:lnSpc>
                <a:spcPct val="108000"/>
              </a:lnSpc>
            </a:pPr>
            <a:endParaRPr lang="en-GB" b="0" dirty="0"/>
          </a:p>
        </p:txBody>
      </p:sp>
      <p:sp>
        <p:nvSpPr>
          <p:cNvPr id="7" name="Rectangle 6"/>
          <p:cNvSpPr/>
          <p:nvPr/>
        </p:nvSpPr>
        <p:spPr>
          <a:xfrm>
            <a:off x="295275" y="1700808"/>
            <a:ext cx="1468413" cy="4608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Know</a:t>
            </a:r>
          </a:p>
        </p:txBody>
      </p:sp>
      <p:sp>
        <p:nvSpPr>
          <p:cNvPr id="9" name="Rectangle 8"/>
          <p:cNvSpPr/>
          <p:nvPr/>
        </p:nvSpPr>
        <p:spPr>
          <a:xfrm>
            <a:off x="3030889" y="2132856"/>
            <a:ext cx="2866193" cy="576064"/>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solidFill>
              </a:rPr>
              <a:t>1. Business Needs </a:t>
            </a:r>
          </a:p>
        </p:txBody>
      </p:sp>
      <p:sp>
        <p:nvSpPr>
          <p:cNvPr id="10" name="Right Arrow 9"/>
          <p:cNvSpPr/>
          <p:nvPr/>
        </p:nvSpPr>
        <p:spPr>
          <a:xfrm>
            <a:off x="6099657" y="2276872"/>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11" name="Rectangle 10"/>
          <p:cNvSpPr/>
          <p:nvPr/>
        </p:nvSpPr>
        <p:spPr>
          <a:xfrm>
            <a:off x="7106407" y="1643613"/>
            <a:ext cx="1714065" cy="4608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Informed Decisions</a:t>
            </a:r>
          </a:p>
        </p:txBody>
      </p:sp>
      <p:sp>
        <p:nvSpPr>
          <p:cNvPr id="12" name="Right Arrow 11"/>
          <p:cNvSpPr/>
          <p:nvPr/>
        </p:nvSpPr>
        <p:spPr>
          <a:xfrm>
            <a:off x="2008651" y="2276872"/>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13" name="Rectangle 12"/>
          <p:cNvSpPr/>
          <p:nvPr/>
        </p:nvSpPr>
        <p:spPr>
          <a:xfrm>
            <a:off x="3030889" y="2949416"/>
            <a:ext cx="2866193" cy="576064"/>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solidFill>
              </a:rPr>
              <a:t>2. Spend History/Forecast</a:t>
            </a:r>
          </a:p>
        </p:txBody>
      </p:sp>
      <p:sp>
        <p:nvSpPr>
          <p:cNvPr id="14" name="Right Arrow 13"/>
          <p:cNvSpPr/>
          <p:nvPr/>
        </p:nvSpPr>
        <p:spPr>
          <a:xfrm>
            <a:off x="6099657" y="3093432"/>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15" name="Right Arrow 14"/>
          <p:cNvSpPr/>
          <p:nvPr/>
        </p:nvSpPr>
        <p:spPr>
          <a:xfrm>
            <a:off x="2008651" y="3093432"/>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16" name="Rectangle 15"/>
          <p:cNvSpPr/>
          <p:nvPr/>
        </p:nvSpPr>
        <p:spPr>
          <a:xfrm>
            <a:off x="3030889" y="4509120"/>
            <a:ext cx="2866193" cy="576064"/>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solidFill>
              </a:rPr>
              <a:t>4. Suppliers</a:t>
            </a:r>
          </a:p>
        </p:txBody>
      </p:sp>
      <p:sp>
        <p:nvSpPr>
          <p:cNvPr id="17" name="Right Arrow 16"/>
          <p:cNvSpPr/>
          <p:nvPr/>
        </p:nvSpPr>
        <p:spPr>
          <a:xfrm>
            <a:off x="6099657" y="4653136"/>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18" name="Right Arrow 17"/>
          <p:cNvSpPr/>
          <p:nvPr/>
        </p:nvSpPr>
        <p:spPr>
          <a:xfrm>
            <a:off x="2008651" y="4653136"/>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19" name="Rectangle 18"/>
          <p:cNvSpPr/>
          <p:nvPr/>
        </p:nvSpPr>
        <p:spPr>
          <a:xfrm>
            <a:off x="3030889" y="5280839"/>
            <a:ext cx="2866193" cy="576064"/>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solidFill>
              </a:rPr>
              <a:t>5. Internal Processes</a:t>
            </a:r>
          </a:p>
        </p:txBody>
      </p:sp>
      <p:sp>
        <p:nvSpPr>
          <p:cNvPr id="20" name="Right Arrow 19"/>
          <p:cNvSpPr/>
          <p:nvPr/>
        </p:nvSpPr>
        <p:spPr>
          <a:xfrm>
            <a:off x="6099657" y="5424855"/>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21" name="Right Arrow 20"/>
          <p:cNvSpPr/>
          <p:nvPr/>
        </p:nvSpPr>
        <p:spPr>
          <a:xfrm>
            <a:off x="2008651" y="5424855"/>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22" name="Rectangle 21"/>
          <p:cNvSpPr/>
          <p:nvPr/>
        </p:nvSpPr>
        <p:spPr>
          <a:xfrm>
            <a:off x="3030889" y="3737401"/>
            <a:ext cx="2866193" cy="576064"/>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solidFill>
              </a:rPr>
              <a:t>3. Commodity</a:t>
            </a:r>
          </a:p>
        </p:txBody>
      </p:sp>
      <p:sp>
        <p:nvSpPr>
          <p:cNvPr id="23" name="Right Arrow 22"/>
          <p:cNvSpPr/>
          <p:nvPr/>
        </p:nvSpPr>
        <p:spPr>
          <a:xfrm>
            <a:off x="6099657" y="3881417"/>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24" name="Right Arrow 23"/>
          <p:cNvSpPr/>
          <p:nvPr/>
        </p:nvSpPr>
        <p:spPr>
          <a:xfrm>
            <a:off x="2008651" y="3881417"/>
            <a:ext cx="792088" cy="288032"/>
          </a:xfrm>
          <a:prstGeom prst="rightArrow">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25" name="TextBox 24"/>
          <p:cNvSpPr txBox="1"/>
          <p:nvPr/>
        </p:nvSpPr>
        <p:spPr>
          <a:xfrm>
            <a:off x="2933275" y="1825079"/>
            <a:ext cx="2866193" cy="307777"/>
          </a:xfrm>
          <a:prstGeom prst="rect">
            <a:avLst/>
          </a:prstGeom>
          <a:noFill/>
        </p:spPr>
        <p:txBody>
          <a:bodyPr wrap="square" rtlCol="0">
            <a:spAutoFit/>
          </a:bodyPr>
          <a:lstStyle/>
          <a:p>
            <a:r>
              <a:rPr lang="en-GB" sz="1400" b="1" dirty="0">
                <a:solidFill>
                  <a:srgbClr val="002060"/>
                </a:solidFill>
              </a:rPr>
              <a:t>Your Departmental:</a:t>
            </a:r>
          </a:p>
        </p:txBody>
      </p:sp>
      <p:sp>
        <p:nvSpPr>
          <p:cNvPr id="28" name="Hexagon 27"/>
          <p:cNvSpPr/>
          <p:nvPr/>
        </p:nvSpPr>
        <p:spPr>
          <a:xfrm rot="5400000">
            <a:off x="7687519" y="165806"/>
            <a:ext cx="1162898" cy="1193239"/>
          </a:xfrm>
          <a:prstGeom prst="hexagon">
            <a:avLst>
              <a:gd name="adj" fmla="val 25764"/>
              <a:gd name="vf" fmla="val 115470"/>
            </a:avLst>
          </a:prstGeom>
          <a:solidFill>
            <a:sysClr val="window" lastClr="FFFFFF">
              <a:lumMod val="50000"/>
            </a:sys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vert270"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en-GB" sz="1200" b="1"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Way Forward</a:t>
            </a:r>
          </a:p>
        </p:txBody>
      </p:sp>
    </p:spTree>
    <p:extLst>
      <p:ext uri="{BB962C8B-B14F-4D97-AF65-F5344CB8AC3E}">
        <p14:creationId xmlns:p14="http://schemas.microsoft.com/office/powerpoint/2010/main" xmlns="" val="3355726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28</a:t>
            </a:fld>
            <a:endParaRPr lang="en-ZA" dirty="0"/>
          </a:p>
        </p:txBody>
      </p:sp>
      <p:sp>
        <p:nvSpPr>
          <p:cNvPr id="4" name="Footer Placeholder 3"/>
          <p:cNvSpPr>
            <a:spLocks noGrp="1"/>
          </p:cNvSpPr>
          <p:nvPr>
            <p:ph type="ftr" sz="quarter" idx="3"/>
          </p:nvPr>
        </p:nvSpPr>
        <p:spPr/>
        <p:txBody>
          <a:bodyPr/>
          <a:lstStyle/>
          <a:p>
            <a:r>
              <a:rPr lang="en-ZA"/>
              <a:t>Source:</a:t>
            </a:r>
            <a:endParaRPr lang="en-GB" dirty="0"/>
          </a:p>
        </p:txBody>
      </p:sp>
      <p:sp>
        <p:nvSpPr>
          <p:cNvPr id="6" name="Title 1"/>
          <p:cNvSpPr>
            <a:spLocks noGrp="1"/>
          </p:cNvSpPr>
          <p:nvPr>
            <p:ph type="title"/>
          </p:nvPr>
        </p:nvSpPr>
        <p:spPr>
          <a:xfrm>
            <a:off x="151259" y="197710"/>
            <a:ext cx="8597205" cy="559256"/>
          </a:xfrm>
        </p:spPr>
        <p:txBody>
          <a:bodyPr/>
          <a:lstStyle/>
          <a:p>
            <a:r>
              <a:rPr lang="en-GB" dirty="0"/>
              <a:t>What needs to be done for each knowledge area?</a:t>
            </a:r>
          </a:p>
        </p:txBody>
      </p:sp>
      <p:sp>
        <p:nvSpPr>
          <p:cNvPr id="16" name="Text Placeholder 4"/>
          <p:cNvSpPr>
            <a:spLocks noGrp="1"/>
          </p:cNvSpPr>
          <p:nvPr>
            <p:ph type="body" sz="quarter" idx="10"/>
          </p:nvPr>
        </p:nvSpPr>
        <p:spPr>
          <a:xfrm>
            <a:off x="312624" y="1907404"/>
            <a:ext cx="8597205" cy="4560746"/>
          </a:xfrm>
        </p:spPr>
        <p:txBody>
          <a:bodyPr>
            <a:normAutofit/>
          </a:bodyPr>
          <a:lstStyle/>
          <a:p>
            <a:pPr marL="285750" indent="-285750">
              <a:buFont typeface="Arial" panose="020B0604020202020204" pitchFamily="34" charset="0"/>
              <a:buChar char="•"/>
            </a:pPr>
            <a:r>
              <a:rPr lang="en-GB" b="0" dirty="0"/>
              <a:t>People</a:t>
            </a:r>
          </a:p>
          <a:p>
            <a:pPr marL="645750" lvl="2" indent="-285750"/>
            <a:r>
              <a:rPr lang="en-GB" dirty="0"/>
              <a:t>Enough resources</a:t>
            </a:r>
          </a:p>
          <a:p>
            <a:pPr marL="645750" lvl="2" indent="-285750"/>
            <a:r>
              <a:rPr lang="en-GB" dirty="0"/>
              <a:t>Training programs</a:t>
            </a:r>
          </a:p>
          <a:p>
            <a:pPr marL="645750" lvl="2" indent="-285750"/>
            <a:r>
              <a:rPr lang="en-GB" b="0" dirty="0"/>
              <a:t>Career path</a:t>
            </a:r>
          </a:p>
          <a:p>
            <a:pPr marL="645750" lvl="2" indent="-285750"/>
            <a:r>
              <a:rPr lang="en-GB" dirty="0"/>
              <a:t>Culture	</a:t>
            </a:r>
            <a:endParaRPr lang="en-GB" b="0" dirty="0"/>
          </a:p>
          <a:p>
            <a:pPr marL="285750" indent="-285750">
              <a:buFont typeface="Arial" panose="020B0604020202020204" pitchFamily="34" charset="0"/>
              <a:buChar char="•"/>
            </a:pPr>
            <a:r>
              <a:rPr lang="en-GB" b="0" dirty="0"/>
              <a:t>Tools </a:t>
            </a:r>
          </a:p>
          <a:p>
            <a:pPr marL="645750" lvl="2" indent="-285750"/>
            <a:r>
              <a:rPr lang="en-GB" dirty="0"/>
              <a:t>E-procurement system</a:t>
            </a:r>
          </a:p>
          <a:p>
            <a:pPr marL="645750" lvl="2" indent="-285750"/>
            <a:r>
              <a:rPr lang="en-GB" b="0" dirty="0"/>
              <a:t>Processes</a:t>
            </a:r>
          </a:p>
          <a:p>
            <a:pPr marL="645750" lvl="2" indent="-285750"/>
            <a:r>
              <a:rPr lang="en-GB" dirty="0"/>
              <a:t>Policies, regulations and processes in line with strategy</a:t>
            </a:r>
          </a:p>
          <a:p>
            <a:pPr marL="645750" lvl="2" indent="-285750"/>
            <a:r>
              <a:rPr lang="en-GB" dirty="0"/>
              <a:t>templates and other mechanisms to automate</a:t>
            </a:r>
            <a:endParaRPr lang="en-GB" b="0" dirty="0"/>
          </a:p>
          <a:p>
            <a:pPr marL="285750" indent="-285750">
              <a:buFont typeface="Arial" panose="020B0604020202020204" pitchFamily="34" charset="0"/>
              <a:buChar char="•"/>
            </a:pPr>
            <a:r>
              <a:rPr lang="en-GB" b="0" dirty="0"/>
              <a:t>Governance</a:t>
            </a:r>
          </a:p>
          <a:p>
            <a:pPr marL="645750" lvl="2" indent="-285750"/>
            <a:r>
              <a:rPr lang="en-GB" dirty="0"/>
              <a:t>Collaborative teams</a:t>
            </a:r>
          </a:p>
          <a:p>
            <a:pPr marL="645750" lvl="2" indent="-285750"/>
            <a:r>
              <a:rPr lang="en-GB" b="0" dirty="0"/>
              <a:t>Clear and implementable strategy</a:t>
            </a:r>
          </a:p>
          <a:p>
            <a:pPr marL="645750" lvl="2" indent="-285750"/>
            <a:r>
              <a:rPr lang="en-GB" dirty="0"/>
              <a:t>Strategic alignment and visibility of SCM principles throughout the entire system</a:t>
            </a:r>
            <a:endParaRPr lang="en-GB" b="0" dirty="0"/>
          </a:p>
          <a:p>
            <a:pPr marL="285750" indent="-285750">
              <a:buFont typeface="Arial" panose="020B0604020202020204" pitchFamily="34" charset="0"/>
              <a:buChar char="•"/>
            </a:pPr>
            <a:endParaRPr lang="en-GB" b="0" dirty="0"/>
          </a:p>
          <a:p>
            <a:endParaRPr lang="en-GB" b="0" dirty="0"/>
          </a:p>
        </p:txBody>
      </p:sp>
      <p:sp>
        <p:nvSpPr>
          <p:cNvPr id="7" name="Rectangle 6"/>
          <p:cNvSpPr/>
          <p:nvPr/>
        </p:nvSpPr>
        <p:spPr>
          <a:xfrm>
            <a:off x="188824" y="1124744"/>
            <a:ext cx="2866193" cy="576064"/>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solidFill>
              </a:rPr>
              <a:t>Internal Processes</a:t>
            </a:r>
          </a:p>
        </p:txBody>
      </p:sp>
      <p:sp>
        <p:nvSpPr>
          <p:cNvPr id="8" name="Text Placeholder 4"/>
          <p:cNvSpPr txBox="1">
            <a:spLocks/>
          </p:cNvSpPr>
          <p:nvPr/>
        </p:nvSpPr>
        <p:spPr>
          <a:xfrm>
            <a:off x="188824" y="1700808"/>
            <a:ext cx="8597205" cy="4919742"/>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0" dirty="0"/>
          </a:p>
        </p:txBody>
      </p:sp>
      <p:sp>
        <p:nvSpPr>
          <p:cNvPr id="9" name="Hexagon 8"/>
          <p:cNvSpPr/>
          <p:nvPr/>
        </p:nvSpPr>
        <p:spPr>
          <a:xfrm rot="5400000">
            <a:off x="7796630" y="220003"/>
            <a:ext cx="1162898" cy="1193239"/>
          </a:xfrm>
          <a:prstGeom prst="hexagon">
            <a:avLst>
              <a:gd name="adj" fmla="val 25764"/>
              <a:gd name="vf" fmla="val 115470"/>
            </a:avLst>
          </a:prstGeom>
          <a:solidFill>
            <a:sysClr val="window" lastClr="FFFFFF">
              <a:lumMod val="50000"/>
            </a:sys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vert270"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en-GB" sz="1200" b="1"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Way Forward</a:t>
            </a:r>
          </a:p>
        </p:txBody>
      </p:sp>
      <p:pic>
        <p:nvPicPr>
          <p:cNvPr id="10" name="Picture 9"/>
          <p:cNvPicPr/>
          <p:nvPr/>
        </p:nvPicPr>
        <p:blipFill rotWithShape="1">
          <a:blip r:embed="rId3" cstate="print">
            <a:extLst>
              <a:ext uri="{28A0092B-C50C-407E-A947-70E740481C1C}">
                <a14:useLocalDpi xmlns:a14="http://schemas.microsoft.com/office/drawing/2010/main" xmlns="" val="0"/>
              </a:ext>
            </a:extLst>
          </a:blip>
          <a:srcRect r="-293" b="24441"/>
          <a:stretch/>
        </p:blipFill>
        <p:spPr bwMode="auto">
          <a:xfrm>
            <a:off x="3703457" y="1550471"/>
            <a:ext cx="4260903" cy="2013117"/>
          </a:xfrm>
          <a:prstGeom prst="rect">
            <a:avLst/>
          </a:prstGeom>
          <a:noFill/>
          <a:ln>
            <a:solidFill>
              <a:schemeClr val="accent1"/>
            </a:solidFill>
          </a:ln>
        </p:spPr>
      </p:pic>
    </p:spTree>
    <p:extLst>
      <p:ext uri="{BB962C8B-B14F-4D97-AF65-F5344CB8AC3E}">
        <p14:creationId xmlns:p14="http://schemas.microsoft.com/office/powerpoint/2010/main" xmlns="" val="2266916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Orientation: Value for Money </a:t>
            </a:r>
          </a:p>
        </p:txBody>
      </p:sp>
      <p:sp>
        <p:nvSpPr>
          <p:cNvPr id="3" name="Slide Number Placeholder 2"/>
          <p:cNvSpPr>
            <a:spLocks noGrp="1"/>
          </p:cNvSpPr>
          <p:nvPr>
            <p:ph type="sldNum" sz="quarter" idx="4"/>
          </p:nvPr>
        </p:nvSpPr>
        <p:spPr/>
        <p:txBody>
          <a:bodyPr/>
          <a:lstStyle/>
          <a:p>
            <a:fld id="{8406839F-D7A4-4E5D-B93D-768AD4D1DB36}" type="slidenum">
              <a:rPr lang="en-ZA" smtClean="0"/>
              <a:pPr/>
              <a:t>29</a:t>
            </a:fld>
            <a:endParaRPr lang="en-ZA" dirty="0"/>
          </a:p>
        </p:txBody>
      </p:sp>
      <p:sp>
        <p:nvSpPr>
          <p:cNvPr id="4" name="Footer Placeholder 3"/>
          <p:cNvSpPr>
            <a:spLocks noGrp="1"/>
          </p:cNvSpPr>
          <p:nvPr>
            <p:ph type="ftr" sz="quarter" idx="3"/>
          </p:nvPr>
        </p:nvSpPr>
        <p:spPr/>
        <p:txBody>
          <a:bodyPr/>
          <a:lstStyle/>
          <a:p>
            <a:r>
              <a:rPr lang="en-ZA" dirty="0"/>
              <a:t>Transversal Projects:  [Name of Project] [Department]</a:t>
            </a:r>
            <a:endParaRPr lang="en-GB" dirty="0"/>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757" y="1219199"/>
            <a:ext cx="6294120" cy="3867150"/>
          </a:xfrm>
          <a:prstGeom prst="rect">
            <a:avLst/>
          </a:prstGeom>
          <a:noFill/>
        </p:spPr>
      </p:pic>
      <p:sp>
        <p:nvSpPr>
          <p:cNvPr id="9" name="Rectangle 8"/>
          <p:cNvSpPr/>
          <p:nvPr/>
        </p:nvSpPr>
        <p:spPr>
          <a:xfrm>
            <a:off x="5895653" y="2224155"/>
            <a:ext cx="2996827" cy="2039213"/>
          </a:xfrm>
          <a:prstGeom prst="rect">
            <a:avLst/>
          </a:prstGeom>
        </p:spPr>
        <p:txBody>
          <a:bodyPr wrap="square">
            <a:spAutoFit/>
          </a:bodyPr>
          <a:lstStyle/>
          <a:p>
            <a:pPr>
              <a:lnSpc>
                <a:spcPct val="107000"/>
              </a:lnSpc>
              <a:spcAft>
                <a:spcPts val="800"/>
              </a:spcAft>
            </a:pPr>
            <a:r>
              <a:rPr lang="en-ZA" sz="1600" dirty="0">
                <a:solidFill>
                  <a:srgbClr val="C00000"/>
                </a:solidFill>
                <a:latin typeface="Calibri" panose="020F0502020204030204" pitchFamily="34" charset="0"/>
                <a:ea typeface="Calibri" panose="020F0502020204030204" pitchFamily="34" charset="0"/>
                <a:cs typeface="Calibri" panose="020F0502020204030204" pitchFamily="34" charset="0"/>
              </a:rPr>
              <a:t>Pillars of Public Procurement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Calibri" panose="020F0502020204030204" pitchFamily="34" charset="0"/>
              </a:rPr>
              <a:t>Value for Money</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Calibri" panose="020F0502020204030204" pitchFamily="34" charset="0"/>
              </a:rPr>
              <a:t>Open and Effective Competition</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Calibri" panose="020F0502020204030204" pitchFamily="34" charset="0"/>
              </a:rPr>
              <a:t>Ethics and Fair Dealing</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Calibri" panose="020F0502020204030204" pitchFamily="34" charset="0"/>
              </a:rPr>
              <a:t>Accountability and Reporting</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ZA" sz="1600" dirty="0">
                <a:latin typeface="Calibri" panose="020F0502020204030204" pitchFamily="34" charset="0"/>
                <a:ea typeface="Calibri" panose="020F0502020204030204" pitchFamily="34" charset="0"/>
                <a:cs typeface="Calibri" panose="020F0502020204030204" pitchFamily="34" charset="0"/>
              </a:rPr>
              <a:t>Equity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654968" y="5287560"/>
            <a:ext cx="7526685" cy="369332"/>
          </a:xfrm>
          <a:prstGeom prst="rect">
            <a:avLst/>
          </a:prstGeom>
        </p:spPr>
        <p:txBody>
          <a:bodyPr wrap="square">
            <a:spAutoFit/>
          </a:bodyPr>
          <a:lstStyle/>
          <a:p>
            <a:r>
              <a:rPr lang="en-ZA" b="1" dirty="0">
                <a:solidFill>
                  <a:srgbClr val="C00000"/>
                </a:solidFill>
              </a:rPr>
              <a:t>Public money spent achieves as much public benefit as possible</a:t>
            </a:r>
            <a:endParaRPr lang="en-ZA" b="1" u="sng" dirty="0">
              <a:solidFill>
                <a:srgbClr val="C00000"/>
              </a:solidFill>
            </a:endParaRPr>
          </a:p>
        </p:txBody>
      </p:sp>
    </p:spTree>
    <p:extLst>
      <p:ext uri="{BB962C8B-B14F-4D97-AF65-F5344CB8AC3E}">
        <p14:creationId xmlns:p14="http://schemas.microsoft.com/office/powerpoint/2010/main" xmlns="" val="10995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90160"/>
            <a:ext cx="8597205" cy="559256"/>
          </a:xfrm>
        </p:spPr>
        <p:txBody>
          <a:bodyPr/>
          <a:lstStyle/>
          <a:p>
            <a:r>
              <a:rPr lang="en-GB" dirty="0"/>
              <a:t>BACKGROUND PROVINCIAL PPPFR IMPLEMENTATION</a:t>
            </a:r>
          </a:p>
        </p:txBody>
      </p:sp>
      <p:sp>
        <p:nvSpPr>
          <p:cNvPr id="9" name="Text Placeholder 8"/>
          <p:cNvSpPr>
            <a:spLocks noGrp="1"/>
          </p:cNvSpPr>
          <p:nvPr>
            <p:ph type="body" sz="quarter" idx="14"/>
          </p:nvPr>
        </p:nvSpPr>
        <p:spPr>
          <a:xfrm>
            <a:off x="179513" y="987315"/>
            <a:ext cx="8856984" cy="5342935"/>
          </a:xfrm>
        </p:spPr>
        <p:txBody>
          <a:bodyPr>
            <a:normAutofit/>
          </a:bodyPr>
          <a:lstStyle/>
          <a:p>
            <a:pPr>
              <a:lnSpc>
                <a:spcPct val="120000"/>
              </a:lnSpc>
              <a:spcBef>
                <a:spcPts val="1200"/>
              </a:spcBef>
            </a:pPr>
            <a:r>
              <a:rPr lang="en-GB" sz="1300" dirty="0"/>
              <a:t>On 22 June 2016 Cabinet resolved that the Provincial Treasury  approaches Cabinet for policy guidance on the implementation of the Preferential Procurement Regulations once gazetted for implementation.</a:t>
            </a:r>
          </a:p>
          <a:p>
            <a:pPr>
              <a:lnSpc>
                <a:spcPct val="120000"/>
              </a:lnSpc>
              <a:spcBef>
                <a:spcPts val="1200"/>
              </a:spcBef>
            </a:pPr>
            <a:r>
              <a:rPr lang="en-US" sz="1300" dirty="0"/>
              <a:t>WCG via the Provincial Treasury and the SCM cadre engaged on and completed the following preliminary tasks before the regulations were promulgated:</a:t>
            </a:r>
          </a:p>
          <a:p>
            <a:pPr marL="285750" indent="-285750">
              <a:lnSpc>
                <a:spcPct val="120000"/>
              </a:lnSpc>
              <a:spcBef>
                <a:spcPts val="1200"/>
              </a:spcBef>
              <a:buFont typeface="Wingdings" panose="05000000000000000000" pitchFamily="2" charset="2"/>
              <a:buChar char="Ø"/>
            </a:pPr>
            <a:r>
              <a:rPr lang="en-US" sz="1300" b="0" dirty="0"/>
              <a:t>PT provided comments to initial draft regulations (14 August 2015) and attended and partook in the NT SCM Modernisation Committee meeting and various workshops with the NT where the regulations were discussed</a:t>
            </a:r>
          </a:p>
          <a:p>
            <a:pPr marL="285750" indent="-285750">
              <a:lnSpc>
                <a:spcPct val="120000"/>
              </a:lnSpc>
              <a:spcBef>
                <a:spcPts val="1200"/>
              </a:spcBef>
              <a:buFont typeface="Wingdings" panose="05000000000000000000" pitchFamily="2" charset="2"/>
              <a:buChar char="Ø"/>
            </a:pPr>
            <a:r>
              <a:rPr lang="en-US" sz="1300" b="0" dirty="0"/>
              <a:t>Legal opinion solicited via legal services (Adv. Rosenberg) and summarized legal context provided to PT (07 August 2015)</a:t>
            </a:r>
          </a:p>
          <a:p>
            <a:pPr marL="285750" indent="-285750">
              <a:lnSpc>
                <a:spcPct val="120000"/>
              </a:lnSpc>
              <a:spcBef>
                <a:spcPts val="1200"/>
              </a:spcBef>
              <a:buFont typeface="Wingdings" panose="05000000000000000000" pitchFamily="2" charset="2"/>
              <a:buChar char="Ø"/>
            </a:pPr>
            <a:r>
              <a:rPr lang="en-US" sz="1300" b="0" dirty="0"/>
              <a:t>Concluded a financial and technical impact assessment on the draft regulations Gazetted for comment and provided formal comment dated 15 July 2016 via the MEC for Finance; </a:t>
            </a:r>
          </a:p>
          <a:p>
            <a:pPr marL="285750" indent="-285750">
              <a:lnSpc>
                <a:spcPct val="120000"/>
              </a:lnSpc>
              <a:spcBef>
                <a:spcPts val="1200"/>
              </a:spcBef>
              <a:buFont typeface="Wingdings" panose="05000000000000000000" pitchFamily="2" charset="2"/>
              <a:buChar char="Ø"/>
            </a:pPr>
            <a:r>
              <a:rPr lang="en-US" sz="1300" b="0" dirty="0"/>
              <a:t>Additional comment on legal and constitutional inconsistencies were provided to NT on 29 July 2016; </a:t>
            </a:r>
          </a:p>
          <a:p>
            <a:pPr marL="285750" indent="-285750">
              <a:lnSpc>
                <a:spcPct val="120000"/>
              </a:lnSpc>
              <a:spcBef>
                <a:spcPts val="1200"/>
              </a:spcBef>
              <a:buFont typeface="Wingdings" panose="05000000000000000000" pitchFamily="2" charset="2"/>
              <a:buChar char="Ø"/>
            </a:pPr>
            <a:r>
              <a:rPr lang="en-US" sz="1300" b="0" dirty="0"/>
              <a:t>Many of the comments provided by the WCG were taken up except the comments raised on the prequalification and 30% sub-contracting requirements. New inclusions not commented on by WCG nor consulted on by the NT is the negotiation process as envisaged in regulation 6 and 7. </a:t>
            </a:r>
          </a:p>
          <a:p>
            <a:pPr>
              <a:lnSpc>
                <a:spcPct val="120000"/>
              </a:lnSpc>
              <a:spcBef>
                <a:spcPts val="1200"/>
              </a:spcBef>
            </a:pPr>
            <a:r>
              <a:rPr lang="en-GB" sz="1300" dirty="0"/>
              <a:t>The Preferential Procurement Regulations, 2017 (PPR) was issued via Government Gazette 40553 on 20 January 2017 which is applicable from 1 April 2017. </a:t>
            </a:r>
          </a:p>
        </p:txBody>
      </p:sp>
      <p:sp>
        <p:nvSpPr>
          <p:cNvPr id="12" name="Slide Number Placeholder 11"/>
          <p:cNvSpPr>
            <a:spLocks noGrp="1"/>
          </p:cNvSpPr>
          <p:nvPr>
            <p:ph type="sldNum" sz="quarter" idx="4"/>
          </p:nvPr>
        </p:nvSpPr>
        <p:spPr/>
        <p:txBody>
          <a:bodyPr/>
          <a:lstStyle/>
          <a:p>
            <a:fld id="{8406839F-D7A4-4E5D-B93D-768AD4D1DB36}" type="slidenum">
              <a:rPr lang="en-ZA" smtClean="0"/>
              <a:pPr/>
              <a:t>3</a:t>
            </a:fld>
            <a:endParaRPr lang="en-ZA" dirty="0"/>
          </a:p>
        </p:txBody>
      </p:sp>
    </p:spTree>
    <p:custDataLst>
      <p:tags r:id="rId1"/>
    </p:custDataLst>
    <p:extLst>
      <p:ext uri="{BB962C8B-B14F-4D97-AF65-F5344CB8AC3E}">
        <p14:creationId xmlns:p14="http://schemas.microsoft.com/office/powerpoint/2010/main" xmlns="" val="2447988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Summary of Considerations  </a:t>
            </a:r>
          </a:p>
        </p:txBody>
      </p:sp>
      <p:sp>
        <p:nvSpPr>
          <p:cNvPr id="3" name="Slide Number Placeholder 2"/>
          <p:cNvSpPr>
            <a:spLocks noGrp="1"/>
          </p:cNvSpPr>
          <p:nvPr>
            <p:ph type="sldNum" sz="quarter" idx="4"/>
          </p:nvPr>
        </p:nvSpPr>
        <p:spPr/>
        <p:txBody>
          <a:bodyPr/>
          <a:lstStyle/>
          <a:p>
            <a:fld id="{8406839F-D7A4-4E5D-B93D-768AD4D1DB36}" type="slidenum">
              <a:rPr lang="en-ZA" smtClean="0"/>
              <a:pPr/>
              <a:t>30</a:t>
            </a:fld>
            <a:endParaRPr lang="en-ZA" dirty="0"/>
          </a:p>
        </p:txBody>
      </p:sp>
      <p:sp>
        <p:nvSpPr>
          <p:cNvPr id="4" name="Footer Placeholder 3"/>
          <p:cNvSpPr>
            <a:spLocks noGrp="1"/>
          </p:cNvSpPr>
          <p:nvPr>
            <p:ph type="ftr" sz="quarter" idx="3"/>
          </p:nvPr>
        </p:nvSpPr>
        <p:spPr>
          <a:xfrm>
            <a:off x="4114800" y="6468150"/>
            <a:ext cx="4138573" cy="230832"/>
          </a:xfrm>
        </p:spPr>
        <p:txBody>
          <a:bodyPr/>
          <a:lstStyle/>
          <a:p>
            <a:r>
              <a:rPr lang="en-ZA" dirty="0"/>
              <a:t>Transversal Projects:  [Name of Project] [Department]</a:t>
            </a:r>
            <a:endParaRPr lang="en-GB" dirty="0"/>
          </a:p>
        </p:txBody>
      </p:sp>
      <p:graphicFrame>
        <p:nvGraphicFramePr>
          <p:cNvPr id="6" name="Table 5"/>
          <p:cNvGraphicFramePr>
            <a:graphicFrameLocks noGrp="1"/>
          </p:cNvGraphicFramePr>
          <p:nvPr>
            <p:extLst/>
          </p:nvPr>
        </p:nvGraphicFramePr>
        <p:xfrm>
          <a:off x="295275" y="1143002"/>
          <a:ext cx="8597205" cy="4991859"/>
        </p:xfrm>
        <a:graphic>
          <a:graphicData uri="http://schemas.openxmlformats.org/drawingml/2006/table">
            <a:tbl>
              <a:tblPr firstRow="1" bandRow="1">
                <a:tableStyleId>{69CF1AB2-1976-4502-BF36-3FF5EA218861}</a:tableStyleId>
              </a:tblPr>
              <a:tblGrid>
                <a:gridCol w="8597205">
                  <a:extLst>
                    <a:ext uri="{9D8B030D-6E8A-4147-A177-3AD203B41FA5}">
                      <a16:colId xmlns:a16="http://schemas.microsoft.com/office/drawing/2014/main" xmlns="" val="20000"/>
                    </a:ext>
                  </a:extLst>
                </a:gridCol>
              </a:tblGrid>
              <a:tr h="78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kern="0" dirty="0"/>
                        <a:t>1: </a:t>
                      </a:r>
                      <a:r>
                        <a:rPr lang="en-ZA" b="0" kern="0" dirty="0"/>
                        <a:t>develop a </a:t>
                      </a:r>
                      <a:r>
                        <a:rPr lang="en-ZA" b="1" u="sng" kern="0" dirty="0">
                          <a:solidFill>
                            <a:srgbClr val="C00000"/>
                          </a:solidFill>
                        </a:rPr>
                        <a:t>Socio-economic Value Procurement Framework</a:t>
                      </a:r>
                      <a:endParaRPr lang="en-ZA" b="1" u="sng" kern="0" dirty="0">
                        <a:solidFill>
                          <a:srgbClr val="C00000"/>
                        </a:solidFill>
                        <a:effectLst/>
                      </a:endParaRPr>
                    </a:p>
                  </a:txBody>
                  <a:tcPr anchor="ctr"/>
                </a:tc>
                <a:extLst>
                  <a:ext uri="{0D108BD9-81ED-4DB2-BD59-A6C34878D82A}">
                    <a16:rowId xmlns:a16="http://schemas.microsoft.com/office/drawing/2014/main" xmlns="" val="10000"/>
                  </a:ext>
                </a:extLst>
              </a:tr>
              <a:tr h="604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0" dirty="0"/>
                        <a:t>2: </a:t>
                      </a:r>
                      <a:r>
                        <a:rPr lang="en-ZA" sz="1800" b="0" kern="0" dirty="0"/>
                        <a:t>use the Procurement Plan to </a:t>
                      </a:r>
                      <a:r>
                        <a:rPr lang="en-ZA" sz="1800" b="1" kern="0" dirty="0">
                          <a:solidFill>
                            <a:srgbClr val="C00000"/>
                          </a:solidFill>
                        </a:rPr>
                        <a:t>Conduct an Opportunity Analysis</a:t>
                      </a:r>
                      <a:endParaRPr lang="en-ZA" sz="1800" b="1" kern="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1121766">
                <a:tc>
                  <a:txBody>
                    <a:bodyPr/>
                    <a:lstStyle/>
                    <a:p>
                      <a:r>
                        <a:rPr lang="en-ZA" sz="1800" b="1" kern="1200" dirty="0">
                          <a:effectLst/>
                        </a:rPr>
                        <a:t>3: </a:t>
                      </a:r>
                      <a:r>
                        <a:rPr lang="en-ZA" sz="1800" b="0" kern="1200" dirty="0">
                          <a:effectLst/>
                        </a:rPr>
                        <a:t>develop a common </a:t>
                      </a:r>
                      <a:r>
                        <a:rPr lang="en-ZA" sz="1800" b="1" kern="1200" dirty="0">
                          <a:solidFill>
                            <a:srgbClr val="C00000"/>
                          </a:solidFill>
                          <a:effectLst/>
                        </a:rPr>
                        <a:t>WCG Baseline </a:t>
                      </a:r>
                      <a:r>
                        <a:rPr lang="en-ZA" sz="1800" b="1" kern="1200" dirty="0">
                          <a:effectLst/>
                        </a:rPr>
                        <a:t>/ </a:t>
                      </a:r>
                      <a:r>
                        <a:rPr lang="en-ZA" sz="1800" b="0" kern="1200" dirty="0">
                          <a:effectLst/>
                        </a:rPr>
                        <a:t>“comprehensive integrated map or catalogue” of initiatives</a:t>
                      </a:r>
                      <a:endParaRPr lang="en-ZA" sz="1800" b="0"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785236">
                <a:tc>
                  <a:txBody>
                    <a:bodyPr/>
                    <a:lstStyle/>
                    <a:p>
                      <a:r>
                        <a:rPr lang="en-ZA" sz="1800" b="1" kern="1200" dirty="0">
                          <a:effectLst/>
                        </a:rPr>
                        <a:t>4: </a:t>
                      </a:r>
                      <a:r>
                        <a:rPr lang="en-ZA" sz="1800" b="0" kern="1200" dirty="0">
                          <a:effectLst/>
                        </a:rPr>
                        <a:t>identify and </a:t>
                      </a:r>
                      <a:r>
                        <a:rPr lang="en-ZA" sz="1800" b="0" kern="1200" dirty="0">
                          <a:solidFill>
                            <a:schemeClr val="tx1"/>
                          </a:solidFill>
                          <a:effectLst/>
                        </a:rPr>
                        <a:t>engage with </a:t>
                      </a:r>
                      <a:r>
                        <a:rPr lang="en-ZA" sz="1800" b="1" kern="1200" dirty="0">
                          <a:solidFill>
                            <a:srgbClr val="C00000"/>
                          </a:solidFill>
                          <a:effectLst/>
                        </a:rPr>
                        <a:t>intermediaries that can organise labour </a:t>
                      </a:r>
                      <a:r>
                        <a:rPr lang="en-ZA" sz="1800" b="1" kern="1200" dirty="0">
                          <a:solidFill>
                            <a:schemeClr val="tx1"/>
                          </a:solidFill>
                          <a:effectLst/>
                        </a:rPr>
                        <a:t> </a:t>
                      </a:r>
                      <a:r>
                        <a:rPr lang="en-ZA" sz="1800" b="1" kern="1200" dirty="0">
                          <a:effectLst/>
                        </a:rPr>
                        <a:t>/ </a:t>
                      </a:r>
                      <a:r>
                        <a:rPr lang="en-ZA" sz="1800" b="0" kern="1200" dirty="0">
                          <a:effectLst/>
                        </a:rPr>
                        <a:t>social benefit enterprises/ social movements</a:t>
                      </a:r>
                      <a:endParaRPr lang="en-ZA" sz="1800" b="0" kern="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454939">
                <a:tc>
                  <a:txBody>
                    <a:bodyPr/>
                    <a:lstStyle/>
                    <a:p>
                      <a:r>
                        <a:rPr lang="en-ZA" sz="1800" b="1" kern="1200" dirty="0">
                          <a:effectLst/>
                        </a:rPr>
                        <a:t>5: use the </a:t>
                      </a:r>
                      <a:r>
                        <a:rPr lang="en-ZA" sz="1800" b="1" kern="1200" dirty="0">
                          <a:solidFill>
                            <a:srgbClr val="C00000"/>
                          </a:solidFill>
                          <a:effectLst/>
                        </a:rPr>
                        <a:t>MERO and the PERO as the leading baseline </a:t>
                      </a:r>
                      <a:endParaRPr lang="en-ZA" sz="1800" b="1" kern="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454939">
                <a:tc>
                  <a:txBody>
                    <a:bodyPr/>
                    <a:lstStyle/>
                    <a:p>
                      <a:r>
                        <a:rPr lang="en-ZA" sz="1800" b="1" kern="1200" dirty="0">
                          <a:effectLst/>
                        </a:rPr>
                        <a:t>6: </a:t>
                      </a:r>
                      <a:r>
                        <a:rPr lang="en-ZA" sz="1800" b="0" kern="1200" dirty="0">
                          <a:solidFill>
                            <a:schemeClr val="tx1"/>
                          </a:solidFill>
                          <a:effectLst/>
                        </a:rPr>
                        <a:t>Include Social Outcomes in the </a:t>
                      </a:r>
                      <a:r>
                        <a:rPr lang="en-ZA" sz="1800" b="1" kern="1200" dirty="0">
                          <a:solidFill>
                            <a:srgbClr val="C00000"/>
                          </a:solidFill>
                          <a:effectLst/>
                        </a:rPr>
                        <a:t>Existing Procurement Cycle</a:t>
                      </a:r>
                      <a:endParaRPr lang="en-ZA" sz="1800" b="1" kern="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78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200" dirty="0">
                          <a:effectLst/>
                        </a:rPr>
                        <a:t>7: </a:t>
                      </a:r>
                      <a:r>
                        <a:rPr lang="en-ZA" sz="1800" b="0" kern="1200" dirty="0">
                          <a:effectLst/>
                        </a:rPr>
                        <a:t>develop a </a:t>
                      </a:r>
                      <a:r>
                        <a:rPr lang="en-ZA" sz="1800" b="0" kern="1200" dirty="0">
                          <a:solidFill>
                            <a:srgbClr val="C00000"/>
                          </a:solidFill>
                          <a:effectLst/>
                        </a:rPr>
                        <a:t>communications plan that creates the necessary </a:t>
                      </a:r>
                      <a:r>
                        <a:rPr lang="en-ZA" sz="1800" b="1" kern="1200" dirty="0">
                          <a:solidFill>
                            <a:srgbClr val="C00000"/>
                          </a:solidFill>
                          <a:effectLst/>
                        </a:rPr>
                        <a:t>TRUST </a:t>
                      </a:r>
                      <a:r>
                        <a:rPr lang="en-ZA" sz="1800" b="0" kern="1200" dirty="0">
                          <a:effectLst/>
                        </a:rPr>
                        <a:t>with all stakeholders</a:t>
                      </a:r>
                      <a:endParaRPr lang="en-ZA" sz="1800" b="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21217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“Socio-economic Value Procurement Framework”</a:t>
            </a:r>
          </a:p>
        </p:txBody>
      </p:sp>
      <p:sp>
        <p:nvSpPr>
          <p:cNvPr id="3" name="Slide Number Placeholder 2"/>
          <p:cNvSpPr>
            <a:spLocks noGrp="1"/>
          </p:cNvSpPr>
          <p:nvPr>
            <p:ph type="sldNum" sz="quarter" idx="4"/>
          </p:nvPr>
        </p:nvSpPr>
        <p:spPr/>
        <p:txBody>
          <a:bodyPr/>
          <a:lstStyle/>
          <a:p>
            <a:fld id="{8406839F-D7A4-4E5D-B93D-768AD4D1DB36}" type="slidenum">
              <a:rPr lang="en-ZA" smtClean="0"/>
              <a:pPr/>
              <a:t>31</a:t>
            </a:fld>
            <a:endParaRPr lang="en-ZA" dirty="0"/>
          </a:p>
        </p:txBody>
      </p:sp>
      <p:sp>
        <p:nvSpPr>
          <p:cNvPr id="4" name="Footer Placeholder 3"/>
          <p:cNvSpPr>
            <a:spLocks noGrp="1"/>
          </p:cNvSpPr>
          <p:nvPr>
            <p:ph type="ftr" sz="quarter" idx="3"/>
          </p:nvPr>
        </p:nvSpPr>
        <p:spPr/>
        <p:txBody>
          <a:bodyPr/>
          <a:lstStyle/>
          <a:p>
            <a:r>
              <a:rPr lang="en-ZA" dirty="0"/>
              <a:t>Transversal Projects:  [Name of Project] [Department]</a:t>
            </a:r>
            <a:endParaRPr lang="en-GB" dirty="0"/>
          </a:p>
        </p:txBody>
      </p:sp>
      <p:graphicFrame>
        <p:nvGraphicFramePr>
          <p:cNvPr id="5" name="Table 4"/>
          <p:cNvGraphicFramePr>
            <a:graphicFrameLocks noGrp="1"/>
          </p:cNvGraphicFramePr>
          <p:nvPr>
            <p:extLst/>
          </p:nvPr>
        </p:nvGraphicFramePr>
        <p:xfrm>
          <a:off x="304800" y="990602"/>
          <a:ext cx="8587680" cy="5708381"/>
        </p:xfrm>
        <a:graphic>
          <a:graphicData uri="http://schemas.openxmlformats.org/drawingml/2006/table">
            <a:tbl>
              <a:tblPr firstRow="1" firstCol="1" bandRow="1">
                <a:tableStyleId>{6E25E649-3F16-4E02-A733-19D2CDBF48F0}</a:tableStyleId>
              </a:tblPr>
              <a:tblGrid>
                <a:gridCol w="3210348">
                  <a:extLst>
                    <a:ext uri="{9D8B030D-6E8A-4147-A177-3AD203B41FA5}">
                      <a16:colId xmlns:a16="http://schemas.microsoft.com/office/drawing/2014/main" xmlns="" val="20000"/>
                    </a:ext>
                  </a:extLst>
                </a:gridCol>
                <a:gridCol w="5377332">
                  <a:extLst>
                    <a:ext uri="{9D8B030D-6E8A-4147-A177-3AD203B41FA5}">
                      <a16:colId xmlns:a16="http://schemas.microsoft.com/office/drawing/2014/main" xmlns="" val="20001"/>
                    </a:ext>
                  </a:extLst>
                </a:gridCol>
              </a:tblGrid>
              <a:tr h="801052">
                <a:tc>
                  <a:txBody>
                    <a:bodyPr/>
                    <a:lstStyle/>
                    <a:p>
                      <a:pPr algn="ctr">
                        <a:lnSpc>
                          <a:spcPct val="100000"/>
                        </a:lnSpc>
                        <a:spcAft>
                          <a:spcPts val="0"/>
                        </a:spcAft>
                      </a:pPr>
                      <a:r>
                        <a:rPr lang="en-ZA" sz="1600" dirty="0">
                          <a:effectLst/>
                        </a:rPr>
                        <a:t>INTENDED OBJECTIVES/ OUTCOMES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00000"/>
                        </a:lnSpc>
                        <a:spcAft>
                          <a:spcPts val="0"/>
                        </a:spcAft>
                      </a:pPr>
                      <a:r>
                        <a:rPr lang="en-ZA" sz="1600" dirty="0">
                          <a:effectLst/>
                        </a:rPr>
                        <a:t>MECHANISMS TO ACHIEVE THAT GOAL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1250073">
                <a:tc>
                  <a:txBody>
                    <a:bodyPr/>
                    <a:lstStyle/>
                    <a:p>
                      <a:pPr>
                        <a:lnSpc>
                          <a:spcPct val="107000"/>
                        </a:lnSpc>
                        <a:spcAft>
                          <a:spcPts val="0"/>
                        </a:spcAft>
                      </a:pPr>
                      <a:r>
                        <a:rPr lang="en-ZA" sz="1600" dirty="0">
                          <a:effectLst/>
                        </a:rPr>
                        <a:t>Increasing Local Employment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342900" lvl="0" indent="-342900">
                        <a:lnSpc>
                          <a:spcPct val="107000"/>
                        </a:lnSpc>
                        <a:spcAft>
                          <a:spcPts val="0"/>
                        </a:spcAft>
                        <a:buFont typeface="+mj-lt"/>
                        <a:buAutoNum type="arabicPeriod"/>
                      </a:pPr>
                      <a:r>
                        <a:rPr lang="en-ZA" sz="1600" dirty="0">
                          <a:effectLst/>
                        </a:rPr>
                        <a:t>Employment opportunities stipulated in contract </a:t>
                      </a:r>
                    </a:p>
                    <a:p>
                      <a:pPr marL="342900" lvl="0" indent="-342900">
                        <a:lnSpc>
                          <a:spcPct val="107000"/>
                        </a:lnSpc>
                        <a:spcAft>
                          <a:spcPts val="0"/>
                        </a:spcAft>
                        <a:buFont typeface="+mj-lt"/>
                        <a:buAutoNum type="arabicPeriod"/>
                      </a:pPr>
                      <a:r>
                        <a:rPr lang="en-ZA" sz="1600" dirty="0">
                          <a:effectLst/>
                        </a:rPr>
                        <a:t>Establish a social benefit supplier (business that exists for a public or community benefit)     </a:t>
                      </a:r>
                    </a:p>
                    <a:p>
                      <a:pPr marL="342900" lvl="0" indent="-342900">
                        <a:lnSpc>
                          <a:spcPct val="107000"/>
                        </a:lnSpc>
                        <a:spcAft>
                          <a:spcPts val="0"/>
                        </a:spcAft>
                        <a:buFont typeface="+mj-lt"/>
                        <a:buAutoNum type="arabicPeriod"/>
                      </a:pPr>
                      <a:r>
                        <a:rPr lang="en-ZA" sz="1600" dirty="0">
                          <a:effectLst/>
                        </a:rPr>
                        <a:t>Purchase from a social benefit supplier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219086">
                <a:tc>
                  <a:txBody>
                    <a:bodyPr/>
                    <a:lstStyle/>
                    <a:p>
                      <a:pPr>
                        <a:lnSpc>
                          <a:spcPct val="107000"/>
                        </a:lnSpc>
                        <a:spcAft>
                          <a:spcPts val="0"/>
                        </a:spcAft>
                      </a:pPr>
                      <a:r>
                        <a:rPr lang="en-ZA" sz="1600" dirty="0">
                          <a:effectLst/>
                        </a:rPr>
                        <a:t>Purchase of Goods &amp; Services  including a social outcome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342900" lvl="0" indent="-342900">
                        <a:lnSpc>
                          <a:spcPct val="107000"/>
                        </a:lnSpc>
                        <a:spcAft>
                          <a:spcPts val="0"/>
                        </a:spcAft>
                        <a:buFont typeface="+mj-lt"/>
                        <a:buAutoNum type="arabicPeriod"/>
                      </a:pPr>
                      <a:r>
                        <a:rPr lang="en-ZA" sz="1600" dirty="0">
                          <a:effectLst/>
                        </a:rPr>
                        <a:t>Social Benefit requirements are stipulated in contract </a:t>
                      </a:r>
                    </a:p>
                    <a:p>
                      <a:pPr marL="342900" lvl="0" indent="-342900">
                        <a:lnSpc>
                          <a:spcPct val="107000"/>
                        </a:lnSpc>
                        <a:spcAft>
                          <a:spcPts val="0"/>
                        </a:spcAft>
                        <a:buFont typeface="+mj-lt"/>
                        <a:buAutoNum type="arabicPeriod"/>
                      </a:pPr>
                      <a:r>
                        <a:rPr lang="en-ZA" sz="1600" dirty="0">
                          <a:effectLst/>
                        </a:rPr>
                        <a:t>Purchase from a social benefit supplier </a:t>
                      </a:r>
                    </a:p>
                    <a:p>
                      <a:pPr marL="342900" lvl="0" indent="-342900">
                        <a:lnSpc>
                          <a:spcPct val="107000"/>
                        </a:lnSpc>
                        <a:spcAft>
                          <a:spcPts val="0"/>
                        </a:spcAft>
                        <a:buFont typeface="+mj-lt"/>
                        <a:buAutoNum type="arabicPeriod"/>
                      </a:pPr>
                      <a:r>
                        <a:rPr lang="en-ZA" sz="1600" dirty="0">
                          <a:effectLst/>
                        </a:rPr>
                        <a:t>Establish a social benefit supplier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19086">
                <a:tc>
                  <a:txBody>
                    <a:bodyPr/>
                    <a:lstStyle/>
                    <a:p>
                      <a:pPr>
                        <a:lnSpc>
                          <a:spcPct val="107000"/>
                        </a:lnSpc>
                        <a:spcAft>
                          <a:spcPts val="0"/>
                        </a:spcAft>
                      </a:pPr>
                      <a:r>
                        <a:rPr lang="en-ZA" sz="1600" dirty="0">
                          <a:effectLst/>
                        </a:rPr>
                        <a:t>Increasing Employment of people from disadvantage backgrounds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342900" lvl="0" indent="-342900">
                        <a:lnSpc>
                          <a:spcPct val="107000"/>
                        </a:lnSpc>
                        <a:spcAft>
                          <a:spcPts val="0"/>
                        </a:spcAft>
                        <a:buFont typeface="+mj-lt"/>
                        <a:buAutoNum type="arabicPeriod"/>
                      </a:pPr>
                      <a:r>
                        <a:rPr lang="en-ZA" sz="1600" dirty="0">
                          <a:effectLst/>
                        </a:rPr>
                        <a:t>Training /and or employment opportunities for disadvantage groups in specific location</a:t>
                      </a:r>
                    </a:p>
                    <a:p>
                      <a:pPr marL="342900" lvl="0" indent="-342900">
                        <a:lnSpc>
                          <a:spcPct val="107000"/>
                        </a:lnSpc>
                        <a:spcAft>
                          <a:spcPts val="0"/>
                        </a:spcAft>
                        <a:buFont typeface="+mj-lt"/>
                        <a:buAutoNum type="arabicPeriod"/>
                      </a:pPr>
                      <a:r>
                        <a:rPr lang="en-ZA" sz="1600" dirty="0">
                          <a:effectLst/>
                        </a:rPr>
                        <a:t>Purchase from a social benefit supplier</a:t>
                      </a:r>
                    </a:p>
                    <a:p>
                      <a:pPr marL="342900" lvl="0" indent="-342900">
                        <a:lnSpc>
                          <a:spcPct val="107000"/>
                        </a:lnSpc>
                        <a:spcAft>
                          <a:spcPts val="0"/>
                        </a:spcAft>
                        <a:buFont typeface="+mj-lt"/>
                        <a:buAutoNum type="arabicPeriod"/>
                      </a:pPr>
                      <a:r>
                        <a:rPr lang="en-ZA" sz="1600" dirty="0">
                          <a:effectLst/>
                        </a:rPr>
                        <a:t>Establish a social benefit supplier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09542">
                <a:tc>
                  <a:txBody>
                    <a:bodyPr/>
                    <a:lstStyle/>
                    <a:p>
                      <a:pPr>
                        <a:lnSpc>
                          <a:spcPct val="107000"/>
                        </a:lnSpc>
                        <a:spcAft>
                          <a:spcPts val="0"/>
                        </a:spcAft>
                      </a:pPr>
                      <a:r>
                        <a:rPr lang="en-ZA" sz="1600" dirty="0">
                          <a:effectLst/>
                        </a:rPr>
                        <a:t>Capacity Building in the local community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342900" lvl="0" indent="-342900">
                        <a:lnSpc>
                          <a:spcPct val="107000"/>
                        </a:lnSpc>
                        <a:spcAft>
                          <a:spcPts val="0"/>
                        </a:spcAft>
                        <a:buFont typeface="+mj-lt"/>
                        <a:buAutoNum type="arabicPeriod"/>
                      </a:pPr>
                      <a:r>
                        <a:rPr lang="en-ZA" sz="1600" dirty="0">
                          <a:effectLst/>
                        </a:rPr>
                        <a:t>Promotional activities</a:t>
                      </a:r>
                    </a:p>
                    <a:p>
                      <a:pPr marL="342900" lvl="0" indent="-342900">
                        <a:lnSpc>
                          <a:spcPct val="107000"/>
                        </a:lnSpc>
                        <a:spcAft>
                          <a:spcPts val="0"/>
                        </a:spcAft>
                        <a:buFont typeface="+mj-lt"/>
                        <a:buAutoNum type="arabicPeriod"/>
                      </a:pPr>
                      <a:r>
                        <a:rPr lang="en-ZA" sz="1600" dirty="0">
                          <a:effectLst/>
                        </a:rPr>
                        <a:t>Social procurement investment map</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09542">
                <a:tc>
                  <a:txBody>
                    <a:bodyPr/>
                    <a:lstStyle/>
                    <a:p>
                      <a:pPr>
                        <a:lnSpc>
                          <a:spcPct val="107000"/>
                        </a:lnSpc>
                        <a:spcAft>
                          <a:spcPts val="0"/>
                        </a:spcAft>
                      </a:pPr>
                      <a:r>
                        <a:rPr lang="en-ZA" sz="1600" dirty="0">
                          <a:effectLst/>
                        </a:rPr>
                        <a:t>Raising awareness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342900" lvl="0" indent="-342900">
                        <a:lnSpc>
                          <a:spcPct val="107000"/>
                        </a:lnSpc>
                        <a:spcAft>
                          <a:spcPts val="0"/>
                        </a:spcAft>
                        <a:buFont typeface="+mj-lt"/>
                        <a:buAutoNum type="arabicPeriod"/>
                      </a:pPr>
                      <a:r>
                        <a:rPr lang="en-ZA" sz="1600" dirty="0">
                          <a:effectLst/>
                        </a:rPr>
                        <a:t>Promotional activities</a:t>
                      </a:r>
                    </a:p>
                    <a:p>
                      <a:pPr marL="342900" lvl="0" indent="-342900">
                        <a:lnSpc>
                          <a:spcPct val="107000"/>
                        </a:lnSpc>
                        <a:spcAft>
                          <a:spcPts val="0"/>
                        </a:spcAft>
                        <a:buFont typeface="+mj-lt"/>
                        <a:buAutoNum type="arabicPeriod"/>
                      </a:pPr>
                      <a:r>
                        <a:rPr lang="en-ZA" sz="1600" dirty="0">
                          <a:effectLst/>
                        </a:rPr>
                        <a:t>Social procurement investment map</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44" marR="636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898798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Measurement Logic: Start with Outcome</a:t>
            </a:r>
          </a:p>
        </p:txBody>
      </p:sp>
      <p:sp>
        <p:nvSpPr>
          <p:cNvPr id="3" name="Slide Number Placeholder 2"/>
          <p:cNvSpPr>
            <a:spLocks noGrp="1"/>
          </p:cNvSpPr>
          <p:nvPr>
            <p:ph type="sldNum" sz="quarter" idx="4"/>
          </p:nvPr>
        </p:nvSpPr>
        <p:spPr/>
        <p:txBody>
          <a:bodyPr/>
          <a:lstStyle/>
          <a:p>
            <a:fld id="{8406839F-D7A4-4E5D-B93D-768AD4D1DB36}" type="slidenum">
              <a:rPr lang="en-ZA" smtClean="0"/>
              <a:pPr/>
              <a:t>32</a:t>
            </a:fld>
            <a:endParaRPr lang="en-ZA" dirty="0"/>
          </a:p>
        </p:txBody>
      </p:sp>
      <p:sp>
        <p:nvSpPr>
          <p:cNvPr id="4" name="Footer Placeholder 3"/>
          <p:cNvSpPr>
            <a:spLocks noGrp="1"/>
          </p:cNvSpPr>
          <p:nvPr>
            <p:ph type="ftr" sz="quarter" idx="3"/>
          </p:nvPr>
        </p:nvSpPr>
        <p:spPr/>
        <p:txBody>
          <a:bodyPr/>
          <a:lstStyle/>
          <a:p>
            <a:r>
              <a:rPr lang="en-ZA" dirty="0"/>
              <a:t>Transversal Projects:  [Name of Project] [Department]</a:t>
            </a:r>
            <a:endParaRPr lang="en-GB" dirty="0"/>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4401" y="1112382"/>
            <a:ext cx="7453679" cy="4038600"/>
          </a:xfrm>
          <a:prstGeom prst="rect">
            <a:avLst/>
          </a:prstGeom>
          <a:noFill/>
          <a:ln>
            <a:solidFill>
              <a:schemeClr val="accent1"/>
            </a:solidFill>
          </a:ln>
        </p:spPr>
      </p:pic>
      <p:sp>
        <p:nvSpPr>
          <p:cNvPr id="6" name="TextBox 5"/>
          <p:cNvSpPr txBox="1"/>
          <p:nvPr/>
        </p:nvSpPr>
        <p:spPr>
          <a:xfrm>
            <a:off x="924401" y="5345668"/>
            <a:ext cx="7453679" cy="369332"/>
          </a:xfrm>
          <a:prstGeom prst="rect">
            <a:avLst/>
          </a:prstGeom>
          <a:noFill/>
        </p:spPr>
        <p:txBody>
          <a:bodyPr wrap="square" rtlCol="0">
            <a:spAutoFit/>
          </a:bodyPr>
          <a:lstStyle/>
          <a:p>
            <a:r>
              <a:rPr lang="en-ZA" b="1" u="sng" dirty="0">
                <a:solidFill>
                  <a:srgbClr val="C00000"/>
                </a:solidFill>
              </a:rPr>
              <a:t>“ Outcome”  </a:t>
            </a:r>
            <a:r>
              <a:rPr lang="en-ZA" b="1" dirty="0">
                <a:solidFill>
                  <a:srgbClr val="C00000"/>
                </a:solidFill>
              </a:rPr>
              <a:t>is defined in Social Value Procurement Framework</a:t>
            </a:r>
          </a:p>
        </p:txBody>
      </p:sp>
      <p:pic>
        <p:nvPicPr>
          <p:cNvPr id="7" name="Picture 2" descr="Image result for rul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4614" y="347509"/>
            <a:ext cx="1894077" cy="18940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461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Use Procurement Plan - Conduct Opportunity Analysis</a:t>
            </a:r>
          </a:p>
        </p:txBody>
      </p:sp>
      <p:sp>
        <p:nvSpPr>
          <p:cNvPr id="3" name="Slide Number Placeholder 2"/>
          <p:cNvSpPr>
            <a:spLocks noGrp="1"/>
          </p:cNvSpPr>
          <p:nvPr>
            <p:ph type="sldNum" sz="quarter" idx="4"/>
          </p:nvPr>
        </p:nvSpPr>
        <p:spPr/>
        <p:txBody>
          <a:bodyPr/>
          <a:lstStyle/>
          <a:p>
            <a:fld id="{8406839F-D7A4-4E5D-B93D-768AD4D1DB36}" type="slidenum">
              <a:rPr lang="en-ZA" smtClean="0"/>
              <a:pPr/>
              <a:t>33</a:t>
            </a:fld>
            <a:endParaRPr lang="en-ZA" dirty="0"/>
          </a:p>
        </p:txBody>
      </p:sp>
      <p:sp>
        <p:nvSpPr>
          <p:cNvPr id="4" name="Footer Placeholder 3"/>
          <p:cNvSpPr>
            <a:spLocks noGrp="1"/>
          </p:cNvSpPr>
          <p:nvPr>
            <p:ph type="ftr" sz="quarter" idx="3"/>
          </p:nvPr>
        </p:nvSpPr>
        <p:spPr/>
        <p:txBody>
          <a:bodyPr/>
          <a:lstStyle/>
          <a:p>
            <a:r>
              <a:rPr lang="en-ZA" dirty="0"/>
              <a:t>Transversal Projects:  [Name of Project] [Department]</a:t>
            </a:r>
            <a:endParaRPr lang="en-GB" dirty="0"/>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137" y="1219200"/>
            <a:ext cx="7749480" cy="3224848"/>
          </a:xfrm>
          <a:prstGeom prst="rect">
            <a:avLst/>
          </a:prstGeom>
          <a:noFill/>
        </p:spPr>
      </p:pic>
      <p:sp>
        <p:nvSpPr>
          <p:cNvPr id="6" name="Rectangle 5"/>
          <p:cNvSpPr/>
          <p:nvPr/>
        </p:nvSpPr>
        <p:spPr>
          <a:xfrm>
            <a:off x="1607950" y="5086767"/>
            <a:ext cx="5971853" cy="369332"/>
          </a:xfrm>
          <a:prstGeom prst="rect">
            <a:avLst/>
          </a:prstGeom>
        </p:spPr>
        <p:txBody>
          <a:bodyPr wrap="square">
            <a:spAutoFit/>
          </a:bodyPr>
          <a:lstStyle/>
          <a:p>
            <a:r>
              <a:rPr lang="en-ZA"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Procurement Plan is already institutionalised in WCG </a:t>
            </a:r>
          </a:p>
        </p:txBody>
      </p:sp>
    </p:spTree>
    <p:extLst>
      <p:ext uri="{BB962C8B-B14F-4D97-AF65-F5344CB8AC3E}">
        <p14:creationId xmlns:p14="http://schemas.microsoft.com/office/powerpoint/2010/main" xmlns="" val="3078287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Social Value Opportunity Views</a:t>
            </a:r>
          </a:p>
        </p:txBody>
      </p:sp>
      <p:sp>
        <p:nvSpPr>
          <p:cNvPr id="3" name="Slide Number Placeholder 2"/>
          <p:cNvSpPr>
            <a:spLocks noGrp="1"/>
          </p:cNvSpPr>
          <p:nvPr>
            <p:ph type="sldNum" sz="quarter" idx="4"/>
          </p:nvPr>
        </p:nvSpPr>
        <p:spPr/>
        <p:txBody>
          <a:bodyPr/>
          <a:lstStyle/>
          <a:p>
            <a:fld id="{8406839F-D7A4-4E5D-B93D-768AD4D1DB36}" type="slidenum">
              <a:rPr lang="en-ZA" smtClean="0"/>
              <a:pPr/>
              <a:t>34</a:t>
            </a:fld>
            <a:endParaRPr lang="en-ZA" dirty="0"/>
          </a:p>
        </p:txBody>
      </p:sp>
      <p:sp>
        <p:nvSpPr>
          <p:cNvPr id="4" name="Footer Placeholder 3"/>
          <p:cNvSpPr>
            <a:spLocks noGrp="1"/>
          </p:cNvSpPr>
          <p:nvPr>
            <p:ph type="ftr" sz="quarter" idx="3"/>
          </p:nvPr>
        </p:nvSpPr>
        <p:spPr/>
        <p:txBody>
          <a:bodyPr/>
          <a:lstStyle/>
          <a:p>
            <a:r>
              <a:rPr lang="en-ZA" dirty="0"/>
              <a:t>Transversal Projects:  [Name of Project] [Department]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3397407135"/>
              </p:ext>
            </p:extLst>
          </p:nvPr>
        </p:nvGraphicFramePr>
        <p:xfrm>
          <a:off x="295274" y="1052737"/>
          <a:ext cx="8597206" cy="5040559"/>
        </p:xfrm>
        <a:graphic>
          <a:graphicData uri="http://schemas.openxmlformats.org/drawingml/2006/table">
            <a:tbl>
              <a:tblPr firstRow="1" bandRow="1">
                <a:tableStyleId>{B301B821-A1FF-4177-AEE7-76D212191A09}</a:tableStyleId>
              </a:tblPr>
              <a:tblGrid>
                <a:gridCol w="4298603">
                  <a:extLst>
                    <a:ext uri="{9D8B030D-6E8A-4147-A177-3AD203B41FA5}">
                      <a16:colId xmlns:a16="http://schemas.microsoft.com/office/drawing/2014/main" xmlns="" val="975944638"/>
                    </a:ext>
                  </a:extLst>
                </a:gridCol>
                <a:gridCol w="4298603">
                  <a:extLst>
                    <a:ext uri="{9D8B030D-6E8A-4147-A177-3AD203B41FA5}">
                      <a16:colId xmlns:a16="http://schemas.microsoft.com/office/drawing/2014/main" xmlns="" val="2610283598"/>
                    </a:ext>
                  </a:extLst>
                </a:gridCol>
              </a:tblGrid>
              <a:tr h="783120">
                <a:tc>
                  <a:txBody>
                    <a:bodyPr/>
                    <a:lstStyle/>
                    <a:p>
                      <a:pPr algn="ctr"/>
                      <a:r>
                        <a:rPr lang="en-ZA" dirty="0"/>
                        <a:t>PROCUREMENT</a:t>
                      </a:r>
                      <a:r>
                        <a:rPr lang="en-ZA" baseline="0" dirty="0"/>
                        <a:t> PLAN DETAILS</a:t>
                      </a:r>
                      <a:endParaRPr lang="en-ZA"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pPr algn="ctr"/>
                      <a:r>
                        <a:rPr lang="en-ZA" dirty="0"/>
                        <a:t>SOCIAL VALUE TARGET</a:t>
                      </a:r>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xmlns="" val="1497730107"/>
                  </a:ext>
                </a:extLst>
              </a:tr>
              <a:tr h="783120">
                <a:tc rowSpan="4">
                  <a:txBody>
                    <a:bodyPr/>
                    <a:lstStyle/>
                    <a:p>
                      <a:r>
                        <a:rPr lang="en-ZA" dirty="0"/>
                        <a:t>Item Timing</a:t>
                      </a:r>
                      <a:r>
                        <a:rPr lang="en-ZA" baseline="0" dirty="0"/>
                        <a:t> Acquisition Method, Business Owner, Link to APPs and Other</a:t>
                      </a:r>
                      <a:endParaRPr lang="en-ZA"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r>
                        <a:rPr lang="en-ZA" dirty="0"/>
                        <a:t>Increasing Local Empowerment</a:t>
                      </a:r>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xmlns="" val="3759864601"/>
                  </a:ext>
                </a:extLst>
              </a:tr>
              <a:tr h="783120">
                <a:tc vMerge="1">
                  <a:txBody>
                    <a:bodyPr/>
                    <a:lstStyle/>
                    <a:p>
                      <a:endParaRPr lang="en-ZA" dirty="0"/>
                    </a:p>
                  </a:txBody>
                  <a:tcPr/>
                </a:tc>
                <a:tc>
                  <a:txBody>
                    <a:bodyPr/>
                    <a:lstStyle/>
                    <a:p>
                      <a:r>
                        <a:rPr lang="en-ZA" dirty="0"/>
                        <a:t>Purchase</a:t>
                      </a:r>
                      <a:r>
                        <a:rPr lang="en-ZA" baseline="0" dirty="0"/>
                        <a:t> of goods including social outcome</a:t>
                      </a:r>
                      <a:endParaRPr lang="en-ZA"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xmlns="" val="1495662511"/>
                  </a:ext>
                </a:extLst>
              </a:tr>
              <a:tr h="1454367">
                <a:tc vMerge="1">
                  <a:txBody>
                    <a:bodyPr/>
                    <a:lstStyle/>
                    <a:p>
                      <a:endParaRPr lang="en-ZA" dirty="0"/>
                    </a:p>
                  </a:txBody>
                  <a:tcPr/>
                </a:tc>
                <a:tc>
                  <a:txBody>
                    <a:bodyPr/>
                    <a:lstStyle/>
                    <a:p>
                      <a:r>
                        <a:rPr lang="en-ZA" dirty="0"/>
                        <a:t>Increasing</a:t>
                      </a:r>
                      <a:r>
                        <a:rPr lang="en-ZA" baseline="0" dirty="0"/>
                        <a:t> Employment of people from Disadvantaged backgrounds</a:t>
                      </a:r>
                      <a:endParaRPr lang="en-ZA"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xmlns="" val="3928370603"/>
                  </a:ext>
                </a:extLst>
              </a:tr>
              <a:tr h="783120">
                <a:tc vMerge="1">
                  <a:txBody>
                    <a:bodyPr/>
                    <a:lstStyle/>
                    <a:p>
                      <a:endParaRPr lang="en-ZA" dirty="0"/>
                    </a:p>
                  </a:txBody>
                  <a:tcPr/>
                </a:tc>
                <a:tc>
                  <a:txBody>
                    <a:bodyPr/>
                    <a:lstStyle/>
                    <a:p>
                      <a:r>
                        <a:rPr lang="en-ZA" dirty="0"/>
                        <a:t>Capacity building in the Local Community</a:t>
                      </a:r>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xmlns="" val="1904269077"/>
                  </a:ext>
                </a:extLst>
              </a:tr>
              <a:tr h="453712">
                <a:tc>
                  <a:txBody>
                    <a:bodyPr/>
                    <a:lstStyle/>
                    <a:p>
                      <a:endParaRPr lang="en-ZA"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r>
                        <a:rPr lang="en-ZA" dirty="0"/>
                        <a:t>Raising Awareness</a:t>
                      </a:r>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xmlns="" val="3703531278"/>
                  </a:ext>
                </a:extLst>
              </a:tr>
            </a:tbl>
          </a:graphicData>
        </a:graphic>
      </p:graphicFrame>
    </p:spTree>
    <p:extLst>
      <p:ext uri="{BB962C8B-B14F-4D97-AF65-F5344CB8AC3E}">
        <p14:creationId xmlns:p14="http://schemas.microsoft.com/office/powerpoint/2010/main" xmlns="" val="3700988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Include Social Outcomes in the Existing Procurement Cycle</a:t>
            </a:r>
          </a:p>
        </p:txBody>
      </p:sp>
      <p:sp>
        <p:nvSpPr>
          <p:cNvPr id="3" name="Slide Number Placeholder 2"/>
          <p:cNvSpPr>
            <a:spLocks noGrp="1"/>
          </p:cNvSpPr>
          <p:nvPr>
            <p:ph type="sldNum" sz="quarter" idx="4"/>
          </p:nvPr>
        </p:nvSpPr>
        <p:spPr/>
        <p:txBody>
          <a:bodyPr/>
          <a:lstStyle/>
          <a:p>
            <a:fld id="{8406839F-D7A4-4E5D-B93D-768AD4D1DB36}" type="slidenum">
              <a:rPr lang="en-ZA" smtClean="0"/>
              <a:pPr/>
              <a:t>35</a:t>
            </a:fld>
            <a:endParaRPr lang="en-ZA" dirty="0"/>
          </a:p>
        </p:txBody>
      </p:sp>
      <p:sp>
        <p:nvSpPr>
          <p:cNvPr id="4" name="Footer Placeholder 3"/>
          <p:cNvSpPr>
            <a:spLocks noGrp="1"/>
          </p:cNvSpPr>
          <p:nvPr>
            <p:ph type="ftr" sz="quarter" idx="3"/>
          </p:nvPr>
        </p:nvSpPr>
        <p:spPr/>
        <p:txBody>
          <a:bodyPr/>
          <a:lstStyle/>
          <a:p>
            <a:r>
              <a:rPr lang="en-ZA" dirty="0"/>
              <a:t>Transversal Projects:  [Name of Project] [Department]</a:t>
            </a:r>
            <a:endParaRPr lang="en-GB" dirty="0"/>
          </a:p>
        </p:txBody>
      </p:sp>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37" y="1225023"/>
            <a:ext cx="7901880" cy="3739197"/>
          </a:xfrm>
          <a:prstGeom prst="rect">
            <a:avLst/>
          </a:prstGeom>
          <a:noFill/>
        </p:spPr>
      </p:pic>
    </p:spTree>
    <p:extLst>
      <p:ext uri="{BB962C8B-B14F-4D97-AF65-F5344CB8AC3E}">
        <p14:creationId xmlns:p14="http://schemas.microsoft.com/office/powerpoint/2010/main" xmlns="" val="538769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USE THE MERO AND THE PERO AS THE LEADING BASELINE </a:t>
            </a:r>
          </a:p>
        </p:txBody>
      </p:sp>
      <p:sp>
        <p:nvSpPr>
          <p:cNvPr id="3" name="Slide Number Placeholder 2"/>
          <p:cNvSpPr>
            <a:spLocks noGrp="1"/>
          </p:cNvSpPr>
          <p:nvPr>
            <p:ph type="sldNum" sz="quarter" idx="4"/>
          </p:nvPr>
        </p:nvSpPr>
        <p:spPr/>
        <p:txBody>
          <a:bodyPr/>
          <a:lstStyle/>
          <a:p>
            <a:fld id="{8406839F-D7A4-4E5D-B93D-768AD4D1DB36}" type="slidenum">
              <a:rPr lang="en-ZA" smtClean="0"/>
              <a:pPr/>
              <a:t>36</a:t>
            </a:fld>
            <a:endParaRPr lang="en-ZA" dirty="0"/>
          </a:p>
        </p:txBody>
      </p:sp>
      <p:sp>
        <p:nvSpPr>
          <p:cNvPr id="4" name="Footer Placeholder 3"/>
          <p:cNvSpPr>
            <a:spLocks noGrp="1"/>
          </p:cNvSpPr>
          <p:nvPr>
            <p:ph type="ftr" sz="quarter" idx="3"/>
          </p:nvPr>
        </p:nvSpPr>
        <p:spPr/>
        <p:txBody>
          <a:bodyPr/>
          <a:lstStyle/>
          <a:p>
            <a:r>
              <a:rPr lang="en-ZA" dirty="0"/>
              <a:t>Transversal Projects:  [Name of Project] [Department]</a:t>
            </a:r>
            <a:endParaRPr lang="en-GB" dirty="0"/>
          </a:p>
        </p:txBody>
      </p:sp>
      <p:sp>
        <p:nvSpPr>
          <p:cNvPr id="7" name="Rectangle 6"/>
          <p:cNvSpPr/>
          <p:nvPr/>
        </p:nvSpPr>
        <p:spPr>
          <a:xfrm>
            <a:off x="609600" y="5181600"/>
            <a:ext cx="8282880" cy="685059"/>
          </a:xfrm>
          <a:prstGeom prst="rect">
            <a:avLst/>
          </a:prstGeom>
        </p:spPr>
        <p:txBody>
          <a:bodyPr wrap="square">
            <a:spAutoFit/>
          </a:bodyPr>
          <a:lstStyle/>
          <a:p>
            <a:pPr lvl="0">
              <a:lnSpc>
                <a:spcPct val="107000"/>
              </a:lnSpc>
              <a:spcAft>
                <a:spcPts val="800"/>
              </a:spcAft>
            </a:pPr>
            <a:r>
              <a:rPr lang="en-ZA"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Publish MERO on the WCSDB  so all suppliers have the opportunity to understand the regional needs and opportunities</a:t>
            </a:r>
            <a:endParaRPr lang="en-ZA"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7023" y="941616"/>
            <a:ext cx="6019799" cy="4038600"/>
          </a:xfrm>
          <a:prstGeom prst="rect">
            <a:avLst/>
          </a:prstGeom>
          <a:noFill/>
        </p:spPr>
      </p:pic>
    </p:spTree>
    <p:extLst>
      <p:ext uri="{BB962C8B-B14F-4D97-AF65-F5344CB8AC3E}">
        <p14:creationId xmlns:p14="http://schemas.microsoft.com/office/powerpoint/2010/main" xmlns="" val="2166547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Communication Plan</a:t>
            </a:r>
          </a:p>
        </p:txBody>
      </p:sp>
      <p:sp>
        <p:nvSpPr>
          <p:cNvPr id="3" name="Slide Number Placeholder 2"/>
          <p:cNvSpPr>
            <a:spLocks noGrp="1"/>
          </p:cNvSpPr>
          <p:nvPr>
            <p:ph type="sldNum" sz="quarter" idx="4"/>
          </p:nvPr>
        </p:nvSpPr>
        <p:spPr/>
        <p:txBody>
          <a:bodyPr/>
          <a:lstStyle/>
          <a:p>
            <a:fld id="{8406839F-D7A4-4E5D-B93D-768AD4D1DB36}" type="slidenum">
              <a:rPr lang="en-ZA" smtClean="0"/>
              <a:pPr/>
              <a:t>37</a:t>
            </a:fld>
            <a:endParaRPr lang="en-ZA" dirty="0"/>
          </a:p>
        </p:txBody>
      </p:sp>
      <p:sp>
        <p:nvSpPr>
          <p:cNvPr id="4" name="Footer Placeholder 3"/>
          <p:cNvSpPr>
            <a:spLocks noGrp="1"/>
          </p:cNvSpPr>
          <p:nvPr>
            <p:ph type="ftr" sz="quarter" idx="3"/>
          </p:nvPr>
        </p:nvSpPr>
        <p:spPr/>
        <p:txBody>
          <a:bodyPr/>
          <a:lstStyle/>
          <a:p>
            <a:r>
              <a:rPr lang="en-ZA" dirty="0"/>
              <a:t>Transversal Projects:  [Name of Project] [Department]</a:t>
            </a:r>
            <a:endParaRPr lang="en-GB" dirty="0"/>
          </a:p>
        </p:txBody>
      </p:sp>
      <p:pic>
        <p:nvPicPr>
          <p:cNvPr id="5" name="Picture 4"/>
          <p:cNvPicPr/>
          <p:nvPr/>
        </p:nvPicPr>
        <p:blipFill>
          <a:blip r:embed="rId2" cstate="print"/>
          <a:stretch>
            <a:fillRect/>
          </a:stretch>
        </p:blipFill>
        <p:spPr>
          <a:xfrm>
            <a:off x="609600" y="1219200"/>
            <a:ext cx="8077199" cy="3657600"/>
          </a:xfrm>
          <a:prstGeom prst="rect">
            <a:avLst/>
          </a:prstGeom>
          <a:ln>
            <a:solidFill>
              <a:schemeClr val="tx1"/>
            </a:solidFill>
          </a:ln>
        </p:spPr>
      </p:pic>
      <p:sp>
        <p:nvSpPr>
          <p:cNvPr id="6" name="Rectangle 5"/>
          <p:cNvSpPr/>
          <p:nvPr/>
        </p:nvSpPr>
        <p:spPr>
          <a:xfrm>
            <a:off x="830505" y="5089431"/>
            <a:ext cx="7635387" cy="388696"/>
          </a:xfrm>
          <a:prstGeom prst="rect">
            <a:avLst/>
          </a:prstGeom>
        </p:spPr>
        <p:txBody>
          <a:bodyPr wrap="square">
            <a:spAutoFit/>
          </a:bodyPr>
          <a:lstStyle/>
          <a:p>
            <a:pPr>
              <a:lnSpc>
                <a:spcPct val="107000"/>
              </a:lnSpc>
              <a:spcAft>
                <a:spcPts val="800"/>
              </a:spcAft>
            </a:pPr>
            <a:r>
              <a:rPr lang="en-ZA" b="1"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A communications plan that creates the necessary </a:t>
            </a:r>
            <a:r>
              <a:rPr lang="en-ZA" b="1" u="sng"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TRUST </a:t>
            </a:r>
            <a:r>
              <a:rPr lang="en-ZA" b="1"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with all stakeholders</a:t>
            </a:r>
            <a:endParaRPr lang="en-ZA"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13048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HOLISTIC PROCESS FOR PPPFR IMPLEMENTATION</a:t>
            </a:r>
          </a:p>
        </p:txBody>
      </p:sp>
      <p:sp>
        <p:nvSpPr>
          <p:cNvPr id="12" name="Text Placeholder 11"/>
          <p:cNvSpPr>
            <a:spLocks noGrp="1"/>
          </p:cNvSpPr>
          <p:nvPr>
            <p:ph type="body" sz="quarter" idx="13"/>
          </p:nvPr>
        </p:nvSpPr>
        <p:spPr/>
        <p:txBody>
          <a:bodyPr/>
          <a:lstStyle/>
          <a:p>
            <a:r>
              <a:rPr lang="en-GB" dirty="0"/>
              <a:t>PROCUREMENT SYSTEM</a:t>
            </a:r>
          </a:p>
        </p:txBody>
      </p:sp>
      <p:sp>
        <p:nvSpPr>
          <p:cNvPr id="8" name="Footer Placeholder 7"/>
          <p:cNvSpPr>
            <a:spLocks noGrp="1"/>
          </p:cNvSpPr>
          <p:nvPr>
            <p:ph type="ftr" sz="quarter" idx="3"/>
          </p:nvPr>
        </p:nvSpPr>
        <p:spPr/>
        <p:txBody>
          <a:bodyPr/>
          <a:lstStyle/>
          <a:p>
            <a:pPr algn="l"/>
            <a:r>
              <a:rPr lang="en-GB"/>
              <a:t>WCG-PPT Slide Gallery-01112012.pptx</a:t>
            </a:r>
            <a:endParaRPr lang="en-GB" dirty="0"/>
          </a:p>
        </p:txBody>
      </p:sp>
      <p:sp>
        <p:nvSpPr>
          <p:cNvPr id="4" name="Right Arrow 18"/>
          <p:cNvSpPr>
            <a:spLocks noChangeArrowheads="1"/>
          </p:cNvSpPr>
          <p:nvPr>
            <p:custDataLst>
              <p:tags r:id="rId2"/>
            </p:custDataLst>
          </p:nvPr>
        </p:nvSpPr>
        <p:spPr bwMode="auto">
          <a:xfrm>
            <a:off x="6397180" y="2099764"/>
            <a:ext cx="2639316" cy="3240360"/>
          </a:xfrm>
          <a:prstGeom prst="rightArrow">
            <a:avLst>
              <a:gd name="adj1" fmla="val 87840"/>
              <a:gd name="adj2" fmla="val 29677"/>
            </a:avLst>
          </a:prstGeom>
          <a:solidFill>
            <a:schemeClr val="accent2"/>
          </a:solidFill>
          <a:ln w="28575">
            <a:solidFill>
              <a:schemeClr val="bg1"/>
            </a:solidFill>
            <a:miter lim="800000"/>
            <a:headEnd/>
            <a:tailEnd/>
          </a:ln>
          <a:effectLst/>
        </p:spPr>
        <p:txBody>
          <a:bodyPr vert="horz" wrap="square" lIns="918000" tIns="45720" rIns="91440" bIns="45720" numCol="1" anchor="ctr" anchorCtr="0" compatLnSpc="1">
            <a:prstTxWarp prst="textNoShape">
              <a:avLst/>
            </a:prstTxWarp>
          </a:bodyPr>
          <a:lstStyle>
            <a:lvl1pPr algn="l" rtl="0" eaLnBrk="1" fontAlgn="base" hangingPunct="1">
              <a:spcBef>
                <a:spcPct val="20000"/>
              </a:spcBef>
              <a:spcAft>
                <a:spcPct val="0"/>
              </a:spcAft>
              <a:defRPr sz="1600" b="1" i="1">
                <a:solidFill>
                  <a:schemeClr val="tx1"/>
                </a:solidFill>
                <a:latin typeface="+mn-lt"/>
                <a:ea typeface="+mn-ea"/>
                <a:cs typeface="+mn-cs"/>
              </a:defRPr>
            </a:lvl1pPr>
            <a:lvl2pPr marL="1588" algn="l" rtl="0" eaLnBrk="1" fontAlgn="base" hangingPunct="1">
              <a:lnSpc>
                <a:spcPct val="90000"/>
              </a:lnSpc>
              <a:spcBef>
                <a:spcPct val="10000"/>
              </a:spcBef>
              <a:spcAft>
                <a:spcPct val="0"/>
              </a:spcAft>
              <a:defRPr sz="1400">
                <a:solidFill>
                  <a:schemeClr val="tx1"/>
                </a:solidFill>
                <a:latin typeface="+mn-lt"/>
              </a:defRPr>
            </a:lvl2pPr>
            <a:lvl3pPr marL="192088" indent="-188913" algn="l" rtl="0" eaLnBrk="1" fontAlgn="base" hangingPunct="1">
              <a:lnSpc>
                <a:spcPct val="90000"/>
              </a:lnSpc>
              <a:spcBef>
                <a:spcPct val="40000"/>
              </a:spcBef>
              <a:spcAft>
                <a:spcPct val="0"/>
              </a:spcAft>
              <a:buChar char="•"/>
              <a:defRPr sz="1400">
                <a:solidFill>
                  <a:schemeClr val="tx1"/>
                </a:solidFill>
                <a:latin typeface="+mn-lt"/>
              </a:defRPr>
            </a:lvl3pPr>
            <a:lvl4pPr marL="376238" indent="-182563" algn="l" rtl="0" eaLnBrk="1" fontAlgn="base" hangingPunct="1">
              <a:lnSpc>
                <a:spcPct val="90000"/>
              </a:lnSpc>
              <a:spcBef>
                <a:spcPct val="40000"/>
              </a:spcBef>
              <a:spcAft>
                <a:spcPct val="0"/>
              </a:spcAft>
              <a:buChar char="–"/>
              <a:defRPr sz="1400">
                <a:solidFill>
                  <a:schemeClr val="tx1"/>
                </a:solidFill>
                <a:latin typeface="+mn-lt"/>
              </a:defRPr>
            </a:lvl4pPr>
            <a:lvl5pPr marL="571500" indent="-193675" algn="l" rtl="0" eaLnBrk="1" fontAlgn="base" hangingPunct="1">
              <a:lnSpc>
                <a:spcPct val="90000"/>
              </a:lnSpc>
              <a:spcBef>
                <a:spcPct val="40000"/>
              </a:spcBef>
              <a:spcAft>
                <a:spcPct val="0"/>
              </a:spcAft>
              <a:buChar char="-"/>
              <a:defRPr sz="1400">
                <a:solidFill>
                  <a:schemeClr val="tx1"/>
                </a:solidFill>
                <a:latin typeface="+mn-lt"/>
              </a:defRPr>
            </a:lvl5pPr>
            <a:lvl6pPr marL="1028700" indent="-193675" algn="l" rtl="0" eaLnBrk="1" fontAlgn="base" hangingPunct="1">
              <a:lnSpc>
                <a:spcPct val="90000"/>
              </a:lnSpc>
              <a:spcBef>
                <a:spcPct val="40000"/>
              </a:spcBef>
              <a:spcAft>
                <a:spcPct val="0"/>
              </a:spcAft>
              <a:buChar char="-"/>
              <a:defRPr sz="1400">
                <a:solidFill>
                  <a:schemeClr val="tx1"/>
                </a:solidFill>
                <a:latin typeface="+mn-lt"/>
              </a:defRPr>
            </a:lvl6pPr>
            <a:lvl7pPr marL="1485900" indent="-193675" algn="l" rtl="0" eaLnBrk="1" fontAlgn="base" hangingPunct="1">
              <a:lnSpc>
                <a:spcPct val="90000"/>
              </a:lnSpc>
              <a:spcBef>
                <a:spcPct val="40000"/>
              </a:spcBef>
              <a:spcAft>
                <a:spcPct val="0"/>
              </a:spcAft>
              <a:buChar char="-"/>
              <a:defRPr sz="1400">
                <a:solidFill>
                  <a:schemeClr val="tx1"/>
                </a:solidFill>
                <a:latin typeface="+mn-lt"/>
              </a:defRPr>
            </a:lvl7pPr>
            <a:lvl8pPr marL="1943100" indent="-193675" algn="l" rtl="0" eaLnBrk="1" fontAlgn="base" hangingPunct="1">
              <a:lnSpc>
                <a:spcPct val="90000"/>
              </a:lnSpc>
              <a:spcBef>
                <a:spcPct val="40000"/>
              </a:spcBef>
              <a:spcAft>
                <a:spcPct val="0"/>
              </a:spcAft>
              <a:buChar char="-"/>
              <a:defRPr sz="1400">
                <a:solidFill>
                  <a:schemeClr val="tx1"/>
                </a:solidFill>
                <a:latin typeface="+mn-lt"/>
              </a:defRPr>
            </a:lvl8pPr>
            <a:lvl9pPr marL="2400300" indent="-193675" algn="l" rtl="0" eaLnBrk="1" fontAlgn="base" hangingPunct="1">
              <a:lnSpc>
                <a:spcPct val="90000"/>
              </a:lnSpc>
              <a:spcBef>
                <a:spcPct val="40000"/>
              </a:spcBef>
              <a:spcAft>
                <a:spcPct val="0"/>
              </a:spcAft>
              <a:buChar char="-"/>
              <a:defRPr sz="1400">
                <a:solidFill>
                  <a:schemeClr val="tx1"/>
                </a:solidFill>
                <a:latin typeface="+mn-lt"/>
              </a:defRPr>
            </a:lvl9pPr>
          </a:lstStyle>
          <a:p>
            <a:pPr lvl="0" fontAlgn="auto">
              <a:spcBef>
                <a:spcPts val="300"/>
              </a:spcBef>
              <a:spcAft>
                <a:spcPts val="0"/>
              </a:spcAft>
            </a:pPr>
            <a:r>
              <a:rPr lang="en-US" sz="1000" dirty="0">
                <a:solidFill>
                  <a:schemeClr val="bg1"/>
                </a:solidFill>
                <a:latin typeface="Century Gothic" pitchFamily="34" charset="0"/>
              </a:rPr>
              <a:t>MONITORING &amp; EVALUATION &amp; REPORTING</a:t>
            </a:r>
          </a:p>
          <a:p>
            <a:pPr marL="180000" lvl="1" indent="-180000" fontAlgn="auto">
              <a:spcBef>
                <a:spcPts val="300"/>
              </a:spcBef>
              <a:spcAft>
                <a:spcPts val="0"/>
              </a:spcAft>
              <a:buClr>
                <a:srgbClr val="002060"/>
              </a:buClr>
              <a:buBlip>
                <a:blip r:embed="rId7"/>
              </a:buBlip>
            </a:pPr>
            <a:r>
              <a:rPr lang="en-US" sz="1000" dirty="0">
                <a:solidFill>
                  <a:schemeClr val="bg1"/>
                </a:solidFill>
                <a:latin typeface="Century Gothic" pitchFamily="34" charset="0"/>
              </a:rPr>
              <a:t>Setting clear objectives and monitoring , communicating and reporting achievements, challenges  and further work required</a:t>
            </a:r>
          </a:p>
        </p:txBody>
      </p:sp>
      <p:sp>
        <p:nvSpPr>
          <p:cNvPr id="5" name="Right Arrow 13"/>
          <p:cNvSpPr>
            <a:spLocks noChangeArrowheads="1"/>
          </p:cNvSpPr>
          <p:nvPr>
            <p:custDataLst>
              <p:tags r:id="rId3"/>
            </p:custDataLst>
          </p:nvPr>
        </p:nvSpPr>
        <p:spPr bwMode="auto">
          <a:xfrm>
            <a:off x="4043080" y="2279784"/>
            <a:ext cx="2772949" cy="2880320"/>
          </a:xfrm>
          <a:prstGeom prst="rightArrow">
            <a:avLst>
              <a:gd name="adj1" fmla="val 85895"/>
              <a:gd name="adj2" fmla="val 29677"/>
            </a:avLst>
          </a:prstGeom>
          <a:solidFill>
            <a:schemeClr val="bg2"/>
          </a:solidFill>
          <a:ln w="28575">
            <a:solidFill>
              <a:schemeClr val="bg1"/>
            </a:solidFill>
            <a:miter lim="800000"/>
            <a:headEnd/>
            <a:tailEnd/>
          </a:ln>
          <a:effectLst/>
        </p:spPr>
        <p:txBody>
          <a:bodyPr vert="horz" wrap="square" lIns="918000" tIns="45720" rIns="91440" bIns="45720" numCol="1" anchor="ctr" anchorCtr="0" compatLnSpc="1">
            <a:prstTxWarp prst="textNoShape">
              <a:avLst/>
            </a:prstTxWarp>
          </a:bodyPr>
          <a:lstStyle>
            <a:lvl1pPr algn="l" rtl="0" eaLnBrk="1" fontAlgn="base" hangingPunct="1">
              <a:spcBef>
                <a:spcPct val="20000"/>
              </a:spcBef>
              <a:spcAft>
                <a:spcPct val="0"/>
              </a:spcAft>
              <a:defRPr sz="1600" b="1" i="1">
                <a:solidFill>
                  <a:schemeClr val="tx1"/>
                </a:solidFill>
                <a:latin typeface="+mn-lt"/>
                <a:ea typeface="+mn-ea"/>
                <a:cs typeface="+mn-cs"/>
              </a:defRPr>
            </a:lvl1pPr>
            <a:lvl2pPr marL="1588" algn="l" rtl="0" eaLnBrk="1" fontAlgn="base" hangingPunct="1">
              <a:lnSpc>
                <a:spcPct val="90000"/>
              </a:lnSpc>
              <a:spcBef>
                <a:spcPct val="10000"/>
              </a:spcBef>
              <a:spcAft>
                <a:spcPct val="0"/>
              </a:spcAft>
              <a:defRPr sz="1400">
                <a:solidFill>
                  <a:schemeClr val="tx1"/>
                </a:solidFill>
                <a:latin typeface="+mn-lt"/>
              </a:defRPr>
            </a:lvl2pPr>
            <a:lvl3pPr marL="192088" indent="-188913" algn="l" rtl="0" eaLnBrk="1" fontAlgn="base" hangingPunct="1">
              <a:lnSpc>
                <a:spcPct val="90000"/>
              </a:lnSpc>
              <a:spcBef>
                <a:spcPct val="40000"/>
              </a:spcBef>
              <a:spcAft>
                <a:spcPct val="0"/>
              </a:spcAft>
              <a:buChar char="•"/>
              <a:defRPr sz="1400">
                <a:solidFill>
                  <a:schemeClr val="tx1"/>
                </a:solidFill>
                <a:latin typeface="+mn-lt"/>
              </a:defRPr>
            </a:lvl3pPr>
            <a:lvl4pPr marL="376238" indent="-182563" algn="l" rtl="0" eaLnBrk="1" fontAlgn="base" hangingPunct="1">
              <a:lnSpc>
                <a:spcPct val="90000"/>
              </a:lnSpc>
              <a:spcBef>
                <a:spcPct val="40000"/>
              </a:spcBef>
              <a:spcAft>
                <a:spcPct val="0"/>
              </a:spcAft>
              <a:buChar char="–"/>
              <a:defRPr sz="1400">
                <a:solidFill>
                  <a:schemeClr val="tx1"/>
                </a:solidFill>
                <a:latin typeface="+mn-lt"/>
              </a:defRPr>
            </a:lvl4pPr>
            <a:lvl5pPr marL="571500" indent="-193675" algn="l" rtl="0" eaLnBrk="1" fontAlgn="base" hangingPunct="1">
              <a:lnSpc>
                <a:spcPct val="90000"/>
              </a:lnSpc>
              <a:spcBef>
                <a:spcPct val="40000"/>
              </a:spcBef>
              <a:spcAft>
                <a:spcPct val="0"/>
              </a:spcAft>
              <a:buChar char="-"/>
              <a:defRPr sz="1400">
                <a:solidFill>
                  <a:schemeClr val="tx1"/>
                </a:solidFill>
                <a:latin typeface="+mn-lt"/>
              </a:defRPr>
            </a:lvl5pPr>
            <a:lvl6pPr marL="1028700" indent="-193675" algn="l" rtl="0" eaLnBrk="1" fontAlgn="base" hangingPunct="1">
              <a:lnSpc>
                <a:spcPct val="90000"/>
              </a:lnSpc>
              <a:spcBef>
                <a:spcPct val="40000"/>
              </a:spcBef>
              <a:spcAft>
                <a:spcPct val="0"/>
              </a:spcAft>
              <a:buChar char="-"/>
              <a:defRPr sz="1400">
                <a:solidFill>
                  <a:schemeClr val="tx1"/>
                </a:solidFill>
                <a:latin typeface="+mn-lt"/>
              </a:defRPr>
            </a:lvl6pPr>
            <a:lvl7pPr marL="1485900" indent="-193675" algn="l" rtl="0" eaLnBrk="1" fontAlgn="base" hangingPunct="1">
              <a:lnSpc>
                <a:spcPct val="90000"/>
              </a:lnSpc>
              <a:spcBef>
                <a:spcPct val="40000"/>
              </a:spcBef>
              <a:spcAft>
                <a:spcPct val="0"/>
              </a:spcAft>
              <a:buChar char="-"/>
              <a:defRPr sz="1400">
                <a:solidFill>
                  <a:schemeClr val="tx1"/>
                </a:solidFill>
                <a:latin typeface="+mn-lt"/>
              </a:defRPr>
            </a:lvl7pPr>
            <a:lvl8pPr marL="1943100" indent="-193675" algn="l" rtl="0" eaLnBrk="1" fontAlgn="base" hangingPunct="1">
              <a:lnSpc>
                <a:spcPct val="90000"/>
              </a:lnSpc>
              <a:spcBef>
                <a:spcPct val="40000"/>
              </a:spcBef>
              <a:spcAft>
                <a:spcPct val="0"/>
              </a:spcAft>
              <a:buChar char="-"/>
              <a:defRPr sz="1400">
                <a:solidFill>
                  <a:schemeClr val="tx1"/>
                </a:solidFill>
                <a:latin typeface="+mn-lt"/>
              </a:defRPr>
            </a:lvl8pPr>
            <a:lvl9pPr marL="2400300" indent="-193675" algn="l" rtl="0" eaLnBrk="1" fontAlgn="base" hangingPunct="1">
              <a:lnSpc>
                <a:spcPct val="90000"/>
              </a:lnSpc>
              <a:spcBef>
                <a:spcPct val="40000"/>
              </a:spcBef>
              <a:spcAft>
                <a:spcPct val="0"/>
              </a:spcAft>
              <a:buChar char="-"/>
              <a:defRPr sz="1400">
                <a:solidFill>
                  <a:schemeClr val="tx1"/>
                </a:solidFill>
                <a:latin typeface="+mn-lt"/>
              </a:defRPr>
            </a:lvl9pPr>
          </a:lstStyle>
          <a:p>
            <a:pPr lvl="0" fontAlgn="auto">
              <a:spcBef>
                <a:spcPts val="300"/>
              </a:spcBef>
              <a:spcAft>
                <a:spcPts val="0"/>
              </a:spcAft>
            </a:pPr>
            <a:r>
              <a:rPr lang="en-US" sz="1000" dirty="0">
                <a:solidFill>
                  <a:schemeClr val="bg1"/>
                </a:solidFill>
                <a:latin typeface="Century Gothic" pitchFamily="34" charset="0"/>
              </a:rPr>
              <a:t>ACQUISITION THROUGH BACKEND PROCESSES</a:t>
            </a:r>
          </a:p>
          <a:p>
            <a:pPr marL="180000" lvl="1" indent="-180000" fontAlgn="auto">
              <a:spcBef>
                <a:spcPts val="300"/>
              </a:spcBef>
              <a:spcAft>
                <a:spcPts val="0"/>
              </a:spcAft>
              <a:buClr>
                <a:srgbClr val="002060"/>
              </a:buClr>
              <a:buBlip>
                <a:blip r:embed="rId7"/>
              </a:buBlip>
            </a:pPr>
            <a:r>
              <a:rPr lang="en-US" sz="1000" dirty="0">
                <a:solidFill>
                  <a:schemeClr val="bg1"/>
                </a:solidFill>
                <a:latin typeface="Century Gothic" pitchFamily="34" charset="0"/>
              </a:rPr>
              <a:t>E-procurement, capacitation and Development (users and suppliers)</a:t>
            </a:r>
          </a:p>
        </p:txBody>
      </p:sp>
      <p:sp>
        <p:nvSpPr>
          <p:cNvPr id="6" name="Right Arrow 12"/>
          <p:cNvSpPr>
            <a:spLocks noChangeArrowheads="1"/>
          </p:cNvSpPr>
          <p:nvPr>
            <p:custDataLst>
              <p:tags r:id="rId4"/>
            </p:custDataLst>
          </p:nvPr>
        </p:nvSpPr>
        <p:spPr bwMode="auto">
          <a:xfrm>
            <a:off x="2123728" y="2460084"/>
            <a:ext cx="2859836" cy="2520000"/>
          </a:xfrm>
          <a:prstGeom prst="rightArrow">
            <a:avLst>
              <a:gd name="adj1" fmla="val 84062"/>
              <a:gd name="adj2" fmla="val 30603"/>
            </a:avLst>
          </a:prstGeom>
          <a:solidFill>
            <a:schemeClr val="accent3"/>
          </a:solidFill>
          <a:ln w="28575">
            <a:solidFill>
              <a:schemeClr val="bg1"/>
            </a:solidFill>
            <a:miter lim="800000"/>
            <a:headEnd/>
            <a:tailEnd/>
          </a:ln>
          <a:effectLst/>
        </p:spPr>
        <p:txBody>
          <a:bodyPr vert="horz" wrap="square" lIns="774000" tIns="45720" rIns="91440" bIns="45720" numCol="1" anchor="ctr" anchorCtr="0" compatLnSpc="1">
            <a:prstTxWarp prst="textNoShape">
              <a:avLst/>
            </a:prstTxWarp>
          </a:bodyPr>
          <a:lstStyle>
            <a:lvl1pPr algn="l" rtl="0" eaLnBrk="1" fontAlgn="base" hangingPunct="1">
              <a:spcBef>
                <a:spcPct val="20000"/>
              </a:spcBef>
              <a:spcAft>
                <a:spcPct val="0"/>
              </a:spcAft>
              <a:defRPr sz="1600" b="1" i="1">
                <a:solidFill>
                  <a:schemeClr val="tx1"/>
                </a:solidFill>
                <a:latin typeface="+mn-lt"/>
                <a:ea typeface="+mn-ea"/>
                <a:cs typeface="+mn-cs"/>
              </a:defRPr>
            </a:lvl1pPr>
            <a:lvl2pPr marL="1588" algn="l" rtl="0" eaLnBrk="1" fontAlgn="base" hangingPunct="1">
              <a:lnSpc>
                <a:spcPct val="90000"/>
              </a:lnSpc>
              <a:spcBef>
                <a:spcPct val="10000"/>
              </a:spcBef>
              <a:spcAft>
                <a:spcPct val="0"/>
              </a:spcAft>
              <a:defRPr sz="1400">
                <a:solidFill>
                  <a:schemeClr val="tx1"/>
                </a:solidFill>
                <a:latin typeface="+mn-lt"/>
              </a:defRPr>
            </a:lvl2pPr>
            <a:lvl3pPr marL="192088" indent="-188913" algn="l" rtl="0" eaLnBrk="1" fontAlgn="base" hangingPunct="1">
              <a:lnSpc>
                <a:spcPct val="90000"/>
              </a:lnSpc>
              <a:spcBef>
                <a:spcPct val="40000"/>
              </a:spcBef>
              <a:spcAft>
                <a:spcPct val="0"/>
              </a:spcAft>
              <a:buChar char="•"/>
              <a:defRPr sz="1400">
                <a:solidFill>
                  <a:schemeClr val="tx1"/>
                </a:solidFill>
                <a:latin typeface="+mn-lt"/>
              </a:defRPr>
            </a:lvl3pPr>
            <a:lvl4pPr marL="376238" indent="-182563" algn="l" rtl="0" eaLnBrk="1" fontAlgn="base" hangingPunct="1">
              <a:lnSpc>
                <a:spcPct val="90000"/>
              </a:lnSpc>
              <a:spcBef>
                <a:spcPct val="40000"/>
              </a:spcBef>
              <a:spcAft>
                <a:spcPct val="0"/>
              </a:spcAft>
              <a:buChar char="–"/>
              <a:defRPr sz="1400">
                <a:solidFill>
                  <a:schemeClr val="tx1"/>
                </a:solidFill>
                <a:latin typeface="+mn-lt"/>
              </a:defRPr>
            </a:lvl4pPr>
            <a:lvl5pPr marL="571500" indent="-193675" algn="l" rtl="0" eaLnBrk="1" fontAlgn="base" hangingPunct="1">
              <a:lnSpc>
                <a:spcPct val="90000"/>
              </a:lnSpc>
              <a:spcBef>
                <a:spcPct val="40000"/>
              </a:spcBef>
              <a:spcAft>
                <a:spcPct val="0"/>
              </a:spcAft>
              <a:buChar char="-"/>
              <a:defRPr sz="1400">
                <a:solidFill>
                  <a:schemeClr val="tx1"/>
                </a:solidFill>
                <a:latin typeface="+mn-lt"/>
              </a:defRPr>
            </a:lvl5pPr>
            <a:lvl6pPr marL="1028700" indent="-193675" algn="l" rtl="0" eaLnBrk="1" fontAlgn="base" hangingPunct="1">
              <a:lnSpc>
                <a:spcPct val="90000"/>
              </a:lnSpc>
              <a:spcBef>
                <a:spcPct val="40000"/>
              </a:spcBef>
              <a:spcAft>
                <a:spcPct val="0"/>
              </a:spcAft>
              <a:buChar char="-"/>
              <a:defRPr sz="1400">
                <a:solidFill>
                  <a:schemeClr val="tx1"/>
                </a:solidFill>
                <a:latin typeface="+mn-lt"/>
              </a:defRPr>
            </a:lvl6pPr>
            <a:lvl7pPr marL="1485900" indent="-193675" algn="l" rtl="0" eaLnBrk="1" fontAlgn="base" hangingPunct="1">
              <a:lnSpc>
                <a:spcPct val="90000"/>
              </a:lnSpc>
              <a:spcBef>
                <a:spcPct val="40000"/>
              </a:spcBef>
              <a:spcAft>
                <a:spcPct val="0"/>
              </a:spcAft>
              <a:buChar char="-"/>
              <a:defRPr sz="1400">
                <a:solidFill>
                  <a:schemeClr val="tx1"/>
                </a:solidFill>
                <a:latin typeface="+mn-lt"/>
              </a:defRPr>
            </a:lvl7pPr>
            <a:lvl8pPr marL="1943100" indent="-193675" algn="l" rtl="0" eaLnBrk="1" fontAlgn="base" hangingPunct="1">
              <a:lnSpc>
                <a:spcPct val="90000"/>
              </a:lnSpc>
              <a:spcBef>
                <a:spcPct val="40000"/>
              </a:spcBef>
              <a:spcAft>
                <a:spcPct val="0"/>
              </a:spcAft>
              <a:buChar char="-"/>
              <a:defRPr sz="1400">
                <a:solidFill>
                  <a:schemeClr val="tx1"/>
                </a:solidFill>
                <a:latin typeface="+mn-lt"/>
              </a:defRPr>
            </a:lvl8pPr>
            <a:lvl9pPr marL="2400300" indent="-193675" algn="l" rtl="0" eaLnBrk="1" fontAlgn="base" hangingPunct="1">
              <a:lnSpc>
                <a:spcPct val="90000"/>
              </a:lnSpc>
              <a:spcBef>
                <a:spcPct val="40000"/>
              </a:spcBef>
              <a:spcAft>
                <a:spcPct val="0"/>
              </a:spcAft>
              <a:buChar char="-"/>
              <a:defRPr sz="1400">
                <a:solidFill>
                  <a:schemeClr val="tx1"/>
                </a:solidFill>
                <a:latin typeface="+mn-lt"/>
              </a:defRPr>
            </a:lvl9pPr>
          </a:lstStyle>
          <a:p>
            <a:pPr lvl="0" fontAlgn="auto">
              <a:spcBef>
                <a:spcPts val="300"/>
              </a:spcBef>
              <a:spcAft>
                <a:spcPts val="0"/>
              </a:spcAft>
            </a:pPr>
            <a:r>
              <a:rPr lang="en-US" sz="1000" dirty="0">
                <a:solidFill>
                  <a:schemeClr val="bg1"/>
                </a:solidFill>
                <a:latin typeface="Century Gothic" pitchFamily="34" charset="0"/>
              </a:rPr>
              <a:t>PROCUREMENT PLANNING AND DEMAND MANAGEMENT</a:t>
            </a:r>
          </a:p>
          <a:p>
            <a:pPr marL="180000" lvl="1" indent="-180000" fontAlgn="auto">
              <a:spcBef>
                <a:spcPts val="300"/>
              </a:spcBef>
              <a:spcAft>
                <a:spcPts val="0"/>
              </a:spcAft>
              <a:buClr>
                <a:srgbClr val="002060"/>
              </a:buClr>
              <a:buBlip>
                <a:blip r:embed="rId7"/>
              </a:buBlip>
            </a:pPr>
            <a:r>
              <a:rPr lang="en-US" sz="1000" dirty="0">
                <a:solidFill>
                  <a:schemeClr val="bg1"/>
                </a:solidFill>
                <a:latin typeface="Century Gothic" pitchFamily="34" charset="0"/>
              </a:rPr>
              <a:t>Analysis, opportunity assessment and risk profiling as well as Empowerment Impact Assessment </a:t>
            </a:r>
          </a:p>
        </p:txBody>
      </p:sp>
      <p:sp>
        <p:nvSpPr>
          <p:cNvPr id="7" name="Right Arrow 11"/>
          <p:cNvSpPr>
            <a:spLocks noChangeArrowheads="1"/>
          </p:cNvSpPr>
          <p:nvPr>
            <p:custDataLst>
              <p:tags r:id="rId5"/>
            </p:custDataLst>
          </p:nvPr>
        </p:nvSpPr>
        <p:spPr bwMode="auto">
          <a:xfrm>
            <a:off x="467006" y="2716560"/>
            <a:ext cx="2412003" cy="2160000"/>
          </a:xfrm>
          <a:prstGeom prst="rightArrow">
            <a:avLst>
              <a:gd name="adj1" fmla="val 82318"/>
              <a:gd name="adj2" fmla="val 30393"/>
            </a:avLst>
          </a:prstGeom>
          <a:solidFill>
            <a:schemeClr val="tx2"/>
          </a:solidFill>
          <a:ln w="28575" cap="flat" cmpd="sng" algn="ctr">
            <a:solidFill>
              <a:schemeClr val="bg1"/>
            </a:solidFill>
            <a:prstDash val="solid"/>
            <a:miter lim="800000"/>
            <a:headEnd type="none" w="med" len="med"/>
            <a:tailEnd type="none" w="med" len="med"/>
          </a:ln>
          <a:effectLst/>
        </p:spPr>
        <p:txBody>
          <a:bodyPr vert="horz" wrap="square" lIns="108000" tIns="72000" rIns="72000" bIns="72000" numCol="1" anchor="ctr" anchorCtr="0" compatLnSpc="1">
            <a:prstTxWarp prst="textNoShape">
              <a:avLst/>
            </a:prstTxWarp>
          </a:bodyPr>
          <a:lstStyle/>
          <a:p>
            <a:pPr lvl="0" fontAlgn="auto">
              <a:spcBef>
                <a:spcPts val="300"/>
              </a:spcBef>
              <a:spcAft>
                <a:spcPts val="0"/>
              </a:spcAft>
            </a:pPr>
            <a:r>
              <a:rPr lang="en-US" sz="1000" b="1" dirty="0">
                <a:solidFill>
                  <a:schemeClr val="bg1"/>
                </a:solidFill>
                <a:latin typeface="Century Gothic" pitchFamily="34" charset="0"/>
              </a:rPr>
              <a:t>PROCUREMENT STRATEGY</a:t>
            </a:r>
          </a:p>
          <a:p>
            <a:pPr marL="180000" lvl="1" indent="-180000" fontAlgn="auto">
              <a:spcBef>
                <a:spcPts val="300"/>
              </a:spcBef>
              <a:spcAft>
                <a:spcPts val="0"/>
              </a:spcAft>
              <a:buClr>
                <a:srgbClr val="002060"/>
              </a:buClr>
              <a:buBlip>
                <a:blip r:embed="rId7"/>
              </a:buBlip>
            </a:pPr>
            <a:r>
              <a:rPr lang="en-US" sz="1000" dirty="0">
                <a:solidFill>
                  <a:schemeClr val="bg1"/>
                </a:solidFill>
                <a:latin typeface="Century Gothic" pitchFamily="34" charset="0"/>
              </a:rPr>
              <a:t>Context understanding one’s environment and business approach </a:t>
            </a:r>
          </a:p>
        </p:txBody>
      </p:sp>
      <p:sp>
        <p:nvSpPr>
          <p:cNvPr id="13" name="Rounded Rectangular Callout 12"/>
          <p:cNvSpPr/>
          <p:nvPr/>
        </p:nvSpPr>
        <p:spPr>
          <a:xfrm>
            <a:off x="710112" y="1419954"/>
            <a:ext cx="4331914" cy="1040130"/>
          </a:xfrm>
          <a:prstGeom prst="wedgeRoundRectCallout">
            <a:avLst>
              <a:gd name="adj1" fmla="val -22275"/>
              <a:gd name="adj2" fmla="val 11919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t>PROCUREMENT SYSTEM </a:t>
            </a:r>
            <a:r>
              <a:rPr lang="en-ZA" sz="1100" dirty="0"/>
              <a:t>that focuses on PROCUREMENT STRATEGY (EPP); Integrates budgeting and procurement planning that is linked to supply and demand of spending options, risk profiling and opportunity assessment, sourcing methodology and value impact </a:t>
            </a:r>
            <a:endParaRPr lang="en-ZA" sz="1100" u="sng"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38</a:t>
            </a:fld>
            <a:endParaRPr lang="en-ZA" dirty="0"/>
          </a:p>
        </p:txBody>
      </p:sp>
    </p:spTree>
    <p:custDataLst>
      <p:tags r:id="rId1"/>
    </p:custDataLst>
    <p:extLst>
      <p:ext uri="{BB962C8B-B14F-4D97-AF65-F5344CB8AC3E}">
        <p14:creationId xmlns:p14="http://schemas.microsoft.com/office/powerpoint/2010/main" xmlns="" val="2527517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92500" lnSpcReduction="20000"/>
          </a:bodyPr>
          <a:lstStyle/>
          <a:p>
            <a:pPr algn="ctr"/>
            <a:r>
              <a:rPr lang="en-ZA" b="1" dirty="0"/>
              <a:t>WCG REFLECTIONS ON PPPFR IMPLEMENTATION FOR 2017/18</a:t>
            </a:r>
          </a:p>
        </p:txBody>
      </p:sp>
    </p:spTree>
    <p:custDataLst>
      <p:tags r:id="rId1"/>
    </p:custDataLst>
    <p:extLst>
      <p:ext uri="{BB962C8B-B14F-4D97-AF65-F5344CB8AC3E}">
        <p14:creationId xmlns:p14="http://schemas.microsoft.com/office/powerpoint/2010/main" xmlns="" val="110920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LEGISLATIVE FRAMEWORK</a:t>
            </a:r>
          </a:p>
        </p:txBody>
      </p:sp>
      <p:sp>
        <p:nvSpPr>
          <p:cNvPr id="4" name="Slide Number Placeholder 3"/>
          <p:cNvSpPr>
            <a:spLocks noGrp="1"/>
          </p:cNvSpPr>
          <p:nvPr>
            <p:ph type="sldNum" sz="quarter" idx="4"/>
          </p:nvPr>
        </p:nvSpPr>
        <p:spPr/>
        <p:txBody>
          <a:bodyPr/>
          <a:lstStyle/>
          <a:p>
            <a:fld id="{8406839F-D7A4-4E5D-B93D-768AD4D1DB36}" type="slidenum">
              <a:rPr lang="en-ZA" smtClean="0"/>
              <a:pPr/>
              <a:t>4</a:t>
            </a:fld>
            <a:endParaRPr lang="en-ZA" dirty="0"/>
          </a:p>
        </p:txBody>
      </p:sp>
      <p:sp>
        <p:nvSpPr>
          <p:cNvPr id="5" name="Footer Placeholder 4"/>
          <p:cNvSpPr>
            <a:spLocks noGrp="1"/>
          </p:cNvSpPr>
          <p:nvPr>
            <p:ph type="ftr" sz="quarter" idx="3"/>
          </p:nvPr>
        </p:nvSpPr>
        <p:spPr/>
        <p:txBody>
          <a:bodyPr/>
          <a:lstStyle/>
          <a:p>
            <a:r>
              <a:rPr lang="en-ZA" dirty="0"/>
              <a:t>SCM Improvement</a:t>
            </a:r>
            <a:endParaRPr lang="en-GB" dirty="0"/>
          </a:p>
        </p:txBody>
      </p:sp>
      <p:sp>
        <p:nvSpPr>
          <p:cNvPr id="7" name="Rounded Rectangle 6"/>
          <p:cNvSpPr/>
          <p:nvPr/>
        </p:nvSpPr>
        <p:spPr>
          <a:xfrm>
            <a:off x="3634123" y="674761"/>
            <a:ext cx="2478243" cy="110121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CONSTITUTION</a:t>
            </a:r>
          </a:p>
          <a:p>
            <a:pPr algn="ctr"/>
            <a:r>
              <a:rPr lang="en-US" sz="1200" dirty="0">
                <a:solidFill>
                  <a:schemeClr val="bg1"/>
                </a:solidFill>
              </a:rPr>
              <a:t>Chapter 13: Financial Matters</a:t>
            </a:r>
          </a:p>
          <a:p>
            <a:pPr algn="ctr"/>
            <a:endParaRPr lang="en-US" sz="1600" b="1" dirty="0">
              <a:solidFill>
                <a:schemeClr val="bg1"/>
              </a:solidFill>
            </a:endParaRPr>
          </a:p>
        </p:txBody>
      </p:sp>
      <p:sp>
        <p:nvSpPr>
          <p:cNvPr id="8" name="TextBox 7"/>
          <p:cNvSpPr txBox="1"/>
          <p:nvPr/>
        </p:nvSpPr>
        <p:spPr>
          <a:xfrm>
            <a:off x="3657361" y="1327176"/>
            <a:ext cx="2484976" cy="307777"/>
          </a:xfrm>
          <a:prstGeom prst="rect">
            <a:avLst/>
          </a:prstGeom>
          <a:noFill/>
        </p:spPr>
        <p:txBody>
          <a:bodyPr wrap="none" rtlCol="0">
            <a:spAutoFit/>
          </a:bodyPr>
          <a:lstStyle/>
          <a:p>
            <a:r>
              <a:rPr lang="en-US" sz="1400" b="1" dirty="0">
                <a:solidFill>
                  <a:schemeClr val="bg1"/>
                </a:solidFill>
              </a:rPr>
              <a:t>Section 217 (Procurement)</a:t>
            </a:r>
          </a:p>
        </p:txBody>
      </p:sp>
      <p:sp>
        <p:nvSpPr>
          <p:cNvPr id="9" name="Oval 8"/>
          <p:cNvSpPr/>
          <p:nvPr/>
        </p:nvSpPr>
        <p:spPr>
          <a:xfrm>
            <a:off x="6185438" y="1275223"/>
            <a:ext cx="2664296" cy="1437621"/>
          </a:xfrm>
          <a:prstGeom prst="ellipse">
            <a:avLst/>
          </a:prstGeom>
          <a:solidFill>
            <a:srgbClr val="337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Section 217 (1)</a:t>
            </a:r>
          </a:p>
          <a:p>
            <a:pPr algn="ctr"/>
            <a:r>
              <a:rPr lang="en-US" sz="1200" b="1" dirty="0">
                <a:solidFill>
                  <a:schemeClr val="bg1"/>
                </a:solidFill>
              </a:rPr>
              <a:t>Procurement generally in terms of the 5 pillars (fair, equitable, transparent, competitive &amp; cost-effective</a:t>
            </a:r>
          </a:p>
        </p:txBody>
      </p:sp>
      <p:sp>
        <p:nvSpPr>
          <p:cNvPr id="10" name="Text Placeholder 9"/>
          <p:cNvSpPr>
            <a:spLocks noGrp="1"/>
          </p:cNvSpPr>
          <p:nvPr>
            <p:ph type="body" sz="quarter" idx="13"/>
          </p:nvPr>
        </p:nvSpPr>
        <p:spPr>
          <a:xfrm>
            <a:off x="-14374" y="845795"/>
            <a:ext cx="3779912" cy="3009570"/>
          </a:xfrm>
          <a:prstGeom prst="ellipse">
            <a:avLst/>
          </a:prstGeom>
          <a:solidFill>
            <a:srgbClr val="337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US" sz="1200" i="0" dirty="0">
                <a:solidFill>
                  <a:srgbClr val="FFFF00"/>
                </a:solidFill>
              </a:rPr>
              <a:t>Section 217 (2): an organ of state may implement a procurement policy providing for categories of preference in contracts and for protection and advancement of persons… disadvantaged by unfair discrimination</a:t>
            </a:r>
          </a:p>
          <a:p>
            <a:pPr marL="228600" indent="-228600">
              <a:buAutoNum type="arabicPeriod"/>
            </a:pPr>
            <a:r>
              <a:rPr lang="en-US" sz="1200" i="0" dirty="0">
                <a:solidFill>
                  <a:srgbClr val="FFFF00"/>
                </a:solidFill>
              </a:rPr>
              <a:t>Section 217(3) National legislation must prescribe a framework for the above policy </a:t>
            </a:r>
          </a:p>
        </p:txBody>
      </p:sp>
      <p:sp>
        <p:nvSpPr>
          <p:cNvPr id="11" name="Rounded Rectangle 10"/>
          <p:cNvSpPr/>
          <p:nvPr/>
        </p:nvSpPr>
        <p:spPr>
          <a:xfrm>
            <a:off x="3917225" y="2034396"/>
            <a:ext cx="2076192" cy="109469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PREFERENTIAL PROCUREMENT POLICY FRAMEWORK ACT No. 5 of 2000</a:t>
            </a:r>
          </a:p>
        </p:txBody>
      </p:sp>
      <p:sp>
        <p:nvSpPr>
          <p:cNvPr id="12" name="Text Box 2064"/>
          <p:cNvSpPr txBox="1">
            <a:spLocks noChangeArrowheads="1"/>
          </p:cNvSpPr>
          <p:nvPr/>
        </p:nvSpPr>
        <p:spPr bwMode="auto">
          <a:xfrm>
            <a:off x="220188" y="4149080"/>
            <a:ext cx="2448272" cy="640171"/>
          </a:xfrm>
          <a:prstGeom prst="rect">
            <a:avLst/>
          </a:prstGeom>
          <a:solidFill>
            <a:schemeClr val="accent5">
              <a:lumMod val="20000"/>
              <a:lumOff val="80000"/>
            </a:schemeClr>
          </a:solidFill>
          <a:ln w="9525">
            <a:solidFill>
              <a:srgbClr val="000000"/>
            </a:solidFill>
            <a:miter lim="800000"/>
            <a:headEnd/>
            <a:tailEnd/>
          </a:ln>
          <a:extLst/>
        </p:spPr>
        <p:txBody>
          <a:bodyPr wrap="square" lIns="85341" tIns="42670" rIns="85341" bIns="42670">
            <a:spAutoFit/>
          </a:bodyPr>
          <a:lstStyle>
            <a:lvl1pPr marL="0" indent="0" algn="l" defTabSz="854075" rtl="0" eaLnBrk="0" latinLnBrk="0" hangingPunct="0">
              <a:spcBef>
                <a:spcPct val="20000"/>
              </a:spcBef>
              <a:buFont typeface="Arial"/>
              <a:buNone/>
              <a:defRPr sz="1800" kern="1200">
                <a:solidFill>
                  <a:schemeClr val="tx1"/>
                </a:solidFill>
                <a:latin typeface="Arial" charset="0"/>
                <a:ea typeface="+mn-ea"/>
                <a:cs typeface="Arial" charset="0"/>
              </a:defRPr>
            </a:lvl1pPr>
            <a:lvl2pPr marL="742950" indent="-285750" algn="l" defTabSz="854075" rtl="0" eaLnBrk="0" latinLnBrk="0" hangingPunct="0">
              <a:spcBef>
                <a:spcPct val="20000"/>
              </a:spcBef>
              <a:buFont typeface="Arial" pitchFamily="34" charset="0"/>
              <a:buChar char="•"/>
              <a:defRPr sz="1400" kern="1200">
                <a:solidFill>
                  <a:schemeClr val="tx1"/>
                </a:solidFill>
                <a:latin typeface="Arial" charset="0"/>
                <a:ea typeface="+mn-ea"/>
                <a:cs typeface="Arial" charset="0"/>
              </a:defRPr>
            </a:lvl2pPr>
            <a:lvl3pPr marL="1143000" indent="-228600" algn="l" defTabSz="854075" rtl="0" eaLnBrk="0" latinLnBrk="0" hangingPunct="0">
              <a:spcBef>
                <a:spcPct val="20000"/>
              </a:spcBef>
              <a:buFont typeface="Arial"/>
              <a:buNone/>
              <a:defRPr sz="2400" kern="1200">
                <a:solidFill>
                  <a:schemeClr val="tx1"/>
                </a:solidFill>
                <a:latin typeface="Arial" charset="0"/>
                <a:ea typeface="+mn-ea"/>
                <a:cs typeface="Arial" charset="0"/>
              </a:defRPr>
            </a:lvl3pPr>
            <a:lvl4pPr marL="1600200" indent="-228600" algn="l" defTabSz="854075" rtl="0" eaLnBrk="0" latinLnBrk="0" hangingPunct="0">
              <a:spcBef>
                <a:spcPct val="20000"/>
              </a:spcBef>
              <a:buFont typeface="Arial"/>
              <a:buNone/>
              <a:defRPr sz="2000" kern="1200">
                <a:solidFill>
                  <a:schemeClr val="tx1"/>
                </a:solidFill>
                <a:latin typeface="Arial" charset="0"/>
                <a:ea typeface="+mn-ea"/>
                <a:cs typeface="Arial" charset="0"/>
              </a:defRPr>
            </a:lvl4pPr>
            <a:lvl5pPr marL="2057400" indent="-228600" algn="l" defTabSz="854075" rtl="0" eaLnBrk="0" latinLnBrk="0" hangingPunct="0">
              <a:spcBef>
                <a:spcPct val="20000"/>
              </a:spcBef>
              <a:buFont typeface="Arial"/>
              <a:buNone/>
              <a:defRPr sz="2000" kern="1200">
                <a:solidFill>
                  <a:schemeClr val="tx1"/>
                </a:solidFill>
                <a:latin typeface="Arial" charset="0"/>
                <a:ea typeface="+mn-ea"/>
                <a:cs typeface="Arial" charset="0"/>
              </a:defRPr>
            </a:lvl5pPr>
            <a:lvl6pPr marL="25146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6pPr>
            <a:lvl7pPr marL="29718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7pPr>
            <a:lvl8pPr marL="34290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8pPr>
            <a:lvl9pPr marL="38862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9pPr>
          </a:lstStyle>
          <a:p>
            <a:pPr algn="ctr" eaLnBrk="1" hangingPunct="1"/>
            <a:r>
              <a:rPr lang="en-ZA" altLang="en-US" b="1" dirty="0">
                <a:latin typeface="Century Gothic" panose="020B0502020202020204" pitchFamily="34" charset="0"/>
                <a:cs typeface="Times New Roman" pitchFamily="18" charset="0"/>
              </a:rPr>
              <a:t>PPPFA Regulations 2001</a:t>
            </a:r>
            <a:endParaRPr lang="en-GB" altLang="en-US" b="1" dirty="0">
              <a:latin typeface="Century Gothic" panose="020B0502020202020204" pitchFamily="34" charset="0"/>
              <a:cs typeface="Times New Roman" pitchFamily="18" charset="0"/>
            </a:endParaRPr>
          </a:p>
        </p:txBody>
      </p:sp>
      <p:sp>
        <p:nvSpPr>
          <p:cNvPr id="13" name="Oval 12"/>
          <p:cNvSpPr/>
          <p:nvPr/>
        </p:nvSpPr>
        <p:spPr>
          <a:xfrm>
            <a:off x="94566" y="4789252"/>
            <a:ext cx="2389202" cy="2060854"/>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tx1"/>
                </a:solidFill>
                <a:latin typeface="Century Gothic" panose="020B0502020202020204" pitchFamily="34" charset="0"/>
              </a:rPr>
              <a:t>Purpose:</a:t>
            </a:r>
          </a:p>
          <a:p>
            <a:pPr algn="ctr"/>
            <a:r>
              <a:rPr lang="en-ZA" sz="1100" b="1" dirty="0">
                <a:solidFill>
                  <a:schemeClr val="tx1"/>
                </a:solidFill>
                <a:latin typeface="Century Gothic" panose="020B0502020202020204" pitchFamily="34" charset="0"/>
              </a:rPr>
              <a:t>To enhance the participation of Historically Disadvantaged Individuals (HDIs) and the small, medium and micro enterprises (SMMEs) in the public sector procurement system</a:t>
            </a:r>
          </a:p>
        </p:txBody>
      </p:sp>
      <p:sp>
        <p:nvSpPr>
          <p:cNvPr id="14" name="Text Box 2064"/>
          <p:cNvSpPr txBox="1">
            <a:spLocks noChangeArrowheads="1"/>
          </p:cNvSpPr>
          <p:nvPr/>
        </p:nvSpPr>
        <p:spPr bwMode="auto">
          <a:xfrm>
            <a:off x="3226512" y="3855366"/>
            <a:ext cx="2448272" cy="640171"/>
          </a:xfrm>
          <a:prstGeom prst="rect">
            <a:avLst/>
          </a:prstGeom>
          <a:solidFill>
            <a:schemeClr val="accent3">
              <a:lumMod val="20000"/>
              <a:lumOff val="80000"/>
            </a:schemeClr>
          </a:solidFill>
          <a:ln w="9525">
            <a:solidFill>
              <a:srgbClr val="000000"/>
            </a:solidFill>
            <a:miter lim="800000"/>
            <a:headEnd/>
            <a:tailEnd/>
          </a:ln>
          <a:extLst/>
        </p:spPr>
        <p:txBody>
          <a:bodyPr wrap="square" lIns="85341" tIns="42670" rIns="85341" bIns="42670">
            <a:spAutoFit/>
          </a:bodyPr>
          <a:lstStyle>
            <a:lvl1pPr marL="0" indent="0" algn="l" defTabSz="854075" rtl="0" eaLnBrk="0" latinLnBrk="0" hangingPunct="0">
              <a:spcBef>
                <a:spcPct val="20000"/>
              </a:spcBef>
              <a:buFont typeface="Arial"/>
              <a:buNone/>
              <a:defRPr sz="1800" kern="1200">
                <a:solidFill>
                  <a:schemeClr val="tx1"/>
                </a:solidFill>
                <a:latin typeface="Arial" charset="0"/>
                <a:ea typeface="+mn-ea"/>
                <a:cs typeface="Arial" charset="0"/>
              </a:defRPr>
            </a:lvl1pPr>
            <a:lvl2pPr marL="742950" indent="-285750" algn="l" defTabSz="854075" rtl="0" eaLnBrk="0" latinLnBrk="0" hangingPunct="0">
              <a:spcBef>
                <a:spcPct val="20000"/>
              </a:spcBef>
              <a:buFont typeface="Arial" pitchFamily="34" charset="0"/>
              <a:buChar char="•"/>
              <a:defRPr sz="1400" kern="1200">
                <a:solidFill>
                  <a:schemeClr val="tx1"/>
                </a:solidFill>
                <a:latin typeface="Arial" charset="0"/>
                <a:ea typeface="+mn-ea"/>
                <a:cs typeface="Arial" charset="0"/>
              </a:defRPr>
            </a:lvl2pPr>
            <a:lvl3pPr marL="1143000" indent="-228600" algn="l" defTabSz="854075" rtl="0" eaLnBrk="0" latinLnBrk="0" hangingPunct="0">
              <a:spcBef>
                <a:spcPct val="20000"/>
              </a:spcBef>
              <a:buFont typeface="Arial"/>
              <a:buNone/>
              <a:defRPr sz="2400" kern="1200">
                <a:solidFill>
                  <a:schemeClr val="tx1"/>
                </a:solidFill>
                <a:latin typeface="Arial" charset="0"/>
                <a:ea typeface="+mn-ea"/>
                <a:cs typeface="Arial" charset="0"/>
              </a:defRPr>
            </a:lvl3pPr>
            <a:lvl4pPr marL="1600200" indent="-228600" algn="l" defTabSz="854075" rtl="0" eaLnBrk="0" latinLnBrk="0" hangingPunct="0">
              <a:spcBef>
                <a:spcPct val="20000"/>
              </a:spcBef>
              <a:buFont typeface="Arial"/>
              <a:buNone/>
              <a:defRPr sz="2000" kern="1200">
                <a:solidFill>
                  <a:schemeClr val="tx1"/>
                </a:solidFill>
                <a:latin typeface="Arial" charset="0"/>
                <a:ea typeface="+mn-ea"/>
                <a:cs typeface="Arial" charset="0"/>
              </a:defRPr>
            </a:lvl4pPr>
            <a:lvl5pPr marL="2057400" indent="-228600" algn="l" defTabSz="854075" rtl="0" eaLnBrk="0" latinLnBrk="0" hangingPunct="0">
              <a:spcBef>
                <a:spcPct val="20000"/>
              </a:spcBef>
              <a:buFont typeface="Arial"/>
              <a:buNone/>
              <a:defRPr sz="2000" kern="1200">
                <a:solidFill>
                  <a:schemeClr val="tx1"/>
                </a:solidFill>
                <a:latin typeface="Arial" charset="0"/>
                <a:ea typeface="+mn-ea"/>
                <a:cs typeface="Arial" charset="0"/>
              </a:defRPr>
            </a:lvl5pPr>
            <a:lvl6pPr marL="25146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6pPr>
            <a:lvl7pPr marL="29718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7pPr>
            <a:lvl8pPr marL="34290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8pPr>
            <a:lvl9pPr marL="38862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9pPr>
          </a:lstStyle>
          <a:p>
            <a:pPr algn="ctr" eaLnBrk="1" hangingPunct="1"/>
            <a:r>
              <a:rPr lang="en-ZA" altLang="en-US" b="1" dirty="0">
                <a:latin typeface="Century Gothic" panose="020B0502020202020204" pitchFamily="34" charset="0"/>
                <a:cs typeface="Times New Roman" pitchFamily="18" charset="0"/>
              </a:rPr>
              <a:t>PPPFA Regulations 2011</a:t>
            </a:r>
            <a:endParaRPr lang="en-GB" altLang="en-US" b="1" dirty="0">
              <a:latin typeface="Century Gothic" panose="020B0502020202020204" pitchFamily="34" charset="0"/>
              <a:cs typeface="Times New Roman" pitchFamily="18" charset="0"/>
            </a:endParaRPr>
          </a:p>
        </p:txBody>
      </p:sp>
      <p:sp>
        <p:nvSpPr>
          <p:cNvPr id="15" name="Oval 14"/>
          <p:cNvSpPr/>
          <p:nvPr/>
        </p:nvSpPr>
        <p:spPr>
          <a:xfrm>
            <a:off x="5826995" y="3697530"/>
            <a:ext cx="3240638" cy="2841009"/>
          </a:xfrm>
          <a:prstGeom prst="ellipse">
            <a:avLst/>
          </a:prstGeom>
          <a:solidFill>
            <a:srgbClr val="73AFB6"/>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a:solidFill>
                  <a:schemeClr val="tx1"/>
                </a:solidFill>
                <a:latin typeface="Century Gothic" panose="020B0502020202020204" pitchFamily="34" charset="0"/>
              </a:rPr>
              <a:t>Purpose:</a:t>
            </a:r>
          </a:p>
          <a:p>
            <a:pPr algn="ctr"/>
            <a:r>
              <a:rPr lang="en-ZA" sz="1400" b="1" dirty="0">
                <a:solidFill>
                  <a:schemeClr val="tx1"/>
                </a:solidFill>
                <a:latin typeface="Century Gothic" panose="020B0502020202020204" pitchFamily="34" charset="0"/>
              </a:rPr>
              <a:t>To provide a uniform  legal instrument through which government would set aside 30% of appropriate categories of state procurement for purchasing from SMMEs, cooperatives, townships and rural enterprises.</a:t>
            </a:r>
          </a:p>
          <a:p>
            <a:pPr algn="ctr"/>
            <a:endParaRPr lang="en-ZA" sz="1400" b="1" dirty="0">
              <a:solidFill>
                <a:schemeClr val="tx1"/>
              </a:solidFill>
              <a:latin typeface="Century Gothic" panose="020B0502020202020204" pitchFamily="34" charset="0"/>
            </a:endParaRPr>
          </a:p>
        </p:txBody>
      </p:sp>
      <p:sp>
        <p:nvSpPr>
          <p:cNvPr id="16" name="Text Box 2064"/>
          <p:cNvSpPr txBox="1">
            <a:spLocks noChangeArrowheads="1"/>
          </p:cNvSpPr>
          <p:nvPr/>
        </p:nvSpPr>
        <p:spPr bwMode="auto">
          <a:xfrm>
            <a:off x="6416017" y="3058700"/>
            <a:ext cx="2265714" cy="640171"/>
          </a:xfrm>
          <a:prstGeom prst="rect">
            <a:avLst/>
          </a:prstGeom>
          <a:solidFill>
            <a:srgbClr val="73AFB6"/>
          </a:solidFill>
          <a:ln w="9525">
            <a:solidFill>
              <a:srgbClr val="000000"/>
            </a:solidFill>
            <a:miter lim="800000"/>
            <a:headEnd/>
            <a:tailEnd/>
          </a:ln>
          <a:extLst/>
        </p:spPr>
        <p:txBody>
          <a:bodyPr wrap="square" lIns="85341" tIns="42670" rIns="85341" bIns="42670">
            <a:spAutoFit/>
          </a:bodyPr>
          <a:lstStyle>
            <a:lvl1pPr marL="0" indent="0" algn="l" defTabSz="854075" rtl="0" eaLnBrk="0" latinLnBrk="0" hangingPunct="0">
              <a:spcBef>
                <a:spcPct val="20000"/>
              </a:spcBef>
              <a:buFont typeface="Arial"/>
              <a:buNone/>
              <a:defRPr sz="1800" kern="1200">
                <a:solidFill>
                  <a:schemeClr val="tx1"/>
                </a:solidFill>
                <a:latin typeface="Arial" charset="0"/>
                <a:ea typeface="+mn-ea"/>
                <a:cs typeface="Arial" charset="0"/>
              </a:defRPr>
            </a:lvl1pPr>
            <a:lvl2pPr marL="742950" indent="-285750" algn="l" defTabSz="854075" rtl="0" eaLnBrk="0" latinLnBrk="0" hangingPunct="0">
              <a:spcBef>
                <a:spcPct val="20000"/>
              </a:spcBef>
              <a:buFont typeface="Arial" pitchFamily="34" charset="0"/>
              <a:buChar char="•"/>
              <a:defRPr sz="1400" kern="1200">
                <a:solidFill>
                  <a:schemeClr val="tx1"/>
                </a:solidFill>
                <a:latin typeface="Arial" charset="0"/>
                <a:ea typeface="+mn-ea"/>
                <a:cs typeface="Arial" charset="0"/>
              </a:defRPr>
            </a:lvl2pPr>
            <a:lvl3pPr marL="1143000" indent="-228600" algn="l" defTabSz="854075" rtl="0" eaLnBrk="0" latinLnBrk="0" hangingPunct="0">
              <a:spcBef>
                <a:spcPct val="20000"/>
              </a:spcBef>
              <a:buFont typeface="Arial"/>
              <a:buNone/>
              <a:defRPr sz="2400" kern="1200">
                <a:solidFill>
                  <a:schemeClr val="tx1"/>
                </a:solidFill>
                <a:latin typeface="Arial" charset="0"/>
                <a:ea typeface="+mn-ea"/>
                <a:cs typeface="Arial" charset="0"/>
              </a:defRPr>
            </a:lvl3pPr>
            <a:lvl4pPr marL="1600200" indent="-228600" algn="l" defTabSz="854075" rtl="0" eaLnBrk="0" latinLnBrk="0" hangingPunct="0">
              <a:spcBef>
                <a:spcPct val="20000"/>
              </a:spcBef>
              <a:buFont typeface="Arial"/>
              <a:buNone/>
              <a:defRPr sz="2000" kern="1200">
                <a:solidFill>
                  <a:schemeClr val="tx1"/>
                </a:solidFill>
                <a:latin typeface="Arial" charset="0"/>
                <a:ea typeface="+mn-ea"/>
                <a:cs typeface="Arial" charset="0"/>
              </a:defRPr>
            </a:lvl4pPr>
            <a:lvl5pPr marL="2057400" indent="-228600" algn="l" defTabSz="854075" rtl="0" eaLnBrk="0" latinLnBrk="0" hangingPunct="0">
              <a:spcBef>
                <a:spcPct val="20000"/>
              </a:spcBef>
              <a:buFont typeface="Arial"/>
              <a:buNone/>
              <a:defRPr sz="2000" kern="1200">
                <a:solidFill>
                  <a:schemeClr val="tx1"/>
                </a:solidFill>
                <a:latin typeface="Arial" charset="0"/>
                <a:ea typeface="+mn-ea"/>
                <a:cs typeface="Arial" charset="0"/>
              </a:defRPr>
            </a:lvl5pPr>
            <a:lvl6pPr marL="25146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6pPr>
            <a:lvl7pPr marL="29718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7pPr>
            <a:lvl8pPr marL="34290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8pPr>
            <a:lvl9pPr marL="38862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9pPr>
          </a:lstStyle>
          <a:p>
            <a:pPr algn="ctr" eaLnBrk="1" hangingPunct="1"/>
            <a:r>
              <a:rPr lang="en-ZA" altLang="en-US" b="1" dirty="0">
                <a:latin typeface="Century Gothic" panose="020B0502020202020204" pitchFamily="34" charset="0"/>
                <a:cs typeface="Times New Roman" pitchFamily="18" charset="0"/>
              </a:rPr>
              <a:t>PPPFA Regulations 2017 (new)</a:t>
            </a:r>
            <a:endParaRPr lang="en-GB" altLang="en-US" b="1" dirty="0">
              <a:latin typeface="Century Gothic" panose="020B0502020202020204" pitchFamily="34" charset="0"/>
              <a:cs typeface="Times New Roman" pitchFamily="18" charset="0"/>
            </a:endParaRPr>
          </a:p>
        </p:txBody>
      </p:sp>
      <p:sp>
        <p:nvSpPr>
          <p:cNvPr id="17" name="Oval 16"/>
          <p:cNvSpPr/>
          <p:nvPr/>
        </p:nvSpPr>
        <p:spPr>
          <a:xfrm>
            <a:off x="2820671" y="4495537"/>
            <a:ext cx="2930948" cy="2354568"/>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a:solidFill>
                  <a:schemeClr val="tx1"/>
                </a:solidFill>
                <a:latin typeface="Century Gothic" panose="020B0502020202020204" pitchFamily="34" charset="0"/>
              </a:rPr>
              <a:t>Purpose:</a:t>
            </a:r>
          </a:p>
          <a:p>
            <a:pPr algn="ctr"/>
            <a:r>
              <a:rPr lang="en-ZA" sz="1200" b="1" dirty="0">
                <a:solidFill>
                  <a:schemeClr val="tx1"/>
                </a:solidFill>
                <a:latin typeface="Century Gothic" panose="020B0502020202020204" pitchFamily="34" charset="0"/>
              </a:rPr>
              <a:t>Revised Regulations, aligned with the aims of the Broad Based Black Economic Empowerment Act and its associated Codes of Good Practice.  The revised regulations are also in line with government’s Industrial Policy Action Plan.</a:t>
            </a:r>
          </a:p>
        </p:txBody>
      </p:sp>
      <p:sp>
        <p:nvSpPr>
          <p:cNvPr id="6" name="Hexagon 5"/>
          <p:cNvSpPr/>
          <p:nvPr/>
        </p:nvSpPr>
        <p:spPr>
          <a:xfrm>
            <a:off x="7643216" y="-3317"/>
            <a:ext cx="1547664" cy="1196752"/>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Section 38 of the PFMA and Chapter 16A of NT regulations </a:t>
            </a:r>
          </a:p>
        </p:txBody>
      </p:sp>
      <p:sp>
        <p:nvSpPr>
          <p:cNvPr id="20" name="Curved Up Arrow 19"/>
          <p:cNvSpPr/>
          <p:nvPr/>
        </p:nvSpPr>
        <p:spPr>
          <a:xfrm rot="18902125" flipV="1">
            <a:off x="6612165" y="99430"/>
            <a:ext cx="1249677" cy="923554"/>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 name="Curved Right Arrow 20"/>
          <p:cNvSpPr/>
          <p:nvPr/>
        </p:nvSpPr>
        <p:spPr>
          <a:xfrm rot="15524923" flipH="1">
            <a:off x="3128966" y="1497087"/>
            <a:ext cx="1030025" cy="1249256"/>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cxnSp>
        <p:nvCxnSpPr>
          <p:cNvPr id="22" name="Straight Arrow Connector 21"/>
          <p:cNvCxnSpPr/>
          <p:nvPr/>
        </p:nvCxnSpPr>
        <p:spPr>
          <a:xfrm>
            <a:off x="5935746" y="2365925"/>
            <a:ext cx="1301257" cy="692775"/>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752020" y="3155748"/>
            <a:ext cx="21266" cy="659129"/>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2668460" y="2748702"/>
            <a:ext cx="1272230" cy="1400378"/>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993417" y="53639"/>
            <a:ext cx="1014493" cy="366545"/>
          </a:xfrm>
          <a:prstGeom prst="rect">
            <a:avLst/>
          </a:prstGeom>
          <a:solidFill>
            <a:srgbClr val="F3F2F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Section 216</a:t>
            </a:r>
          </a:p>
        </p:txBody>
      </p:sp>
    </p:spTree>
    <p:extLst>
      <p:ext uri="{BB962C8B-B14F-4D97-AF65-F5344CB8AC3E}">
        <p14:creationId xmlns:p14="http://schemas.microsoft.com/office/powerpoint/2010/main" xmlns="" val="2415680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PREFERENTIAL PROCUREMENT SPEND 2017-18</a:t>
            </a:r>
          </a:p>
        </p:txBody>
      </p:sp>
      <p:sp>
        <p:nvSpPr>
          <p:cNvPr id="3" name="Slide Number Placeholder 2"/>
          <p:cNvSpPr>
            <a:spLocks noGrp="1"/>
          </p:cNvSpPr>
          <p:nvPr>
            <p:ph type="sldNum" sz="quarter" idx="4"/>
          </p:nvPr>
        </p:nvSpPr>
        <p:spPr/>
        <p:txBody>
          <a:bodyPr/>
          <a:lstStyle/>
          <a:p>
            <a:fld id="{8406839F-D7A4-4E5D-B93D-768AD4D1DB36}" type="slidenum">
              <a:rPr lang="en-ZA" smtClean="0"/>
              <a:pPr/>
              <a:t>40</a:t>
            </a:fld>
            <a:endParaRPr lang="en-ZA" dirty="0"/>
          </a:p>
        </p:txBody>
      </p:sp>
      <p:pic>
        <p:nvPicPr>
          <p:cNvPr id="7" name="Picture 6"/>
          <p:cNvPicPr/>
          <p:nvPr/>
        </p:nvPicPr>
        <p:blipFill>
          <a:blip r:embed="rId2" cstate="print"/>
          <a:stretch>
            <a:fillRect/>
          </a:stretch>
        </p:blipFill>
        <p:spPr>
          <a:xfrm>
            <a:off x="-7390" y="977677"/>
            <a:ext cx="9143999" cy="5877271"/>
          </a:xfrm>
          <a:prstGeom prst="rect">
            <a:avLst/>
          </a:prstGeom>
        </p:spPr>
      </p:pic>
    </p:spTree>
    <p:extLst>
      <p:ext uri="{BB962C8B-B14F-4D97-AF65-F5344CB8AC3E}">
        <p14:creationId xmlns:p14="http://schemas.microsoft.com/office/powerpoint/2010/main" xmlns="" val="2603270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PREFERENTIAL PROCUREMENT SPEND 2017-18</a:t>
            </a:r>
          </a:p>
        </p:txBody>
      </p:sp>
      <p:sp>
        <p:nvSpPr>
          <p:cNvPr id="3" name="Slide Number Placeholder 2"/>
          <p:cNvSpPr>
            <a:spLocks noGrp="1"/>
          </p:cNvSpPr>
          <p:nvPr>
            <p:ph type="sldNum" sz="quarter" idx="4"/>
          </p:nvPr>
        </p:nvSpPr>
        <p:spPr/>
        <p:txBody>
          <a:bodyPr/>
          <a:lstStyle/>
          <a:p>
            <a:fld id="{8406839F-D7A4-4E5D-B93D-768AD4D1DB36}" type="slidenum">
              <a:rPr lang="en-ZA" smtClean="0"/>
              <a:pPr/>
              <a:t>41</a:t>
            </a:fld>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20858"/>
            <a:ext cx="9144000" cy="6037142"/>
          </a:xfrm>
          <a:prstGeom prst="rect">
            <a:avLst/>
          </a:prstGeom>
        </p:spPr>
      </p:pic>
    </p:spTree>
    <p:extLst>
      <p:ext uri="{BB962C8B-B14F-4D97-AF65-F5344CB8AC3E}">
        <p14:creationId xmlns:p14="http://schemas.microsoft.com/office/powerpoint/2010/main" xmlns="" val="92798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DEMOGRAPHIC REPRESENTATION ON CSD</a:t>
            </a:r>
          </a:p>
        </p:txBody>
      </p:sp>
      <p:sp>
        <p:nvSpPr>
          <p:cNvPr id="3" name="Slide Number Placeholder 2"/>
          <p:cNvSpPr>
            <a:spLocks noGrp="1"/>
          </p:cNvSpPr>
          <p:nvPr>
            <p:ph type="sldNum" sz="quarter" idx="4"/>
          </p:nvPr>
        </p:nvSpPr>
        <p:spPr/>
        <p:txBody>
          <a:bodyPr/>
          <a:lstStyle/>
          <a:p>
            <a:fld id="{8406839F-D7A4-4E5D-B93D-768AD4D1DB36}" type="slidenum">
              <a:rPr lang="en-ZA" smtClean="0"/>
              <a:pPr/>
              <a:t>42</a:t>
            </a:fld>
            <a:endParaRPr lang="en-ZA" dirty="0"/>
          </a:p>
        </p:txBody>
      </p:sp>
      <p:pic>
        <p:nvPicPr>
          <p:cNvPr id="5" name="Picture 4"/>
          <p:cNvPicPr/>
          <p:nvPr/>
        </p:nvPicPr>
        <p:blipFill>
          <a:blip r:embed="rId2" cstate="print"/>
          <a:stretch>
            <a:fillRect/>
          </a:stretch>
        </p:blipFill>
        <p:spPr>
          <a:xfrm>
            <a:off x="0" y="935722"/>
            <a:ext cx="9144000" cy="5922278"/>
          </a:xfrm>
          <a:prstGeom prst="rect">
            <a:avLst/>
          </a:prstGeom>
        </p:spPr>
      </p:pic>
    </p:spTree>
    <p:extLst>
      <p:ext uri="{BB962C8B-B14F-4D97-AF65-F5344CB8AC3E}">
        <p14:creationId xmlns:p14="http://schemas.microsoft.com/office/powerpoint/2010/main" xmlns="" val="2285245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WCG PROCUREMENT SPEND 2017-18 IRO DEMOGRAPHICS</a:t>
            </a:r>
          </a:p>
        </p:txBody>
      </p:sp>
      <p:sp>
        <p:nvSpPr>
          <p:cNvPr id="3" name="Slide Number Placeholder 2"/>
          <p:cNvSpPr>
            <a:spLocks noGrp="1"/>
          </p:cNvSpPr>
          <p:nvPr>
            <p:ph type="sldNum" sz="quarter" idx="4"/>
          </p:nvPr>
        </p:nvSpPr>
        <p:spPr/>
        <p:txBody>
          <a:bodyPr/>
          <a:lstStyle/>
          <a:p>
            <a:fld id="{8406839F-D7A4-4E5D-B93D-768AD4D1DB36}" type="slidenum">
              <a:rPr lang="en-ZA" smtClean="0"/>
              <a:pPr/>
              <a:t>43</a:t>
            </a:fld>
            <a:endParaRPr lang="en-ZA" dirty="0"/>
          </a:p>
        </p:txBody>
      </p:sp>
      <p:pic>
        <p:nvPicPr>
          <p:cNvPr id="5" name="Picture 4"/>
          <p:cNvPicPr/>
          <p:nvPr/>
        </p:nvPicPr>
        <p:blipFill>
          <a:blip r:embed="rId2" cstate="print"/>
          <a:stretch>
            <a:fillRect/>
          </a:stretch>
        </p:blipFill>
        <p:spPr>
          <a:xfrm>
            <a:off x="0" y="1052736"/>
            <a:ext cx="9144000" cy="5805264"/>
          </a:xfrm>
          <a:prstGeom prst="rect">
            <a:avLst/>
          </a:prstGeom>
        </p:spPr>
      </p:pic>
    </p:spTree>
    <p:extLst>
      <p:ext uri="{BB962C8B-B14F-4D97-AF65-F5344CB8AC3E}">
        <p14:creationId xmlns:p14="http://schemas.microsoft.com/office/powerpoint/2010/main" xmlns="" val="414046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WCG SPEND 2017-18 PER GENDER</a:t>
            </a:r>
          </a:p>
        </p:txBody>
      </p:sp>
      <p:sp>
        <p:nvSpPr>
          <p:cNvPr id="3" name="Slide Number Placeholder 2"/>
          <p:cNvSpPr>
            <a:spLocks noGrp="1"/>
          </p:cNvSpPr>
          <p:nvPr>
            <p:ph type="sldNum" sz="quarter" idx="4"/>
          </p:nvPr>
        </p:nvSpPr>
        <p:spPr/>
        <p:txBody>
          <a:bodyPr/>
          <a:lstStyle/>
          <a:p>
            <a:fld id="{8406839F-D7A4-4E5D-B93D-768AD4D1DB36}" type="slidenum">
              <a:rPr lang="en-ZA" smtClean="0"/>
              <a:pPr/>
              <a:t>44</a:t>
            </a:fld>
            <a:endParaRPr lang="en-ZA" dirty="0"/>
          </a:p>
        </p:txBody>
      </p:sp>
      <p:pic>
        <p:nvPicPr>
          <p:cNvPr id="5" name="Picture 4"/>
          <p:cNvPicPr/>
          <p:nvPr/>
        </p:nvPicPr>
        <p:blipFill>
          <a:blip r:embed="rId2" cstate="print"/>
          <a:stretch>
            <a:fillRect/>
          </a:stretch>
        </p:blipFill>
        <p:spPr>
          <a:xfrm>
            <a:off x="0" y="908720"/>
            <a:ext cx="9144000" cy="5949280"/>
          </a:xfrm>
          <a:prstGeom prst="rect">
            <a:avLst/>
          </a:prstGeom>
        </p:spPr>
      </p:pic>
    </p:spTree>
    <p:extLst>
      <p:ext uri="{BB962C8B-B14F-4D97-AF65-F5344CB8AC3E}">
        <p14:creationId xmlns:p14="http://schemas.microsoft.com/office/powerpoint/2010/main" xmlns="" val="3139182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501351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NADIA EBRAHIM	</a:t>
            </a:r>
          </a:p>
        </p:txBody>
      </p:sp>
      <p:sp>
        <p:nvSpPr>
          <p:cNvPr id="7" name="Text Placeholder 6"/>
          <p:cNvSpPr>
            <a:spLocks noGrp="1"/>
          </p:cNvSpPr>
          <p:nvPr>
            <p:ph type="body" sz="quarter" idx="11"/>
          </p:nvPr>
        </p:nvSpPr>
        <p:spPr/>
        <p:txBody>
          <a:bodyPr/>
          <a:lstStyle/>
          <a:p>
            <a:r>
              <a:rPr lang="en-GB" dirty="0"/>
              <a:t>ACTING HEAD :ASSET MANAGEMENT</a:t>
            </a:r>
          </a:p>
        </p:txBody>
      </p:sp>
      <p:sp>
        <p:nvSpPr>
          <p:cNvPr id="8" name="Text Placeholder 7"/>
          <p:cNvSpPr>
            <a:spLocks noGrp="1"/>
          </p:cNvSpPr>
          <p:nvPr>
            <p:ph type="body" sz="quarter" idx="12"/>
          </p:nvPr>
        </p:nvSpPr>
        <p:spPr/>
        <p:txBody>
          <a:bodyPr/>
          <a:lstStyle/>
          <a:p>
            <a:r>
              <a:rPr lang="en-GB" dirty="0"/>
              <a:t>021-483 4748</a:t>
            </a:r>
          </a:p>
        </p:txBody>
      </p:sp>
      <p:sp>
        <p:nvSpPr>
          <p:cNvPr id="10" name="Text Placeholder 9"/>
          <p:cNvSpPr>
            <a:spLocks noGrp="1"/>
          </p:cNvSpPr>
          <p:nvPr>
            <p:ph type="body" sz="quarter" idx="14"/>
          </p:nvPr>
        </p:nvSpPr>
        <p:spPr/>
        <p:txBody>
          <a:bodyPr/>
          <a:lstStyle/>
          <a:p>
            <a:r>
              <a:rPr lang="en-GB" dirty="0"/>
              <a:t>Isac.smith@westerncape.gov.za</a:t>
            </a:r>
          </a:p>
        </p:txBody>
      </p:sp>
    </p:spTree>
    <p:custDataLst>
      <p:tags r:id="rId1"/>
    </p:custDataLst>
    <p:extLst>
      <p:ext uri="{BB962C8B-B14F-4D97-AF65-F5344CB8AC3E}">
        <p14:creationId xmlns:p14="http://schemas.microsoft.com/office/powerpoint/2010/main" xmlns="" val="305604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90160"/>
            <a:ext cx="8597205" cy="559256"/>
          </a:xfrm>
        </p:spPr>
        <p:txBody>
          <a:bodyPr/>
          <a:lstStyle/>
          <a:p>
            <a:r>
              <a:rPr lang="en-GB" dirty="0"/>
              <a:t>PPR IMPLEMENTATION CHALLENGES; RISKS AND IMPACT</a:t>
            </a:r>
          </a:p>
        </p:txBody>
      </p:sp>
      <p:sp>
        <p:nvSpPr>
          <p:cNvPr id="11" name="Footer Placeholder 10"/>
          <p:cNvSpPr>
            <a:spLocks noGrp="1"/>
          </p:cNvSpPr>
          <p:nvPr>
            <p:ph type="ftr" sz="quarter" idx="3"/>
          </p:nvPr>
        </p:nvSpPr>
        <p:spPr/>
        <p:txBody>
          <a:bodyPr/>
          <a:lstStyle/>
          <a:p>
            <a:r>
              <a:rPr lang="en-ZA"/>
              <a:t>SCM Improvement</a:t>
            </a:r>
            <a:endParaRPr lang="en-GB" dirty="0"/>
          </a:p>
        </p:txBody>
      </p:sp>
      <p:sp>
        <p:nvSpPr>
          <p:cNvPr id="12" name="Slide Number Placeholder 11"/>
          <p:cNvSpPr>
            <a:spLocks noGrp="1"/>
          </p:cNvSpPr>
          <p:nvPr>
            <p:ph type="sldNum" sz="quarter" idx="4"/>
          </p:nvPr>
        </p:nvSpPr>
        <p:spPr/>
        <p:txBody>
          <a:bodyPr/>
          <a:lstStyle/>
          <a:p>
            <a:fld id="{8406839F-D7A4-4E5D-B93D-768AD4D1DB36}" type="slidenum">
              <a:rPr lang="en-ZA" smtClean="0"/>
              <a:pPr/>
              <a:t>5</a:t>
            </a:fld>
            <a:endParaRPr lang="en-ZA" dirty="0"/>
          </a:p>
        </p:txBody>
      </p:sp>
      <p:sp>
        <p:nvSpPr>
          <p:cNvPr id="4" name="TextBox 3"/>
          <p:cNvSpPr txBox="1"/>
          <p:nvPr/>
        </p:nvSpPr>
        <p:spPr>
          <a:xfrm>
            <a:off x="1043608" y="1556792"/>
            <a:ext cx="184731" cy="369332"/>
          </a:xfrm>
          <a:prstGeom prst="rect">
            <a:avLst/>
          </a:prstGeom>
          <a:noFill/>
        </p:spPr>
        <p:txBody>
          <a:bodyPr wrap="none" rtlCol="0">
            <a:spAutoFit/>
          </a:bodyPr>
          <a:lstStyle/>
          <a:p>
            <a:endParaRPr lang="en-US" dirty="0"/>
          </a:p>
        </p:txBody>
      </p:sp>
      <p:sp>
        <p:nvSpPr>
          <p:cNvPr id="18" name="TextBox 17"/>
          <p:cNvSpPr txBox="1"/>
          <p:nvPr/>
        </p:nvSpPr>
        <p:spPr>
          <a:xfrm>
            <a:off x="395536" y="1279793"/>
            <a:ext cx="2376264" cy="923330"/>
          </a:xfrm>
          <a:prstGeom prst="rect">
            <a:avLst/>
          </a:prstGeom>
          <a:noFill/>
        </p:spPr>
        <p:txBody>
          <a:bodyPr wrap="square" rtlCol="0">
            <a:spAutoFit/>
          </a:bodyPr>
          <a:lstStyle/>
          <a:p>
            <a:pPr algn="ctr"/>
            <a:r>
              <a:rPr lang="en-US" b="1" dirty="0">
                <a:solidFill>
                  <a:schemeClr val="bg1"/>
                </a:solidFill>
              </a:rPr>
              <a:t>Raising of 80/20 threshold from R1M to R50M</a:t>
            </a:r>
          </a:p>
        </p:txBody>
      </p:sp>
      <p:sp>
        <p:nvSpPr>
          <p:cNvPr id="19" name="TextBox 18"/>
          <p:cNvSpPr txBox="1"/>
          <p:nvPr/>
        </p:nvSpPr>
        <p:spPr>
          <a:xfrm>
            <a:off x="431540" y="2735453"/>
            <a:ext cx="2304256" cy="923330"/>
          </a:xfrm>
          <a:prstGeom prst="rect">
            <a:avLst/>
          </a:prstGeom>
          <a:noFill/>
        </p:spPr>
        <p:txBody>
          <a:bodyPr wrap="square" rtlCol="0">
            <a:spAutoFit/>
          </a:bodyPr>
          <a:lstStyle/>
          <a:p>
            <a:pPr algn="ctr"/>
            <a:r>
              <a:rPr lang="en-US" b="1" dirty="0">
                <a:solidFill>
                  <a:schemeClr val="bg1"/>
                </a:solidFill>
              </a:rPr>
              <a:t>Prequalification criteria focusing on black SMMEs</a:t>
            </a:r>
          </a:p>
        </p:txBody>
      </p:sp>
      <p:sp>
        <p:nvSpPr>
          <p:cNvPr id="20" name="Oval 19"/>
          <p:cNvSpPr/>
          <p:nvPr/>
        </p:nvSpPr>
        <p:spPr>
          <a:xfrm>
            <a:off x="123056" y="943575"/>
            <a:ext cx="2808312" cy="13138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1" name="TextBox 20"/>
          <p:cNvSpPr txBox="1"/>
          <p:nvPr/>
        </p:nvSpPr>
        <p:spPr>
          <a:xfrm>
            <a:off x="366682" y="1178480"/>
            <a:ext cx="2376264" cy="923330"/>
          </a:xfrm>
          <a:prstGeom prst="rect">
            <a:avLst/>
          </a:prstGeom>
          <a:noFill/>
        </p:spPr>
        <p:txBody>
          <a:bodyPr wrap="square" rtlCol="0">
            <a:spAutoFit/>
          </a:bodyPr>
          <a:lstStyle/>
          <a:p>
            <a:pPr algn="ctr"/>
            <a:r>
              <a:rPr lang="en-US" b="1" dirty="0">
                <a:solidFill>
                  <a:schemeClr val="bg1"/>
                </a:solidFill>
              </a:rPr>
              <a:t>Raising of 80/20 threshold from R1M to R50M</a:t>
            </a:r>
          </a:p>
        </p:txBody>
      </p:sp>
      <p:sp>
        <p:nvSpPr>
          <p:cNvPr id="22" name="Oval 21"/>
          <p:cNvSpPr/>
          <p:nvPr/>
        </p:nvSpPr>
        <p:spPr>
          <a:xfrm>
            <a:off x="147129" y="2173434"/>
            <a:ext cx="2808312" cy="171558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3" name="Oval 22"/>
          <p:cNvSpPr/>
          <p:nvPr/>
        </p:nvSpPr>
        <p:spPr>
          <a:xfrm>
            <a:off x="123056" y="4004684"/>
            <a:ext cx="2764557" cy="12708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30% sub-contracting</a:t>
            </a:r>
          </a:p>
          <a:p>
            <a:pPr algn="ctr"/>
            <a:r>
              <a:rPr lang="en-US" sz="1600" b="1" dirty="0">
                <a:solidFill>
                  <a:schemeClr val="bg1"/>
                </a:solidFill>
              </a:rPr>
              <a:t> &gt; R30 million contracts</a:t>
            </a:r>
          </a:p>
        </p:txBody>
      </p:sp>
      <p:sp>
        <p:nvSpPr>
          <p:cNvPr id="24" name="Oval 23"/>
          <p:cNvSpPr/>
          <p:nvPr/>
        </p:nvSpPr>
        <p:spPr>
          <a:xfrm>
            <a:off x="123056" y="5585894"/>
            <a:ext cx="2880320" cy="11521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Local Production and Content (special condition)</a:t>
            </a:r>
          </a:p>
        </p:txBody>
      </p:sp>
      <p:sp>
        <p:nvSpPr>
          <p:cNvPr id="25" name="TextBox 24"/>
          <p:cNvSpPr txBox="1"/>
          <p:nvPr/>
        </p:nvSpPr>
        <p:spPr>
          <a:xfrm>
            <a:off x="386476" y="2173435"/>
            <a:ext cx="2304256" cy="1754326"/>
          </a:xfrm>
          <a:prstGeom prst="rect">
            <a:avLst/>
          </a:prstGeom>
          <a:noFill/>
        </p:spPr>
        <p:txBody>
          <a:bodyPr wrap="square" rtlCol="0">
            <a:spAutoFit/>
          </a:bodyPr>
          <a:lstStyle/>
          <a:p>
            <a:pPr algn="ctr"/>
            <a:r>
              <a:rPr lang="en-US" b="1" dirty="0">
                <a:solidFill>
                  <a:schemeClr val="bg1"/>
                </a:solidFill>
              </a:rPr>
              <a:t>Prequalification criteria focusing on black owned SMMEs (i.e. military veterans; youth &amp; disabled</a:t>
            </a:r>
          </a:p>
        </p:txBody>
      </p:sp>
      <p:graphicFrame>
        <p:nvGraphicFramePr>
          <p:cNvPr id="26" name="Table 25"/>
          <p:cNvGraphicFramePr>
            <a:graphicFrameLocks noGrp="1"/>
          </p:cNvGraphicFramePr>
          <p:nvPr>
            <p:extLst>
              <p:ext uri="{D42A27DB-BD31-4B8C-83A1-F6EECF244321}">
                <p14:modId xmlns:p14="http://schemas.microsoft.com/office/powerpoint/2010/main" xmlns="" val="2841599145"/>
              </p:ext>
            </p:extLst>
          </p:nvPr>
        </p:nvGraphicFramePr>
        <p:xfrm>
          <a:off x="3934999" y="849417"/>
          <a:ext cx="5220072" cy="5957738"/>
        </p:xfrm>
        <a:graphic>
          <a:graphicData uri="http://schemas.openxmlformats.org/drawingml/2006/table">
            <a:tbl>
              <a:tblPr firstRow="1" bandRow="1">
                <a:tableStyleId>{5C22544A-7EE6-4342-B048-85BDC9FD1C3A}</a:tableStyleId>
              </a:tblPr>
              <a:tblGrid>
                <a:gridCol w="5220072">
                  <a:extLst>
                    <a:ext uri="{9D8B030D-6E8A-4147-A177-3AD203B41FA5}">
                      <a16:colId xmlns:a16="http://schemas.microsoft.com/office/drawing/2014/main" xmlns="" val="20000"/>
                    </a:ext>
                  </a:extLst>
                </a:gridCol>
              </a:tblGrid>
              <a:tr h="1355447">
                <a:tc>
                  <a:txBody>
                    <a:bodyPr/>
                    <a:lstStyle/>
                    <a:p>
                      <a:endParaRPr lang="en-US" dirty="0"/>
                    </a:p>
                  </a:txBody>
                  <a:tcPr/>
                </a:tc>
                <a:extLst>
                  <a:ext uri="{0D108BD9-81ED-4DB2-BD59-A6C34878D82A}">
                    <a16:rowId xmlns:a16="http://schemas.microsoft.com/office/drawing/2014/main" xmlns="" val="10000"/>
                  </a:ext>
                </a:extLst>
              </a:tr>
              <a:tr h="1316627">
                <a:tc>
                  <a:txBody>
                    <a:bodyPr/>
                    <a:lstStyle/>
                    <a:p>
                      <a:pPr marL="285750" lvl="0" indent="-285750">
                        <a:buFont typeface="Wingdings" panose="05000000000000000000" pitchFamily="2" charset="2"/>
                        <a:buChar char="Ø"/>
                      </a:pPr>
                      <a:r>
                        <a:rPr lang="en-US" sz="1600" b="0" dirty="0"/>
                        <a:t>Ultra vires the PPPF Act and unconstitutional</a:t>
                      </a:r>
                    </a:p>
                    <a:p>
                      <a:pPr marL="285750" lvl="0" indent="-285750">
                        <a:buFont typeface="Wingdings" panose="05000000000000000000" pitchFamily="2" charset="2"/>
                        <a:buChar char="Ø"/>
                      </a:pPr>
                      <a:r>
                        <a:rPr lang="en-US" sz="1600" b="0" dirty="0"/>
                        <a:t>Double preferencing; value for money</a:t>
                      </a:r>
                    </a:p>
                    <a:p>
                      <a:pPr marL="285750" lvl="0" indent="-285750">
                        <a:buFont typeface="Wingdings" panose="05000000000000000000" pitchFamily="2" charset="2"/>
                        <a:buChar char="Ø"/>
                      </a:pPr>
                      <a:r>
                        <a:rPr lang="en-US" sz="1600" b="0" dirty="0"/>
                        <a:t>Encourages fronting, collusion </a:t>
                      </a:r>
                    </a:p>
                    <a:p>
                      <a:pPr marL="285750" lvl="0" indent="-285750">
                        <a:buFont typeface="Wingdings" panose="05000000000000000000" pitchFamily="2" charset="2"/>
                        <a:buChar char="Ø"/>
                      </a:pPr>
                      <a:r>
                        <a:rPr lang="en-US" sz="1600" b="0" dirty="0"/>
                        <a:t> Not aligned to PPPFA, B-BBEE Act and CIDB regulations</a:t>
                      </a:r>
                    </a:p>
                  </a:txBody>
                  <a:tcPr/>
                </a:tc>
                <a:extLst>
                  <a:ext uri="{0D108BD9-81ED-4DB2-BD59-A6C34878D82A}">
                    <a16:rowId xmlns:a16="http://schemas.microsoft.com/office/drawing/2014/main" xmlns="" val="10001"/>
                  </a:ext>
                </a:extLst>
              </a:tr>
              <a:tr h="1294303">
                <a:tc>
                  <a:txBody>
                    <a:bodyPr/>
                    <a:lstStyle/>
                    <a:p>
                      <a:endParaRPr lang="en-US" b="1" dirty="0"/>
                    </a:p>
                  </a:txBody>
                  <a:tcPr/>
                </a:tc>
                <a:extLst>
                  <a:ext uri="{0D108BD9-81ED-4DB2-BD59-A6C34878D82A}">
                    <a16:rowId xmlns:a16="http://schemas.microsoft.com/office/drawing/2014/main" xmlns="" val="10002"/>
                  </a:ext>
                </a:extLst>
              </a:tr>
              <a:tr h="1991361">
                <a:tc>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27" name="TextBox 26"/>
          <p:cNvSpPr txBox="1"/>
          <p:nvPr/>
        </p:nvSpPr>
        <p:spPr>
          <a:xfrm>
            <a:off x="3997827" y="905369"/>
            <a:ext cx="5220073" cy="1246495"/>
          </a:xfrm>
          <a:prstGeom prst="rect">
            <a:avLst/>
          </a:prstGeom>
          <a:noFill/>
        </p:spPr>
        <p:txBody>
          <a:bodyPr wrap="square" rtlCol="0">
            <a:spAutoFit/>
          </a:bodyPr>
          <a:lstStyle/>
          <a:p>
            <a:pPr lvl="0"/>
            <a:r>
              <a:rPr lang="en-US" sz="1500" dirty="0"/>
              <a:t>Premium will increase from 7.71% (R832million to 10,13% (R1.094billion) which is = R262million extra</a:t>
            </a:r>
          </a:p>
          <a:p>
            <a:pPr lvl="0"/>
            <a:r>
              <a:rPr lang="en-US" sz="1500" dirty="0"/>
              <a:t>(based on 2015/16 expenditure)</a:t>
            </a:r>
          </a:p>
          <a:p>
            <a:pPr lvl="0" algn="ctr"/>
            <a:r>
              <a:rPr lang="en-US" sz="1500" b="1" dirty="0">
                <a:solidFill>
                  <a:srgbClr val="FF0000"/>
                </a:solidFill>
              </a:rPr>
              <a:t>DOES NOT INCLUDE IMPACT OF OTHER COST DRIVERS</a:t>
            </a:r>
          </a:p>
          <a:p>
            <a:pPr lvl="0" algn="ctr"/>
            <a:endParaRPr lang="en-US" sz="1500" b="1" dirty="0">
              <a:solidFill>
                <a:srgbClr val="FF0000"/>
              </a:solidFill>
            </a:endParaRPr>
          </a:p>
        </p:txBody>
      </p:sp>
      <p:sp>
        <p:nvSpPr>
          <p:cNvPr id="30" name="TextBox 29"/>
          <p:cNvSpPr txBox="1"/>
          <p:nvPr/>
        </p:nvSpPr>
        <p:spPr>
          <a:xfrm>
            <a:off x="4024704" y="3573261"/>
            <a:ext cx="5166320" cy="132343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Compulsory if feasible (contradiction)</a:t>
            </a:r>
          </a:p>
          <a:p>
            <a:pPr marL="285750" indent="-285750">
              <a:buFont typeface="Wingdings" panose="05000000000000000000" pitchFamily="2" charset="2"/>
              <a:buChar char="Ø"/>
            </a:pPr>
            <a:r>
              <a:rPr lang="en-US" sz="1600" dirty="0"/>
              <a:t>Industries diverse, sub-contracting not always possible and negative impact on VFM and/ pricing</a:t>
            </a:r>
          </a:p>
          <a:p>
            <a:pPr marL="285750" indent="-285750">
              <a:buFont typeface="Wingdings" panose="05000000000000000000" pitchFamily="2" charset="2"/>
              <a:buChar char="Ø"/>
            </a:pPr>
            <a:r>
              <a:rPr lang="en-US" sz="1600" dirty="0"/>
              <a:t>Impact existing sub-contracting model (CIDB) </a:t>
            </a:r>
          </a:p>
        </p:txBody>
      </p:sp>
      <p:sp>
        <p:nvSpPr>
          <p:cNvPr id="31" name="TextBox 30"/>
          <p:cNvSpPr txBox="1"/>
          <p:nvPr/>
        </p:nvSpPr>
        <p:spPr>
          <a:xfrm>
            <a:off x="3972613" y="4943986"/>
            <a:ext cx="5166320" cy="1815882"/>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How local content fits into the context of the constitutional objectives of unfair discrimination</a:t>
            </a:r>
          </a:p>
          <a:p>
            <a:pPr marL="285750" indent="-285750">
              <a:buFont typeface="Wingdings" panose="05000000000000000000" pitchFamily="2" charset="2"/>
              <a:buChar char="Ø"/>
            </a:pPr>
            <a:r>
              <a:rPr lang="en-US" sz="1600" dirty="0"/>
              <a:t>Ultra Vires the PPPFA: Special Condition of tender is included within the 20 or 10 points of the 80/20 and 90/10 points scoring system</a:t>
            </a:r>
          </a:p>
          <a:p>
            <a:pPr marL="285750" indent="-285750">
              <a:buFont typeface="Wingdings" panose="05000000000000000000" pitchFamily="2" charset="2"/>
              <a:buChar char="Ø"/>
            </a:pPr>
            <a:r>
              <a:rPr lang="en-US" sz="1600" dirty="0"/>
              <a:t>Cost of Verification past onto procuring institutions (Increase in pricing)</a:t>
            </a:r>
          </a:p>
        </p:txBody>
      </p:sp>
      <p:cxnSp>
        <p:nvCxnSpPr>
          <p:cNvPr id="33" name="Straight Arrow Connector 32"/>
          <p:cNvCxnSpPr>
            <a:stCxn id="20" idx="6"/>
          </p:cNvCxnSpPr>
          <p:nvPr/>
        </p:nvCxnSpPr>
        <p:spPr>
          <a:xfrm>
            <a:off x="2931368" y="1600502"/>
            <a:ext cx="9925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6"/>
          </p:cNvCxnSpPr>
          <p:nvPr/>
        </p:nvCxnSpPr>
        <p:spPr>
          <a:xfrm flipV="1">
            <a:off x="2955441" y="2982620"/>
            <a:ext cx="992560" cy="486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6"/>
          </p:cNvCxnSpPr>
          <p:nvPr/>
        </p:nvCxnSpPr>
        <p:spPr>
          <a:xfrm>
            <a:off x="2887613" y="4640109"/>
            <a:ext cx="1063191" cy="138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4" idx="6"/>
          </p:cNvCxnSpPr>
          <p:nvPr/>
        </p:nvCxnSpPr>
        <p:spPr>
          <a:xfrm>
            <a:off x="3003376" y="6161958"/>
            <a:ext cx="920552" cy="99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52259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WCG SUPPLIER BASE – CONTRACT AWARDS for 2015/16 </a:t>
            </a:r>
            <a:br>
              <a:rPr lang="en-ZA" dirty="0"/>
            </a:br>
            <a:r>
              <a:rPr lang="en-ZA" dirty="0"/>
              <a:t>Presented to Cabinet</a:t>
            </a:r>
          </a:p>
        </p:txBody>
      </p:sp>
      <p:sp>
        <p:nvSpPr>
          <p:cNvPr id="3" name="Slide Number Placeholder 2"/>
          <p:cNvSpPr>
            <a:spLocks noGrp="1"/>
          </p:cNvSpPr>
          <p:nvPr>
            <p:ph type="sldNum" sz="quarter" idx="4"/>
          </p:nvPr>
        </p:nvSpPr>
        <p:spPr/>
        <p:txBody>
          <a:bodyPr/>
          <a:lstStyle/>
          <a:p>
            <a:fld id="{8406839F-D7A4-4E5D-B93D-768AD4D1DB36}" type="slidenum">
              <a:rPr lang="en-ZA" smtClean="0"/>
              <a:pPr/>
              <a:t>6</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12" name="Rectangle 11"/>
          <p:cNvSpPr/>
          <p:nvPr/>
        </p:nvSpPr>
        <p:spPr>
          <a:xfrm>
            <a:off x="-36512" y="1188041"/>
            <a:ext cx="9144000" cy="830997"/>
          </a:xfrm>
          <a:prstGeom prst="rect">
            <a:avLst/>
          </a:prstGeom>
        </p:spPr>
        <p:txBody>
          <a:bodyPr wrap="square">
            <a:spAutoFit/>
          </a:bodyPr>
          <a:lstStyle/>
          <a:p>
            <a:pPr>
              <a:spcAft>
                <a:spcPts val="0"/>
              </a:spcAft>
            </a:pPr>
            <a:r>
              <a:rPr lang="en-ZA" sz="1600" dirty="0">
                <a:latin typeface="Century Gothic" panose="020B0502020202020204" pitchFamily="34" charset="0"/>
                <a:ea typeface="Calibri" panose="020F0502020204030204" pitchFamily="34" charset="0"/>
                <a:cs typeface="Times New Roman" panose="02020603050405020304" pitchFamily="18" charset="0"/>
              </a:rPr>
              <a:t>The table and charts below reflect the commitment value based on </a:t>
            </a:r>
            <a:r>
              <a:rPr lang="en-ZA" sz="1600"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contract awards for the 2015/16 </a:t>
            </a:r>
            <a:r>
              <a:rPr lang="en-ZA" sz="1600" dirty="0">
                <a:latin typeface="Century Gothic" panose="020B0502020202020204" pitchFamily="34" charset="0"/>
                <a:ea typeface="Calibri" panose="020F0502020204030204" pitchFamily="34" charset="0"/>
                <a:cs typeface="Times New Roman" panose="02020603050405020304" pitchFamily="18" charset="0"/>
              </a:rPr>
              <a:t>financial year and procurement spend matched to suppliers on our </a:t>
            </a:r>
            <a:r>
              <a:rPr lang="en-ZA" sz="1600" b="1" dirty="0">
                <a:latin typeface="Century Gothic" panose="020B0502020202020204" pitchFamily="34" charset="0"/>
                <a:ea typeface="Calibri" panose="020F0502020204030204" pitchFamily="34" charset="0"/>
                <a:cs typeface="Times New Roman" panose="02020603050405020304" pitchFamily="18" charset="0"/>
              </a:rPr>
              <a:t>WCSD</a:t>
            </a:r>
            <a:r>
              <a:rPr lang="en-ZA" sz="1600" dirty="0">
                <a:latin typeface="Century Gothic" panose="020B0502020202020204" pitchFamily="34" charset="0"/>
                <a:ea typeface="Calibri" panose="020F0502020204030204" pitchFamily="34" charset="0"/>
                <a:cs typeface="Times New Roman" panose="02020603050405020304" pitchFamily="18" charset="0"/>
              </a:rPr>
              <a:t> that was presented to Cabinet: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nvPr>
        </p:nvGraphicFramePr>
        <p:xfrm>
          <a:off x="179512" y="2089448"/>
          <a:ext cx="4180834" cy="4402901"/>
        </p:xfrm>
        <a:graphic>
          <a:graphicData uri="http://schemas.openxmlformats.org/drawingml/2006/table">
            <a:tbl>
              <a:tblPr firstRow="1" firstCol="1" bandRow="1">
                <a:tableStyleId>{5C22544A-7EE6-4342-B048-85BDC9FD1C3A}</a:tableStyleId>
              </a:tblPr>
              <a:tblGrid>
                <a:gridCol w="1827979">
                  <a:extLst>
                    <a:ext uri="{9D8B030D-6E8A-4147-A177-3AD203B41FA5}">
                      <a16:colId xmlns:a16="http://schemas.microsoft.com/office/drawing/2014/main" xmlns="" val="20000"/>
                    </a:ext>
                  </a:extLst>
                </a:gridCol>
                <a:gridCol w="875129">
                  <a:extLst>
                    <a:ext uri="{9D8B030D-6E8A-4147-A177-3AD203B41FA5}">
                      <a16:colId xmlns:a16="http://schemas.microsoft.com/office/drawing/2014/main" xmlns="" val="20001"/>
                    </a:ext>
                  </a:extLst>
                </a:gridCol>
                <a:gridCol w="1477726">
                  <a:extLst>
                    <a:ext uri="{9D8B030D-6E8A-4147-A177-3AD203B41FA5}">
                      <a16:colId xmlns:a16="http://schemas.microsoft.com/office/drawing/2014/main" xmlns="" val="20002"/>
                    </a:ext>
                  </a:extLst>
                </a:gridCol>
              </a:tblGrid>
              <a:tr h="556944">
                <a:tc>
                  <a:txBody>
                    <a:bodyPr/>
                    <a:lstStyle/>
                    <a:p>
                      <a:pPr>
                        <a:lnSpc>
                          <a:spcPct val="107000"/>
                        </a:lnSpc>
                        <a:spcAft>
                          <a:spcPts val="0"/>
                        </a:spcAft>
                      </a:pPr>
                      <a:r>
                        <a:rPr lang="en-ZA" sz="1600" dirty="0">
                          <a:effectLst/>
                        </a:rPr>
                        <a:t>BBBEE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 Entities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Contract Commitments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78472">
                <a:tc>
                  <a:txBody>
                    <a:bodyPr/>
                    <a:lstStyle/>
                    <a:p>
                      <a:pPr>
                        <a:lnSpc>
                          <a:spcPct val="107000"/>
                        </a:lnSpc>
                        <a:spcAft>
                          <a:spcPts val="0"/>
                        </a:spcAft>
                      </a:pPr>
                      <a:r>
                        <a:rPr lang="en-Z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1175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572.76M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1"/>
                  </a:ext>
                </a:extLst>
              </a:tr>
              <a:tr h="278472">
                <a:tc>
                  <a:txBody>
                    <a:bodyPr/>
                    <a:lstStyle/>
                    <a:p>
                      <a:pPr>
                        <a:lnSpc>
                          <a:spcPct val="107000"/>
                        </a:lnSpc>
                        <a:spcAft>
                          <a:spcPts val="0"/>
                        </a:spcAft>
                      </a:pPr>
                      <a:r>
                        <a:rPr lang="en-ZA"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245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4540.87M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2"/>
                  </a:ext>
                </a:extLst>
              </a:tr>
              <a:tr h="278472">
                <a:tc>
                  <a:txBody>
                    <a:bodyPr/>
                    <a:lstStyle/>
                    <a:p>
                      <a:pPr>
                        <a:lnSpc>
                          <a:spcPct val="107000"/>
                        </a:lnSpc>
                        <a:spcAft>
                          <a:spcPts val="0"/>
                        </a:spcAft>
                      </a:pPr>
                      <a:r>
                        <a:rPr lang="en-ZA"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166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1048.70M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3"/>
                  </a:ext>
                </a:extLst>
              </a:tr>
              <a:tr h="278472">
                <a:tc>
                  <a:txBody>
                    <a:bodyPr/>
                    <a:lstStyle/>
                    <a:p>
                      <a:pPr>
                        <a:lnSpc>
                          <a:spcPct val="107000"/>
                        </a:lnSpc>
                        <a:spcAft>
                          <a:spcPts val="0"/>
                        </a:spcAft>
                      </a:pPr>
                      <a:r>
                        <a:rPr lang="en-ZA"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333.18M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4"/>
                  </a:ext>
                </a:extLst>
              </a:tr>
              <a:tr h="278472">
                <a:tc>
                  <a:txBody>
                    <a:bodyPr/>
                    <a:lstStyle/>
                    <a:p>
                      <a:pPr>
                        <a:lnSpc>
                          <a:spcPct val="107000"/>
                        </a:lnSpc>
                        <a:spcAft>
                          <a:spcPts val="0"/>
                        </a:spcAft>
                      </a:pPr>
                      <a:r>
                        <a:rPr lang="en-ZA"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78.80M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5"/>
                  </a:ext>
                </a:extLst>
              </a:tr>
              <a:tr h="278472">
                <a:tc>
                  <a:txBody>
                    <a:bodyPr/>
                    <a:lstStyle/>
                    <a:p>
                      <a:pPr>
                        <a:lnSpc>
                          <a:spcPct val="107000"/>
                        </a:lnSpc>
                        <a:spcAft>
                          <a:spcPts val="0"/>
                        </a:spcAft>
                      </a:pPr>
                      <a:r>
                        <a:rPr lang="en-ZA"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77.80M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6"/>
                  </a:ext>
                </a:extLst>
              </a:tr>
              <a:tr h="278472">
                <a:tc>
                  <a:txBody>
                    <a:bodyPr/>
                    <a:lstStyle/>
                    <a:p>
                      <a:pPr>
                        <a:lnSpc>
                          <a:spcPct val="107000"/>
                        </a:lnSpc>
                        <a:spcAft>
                          <a:spcPts val="0"/>
                        </a:spcAft>
                      </a:pPr>
                      <a:r>
                        <a:rPr lang="en-ZA"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84.13M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7"/>
                  </a:ext>
                </a:extLst>
              </a:tr>
              <a:tr h="278472">
                <a:tc>
                  <a:txBody>
                    <a:bodyPr/>
                    <a:lstStyle/>
                    <a:p>
                      <a:pPr>
                        <a:lnSpc>
                          <a:spcPct val="107000"/>
                        </a:lnSpc>
                        <a:spcAft>
                          <a:spcPts val="0"/>
                        </a:spcAft>
                      </a:pPr>
                      <a:r>
                        <a:rPr lang="en-ZA"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9.80M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8"/>
                  </a:ext>
                </a:extLst>
              </a:tr>
              <a:tr h="278472">
                <a:tc>
                  <a:txBody>
                    <a:bodyPr/>
                    <a:lstStyle/>
                    <a:p>
                      <a:pPr>
                        <a:lnSpc>
                          <a:spcPct val="107000"/>
                        </a:lnSpc>
                        <a:spcAft>
                          <a:spcPts val="0"/>
                        </a:spcAft>
                      </a:pPr>
                      <a:r>
                        <a:rPr lang="en-ZA" sz="1600">
                          <a:effectLst/>
                        </a:rPr>
                        <a:t>BEE Contribution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2464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R 6.75 </a:t>
                      </a:r>
                      <a:r>
                        <a:rPr lang="en-ZA" sz="1600" dirty="0" err="1">
                          <a:effectLst/>
                        </a:rPr>
                        <a:t>bn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9"/>
                  </a:ext>
                </a:extLst>
              </a:tr>
              <a:tr h="556944">
                <a:tc>
                  <a:txBody>
                    <a:bodyPr/>
                    <a:lstStyle/>
                    <a:p>
                      <a:pPr>
                        <a:lnSpc>
                          <a:spcPct val="107000"/>
                        </a:lnSpc>
                        <a:spcAft>
                          <a:spcPts val="0"/>
                        </a:spcAft>
                      </a:pPr>
                      <a:r>
                        <a:rPr lang="en-ZA" sz="1600">
                          <a:effectLst/>
                        </a:rPr>
                        <a:t>Non-compliant contributor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2597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R 1.17bn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10"/>
                  </a:ext>
                </a:extLst>
              </a:tr>
              <a:tr h="278472">
                <a:tc>
                  <a:txBody>
                    <a:bodyPr/>
                    <a:lstStyle/>
                    <a:p>
                      <a:pPr>
                        <a:lnSpc>
                          <a:spcPct val="107000"/>
                        </a:lnSpc>
                        <a:spcAft>
                          <a:spcPts val="0"/>
                        </a:spcAft>
                      </a:pPr>
                      <a:r>
                        <a:rPr lang="en-ZA" sz="1600">
                          <a:effectLst/>
                        </a:rPr>
                        <a:t>Non-BEE Spend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2597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1.17bn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11"/>
                  </a:ext>
                </a:extLst>
              </a:tr>
              <a:tr h="278472">
                <a:tc>
                  <a:txBody>
                    <a:bodyPr/>
                    <a:lstStyle/>
                    <a:p>
                      <a:pPr>
                        <a:lnSpc>
                          <a:spcPct val="107000"/>
                        </a:lnSpc>
                        <a:spcAft>
                          <a:spcPts val="0"/>
                        </a:spcAft>
                      </a:pPr>
                      <a:r>
                        <a:rPr lang="en-ZA"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12"/>
                  </a:ext>
                </a:extLst>
              </a:tr>
            </a:tbl>
          </a:graphicData>
        </a:graphic>
      </p:graphicFrame>
      <p:pic>
        <p:nvPicPr>
          <p:cNvPr id="15" name="Picture 14"/>
          <p:cNvPicPr/>
          <p:nvPr/>
        </p:nvPicPr>
        <p:blipFill>
          <a:blip r:embed="rId2" cstate="print"/>
          <a:stretch>
            <a:fillRect/>
          </a:stretch>
        </p:blipFill>
        <p:spPr>
          <a:xfrm>
            <a:off x="4593877" y="2089448"/>
            <a:ext cx="4400919" cy="4494118"/>
          </a:xfrm>
          <a:prstGeom prst="rect">
            <a:avLst/>
          </a:prstGeom>
        </p:spPr>
      </p:pic>
      <p:sp>
        <p:nvSpPr>
          <p:cNvPr id="5" name="Oval 4"/>
          <p:cNvSpPr/>
          <p:nvPr/>
        </p:nvSpPr>
        <p:spPr>
          <a:xfrm>
            <a:off x="4788024" y="5438334"/>
            <a:ext cx="986408"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85%</a:t>
            </a:r>
          </a:p>
        </p:txBody>
      </p:sp>
      <p:cxnSp>
        <p:nvCxnSpPr>
          <p:cNvPr id="7" name="Straight Arrow Connector 6"/>
          <p:cNvCxnSpPr/>
          <p:nvPr/>
        </p:nvCxnSpPr>
        <p:spPr>
          <a:xfrm flipV="1">
            <a:off x="5796136" y="5589240"/>
            <a:ext cx="504056" cy="3290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2123728" y="2924944"/>
            <a:ext cx="144016" cy="1058416"/>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467544" y="2930670"/>
            <a:ext cx="1584176" cy="10526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96%</a:t>
            </a:r>
          </a:p>
          <a:p>
            <a:pPr algn="ctr"/>
            <a:r>
              <a:rPr lang="en-US" sz="1200" dirty="0">
                <a:solidFill>
                  <a:schemeClr val="bg1"/>
                </a:solidFill>
              </a:rPr>
              <a:t>of the total BEE contribution</a:t>
            </a:r>
          </a:p>
        </p:txBody>
      </p:sp>
    </p:spTree>
    <p:extLst>
      <p:ext uri="{BB962C8B-B14F-4D97-AF65-F5344CB8AC3E}">
        <p14:creationId xmlns:p14="http://schemas.microsoft.com/office/powerpoint/2010/main" xmlns="" val="106536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PROPOSALS  APPROVED BY CABINET</a:t>
            </a:r>
          </a:p>
        </p:txBody>
      </p:sp>
      <p:sp>
        <p:nvSpPr>
          <p:cNvPr id="3" name="Slide Number Placeholder 2"/>
          <p:cNvSpPr>
            <a:spLocks noGrp="1"/>
          </p:cNvSpPr>
          <p:nvPr>
            <p:ph type="sldNum" sz="quarter" idx="4"/>
          </p:nvPr>
        </p:nvSpPr>
        <p:spPr/>
        <p:txBody>
          <a:bodyPr/>
          <a:lstStyle/>
          <a:p>
            <a:fld id="{8406839F-D7A4-4E5D-B93D-768AD4D1DB36}" type="slidenum">
              <a:rPr lang="en-ZA" smtClean="0"/>
              <a:pPr/>
              <a:t>7</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5" name="Text Placeholder 4"/>
          <p:cNvSpPr>
            <a:spLocks noGrp="1"/>
          </p:cNvSpPr>
          <p:nvPr>
            <p:ph type="body" sz="quarter" idx="10"/>
          </p:nvPr>
        </p:nvSpPr>
        <p:spPr>
          <a:xfrm>
            <a:off x="307375" y="980728"/>
            <a:ext cx="8597205" cy="5184576"/>
          </a:xfrm>
        </p:spPr>
        <p:txBody>
          <a:bodyPr>
            <a:noAutofit/>
          </a:bodyPr>
          <a:lstStyle/>
          <a:p>
            <a:pPr marL="0" lvl="1" indent="0" algn="just">
              <a:lnSpc>
                <a:spcPct val="110000"/>
              </a:lnSpc>
              <a:spcBef>
                <a:spcPts val="0"/>
              </a:spcBef>
              <a:buNone/>
            </a:pPr>
            <a:r>
              <a:rPr lang="en-ZA" sz="1500" b="1" dirty="0"/>
              <a:t>CABINET NOTED :</a:t>
            </a:r>
          </a:p>
          <a:p>
            <a:pPr lvl="0" algn="just"/>
            <a:r>
              <a:rPr lang="en-GB" b="0" dirty="0"/>
              <a:t>the progress made by the Western Cape Government (WCG) in respect of preferential procurement since the implementation of the PPPR 2011.</a:t>
            </a:r>
            <a:endParaRPr lang="en-ZA" b="0" dirty="0"/>
          </a:p>
          <a:p>
            <a:pPr marL="0" lvl="1" indent="0" algn="just">
              <a:lnSpc>
                <a:spcPct val="110000"/>
              </a:lnSpc>
              <a:spcBef>
                <a:spcPts val="0"/>
              </a:spcBef>
              <a:buNone/>
            </a:pPr>
            <a:endParaRPr lang="en-ZA" sz="700" b="1" dirty="0"/>
          </a:p>
          <a:p>
            <a:pPr marL="0" lvl="1" indent="0" algn="just">
              <a:lnSpc>
                <a:spcPct val="110000"/>
              </a:lnSpc>
              <a:spcBef>
                <a:spcPts val="0"/>
              </a:spcBef>
              <a:buNone/>
            </a:pPr>
            <a:r>
              <a:rPr lang="en-ZA" sz="1500" b="1" dirty="0"/>
              <a:t>CABINET APPROVED</a:t>
            </a:r>
            <a:r>
              <a:rPr lang="en-ZA" sz="1500" dirty="0"/>
              <a:t>:</a:t>
            </a:r>
          </a:p>
          <a:p>
            <a:pPr lvl="1" algn="just">
              <a:lnSpc>
                <a:spcPct val="110000"/>
              </a:lnSpc>
              <a:spcBef>
                <a:spcPts val="0"/>
              </a:spcBef>
            </a:pPr>
            <a:r>
              <a:rPr lang="en-ZA" sz="1500" b="1" dirty="0"/>
              <a:t>ISSUANCE OF AN INTERIM STRATEGY AS WELL AS SUPPLY CHAIN MANAGEMENT GOVERNANCE REQUIREMENTS VIA PROVINCIAL TREASURY INSTRUCTIONS THAT</a:t>
            </a:r>
            <a:r>
              <a:rPr lang="en-ZA" sz="1500" dirty="0"/>
              <a:t>:</a:t>
            </a:r>
          </a:p>
          <a:p>
            <a:pPr marL="642937" lvl="0" indent="-285750" algn="just">
              <a:lnSpc>
                <a:spcPct val="110000"/>
              </a:lnSpc>
              <a:spcBef>
                <a:spcPts val="0"/>
              </a:spcBef>
              <a:buFont typeface="Arial" panose="020B0604020202020204" pitchFamily="34" charset="0"/>
              <a:buChar char="•"/>
            </a:pPr>
            <a:r>
              <a:rPr lang="en-ZA" sz="1500" b="0" dirty="0"/>
              <a:t>Apply its discretion NOT to implement the pre-qualification criteria (i.e. regulation 4);</a:t>
            </a:r>
          </a:p>
          <a:p>
            <a:pPr marL="642937" lvl="0" indent="-285750" algn="just">
              <a:lnSpc>
                <a:spcPct val="110000"/>
              </a:lnSpc>
              <a:spcBef>
                <a:spcPts val="0"/>
              </a:spcBef>
              <a:buFont typeface="Arial" panose="020B0604020202020204" pitchFamily="34" charset="0"/>
              <a:buChar char="•"/>
            </a:pPr>
            <a:r>
              <a:rPr lang="en-ZA" sz="1500" b="0" dirty="0"/>
              <a:t>Apply its discretion NOT to implement regulation 6(9)(a)-(c) and 7(9)(a)-(c);</a:t>
            </a:r>
          </a:p>
          <a:p>
            <a:pPr marL="642937" lvl="0" indent="-285750" algn="just">
              <a:lnSpc>
                <a:spcPct val="110000"/>
              </a:lnSpc>
              <a:spcBef>
                <a:spcPts val="0"/>
              </a:spcBef>
              <a:buFont typeface="Arial" panose="020B0604020202020204" pitchFamily="34" charset="0"/>
              <a:buChar char="•"/>
            </a:pPr>
            <a:r>
              <a:rPr lang="en-ZA" sz="1500" b="0" dirty="0"/>
              <a:t>Makes provision for empowerment assessments to be conducted for all procurement above R10 million (EME threshold) and also allowing departments to lower the threshold should its analysis so dictate; and</a:t>
            </a:r>
          </a:p>
          <a:p>
            <a:pPr marL="642937" lvl="0" indent="-285750" algn="just">
              <a:lnSpc>
                <a:spcPct val="110000"/>
              </a:lnSpc>
              <a:spcBef>
                <a:spcPts val="0"/>
              </a:spcBef>
              <a:buFont typeface="Arial" panose="020B0604020202020204" pitchFamily="34" charset="0"/>
              <a:buChar char="•"/>
            </a:pPr>
            <a:r>
              <a:rPr lang="en-ZA" sz="1500" b="0" dirty="0"/>
              <a:t>Makes provision for the implementation of regional indicators to target local suppliers via our e-procurement system and rotation of suppliers</a:t>
            </a:r>
            <a:r>
              <a:rPr lang="en-ZA" sz="1500" dirty="0"/>
              <a:t>.</a:t>
            </a:r>
          </a:p>
          <a:p>
            <a:pPr lvl="1" algn="just">
              <a:lnSpc>
                <a:spcPct val="110000"/>
              </a:lnSpc>
              <a:spcBef>
                <a:spcPts val="0"/>
              </a:spcBef>
            </a:pPr>
            <a:r>
              <a:rPr lang="en-ZA" sz="1500" b="1" dirty="0"/>
              <a:t>DEVELOPMENT OF AN ECONOMIC PROCUREMENT POLICY </a:t>
            </a:r>
            <a:r>
              <a:rPr lang="en-ZA" sz="1500" dirty="0"/>
              <a:t>that is aligned to PSG1 that covers job creation and infrastructure development and is aligned to the MTBPS in conjunction with DEDAT and DotP.</a:t>
            </a:r>
          </a:p>
          <a:p>
            <a:pPr lvl="1" algn="just">
              <a:lnSpc>
                <a:spcPct val="110000"/>
              </a:lnSpc>
              <a:spcBef>
                <a:spcPts val="0"/>
              </a:spcBef>
            </a:pPr>
            <a:r>
              <a:rPr lang="en-ZA" sz="1500" b="1" dirty="0"/>
              <a:t>BROADER TRANSFORMATION POLICY</a:t>
            </a:r>
          </a:p>
          <a:p>
            <a:pPr marL="642937" indent="-285750" algn="just">
              <a:lnSpc>
                <a:spcPct val="110000"/>
              </a:lnSpc>
              <a:spcBef>
                <a:spcPts val="0"/>
              </a:spcBef>
              <a:buFont typeface="Arial" panose="020B0604020202020204" pitchFamily="34" charset="0"/>
              <a:buChar char="•"/>
            </a:pPr>
            <a:r>
              <a:rPr lang="en-ZA" sz="1500" b="0" dirty="0"/>
              <a:t>Promote private sector spend on economic growth; and</a:t>
            </a:r>
          </a:p>
          <a:p>
            <a:pPr marL="642937" indent="-285750" algn="just">
              <a:lnSpc>
                <a:spcPct val="110000"/>
              </a:lnSpc>
              <a:spcBef>
                <a:spcPts val="0"/>
              </a:spcBef>
              <a:buFont typeface="Arial" panose="020B0604020202020204" pitchFamily="34" charset="0"/>
              <a:buChar char="•"/>
            </a:pPr>
            <a:r>
              <a:rPr lang="en-ZA" sz="1500" b="0" dirty="0"/>
              <a:t>Further strengthen the partnership with the private sector by enabling access to the WCG supplier database. </a:t>
            </a:r>
          </a:p>
          <a:p>
            <a:pPr lvl="0" algn="just"/>
            <a:endParaRPr lang="en-ZA" sz="1500" dirty="0"/>
          </a:p>
        </p:txBody>
      </p:sp>
    </p:spTree>
    <p:extLst>
      <p:ext uri="{BB962C8B-B14F-4D97-AF65-F5344CB8AC3E}">
        <p14:creationId xmlns:p14="http://schemas.microsoft.com/office/powerpoint/2010/main" xmlns="" val="335968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90160"/>
            <a:ext cx="8597205" cy="559256"/>
          </a:xfrm>
        </p:spPr>
        <p:txBody>
          <a:bodyPr/>
          <a:lstStyle/>
          <a:p>
            <a:r>
              <a:rPr lang="en-GB" dirty="0"/>
              <a:t>PROGRESS ON CABINET DECISIONS</a:t>
            </a:r>
          </a:p>
        </p:txBody>
      </p:sp>
      <p:sp>
        <p:nvSpPr>
          <p:cNvPr id="12" name="Slide Number Placeholder 11"/>
          <p:cNvSpPr>
            <a:spLocks noGrp="1"/>
          </p:cNvSpPr>
          <p:nvPr>
            <p:ph type="sldNum" sz="quarter" idx="4"/>
          </p:nvPr>
        </p:nvSpPr>
        <p:spPr/>
        <p:txBody>
          <a:bodyPr/>
          <a:lstStyle/>
          <a:p>
            <a:fld id="{8406839F-D7A4-4E5D-B93D-768AD4D1DB36}" type="slidenum">
              <a:rPr lang="en-ZA" smtClean="0"/>
              <a:pPr/>
              <a:t>8</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996607624"/>
              </p:ext>
            </p:extLst>
          </p:nvPr>
        </p:nvGraphicFramePr>
        <p:xfrm>
          <a:off x="0" y="917514"/>
          <a:ext cx="9144000" cy="5940486"/>
        </p:xfrm>
        <a:graphic>
          <a:graphicData uri="http://schemas.openxmlformats.org/drawingml/2006/table">
            <a:tbl>
              <a:tblPr firstRow="1" bandRow="1">
                <a:tableStyleId>{5C22544A-7EE6-4342-B048-85BDC9FD1C3A}</a:tableStyleId>
              </a:tblPr>
              <a:tblGrid>
                <a:gridCol w="3203848">
                  <a:extLst>
                    <a:ext uri="{9D8B030D-6E8A-4147-A177-3AD203B41FA5}">
                      <a16:colId xmlns:a16="http://schemas.microsoft.com/office/drawing/2014/main" xmlns="" val="432206793"/>
                    </a:ext>
                  </a:extLst>
                </a:gridCol>
                <a:gridCol w="5940152">
                  <a:extLst>
                    <a:ext uri="{9D8B030D-6E8A-4147-A177-3AD203B41FA5}">
                      <a16:colId xmlns:a16="http://schemas.microsoft.com/office/drawing/2014/main" xmlns="" val="2217177995"/>
                    </a:ext>
                  </a:extLst>
                </a:gridCol>
              </a:tblGrid>
              <a:tr h="376348">
                <a:tc>
                  <a:txBody>
                    <a:bodyPr/>
                    <a:lstStyle/>
                    <a:p>
                      <a:r>
                        <a:rPr lang="en-ZA" dirty="0"/>
                        <a:t>CABINET</a:t>
                      </a:r>
                      <a:r>
                        <a:rPr lang="en-ZA" baseline="0" dirty="0"/>
                        <a:t> DECISION</a:t>
                      </a:r>
                      <a:endParaRPr lang="en-ZA" dirty="0"/>
                    </a:p>
                  </a:txBody>
                  <a:tcPr/>
                </a:tc>
                <a:tc>
                  <a:txBody>
                    <a:bodyPr/>
                    <a:lstStyle/>
                    <a:p>
                      <a:r>
                        <a:rPr lang="en-ZA" dirty="0"/>
                        <a:t>PROGRESS</a:t>
                      </a:r>
                    </a:p>
                  </a:txBody>
                  <a:tcPr/>
                </a:tc>
                <a:extLst>
                  <a:ext uri="{0D108BD9-81ED-4DB2-BD59-A6C34878D82A}">
                    <a16:rowId xmlns:a16="http://schemas.microsoft.com/office/drawing/2014/main" xmlns="" val="297359402"/>
                  </a:ext>
                </a:extLst>
              </a:tr>
              <a:tr h="2457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Issuance of an interim strategy as well as supply chain management governance requirements via provincial treasury instructions that:</a:t>
                      </a:r>
                    </a:p>
                    <a:p>
                      <a:endParaRPr lang="en-ZA" sz="1600" dirty="0"/>
                    </a:p>
                  </a:txBody>
                  <a:tcPr/>
                </a:tc>
                <a:tc>
                  <a:txBody>
                    <a:bodyPr/>
                    <a:lstStyle/>
                    <a:p>
                      <a:pPr marL="285750" indent="-285750">
                        <a:buFont typeface="Arial" panose="020B0604020202020204" pitchFamily="34" charset="0"/>
                        <a:buChar char="•"/>
                      </a:pPr>
                      <a:r>
                        <a:rPr lang="en-ZA" sz="1600" dirty="0"/>
                        <a:t>Issuance</a:t>
                      </a:r>
                      <a:r>
                        <a:rPr lang="en-ZA" sz="1600" baseline="0" dirty="0"/>
                        <a:t> of PT Circular 12 and 15</a:t>
                      </a:r>
                    </a:p>
                    <a:p>
                      <a:pPr marL="285750" indent="-285750">
                        <a:buFont typeface="Arial" panose="020B0604020202020204" pitchFamily="34" charset="0"/>
                        <a:buChar char="•"/>
                      </a:pPr>
                      <a:r>
                        <a:rPr lang="en-ZA" sz="1600" baseline="0" dirty="0"/>
                        <a:t>Information sessions with depts.</a:t>
                      </a:r>
                    </a:p>
                    <a:p>
                      <a:pPr marL="285750" indent="-285750">
                        <a:buFont typeface="Arial" panose="020B0604020202020204" pitchFamily="34" charset="0"/>
                        <a:buChar char="•"/>
                      </a:pPr>
                      <a:r>
                        <a:rPr lang="en-ZA" sz="1600" baseline="0" dirty="0"/>
                        <a:t>Full review of PTIs currently underway</a:t>
                      </a:r>
                    </a:p>
                    <a:p>
                      <a:pPr marL="285750" indent="-285750">
                        <a:buFont typeface="Arial" panose="020B0604020202020204" pitchFamily="34" charset="0"/>
                        <a:buChar char="•"/>
                      </a:pPr>
                      <a:r>
                        <a:rPr lang="en-ZA" sz="1600" baseline="0" dirty="0"/>
                        <a:t>Statistics as it relates to the PPPFR provided to depts. via quarterly SCM Performance Insight reports</a:t>
                      </a:r>
                    </a:p>
                    <a:p>
                      <a:pPr marL="285750" indent="-285750">
                        <a:buFont typeface="Arial" panose="020B0604020202020204" pitchFamily="34" charset="0"/>
                        <a:buChar char="•"/>
                      </a:pPr>
                      <a:r>
                        <a:rPr lang="en-ZA" sz="1600" baseline="0" dirty="0">
                          <a:solidFill>
                            <a:schemeClr val="tx1"/>
                          </a:solidFill>
                        </a:rPr>
                        <a:t>Challenges in implementing empowerment impact assessments hence PT in process of developing an EIA toolkit to assist department with process</a:t>
                      </a:r>
                    </a:p>
                  </a:txBody>
                  <a:tcPr/>
                </a:tc>
                <a:extLst>
                  <a:ext uri="{0D108BD9-81ED-4DB2-BD59-A6C34878D82A}">
                    <a16:rowId xmlns:a16="http://schemas.microsoft.com/office/drawing/2014/main" xmlns="" val="102676393"/>
                  </a:ext>
                </a:extLst>
              </a:tr>
              <a:tr h="2457276">
                <a:tc>
                  <a:txBody>
                    <a:bodyPr/>
                    <a:lstStyle/>
                    <a:p>
                      <a:r>
                        <a:rPr lang="en-ZA" sz="1600" dirty="0"/>
                        <a:t>Development of an economic procurement policy</a:t>
                      </a:r>
                      <a:endParaRPr lang="en-ZA" sz="16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aseline="0" dirty="0"/>
                        <a:t>1</a:t>
                      </a:r>
                      <a:r>
                        <a:rPr lang="en-ZA" sz="1600" baseline="30000" dirty="0"/>
                        <a:t>st</a:t>
                      </a:r>
                      <a:r>
                        <a:rPr lang="en-ZA" sz="1600" baseline="0" dirty="0"/>
                        <a:t> draft Economic Procurement Brief canvassed with SCM Forum in July 2017 and recommendations made to GTAC</a:t>
                      </a:r>
                    </a:p>
                    <a:p>
                      <a:pPr marL="285750" indent="-285750">
                        <a:buFont typeface="Arial" panose="020B0604020202020204" pitchFamily="34" charset="0"/>
                        <a:buChar char="•"/>
                      </a:pPr>
                      <a:r>
                        <a:rPr lang="en-ZA" sz="1600" dirty="0"/>
                        <a:t>2</a:t>
                      </a:r>
                      <a:r>
                        <a:rPr lang="en-ZA" sz="1600" baseline="30000" dirty="0"/>
                        <a:t>nd</a:t>
                      </a:r>
                      <a:r>
                        <a:rPr lang="en-ZA" sz="1600" dirty="0"/>
                        <a:t> draft economic procurement</a:t>
                      </a:r>
                      <a:r>
                        <a:rPr lang="en-ZA" sz="1600" baseline="0" dirty="0"/>
                        <a:t> policy brief received and Task team  met on 25 August 2017 to provide final input into brief.</a:t>
                      </a:r>
                    </a:p>
                    <a:p>
                      <a:pPr marL="285750" indent="-285750">
                        <a:buFont typeface="Arial" panose="020B0604020202020204" pitchFamily="34" charset="0"/>
                        <a:buChar char="•"/>
                      </a:pPr>
                      <a:r>
                        <a:rPr lang="en-ZA" sz="1600" baseline="0" dirty="0">
                          <a:solidFill>
                            <a:schemeClr val="tx1"/>
                          </a:solidFill>
                        </a:rPr>
                        <a:t>1st  Draft Policy tabled with PT by DotP policy team on 15 April 2018. PT and key stakeholders provided comments to be taken up into policy</a:t>
                      </a:r>
                      <a:endParaRPr lang="en-ZA" sz="1600" dirty="0">
                        <a:solidFill>
                          <a:schemeClr val="tx1"/>
                        </a:solidFill>
                      </a:endParaRPr>
                    </a:p>
                  </a:txBody>
                  <a:tcPr/>
                </a:tc>
                <a:extLst>
                  <a:ext uri="{0D108BD9-81ED-4DB2-BD59-A6C34878D82A}">
                    <a16:rowId xmlns:a16="http://schemas.microsoft.com/office/drawing/2014/main" xmlns="" val="2795751088"/>
                  </a:ext>
                </a:extLst>
              </a:tr>
              <a:tr h="64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Broader transformation policy</a:t>
                      </a:r>
                    </a:p>
                  </a:txBody>
                  <a:tcPr/>
                </a:tc>
                <a:tc>
                  <a:txBody>
                    <a:bodyPr/>
                    <a:lstStyle/>
                    <a:p>
                      <a:pPr marL="285750" indent="-285750">
                        <a:buFont typeface="Arial" panose="020B0604020202020204" pitchFamily="34" charset="0"/>
                        <a:buChar char="•"/>
                      </a:pPr>
                      <a:r>
                        <a:rPr lang="en-ZA" sz="1600" dirty="0"/>
                        <a:t>Longer term objective</a:t>
                      </a:r>
                    </a:p>
                  </a:txBody>
                  <a:tcPr/>
                </a:tc>
                <a:extLst>
                  <a:ext uri="{0D108BD9-81ED-4DB2-BD59-A6C34878D82A}">
                    <a16:rowId xmlns:a16="http://schemas.microsoft.com/office/drawing/2014/main" xmlns="" val="2844742511"/>
                  </a:ext>
                </a:extLst>
              </a:tr>
            </a:tbl>
          </a:graphicData>
        </a:graphic>
      </p:graphicFrame>
      <p:graphicFrame>
        <p:nvGraphicFramePr>
          <p:cNvPr id="3" name="Table 2"/>
          <p:cNvGraphicFramePr>
            <a:graphicFrameLocks noGrp="1"/>
          </p:cNvGraphicFramePr>
          <p:nvPr/>
        </p:nvGraphicFramePr>
        <p:xfrm>
          <a:off x="280219" y="4542503"/>
          <a:ext cx="208280" cy="365760"/>
        </p:xfrm>
        <a:graphic>
          <a:graphicData uri="http://schemas.openxmlformats.org/drawingml/2006/table">
            <a:tbl>
              <a:tblPr/>
              <a:tblGrid>
                <a:gridCol w="208280">
                  <a:extLst>
                    <a:ext uri="{9D8B030D-6E8A-4147-A177-3AD203B41FA5}">
                      <a16:colId xmlns:a16="http://schemas.microsoft.com/office/drawing/2014/main" xmlns="" val="599703960"/>
                    </a:ext>
                  </a:extLst>
                </a:gridCol>
              </a:tblGrid>
              <a:tr h="0">
                <a:tc>
                  <a:txBody>
                    <a:bodyPr/>
                    <a:lstStyle/>
                    <a:p>
                      <a:endParaRPr lang="en-ZA"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1004828994"/>
                  </a:ext>
                </a:extLst>
              </a:tr>
            </a:tbl>
          </a:graphicData>
        </a:graphic>
      </p:graphicFrame>
    </p:spTree>
    <p:custDataLst>
      <p:tags r:id="rId1"/>
    </p:custDataLst>
    <p:extLst>
      <p:ext uri="{BB962C8B-B14F-4D97-AF65-F5344CB8AC3E}">
        <p14:creationId xmlns:p14="http://schemas.microsoft.com/office/powerpoint/2010/main" xmlns="" val="375062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55000" lnSpcReduction="20000"/>
          </a:bodyPr>
          <a:lstStyle/>
          <a:p>
            <a:pPr algn="ctr"/>
            <a:r>
              <a:rPr lang="en-ZA" b="1" dirty="0"/>
              <a:t>PPPFR PROCESS</a:t>
            </a:r>
          </a:p>
          <a:p>
            <a:pPr algn="ctr"/>
            <a:r>
              <a:rPr lang="en-ZA" b="1" dirty="0"/>
              <a:t>WCG – A HOLISTIC APPROACH TO PROCUREMENT PLANNING, PROCUREMENT STRATEGY AND SOCIO-ECONOMIC TRANSFORMATION </a:t>
            </a:r>
          </a:p>
        </p:txBody>
      </p:sp>
    </p:spTree>
    <p:custDataLst>
      <p:tags r:id="rId1"/>
    </p:custDataLst>
    <p:extLst>
      <p:ext uri="{BB962C8B-B14F-4D97-AF65-F5344CB8AC3E}">
        <p14:creationId xmlns:p14="http://schemas.microsoft.com/office/powerpoint/2010/main" xmlns="" val="714365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89bmk0SOuza7NbvIp48mwknZhZugPkej9McoZlrF0LH114aQh/imDAP2NeJNAH0+ocS0FzrPdx/bpsH7fYUafyb0NKtAqdNS0Zp5LGNZkI8z2QCdP7QNG9h6AjGOASBr5rOkt+wz7V+HwedJjL+GK+cLh1y2HMUs9IqKTH0qSn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51.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52.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53.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54.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55.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56.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57.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58.xml><?xml version="1.0" encoding="utf-8"?>
<p:tagLst xmlns:a="http://schemas.openxmlformats.org/drawingml/2006/main" xmlns:r="http://schemas.openxmlformats.org/officeDocument/2006/relationships" xmlns:p="http://schemas.openxmlformats.org/presentationml/2006/main">
  <p:tag name="SMARTBOX_SB6" val="HXQpxp+i6ao6ugL+w2aN6SSZR4Rj8uux"/>
  <p:tag name="SMARTBOX_SB8" val="r2neeE3KZds3QY4p8ddT6A=="/>
  <p:tag name="SMARTBOX_SB7" val="veLtUxtpaHP3gz7PlF+gGA=="/>
</p:tagLst>
</file>

<file path=ppt/tags/tag59.xml><?xml version="1.0" encoding="utf-8"?>
<p:tagLst xmlns:a="http://schemas.openxmlformats.org/drawingml/2006/main" xmlns:r="http://schemas.openxmlformats.org/officeDocument/2006/relationships" xmlns:p="http://schemas.openxmlformats.org/presentationml/2006/main">
  <p:tag name="HIDDEN" val="Fals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HIDDEN" val="False"/>
</p:tagLst>
</file>

<file path=ppt/tags/tag61.xml><?xml version="1.0" encoding="utf-8"?>
<p:tagLst xmlns:a="http://schemas.openxmlformats.org/drawingml/2006/main" xmlns:r="http://schemas.openxmlformats.org/officeDocument/2006/relationships" xmlns:p="http://schemas.openxmlformats.org/presentationml/2006/main">
  <p:tag name="HIDDEN" val="False"/>
</p:tagLst>
</file>

<file path=ppt/tags/tag62.xml><?xml version="1.0" encoding="utf-8"?>
<p:tagLst xmlns:a="http://schemas.openxmlformats.org/drawingml/2006/main" xmlns:r="http://schemas.openxmlformats.org/officeDocument/2006/relationships" xmlns:p="http://schemas.openxmlformats.org/presentationml/2006/main">
  <p:tag name="HIDDEN" val="False"/>
</p:tagLst>
</file>

<file path=ppt/tags/tag63.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64.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65.xml><?xml version="1.0" encoding="utf-8"?>
<p:tagLst xmlns:a="http://schemas.openxmlformats.org/drawingml/2006/main" xmlns:r="http://schemas.openxmlformats.org/officeDocument/2006/relationships" xmlns:p="http://schemas.openxmlformats.org/presentationml/2006/main">
  <p:tag name="SMARTBOX_SB6" val="ExV0lgmBfxs4p/Ctn6PAZzkJrxNZh9dP"/>
  <p:tag name="SMARTBOX_SB8" val="TGX+G0PGAnUARCSWBtSV8A=="/>
  <p:tag name="SMARTBOX_SB7" val="QCFeyGRrGmX3AMjrtsQn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2830</TotalTime>
  <Words>4515</Words>
  <Application>Microsoft Office PowerPoint</Application>
  <PresentationFormat>On-screen Show (4:3)</PresentationFormat>
  <Paragraphs>624</Paragraphs>
  <Slides>46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WCG-PPT Master-121022-amc</vt:lpstr>
      <vt:lpstr>think-cell Slide</vt:lpstr>
      <vt:lpstr>PREFERENTIAL PROCUREMENT PROCESS</vt:lpstr>
      <vt:lpstr>Slide 2</vt:lpstr>
      <vt:lpstr>BACKGROUND PROVINCIAL PPPFR IMPLEMENTATION</vt:lpstr>
      <vt:lpstr>LEGISLATIVE FRAMEWORK</vt:lpstr>
      <vt:lpstr>PPR IMPLEMENTATION CHALLENGES; RISKS AND IMPACT</vt:lpstr>
      <vt:lpstr>WCG SUPPLIER BASE – CONTRACT AWARDS for 2015/16  Presented to Cabinet</vt:lpstr>
      <vt:lpstr>PROPOSALS  APPROVED BY CABINET</vt:lpstr>
      <vt:lpstr>PROGRESS ON CABINET DECISIONS</vt:lpstr>
      <vt:lpstr>Slide 9</vt:lpstr>
      <vt:lpstr>CONFORMANCE TO PERFORMANCE</vt:lpstr>
      <vt:lpstr>PUBLIC PROCUREMENT</vt:lpstr>
      <vt:lpstr>WHY GOVERNMENT PURCHASING AFFECTS MARKETS</vt:lpstr>
      <vt:lpstr>PUBLIC PROCUREMENT SYSTEMS</vt:lpstr>
      <vt:lpstr>PPPFR 2017 – TECHNICAL PROCESS - COMPLIANCE</vt:lpstr>
      <vt:lpstr>PPPR 2017 – TECHNICAL PROCESS - COMPLIANCE </vt:lpstr>
      <vt:lpstr>WHAT ARE THE TRADE - OFFS</vt:lpstr>
      <vt:lpstr>GLOBAL TRENDS DRIVING SOURCING &amp; PROCUREMENT</vt:lpstr>
      <vt:lpstr>STRATEGIC SOURCING </vt:lpstr>
      <vt:lpstr>Slide 19</vt:lpstr>
      <vt:lpstr>Demand Management lacks planning rigor</vt:lpstr>
      <vt:lpstr>WCGs POSITION</vt:lpstr>
      <vt:lpstr>The Case for Strategic Sourcing</vt:lpstr>
      <vt:lpstr>Strategic approach to procurement</vt:lpstr>
      <vt:lpstr>The Business Opportunity</vt:lpstr>
      <vt:lpstr>PROCUREMENT STRATEGY</vt:lpstr>
      <vt:lpstr>The Roadmap</vt:lpstr>
      <vt:lpstr>The Basic Strategic Sourcing Intent</vt:lpstr>
      <vt:lpstr>What needs to be done for each knowledge area?</vt:lpstr>
      <vt:lpstr>Orientation: Value for Money </vt:lpstr>
      <vt:lpstr>Summary of Considerations  </vt:lpstr>
      <vt:lpstr>“Socio-economic Value Procurement Framework”</vt:lpstr>
      <vt:lpstr>Measurement Logic: Start with Outcome</vt:lpstr>
      <vt:lpstr>Use Procurement Plan - Conduct Opportunity Analysis</vt:lpstr>
      <vt:lpstr>Social Value Opportunity Views</vt:lpstr>
      <vt:lpstr>Include Social Outcomes in the Existing Procurement Cycle</vt:lpstr>
      <vt:lpstr>USE THE MERO AND THE PERO AS THE LEADING BASELINE </vt:lpstr>
      <vt:lpstr>Communication Plan</vt:lpstr>
      <vt:lpstr>HOLISTIC PROCESS FOR PPPFR IMPLEMENTATION</vt:lpstr>
      <vt:lpstr>Slide 39</vt:lpstr>
      <vt:lpstr>PREFERENTIAL PROCUREMENT SPEND 2017-18</vt:lpstr>
      <vt:lpstr>PREFERENTIAL PROCUREMENT SPEND 2017-18</vt:lpstr>
      <vt:lpstr>DEMOGRAPHIC REPRESENTATION ON CSD</vt:lpstr>
      <vt:lpstr>WCG PROCUREMENT SPEND 2017-18 IRO DEMOGRAPHICS</vt:lpstr>
      <vt:lpstr>WCG SPEND 2017-18 PER GENDER</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Conny</dc:creator>
  <cp:keywords>POTX</cp:keywords>
  <cp:lastModifiedBy>PUMZA</cp:lastModifiedBy>
  <cp:revision>238</cp:revision>
  <cp:lastPrinted>2017-11-22T09:38:15Z</cp:lastPrinted>
  <dcterms:created xsi:type="dcterms:W3CDTF">2012-11-01T08:19:05Z</dcterms:created>
  <dcterms:modified xsi:type="dcterms:W3CDTF">2018-05-21T08:30:03Z</dcterms:modified>
  <cp:category>CI</cp:category>
</cp:coreProperties>
</file>