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35" r:id="rId3"/>
    <p:sldId id="340" r:id="rId4"/>
    <p:sldId id="327" r:id="rId5"/>
    <p:sldId id="336" r:id="rId6"/>
    <p:sldId id="334" r:id="rId7"/>
    <p:sldId id="338" r:id="rId8"/>
    <p:sldId id="341" r:id="rId9"/>
    <p:sldId id="342" r:id="rId10"/>
    <p:sldId id="330" r:id="rId11"/>
    <p:sldId id="344" r:id="rId12"/>
    <p:sldId id="345" r:id="rId13"/>
    <p:sldId id="343" r:id="rId14"/>
    <p:sldId id="332" r:id="rId15"/>
    <p:sldId id="300" r:id="rId16"/>
  </p:sldIdLst>
  <p:sldSz cx="9144000" cy="6858000" type="screen4x3"/>
  <p:notesSz cx="9926638" cy="67976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1" autoAdjust="0"/>
    <p:restoredTop sz="94578" autoAdjust="0"/>
  </p:normalViewPr>
  <p:slideViewPr>
    <p:cSldViewPr snapToGrid="0" snapToObjects="1"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A2286-EC92-4FD9-89C8-D30C1E38A723}" type="datetimeFigureOut">
              <a:rPr lang="en-ZA" smtClean="0"/>
              <a:pPr/>
              <a:t>2018/05/17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35E96-9186-4B03-8622-C1A69E10FE4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03103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1B9D5-0E26-4AED-A22B-7377CC88F95D}" type="datetimeFigureOut">
              <a:rPr lang="en-US" smtClean="0"/>
              <a:pPr/>
              <a:t>5/17/2018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79D16-9E37-44B8-87F9-632133397C9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7501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9D16-9E37-44B8-87F9-632133397C9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7850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F439-D96B-4CE4-BBAE-E6EBF96BC913}" type="datetimeFigureOut">
              <a:rPr lang="en-US" smtClean="0"/>
              <a:pPr>
                <a:defRPr/>
              </a:pPr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2AF60-E7AF-48E4-964F-B500E43473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36F51-C9EB-44BF-A795-E97BDD6C4705}" type="datetimeFigureOut">
              <a:rPr lang="en-US" smtClean="0"/>
              <a:pPr>
                <a:defRPr/>
              </a:pPr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2A37-9EC0-4D1E-88E1-D124CD9A19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3B7C0-707F-4542-9609-88304384B712}" type="datetimeFigureOut">
              <a:rPr lang="en-US" smtClean="0"/>
              <a:pPr>
                <a:defRPr/>
              </a:pPr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391E6-D54D-4B82-9A88-4364CA5A98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"/>
          <p:cNvSpPr>
            <a:spLocks noGrp="1"/>
          </p:cNvSpPr>
          <p:nvPr>
            <p:ph type="sldNum" sz="quarter" idx="10"/>
          </p:nvPr>
        </p:nvSpPr>
        <p:spPr>
          <a:xfrm>
            <a:off x="6218238" y="6424613"/>
            <a:ext cx="2133600" cy="269875"/>
          </a:xfr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b="1" smtClean="0">
                <a:latin typeface="Gill Sans MT" pitchFamily="34" charset="0"/>
                <a:sym typeface="Gill Sans MT" pitchFamily="34" charset="0"/>
              </a:defRPr>
            </a:lvl1pPr>
          </a:lstStyle>
          <a:p>
            <a:pPr>
              <a:defRPr/>
            </a:pPr>
            <a:fld id="{698757C3-3D27-4FFF-AF19-AC69A6999F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13EE4-7213-4329-8696-075B4249D456}" type="datetimeFigureOut">
              <a:rPr lang="en-US" smtClean="0"/>
              <a:pPr>
                <a:defRPr/>
              </a:pPr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4EDB2-8FD5-4807-8659-6F20449C8B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AD5A0-E00B-4295-862A-01E9AE0F2008}" type="datetimeFigureOut">
              <a:rPr lang="en-US" smtClean="0"/>
              <a:pPr>
                <a:defRPr/>
              </a:pPr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598ED-7E5E-4ADA-A16D-666CA9FF3F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E5CCD-9151-4BB6-AFEA-60B7D3DE509B}" type="datetimeFigureOut">
              <a:rPr lang="en-US" smtClean="0"/>
              <a:pPr>
                <a:defRPr/>
              </a:pPr>
              <a:t>5/17/2018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4079-FDF2-4783-B681-5327624A19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8CE0B-4BFE-4298-9AAB-F80BDE17A05D}" type="datetimeFigureOut">
              <a:rPr lang="en-US" smtClean="0"/>
              <a:pPr>
                <a:defRPr/>
              </a:pPr>
              <a:t>5/17/2018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DC75-B9D1-4C20-9DBC-6C3F9D1A0B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148F3-D6CA-4CD7-B1E2-FE0D30021BAC}" type="datetimeFigureOut">
              <a:rPr lang="en-US" smtClean="0"/>
              <a:pPr>
                <a:defRPr/>
              </a:pPr>
              <a:t>5/17/2018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8DB87-77D7-43F7-9EFE-C1A6A5C33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1F567-EB9C-4935-8BAF-09E75A5DF1D5}" type="datetimeFigureOut">
              <a:rPr lang="en-US" smtClean="0"/>
              <a:pPr>
                <a:defRPr/>
              </a:pPr>
              <a:t>5/17/2018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CC3D3-9C3B-44D2-B566-275D61BA42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A1C49-B232-41B9-9C08-CB9FB64CE8E5}" type="datetimeFigureOut">
              <a:rPr lang="en-US" smtClean="0"/>
              <a:pPr>
                <a:defRPr/>
              </a:pPr>
              <a:t>5/17/2018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7AEC-719F-4512-9A2C-CCB833AAFD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480CF-661D-468D-B2A6-08DE06F13908}" type="datetimeFigureOut">
              <a:rPr lang="en-US" smtClean="0"/>
              <a:pPr>
                <a:defRPr/>
              </a:pPr>
              <a:t>5/17/2018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05AE7-DEF1-4E60-8C6A-1BB058370A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AC16B3E-239E-402B-99C9-A5D9862F6C60}" type="datetimeFigureOut">
              <a:rPr lang="en-US" smtClean="0"/>
              <a:pPr>
                <a:defRPr/>
              </a:pPr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4763871-9E03-4C7F-9724-412BBA5005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RESENTATION_PICS.jpeg" descr="C:\Users\AzwilitsheiM\Desktop\DST BRAND MANUAL\PRESENTATION_PICS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075" name="Shape 13"/>
          <p:cNvSpPr>
            <a:spLocks noChangeArrowheads="1"/>
          </p:cNvSpPr>
          <p:nvPr/>
        </p:nvSpPr>
        <p:spPr bwMode="auto">
          <a:xfrm>
            <a:off x="191729" y="433115"/>
            <a:ext cx="8772884" cy="107721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Gill Sans MT" pitchFamily="34" charset="0"/>
                <a:sym typeface="Gill Sans MT" pitchFamily="34" charset="0"/>
              </a:rPr>
              <a:t>Update on the Review of the STI Institutional Landscape</a:t>
            </a:r>
            <a:endParaRPr lang="en-US" sz="3200" b="1" dirty="0">
              <a:solidFill>
                <a:srgbClr val="FF0000"/>
              </a:solidFill>
              <a:latin typeface="Gill Sans MT" pitchFamily="34" charset="0"/>
              <a:sym typeface="Gill Sans MT" pitchFamily="34" charset="0"/>
            </a:endParaRPr>
          </a:p>
        </p:txBody>
      </p:sp>
      <p:sp>
        <p:nvSpPr>
          <p:cNvPr id="3076" name="Shape 14"/>
          <p:cNvSpPr>
            <a:spLocks noChangeArrowheads="1"/>
          </p:cNvSpPr>
          <p:nvPr/>
        </p:nvSpPr>
        <p:spPr bwMode="auto">
          <a:xfrm>
            <a:off x="5265175" y="4581792"/>
            <a:ext cx="3699438" cy="120032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square" lIns="45719" rIns="45719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Gill Sans MT" pitchFamily="34" charset="0"/>
                <a:sym typeface="Gill Sans MT" pitchFamily="34" charset="0"/>
              </a:rPr>
              <a:t>Portfolio Committee on Science and Technology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latin typeface="Gill Sans MT" pitchFamily="34" charset="0"/>
                <a:sym typeface="Gill Sans MT" pitchFamily="34" charset="0"/>
              </a:rPr>
              <a:t>16 May 2018</a:t>
            </a:r>
            <a:endParaRPr lang="en-US" sz="2400" b="1" dirty="0">
              <a:solidFill>
                <a:schemeClr val="bg1"/>
              </a:solidFill>
              <a:latin typeface="Gill Sans MT" pitchFamily="34" charset="0"/>
              <a:sym typeface="Gill Sans MT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757C3-3D27-4FFF-AF19-AC69A6999F6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09720" y="8092"/>
            <a:ext cx="7210004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STIIL REVIEW RECOMMENDATIONS (1) </a:t>
            </a:r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097370"/>
            <a:ext cx="9119724" cy="1513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Z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 1: Develop an overarching policy framework for PRIs</a:t>
            </a:r>
            <a:r>
              <a:rPr lang="en-Z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describing their purpose, functions, national relevance and governance for the next 30 years w.r.t. strategic mandates of the DST and alignment with other line departments.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878059"/>
            <a:ext cx="9119724" cy="3539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Recommendation 2: Review mandates of PRIs re. ability to support </a:t>
            </a:r>
          </a:p>
          <a:p>
            <a:pPr marL="36000" indent="-514350">
              <a:buFont typeface="+mj-lt"/>
              <a:buAutoNum type="romanLcPeriod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newly established policy framework, </a:t>
            </a:r>
          </a:p>
          <a:p>
            <a:pPr marL="36000" indent="-514350">
              <a:buFont typeface="+mj-lt"/>
              <a:buAutoNum type="romanLcPeriod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respective line ministries’ imperatives, </a:t>
            </a:r>
          </a:p>
          <a:p>
            <a:pPr marL="36000" indent="-514350">
              <a:buFont typeface="+mj-lt"/>
              <a:buAutoNum type="romanLcPeriod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, innovation and human capital development, </a:t>
            </a:r>
          </a:p>
          <a:p>
            <a:pPr marL="36000" indent="-514350" defTabSz="648000">
              <a:buFont typeface="+mj-lt"/>
              <a:buAutoNum type="romanLcPeriod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diversification of knowledge production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inter-disciplinary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R&amp;I into         emerging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knowledge fields, </a:t>
            </a:r>
          </a:p>
          <a:p>
            <a:pPr marL="36000" indent="-514350" defTabSz="648000">
              <a:buFont typeface="+mj-lt"/>
              <a:buAutoNum type="romanLcPeriod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more balanced geographic spread of R&amp;D practice, institutional presence,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investment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and innovation impact, and </a:t>
            </a:r>
          </a:p>
          <a:p>
            <a:pPr marL="36000" indent="-514350" defTabSz="648000">
              <a:buFont typeface="+mj-lt"/>
              <a:buAutoNum type="romanLcPeriod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more directed focus on social innovation,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particular the need for R&amp;D for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educational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innovation. Establishment of processes for regular 3-5 year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collaborative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reviews to re-envisaging mandates</a:t>
            </a: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428809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757C3-3D27-4FFF-AF19-AC69A6999F6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09720" y="8092"/>
            <a:ext cx="7210004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STIIL REVIEW RECOMMENDATIONS (2)</a:t>
            </a:r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03960"/>
            <a:ext cx="9119724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Recommendation 3: Establish 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 evaluation framework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assess and compare the efficiency levels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thus enabling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informed strategic measures to improve productivity across the STII landscape.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155" y="3107207"/>
            <a:ext cx="9108845" cy="2512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 4: Expand the STII landscape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through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establishment of new PRIs, and necessary restructuring of existing institution informed by </a:t>
            </a:r>
          </a:p>
          <a:p>
            <a:pPr marL="514350" indent="-514350">
              <a:spcBef>
                <a:spcPts val="0"/>
              </a:spcBef>
              <a:buFont typeface="Arial" pitchFamily="34" charset="0"/>
              <a:buAutoNum type="romanLcParenBoth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relevant strategic need and opportunity, </a:t>
            </a:r>
          </a:p>
          <a:p>
            <a:pPr marL="514350" indent="-514350">
              <a:spcBef>
                <a:spcPts val="0"/>
              </a:spcBef>
              <a:buFont typeface="Arial" pitchFamily="34" charset="0"/>
              <a:buAutoNum type="romanLcParenBoth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extent of existing public sector investment, </a:t>
            </a:r>
          </a:p>
          <a:p>
            <a:pPr marL="514350" indent="-514350">
              <a:spcBef>
                <a:spcPts val="0"/>
              </a:spcBef>
              <a:buFont typeface="Arial" pitchFamily="34" charset="0"/>
              <a:buAutoNum type="romanLcParenBoth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implications of the various models for establishment (e.g.,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centralised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or devolved; physical or virtual), and </a:t>
            </a:r>
          </a:p>
          <a:p>
            <a:pPr marL="514350" indent="-514350">
              <a:spcBef>
                <a:spcPts val="0"/>
              </a:spcBef>
              <a:buFont typeface="Arial" pitchFamily="34" charset="0"/>
              <a:buAutoNum type="romanLcParenBoth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extent of current capacity (scientific, technical,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organisational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infrastructural). 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94295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757C3-3D27-4FFF-AF19-AC69A6999F6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09720" y="8092"/>
            <a:ext cx="7210004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STIIL REVIEW RECOMMENDATIONS (3)</a:t>
            </a:r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30" y="1647422"/>
            <a:ext cx="908457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Recommendation 5: Design </a:t>
            </a: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 establish 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a national regulatory policy framework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that is coherent and consistent, so as to enhance alignment of existing regulation 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to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close regulatory gaps in the STII landscape.</a:t>
            </a:r>
          </a:p>
        </p:txBody>
      </p:sp>
    </p:spTree>
    <p:extLst>
      <p:ext uri="{BB962C8B-B14F-4D97-AF65-F5344CB8AC3E}">
        <p14:creationId xmlns:p14="http://schemas.microsoft.com/office/powerpoint/2010/main" xmlns="" val="3015157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1388" y="1171512"/>
            <a:ext cx="8473399" cy="507554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300" dirty="0" smtClean="0"/>
              <a:t>Based on the recommendations of the review, the Department will pursue a roadmap for the expansion of the STIIL </a:t>
            </a:r>
          </a:p>
          <a:p>
            <a:pPr lvl="1" algn="just">
              <a:lnSpc>
                <a:spcPct val="90000"/>
              </a:lnSpc>
            </a:pPr>
            <a:r>
              <a:rPr lang="en-US" sz="2300" dirty="0" smtClean="0"/>
              <a:t>Development of reference framework of imperatives for PRI landscape</a:t>
            </a:r>
          </a:p>
          <a:p>
            <a:pPr lvl="1" algn="just">
              <a:lnSpc>
                <a:spcPct val="90000"/>
              </a:lnSpc>
            </a:pPr>
            <a:r>
              <a:rPr lang="en-US" sz="2300" dirty="0" smtClean="0"/>
              <a:t>Gaps in PRI landscape</a:t>
            </a:r>
          </a:p>
          <a:p>
            <a:pPr lvl="1" algn="just">
              <a:lnSpc>
                <a:spcPct val="90000"/>
              </a:lnSpc>
            </a:pPr>
            <a:r>
              <a:rPr lang="en-US" sz="2300" dirty="0" smtClean="0"/>
              <a:t>Roadmap for diversification of PRI landscape</a:t>
            </a:r>
          </a:p>
          <a:p>
            <a:pPr lvl="1" algn="just">
              <a:lnSpc>
                <a:spcPct val="90000"/>
              </a:lnSpc>
            </a:pPr>
            <a:r>
              <a:rPr lang="en-US" sz="2300" dirty="0" smtClean="0"/>
              <a:t>Model for PRIs</a:t>
            </a:r>
          </a:p>
          <a:p>
            <a:pPr lvl="1" algn="just">
              <a:lnSpc>
                <a:spcPct val="90000"/>
              </a:lnSpc>
            </a:pPr>
            <a:endParaRPr lang="en-US" sz="2300" dirty="0" smtClean="0"/>
          </a:p>
          <a:p>
            <a:pPr algn="just">
              <a:lnSpc>
                <a:spcPct val="90000"/>
              </a:lnSpc>
            </a:pPr>
            <a:r>
              <a:rPr lang="en-US" sz="2300" dirty="0" smtClean="0"/>
              <a:t>Demand led STIIL establishment to be informed by the NDP Vision 2030 and the aspirations of the New White Paper on Science and Technology and the Decadal Plan </a:t>
            </a:r>
          </a:p>
          <a:p>
            <a:pPr algn="just">
              <a:lnSpc>
                <a:spcPct val="90000"/>
              </a:lnSpc>
            </a:pPr>
            <a:endParaRPr lang="en-US" sz="2300" dirty="0" smtClean="0"/>
          </a:p>
          <a:p>
            <a:pPr algn="just">
              <a:lnSpc>
                <a:spcPct val="90000"/>
              </a:lnSpc>
            </a:pPr>
            <a:r>
              <a:rPr lang="en-US" sz="2300" dirty="0" smtClean="0"/>
              <a:t>Supply side establishment Informed by areas where we have excelled and/ or possess geographic/ competitive advantage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2300" dirty="0" smtClean="0"/>
          </a:p>
          <a:p>
            <a:pPr lvl="1" algn="just">
              <a:lnSpc>
                <a:spcPct val="90000"/>
              </a:lnSpc>
            </a:pPr>
            <a:endParaRPr lang="en-US" sz="1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757C3-3D27-4FFF-AF19-AC69A6999F6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09720" y="8092"/>
            <a:ext cx="7210004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 the STIIL Roadmap</a:t>
            </a:r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7388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7648" y="1171512"/>
            <a:ext cx="8473399" cy="507554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endParaRPr lang="en-US" sz="2300" dirty="0" smtClean="0"/>
          </a:p>
          <a:p>
            <a:pPr marL="0" indent="0" algn="just">
              <a:lnSpc>
                <a:spcPct val="90000"/>
              </a:lnSpc>
              <a:buNone/>
            </a:pPr>
            <a:endParaRPr lang="en-US" sz="2300" dirty="0" smtClean="0"/>
          </a:p>
          <a:p>
            <a:pPr lvl="1" algn="just">
              <a:lnSpc>
                <a:spcPct val="90000"/>
              </a:lnSpc>
            </a:pPr>
            <a:endParaRPr lang="en-US" sz="1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757C3-3D27-4FFF-AF19-AC69A6999F6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09720" y="8092"/>
            <a:ext cx="7210004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Concluding remarks </a:t>
            </a:r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57647" y="1490399"/>
            <a:ext cx="8473399" cy="507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dirty="0" smtClean="0"/>
              <a:t>NACI is busy with a foresight exercise that will inform the Decadal Plan (October 2018)</a:t>
            </a:r>
          </a:p>
          <a:p>
            <a:pPr algn="just">
              <a:lnSpc>
                <a:spcPct val="90000"/>
              </a:lnSpc>
            </a:pPr>
            <a:endParaRPr lang="en-US" sz="2800" dirty="0" smtClean="0"/>
          </a:p>
          <a:p>
            <a:pPr algn="just">
              <a:lnSpc>
                <a:spcPct val="90000"/>
              </a:lnSpc>
            </a:pPr>
            <a:r>
              <a:rPr lang="en-US" sz="2800" dirty="0" smtClean="0"/>
              <a:t>The STIIL Roadmap will be an input into the new Decadal Plan </a:t>
            </a:r>
            <a:r>
              <a:rPr lang="en-US" sz="2800" smtClean="0"/>
              <a:t>(December 2018)</a:t>
            </a:r>
            <a:endParaRPr lang="en-US" sz="2800" dirty="0" smtClean="0"/>
          </a:p>
          <a:p>
            <a:pPr algn="just">
              <a:lnSpc>
                <a:spcPct val="90000"/>
              </a:lnSpc>
            </a:pPr>
            <a:endParaRPr lang="en-US" sz="2300" dirty="0" smtClean="0"/>
          </a:p>
          <a:p>
            <a:pPr marL="0" indent="0" algn="just">
              <a:lnSpc>
                <a:spcPct val="90000"/>
              </a:lnSpc>
              <a:buFont typeface="Arial" pitchFamily="34" charset="0"/>
              <a:buNone/>
            </a:pPr>
            <a:endParaRPr lang="en-US" sz="2300" dirty="0" smtClean="0"/>
          </a:p>
          <a:p>
            <a:pPr lvl="1" algn="just">
              <a:lnSpc>
                <a:spcPct val="90000"/>
              </a:lnSpc>
            </a:pPr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xmlns="" val="22855285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4EDB2-8FD5-4807-8659-6F20449C8B6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9433" y="1600200"/>
            <a:ext cx="8229600" cy="4525963"/>
          </a:xfrm>
        </p:spPr>
        <p:txBody>
          <a:bodyPr/>
          <a:lstStyle/>
          <a:p>
            <a:endParaRPr lang="en-US" dirty="0"/>
          </a:p>
          <a:p>
            <a:pPr algn="ctr">
              <a:buNone/>
            </a:pPr>
            <a:r>
              <a:rPr lang="en-US" sz="6000" b="1" dirty="0" smtClean="0"/>
              <a:t>THANK </a:t>
            </a:r>
            <a:r>
              <a:rPr lang="en-US" sz="6000" b="1" dirty="0"/>
              <a:t>YOU</a:t>
            </a:r>
            <a:endParaRPr lang="en-GB" sz="6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757C3-3D27-4FFF-AF19-AC69A6999F6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09720" y="8092"/>
            <a:ext cx="7210004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STIIL Review Terms of Reference</a:t>
            </a:r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147483" y="1037493"/>
            <a:ext cx="8819536" cy="346552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450"/>
              </a:spcAft>
              <a:buFont typeface="Arial" pitchFamily="34" charset="0"/>
              <a:buNone/>
            </a:pPr>
            <a:r>
              <a:rPr lang="en-ZA" b="1" dirty="0" smtClean="0"/>
              <a:t>Minister </a:t>
            </a:r>
            <a:r>
              <a:rPr lang="en-ZA" b="1" dirty="0" err="1" smtClean="0"/>
              <a:t>Pandor</a:t>
            </a:r>
            <a:r>
              <a:rPr lang="en-ZA" b="1" dirty="0" smtClean="0"/>
              <a:t> appointed the STIIL Panel in November 2015 </a:t>
            </a:r>
          </a:p>
          <a:p>
            <a:pPr marL="0" indent="0" algn="just">
              <a:buFont typeface="Arial" pitchFamily="34" charset="0"/>
              <a:buNone/>
            </a:pPr>
            <a:r>
              <a:rPr lang="en-ZA" dirty="0" smtClean="0"/>
              <a:t>1. Is the current STIIL able to</a:t>
            </a:r>
            <a:r>
              <a:rPr lang="en-GB" dirty="0" smtClean="0"/>
              <a:t> optimally assist in the achievement of the country's developmental priorities? </a:t>
            </a:r>
          </a:p>
          <a:p>
            <a:pPr marL="0" indent="0" algn="just">
              <a:buFont typeface="Arial" pitchFamily="34" charset="0"/>
              <a:buNone/>
            </a:pPr>
            <a:r>
              <a:rPr lang="en-GB" dirty="0" smtClean="0"/>
              <a:t>2. Does the current structure and function enable the STIIL to effectively respond to socio-economic needs?</a:t>
            </a:r>
          </a:p>
          <a:p>
            <a:pPr marL="0" indent="0" algn="just">
              <a:buFont typeface="Arial" pitchFamily="34" charset="0"/>
              <a:buNone/>
            </a:pPr>
            <a:r>
              <a:rPr lang="en-GB" dirty="0" smtClean="0"/>
              <a:t>3. If no to either of the above, what are the measures needed to address the inadequacies?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22" y="4562006"/>
            <a:ext cx="3221241" cy="21723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6450" y="4503015"/>
            <a:ext cx="3226377" cy="21509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801" y="5019133"/>
            <a:ext cx="1112690" cy="90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74523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757C3-3D27-4FFF-AF19-AC69A6999F6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09720" y="8092"/>
            <a:ext cx="7210004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STIIL Pre and Post 1994 </a:t>
            </a:r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14" b="9108"/>
          <a:stretch/>
        </p:blipFill>
        <p:spPr>
          <a:xfrm>
            <a:off x="0" y="1356851"/>
            <a:ext cx="8996516" cy="506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32565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757C3-3D27-4FFF-AF19-AC69A6999F6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09720" y="8092"/>
            <a:ext cx="7210004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STIIL Review Panel Members </a:t>
            </a:r>
            <a:endParaRPr lang="en-GB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976" y="1185293"/>
            <a:ext cx="3849331" cy="48013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Dr </a:t>
            </a:r>
            <a:r>
              <a:rPr lang="en-ZA" dirty="0"/>
              <a:t>Lucienne Abrahams (from September 2015</a:t>
            </a:r>
            <a:r>
              <a:rPr lang="en-ZA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Dr </a:t>
            </a:r>
            <a:r>
              <a:rPr lang="en-ZA" dirty="0" err="1"/>
              <a:t>Thulani</a:t>
            </a:r>
            <a:r>
              <a:rPr lang="en-ZA" dirty="0"/>
              <a:t> Dlamini (September 2015 to April 2017</a:t>
            </a:r>
            <a:r>
              <a:rPr lang="en-ZA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Prof </a:t>
            </a:r>
            <a:r>
              <a:rPr lang="en-ZA" dirty="0"/>
              <a:t>Anne Grobler (from September 2015</a:t>
            </a:r>
            <a:r>
              <a:rPr lang="en-ZA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Dr </a:t>
            </a:r>
            <a:r>
              <a:rPr lang="en-ZA" dirty="0"/>
              <a:t>Azar </a:t>
            </a:r>
            <a:r>
              <a:rPr lang="en-ZA" dirty="0" err="1"/>
              <a:t>Jammine</a:t>
            </a:r>
            <a:r>
              <a:rPr lang="en-ZA" dirty="0"/>
              <a:t> (from November 2015</a:t>
            </a:r>
            <a:r>
              <a:rPr lang="en-ZA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/>
              <a:t>Prof </a:t>
            </a:r>
            <a:r>
              <a:rPr lang="en-ZA" dirty="0" err="1"/>
              <a:t>Rasigan</a:t>
            </a:r>
            <a:r>
              <a:rPr lang="en-ZA" dirty="0"/>
              <a:t> </a:t>
            </a:r>
            <a:r>
              <a:rPr lang="en-ZA" dirty="0" err="1"/>
              <a:t>Maharajh</a:t>
            </a:r>
            <a:r>
              <a:rPr lang="en-ZA" dirty="0"/>
              <a:t> (from September 2015</a:t>
            </a:r>
            <a:r>
              <a:rPr lang="en-ZA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/>
              <a:t>Mr Sullivan </a:t>
            </a:r>
            <a:r>
              <a:rPr lang="en-ZA" dirty="0" err="1"/>
              <a:t>o’Carroll</a:t>
            </a:r>
            <a:r>
              <a:rPr lang="en-ZA" dirty="0"/>
              <a:t> (from February 2016</a:t>
            </a:r>
            <a:r>
              <a:rPr lang="en-ZA" dirty="0" smtClean="0"/>
              <a:t>)</a:t>
            </a:r>
            <a:endParaRPr lang="en-ZA" dirty="0"/>
          </a:p>
        </p:txBody>
      </p:sp>
      <p:sp>
        <p:nvSpPr>
          <p:cNvPr id="11" name="Rectangle 10"/>
          <p:cNvSpPr/>
          <p:nvPr/>
        </p:nvSpPr>
        <p:spPr>
          <a:xfrm>
            <a:off x="4970206" y="1128859"/>
            <a:ext cx="3745426" cy="53553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Prof </a:t>
            </a:r>
            <a:r>
              <a:rPr lang="en-ZA" dirty="0" err="1"/>
              <a:t>Bongani</a:t>
            </a:r>
            <a:r>
              <a:rPr lang="en-ZA" dirty="0"/>
              <a:t> </a:t>
            </a:r>
            <a:r>
              <a:rPr lang="en-ZA" dirty="0" err="1"/>
              <a:t>Mayosi</a:t>
            </a:r>
            <a:r>
              <a:rPr lang="en-ZA" dirty="0"/>
              <a:t> (September 2015 to May 2016</a:t>
            </a:r>
            <a:r>
              <a:rPr lang="en-ZA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Dr </a:t>
            </a:r>
            <a:r>
              <a:rPr lang="en-ZA" dirty="0" err="1"/>
              <a:t>Boni</a:t>
            </a:r>
            <a:r>
              <a:rPr lang="en-ZA" dirty="0"/>
              <a:t> </a:t>
            </a:r>
            <a:r>
              <a:rPr lang="en-ZA" dirty="0" err="1"/>
              <a:t>Mehlomakulu</a:t>
            </a:r>
            <a:r>
              <a:rPr lang="en-ZA" dirty="0"/>
              <a:t> (September 2015 to December 2016</a:t>
            </a:r>
            <a:r>
              <a:rPr lang="en-ZA" dirty="0" smtClean="0"/>
              <a:t>)- Chairperson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Mr </a:t>
            </a:r>
            <a:r>
              <a:rPr lang="en-ZA" dirty="0" err="1"/>
              <a:t>Mafika</a:t>
            </a:r>
            <a:r>
              <a:rPr lang="en-ZA" dirty="0"/>
              <a:t> Mkwanazi (from February 2016</a:t>
            </a:r>
            <a:r>
              <a:rPr lang="en-ZA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Prof </a:t>
            </a:r>
            <a:r>
              <a:rPr lang="en-ZA" dirty="0" err="1"/>
              <a:t>Loyiso</a:t>
            </a:r>
            <a:r>
              <a:rPr lang="en-ZA" dirty="0"/>
              <a:t> </a:t>
            </a:r>
            <a:r>
              <a:rPr lang="en-ZA" dirty="0" err="1"/>
              <a:t>Nongxa</a:t>
            </a:r>
            <a:r>
              <a:rPr lang="en-ZA" dirty="0"/>
              <a:t> (September 2015 to July 2016</a:t>
            </a:r>
            <a:r>
              <a:rPr lang="en-ZA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Prof </a:t>
            </a:r>
            <a:r>
              <a:rPr lang="en-ZA" dirty="0"/>
              <a:t>Helen Rees (September 2015 to August 2016</a:t>
            </a:r>
            <a:r>
              <a:rPr lang="en-ZA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/>
              <a:t>Prof </a:t>
            </a:r>
            <a:r>
              <a:rPr lang="en-ZA" dirty="0" err="1"/>
              <a:t>Zeblon</a:t>
            </a:r>
            <a:r>
              <a:rPr lang="en-ZA" dirty="0"/>
              <a:t> </a:t>
            </a:r>
            <a:r>
              <a:rPr lang="en-ZA" dirty="0" err="1"/>
              <a:t>Vilakazi</a:t>
            </a:r>
            <a:r>
              <a:rPr lang="en-ZA" dirty="0"/>
              <a:t> (from September 2015</a:t>
            </a:r>
            <a:r>
              <a:rPr lang="en-ZA" dirty="0" smtClean="0"/>
              <a:t>)</a:t>
            </a:r>
            <a:endParaRPr lang="en-ZA" dirty="0"/>
          </a:p>
        </p:txBody>
      </p:sp>
      <p:sp>
        <p:nvSpPr>
          <p:cNvPr id="12" name="Rectangle 11"/>
          <p:cNvSpPr/>
          <p:nvPr/>
        </p:nvSpPr>
        <p:spPr>
          <a:xfrm>
            <a:off x="176976" y="6048157"/>
            <a:ext cx="384933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/>
              <a:t>Dr Thomas Auf der Heyde (from February 2017)*</a:t>
            </a:r>
          </a:p>
        </p:txBody>
      </p:sp>
    </p:spTree>
    <p:extLst>
      <p:ext uri="{BB962C8B-B14F-4D97-AF65-F5344CB8AC3E}">
        <p14:creationId xmlns:p14="http://schemas.microsoft.com/office/powerpoint/2010/main" xmlns="" val="19694734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9281" b="13587"/>
          <a:stretch/>
        </p:blipFill>
        <p:spPr>
          <a:xfrm>
            <a:off x="0" y="1277964"/>
            <a:ext cx="9040761" cy="466412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D9E-0DF4-4407-86B3-56E96D67A35F}" type="slidenum">
              <a:rPr lang="en-ZA" smtClean="0"/>
              <a:pPr/>
              <a:t>5</a:t>
            </a:fld>
            <a:endParaRPr lang="en-ZA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3" y="160695"/>
            <a:ext cx="9136447" cy="7030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</a:rPr>
              <a:t>    International comparisons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727" y="3753192"/>
            <a:ext cx="1340428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257175" indent="-257175">
              <a:buAutoNum type="arabicPeriod"/>
            </a:pPr>
            <a:r>
              <a:rPr lang="en-ZA" sz="2100" dirty="0"/>
              <a:t>Cuba</a:t>
            </a:r>
          </a:p>
          <a:p>
            <a:pPr marL="257175" indent="-257175">
              <a:buAutoNum type="arabicPeriod"/>
            </a:pPr>
            <a:r>
              <a:rPr lang="en-ZA" sz="2100" dirty="0"/>
              <a:t>Brazil</a:t>
            </a:r>
          </a:p>
          <a:p>
            <a:pPr marL="257175" indent="-257175">
              <a:buAutoNum type="arabicPeriod"/>
            </a:pPr>
            <a:r>
              <a:rPr lang="en-ZA" sz="2100" dirty="0"/>
              <a:t>Russia</a:t>
            </a:r>
          </a:p>
          <a:p>
            <a:pPr marL="257175" indent="-257175">
              <a:buAutoNum type="arabicPeriod"/>
            </a:pPr>
            <a:r>
              <a:rPr lang="en-ZA" sz="2100" dirty="0"/>
              <a:t>India</a:t>
            </a:r>
          </a:p>
          <a:p>
            <a:pPr marL="257175" indent="-257175">
              <a:buAutoNum type="arabicPeriod"/>
            </a:pPr>
            <a:r>
              <a:rPr lang="en-ZA" sz="2100" dirty="0"/>
              <a:t>China</a:t>
            </a:r>
          </a:p>
          <a:p>
            <a:pPr marL="257175" indent="-257175">
              <a:buAutoNum type="arabicPeriod"/>
            </a:pPr>
            <a:r>
              <a:rPr lang="en-ZA" sz="2100" dirty="0"/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xmlns="" val="23737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1226" y="1016091"/>
            <a:ext cx="8657303" cy="5404959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800" dirty="0" smtClean="0"/>
              <a:t>All six countries have an NSI that reflects the particular attributes of the country’s </a:t>
            </a:r>
            <a:r>
              <a:rPr lang="en-US" sz="2800" smtClean="0"/>
              <a:t>evolutionary history.</a:t>
            </a:r>
            <a:endParaRPr lang="en-US" sz="2800" dirty="0" smtClean="0"/>
          </a:p>
          <a:p>
            <a:pPr algn="just">
              <a:lnSpc>
                <a:spcPct val="90000"/>
              </a:lnSpc>
            </a:pPr>
            <a:endParaRPr lang="en-US" sz="2800" dirty="0" smtClean="0"/>
          </a:p>
          <a:p>
            <a:pPr algn="just">
              <a:lnSpc>
                <a:spcPct val="90000"/>
              </a:lnSpc>
            </a:pPr>
            <a:r>
              <a:rPr lang="en-US" sz="2800" b="1" dirty="0" smtClean="0"/>
              <a:t>Cuba-</a:t>
            </a:r>
            <a:r>
              <a:rPr lang="en-US" sz="2800" dirty="0" smtClean="0"/>
              <a:t> STI institutions well organized and steered through relatively uncomplicated system.</a:t>
            </a:r>
          </a:p>
          <a:p>
            <a:pPr algn="just">
              <a:lnSpc>
                <a:spcPct val="90000"/>
              </a:lnSpc>
            </a:pPr>
            <a:endParaRPr lang="en-US" sz="2800" dirty="0" smtClean="0"/>
          </a:p>
          <a:p>
            <a:pPr algn="just">
              <a:lnSpc>
                <a:spcPct val="90000"/>
              </a:lnSpc>
            </a:pPr>
            <a:r>
              <a:rPr lang="en-US" sz="2800" b="1" dirty="0" smtClean="0"/>
              <a:t>India-</a:t>
            </a:r>
            <a:r>
              <a:rPr lang="en-US" sz="2800" dirty="0" smtClean="0"/>
              <a:t> Similar structural similarities to South Africa. However NSI remains small and is under utilized by the productive sector. Governance system bureaucratic. </a:t>
            </a:r>
          </a:p>
          <a:p>
            <a:pPr algn="just">
              <a:lnSpc>
                <a:spcPct val="90000"/>
              </a:lnSpc>
            </a:pPr>
            <a:endParaRPr lang="en-US" sz="2800" dirty="0" smtClean="0"/>
          </a:p>
          <a:p>
            <a:pPr algn="just">
              <a:lnSpc>
                <a:spcPct val="90000"/>
              </a:lnSpc>
            </a:pPr>
            <a:r>
              <a:rPr lang="en-US" sz="2800" b="1" dirty="0" smtClean="0"/>
              <a:t>Brazil-</a:t>
            </a:r>
            <a:r>
              <a:rPr lang="en-US" sz="2800" dirty="0" smtClean="0"/>
              <a:t> its NSI system resemblances the South African situation. Its STI institutions are orientated towards addressing socio-economic and political challenges </a:t>
            </a:r>
          </a:p>
          <a:p>
            <a:pPr algn="just">
              <a:lnSpc>
                <a:spcPct val="90000"/>
              </a:lnSpc>
            </a:pPr>
            <a:endParaRPr lang="en-US" sz="2300" dirty="0" smtClean="0"/>
          </a:p>
          <a:p>
            <a:pPr algn="just">
              <a:lnSpc>
                <a:spcPct val="90000"/>
              </a:lnSpc>
            </a:pPr>
            <a:endParaRPr lang="en-US" sz="23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18238" y="6421051"/>
            <a:ext cx="2133600" cy="276999"/>
          </a:xfrm>
        </p:spPr>
        <p:txBody>
          <a:bodyPr/>
          <a:lstStyle/>
          <a:p>
            <a:pPr>
              <a:defRPr/>
            </a:pPr>
            <a:fld id="{698757C3-3D27-4FFF-AF19-AC69A6999F6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09720" y="8092"/>
            <a:ext cx="7210004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findings of international comparisons (1)</a:t>
            </a:r>
            <a:endParaRPr lang="en-GB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4693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6981" y="1120878"/>
            <a:ext cx="8701547" cy="530373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800" b="1" dirty="0" smtClean="0"/>
              <a:t>Russia</a:t>
            </a:r>
            <a:r>
              <a:rPr lang="en-US" sz="2800" dirty="0" smtClean="0"/>
              <a:t>- </a:t>
            </a:r>
            <a:r>
              <a:rPr lang="en-US" sz="2800" dirty="0"/>
              <a:t>highly effective during the Cold War and well </a:t>
            </a:r>
            <a:r>
              <a:rPr lang="en-US" sz="2800" dirty="0" smtClean="0"/>
              <a:t>capacitated. With the demise of the USSR, public sector was forced into austerity. Russia has taken measures to prevent further deterioration of its research institutions. </a:t>
            </a:r>
          </a:p>
          <a:p>
            <a:pPr algn="just">
              <a:lnSpc>
                <a:spcPct val="90000"/>
              </a:lnSpc>
            </a:pPr>
            <a:endParaRPr lang="en-US" sz="2800" dirty="0" smtClean="0"/>
          </a:p>
          <a:p>
            <a:pPr algn="just">
              <a:lnSpc>
                <a:spcPct val="90000"/>
              </a:lnSpc>
            </a:pPr>
            <a:r>
              <a:rPr lang="en-US" sz="2800" b="1" dirty="0" smtClean="0"/>
              <a:t>USA-</a:t>
            </a:r>
            <a:r>
              <a:rPr lang="en-US" sz="2800" dirty="0" smtClean="0"/>
              <a:t> STI institutions operate with wide degrees of autonomy and conjoined in the maintenance of USA </a:t>
            </a:r>
            <a:r>
              <a:rPr lang="en-US" sz="2800" dirty="0" err="1" smtClean="0"/>
              <a:t>hegemomy</a:t>
            </a:r>
            <a:r>
              <a:rPr lang="en-US" sz="2800" dirty="0" smtClean="0"/>
              <a:t>. The main beneficiaries of its STI institutions are private enterprises. </a:t>
            </a:r>
          </a:p>
          <a:p>
            <a:pPr algn="just">
              <a:lnSpc>
                <a:spcPct val="90000"/>
              </a:lnSpc>
            </a:pPr>
            <a:endParaRPr lang="en-US" sz="2800" dirty="0" smtClean="0"/>
          </a:p>
          <a:p>
            <a:pPr algn="just">
              <a:lnSpc>
                <a:spcPct val="90000"/>
              </a:lnSpc>
            </a:pPr>
            <a:r>
              <a:rPr lang="en-US" sz="2800" b="1" dirty="0" smtClean="0"/>
              <a:t>China- </a:t>
            </a:r>
            <a:r>
              <a:rPr lang="en-US" sz="2800" dirty="0" smtClean="0"/>
              <a:t>STI institutions well coordinated and steered through a planning structure similar to Cuba. Now rivals USA as fastest growing emerging economy due to massive investments in STI. </a:t>
            </a:r>
          </a:p>
          <a:p>
            <a:pPr algn="just">
              <a:lnSpc>
                <a:spcPct val="90000"/>
              </a:lnSpc>
            </a:pPr>
            <a:endParaRPr lang="en-US" sz="2300" dirty="0" smtClean="0"/>
          </a:p>
          <a:p>
            <a:pPr algn="just">
              <a:lnSpc>
                <a:spcPct val="90000"/>
              </a:lnSpc>
            </a:pPr>
            <a:endParaRPr lang="en-US" sz="23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757C3-3D27-4FFF-AF19-AC69A6999F6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09720" y="8092"/>
            <a:ext cx="7210004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findings of international comparison (2)</a:t>
            </a:r>
            <a:endParaRPr lang="en-GB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2732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757C3-3D27-4FFF-AF19-AC69A6999F6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09720" y="8092"/>
            <a:ext cx="7210004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STIIL Governance </a:t>
            </a:r>
            <a:endParaRPr lang="en-GB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982" y="1154510"/>
            <a:ext cx="870154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n-Z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Legislative framework: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PRIs are mostly governed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by dedicated acts of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parliament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varying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ages.  No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overarching policy or legislative framework defining the role of PRIs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within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collective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context currently exists.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endParaRPr lang="en-Z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Science and Technology Activities Report: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STA report is the only quantitative indicator that provides some insight into the extent to which public science and technology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allocate funds to the different types of research under the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SMM.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n-Z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Strategic 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Z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 (SMM) </a:t>
            </a:r>
            <a:r>
              <a:rPr lang="en-Z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as approved by Cabinet in 2004.</a:t>
            </a:r>
            <a:endParaRPr lang="en-Z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3389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FD9E-0DF4-4407-86B3-56E96D67A35F}" type="slidenum">
              <a:rPr lang="en-ZA" smtClean="0"/>
              <a:pPr/>
              <a:t>9</a:t>
            </a:fld>
            <a:endParaRPr lang="en-ZA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978746"/>
              </p:ext>
            </p:extLst>
          </p:nvPr>
        </p:nvGraphicFramePr>
        <p:xfrm>
          <a:off x="147483" y="943897"/>
          <a:ext cx="8996517" cy="5819913"/>
        </p:xfrm>
        <a:graphic>
          <a:graphicData uri="http://schemas.openxmlformats.org/drawingml/2006/table">
            <a:tbl>
              <a:tblPr firstRow="1" firstCol="1" bandRow="1"/>
              <a:tblGrid>
                <a:gridCol w="3505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91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3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PROPOSED ACTION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06" marR="49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STATUS OF IMPLEMENTATION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06" marR="49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61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Transfer </a:t>
                      </a: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 CSIR from the </a:t>
                      </a:r>
                      <a:r>
                        <a:rPr lang="en-ZA" sz="1500" b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dti</a:t>
                      </a: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 the DST</a:t>
                      </a:r>
                    </a:p>
                  </a:txBody>
                  <a:tcPr marL="49906" marR="49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Effected with new budgeting requirements (2004-2006</a:t>
                      </a: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).</a:t>
                      </a:r>
                      <a:endParaRPr lang="en-ZA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06" marR="49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29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Institutional </a:t>
                      </a: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mechanism to coordinate tertiary education research funding </a:t>
                      </a:r>
                    </a:p>
                  </a:txBody>
                  <a:tcPr marL="49906" marR="49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Effected. </a:t>
                      </a: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MoU between DoE and the DST (2005</a:t>
                      </a: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). Good working</a:t>
                      </a:r>
                      <a:r>
                        <a:rPr lang="en-ZA" sz="15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relationship </a:t>
                      </a:r>
                      <a:r>
                        <a:rPr lang="en-ZA" sz="1500" baseline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with DHET through an MoU.</a:t>
                      </a:r>
                      <a:endParaRPr lang="en-ZA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06" marR="49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9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Appointment </a:t>
                      </a: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 DST representatives to Boards of ARC, MRC, </a:t>
                      </a:r>
                      <a:r>
                        <a:rPr lang="en-ZA" sz="15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Mintek</a:t>
                      </a: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SANBI, </a:t>
                      </a:r>
                      <a:r>
                        <a:rPr lang="en-ZA" sz="15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Necsa</a:t>
                      </a: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NERI and the WRC.</a:t>
                      </a:r>
                    </a:p>
                  </a:txBody>
                  <a:tcPr marL="49906" marR="49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Effected in 2005, but its effectiveness is doubtful in terms of strategic </a:t>
                      </a: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alignment.</a:t>
                      </a:r>
                      <a:endParaRPr lang="en-ZA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06" marR="49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29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Revision of the Science Vote process for budgeting </a:t>
                      </a: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purposes</a:t>
                      </a:r>
                      <a:endParaRPr lang="en-ZA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06" marR="49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Effected by transfer of responsibilities to line ministries, but with dilution of the DST’s </a:t>
                      </a: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leverage. </a:t>
                      </a:r>
                      <a:endParaRPr lang="en-ZA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06" marR="49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29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Creation of research </a:t>
                      </a: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tech transfer support service in the DST (2005/6)</a:t>
                      </a:r>
                    </a:p>
                  </a:txBody>
                  <a:tcPr marL="49906" marR="49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 </a:t>
                      </a: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done. </a:t>
                      </a: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dministrative support, </a:t>
                      </a: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but no legislative authority for the </a:t>
                      </a: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DST.</a:t>
                      </a:r>
                      <a:endParaRPr lang="en-ZA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06" marR="49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29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Implementation of the MTEF S&amp;T Expenditure Plant (2005 for 2006/2007)</a:t>
                      </a:r>
                    </a:p>
                  </a:txBody>
                  <a:tcPr marL="49906" marR="49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Implemented with continued development.  Cabinet approved that </a:t>
                      </a: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budget coordination framework be developed in 2017.</a:t>
                      </a:r>
                    </a:p>
                  </a:txBody>
                  <a:tcPr marL="49906" marR="49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29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Drafting a policy on governance standards for S&amp;T institutions (2005)</a:t>
                      </a:r>
                    </a:p>
                  </a:txBody>
                  <a:tcPr marL="49906" marR="49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 </a:t>
                      </a: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effected. </a:t>
                      </a: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eneric </a:t>
                      </a: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national governance standards are applied. </a:t>
                      </a:r>
                    </a:p>
                  </a:txBody>
                  <a:tcPr marL="49906" marR="49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29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Drafting a policy </a:t>
                      </a: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</a:t>
                      </a: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publicly funded  intellectual property </a:t>
                      </a: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(2004)</a:t>
                      </a:r>
                      <a:endParaRPr lang="en-ZA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06" marR="49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Effected through IPR Act in </a:t>
                      </a: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2008, </a:t>
                      </a: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which has become one the perceived regulatory </a:t>
                      </a: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issues/obstacles in the STII</a:t>
                      </a:r>
                      <a:r>
                        <a:rPr lang="en-ZA" sz="15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landscape</a:t>
                      </a: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 marL="49906" marR="49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29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Drafting coordinated legislation to operationalise the SMM (2004)</a:t>
                      </a:r>
                    </a:p>
                  </a:txBody>
                  <a:tcPr marL="49906" marR="49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 effected.  </a:t>
                      </a: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STIIL</a:t>
                      </a:r>
                      <a:r>
                        <a:rPr lang="en-ZA" sz="15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review p</a:t>
                      </a: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anel proposes the </a:t>
                      </a: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formulation </a:t>
                      </a: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en-ZA" sz="15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implementation </a:t>
                      </a: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 a parliamentary act to define the role </a:t>
                      </a: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en-ZA" sz="15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authority </a:t>
                      </a:r>
                      <a:r>
                        <a:rPr lang="en-ZA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 the </a:t>
                      </a:r>
                      <a:r>
                        <a:rPr lang="en-ZA" sz="15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DST. </a:t>
                      </a:r>
                      <a:endParaRPr lang="en-ZA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06" marR="49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7553" y="86955"/>
            <a:ext cx="9136447" cy="7030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</a:rPr>
              <a:t>    The Strategic Management Model (SMM)</a:t>
            </a:r>
          </a:p>
        </p:txBody>
      </p:sp>
    </p:spTree>
    <p:extLst>
      <p:ext uri="{BB962C8B-B14F-4D97-AF65-F5344CB8AC3E}">
        <p14:creationId xmlns:p14="http://schemas.microsoft.com/office/powerpoint/2010/main" xmlns="" val="138912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8516</TotalTime>
  <Words>1159</Words>
  <Application>Microsoft Office PowerPoint</Application>
  <PresentationFormat>On-screen Show (4:3)</PresentationFormat>
  <Paragraphs>133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PUMZA</cp:lastModifiedBy>
  <cp:revision>577</cp:revision>
  <cp:lastPrinted>2018-04-06T05:50:29Z</cp:lastPrinted>
  <dcterms:created xsi:type="dcterms:W3CDTF">2014-05-21T20:38:53Z</dcterms:created>
  <dcterms:modified xsi:type="dcterms:W3CDTF">2018-05-17T12:14:09Z</dcterms:modified>
</cp:coreProperties>
</file>