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Layouts/slideLayout28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700" r:id="rId2"/>
  </p:sldMasterIdLst>
  <p:notesMasterIdLst>
    <p:notesMasterId r:id="rId8"/>
  </p:notesMasterIdLst>
  <p:handoutMasterIdLst>
    <p:handoutMasterId r:id="rId9"/>
  </p:handoutMasterIdLst>
  <p:sldIdLst>
    <p:sldId id="261" r:id="rId3"/>
    <p:sldId id="480" r:id="rId4"/>
    <p:sldId id="456" r:id="rId5"/>
    <p:sldId id="479" r:id="rId6"/>
    <p:sldId id="452" r:id="rId7"/>
  </p:sldIdLst>
  <p:sldSz cx="9144000" cy="6858000" type="screen4x3"/>
  <p:notesSz cx="6797675" cy="9926638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838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pos="5602">
          <p15:clr>
            <a:srgbClr val="A4A3A4"/>
          </p15:clr>
        </p15:guide>
        <p15:guide id="4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4" userDrawn="1">
          <p15:clr>
            <a:srgbClr val="A4A3A4"/>
          </p15:clr>
        </p15:guide>
        <p15:guide id="2" pos="2204" userDrawn="1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0" clrIdx="0"/>
  <p:cmAuthor id="1" name="Liezel Zaal" initials="LZ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5121B"/>
    <a:srgbClr val="0032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3173" autoAdjust="0"/>
  </p:normalViewPr>
  <p:slideViewPr>
    <p:cSldViewPr>
      <p:cViewPr varScale="1">
        <p:scale>
          <a:sx n="108" d="100"/>
          <a:sy n="108" d="100"/>
        </p:scale>
        <p:origin x="-1716" y="-90"/>
      </p:cViewPr>
      <p:guideLst>
        <p:guide orient="horz" pos="3838"/>
        <p:guide orient="horz" pos="890"/>
        <p:guide pos="5602"/>
        <p:guide pos="204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3228" y="-96"/>
      </p:cViewPr>
      <p:guideLst>
        <p:guide orient="horz" pos="2924"/>
        <p:guide orient="horz" pos="3127"/>
        <p:guide pos="2204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7F027-379E-4D32-9199-1B8938F68AAE}" type="datetimeFigureOut">
              <a:rPr lang="en-GB" smtClean="0"/>
              <a:pPr/>
              <a:t>21/05/2018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3FB82-2445-4031-8D77-475052559E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76245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E7989-31F3-4EB9-8547-909D99F43AE5}" type="datetimeFigureOut">
              <a:rPr lang="en-ZA" smtClean="0"/>
              <a:pPr/>
              <a:t>2018/05/21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2897E-B052-44CE-92A6-D4B2AB10F3F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6560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06562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3974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24396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96243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8.xml"/><Relationship Id="rId4" Type="http://schemas.openxmlformats.org/officeDocument/2006/relationships/image" Target="../media/image9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44DF0C3E-4E99-4E2E-BA98-3D852DE6B51F}" type="datetime3">
              <a:rPr lang="en-US" smtClean="0"/>
              <a:pPr/>
              <a:t>21 May 2018</a:t>
            </a:fld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11" name="Picture 2" descr="C:\Users\Conny\Desktop\WCG\WCG - Logo\PNG\Logos blue\Health\WCG - Logo - Health - Tagline - Transparen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652" y="382532"/>
            <a:ext cx="5739912" cy="162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5283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xmlns="" val="283201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41479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63770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74782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7" name="Picture 115" descr="C:\Users\Conny\Desktop\WCG\WCG - Logo\PNG\Logos blue\Health\WCG - Logo - Health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954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64938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84032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73179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18938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90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6083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4545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26080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66863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Contact Us</a:t>
            </a:r>
            <a:endParaRPr lang="en-GB" sz="2400" b="0" dirty="0">
              <a:solidFill>
                <a:schemeClr val="bg1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0" name="Picture 2" descr="C:\Users\Conny\Desktop\WCG\WCG - Logo\PNG\Logos blue\Health\WCG - Logo - Health - Tagline - Blue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8002" y="1911739"/>
            <a:ext cx="2414658" cy="68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1066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b="0" cap="none" baseline="0" dirty="0">
                <a:solidFill>
                  <a:prstClr val="white"/>
                </a:solidFill>
                <a:latin typeface="Century Gothic"/>
                <a:cs typeface="Century Gothic"/>
              </a:rPr>
              <a:t>Thank you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54666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307311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985965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16694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48501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7545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17407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316829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643079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567789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556322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727715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1680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4271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68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53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8570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783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0480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3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36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Relationship Id="rId35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2474096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603" name="think-cell Slide" r:id="rId33" imgW="270" imgH="270" progId="">
              <p:embed/>
            </p:oleObj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7"/>
            </p:custDataLst>
          </p:nvPr>
        </p:nvPicPr>
        <p:blipFill rotWithShape="1"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8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9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1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dirty="0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2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pPr lvl="0"/>
            <a:r>
              <a:rPr lang="en-US" sz="800" dirty="0">
                <a:solidFill>
                  <a:schemeClr val="accent3"/>
                </a:solidFill>
              </a:rPr>
              <a:t>© Western Cape Government 2012  |</a:t>
            </a:r>
            <a:endParaRPr lang="en-GB" sz="800" dirty="0">
              <a:solidFill>
                <a:schemeClr val="accent3"/>
              </a:solidFill>
            </a:endParaRPr>
          </a:p>
        </p:txBody>
      </p:sp>
      <p:pic>
        <p:nvPicPr>
          <p:cNvPr id="11" name="Picture 115" descr="C:\Users\Conny\Desktop\WCG\WCG - Logo\PNG\Logos blue\Health\WCG - Logo - Health - Blue.png"/>
          <p:cNvPicPr>
            <a:picLocks noChangeAspect="1" noChangeArrowheads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243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88" r:id="rId3"/>
    <p:sldLayoutId id="2147483686" r:id="rId4"/>
    <p:sldLayoutId id="2147483674" r:id="rId5"/>
    <p:sldLayoutId id="2147483689" r:id="rId6"/>
    <p:sldLayoutId id="2147483685" r:id="rId7"/>
    <p:sldLayoutId id="2147483679" r:id="rId8"/>
    <p:sldLayoutId id="2147483690" r:id="rId9"/>
    <p:sldLayoutId id="2147483684" r:id="rId10"/>
    <p:sldLayoutId id="2147483680" r:id="rId11"/>
    <p:sldLayoutId id="2147483691" r:id="rId12"/>
    <p:sldLayoutId id="2147483683" r:id="rId13"/>
    <p:sldLayoutId id="214748368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682" r:id="rId23"/>
    <p:sldLayoutId id="2147483670" r:id="rId2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6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68C4C-95D0-4AB7-8E5F-A791FDF4FAE2}" type="datetimeFigureOut">
              <a:rPr lang="en-ZA" smtClean="0"/>
              <a:pPr/>
              <a:t>2018/05/21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F6D16-397D-4C49-9D2D-B8CA39DFA94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1256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0.x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2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467544" y="3212976"/>
            <a:ext cx="8208912" cy="1656184"/>
          </a:xfrm>
        </p:spPr>
        <p:txBody>
          <a:bodyPr>
            <a:normAutofit/>
          </a:bodyPr>
          <a:lstStyle/>
          <a:p>
            <a:pPr algn="ctr"/>
            <a:r>
              <a:rPr lang="en-ZA" sz="3200" dirty="0" smtClean="0"/>
              <a:t>Recovery of Debt </a:t>
            </a:r>
            <a:br>
              <a:rPr lang="en-ZA" sz="3200" dirty="0" smtClean="0"/>
            </a:br>
            <a:r>
              <a:rPr lang="en-ZA" sz="3200" dirty="0" smtClean="0"/>
              <a:t>in respect of </a:t>
            </a:r>
            <a:br>
              <a:rPr lang="en-ZA" sz="3200" dirty="0" smtClean="0"/>
            </a:br>
            <a:r>
              <a:rPr lang="en-ZA" sz="3200" dirty="0" smtClean="0"/>
              <a:t>salary </a:t>
            </a:r>
            <a:r>
              <a:rPr lang="en-ZA" sz="3200" dirty="0"/>
              <a:t>overpayments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>
          <a:xfrm>
            <a:off x="7308304" y="6165304"/>
            <a:ext cx="1512168" cy="365125"/>
          </a:xfrm>
        </p:spPr>
        <p:txBody>
          <a:bodyPr/>
          <a:lstStyle/>
          <a:p>
            <a:pPr algn="ctr"/>
            <a:r>
              <a:rPr lang="en-US" dirty="0"/>
              <a:t>Date:  16 May 2018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7507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5275" y="54942"/>
            <a:ext cx="8597205" cy="781770"/>
          </a:xfrm>
        </p:spPr>
        <p:txBody>
          <a:bodyPr>
            <a:normAutofit fontScale="90000"/>
          </a:bodyPr>
          <a:lstStyle/>
          <a:p>
            <a:pPr algn="r"/>
            <a:r>
              <a:rPr lang="en-GB" sz="3100" dirty="0" smtClean="0"/>
              <a:t>Overview of Salary Overpayment Debt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2014/15 to 2016/17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2" name="TextBox 1"/>
          <p:cNvSpPr txBox="1"/>
          <p:nvPr/>
        </p:nvSpPr>
        <p:spPr>
          <a:xfrm>
            <a:off x="474697" y="4581128"/>
            <a:ext cx="8424936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 smtClean="0"/>
              <a:t>The debtor type continues to increase in number of incidences as wells as Rand value.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 smtClean="0"/>
              <a:t>Growth of debtor type mainly due consistent number (400+) of new salary overpayment incidences registered annually.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 smtClean="0"/>
              <a:t>The debt write offs are possibly on the conservative side considering the ageing of this debtor type (2016/17: R5.4m &gt; 1 year)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32364"/>
            <a:ext cx="8432821" cy="319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58813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5275" y="451084"/>
            <a:ext cx="8597205" cy="400144"/>
          </a:xfrm>
        </p:spPr>
        <p:txBody>
          <a:bodyPr>
            <a:normAutofit fontScale="90000"/>
          </a:bodyPr>
          <a:lstStyle/>
          <a:p>
            <a:pPr algn="r"/>
            <a:r>
              <a:rPr lang="en-ZA" dirty="0" smtClean="0"/>
              <a:t>Recovery Process</a:t>
            </a:r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295275" y="1052736"/>
            <a:ext cx="8487766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500" b="1" dirty="0" smtClean="0"/>
              <a:t>Once salary overpayment is identified: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500" dirty="0" smtClean="0"/>
              <a:t>Debtor informed in writing within 10 working days of Departments intention to recover funds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500" dirty="0" smtClean="0"/>
              <a:t>Relevant finance office instructed to create debtor .</a:t>
            </a:r>
          </a:p>
          <a:p>
            <a:pPr lvl="1"/>
            <a:endParaRPr lang="en-ZA" sz="15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ZA" sz="1500" b="1" dirty="0" smtClean="0"/>
              <a:t>In service debt </a:t>
            </a:r>
            <a:r>
              <a:rPr lang="en-ZA" sz="1400" b="1" i="1" dirty="0"/>
              <a:t>(i.e. </a:t>
            </a:r>
            <a:r>
              <a:rPr lang="en-ZA" sz="1400" b="1" i="1" dirty="0" smtClean="0"/>
              <a:t>current employee)</a:t>
            </a:r>
            <a:endParaRPr lang="en-ZA" sz="1400" b="1" i="1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500" dirty="0"/>
              <a:t>R</a:t>
            </a:r>
            <a:r>
              <a:rPr lang="en-ZA" sz="1500" dirty="0" smtClean="0"/>
              <a:t>ecovered by debit order via PERSAL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500" dirty="0"/>
              <a:t>No interest charged unless mala fides </a:t>
            </a:r>
            <a:r>
              <a:rPr lang="en-ZA" sz="1500" dirty="0" smtClean="0"/>
              <a:t>present</a:t>
            </a:r>
          </a:p>
          <a:p>
            <a:pPr lvl="1"/>
            <a:endParaRPr lang="en-ZA" sz="1500" dirty="0"/>
          </a:p>
          <a:p>
            <a:pPr marL="285750" lvl="1" indent="-285750">
              <a:buFont typeface="Courier New" panose="02070309020205020404" pitchFamily="49" charset="0"/>
              <a:buChar char="o"/>
            </a:pPr>
            <a:r>
              <a:rPr lang="en-ZA" sz="1500" b="1" dirty="0" smtClean="0"/>
              <a:t>Out of service </a:t>
            </a:r>
            <a:r>
              <a:rPr lang="en-ZA" sz="1500" b="1" dirty="0"/>
              <a:t>debt </a:t>
            </a:r>
            <a:r>
              <a:rPr lang="en-ZA" sz="1400" b="1" i="1" dirty="0"/>
              <a:t>(i.e. </a:t>
            </a:r>
            <a:r>
              <a:rPr lang="en-ZA" sz="1400" b="1" i="1" dirty="0" smtClean="0"/>
              <a:t>ex-employee)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400" dirty="0" smtClean="0"/>
              <a:t>A portion or total debt can first be recovered from any benefits (i.e. leave pay) still owing to debtor or from their termination pension benefit (debtors consent required).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400" dirty="0" smtClean="0"/>
              <a:t>The balance of the debt is then recovered </a:t>
            </a:r>
            <a:r>
              <a:rPr lang="en-ZA" sz="1400" dirty="0"/>
              <a:t>via </a:t>
            </a:r>
            <a:r>
              <a:rPr lang="en-ZA" sz="1400" dirty="0" smtClean="0"/>
              <a:t>an agreed </a:t>
            </a:r>
            <a:r>
              <a:rPr lang="en-ZA" sz="1400" dirty="0"/>
              <a:t>instalment </a:t>
            </a:r>
            <a:r>
              <a:rPr lang="en-ZA" sz="1400" dirty="0" smtClean="0"/>
              <a:t>plan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400" dirty="0" smtClean="0"/>
              <a:t>Interest charged programmatically charged at prescribed rate (currently 10.5%)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400" dirty="0" smtClean="0"/>
              <a:t>If no response from Debtor, then letter of demand issued requiring response within 21 days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400" dirty="0" smtClean="0"/>
              <a:t>Thereafter debts &gt; R2000 will  be handed over to debt collector (Vericred)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400" dirty="0" smtClean="0"/>
              <a:t>Debts &lt;R2000 are deemed uneconomical to recover and are consequently written off.</a:t>
            </a:r>
          </a:p>
          <a:p>
            <a:pPr lvl="1"/>
            <a:endParaRPr lang="en-ZA" sz="1400" b="1" i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ZA" sz="1500" b="1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ZA" sz="1500" b="1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ZA" sz="1500" b="1" dirty="0"/>
          </a:p>
          <a:p>
            <a:endParaRPr lang="en-ZA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108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5275" y="451084"/>
            <a:ext cx="8597205" cy="400144"/>
          </a:xfrm>
        </p:spPr>
        <p:txBody>
          <a:bodyPr>
            <a:normAutofit fontScale="90000"/>
          </a:bodyPr>
          <a:lstStyle/>
          <a:p>
            <a:pPr algn="r"/>
            <a:r>
              <a:rPr lang="en-ZA" dirty="0" smtClean="0"/>
              <a:t>Recovery Process Obstacles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404714" y="1556792"/>
            <a:ext cx="8487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endParaRPr lang="en-ZA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52153" y="980728"/>
            <a:ext cx="799288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 smtClean="0"/>
              <a:t>Greatest obstacle is the delay between the occurrence of the salary overpayment and the registering thereof as a debt on the financial system(BAS)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 smtClean="0"/>
              <a:t>The time lapse reduces the probability of recovery by the department as well as debt collector once handed over.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 smtClean="0"/>
              <a:t>This can be illustrated by analysing R1,1m Salary Overpayment </a:t>
            </a:r>
            <a:r>
              <a:rPr lang="en-ZA" sz="1400" dirty="0"/>
              <a:t>D</a:t>
            </a:r>
            <a:r>
              <a:rPr lang="en-ZA" sz="1400" dirty="0" smtClean="0"/>
              <a:t>ebtors written off in 2016/17: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 smtClean="0"/>
              <a:t>The </a:t>
            </a:r>
            <a:r>
              <a:rPr lang="en-ZA" sz="1400" dirty="0"/>
              <a:t>route </a:t>
            </a:r>
            <a:r>
              <a:rPr lang="en-ZA" sz="1400" dirty="0" smtClean="0"/>
              <a:t>causes </a:t>
            </a:r>
            <a:r>
              <a:rPr lang="en-ZA" sz="1400" dirty="0"/>
              <a:t>of the delay is mainly due to</a:t>
            </a:r>
            <a:r>
              <a:rPr lang="en-ZA" sz="14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400" dirty="0" smtClean="0"/>
              <a:t>The late detection of the actual salary overpayment incidences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400" dirty="0" smtClean="0"/>
              <a:t>Incorrect application of Departmental policy by officials </a:t>
            </a:r>
            <a:r>
              <a:rPr lang="en-ZA" sz="1200" b="1" i="1" dirty="0" smtClean="0">
                <a:solidFill>
                  <a:srgbClr val="FF0000"/>
                </a:solidFill>
              </a:rPr>
              <a:t>(Policy to be updated and recirculated to relevant officials)</a:t>
            </a:r>
            <a:endParaRPr lang="en-ZA" sz="1400" b="1" i="1" dirty="0">
              <a:solidFill>
                <a:srgbClr val="FF0000"/>
              </a:solidFill>
            </a:endParaRPr>
          </a:p>
          <a:p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8583" y="2388375"/>
            <a:ext cx="7007370" cy="284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56185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756338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5" val="n/h/r1zNZ+uLfX4pvKHBZZMsZqKpVmQp"/>
  <p:tag name="SMARTBOX_SB2" val="4EA1ZNr7a5lNBMyQCX9x/TKDuKOrxNs8"/>
  <p:tag name="THINKCELLPRESENTATIONDONOTDELETE" val="&lt;?xml version=&quot;1.0&quot; encoding=&quot;UTF-16&quot; standalone=&quot;yes&quot;?&gt;&#10;&lt;root reqver=&quot;17839&quot;&gt;&lt;version val=&quot;2107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2.71000000000000000000E+000&quot;&gt;&lt;m_ppcolschidx val=&quot;0&quot;/&gt;&lt;m_rgb r=&quot;0&quot; g=&quot;32&quot; b=&quot;9b&quot;/&gt;&lt;/elem&gt;&lt;elem m_fUsage=&quot;7.29000000000000090000E-001&quot;&gt;&lt;m_ppcolschidx val=&quot;0&quot;/&gt;&lt;m_rgb r=&quot;0&quot; g=&quot;96&quot; b=&quot;33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368"/>
  <p:tag name="SMARTBOX_SB1" val="ur/qYXClUhvwckbOHARTMCFDQhKAVQUekOvmLmPhNT7c610/FVgDr9DIwjBVkh10+uoZtDLLnip08d9YX17yTxrCbvRbX/8VBjuXv/632OIQhYamCTMKSj6cE4A+JQ+h5OAdzKiyiyOOUWtWTYfUjwkUdHlMgxSJJPPnb1LSgl0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snTsFZ8Y/CBJMgu9y8Dq8/H4Owf5ZP/3"/>
  <p:tag name="SMARTBOX_SB8" val="0iCA1Z23kaaMiGZOE1yeGg=="/>
  <p:tag name="SMARTBOX_SB7" val="U8/1IBd/oCkOa3RV9JIGzg==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O2Vd6MXRoifyZCe/2HTGZDJFxwOFL/KH"/>
  <p:tag name="SMARTBOX_SB8" val="Es6JW/9cS2ChI5Uc8le8Fw=="/>
  <p:tag name="SMARTBOX_SB7" val="Jtje7kfpIdLhgaWEM9Z7gw==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O2Vd6MXRoifyZCe/2HTGZDJFxwOFL/KH"/>
  <p:tag name="SMARTBOX_SB8" val="Es6JW/9cS2ChI5Uc8le8Fw=="/>
  <p:tag name="SMARTBOX_SB7" val="Jtje7kfpIdLhgaWEM9Z7gw==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O2Vd6MXRoifyZCe/2HTGZDJFxwOFL/KH"/>
  <p:tag name="SMARTBOX_SB8" val="Es6JW/9cS2ChI5Uc8le8Fw=="/>
  <p:tag name="SMARTBOX_SB7" val="Jtje7kfpIdLhgaWEM9Z7gw==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heme/theme1.xml><?xml version="1.0" encoding="utf-8"?>
<a:theme xmlns:a="http://schemas.openxmlformats.org/drawingml/2006/main" name="WCG-PPT Master-121022-amc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8533</TotalTime>
  <Words>342</Words>
  <Application>Microsoft Office PowerPoint</Application>
  <PresentationFormat>On-screen Show (4:3)</PresentationFormat>
  <Paragraphs>52</Paragraphs>
  <Slides>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WCG-PPT Master-121022-amc</vt:lpstr>
      <vt:lpstr>Custom Design</vt:lpstr>
      <vt:lpstr>think-cell Slide</vt:lpstr>
      <vt:lpstr>Recovery of Debt  in respect of  salary overpayments</vt:lpstr>
      <vt:lpstr>Overview of Salary Overpayment Debt 2014/15 to 2016/17</vt:lpstr>
      <vt:lpstr>Recovery Process</vt:lpstr>
      <vt:lpstr>Recovery Process Obstacles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Conny</dc:creator>
  <cp:keywords>POTX</cp:keywords>
  <cp:lastModifiedBy>PUMZA</cp:lastModifiedBy>
  <cp:revision>528</cp:revision>
  <cp:lastPrinted>2018-05-04T06:17:40Z</cp:lastPrinted>
  <dcterms:created xsi:type="dcterms:W3CDTF">2012-11-01T08:19:05Z</dcterms:created>
  <dcterms:modified xsi:type="dcterms:W3CDTF">2018-05-21T08:25:40Z</dcterms:modified>
  <cp:category>CI</cp:category>
</cp:coreProperties>
</file>