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373" r:id="rId2"/>
    <p:sldId id="381" r:id="rId3"/>
    <p:sldId id="490" r:id="rId4"/>
    <p:sldId id="460" r:id="rId5"/>
    <p:sldId id="464" r:id="rId6"/>
    <p:sldId id="465" r:id="rId7"/>
    <p:sldId id="467" r:id="rId8"/>
    <p:sldId id="468" r:id="rId9"/>
    <p:sldId id="469" r:id="rId10"/>
    <p:sldId id="466" r:id="rId11"/>
    <p:sldId id="470" r:id="rId12"/>
    <p:sldId id="471" r:id="rId13"/>
    <p:sldId id="473" r:id="rId14"/>
    <p:sldId id="480" r:id="rId15"/>
    <p:sldId id="482" r:id="rId16"/>
    <p:sldId id="481" r:id="rId17"/>
    <p:sldId id="477" r:id="rId18"/>
    <p:sldId id="479" r:id="rId19"/>
    <p:sldId id="478" r:id="rId20"/>
    <p:sldId id="476" r:id="rId21"/>
    <p:sldId id="475" r:id="rId22"/>
    <p:sldId id="474" r:id="rId23"/>
    <p:sldId id="472" r:id="rId24"/>
    <p:sldId id="483" r:id="rId25"/>
    <p:sldId id="484" r:id="rId26"/>
    <p:sldId id="485" r:id="rId27"/>
    <p:sldId id="488" r:id="rId28"/>
    <p:sldId id="487" r:id="rId29"/>
    <p:sldId id="486" r:id="rId30"/>
    <p:sldId id="489" r:id="rId31"/>
    <p:sldId id="302" r:id="rId32"/>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99"/>
    <a:srgbClr val="FF9900"/>
    <a:srgbClr val="F36403"/>
    <a:srgbClr val="8EAED9"/>
    <a:srgbClr val="0E66B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5" autoAdjust="0"/>
    <p:restoredTop sz="99404" autoAdjust="0"/>
  </p:normalViewPr>
  <p:slideViewPr>
    <p:cSldViewPr snapToObjects="1">
      <p:cViewPr varScale="1">
        <p:scale>
          <a:sx n="116" d="100"/>
          <a:sy n="116" d="100"/>
        </p:scale>
        <p:origin x="-1494" y="-9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861BD23-E931-45ED-A90F-2069D4851365}" type="datetimeFigureOut">
              <a:rPr lang="en-US"/>
              <a:pPr>
                <a:defRPr/>
              </a:pPr>
              <a:t>5/17/2018</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E77FFE-DEC6-4015-8B6F-2C9874E1C90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1"/>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BECBA8F-F737-4C30-93A0-E69D2796BDB9}" type="datetimeFigureOut">
              <a:rPr lang="en-US"/>
              <a:pPr>
                <a:defRPr/>
              </a:pPr>
              <a:t>5/17/2018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1" y="4714876"/>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3A1407D-7F71-4613-BE23-54AB78B43867}"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808EA5-6E5D-4530-9945-64DD0456858F}" type="datetime1">
              <a:rPr lang="en-ZA"/>
              <a:pPr>
                <a:defRPr/>
              </a:pPr>
              <a:t>2018/05/17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1B6B3E-8E5E-4865-8064-CCB13ED1819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5D2E4B-BDBA-46DE-BE30-A3632328FF1A}" type="datetime1">
              <a:rPr lang="en-ZA"/>
              <a:pPr>
                <a:defRPr/>
              </a:pPr>
              <a:t>2018/05/17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62D2C1-34AF-4A7F-B6DA-1D4F7F2E7E3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E3015F-0179-4D9D-A056-5D12C8A64E85}" type="datetime1">
              <a:rPr lang="en-ZA"/>
              <a:pPr>
                <a:defRPr/>
              </a:pPr>
              <a:t>2018/05/17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8CD9B3-B284-41A9-94EA-A10A117BF85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D058F9-D90B-4CAE-87A1-F1D23183CF43}" type="datetime1">
              <a:rPr lang="en-ZA"/>
              <a:pPr>
                <a:defRPr/>
              </a:pPr>
              <a:t>2018/05/17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369998-92F7-4DC8-92EA-AEFEEB479CD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DB1CB7-9D3E-47FE-BF0F-EF77DA40AD6D}" type="datetime1">
              <a:rPr lang="en-ZA"/>
              <a:pPr>
                <a:defRPr/>
              </a:pPr>
              <a:t>2018/05/17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D43AB9-F4F4-4B9E-8094-89DD94AAA3C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A8BEBAD-CC6F-4408-BE4D-28166320D630}" type="datetime1">
              <a:rPr lang="en-ZA"/>
              <a:pPr>
                <a:defRPr/>
              </a:pPr>
              <a:t>2018/05/17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03AAEA-ACE9-4D89-9A35-B7348C4BE50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E5CC9E-9B7F-4D70-A4A2-B90B5B27BA07}" type="datetime1">
              <a:rPr lang="en-ZA"/>
              <a:pPr>
                <a:defRPr/>
              </a:pPr>
              <a:t>2018/05/17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C3CF56D-8E95-4039-BC28-7F5DC451337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ED2ED31-D7AA-499B-910B-B0D7DEC25784}" type="datetime1">
              <a:rPr lang="en-ZA"/>
              <a:pPr>
                <a:defRPr/>
              </a:pPr>
              <a:t>2018/05/17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8D38262-04DB-4F30-AAD4-692F29CF9F2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F6FAC8-748C-49C6-AC64-3BB622CEAD74}" type="datetime1">
              <a:rPr lang="en-ZA"/>
              <a:pPr>
                <a:defRPr/>
              </a:pPr>
              <a:t>2018/05/17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4FFD38-B6E4-4804-91C8-691843C9325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521C32-4F69-42F2-9B21-82E4F3BE5140}" type="datetime1">
              <a:rPr lang="en-ZA"/>
              <a:pPr>
                <a:defRPr/>
              </a:pPr>
              <a:t>2018/05/17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349946-C543-4EAE-BF12-66A820459D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7DF2B1-253A-47B8-9106-AE00548CD23C}" type="datetime1">
              <a:rPr lang="en-ZA"/>
              <a:pPr>
                <a:defRPr/>
              </a:pPr>
              <a:t>2018/05/17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3E0B76-3E85-4A54-81B1-4AEEE8225E7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206500"/>
            <a:ext cx="8229600" cy="487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998663"/>
            <a:ext cx="8229600" cy="3662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cs typeface="Arial"/>
              </a:defRPr>
            </a:lvl1pPr>
          </a:lstStyle>
          <a:p>
            <a:pPr>
              <a:defRPr/>
            </a:pPr>
            <a:fld id="{38BE8865-97F0-4205-9964-D51164132B1D}" type="datetime1">
              <a:rPr lang="en-ZA"/>
              <a:pPr>
                <a:defRPr/>
              </a:pPr>
              <a:t>2018/05/17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cs typeface="Arial"/>
              </a:defRPr>
            </a:lvl1pPr>
          </a:lstStyle>
          <a:p>
            <a:pPr>
              <a:defRPr/>
            </a:pPr>
            <a:endParaRPr lang="en-US"/>
          </a:p>
        </p:txBody>
      </p:sp>
      <p:sp>
        <p:nvSpPr>
          <p:cNvPr id="6" name="Slide Number Placeholder 5"/>
          <p:cNvSpPr>
            <a:spLocks noGrp="1"/>
          </p:cNvSpPr>
          <p:nvPr>
            <p:ph type="sldNum" sz="quarter" idx="4"/>
          </p:nvPr>
        </p:nvSpPr>
        <p:spPr>
          <a:xfrm>
            <a:off x="6218238" y="6376988"/>
            <a:ext cx="21336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Gill Sans MT"/>
                <a:cs typeface="Gill Sans MT"/>
              </a:defRPr>
            </a:lvl1pPr>
          </a:lstStyle>
          <a:p>
            <a:pPr>
              <a:defRPr/>
            </a:pPr>
            <a:fld id="{710E2C81-590D-4968-B333-F483EBADC33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4400" b="1" kern="1200">
          <a:solidFill>
            <a:srgbClr val="F36403"/>
          </a:solidFill>
          <a:latin typeface="Arial"/>
          <a:ea typeface="+mj-ea"/>
          <a:cs typeface="Arial"/>
        </a:defRPr>
      </a:lvl1pPr>
      <a:lvl2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2pPr>
      <a:lvl3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3pPr>
      <a:lvl4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4pPr>
      <a:lvl5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5pPr>
      <a:lvl6pPr marL="457200" algn="l" defTabSz="457200" rtl="0" fontAlgn="base">
        <a:spcBef>
          <a:spcPct val="0"/>
        </a:spcBef>
        <a:spcAft>
          <a:spcPct val="0"/>
        </a:spcAft>
        <a:defRPr b="1">
          <a:solidFill>
            <a:srgbClr val="F36403"/>
          </a:solidFill>
          <a:latin typeface="Arial" pitchFamily="34" charset="0"/>
          <a:cs typeface="Arial" pitchFamily="34" charset="0"/>
        </a:defRPr>
      </a:lvl6pPr>
      <a:lvl7pPr marL="914400" algn="l" defTabSz="457200" rtl="0" fontAlgn="base">
        <a:spcBef>
          <a:spcPct val="0"/>
        </a:spcBef>
        <a:spcAft>
          <a:spcPct val="0"/>
        </a:spcAft>
        <a:defRPr b="1">
          <a:solidFill>
            <a:srgbClr val="F36403"/>
          </a:solidFill>
          <a:latin typeface="Arial" pitchFamily="34" charset="0"/>
          <a:cs typeface="Arial" pitchFamily="34" charset="0"/>
        </a:defRPr>
      </a:lvl7pPr>
      <a:lvl8pPr marL="1371600" algn="l" defTabSz="457200" rtl="0" fontAlgn="base">
        <a:spcBef>
          <a:spcPct val="0"/>
        </a:spcBef>
        <a:spcAft>
          <a:spcPct val="0"/>
        </a:spcAft>
        <a:defRPr b="1">
          <a:solidFill>
            <a:srgbClr val="F36403"/>
          </a:solidFill>
          <a:latin typeface="Arial" pitchFamily="34" charset="0"/>
          <a:cs typeface="Arial" pitchFamily="34" charset="0"/>
        </a:defRPr>
      </a:lvl8pPr>
      <a:lvl9pPr marL="1828800" algn="l" defTabSz="457200" rtl="0" fontAlgn="base">
        <a:spcBef>
          <a:spcPct val="0"/>
        </a:spcBef>
        <a:spcAft>
          <a:spcPct val="0"/>
        </a:spcAft>
        <a:defRPr b="1">
          <a:solidFill>
            <a:srgbClr val="F36403"/>
          </a:solidFill>
          <a:latin typeface="Arial" pitchFamily="34" charset="0"/>
          <a:cs typeface="Arial" pitchFamily="34" charset="0"/>
        </a:defRPr>
      </a:lvl9pPr>
    </p:titleStyle>
    <p:bodyStyle>
      <a:lvl1pPr marL="342900" indent="-342900" algn="l" defTabSz="457200" rtl="0" eaLnBrk="0" fontAlgn="base" hangingPunct="0">
        <a:spcBef>
          <a:spcPct val="20000"/>
        </a:spcBef>
        <a:spcAft>
          <a:spcPct val="0"/>
        </a:spcAft>
        <a:buClr>
          <a:srgbClr val="F36403"/>
        </a:buClr>
        <a:buFont typeface="Arial" pitchFamily="34" charset="0"/>
        <a:buChar char="•"/>
        <a:defRPr sz="3200" kern="1200">
          <a:solidFill>
            <a:schemeClr val="tx1"/>
          </a:solidFill>
          <a:latin typeface="Arial"/>
          <a:ea typeface="+mn-ea"/>
          <a:cs typeface="Arial"/>
        </a:defRPr>
      </a:lvl1pPr>
      <a:lvl2pPr marL="742950" indent="-285750" algn="l" defTabSz="457200" rtl="0" eaLnBrk="0" fontAlgn="base" hangingPunct="0">
        <a:spcBef>
          <a:spcPct val="20000"/>
        </a:spcBef>
        <a:spcAft>
          <a:spcPct val="0"/>
        </a:spcAft>
        <a:buClr>
          <a:srgbClr val="0E66B1"/>
        </a:buClr>
        <a:buFont typeface="Arial" pitchFamily="34" charset="0"/>
        <a:buChar char="–"/>
        <a:defRPr sz="2800" kern="1200">
          <a:solidFill>
            <a:srgbClr val="404040"/>
          </a:solidFill>
          <a:latin typeface="Arial"/>
          <a:ea typeface="+mn-ea"/>
          <a:cs typeface="Arial"/>
        </a:defRPr>
      </a:lvl2pPr>
      <a:lvl3pPr marL="1143000" indent="-228600" algn="l" defTabSz="457200" rtl="0" eaLnBrk="0" fontAlgn="base" hangingPunct="0">
        <a:spcBef>
          <a:spcPct val="20000"/>
        </a:spcBef>
        <a:spcAft>
          <a:spcPct val="0"/>
        </a:spcAft>
        <a:buClr>
          <a:srgbClr val="0E66B1"/>
        </a:buClr>
        <a:buFont typeface="Arial" pitchFamily="34" charset="0"/>
        <a:buChar char="•"/>
        <a:defRPr sz="2400" kern="1200">
          <a:solidFill>
            <a:srgbClr val="404040"/>
          </a:solidFill>
          <a:latin typeface="Arial"/>
          <a:ea typeface="+mn-ea"/>
          <a:cs typeface="Arial"/>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404040"/>
          </a:solidFill>
          <a:latin typeface="Arial"/>
          <a:ea typeface="+mn-ea"/>
          <a:cs typeface="Arial"/>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40404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descr="C:\Users\AzwilitsheiM\Desktop\DST BRAND MANUAL\PRESENTATION_PICS..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533400" y="228600"/>
            <a:ext cx="8305800" cy="1200329"/>
          </a:xfrm>
          <a:prstGeom prst="rect">
            <a:avLst/>
          </a:prstGeom>
          <a:noFill/>
        </p:spPr>
        <p:txBody>
          <a:bodyPr wrap="square">
            <a:spAutoFit/>
          </a:bodyPr>
          <a:lstStyle/>
          <a:p>
            <a:pPr lvl="0" algn="ctr" defTabSz="914400" fontAlgn="auto">
              <a:spcBef>
                <a:spcPts val="0"/>
              </a:spcBef>
              <a:spcAft>
                <a:spcPts val="0"/>
              </a:spcAft>
              <a:defRPr/>
            </a:pPr>
            <a:r>
              <a:rPr lang="en-US" sz="2400" b="1" spc="600" dirty="0">
                <a:solidFill>
                  <a:srgbClr val="F36403"/>
                </a:solidFill>
                <a:latin typeface="Gill Sans MT"/>
                <a:cs typeface="Gill Sans MT"/>
              </a:rPr>
              <a:t>Bill for the Protection, Promotion, Development and  Management of Indigenous Knowledge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5791200" cy="487363"/>
          </a:xfrm>
        </p:spPr>
        <p:txBody>
          <a:bodyPr/>
          <a:lstStyle/>
          <a:p>
            <a:r>
              <a:rPr lang="en-US" sz="4000" dirty="0">
                <a:solidFill>
                  <a:schemeClr val="bg1"/>
                </a:solidFill>
                <a:ea typeface="ＭＳ Ｐゴシック" charset="0"/>
              </a:rPr>
              <a:t>Legislative Process 6</a:t>
            </a:r>
            <a:endParaRPr lang="en-US" sz="4000" dirty="0">
              <a:solidFill>
                <a:schemeClr val="bg1"/>
              </a:solidFill>
            </a:endParaRPr>
          </a:p>
        </p:txBody>
      </p:sp>
      <p:sp>
        <p:nvSpPr>
          <p:cNvPr id="3" name="Content Placeholder 2"/>
          <p:cNvSpPr>
            <a:spLocks noGrp="1"/>
          </p:cNvSpPr>
          <p:nvPr>
            <p:ph idx="1"/>
          </p:nvPr>
        </p:nvSpPr>
        <p:spPr>
          <a:xfrm>
            <a:off x="304800" y="1219200"/>
            <a:ext cx="8229600" cy="3662362"/>
          </a:xfrm>
        </p:spPr>
        <p:txBody>
          <a:bodyPr/>
          <a:lstStyle/>
          <a:p>
            <a:pPr lvl="0"/>
            <a:r>
              <a:rPr lang="en-US" sz="2800" dirty="0">
                <a:solidFill>
                  <a:prstClr val="black"/>
                </a:solidFill>
                <a:ea typeface="ＭＳ Ｐゴシック" charset="0"/>
              </a:rPr>
              <a:t>A redrafted Bill was approved by the Portfolio Committee on 13 September 2017.</a:t>
            </a:r>
          </a:p>
          <a:p>
            <a:pPr marL="0" lvl="0" indent="0">
              <a:buNone/>
            </a:pPr>
            <a:endParaRPr lang="en-US" sz="2800" dirty="0">
              <a:solidFill>
                <a:prstClr val="black"/>
              </a:solidFill>
              <a:ea typeface="ＭＳ Ｐゴシック" charset="0"/>
            </a:endParaRPr>
          </a:p>
          <a:p>
            <a:pPr lvl="0"/>
            <a:r>
              <a:rPr lang="en-US" sz="2800" dirty="0">
                <a:solidFill>
                  <a:prstClr val="black"/>
                </a:solidFill>
                <a:ea typeface="ＭＳ Ｐゴシック" charset="0"/>
              </a:rPr>
              <a:t>On 14 November 2017, the National Assembly approved the Bill for concurrency.</a:t>
            </a:r>
          </a:p>
          <a:p>
            <a:endParaRPr lang="en-US" sz="2800"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10</a:t>
            </a:fld>
            <a:endParaRPr lang="en-US" dirty="0"/>
          </a:p>
        </p:txBody>
      </p:sp>
    </p:spTree>
    <p:extLst>
      <p:ext uri="{BB962C8B-B14F-4D97-AF65-F5344CB8AC3E}">
        <p14:creationId xmlns:p14="http://schemas.microsoft.com/office/powerpoint/2010/main" xmlns="" val="298122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629400" cy="487363"/>
          </a:xfrm>
        </p:spPr>
        <p:txBody>
          <a:bodyPr/>
          <a:lstStyle/>
          <a:p>
            <a:r>
              <a:rPr lang="en-US" sz="4000" dirty="0">
                <a:solidFill>
                  <a:schemeClr val="bg1"/>
                </a:solidFill>
                <a:ea typeface="ＭＳ Ｐゴシック" charset="0"/>
              </a:rPr>
              <a:t>Analysis of the IK Bill </a:t>
            </a:r>
            <a:endParaRPr lang="en-US" sz="4000" dirty="0">
              <a:solidFill>
                <a:schemeClr val="bg1"/>
              </a:solidFill>
            </a:endParaRPr>
          </a:p>
        </p:txBody>
      </p:sp>
      <p:sp>
        <p:nvSpPr>
          <p:cNvPr id="3" name="Content Placeholder 2"/>
          <p:cNvSpPr>
            <a:spLocks noGrp="1"/>
          </p:cNvSpPr>
          <p:nvPr>
            <p:ph idx="1"/>
          </p:nvPr>
        </p:nvSpPr>
        <p:spPr>
          <a:xfrm>
            <a:off x="320040" y="1219200"/>
            <a:ext cx="8366760" cy="4953000"/>
          </a:xfrm>
        </p:spPr>
        <p:txBody>
          <a:bodyPr/>
          <a:lstStyle/>
          <a:p>
            <a:pPr marL="0" lvl="0" indent="0">
              <a:buNone/>
            </a:pPr>
            <a:r>
              <a:rPr lang="en-ZA" sz="2800" dirty="0">
                <a:solidFill>
                  <a:prstClr val="black"/>
                </a:solidFill>
                <a:ea typeface="ＭＳ Ｐゴシック" charset="0"/>
              </a:rPr>
              <a:t>Clause 1:</a:t>
            </a:r>
          </a:p>
          <a:p>
            <a:pPr marL="344488" lvl="0" indent="-344488" defTabSz="403225"/>
            <a:r>
              <a:rPr lang="en-ZA" sz="2800" dirty="0">
                <a:solidFill>
                  <a:prstClr val="black"/>
                </a:solidFill>
                <a:ea typeface="ＭＳ Ｐゴシック" charset="0"/>
              </a:rPr>
              <a:t>Includes a range of definitions aligned with international agreements and protocols ratified or acceded to by South Africa.</a:t>
            </a:r>
          </a:p>
          <a:p>
            <a:pPr marL="0" lvl="0" indent="0">
              <a:buNone/>
            </a:pPr>
            <a:endParaRPr lang="en-US" sz="2800" dirty="0">
              <a:solidFill>
                <a:prstClr val="black"/>
              </a:solidFill>
              <a:ea typeface="ＭＳ Ｐゴシック" charset="0"/>
            </a:endParaRPr>
          </a:p>
          <a:p>
            <a:pPr marL="0" lvl="0" indent="0">
              <a:buNone/>
            </a:pPr>
            <a:r>
              <a:rPr lang="en-ZA" sz="2800" dirty="0">
                <a:solidFill>
                  <a:prstClr val="black"/>
                </a:solidFill>
                <a:ea typeface="ＭＳ Ｐゴシック" charset="0"/>
              </a:rPr>
              <a:t>Clause 2:</a:t>
            </a:r>
          </a:p>
          <a:p>
            <a:pPr lvl="0"/>
            <a:r>
              <a:rPr lang="en-ZA" sz="2800" dirty="0">
                <a:solidFill>
                  <a:prstClr val="black"/>
                </a:solidFill>
                <a:ea typeface="ＭＳ Ｐゴシック" charset="0"/>
              </a:rPr>
              <a:t>Provides for the application of the Act to all persons in the Republic, in relation to all matters pertaining to indigenous knowledge. </a:t>
            </a:r>
            <a:endParaRPr lang="en-US" sz="2800" dirty="0">
              <a:solidFill>
                <a:prstClr val="black"/>
              </a:solidFill>
              <a:ea typeface="ＭＳ Ｐゴシック" charset="0"/>
            </a:endParaRPr>
          </a:p>
          <a:p>
            <a:endParaRPr lang="en-US" sz="2800"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11</a:t>
            </a:fld>
            <a:endParaRPr lang="en-US" dirty="0"/>
          </a:p>
        </p:txBody>
      </p:sp>
    </p:spTree>
    <p:extLst>
      <p:ext uri="{BB962C8B-B14F-4D97-AF65-F5344CB8AC3E}">
        <p14:creationId xmlns:p14="http://schemas.microsoft.com/office/powerpoint/2010/main" xmlns="" val="1019489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68580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3" name="Content Placeholder 2"/>
          <p:cNvSpPr>
            <a:spLocks noGrp="1"/>
          </p:cNvSpPr>
          <p:nvPr>
            <p:ph idx="1"/>
          </p:nvPr>
        </p:nvSpPr>
        <p:spPr>
          <a:xfrm>
            <a:off x="304800" y="1146174"/>
            <a:ext cx="8610600" cy="5102225"/>
          </a:xfrm>
        </p:spPr>
        <p:txBody>
          <a:bodyPr/>
          <a:lstStyle/>
          <a:p>
            <a:pPr marL="0" lvl="0" indent="0">
              <a:buNone/>
            </a:pPr>
            <a:r>
              <a:rPr lang="en-ZA" sz="2800" dirty="0">
                <a:solidFill>
                  <a:prstClr val="black"/>
                </a:solidFill>
                <a:ea typeface="ＭＳ Ｐゴシック" charset="0"/>
              </a:rPr>
              <a:t>Clause 3:</a:t>
            </a:r>
          </a:p>
          <a:p>
            <a:pPr lvl="0"/>
            <a:r>
              <a:rPr lang="en-ZA" sz="2800" dirty="0">
                <a:solidFill>
                  <a:prstClr val="black"/>
                </a:solidFill>
                <a:ea typeface="ＭＳ Ｐゴシック" charset="0"/>
              </a:rPr>
              <a:t>This clause lists nine objectives of the proposed Act. </a:t>
            </a:r>
          </a:p>
          <a:p>
            <a:pPr lvl="0"/>
            <a:r>
              <a:rPr lang="en-ZA" sz="2800" dirty="0">
                <a:solidFill>
                  <a:prstClr val="black"/>
                </a:solidFill>
                <a:ea typeface="ＭＳ Ｐゴシック" charset="0"/>
              </a:rPr>
              <a:t>The primary objective of the Bill is to protect indigenous knowledge of indigenous communities from unauthorised use, misappropriation and misuse, and to regulate the fair and equitable distribution of benefits from its commercial use.</a:t>
            </a:r>
          </a:p>
          <a:p>
            <a:pPr lvl="0"/>
            <a:r>
              <a:rPr lang="en-ZA" sz="2800" dirty="0">
                <a:solidFill>
                  <a:prstClr val="black"/>
                </a:solidFill>
                <a:ea typeface="ＭＳ Ｐゴシック" charset="0"/>
              </a:rPr>
              <a:t>The </a:t>
            </a:r>
            <a:r>
              <a:rPr lang="en-ZA" sz="2800" dirty="0" smtClean="0">
                <a:ea typeface="ＭＳ Ｐゴシック" charset="0"/>
              </a:rPr>
              <a:t>Bill</a:t>
            </a:r>
            <a:r>
              <a:rPr lang="en-ZA" sz="2800" dirty="0" smtClean="0">
                <a:solidFill>
                  <a:srgbClr val="FF0000"/>
                </a:solidFill>
                <a:ea typeface="ＭＳ Ｐゴシック" charset="0"/>
              </a:rPr>
              <a:t> </a:t>
            </a:r>
            <a:r>
              <a:rPr lang="en-ZA" sz="2800" dirty="0">
                <a:solidFill>
                  <a:prstClr val="black"/>
                </a:solidFill>
                <a:ea typeface="ＭＳ Ｐゴシック" charset="0"/>
              </a:rPr>
              <a:t>also provides mechanisms for the accreditation of assessors and the certification of practitioners.</a:t>
            </a:r>
            <a:endParaRPr lang="en-US" sz="2800" dirty="0">
              <a:solidFill>
                <a:prstClr val="black"/>
              </a:solidFill>
              <a:ea typeface="ＭＳ Ｐゴシック" charset="0"/>
            </a:endParaRPr>
          </a:p>
          <a:p>
            <a:endParaRPr lang="en-US" sz="2800"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12</a:t>
            </a:fld>
            <a:endParaRPr lang="en-US" dirty="0"/>
          </a:p>
        </p:txBody>
      </p:sp>
    </p:spTree>
    <p:extLst>
      <p:ext uri="{BB962C8B-B14F-4D97-AF65-F5344CB8AC3E}">
        <p14:creationId xmlns:p14="http://schemas.microsoft.com/office/powerpoint/2010/main" xmlns="" val="312159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67056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3" name="Content Placeholder 2"/>
          <p:cNvSpPr>
            <a:spLocks noGrp="1"/>
          </p:cNvSpPr>
          <p:nvPr>
            <p:ph idx="1"/>
          </p:nvPr>
        </p:nvSpPr>
        <p:spPr>
          <a:xfrm>
            <a:off x="337456" y="1219200"/>
            <a:ext cx="8577943" cy="5157788"/>
          </a:xfrm>
        </p:spPr>
        <p:txBody>
          <a:bodyPr/>
          <a:lstStyle/>
          <a:p>
            <a:pPr marL="0" lvl="0" indent="0">
              <a:buNone/>
            </a:pPr>
            <a:r>
              <a:rPr lang="en-ZA" sz="2400" dirty="0">
                <a:solidFill>
                  <a:prstClr val="black"/>
                </a:solidFill>
                <a:ea typeface="ＭＳ Ｐゴシック" charset="0"/>
              </a:rPr>
              <a:t>Clause 4:</a:t>
            </a:r>
          </a:p>
          <a:p>
            <a:pPr lvl="0"/>
            <a:r>
              <a:rPr lang="en-ZA" sz="2400" dirty="0">
                <a:solidFill>
                  <a:prstClr val="black"/>
                </a:solidFill>
                <a:ea typeface="ＭＳ Ｐゴシック" charset="0"/>
              </a:rPr>
              <a:t>Allows for the establishment of the National Indigenous Knowledge Systems Office (NIKSO) within the Department.</a:t>
            </a:r>
          </a:p>
          <a:p>
            <a:pPr lvl="0"/>
            <a:endParaRPr lang="en-ZA" sz="2400" dirty="0">
              <a:solidFill>
                <a:prstClr val="black"/>
              </a:solidFill>
              <a:ea typeface="ＭＳ Ｐゴシック" charset="0"/>
            </a:endParaRPr>
          </a:p>
          <a:p>
            <a:pPr marL="0" lvl="0" indent="0">
              <a:buNone/>
            </a:pPr>
            <a:r>
              <a:rPr lang="en-ZA" sz="2400" dirty="0">
                <a:solidFill>
                  <a:prstClr val="black"/>
                </a:solidFill>
                <a:ea typeface="ＭＳ Ｐゴシック" charset="0"/>
              </a:rPr>
              <a:t>Clause 5:</a:t>
            </a:r>
          </a:p>
          <a:p>
            <a:pPr lvl="0"/>
            <a:r>
              <a:rPr lang="en-ZA" sz="2400" dirty="0">
                <a:solidFill>
                  <a:prstClr val="black"/>
                </a:solidFill>
                <a:ea typeface="ＭＳ Ｐゴシック" charset="0"/>
              </a:rPr>
              <a:t>Provides for its duties, powers and functions. </a:t>
            </a:r>
          </a:p>
          <a:p>
            <a:pPr lvl="0"/>
            <a:endParaRPr lang="en-ZA" sz="2400" dirty="0">
              <a:solidFill>
                <a:prstClr val="black"/>
              </a:solidFill>
              <a:ea typeface="ＭＳ Ｐゴシック" charset="0"/>
            </a:endParaRPr>
          </a:p>
          <a:p>
            <a:pPr marL="0" lvl="0" indent="0">
              <a:buNone/>
            </a:pPr>
            <a:r>
              <a:rPr lang="en-ZA" sz="2400" dirty="0">
                <a:solidFill>
                  <a:prstClr val="black"/>
                </a:solidFill>
                <a:ea typeface="ＭＳ Ｐゴシック" charset="0"/>
              </a:rPr>
              <a:t>Clause 6:</a:t>
            </a:r>
          </a:p>
          <a:p>
            <a:pPr lvl="0"/>
            <a:r>
              <a:rPr lang="en-ZA" sz="2400" dirty="0">
                <a:solidFill>
                  <a:prstClr val="black"/>
                </a:solidFill>
                <a:ea typeface="ＭＳ Ｐゴシック" charset="0"/>
              </a:rPr>
              <a:t>Empowers the Minister to appoint a suitably skilled and qualified person as the Head of NIKSO, who is responsible for the administration and general management of NIKSO. </a:t>
            </a:r>
            <a:endParaRPr lang="en-US" sz="2400" dirty="0">
              <a:solidFill>
                <a:prstClr val="black"/>
              </a:solidFill>
              <a:ea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13</a:t>
            </a:fld>
            <a:endParaRPr lang="en-US" dirty="0"/>
          </a:p>
        </p:txBody>
      </p:sp>
    </p:spTree>
    <p:extLst>
      <p:ext uri="{BB962C8B-B14F-4D97-AF65-F5344CB8AC3E}">
        <p14:creationId xmlns:p14="http://schemas.microsoft.com/office/powerpoint/2010/main" xmlns="" val="134405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446838"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3" name="Content Placeholder 2"/>
          <p:cNvSpPr>
            <a:spLocks noGrp="1"/>
          </p:cNvSpPr>
          <p:nvPr>
            <p:ph idx="1"/>
          </p:nvPr>
        </p:nvSpPr>
        <p:spPr>
          <a:xfrm>
            <a:off x="446314" y="1143000"/>
            <a:ext cx="8392886" cy="5233988"/>
          </a:xfrm>
        </p:spPr>
        <p:txBody>
          <a:bodyPr/>
          <a:lstStyle/>
          <a:p>
            <a:pPr marL="0" lvl="0" indent="0">
              <a:buNone/>
            </a:pPr>
            <a:r>
              <a:rPr lang="en-ZA" sz="2400" dirty="0">
                <a:solidFill>
                  <a:prstClr val="black"/>
                </a:solidFill>
                <a:ea typeface="ＭＳ Ｐゴシック" charset="0"/>
              </a:rPr>
              <a:t>Clause 7:</a:t>
            </a:r>
          </a:p>
          <a:p>
            <a:pPr lvl="0"/>
            <a:r>
              <a:rPr lang="en-ZA" sz="2400" dirty="0">
                <a:solidFill>
                  <a:prstClr val="black"/>
                </a:solidFill>
                <a:ea typeface="ＭＳ Ｐゴシック" charset="0"/>
              </a:rPr>
              <a:t>Allows for the establishment of an Advisory Panel comprising of representatives of relevant government departments, indigenous knowledge holders, industry, and specialists in the discipline of practice of Indigenous Knowledge. </a:t>
            </a:r>
          </a:p>
          <a:p>
            <a:pPr lvl="0"/>
            <a:endParaRPr lang="en-ZA" sz="1600" dirty="0">
              <a:solidFill>
                <a:prstClr val="black"/>
              </a:solidFill>
              <a:ea typeface="ＭＳ Ｐゴシック" charset="0"/>
            </a:endParaRPr>
          </a:p>
          <a:p>
            <a:pPr marL="0" lvl="0" indent="0">
              <a:buNone/>
            </a:pPr>
            <a:r>
              <a:rPr lang="en-ZA" sz="2400" dirty="0">
                <a:solidFill>
                  <a:prstClr val="black"/>
                </a:solidFill>
                <a:ea typeface="ＭＳ Ｐゴシック" charset="0"/>
              </a:rPr>
              <a:t>Clause 8:</a:t>
            </a:r>
          </a:p>
          <a:p>
            <a:pPr lvl="0"/>
            <a:r>
              <a:rPr lang="en-ZA" sz="2400" dirty="0">
                <a:solidFill>
                  <a:prstClr val="black"/>
                </a:solidFill>
                <a:ea typeface="ＭＳ Ｐゴシック" charset="0"/>
              </a:rPr>
              <a:t>Identifies the role of the Advisory Panel, which is to advise NIKSO on strategic issues around indigenous knowledge and assist with the mobilisation of indigenous communities for purposes of pursuing specific activities conducted by NIKSO.</a:t>
            </a:r>
            <a:endParaRPr lang="en-US" sz="2400" dirty="0">
              <a:solidFill>
                <a:prstClr val="black"/>
              </a:solidFill>
              <a:ea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14</a:t>
            </a:fld>
            <a:endParaRPr lang="en-US" dirty="0"/>
          </a:p>
        </p:txBody>
      </p:sp>
    </p:spTree>
    <p:extLst>
      <p:ext uri="{BB962C8B-B14F-4D97-AF65-F5344CB8AC3E}">
        <p14:creationId xmlns:p14="http://schemas.microsoft.com/office/powerpoint/2010/main" xmlns="" val="373437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70104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15</a:t>
            </a:fld>
            <a:endParaRPr lang="en-US" dirty="0"/>
          </a:p>
        </p:txBody>
      </p:sp>
      <p:sp>
        <p:nvSpPr>
          <p:cNvPr id="5" name="Content Placeholder 2"/>
          <p:cNvSpPr>
            <a:spLocks noGrp="1"/>
          </p:cNvSpPr>
          <p:nvPr>
            <p:ph idx="1"/>
          </p:nvPr>
        </p:nvSpPr>
        <p:spPr>
          <a:xfrm>
            <a:off x="381000" y="1219200"/>
            <a:ext cx="8458200" cy="4953000"/>
          </a:xfrm>
        </p:spPr>
        <p:txBody>
          <a:bodyPr/>
          <a:lstStyle/>
          <a:p>
            <a:pPr marL="0" indent="0">
              <a:buNone/>
            </a:pPr>
            <a:r>
              <a:rPr lang="en-ZA" sz="2500" dirty="0"/>
              <a:t>Clause </a:t>
            </a:r>
            <a:r>
              <a:rPr lang="en-ZA" sz="2500" dirty="0" smtClean="0"/>
              <a:t>9:</a:t>
            </a:r>
          </a:p>
          <a:p>
            <a:pPr algn="just"/>
            <a:r>
              <a:rPr lang="en-ZA" sz="2500" dirty="0" smtClean="0"/>
              <a:t>Provides </a:t>
            </a:r>
            <a:r>
              <a:rPr lang="en-ZA" sz="2500" dirty="0"/>
              <a:t>for the subject matter under protection, within the meaning of section 25 of the Constitution. In addition, the sub-clause provides for indigenous knowledge as property </a:t>
            </a:r>
            <a:r>
              <a:rPr lang="en-ZA" sz="2500" dirty="0" smtClean="0"/>
              <a:t>vested </a:t>
            </a:r>
            <a:r>
              <a:rPr lang="en-ZA" sz="2500" dirty="0"/>
              <a:t>in the relevant indigenous community</a:t>
            </a:r>
            <a:r>
              <a:rPr lang="en-ZA" sz="2500" dirty="0" smtClean="0"/>
              <a:t>.</a:t>
            </a:r>
          </a:p>
          <a:p>
            <a:pPr algn="just"/>
            <a:endParaRPr lang="en-US" sz="2500" dirty="0"/>
          </a:p>
          <a:p>
            <a:pPr marL="0" indent="0" algn="just">
              <a:buNone/>
            </a:pPr>
            <a:r>
              <a:rPr lang="en-ZA" sz="2500" dirty="0"/>
              <a:t>Clause </a:t>
            </a:r>
            <a:r>
              <a:rPr lang="en-ZA" sz="2500" dirty="0" smtClean="0"/>
              <a:t>10:</a:t>
            </a:r>
          </a:p>
          <a:p>
            <a:pPr algn="just"/>
            <a:r>
              <a:rPr lang="en-ZA" sz="2500" dirty="0" smtClean="0"/>
              <a:t>Provides </a:t>
            </a:r>
            <a:r>
              <a:rPr lang="en-ZA" sz="2500" dirty="0"/>
              <a:t>for the duration of protection of the subject matter which will persist for as long as the eligibility criteria set out in clause 11, are </a:t>
            </a:r>
            <a:r>
              <a:rPr lang="en-ZA" sz="2500" dirty="0" smtClean="0"/>
              <a:t>met.</a:t>
            </a:r>
            <a:endParaRPr lang="en-US" sz="2500" dirty="0"/>
          </a:p>
        </p:txBody>
      </p:sp>
    </p:spTree>
    <p:extLst>
      <p:ext uri="{BB962C8B-B14F-4D97-AF65-F5344CB8AC3E}">
        <p14:creationId xmlns:p14="http://schemas.microsoft.com/office/powerpoint/2010/main" xmlns="" val="2435230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1722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16</a:t>
            </a:fld>
            <a:endParaRPr lang="en-US" dirty="0"/>
          </a:p>
        </p:txBody>
      </p:sp>
      <p:sp>
        <p:nvSpPr>
          <p:cNvPr id="5" name="Content Placeholder 2"/>
          <p:cNvSpPr>
            <a:spLocks noGrp="1"/>
          </p:cNvSpPr>
          <p:nvPr>
            <p:ph idx="1"/>
          </p:nvPr>
        </p:nvSpPr>
        <p:spPr>
          <a:xfrm>
            <a:off x="457200" y="1295400"/>
            <a:ext cx="8229600" cy="4876800"/>
          </a:xfrm>
        </p:spPr>
        <p:txBody>
          <a:bodyPr/>
          <a:lstStyle/>
          <a:p>
            <a:pPr marL="0" indent="0">
              <a:buNone/>
            </a:pPr>
            <a:r>
              <a:rPr lang="en-ZA" sz="2800" dirty="0"/>
              <a:t>Clause </a:t>
            </a:r>
            <a:r>
              <a:rPr lang="en-ZA" sz="2800" dirty="0" smtClean="0"/>
              <a:t>11:</a:t>
            </a:r>
          </a:p>
          <a:p>
            <a:pPr algn="just"/>
            <a:r>
              <a:rPr lang="en-ZA" sz="2800" dirty="0" smtClean="0"/>
              <a:t>Delineates </a:t>
            </a:r>
            <a:r>
              <a:rPr lang="en-ZA" sz="2800" dirty="0"/>
              <a:t>the </a:t>
            </a:r>
            <a:r>
              <a:rPr lang="en-ZA" sz="2800" dirty="0" smtClean="0"/>
              <a:t>eligibility </a:t>
            </a:r>
            <a:r>
              <a:rPr lang="en-ZA" sz="2800" dirty="0"/>
              <a:t>criteria for protection of the subject matter, </a:t>
            </a:r>
            <a:r>
              <a:rPr lang="en-ZA" sz="2800" dirty="0" smtClean="0"/>
              <a:t>namely, </a:t>
            </a:r>
            <a:r>
              <a:rPr lang="en-ZA" sz="2800" dirty="0"/>
              <a:t>indigenous knowledge </a:t>
            </a:r>
            <a:r>
              <a:rPr lang="en-ZA" sz="2800" dirty="0" smtClean="0"/>
              <a:t>which </a:t>
            </a:r>
            <a:r>
              <a:rPr lang="en-ZA" sz="2800" dirty="0"/>
              <a:t>has been passed on from generation to generation within an indigenous community, has been developed within an indigenous community, and is associated with the cultural and social identity of that indigenous community.</a:t>
            </a:r>
            <a:endParaRPr lang="en-US" sz="2800" dirty="0"/>
          </a:p>
          <a:p>
            <a:endParaRPr lang="en-US" sz="2800" dirty="0"/>
          </a:p>
        </p:txBody>
      </p:sp>
    </p:spTree>
    <p:extLst>
      <p:ext uri="{BB962C8B-B14F-4D97-AF65-F5344CB8AC3E}">
        <p14:creationId xmlns:p14="http://schemas.microsoft.com/office/powerpoint/2010/main" xmlns="" val="1349366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7818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17</a:t>
            </a:fld>
            <a:endParaRPr lang="en-US" dirty="0"/>
          </a:p>
        </p:txBody>
      </p:sp>
      <p:sp>
        <p:nvSpPr>
          <p:cNvPr id="5" name="Content Placeholder 2"/>
          <p:cNvSpPr>
            <a:spLocks noGrp="1"/>
          </p:cNvSpPr>
          <p:nvPr>
            <p:ph idx="1"/>
          </p:nvPr>
        </p:nvSpPr>
        <p:spPr>
          <a:xfrm>
            <a:off x="455023" y="1066800"/>
            <a:ext cx="8229600" cy="5562600"/>
          </a:xfrm>
        </p:spPr>
        <p:txBody>
          <a:bodyPr/>
          <a:lstStyle/>
          <a:p>
            <a:pPr marL="0" indent="0" algn="just">
              <a:buNone/>
            </a:pPr>
            <a:r>
              <a:rPr lang="en-ZA" sz="2400" dirty="0"/>
              <a:t>Clause </a:t>
            </a:r>
            <a:r>
              <a:rPr lang="en-ZA" sz="2400" dirty="0" smtClean="0"/>
              <a:t>12:</a:t>
            </a:r>
          </a:p>
          <a:p>
            <a:pPr algn="just"/>
            <a:r>
              <a:rPr lang="en-ZA" sz="2400" dirty="0" smtClean="0"/>
              <a:t> </a:t>
            </a:r>
            <a:r>
              <a:rPr lang="en-ZA" sz="2400" dirty="0"/>
              <a:t>A</a:t>
            </a:r>
            <a:r>
              <a:rPr lang="en-ZA" sz="2400" dirty="0" smtClean="0"/>
              <a:t>ffirms </a:t>
            </a:r>
            <a:r>
              <a:rPr lang="en-ZA" sz="2400" dirty="0"/>
              <a:t>custodianship of indigenous knowledge eligible for protection vests in the trustee of that indigenous community, who </a:t>
            </a:r>
            <a:r>
              <a:rPr lang="en-ZA" sz="2400" dirty="0" smtClean="0"/>
              <a:t>holds </a:t>
            </a:r>
            <a:r>
              <a:rPr lang="en-ZA" sz="2400" dirty="0"/>
              <a:t>the indigenous knowledge in trust on behalf of the indigenous community and </a:t>
            </a:r>
            <a:r>
              <a:rPr lang="en-ZA" sz="2400" dirty="0" smtClean="0"/>
              <a:t>is responsible </a:t>
            </a:r>
            <a:r>
              <a:rPr lang="en-ZA" sz="2400" dirty="0"/>
              <a:t>for and accountable to the indigenous community for the protection of their rights</a:t>
            </a:r>
            <a:r>
              <a:rPr lang="en-ZA" sz="2400" dirty="0" smtClean="0"/>
              <a:t>.</a:t>
            </a:r>
          </a:p>
          <a:p>
            <a:pPr algn="just"/>
            <a:endParaRPr lang="en-ZA" sz="2400" dirty="0" smtClean="0"/>
          </a:p>
          <a:p>
            <a:pPr marL="0" indent="0" algn="just">
              <a:buNone/>
            </a:pPr>
            <a:r>
              <a:rPr lang="en-ZA" sz="2400" dirty="0"/>
              <a:t>Clause </a:t>
            </a:r>
            <a:r>
              <a:rPr lang="en-ZA" sz="2400" dirty="0" smtClean="0"/>
              <a:t>13:</a:t>
            </a:r>
          </a:p>
          <a:p>
            <a:pPr algn="just"/>
            <a:r>
              <a:rPr lang="en-ZA" sz="2400" dirty="0" smtClean="0"/>
              <a:t>Provides </a:t>
            </a:r>
            <a:r>
              <a:rPr lang="en-ZA" sz="2400" dirty="0"/>
              <a:t>for indigenous communities holding indigenous knowledge to have the exclusive right to any benefits arising from its commercial use, be acknowledged as its source, and limit any unauthorised use of the indigenous knowledge</a:t>
            </a:r>
            <a:r>
              <a:rPr lang="en-ZA" sz="2800" dirty="0"/>
              <a:t>.</a:t>
            </a:r>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xmlns="" val="4233792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86600" cy="487363"/>
          </a:xfrm>
        </p:spPr>
        <p:txBody>
          <a:bodyPr/>
          <a:lstStyle/>
          <a:p>
            <a:r>
              <a:rPr lang="en-US" sz="4000" dirty="0">
                <a:solidFill>
                  <a:schemeClr val="bg1"/>
                </a:solidFill>
              </a:rPr>
              <a:t>The Bill Clauses</a:t>
            </a: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18</a:t>
            </a:fld>
            <a:endParaRPr lang="en-US" dirty="0"/>
          </a:p>
        </p:txBody>
      </p:sp>
      <p:sp>
        <p:nvSpPr>
          <p:cNvPr id="5" name="Content Placeholder 2"/>
          <p:cNvSpPr>
            <a:spLocks noGrp="1"/>
          </p:cNvSpPr>
          <p:nvPr>
            <p:ph idx="1"/>
          </p:nvPr>
        </p:nvSpPr>
        <p:spPr>
          <a:xfrm>
            <a:off x="381000" y="1143000"/>
            <a:ext cx="8458200" cy="5486400"/>
          </a:xfrm>
        </p:spPr>
        <p:txBody>
          <a:bodyPr/>
          <a:lstStyle/>
          <a:p>
            <a:pPr marL="0" indent="0">
              <a:buNone/>
            </a:pPr>
            <a:r>
              <a:rPr lang="en-ZA" sz="2500" dirty="0"/>
              <a:t>Clause </a:t>
            </a:r>
            <a:r>
              <a:rPr lang="en-ZA" sz="2500" dirty="0" smtClean="0"/>
              <a:t>14:</a:t>
            </a:r>
          </a:p>
          <a:p>
            <a:r>
              <a:rPr lang="en-ZA" sz="2500" dirty="0" smtClean="0"/>
              <a:t>Outlines </a:t>
            </a:r>
            <a:r>
              <a:rPr lang="en-ZA" sz="2500" dirty="0"/>
              <a:t>the purpose of the accreditation of assessors, and sets out an application process. </a:t>
            </a:r>
            <a:endParaRPr lang="en-US" sz="2500" dirty="0"/>
          </a:p>
          <a:p>
            <a:pPr marL="0" indent="0">
              <a:buNone/>
            </a:pPr>
            <a:r>
              <a:rPr lang="en-ZA" sz="2500" dirty="0" smtClean="0"/>
              <a:t>Clause 15:</a:t>
            </a:r>
          </a:p>
          <a:p>
            <a:r>
              <a:rPr lang="en-ZA" sz="2500" dirty="0" smtClean="0"/>
              <a:t>Provides </a:t>
            </a:r>
            <a:r>
              <a:rPr lang="en-ZA" sz="2500" dirty="0"/>
              <a:t>for persons wishing to register their qualifications as an indigenous knowledge practitioner and be so certified and recorded in the Register of Designations</a:t>
            </a:r>
            <a:r>
              <a:rPr lang="en-ZA" sz="2500" dirty="0" smtClean="0"/>
              <a:t>.</a:t>
            </a:r>
          </a:p>
          <a:p>
            <a:pPr marL="0" indent="0">
              <a:buNone/>
            </a:pPr>
            <a:r>
              <a:rPr lang="en-ZA" sz="2500" dirty="0"/>
              <a:t>Clause </a:t>
            </a:r>
            <a:r>
              <a:rPr lang="en-ZA" sz="2500" dirty="0" smtClean="0"/>
              <a:t>16;</a:t>
            </a:r>
          </a:p>
          <a:p>
            <a:r>
              <a:rPr lang="en-ZA" sz="2500" dirty="0" smtClean="0"/>
              <a:t>Provides </a:t>
            </a:r>
            <a:r>
              <a:rPr lang="en-ZA" sz="2500" dirty="0"/>
              <a:t>for the establishment of a Register of Designations where persons other than the indigenous community or an individual within that indigenous community may access information. </a:t>
            </a:r>
            <a:endParaRPr lang="en-US" sz="2500" dirty="0"/>
          </a:p>
          <a:p>
            <a:endParaRPr lang="en-ZA" sz="2500" dirty="0" smtClean="0"/>
          </a:p>
          <a:p>
            <a:endParaRPr lang="en-US" sz="2500" dirty="0"/>
          </a:p>
          <a:p>
            <a:endParaRPr lang="en-US" sz="2500" dirty="0"/>
          </a:p>
        </p:txBody>
      </p:sp>
    </p:spTree>
    <p:extLst>
      <p:ext uri="{BB962C8B-B14F-4D97-AF65-F5344CB8AC3E}">
        <p14:creationId xmlns:p14="http://schemas.microsoft.com/office/powerpoint/2010/main" xmlns="" val="3915232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571" y="304800"/>
            <a:ext cx="69342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19</a:t>
            </a:fld>
            <a:endParaRPr lang="en-US" dirty="0"/>
          </a:p>
        </p:txBody>
      </p:sp>
      <p:sp>
        <p:nvSpPr>
          <p:cNvPr id="5" name="Content Placeholder 2"/>
          <p:cNvSpPr>
            <a:spLocks noGrp="1"/>
          </p:cNvSpPr>
          <p:nvPr>
            <p:ph idx="1"/>
          </p:nvPr>
        </p:nvSpPr>
        <p:spPr>
          <a:xfrm>
            <a:off x="361406" y="1143000"/>
            <a:ext cx="8229600" cy="4724400"/>
          </a:xfrm>
        </p:spPr>
        <p:txBody>
          <a:bodyPr/>
          <a:lstStyle/>
          <a:p>
            <a:pPr marL="0" indent="0">
              <a:buNone/>
            </a:pPr>
            <a:r>
              <a:rPr lang="en-ZA" sz="2800" dirty="0" smtClean="0"/>
              <a:t>Clause 17:</a:t>
            </a:r>
          </a:p>
          <a:p>
            <a:r>
              <a:rPr lang="en-ZA" sz="2800" dirty="0" smtClean="0"/>
              <a:t>Provides </a:t>
            </a:r>
            <a:r>
              <a:rPr lang="en-ZA" sz="2800" dirty="0"/>
              <a:t>for the establishment of a Registration Office for indigenous knowledge</a:t>
            </a:r>
            <a:r>
              <a:rPr lang="en-ZA" sz="2800" dirty="0" smtClean="0"/>
              <a:t>.</a:t>
            </a:r>
          </a:p>
          <a:p>
            <a:pPr marL="0" indent="0">
              <a:buNone/>
            </a:pPr>
            <a:endParaRPr lang="en-ZA" sz="2800" dirty="0" smtClean="0"/>
          </a:p>
          <a:p>
            <a:pPr marL="0" indent="0">
              <a:buNone/>
            </a:pPr>
            <a:r>
              <a:rPr lang="en-ZA" sz="2800" dirty="0" smtClean="0"/>
              <a:t>Clause 18:</a:t>
            </a:r>
          </a:p>
          <a:p>
            <a:r>
              <a:rPr lang="en-ZA" sz="2800" dirty="0" smtClean="0"/>
              <a:t>Provides </a:t>
            </a:r>
            <a:r>
              <a:rPr lang="en-ZA" sz="2800" dirty="0"/>
              <a:t>for the appointment of a suitably skilled and qualified person as the Curator of indigenous knowledge who will be responsible for the control of the Registration Office. </a:t>
            </a:r>
            <a:endParaRPr lang="en-US" sz="2800" dirty="0"/>
          </a:p>
          <a:p>
            <a:endParaRPr lang="en-US" sz="2800" dirty="0"/>
          </a:p>
          <a:p>
            <a:endParaRPr lang="en-US" sz="2800" dirty="0"/>
          </a:p>
        </p:txBody>
      </p:sp>
    </p:spTree>
    <p:extLst>
      <p:ext uri="{BB962C8B-B14F-4D97-AF65-F5344CB8AC3E}">
        <p14:creationId xmlns:p14="http://schemas.microsoft.com/office/powerpoint/2010/main" xmlns="" val="352109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3"/>
          <p:cNvSpPr>
            <a:spLocks noGrp="1"/>
          </p:cNvSpPr>
          <p:nvPr>
            <p:ph type="sldNum" sz="quarter" idx="12"/>
          </p:nvPr>
        </p:nvSpPr>
        <p:spPr bwMode="auto">
          <a:xfrm>
            <a:off x="7086600" y="6188075"/>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842D850-85C8-4125-AEF1-2F0432EFC294}" type="slidenum">
              <a:rPr lang="en-US" sz="2500" b="0" smtClean="0">
                <a:latin typeface="Gill Sans MT" pitchFamily="34" charset="0"/>
                <a:cs typeface="Arial" pitchFamily="34" charset="0"/>
              </a:rPr>
              <a:pPr fontAlgn="base">
                <a:spcBef>
                  <a:spcPct val="0"/>
                </a:spcBef>
                <a:spcAft>
                  <a:spcPct val="0"/>
                </a:spcAft>
              </a:pPr>
              <a:t>2</a:t>
            </a:fld>
            <a:endParaRPr lang="en-US" sz="2500" b="0" smtClean="0">
              <a:latin typeface="Gill Sans MT" pitchFamily="34" charset="0"/>
              <a:cs typeface="Arial" pitchFamily="34" charset="0"/>
            </a:endParaRPr>
          </a:p>
        </p:txBody>
      </p:sp>
      <p:sp>
        <p:nvSpPr>
          <p:cNvPr id="6" name="AutoShape 8"/>
          <p:cNvSpPr>
            <a:spLocks/>
          </p:cNvSpPr>
          <p:nvPr/>
        </p:nvSpPr>
        <p:spPr bwMode="auto">
          <a:xfrm>
            <a:off x="1905001" y="0"/>
            <a:ext cx="7239000" cy="10683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9525">
            <a:noFill/>
            <a:miter lim="800000"/>
            <a:headEnd/>
            <a:tailEnd/>
          </a:ln>
        </p:spPr>
        <p:txBody>
          <a:bodyPr lIns="0" tIns="0" rIns="0" bIns="0" anchor="ctr"/>
          <a:lstStyle/>
          <a:p>
            <a:pPr marL="101600">
              <a:lnSpc>
                <a:spcPct val="80000"/>
              </a:lnSpc>
              <a:spcBef>
                <a:spcPts val="850"/>
              </a:spcBef>
            </a:pPr>
            <a:r>
              <a:rPr lang="en-US" sz="4000" b="1" dirty="0" smtClean="0">
                <a:solidFill>
                  <a:srgbClr val="FFFFFF"/>
                </a:solidFill>
                <a:latin typeface="Gill Sans MT" pitchFamily="34" charset="0"/>
                <a:sym typeface="Helvetica Neue"/>
              </a:rPr>
              <a:t>Outline</a:t>
            </a:r>
            <a:endParaRPr lang="en-US" sz="4000" dirty="0">
              <a:latin typeface="Gill Sans MT" pitchFamily="34" charset="0"/>
            </a:endParaRPr>
          </a:p>
        </p:txBody>
      </p:sp>
      <p:sp>
        <p:nvSpPr>
          <p:cNvPr id="7" name="Rectangle 3"/>
          <p:cNvSpPr txBox="1">
            <a:spLocks noChangeArrowheads="1"/>
          </p:cNvSpPr>
          <p:nvPr/>
        </p:nvSpPr>
        <p:spPr bwMode="auto">
          <a:xfrm>
            <a:off x="304800" y="1190468"/>
            <a:ext cx="8610600" cy="51493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rgbClr val="F36403"/>
              </a:buClr>
              <a:buFont typeface="Arial" pitchFamily="34" charset="0"/>
              <a:buChar char="•"/>
            </a:pPr>
            <a:endParaRPr lang="en-GB" sz="2800" dirty="0" smtClean="0">
              <a:solidFill>
                <a:prstClr val="black"/>
              </a:solidFill>
              <a:ea typeface="Times New Roman" panose="02020603050405020304" pitchFamily="18" charset="0"/>
              <a:cs typeface="Arial"/>
            </a:endParaRPr>
          </a:p>
          <a:p>
            <a:pPr marL="342900" lvl="0" indent="-342900" eaLnBrk="0" hangingPunct="0">
              <a:spcBef>
                <a:spcPct val="20000"/>
              </a:spcBef>
              <a:buClr>
                <a:srgbClr val="F36403"/>
              </a:buClr>
              <a:buFont typeface="Arial" pitchFamily="34" charset="0"/>
              <a:buChar char="•"/>
            </a:pPr>
            <a:r>
              <a:rPr lang="en-GB" sz="2800" dirty="0" smtClean="0">
                <a:solidFill>
                  <a:prstClr val="black"/>
                </a:solidFill>
                <a:ea typeface="Times New Roman" panose="02020603050405020304" pitchFamily="18" charset="0"/>
                <a:cs typeface="Arial"/>
              </a:rPr>
              <a:t>Introduction</a:t>
            </a:r>
          </a:p>
          <a:p>
            <a:pPr marL="342900" lvl="0" indent="-342900" eaLnBrk="0" hangingPunct="0">
              <a:spcBef>
                <a:spcPct val="20000"/>
              </a:spcBef>
              <a:buClr>
                <a:srgbClr val="F36403"/>
              </a:buClr>
              <a:buFont typeface="Arial" pitchFamily="34" charset="0"/>
              <a:buChar char="•"/>
            </a:pPr>
            <a:r>
              <a:rPr lang="en-GB" sz="2800" dirty="0" smtClean="0">
                <a:solidFill>
                  <a:prstClr val="black"/>
                </a:solidFill>
                <a:ea typeface="Times New Roman" panose="02020603050405020304" pitchFamily="18" charset="0"/>
                <a:cs typeface="Arial"/>
              </a:rPr>
              <a:t>Focus of the Bill</a:t>
            </a:r>
          </a:p>
          <a:p>
            <a:pPr marL="342900" lvl="0" indent="-342900" eaLnBrk="0" hangingPunct="0">
              <a:spcBef>
                <a:spcPct val="20000"/>
              </a:spcBef>
              <a:buClr>
                <a:srgbClr val="F36403"/>
              </a:buClr>
              <a:buFont typeface="Arial" pitchFamily="34" charset="0"/>
              <a:buChar char="•"/>
            </a:pPr>
            <a:r>
              <a:rPr lang="en-GB" sz="2800" dirty="0" smtClean="0">
                <a:solidFill>
                  <a:prstClr val="black"/>
                </a:solidFill>
                <a:ea typeface="Times New Roman" panose="02020603050405020304" pitchFamily="18" charset="0"/>
                <a:cs typeface="Arial"/>
              </a:rPr>
              <a:t>The Legislative Process</a:t>
            </a:r>
          </a:p>
          <a:p>
            <a:pPr marL="342900" lvl="0" indent="-342900" eaLnBrk="0" hangingPunct="0">
              <a:spcBef>
                <a:spcPct val="20000"/>
              </a:spcBef>
              <a:buClr>
                <a:srgbClr val="F36403"/>
              </a:buClr>
              <a:buFont typeface="Arial" pitchFamily="34" charset="0"/>
              <a:buChar char="•"/>
            </a:pPr>
            <a:r>
              <a:rPr lang="en-GB" sz="2800" dirty="0" smtClean="0">
                <a:solidFill>
                  <a:prstClr val="black"/>
                </a:solidFill>
                <a:ea typeface="Times New Roman" panose="02020603050405020304" pitchFamily="18" charset="0"/>
                <a:cs typeface="Arial"/>
              </a:rPr>
              <a:t>Analysis of the Bill Clause by Clause</a:t>
            </a:r>
          </a:p>
          <a:p>
            <a:pPr marL="342900" lvl="0" indent="-342900" eaLnBrk="0" hangingPunct="0">
              <a:spcBef>
                <a:spcPct val="20000"/>
              </a:spcBef>
              <a:buClr>
                <a:srgbClr val="F36403"/>
              </a:buClr>
              <a:buFont typeface="Arial" pitchFamily="34" charset="0"/>
              <a:buChar char="•"/>
            </a:pPr>
            <a:r>
              <a:rPr lang="en-GB" sz="2800" dirty="0" smtClean="0">
                <a:solidFill>
                  <a:prstClr val="black"/>
                </a:solidFill>
                <a:ea typeface="Times New Roman" panose="02020603050405020304" pitchFamily="18" charset="0"/>
                <a:cs typeface="Arial"/>
              </a:rPr>
              <a:t>Parliamentary Procedure</a:t>
            </a:r>
          </a:p>
          <a:p>
            <a:pPr marL="342900" lvl="0" indent="-342900" eaLnBrk="0" hangingPunct="0">
              <a:spcBef>
                <a:spcPct val="20000"/>
              </a:spcBef>
              <a:buClr>
                <a:srgbClr val="F36403"/>
              </a:buClr>
              <a:buFont typeface="Arial" pitchFamily="34" charset="0"/>
              <a:buChar char="•"/>
            </a:pPr>
            <a:endParaRPr lang="en-GB" sz="2800" dirty="0" smtClean="0">
              <a:solidFill>
                <a:prstClr val="black"/>
              </a:solidFill>
              <a:ea typeface="Times New Roman" panose="02020603050405020304" pitchFamily="18" charset="0"/>
              <a:cs typeface="Arial"/>
            </a:endParaRPr>
          </a:p>
          <a:p>
            <a:pPr marL="342900" lvl="0" indent="-342900" eaLnBrk="0" hangingPunct="0">
              <a:spcBef>
                <a:spcPct val="20000"/>
              </a:spcBef>
              <a:buClr>
                <a:srgbClr val="F36403"/>
              </a:buClr>
              <a:buFont typeface="Arial" pitchFamily="34" charset="0"/>
              <a:buChar char="•"/>
            </a:pPr>
            <a:endParaRPr lang="en-GB" sz="2800" dirty="0">
              <a:solidFill>
                <a:prstClr val="black"/>
              </a:solidFill>
              <a:latin typeface="Calibri"/>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62484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20</a:t>
            </a:fld>
            <a:endParaRPr lang="en-US" dirty="0"/>
          </a:p>
        </p:txBody>
      </p:sp>
      <p:sp>
        <p:nvSpPr>
          <p:cNvPr id="5" name="Content Placeholder 2"/>
          <p:cNvSpPr>
            <a:spLocks noGrp="1"/>
          </p:cNvSpPr>
          <p:nvPr>
            <p:ph idx="1"/>
          </p:nvPr>
        </p:nvSpPr>
        <p:spPr>
          <a:xfrm>
            <a:off x="304800" y="1219200"/>
            <a:ext cx="8229600" cy="3662362"/>
          </a:xfrm>
        </p:spPr>
        <p:txBody>
          <a:bodyPr/>
          <a:lstStyle/>
          <a:p>
            <a:pPr marL="0" indent="0">
              <a:buNone/>
            </a:pPr>
            <a:r>
              <a:rPr lang="en-ZA" sz="2800" dirty="0" smtClean="0"/>
              <a:t>Clause 19:</a:t>
            </a:r>
          </a:p>
          <a:p>
            <a:r>
              <a:rPr lang="en-ZA" sz="2800" dirty="0" smtClean="0"/>
              <a:t>Provides for the creation and maintenance of a system of registration of indigenous knowledge by NIKSO, and for the Minister to prescribe procedures and conditions for storage, access, transmission, management and security of the registered indigenous knowledge.</a:t>
            </a:r>
            <a:endParaRPr lang="en-US" sz="2800" dirty="0"/>
          </a:p>
          <a:p>
            <a:endParaRPr lang="en-US" sz="2800" dirty="0"/>
          </a:p>
        </p:txBody>
      </p:sp>
    </p:spTree>
    <p:extLst>
      <p:ext uri="{BB962C8B-B14F-4D97-AF65-F5344CB8AC3E}">
        <p14:creationId xmlns:p14="http://schemas.microsoft.com/office/powerpoint/2010/main" xmlns="" val="3834834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8580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21</a:t>
            </a:fld>
            <a:endParaRPr lang="en-US" dirty="0"/>
          </a:p>
        </p:txBody>
      </p:sp>
      <p:sp>
        <p:nvSpPr>
          <p:cNvPr id="5" name="Content Placeholder 2"/>
          <p:cNvSpPr>
            <a:spLocks noGrp="1"/>
          </p:cNvSpPr>
          <p:nvPr>
            <p:ph idx="1"/>
          </p:nvPr>
        </p:nvSpPr>
        <p:spPr>
          <a:xfrm>
            <a:off x="304800" y="1143000"/>
            <a:ext cx="8534400" cy="5486400"/>
          </a:xfrm>
        </p:spPr>
        <p:txBody>
          <a:bodyPr/>
          <a:lstStyle/>
          <a:p>
            <a:pPr marL="0" indent="0">
              <a:buNone/>
            </a:pPr>
            <a:r>
              <a:rPr lang="en-ZA" sz="2400" dirty="0" smtClean="0"/>
              <a:t>Clause </a:t>
            </a:r>
            <a:r>
              <a:rPr lang="en-ZA" sz="2400" dirty="0"/>
              <a:t>20:</a:t>
            </a:r>
          </a:p>
          <a:p>
            <a:r>
              <a:rPr lang="en-ZA" sz="2400" dirty="0"/>
              <a:t>Provides for a trustee to apply to the Curator for the registration of indigenous knowledge. Under this sub-clause the Curator may approve </a:t>
            </a:r>
            <a:r>
              <a:rPr lang="en-ZA" sz="2400" dirty="0" smtClean="0"/>
              <a:t>or deny </a:t>
            </a:r>
            <a:r>
              <a:rPr lang="en-ZA" sz="2400" dirty="0"/>
              <a:t>the application subject to any conditions or limitations, or reject the application if it does not meet the criteria set out in Clause 11</a:t>
            </a:r>
            <a:r>
              <a:rPr lang="en-ZA" sz="2400" dirty="0" smtClean="0"/>
              <a:t>.</a:t>
            </a:r>
          </a:p>
          <a:p>
            <a:pPr marL="0" indent="0">
              <a:buNone/>
            </a:pPr>
            <a:r>
              <a:rPr lang="en-ZA" sz="1600" dirty="0" smtClean="0"/>
              <a:t> </a:t>
            </a:r>
            <a:endParaRPr lang="en-ZA" sz="1600" dirty="0"/>
          </a:p>
          <a:p>
            <a:pPr marL="0" indent="0">
              <a:buNone/>
            </a:pPr>
            <a:r>
              <a:rPr lang="en-ZA" sz="2400" dirty="0" smtClean="0"/>
              <a:t>Clause 21:</a:t>
            </a:r>
          </a:p>
          <a:p>
            <a:r>
              <a:rPr lang="en-ZA" sz="2400" dirty="0" smtClean="0"/>
              <a:t>Provides </a:t>
            </a:r>
            <a:r>
              <a:rPr lang="en-ZA" sz="2400" dirty="0"/>
              <a:t>for the Curator </a:t>
            </a:r>
            <a:r>
              <a:rPr lang="en-ZA" sz="2400" dirty="0" smtClean="0"/>
              <a:t>to </a:t>
            </a:r>
            <a:r>
              <a:rPr lang="en-ZA" sz="2400" dirty="0"/>
              <a:t>make the Register available for inspection to the </a:t>
            </a:r>
            <a:r>
              <a:rPr lang="en-ZA" sz="2400" dirty="0" smtClean="0"/>
              <a:t>public. However</a:t>
            </a:r>
            <a:r>
              <a:rPr lang="en-ZA" sz="2400" dirty="0"/>
              <a:t>, </a:t>
            </a:r>
            <a:r>
              <a:rPr lang="en-ZA" sz="2400" dirty="0" smtClean="0"/>
              <a:t>documents </a:t>
            </a:r>
            <a:r>
              <a:rPr lang="en-ZA" sz="2400" dirty="0"/>
              <a:t>relating to the registration of indigenous knowledge may only be made available, if the person seeking access enters into a prescribed non-disclosure </a:t>
            </a:r>
            <a:r>
              <a:rPr lang="en-ZA" sz="2400" dirty="0" smtClean="0"/>
              <a:t>agreement.</a:t>
            </a:r>
          </a:p>
          <a:p>
            <a:endParaRPr lang="en-US" sz="2800" dirty="0"/>
          </a:p>
        </p:txBody>
      </p:sp>
    </p:spTree>
    <p:extLst>
      <p:ext uri="{BB962C8B-B14F-4D97-AF65-F5344CB8AC3E}">
        <p14:creationId xmlns:p14="http://schemas.microsoft.com/office/powerpoint/2010/main" xmlns="" val="1892407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9342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22</a:t>
            </a:fld>
            <a:endParaRPr lang="en-US" dirty="0"/>
          </a:p>
        </p:txBody>
      </p:sp>
      <p:sp>
        <p:nvSpPr>
          <p:cNvPr id="5" name="Content Placeholder 2"/>
          <p:cNvSpPr>
            <a:spLocks noGrp="1"/>
          </p:cNvSpPr>
          <p:nvPr>
            <p:ph idx="1"/>
          </p:nvPr>
        </p:nvSpPr>
        <p:spPr>
          <a:xfrm>
            <a:off x="381000" y="1295400"/>
            <a:ext cx="8229600" cy="4953000"/>
          </a:xfrm>
        </p:spPr>
        <p:txBody>
          <a:bodyPr/>
          <a:lstStyle/>
          <a:p>
            <a:pPr marL="0" indent="0">
              <a:buNone/>
            </a:pPr>
            <a:r>
              <a:rPr lang="en-ZA" sz="2800" dirty="0" smtClean="0"/>
              <a:t>Clause 22:</a:t>
            </a:r>
          </a:p>
          <a:p>
            <a:r>
              <a:rPr lang="en-ZA" sz="2800" dirty="0" smtClean="0"/>
              <a:t>Provides </a:t>
            </a:r>
            <a:r>
              <a:rPr lang="en-ZA" sz="2800" dirty="0"/>
              <a:t>for a certificate issued by the Curator, in respect of any record, is presumed evidence of the content thereof and action authorised therein, unless proven otherwise</a:t>
            </a:r>
            <a:r>
              <a:rPr lang="en-ZA" sz="2800" dirty="0" smtClean="0"/>
              <a:t>.</a:t>
            </a:r>
          </a:p>
          <a:p>
            <a:endParaRPr lang="en-US" sz="2800" dirty="0"/>
          </a:p>
          <a:p>
            <a:pPr marL="0" indent="0">
              <a:buNone/>
            </a:pPr>
            <a:r>
              <a:rPr lang="en-ZA" sz="2800" dirty="0" smtClean="0"/>
              <a:t>Clause 23:</a:t>
            </a:r>
          </a:p>
          <a:p>
            <a:r>
              <a:rPr lang="en-ZA" sz="2800" dirty="0" smtClean="0"/>
              <a:t>Provides </a:t>
            </a:r>
            <a:r>
              <a:rPr lang="en-ZA" sz="2800" dirty="0"/>
              <a:t>for the Register to be a constructive notice in any proceedings regarding the rights registered in respect of indigenous knowledge.</a:t>
            </a:r>
            <a:endParaRPr lang="en-US" sz="2800" dirty="0"/>
          </a:p>
          <a:p>
            <a:endParaRPr lang="en-US" sz="2800" dirty="0"/>
          </a:p>
        </p:txBody>
      </p:sp>
    </p:spTree>
    <p:extLst>
      <p:ext uri="{BB962C8B-B14F-4D97-AF65-F5344CB8AC3E}">
        <p14:creationId xmlns:p14="http://schemas.microsoft.com/office/powerpoint/2010/main" xmlns="" val="872566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391400" cy="487363"/>
          </a:xfrm>
        </p:spPr>
        <p:txBody>
          <a:bodyPr/>
          <a:lstStyle/>
          <a:p>
            <a:r>
              <a:rPr lang="en-US" sz="4000" dirty="0">
                <a:solidFill>
                  <a:schemeClr val="bg1"/>
                </a:solidFill>
                <a:ea typeface="ＭＳ Ｐゴシック" charset="0"/>
              </a:rPr>
              <a:t>The Bill Clauses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23</a:t>
            </a:fld>
            <a:endParaRPr lang="en-US" dirty="0"/>
          </a:p>
        </p:txBody>
      </p:sp>
      <p:sp>
        <p:nvSpPr>
          <p:cNvPr id="5" name="Content Placeholder 2"/>
          <p:cNvSpPr>
            <a:spLocks noGrp="1"/>
          </p:cNvSpPr>
          <p:nvPr>
            <p:ph idx="1"/>
          </p:nvPr>
        </p:nvSpPr>
        <p:spPr>
          <a:xfrm>
            <a:off x="304800" y="1143000"/>
            <a:ext cx="8610600" cy="5233988"/>
          </a:xfrm>
        </p:spPr>
        <p:txBody>
          <a:bodyPr/>
          <a:lstStyle/>
          <a:p>
            <a:pPr marL="0" indent="0">
              <a:buNone/>
            </a:pPr>
            <a:r>
              <a:rPr lang="en-ZA" sz="2400" dirty="0" smtClean="0"/>
              <a:t>Clause 24:</a:t>
            </a:r>
          </a:p>
          <a:p>
            <a:r>
              <a:rPr lang="en-ZA" sz="2400" dirty="0" smtClean="0"/>
              <a:t>Provides </a:t>
            </a:r>
            <a:r>
              <a:rPr lang="en-ZA" sz="2400" dirty="0"/>
              <a:t>for an interested person applying to amend the Register in the prescribed manner, upon application and after granting the indigenous </a:t>
            </a:r>
            <a:r>
              <a:rPr lang="en-ZA" sz="2400" dirty="0" smtClean="0"/>
              <a:t>community </a:t>
            </a:r>
            <a:r>
              <a:rPr lang="en-ZA" sz="2400" dirty="0"/>
              <a:t>an opportunity to make representations in response to the application the Curator must amend the Register.  In addition, an entry in the Register must be amended in accordance with any finding by a court</a:t>
            </a:r>
            <a:r>
              <a:rPr lang="en-ZA" sz="2400" dirty="0" smtClean="0"/>
              <a:t>.</a:t>
            </a:r>
          </a:p>
          <a:p>
            <a:endParaRPr lang="en-ZA" sz="1600" dirty="0" smtClean="0"/>
          </a:p>
          <a:p>
            <a:pPr marL="0" indent="0">
              <a:buNone/>
            </a:pPr>
            <a:r>
              <a:rPr lang="en-ZA" sz="2400" dirty="0" smtClean="0"/>
              <a:t>Clause 25:</a:t>
            </a:r>
          </a:p>
          <a:p>
            <a:r>
              <a:rPr lang="en-ZA" sz="2400" dirty="0"/>
              <a:t>P</a:t>
            </a:r>
            <a:r>
              <a:rPr lang="en-ZA" sz="2400" dirty="0" smtClean="0"/>
              <a:t>rovides </a:t>
            </a:r>
            <a:r>
              <a:rPr lang="en-ZA" sz="2400" dirty="0"/>
              <a:t>for the facilitation and coordination by NIKSO of all indigenous knowledge activities, which relate to the commercial utilisation of indigenous knowledge products, services and processes. </a:t>
            </a:r>
            <a:endParaRPr lang="en-US" sz="2400" dirty="0"/>
          </a:p>
          <a:p>
            <a:endParaRPr lang="en-US" sz="2800" dirty="0"/>
          </a:p>
          <a:p>
            <a:endParaRPr lang="en-ZA" sz="2800" dirty="0" smtClean="0"/>
          </a:p>
          <a:p>
            <a:endParaRPr lang="en-US" sz="2800" dirty="0"/>
          </a:p>
          <a:p>
            <a:endParaRPr lang="en-US" sz="2800" dirty="0"/>
          </a:p>
        </p:txBody>
      </p:sp>
    </p:spTree>
    <p:extLst>
      <p:ext uri="{BB962C8B-B14F-4D97-AF65-F5344CB8AC3E}">
        <p14:creationId xmlns:p14="http://schemas.microsoft.com/office/powerpoint/2010/main" xmlns="" val="3660781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63434"/>
            <a:ext cx="7330440" cy="487363"/>
          </a:xfrm>
        </p:spPr>
        <p:txBody>
          <a:bodyPr/>
          <a:lstStyle/>
          <a:p>
            <a:r>
              <a:rPr lang="en-US" sz="4000" dirty="0">
                <a:solidFill>
                  <a:schemeClr val="bg1"/>
                </a:solidFill>
              </a:rPr>
              <a:t>The Bill Clauses</a:t>
            </a: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24</a:t>
            </a:fld>
            <a:endParaRPr lang="en-US" dirty="0"/>
          </a:p>
        </p:txBody>
      </p:sp>
      <p:sp>
        <p:nvSpPr>
          <p:cNvPr id="5" name="Content Placeholder 2"/>
          <p:cNvSpPr>
            <a:spLocks noGrp="1"/>
          </p:cNvSpPr>
          <p:nvPr>
            <p:ph idx="1"/>
          </p:nvPr>
        </p:nvSpPr>
        <p:spPr>
          <a:xfrm>
            <a:off x="420188" y="1219200"/>
            <a:ext cx="8495211" cy="5157788"/>
          </a:xfrm>
        </p:spPr>
        <p:txBody>
          <a:bodyPr/>
          <a:lstStyle/>
          <a:p>
            <a:pPr marL="0" indent="0">
              <a:buNone/>
            </a:pPr>
            <a:r>
              <a:rPr lang="en-ZA" sz="2400" dirty="0"/>
              <a:t>Clause </a:t>
            </a:r>
            <a:r>
              <a:rPr lang="en-ZA" sz="2400" dirty="0" smtClean="0"/>
              <a:t>26:</a:t>
            </a:r>
          </a:p>
          <a:p>
            <a:r>
              <a:rPr lang="en-ZA" sz="2400" dirty="0" smtClean="0"/>
              <a:t>Affords </a:t>
            </a:r>
            <a:r>
              <a:rPr lang="en-ZA" sz="2400" dirty="0"/>
              <a:t>opportunities for any person who intends to use indigenous knowledge for commercial purposes to apply in the prescribed manner for a licence authorising the use of that indigenous knowledge; and </a:t>
            </a:r>
            <a:endParaRPr lang="en-ZA" sz="2400" dirty="0" smtClean="0"/>
          </a:p>
          <a:p>
            <a:r>
              <a:rPr lang="en-ZA" sz="2400" dirty="0" smtClean="0"/>
              <a:t>Enter </a:t>
            </a:r>
            <a:r>
              <a:rPr lang="en-ZA" sz="2400" dirty="0"/>
              <a:t>into a licence agreement with the trustee of the relevant indigenous community for the use of that indigenous knowledge. </a:t>
            </a:r>
            <a:endParaRPr lang="en-ZA" sz="2400" dirty="0" smtClean="0"/>
          </a:p>
          <a:p>
            <a:r>
              <a:rPr lang="en-ZA" sz="2400" dirty="0" smtClean="0"/>
              <a:t>In </a:t>
            </a:r>
            <a:r>
              <a:rPr lang="en-ZA" sz="2400" dirty="0"/>
              <a:t>addition, the sub-clause provides for exceptions and limitation relating to access to the indigenous knowledge including acknowledgement by users of indigenous knowledge or the geographical location from which the indigenous resources originated.</a:t>
            </a:r>
            <a:endParaRPr lang="en-US" sz="2400" dirty="0"/>
          </a:p>
          <a:p>
            <a:endParaRPr lang="en-US" sz="2800" dirty="0"/>
          </a:p>
        </p:txBody>
      </p:sp>
    </p:spTree>
    <p:extLst>
      <p:ext uri="{BB962C8B-B14F-4D97-AF65-F5344CB8AC3E}">
        <p14:creationId xmlns:p14="http://schemas.microsoft.com/office/powerpoint/2010/main" xmlns="" val="416413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05600" cy="487363"/>
          </a:xfrm>
        </p:spPr>
        <p:txBody>
          <a:bodyPr/>
          <a:lstStyle/>
          <a:p>
            <a:r>
              <a:rPr lang="en-US" sz="4000" dirty="0">
                <a:solidFill>
                  <a:schemeClr val="bg1"/>
                </a:solidFill>
              </a:rPr>
              <a:t>The Bill Clauses</a:t>
            </a: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25</a:t>
            </a:fld>
            <a:endParaRPr lang="en-US" dirty="0"/>
          </a:p>
        </p:txBody>
      </p:sp>
      <p:sp>
        <p:nvSpPr>
          <p:cNvPr id="5" name="Content Placeholder 2"/>
          <p:cNvSpPr>
            <a:spLocks noGrp="1"/>
          </p:cNvSpPr>
          <p:nvPr>
            <p:ph idx="1"/>
          </p:nvPr>
        </p:nvSpPr>
        <p:spPr>
          <a:xfrm>
            <a:off x="357050" y="1219200"/>
            <a:ext cx="8558349" cy="5157788"/>
          </a:xfrm>
        </p:spPr>
        <p:txBody>
          <a:bodyPr/>
          <a:lstStyle/>
          <a:p>
            <a:pPr marL="0" indent="0">
              <a:buNone/>
            </a:pPr>
            <a:r>
              <a:rPr lang="en-ZA" sz="2800" dirty="0" smtClean="0"/>
              <a:t>Clause 27:</a:t>
            </a:r>
          </a:p>
          <a:p>
            <a:r>
              <a:rPr lang="en-ZA" sz="2800" dirty="0" smtClean="0"/>
              <a:t>Provides </a:t>
            </a:r>
            <a:r>
              <a:rPr lang="en-ZA" sz="2800" dirty="0"/>
              <a:t>for the Minister to appoint members of the Dispute Resolution Committee on an ad hoc basis to resolve any dispute arising from this </a:t>
            </a:r>
            <a:r>
              <a:rPr lang="en-ZA" sz="2800" dirty="0" smtClean="0"/>
              <a:t>Bill.</a:t>
            </a:r>
          </a:p>
          <a:p>
            <a:pPr marL="0" indent="0">
              <a:buNone/>
            </a:pPr>
            <a:endParaRPr lang="en-US" sz="2800" dirty="0"/>
          </a:p>
          <a:p>
            <a:pPr marL="0" indent="0">
              <a:buNone/>
            </a:pPr>
            <a:r>
              <a:rPr lang="en-ZA" sz="2800" dirty="0" smtClean="0"/>
              <a:t>Clause 28:</a:t>
            </a:r>
          </a:p>
          <a:p>
            <a:r>
              <a:rPr lang="en-ZA" sz="2800" dirty="0" smtClean="0"/>
              <a:t>Provides </a:t>
            </a:r>
            <a:r>
              <a:rPr lang="en-ZA" sz="2800" dirty="0"/>
              <a:t>for offences and penalties arising from the unauthorised use of indigenous knowledge for commercial purposes.</a:t>
            </a:r>
            <a:endParaRPr lang="en-US" sz="2800" dirty="0"/>
          </a:p>
          <a:p>
            <a:endParaRPr lang="en-US" sz="2800" dirty="0"/>
          </a:p>
        </p:txBody>
      </p:sp>
    </p:spTree>
    <p:extLst>
      <p:ext uri="{BB962C8B-B14F-4D97-AF65-F5344CB8AC3E}">
        <p14:creationId xmlns:p14="http://schemas.microsoft.com/office/powerpoint/2010/main" xmlns="" val="967047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26</a:t>
            </a:fld>
            <a:endParaRPr lang="en-US" dirty="0"/>
          </a:p>
        </p:txBody>
      </p:sp>
      <p:sp>
        <p:nvSpPr>
          <p:cNvPr id="5" name="Content Placeholder 2"/>
          <p:cNvSpPr>
            <a:spLocks noGrp="1"/>
          </p:cNvSpPr>
          <p:nvPr>
            <p:ph idx="1"/>
          </p:nvPr>
        </p:nvSpPr>
        <p:spPr>
          <a:xfrm>
            <a:off x="426720" y="1143000"/>
            <a:ext cx="8488680" cy="5105400"/>
          </a:xfrm>
        </p:spPr>
        <p:txBody>
          <a:bodyPr/>
          <a:lstStyle/>
          <a:p>
            <a:pPr marL="0" indent="0">
              <a:buNone/>
            </a:pPr>
            <a:r>
              <a:rPr lang="en-ZA" sz="2500" dirty="0" smtClean="0"/>
              <a:t>Clause 29:</a:t>
            </a:r>
          </a:p>
          <a:p>
            <a:r>
              <a:rPr lang="en-ZA" sz="2500" dirty="0" smtClean="0"/>
              <a:t>Sets </a:t>
            </a:r>
            <a:r>
              <a:rPr lang="en-ZA" sz="2500" dirty="0"/>
              <a:t>out the process and conditions for the protection of indigenous knowledge resources originating from foreign jurisdictions and in instances where indigenous knowledge originates in one or more indigenous communities in foreign jurisdictions</a:t>
            </a:r>
            <a:r>
              <a:rPr lang="en-ZA" sz="2500" dirty="0" smtClean="0"/>
              <a:t>.</a:t>
            </a:r>
          </a:p>
          <a:p>
            <a:endParaRPr lang="en-ZA" sz="2500" dirty="0" smtClean="0"/>
          </a:p>
          <a:p>
            <a:pPr marL="0" indent="0">
              <a:buNone/>
            </a:pPr>
            <a:r>
              <a:rPr lang="en-ZA" sz="2500" dirty="0"/>
              <a:t>Clause </a:t>
            </a:r>
            <a:r>
              <a:rPr lang="en-ZA" sz="2500" dirty="0" smtClean="0"/>
              <a:t>30:</a:t>
            </a:r>
          </a:p>
          <a:p>
            <a:r>
              <a:rPr lang="en-ZA" sz="2500" dirty="0" smtClean="0"/>
              <a:t>Provides </a:t>
            </a:r>
            <a:r>
              <a:rPr lang="en-ZA" sz="2500" dirty="0"/>
              <a:t>for multiple claims to indigenous knowledge. In this context, any remuneration payable under a benefit sharing agreement must be apportioned equally among the </a:t>
            </a:r>
            <a:r>
              <a:rPr lang="en-ZA" sz="2500" dirty="0" smtClean="0"/>
              <a:t>trustees. </a:t>
            </a:r>
            <a:endParaRPr lang="en-US" sz="2500" dirty="0"/>
          </a:p>
          <a:p>
            <a:endParaRPr lang="en-US" sz="2500" dirty="0"/>
          </a:p>
          <a:p>
            <a:endParaRPr lang="en-US" sz="2500" dirty="0"/>
          </a:p>
        </p:txBody>
      </p:sp>
      <p:sp>
        <p:nvSpPr>
          <p:cNvPr id="6" name="Title 1"/>
          <p:cNvSpPr>
            <a:spLocks noGrp="1"/>
          </p:cNvSpPr>
          <p:nvPr>
            <p:ph type="title"/>
          </p:nvPr>
        </p:nvSpPr>
        <p:spPr>
          <a:xfrm>
            <a:off x="1828800" y="228600"/>
            <a:ext cx="7086600" cy="487363"/>
          </a:xfrm>
        </p:spPr>
        <p:txBody>
          <a:bodyPr/>
          <a:lstStyle/>
          <a:p>
            <a:r>
              <a:rPr lang="en-US" sz="4000" dirty="0">
                <a:solidFill>
                  <a:schemeClr val="bg1"/>
                </a:solidFill>
              </a:rPr>
              <a:t>The Bill Clauses</a:t>
            </a:r>
          </a:p>
        </p:txBody>
      </p:sp>
    </p:spTree>
    <p:extLst>
      <p:ext uri="{BB962C8B-B14F-4D97-AF65-F5344CB8AC3E}">
        <p14:creationId xmlns:p14="http://schemas.microsoft.com/office/powerpoint/2010/main" xmlns="" val="3354642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27</a:t>
            </a:fld>
            <a:endParaRPr lang="en-US" dirty="0"/>
          </a:p>
        </p:txBody>
      </p:sp>
      <p:sp>
        <p:nvSpPr>
          <p:cNvPr id="5" name="Content Placeholder 2"/>
          <p:cNvSpPr>
            <a:spLocks noGrp="1"/>
          </p:cNvSpPr>
          <p:nvPr>
            <p:ph idx="1"/>
          </p:nvPr>
        </p:nvSpPr>
        <p:spPr>
          <a:xfrm>
            <a:off x="381000" y="1219200"/>
            <a:ext cx="8077200" cy="4876800"/>
          </a:xfrm>
        </p:spPr>
        <p:txBody>
          <a:bodyPr/>
          <a:lstStyle/>
          <a:p>
            <a:pPr marL="0" indent="0">
              <a:buNone/>
            </a:pPr>
            <a:r>
              <a:rPr lang="en-GB" sz="2800" dirty="0" smtClean="0"/>
              <a:t>Clause 31:</a:t>
            </a:r>
          </a:p>
          <a:p>
            <a:r>
              <a:rPr lang="en-GB" sz="2800" dirty="0" smtClean="0"/>
              <a:t>Grants </a:t>
            </a:r>
            <a:r>
              <a:rPr lang="en-GB" sz="2800" dirty="0"/>
              <a:t>the Minister power to make regulations on any matter pertaining to the protection, promotion, development and management of indigenous knowledge </a:t>
            </a:r>
            <a:r>
              <a:rPr lang="en-GB" sz="2800" dirty="0" smtClean="0"/>
              <a:t>and </a:t>
            </a:r>
            <a:r>
              <a:rPr lang="en-GB" sz="2800" dirty="0"/>
              <a:t>other incidental or ancillary matters</a:t>
            </a:r>
            <a:r>
              <a:rPr lang="en-GB" sz="2800" dirty="0" smtClean="0"/>
              <a:t>.</a:t>
            </a:r>
          </a:p>
          <a:p>
            <a:endParaRPr lang="en-US" sz="2800" dirty="0"/>
          </a:p>
          <a:p>
            <a:pPr marL="0" indent="0">
              <a:buNone/>
            </a:pPr>
            <a:r>
              <a:rPr lang="en-GB" sz="2800" dirty="0" smtClean="0"/>
              <a:t>Clause 32:</a:t>
            </a:r>
          </a:p>
          <a:p>
            <a:r>
              <a:rPr lang="en-GB" sz="2800" dirty="0" smtClean="0"/>
              <a:t>Pertains </a:t>
            </a:r>
            <a:r>
              <a:rPr lang="en-GB" sz="2800" dirty="0"/>
              <a:t>to the Bill in relation to other laws.</a:t>
            </a:r>
            <a:endParaRPr lang="en-US" sz="2800" dirty="0"/>
          </a:p>
          <a:p>
            <a:endParaRPr lang="en-US" sz="2800" dirty="0"/>
          </a:p>
          <a:p>
            <a:endParaRPr lang="en-US" sz="2800" dirty="0"/>
          </a:p>
        </p:txBody>
      </p:sp>
      <p:sp>
        <p:nvSpPr>
          <p:cNvPr id="6" name="Title 1"/>
          <p:cNvSpPr>
            <a:spLocks noGrp="1"/>
          </p:cNvSpPr>
          <p:nvPr>
            <p:ph type="title"/>
          </p:nvPr>
        </p:nvSpPr>
        <p:spPr>
          <a:xfrm>
            <a:off x="1676400" y="228600"/>
            <a:ext cx="7010400" cy="487363"/>
          </a:xfrm>
        </p:spPr>
        <p:txBody>
          <a:bodyPr/>
          <a:lstStyle/>
          <a:p>
            <a:r>
              <a:rPr lang="en-US" sz="4000" dirty="0">
                <a:solidFill>
                  <a:schemeClr val="bg1"/>
                </a:solidFill>
              </a:rPr>
              <a:t>The Bill Clauses</a:t>
            </a:r>
          </a:p>
        </p:txBody>
      </p:sp>
    </p:spTree>
    <p:extLst>
      <p:ext uri="{BB962C8B-B14F-4D97-AF65-F5344CB8AC3E}">
        <p14:creationId xmlns:p14="http://schemas.microsoft.com/office/powerpoint/2010/main" xmlns="" val="524786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599238" cy="487363"/>
          </a:xfrm>
        </p:spPr>
        <p:txBody>
          <a:bodyPr/>
          <a:lstStyle/>
          <a:p>
            <a:r>
              <a:rPr lang="en-US" sz="4000" dirty="0">
                <a:solidFill>
                  <a:schemeClr val="bg1"/>
                </a:solidFill>
              </a:rPr>
              <a:t>The Bill Clauses</a:t>
            </a:r>
            <a:endParaRPr lang="en-US" sz="4000"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28</a:t>
            </a:fld>
            <a:endParaRPr lang="en-US" dirty="0"/>
          </a:p>
        </p:txBody>
      </p:sp>
      <p:sp>
        <p:nvSpPr>
          <p:cNvPr id="5" name="Content Placeholder 2"/>
          <p:cNvSpPr>
            <a:spLocks noGrp="1"/>
          </p:cNvSpPr>
          <p:nvPr>
            <p:ph idx="1"/>
          </p:nvPr>
        </p:nvSpPr>
        <p:spPr>
          <a:xfrm>
            <a:off x="304800" y="1219200"/>
            <a:ext cx="8610600" cy="4876800"/>
          </a:xfrm>
        </p:spPr>
        <p:txBody>
          <a:bodyPr/>
          <a:lstStyle/>
          <a:p>
            <a:pPr marL="0" indent="0">
              <a:buNone/>
            </a:pPr>
            <a:r>
              <a:rPr lang="en-GB" sz="2800" dirty="0" smtClean="0"/>
              <a:t>Clause 33:</a:t>
            </a:r>
          </a:p>
          <a:p>
            <a:r>
              <a:rPr lang="en-GB" sz="2800" dirty="0"/>
              <a:t>P</a:t>
            </a:r>
            <a:r>
              <a:rPr lang="en-GB" sz="2800" dirty="0" smtClean="0"/>
              <a:t>rovides </a:t>
            </a:r>
            <a:r>
              <a:rPr lang="en-GB" sz="2800" dirty="0"/>
              <a:t>for compliance within 12 months from the effective date in relation to the continued use of indigenous knowledge, which was done prior to the coming into force of this Act</a:t>
            </a:r>
            <a:r>
              <a:rPr lang="en-GB" sz="2800" dirty="0" smtClean="0"/>
              <a:t>.</a:t>
            </a:r>
          </a:p>
          <a:p>
            <a:pPr marL="0" indent="0">
              <a:buNone/>
            </a:pPr>
            <a:endParaRPr lang="en-US" sz="2800" dirty="0"/>
          </a:p>
          <a:p>
            <a:pPr marL="0" indent="0">
              <a:buNone/>
            </a:pPr>
            <a:r>
              <a:rPr lang="en-GB" sz="2800" dirty="0" smtClean="0"/>
              <a:t>Clause 34:</a:t>
            </a:r>
          </a:p>
          <a:p>
            <a:r>
              <a:rPr lang="en-GB" sz="2800" dirty="0" smtClean="0"/>
              <a:t>Provides </a:t>
            </a:r>
            <a:r>
              <a:rPr lang="en-GB" sz="2800" dirty="0"/>
              <a:t>for the short title and commencement.</a:t>
            </a:r>
            <a:endParaRPr lang="en-US" sz="2800" dirty="0"/>
          </a:p>
          <a:p>
            <a:endParaRPr lang="en-US" sz="2800" dirty="0"/>
          </a:p>
          <a:p>
            <a:endParaRPr lang="en-US" sz="2800" dirty="0"/>
          </a:p>
        </p:txBody>
      </p:sp>
    </p:spTree>
    <p:extLst>
      <p:ext uri="{BB962C8B-B14F-4D97-AF65-F5344CB8AC3E}">
        <p14:creationId xmlns:p14="http://schemas.microsoft.com/office/powerpoint/2010/main" xmlns="" val="31594504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705600" cy="487363"/>
          </a:xfrm>
        </p:spPr>
        <p:txBody>
          <a:bodyPr/>
          <a:lstStyle/>
          <a:p>
            <a:r>
              <a:rPr lang="en-US" sz="4000" dirty="0">
                <a:solidFill>
                  <a:schemeClr val="bg1"/>
                </a:solidFill>
              </a:rPr>
              <a:t>Financial implications</a:t>
            </a: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29</a:t>
            </a:fld>
            <a:endParaRPr lang="en-US" dirty="0"/>
          </a:p>
        </p:txBody>
      </p:sp>
      <p:sp>
        <p:nvSpPr>
          <p:cNvPr id="5" name="Content Placeholder 2"/>
          <p:cNvSpPr>
            <a:spLocks noGrp="1"/>
          </p:cNvSpPr>
          <p:nvPr>
            <p:ph idx="1"/>
          </p:nvPr>
        </p:nvSpPr>
        <p:spPr>
          <a:xfrm>
            <a:off x="304800" y="1219200"/>
            <a:ext cx="8229600" cy="3662362"/>
          </a:xfrm>
        </p:spPr>
        <p:txBody>
          <a:bodyPr/>
          <a:lstStyle/>
          <a:p>
            <a:r>
              <a:rPr lang="en-GB" sz="2800" dirty="0"/>
              <a:t>It is envisaged that NIKSO will operate under its current budget as a Specialised Services Delivery Unit.  </a:t>
            </a:r>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xmlns="" val="153050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3"/>
          <p:cNvSpPr>
            <a:spLocks noGrp="1"/>
          </p:cNvSpPr>
          <p:nvPr>
            <p:ph type="sldNum" sz="quarter" idx="12"/>
          </p:nvPr>
        </p:nvSpPr>
        <p:spPr bwMode="auto">
          <a:xfrm>
            <a:off x="7086600" y="6188075"/>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842D850-85C8-4125-AEF1-2F0432EFC294}" type="slidenum">
              <a:rPr lang="en-US" sz="2500" b="0" smtClean="0">
                <a:latin typeface="Gill Sans MT" pitchFamily="34" charset="0"/>
                <a:cs typeface="Arial" pitchFamily="34" charset="0"/>
              </a:rPr>
              <a:pPr fontAlgn="base">
                <a:spcBef>
                  <a:spcPct val="0"/>
                </a:spcBef>
                <a:spcAft>
                  <a:spcPct val="0"/>
                </a:spcAft>
              </a:pPr>
              <a:t>3</a:t>
            </a:fld>
            <a:endParaRPr lang="en-US" sz="2500" b="0" smtClean="0">
              <a:latin typeface="Gill Sans MT" pitchFamily="34" charset="0"/>
              <a:cs typeface="Arial" pitchFamily="34" charset="0"/>
            </a:endParaRPr>
          </a:p>
        </p:txBody>
      </p:sp>
      <p:sp>
        <p:nvSpPr>
          <p:cNvPr id="6" name="AutoShape 8"/>
          <p:cNvSpPr>
            <a:spLocks/>
          </p:cNvSpPr>
          <p:nvPr/>
        </p:nvSpPr>
        <p:spPr bwMode="auto">
          <a:xfrm>
            <a:off x="1905001" y="0"/>
            <a:ext cx="7239000" cy="10683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9525">
            <a:noFill/>
            <a:miter lim="800000"/>
            <a:headEnd/>
            <a:tailEnd/>
          </a:ln>
        </p:spPr>
        <p:txBody>
          <a:bodyPr lIns="0" tIns="0" rIns="0" bIns="0" anchor="ctr"/>
          <a:lstStyle/>
          <a:p>
            <a:pPr marL="101600">
              <a:lnSpc>
                <a:spcPct val="80000"/>
              </a:lnSpc>
              <a:spcBef>
                <a:spcPts val="850"/>
              </a:spcBef>
            </a:pPr>
            <a:r>
              <a:rPr lang="en-US" sz="4000" b="1" dirty="0" smtClean="0">
                <a:solidFill>
                  <a:srgbClr val="FFFFFF"/>
                </a:solidFill>
                <a:latin typeface="Gill Sans MT" pitchFamily="34" charset="0"/>
                <a:sym typeface="Helvetica Neue"/>
              </a:rPr>
              <a:t>Introduction</a:t>
            </a:r>
            <a:endParaRPr lang="en-US" sz="4000" dirty="0">
              <a:latin typeface="Gill Sans MT" pitchFamily="34" charset="0"/>
            </a:endParaRPr>
          </a:p>
        </p:txBody>
      </p:sp>
      <p:sp>
        <p:nvSpPr>
          <p:cNvPr id="7" name="Rectangle 3"/>
          <p:cNvSpPr txBox="1">
            <a:spLocks noChangeArrowheads="1"/>
          </p:cNvSpPr>
          <p:nvPr/>
        </p:nvSpPr>
        <p:spPr bwMode="auto">
          <a:xfrm>
            <a:off x="304800" y="1190468"/>
            <a:ext cx="8610600" cy="51493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rgbClr val="F36403"/>
              </a:buClr>
              <a:buFont typeface="Arial" pitchFamily="34" charset="0"/>
              <a:buChar char="•"/>
            </a:pPr>
            <a:r>
              <a:rPr lang="en-GB" sz="2800" dirty="0">
                <a:solidFill>
                  <a:prstClr val="black"/>
                </a:solidFill>
                <a:ea typeface="Times New Roman" panose="02020603050405020304" pitchFamily="18" charset="0"/>
                <a:cs typeface="Arial"/>
              </a:rPr>
              <a:t>Cabinet approved a National Indigenous Knowledge Systems Policy in 2004. </a:t>
            </a:r>
          </a:p>
          <a:p>
            <a:pPr marL="342900" lvl="0" indent="-342900" eaLnBrk="0" hangingPunct="0">
              <a:spcBef>
                <a:spcPct val="20000"/>
              </a:spcBef>
              <a:buClr>
                <a:srgbClr val="F36403"/>
              </a:buClr>
              <a:buFont typeface="Arial" pitchFamily="34" charset="0"/>
              <a:buChar char="•"/>
            </a:pPr>
            <a:r>
              <a:rPr lang="en-GB" sz="2800" dirty="0">
                <a:solidFill>
                  <a:prstClr val="black"/>
                </a:solidFill>
                <a:ea typeface="Times New Roman" panose="02020603050405020304" pitchFamily="18" charset="0"/>
                <a:cs typeface="Arial"/>
              </a:rPr>
              <a:t>The Indigenous Knowledge Systems Policy also proposes the development of a </a:t>
            </a:r>
            <a:r>
              <a:rPr lang="en-GB" sz="2800" i="1" dirty="0">
                <a:solidFill>
                  <a:prstClr val="black"/>
                </a:solidFill>
                <a:ea typeface="Times New Roman" panose="02020603050405020304" pitchFamily="18" charset="0"/>
                <a:cs typeface="Arial"/>
              </a:rPr>
              <a:t>sui generis</a:t>
            </a:r>
            <a:r>
              <a:rPr lang="en-GB" sz="2800" dirty="0">
                <a:solidFill>
                  <a:prstClr val="black"/>
                </a:solidFill>
                <a:ea typeface="Times New Roman" panose="02020603050405020304" pitchFamily="18" charset="0"/>
                <a:cs typeface="Arial"/>
              </a:rPr>
              <a:t> legislation for the effective protection, promotion, development and management of Indigenous Knowledge in the Republic</a:t>
            </a:r>
            <a:r>
              <a:rPr lang="en-GB" sz="2800" dirty="0" smtClean="0">
                <a:solidFill>
                  <a:prstClr val="black"/>
                </a:solidFill>
                <a:ea typeface="Times New Roman" panose="02020603050405020304" pitchFamily="18" charset="0"/>
                <a:cs typeface="Arial"/>
              </a:rPr>
              <a:t>.</a:t>
            </a:r>
            <a:endParaRPr lang="en-GB" sz="2800" dirty="0">
              <a:solidFill>
                <a:prstClr val="black"/>
              </a:solidFill>
              <a:ea typeface="Times New Roman" panose="02020603050405020304" pitchFamily="18" charset="0"/>
              <a:cs typeface="Arial"/>
            </a:endParaRP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ea typeface="ＭＳ Ｐゴシック" charset="0"/>
                <a:cs typeface="Arial"/>
              </a:rPr>
              <a:t>The Bill was published for public comment in the </a:t>
            </a:r>
            <a:r>
              <a:rPr lang="en-GB" sz="2800" i="1" dirty="0">
                <a:solidFill>
                  <a:prstClr val="black"/>
                </a:solidFill>
                <a:latin typeface="Arial"/>
                <a:ea typeface="ＭＳ Ｐゴシック" charset="0"/>
                <a:cs typeface="Arial"/>
              </a:rPr>
              <a:t>Government Gazette</a:t>
            </a:r>
            <a:r>
              <a:rPr lang="en-GB" sz="2800" dirty="0">
                <a:solidFill>
                  <a:prstClr val="black"/>
                </a:solidFill>
                <a:latin typeface="Arial"/>
                <a:ea typeface="ＭＳ Ｐゴシック" charset="0"/>
                <a:cs typeface="Arial"/>
              </a:rPr>
              <a:t> in 2015 and 2016, respectively.</a:t>
            </a:r>
            <a:endParaRPr lang="en-GB" sz="2800" dirty="0">
              <a:solidFill>
                <a:prstClr val="black"/>
              </a:solidFill>
              <a:latin typeface="Calibri"/>
              <a:cs typeface="Arial"/>
            </a:endParaRPr>
          </a:p>
        </p:txBody>
      </p:sp>
    </p:spTree>
    <p:extLst>
      <p:ext uri="{BB962C8B-B14F-4D97-AF65-F5344CB8AC3E}">
        <p14:creationId xmlns:p14="http://schemas.microsoft.com/office/powerpoint/2010/main" xmlns="" val="4247027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858000" cy="487363"/>
          </a:xfrm>
        </p:spPr>
        <p:txBody>
          <a:bodyPr/>
          <a:lstStyle/>
          <a:p>
            <a:r>
              <a:rPr lang="en-US" sz="4000" dirty="0">
                <a:solidFill>
                  <a:schemeClr val="bg1"/>
                </a:solidFill>
              </a:rPr>
              <a:t>Parliamentary Procedure </a:t>
            </a:r>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30</a:t>
            </a:fld>
            <a:endParaRPr lang="en-US" dirty="0"/>
          </a:p>
        </p:txBody>
      </p:sp>
      <p:sp>
        <p:nvSpPr>
          <p:cNvPr id="5" name="Content Placeholder 2"/>
          <p:cNvSpPr>
            <a:spLocks noGrp="1"/>
          </p:cNvSpPr>
          <p:nvPr>
            <p:ph idx="1"/>
          </p:nvPr>
        </p:nvSpPr>
        <p:spPr>
          <a:xfrm>
            <a:off x="304800" y="1143000"/>
            <a:ext cx="8229600" cy="3662362"/>
          </a:xfrm>
        </p:spPr>
        <p:txBody>
          <a:bodyPr/>
          <a:lstStyle/>
          <a:p>
            <a:r>
              <a:rPr lang="en-ZA" sz="2800" dirty="0"/>
              <a:t>The State Law Advisors and the Department of Science and Technology are of the opinion that this Bill should be dealt with in accordance with the procedure established by section 76 of the Constitution, since it contains provisions to which section 76 of the Constitution applies.</a:t>
            </a:r>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xmlns="" val="3060462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1143000"/>
            <a:ext cx="8229600" cy="2439988"/>
          </a:xfrm>
        </p:spPr>
        <p:txBody>
          <a:bodyPr/>
          <a:lstStyle/>
          <a:p>
            <a:pPr algn="ctr" eaLnBrk="1" hangingPunct="1">
              <a:lnSpc>
                <a:spcPct val="90000"/>
              </a:lnSpc>
              <a:buFontTx/>
              <a:buNone/>
            </a:pPr>
            <a:r>
              <a:rPr lang="en-US" sz="2000" b="1" smtClean="0">
                <a:latin typeface="Gill Sans MT" pitchFamily="34" charset="0"/>
                <a:cs typeface="Arial" pitchFamily="34" charset="0"/>
              </a:rPr>
              <a:t>Dankie</a:t>
            </a:r>
          </a:p>
          <a:p>
            <a:pPr algn="ctr" eaLnBrk="1" hangingPunct="1">
              <a:lnSpc>
                <a:spcPct val="90000"/>
              </a:lnSpc>
              <a:buFontTx/>
              <a:buNone/>
            </a:pPr>
            <a:endParaRPr lang="en-US" sz="2000" b="1" smtClean="0">
              <a:latin typeface="Gill Sans MT" pitchFamily="34" charset="0"/>
              <a:cs typeface="Arial" pitchFamily="34" charset="0"/>
            </a:endParaRPr>
          </a:p>
          <a:p>
            <a:pPr algn="ctr" eaLnBrk="1" hangingPunct="1">
              <a:lnSpc>
                <a:spcPct val="90000"/>
              </a:lnSpc>
              <a:buFontTx/>
              <a:buNone/>
            </a:pPr>
            <a:r>
              <a:rPr lang="en-US" sz="2000" b="1" smtClean="0">
                <a:latin typeface="Gill Sans MT" pitchFamily="34" charset="0"/>
                <a:cs typeface="Arial" pitchFamily="34" charset="0"/>
              </a:rPr>
              <a:t>Enkosi</a:t>
            </a:r>
            <a:br>
              <a:rPr lang="en-US" sz="2000" b="1" smtClean="0">
                <a:latin typeface="Gill Sans MT" pitchFamily="34" charset="0"/>
                <a:cs typeface="Arial" pitchFamily="34" charset="0"/>
              </a:rPr>
            </a:br>
            <a:endParaRPr lang="en-US" sz="2000" b="1" smtClean="0">
              <a:latin typeface="Gill Sans MT" pitchFamily="34" charset="0"/>
              <a:cs typeface="Arial" pitchFamily="34" charset="0"/>
            </a:endParaRPr>
          </a:p>
          <a:p>
            <a:pPr algn="ctr" eaLnBrk="1" hangingPunct="1">
              <a:lnSpc>
                <a:spcPct val="90000"/>
              </a:lnSpc>
              <a:buFontTx/>
              <a:buNone/>
            </a:pPr>
            <a:r>
              <a:rPr lang="en-US" sz="2000" b="1" smtClean="0">
                <a:latin typeface="Gill Sans MT" pitchFamily="34" charset="0"/>
                <a:cs typeface="Arial" pitchFamily="34" charset="0"/>
              </a:rPr>
              <a:t>Ha khensa</a:t>
            </a:r>
            <a:br>
              <a:rPr lang="en-US" sz="2000" b="1" smtClean="0">
                <a:latin typeface="Gill Sans MT" pitchFamily="34" charset="0"/>
                <a:cs typeface="Arial" pitchFamily="34" charset="0"/>
              </a:rPr>
            </a:br>
            <a:endParaRPr lang="en-US" sz="2000" b="1" smtClean="0">
              <a:latin typeface="Gill Sans MT" pitchFamily="34" charset="0"/>
              <a:cs typeface="Arial" pitchFamily="34" charset="0"/>
            </a:endParaRPr>
          </a:p>
          <a:p>
            <a:pPr algn="ctr" eaLnBrk="1" hangingPunct="1">
              <a:lnSpc>
                <a:spcPct val="90000"/>
              </a:lnSpc>
              <a:buFontTx/>
              <a:buNone/>
            </a:pPr>
            <a:r>
              <a:rPr lang="en-US" sz="2000" b="1" smtClean="0">
                <a:latin typeface="Gill Sans MT" pitchFamily="34" charset="0"/>
                <a:cs typeface="Arial" pitchFamily="34" charset="0"/>
              </a:rPr>
              <a:t>Re a leboga</a:t>
            </a:r>
            <a:br>
              <a:rPr lang="en-US" sz="2000" b="1" smtClean="0">
                <a:latin typeface="Gill Sans MT" pitchFamily="34" charset="0"/>
                <a:cs typeface="Arial" pitchFamily="34" charset="0"/>
              </a:rPr>
            </a:br>
            <a:endParaRPr lang="en-US" sz="2000" b="1" smtClean="0">
              <a:latin typeface="Gill Sans MT" pitchFamily="34" charset="0"/>
              <a:cs typeface="Arial" pitchFamily="34" charset="0"/>
            </a:endParaRPr>
          </a:p>
          <a:p>
            <a:pPr algn="ctr" eaLnBrk="1" hangingPunct="1">
              <a:lnSpc>
                <a:spcPct val="90000"/>
              </a:lnSpc>
              <a:buFontTx/>
              <a:buNone/>
            </a:pPr>
            <a:r>
              <a:rPr lang="en-US" sz="2000" b="1" smtClean="0">
                <a:latin typeface="Gill Sans MT" pitchFamily="34" charset="0"/>
                <a:cs typeface="Arial" pitchFamily="34" charset="0"/>
              </a:rPr>
              <a:t>Ro livhuwa </a:t>
            </a:r>
            <a:br>
              <a:rPr lang="en-US" sz="2000" b="1" smtClean="0">
                <a:latin typeface="Gill Sans MT" pitchFamily="34" charset="0"/>
                <a:cs typeface="Arial" pitchFamily="34" charset="0"/>
              </a:rPr>
            </a:br>
            <a:endParaRPr lang="en-US" sz="2000" b="1" smtClean="0">
              <a:latin typeface="Gill Sans MT" pitchFamily="34" charset="0"/>
              <a:cs typeface="Arial" pitchFamily="34" charset="0"/>
            </a:endParaRPr>
          </a:p>
          <a:p>
            <a:pPr algn="ctr" eaLnBrk="1" hangingPunct="1">
              <a:lnSpc>
                <a:spcPct val="90000"/>
              </a:lnSpc>
              <a:buFontTx/>
              <a:buNone/>
            </a:pPr>
            <a:r>
              <a:rPr lang="en-US" sz="2000" b="1" smtClean="0">
                <a:latin typeface="Gill Sans MT" pitchFamily="34" charset="0"/>
                <a:cs typeface="Arial" pitchFamily="34" charset="0"/>
              </a:rPr>
              <a:t> Siyabonga</a:t>
            </a:r>
            <a:br>
              <a:rPr lang="en-US" sz="2000" b="1" smtClean="0">
                <a:latin typeface="Gill Sans MT" pitchFamily="34" charset="0"/>
                <a:cs typeface="Arial" pitchFamily="34" charset="0"/>
              </a:rPr>
            </a:br>
            <a:endParaRPr lang="en-US" sz="2000" b="1" smtClean="0">
              <a:latin typeface="Gill Sans MT" pitchFamily="34" charset="0"/>
              <a:cs typeface="Arial" pitchFamily="34" charset="0"/>
            </a:endParaRPr>
          </a:p>
          <a:p>
            <a:pPr algn="ctr" eaLnBrk="1" hangingPunct="1">
              <a:lnSpc>
                <a:spcPct val="90000"/>
              </a:lnSpc>
              <a:buFontTx/>
              <a:buNone/>
            </a:pPr>
            <a:r>
              <a:rPr lang="en-US" sz="2000" b="1" smtClean="0">
                <a:latin typeface="Gill Sans MT" pitchFamily="34" charset="0"/>
                <a:cs typeface="Arial" pitchFamily="34" charset="0"/>
              </a:rPr>
              <a:t> Siyathokoza</a:t>
            </a:r>
          </a:p>
          <a:p>
            <a:pPr algn="ctr" eaLnBrk="1" hangingPunct="1">
              <a:lnSpc>
                <a:spcPct val="90000"/>
              </a:lnSpc>
              <a:buFontTx/>
              <a:buNone/>
            </a:pPr>
            <a:endParaRPr lang="en-US" sz="2000" b="1" smtClean="0">
              <a:latin typeface="Gill Sans MT" pitchFamily="34" charset="0"/>
              <a:cs typeface="Arial" pitchFamily="34" charset="0"/>
            </a:endParaRPr>
          </a:p>
          <a:p>
            <a:pPr algn="ctr" eaLnBrk="1" hangingPunct="1">
              <a:lnSpc>
                <a:spcPct val="90000"/>
              </a:lnSpc>
              <a:buFontTx/>
              <a:buNone/>
            </a:pPr>
            <a:r>
              <a:rPr lang="en-US" sz="2000" b="1" smtClean="0">
                <a:latin typeface="Gill Sans MT" pitchFamily="34" charset="0"/>
                <a:cs typeface="Arial" pitchFamily="34" charset="0"/>
              </a:rPr>
              <a:t>Thank  you</a:t>
            </a:r>
          </a:p>
        </p:txBody>
      </p:sp>
      <p:sp>
        <p:nvSpPr>
          <p:cNvPr id="13315" name="Slide Number Placeholder 3"/>
          <p:cNvSpPr>
            <a:spLocks noGrp="1"/>
          </p:cNvSpPr>
          <p:nvPr>
            <p:ph type="sldNum" sz="quarter" idx="12"/>
          </p:nvPr>
        </p:nvSpPr>
        <p:spPr bwMode="auto">
          <a:xfrm>
            <a:off x="7086600" y="6188075"/>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0E3D18E0-B1CD-4848-BBC6-842C68BE3FAE}" type="slidenum">
              <a:rPr lang="en-US" sz="2500" b="0" smtClean="0">
                <a:latin typeface="Gill Sans MT" pitchFamily="34" charset="0"/>
                <a:cs typeface="Arial" pitchFamily="34" charset="0"/>
              </a:rPr>
              <a:pPr fontAlgn="base">
                <a:spcBef>
                  <a:spcPct val="0"/>
                </a:spcBef>
                <a:spcAft>
                  <a:spcPct val="0"/>
                </a:spcAft>
              </a:pPr>
              <a:t>31</a:t>
            </a:fld>
            <a:endParaRPr lang="en-US" sz="2500" b="0" smtClean="0">
              <a:latin typeface="Gill Sans MT" pitchFamily="34" charset="0"/>
              <a:cs typeface="Arial" pitchFamily="34" charset="0"/>
            </a:endParaRPr>
          </a:p>
        </p:txBody>
      </p:sp>
      <p:sp>
        <p:nvSpPr>
          <p:cNvPr id="13316" name="AutoShape 8"/>
          <p:cNvSpPr>
            <a:spLocks/>
          </p:cNvSpPr>
          <p:nvPr/>
        </p:nvSpPr>
        <p:spPr bwMode="auto">
          <a:xfrm>
            <a:off x="0" y="5908675"/>
            <a:ext cx="3429000" cy="6445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9525">
            <a:noFill/>
            <a:miter lim="800000"/>
            <a:headEnd/>
            <a:tailEnd/>
          </a:ln>
        </p:spPr>
        <p:txBody>
          <a:bodyPr lIns="0" tIns="0" rIns="0" bIns="0" anchor="ctr"/>
          <a:lstStyle/>
          <a:p>
            <a:pPr marL="101600">
              <a:lnSpc>
                <a:spcPct val="80000"/>
              </a:lnSpc>
              <a:spcBef>
                <a:spcPts val="850"/>
              </a:spcBef>
            </a:pPr>
            <a:r>
              <a:rPr lang="en-US" sz="3500">
                <a:solidFill>
                  <a:srgbClr val="FFFFFF"/>
                </a:solidFill>
                <a:latin typeface="Gill Sans MT" pitchFamily="34" charset="0"/>
                <a:sym typeface="Helvetica Neue"/>
              </a:rPr>
              <a:t>Presentation </a:t>
            </a:r>
            <a:r>
              <a:rPr lang="en-US" sz="2500">
                <a:latin typeface="Gill Sans MT" pitchFamily="34" charset="0"/>
                <a:sym typeface="Helvetica Neue"/>
              </a:rPr>
              <a:t>www.dst.gov.za</a:t>
            </a:r>
            <a:endParaRPr lang="en-US" sz="2500">
              <a:latin typeface="Gill Sans M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381000" y="1066800"/>
            <a:ext cx="8305800" cy="4968875"/>
          </a:xfrm>
          <a:prstGeom prst="rect">
            <a:avLst/>
          </a:prstGeom>
          <a:noFill/>
          <a:ln w="9525">
            <a:noFill/>
            <a:miter lim="800000"/>
            <a:headEnd/>
            <a:tailEnd/>
          </a:ln>
        </p:spPr>
        <p:txBody>
          <a:bodyPr/>
          <a:lstStyle/>
          <a:p>
            <a:pPr lvl="0" eaLnBrk="0" hangingPunct="0">
              <a:spcBef>
                <a:spcPct val="20000"/>
              </a:spcBef>
              <a:buClr>
                <a:srgbClr val="F36403"/>
              </a:buClr>
            </a:pPr>
            <a:r>
              <a:rPr lang="en-GB" sz="2800" dirty="0" smtClean="0">
                <a:solidFill>
                  <a:prstClr val="black"/>
                </a:solidFill>
                <a:latin typeface="Arial"/>
                <a:cs typeface="Arial"/>
              </a:rPr>
              <a:t>The </a:t>
            </a:r>
            <a:r>
              <a:rPr lang="en-GB" sz="2800" dirty="0">
                <a:solidFill>
                  <a:prstClr val="black"/>
                </a:solidFill>
                <a:latin typeface="Arial"/>
                <a:cs typeface="Arial"/>
              </a:rPr>
              <a:t>Bill addresses the following concerns:</a:t>
            </a: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cs typeface="Arial"/>
              </a:rPr>
              <a:t>Bio piracy</a:t>
            </a: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cs typeface="Arial"/>
              </a:rPr>
              <a:t>Misappropriation</a:t>
            </a: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cs typeface="Arial"/>
              </a:rPr>
              <a:t>Promotes registration of Indigenous Knowledge </a:t>
            </a: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cs typeface="Arial"/>
              </a:rPr>
              <a:t>Recognises prior learning of practitioners</a:t>
            </a: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cs typeface="Arial"/>
              </a:rPr>
              <a:t>Benefit sharing for communities </a:t>
            </a: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cs typeface="Arial"/>
              </a:rPr>
              <a:t>Facilitates research and development </a:t>
            </a:r>
          </a:p>
          <a:p>
            <a:pPr marL="342900" lvl="0" indent="-342900" eaLnBrk="0" hangingPunct="0">
              <a:spcBef>
                <a:spcPct val="20000"/>
              </a:spcBef>
              <a:buClr>
                <a:srgbClr val="F36403"/>
              </a:buClr>
              <a:buFont typeface="Arial" pitchFamily="34" charset="0"/>
              <a:buChar char="•"/>
            </a:pPr>
            <a:r>
              <a:rPr lang="en-GB" sz="2800" dirty="0">
                <a:solidFill>
                  <a:prstClr val="black"/>
                </a:solidFill>
                <a:latin typeface="Arial"/>
                <a:cs typeface="Arial"/>
              </a:rPr>
              <a:t>Creates mechanisms for dispute resolution for the communities </a:t>
            </a:r>
          </a:p>
          <a:p>
            <a:pPr fontAlgn="auto">
              <a:lnSpc>
                <a:spcPct val="114000"/>
              </a:lnSpc>
              <a:spcBef>
                <a:spcPts val="0"/>
              </a:spcBef>
              <a:spcAft>
                <a:spcPts val="0"/>
              </a:spcAft>
              <a:buClr>
                <a:srgbClr val="F36403"/>
              </a:buClr>
              <a:defRPr/>
            </a:pPr>
            <a:endParaRPr lang="en-US" sz="2800" dirty="0" smtClean="0"/>
          </a:p>
        </p:txBody>
      </p:sp>
      <p:sp>
        <p:nvSpPr>
          <p:cNvPr id="11268" name="Slide Number Placeholder 3"/>
          <p:cNvSpPr>
            <a:spLocks noGrp="1"/>
          </p:cNvSpPr>
          <p:nvPr>
            <p:ph type="sldNum" sz="quarter" idx="12"/>
          </p:nvPr>
        </p:nvSpPr>
        <p:spPr bwMode="auto">
          <a:xfrm>
            <a:off x="7086600" y="6188075"/>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842D850-85C8-4125-AEF1-2F0432EFC294}" type="slidenum">
              <a:rPr lang="en-US" sz="2500" b="0" smtClean="0">
                <a:latin typeface="Gill Sans MT" pitchFamily="34" charset="0"/>
                <a:cs typeface="Arial" pitchFamily="34" charset="0"/>
              </a:rPr>
              <a:pPr fontAlgn="base">
                <a:spcBef>
                  <a:spcPct val="0"/>
                </a:spcBef>
                <a:spcAft>
                  <a:spcPct val="0"/>
                </a:spcAft>
              </a:pPr>
              <a:t>4</a:t>
            </a:fld>
            <a:endParaRPr lang="en-US" sz="2500" b="0" smtClean="0">
              <a:latin typeface="Gill Sans MT" pitchFamily="34" charset="0"/>
              <a:cs typeface="Arial" pitchFamily="34" charset="0"/>
            </a:endParaRPr>
          </a:p>
        </p:txBody>
      </p:sp>
      <p:sp>
        <p:nvSpPr>
          <p:cNvPr id="6" name="AutoShape 8"/>
          <p:cNvSpPr>
            <a:spLocks/>
          </p:cNvSpPr>
          <p:nvPr/>
        </p:nvSpPr>
        <p:spPr bwMode="auto">
          <a:xfrm>
            <a:off x="1876425" y="76200"/>
            <a:ext cx="6810375" cy="10683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9525">
            <a:noFill/>
            <a:miter lim="800000"/>
            <a:headEnd/>
            <a:tailEnd/>
          </a:ln>
        </p:spPr>
        <p:txBody>
          <a:bodyPr lIns="0" tIns="0" rIns="0" bIns="0" anchor="ctr"/>
          <a:lstStyle/>
          <a:p>
            <a:pPr marL="101600">
              <a:lnSpc>
                <a:spcPct val="80000"/>
              </a:lnSpc>
              <a:spcBef>
                <a:spcPts val="850"/>
              </a:spcBef>
            </a:pPr>
            <a:r>
              <a:rPr lang="en-GB" sz="4000" b="1" dirty="0">
                <a:solidFill>
                  <a:schemeClr val="bg1"/>
                </a:solidFill>
                <a:latin typeface="Arial"/>
                <a:ea typeface="+mj-ea"/>
                <a:cs typeface="Arial"/>
              </a:rPr>
              <a:t>Focus of the Bill</a:t>
            </a:r>
            <a:endParaRPr lang="en-US" sz="4000" dirty="0">
              <a:solidFill>
                <a:schemeClr val="bg1"/>
              </a:solidFill>
              <a:latin typeface="Gill Sans M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215537" y="1068388"/>
            <a:ext cx="8763000" cy="5467395"/>
          </a:xfrm>
          <a:prstGeom prst="rect">
            <a:avLst/>
          </a:prstGeom>
          <a:noFill/>
          <a:ln w="9525">
            <a:noFill/>
            <a:miter lim="800000"/>
            <a:headEnd/>
            <a:tailEnd/>
          </a:ln>
        </p:spPr>
        <p:txBody>
          <a:bodyPr/>
          <a:lstStyle/>
          <a:p>
            <a:pPr marL="342900" lvl="0" indent="-342900" eaLnBrk="0" hangingPunct="0">
              <a:spcBef>
                <a:spcPct val="20000"/>
              </a:spcBef>
              <a:buClr>
                <a:srgbClr val="F36403"/>
              </a:buClr>
              <a:buFont typeface="Arial" pitchFamily="34" charset="0"/>
              <a:buChar char="•"/>
            </a:pPr>
            <a:r>
              <a:rPr lang="en-GB" sz="2400" dirty="0">
                <a:solidFill>
                  <a:prstClr val="black"/>
                </a:solidFill>
                <a:latin typeface="Arial"/>
                <a:ea typeface="ＭＳ Ｐゴシック" charset="0"/>
                <a:cs typeface="Arial"/>
              </a:rPr>
              <a:t>Prior to the tabling of the IK Bill to Cabinet, the DST subjected the draft Bill to consultation with national government departments and in all nine provinces.  As expected a number of responses were received, indicating a significant level of awareness and engagement with the process.  </a:t>
            </a:r>
          </a:p>
          <a:p>
            <a:pPr marL="342900" lvl="0" indent="-342900" eaLnBrk="0" hangingPunct="0">
              <a:spcBef>
                <a:spcPct val="20000"/>
              </a:spcBef>
              <a:buClr>
                <a:srgbClr val="F36403"/>
              </a:buClr>
              <a:buFont typeface="Arial" pitchFamily="34" charset="0"/>
              <a:buChar char="•"/>
            </a:pPr>
            <a:endParaRPr lang="en-US" sz="2400" dirty="0">
              <a:solidFill>
                <a:prstClr val="black"/>
              </a:solidFill>
              <a:latin typeface="Arial"/>
              <a:ea typeface="ＭＳ Ｐゴシック" charset="0"/>
              <a:cs typeface="Arial"/>
            </a:endParaRPr>
          </a:p>
          <a:p>
            <a:pPr marL="342900" lvl="0" indent="-342900" eaLnBrk="0" hangingPunct="0">
              <a:spcBef>
                <a:spcPct val="20000"/>
              </a:spcBef>
              <a:buClr>
                <a:srgbClr val="F36403"/>
              </a:buClr>
              <a:buFont typeface="Arial" pitchFamily="34" charset="0"/>
              <a:buChar char="•"/>
            </a:pPr>
            <a:r>
              <a:rPr lang="en-GB" sz="2400" dirty="0">
                <a:solidFill>
                  <a:prstClr val="black"/>
                </a:solidFill>
                <a:latin typeface="Arial"/>
                <a:ea typeface="ＭＳ Ｐゴシック" charset="0"/>
                <a:cs typeface="Arial"/>
              </a:rPr>
              <a:t>The Bill was published on 20 February 2015, in the </a:t>
            </a:r>
            <a:r>
              <a:rPr lang="en-GB" sz="2400" i="1" dirty="0">
                <a:solidFill>
                  <a:prstClr val="black"/>
                </a:solidFill>
                <a:latin typeface="Arial"/>
                <a:ea typeface="ＭＳ Ｐゴシック" charset="0"/>
                <a:cs typeface="Arial"/>
              </a:rPr>
              <a:t>Government Gazette</a:t>
            </a:r>
            <a:r>
              <a:rPr lang="en-GB" sz="2400" dirty="0">
                <a:solidFill>
                  <a:prstClr val="black"/>
                </a:solidFill>
                <a:latin typeface="Arial"/>
                <a:ea typeface="ＭＳ Ｐゴシック" charset="0"/>
                <a:cs typeface="Arial"/>
              </a:rPr>
              <a:t>. The closing date for submission was 20 May 2015.  The DST received a number of comments from a wide range of interest groups ranging from government departments, research institutions, academic institutions and the public.  A total of 29 written comments and 13 public engagement meetings were held.</a:t>
            </a:r>
            <a:endParaRPr lang="en-US" sz="2400" dirty="0">
              <a:solidFill>
                <a:prstClr val="black"/>
              </a:solidFill>
              <a:latin typeface="Arial"/>
              <a:ea typeface="ＭＳ Ｐゴシック" charset="0"/>
              <a:cs typeface="Arial"/>
            </a:endParaRPr>
          </a:p>
          <a:p>
            <a:pPr marL="457200" indent="-457200" fontAlgn="auto">
              <a:spcBef>
                <a:spcPct val="20000"/>
              </a:spcBef>
              <a:spcAft>
                <a:spcPts val="0"/>
              </a:spcAft>
              <a:buClr>
                <a:srgbClr val="F36403"/>
              </a:buClr>
              <a:buFont typeface="Arial"/>
              <a:buChar char="•"/>
              <a:defRPr/>
            </a:pPr>
            <a:endParaRPr lang="en-GB" sz="2400" dirty="0" smtClean="0"/>
          </a:p>
        </p:txBody>
      </p:sp>
      <p:sp>
        <p:nvSpPr>
          <p:cNvPr id="11268" name="Slide Number Placeholder 3"/>
          <p:cNvSpPr>
            <a:spLocks noGrp="1"/>
          </p:cNvSpPr>
          <p:nvPr>
            <p:ph type="sldNum" sz="quarter" idx="12"/>
          </p:nvPr>
        </p:nvSpPr>
        <p:spPr bwMode="auto">
          <a:xfrm>
            <a:off x="6934200" y="6188075"/>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842D850-85C8-4125-AEF1-2F0432EFC294}" type="slidenum">
              <a:rPr lang="en-US" sz="2500" b="0" smtClean="0">
                <a:latin typeface="Gill Sans MT" pitchFamily="34" charset="0"/>
                <a:cs typeface="Arial" pitchFamily="34" charset="0"/>
              </a:rPr>
              <a:pPr fontAlgn="base">
                <a:spcBef>
                  <a:spcPct val="0"/>
                </a:spcBef>
                <a:spcAft>
                  <a:spcPct val="0"/>
                </a:spcAft>
              </a:pPr>
              <a:t>5</a:t>
            </a:fld>
            <a:endParaRPr lang="en-US" sz="2500" b="0" smtClean="0">
              <a:latin typeface="Gill Sans MT" pitchFamily="34" charset="0"/>
              <a:cs typeface="Arial" pitchFamily="34" charset="0"/>
            </a:endParaRPr>
          </a:p>
        </p:txBody>
      </p:sp>
      <p:sp>
        <p:nvSpPr>
          <p:cNvPr id="6" name="AutoShape 8"/>
          <p:cNvSpPr>
            <a:spLocks/>
          </p:cNvSpPr>
          <p:nvPr/>
        </p:nvSpPr>
        <p:spPr bwMode="auto">
          <a:xfrm>
            <a:off x="1828800" y="0"/>
            <a:ext cx="6810375" cy="10683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9525">
            <a:noFill/>
            <a:miter lim="800000"/>
            <a:headEnd/>
            <a:tailEnd/>
          </a:ln>
        </p:spPr>
        <p:txBody>
          <a:bodyPr lIns="0" tIns="0" rIns="0" bIns="0" anchor="ctr"/>
          <a:lstStyle/>
          <a:p>
            <a:pPr marL="101600">
              <a:lnSpc>
                <a:spcPct val="80000"/>
              </a:lnSpc>
              <a:spcBef>
                <a:spcPts val="850"/>
              </a:spcBef>
            </a:pPr>
            <a:r>
              <a:rPr lang="en-US" sz="4000" b="1" dirty="0">
                <a:solidFill>
                  <a:schemeClr val="bg1"/>
                </a:solidFill>
                <a:latin typeface="Arial"/>
                <a:ea typeface="ＭＳ Ｐゴシック" charset="0"/>
                <a:cs typeface="Arial"/>
              </a:rPr>
              <a:t>Legislative Process 1</a:t>
            </a:r>
            <a:endParaRPr lang="en-US" sz="4000" dirty="0">
              <a:solidFill>
                <a:schemeClr val="bg1"/>
              </a:solidFill>
              <a:latin typeface="Gill Sans M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686" y="228600"/>
            <a:ext cx="6523038" cy="487363"/>
          </a:xfrm>
        </p:spPr>
        <p:txBody>
          <a:bodyPr/>
          <a:lstStyle/>
          <a:p>
            <a:r>
              <a:rPr lang="en-US" sz="4000" dirty="0">
                <a:solidFill>
                  <a:schemeClr val="bg1"/>
                </a:solidFill>
              </a:rPr>
              <a:t>Legislative Process 2</a:t>
            </a:r>
          </a:p>
        </p:txBody>
      </p:sp>
      <p:sp>
        <p:nvSpPr>
          <p:cNvPr id="3" name="Content Placeholder 2"/>
          <p:cNvSpPr>
            <a:spLocks noGrp="1"/>
          </p:cNvSpPr>
          <p:nvPr>
            <p:ph idx="1"/>
          </p:nvPr>
        </p:nvSpPr>
        <p:spPr>
          <a:xfrm>
            <a:off x="457200" y="1219200"/>
            <a:ext cx="8229600" cy="5157788"/>
          </a:xfrm>
        </p:spPr>
        <p:txBody>
          <a:bodyPr/>
          <a:lstStyle/>
          <a:p>
            <a:pPr lvl="0"/>
            <a:r>
              <a:rPr lang="en-GB" sz="2500" dirty="0">
                <a:solidFill>
                  <a:prstClr val="black"/>
                </a:solidFill>
                <a:ea typeface="ＭＳ Ｐゴシック" charset="0"/>
              </a:rPr>
              <a:t>A review team comprising both international and local experts was established. </a:t>
            </a:r>
            <a:r>
              <a:rPr lang="en-GB" sz="2500" dirty="0" smtClean="0">
                <a:solidFill>
                  <a:prstClr val="black"/>
                </a:solidFill>
                <a:ea typeface="ＭＳ Ｐゴシック" charset="0"/>
              </a:rPr>
              <a:t>The </a:t>
            </a:r>
            <a:r>
              <a:rPr lang="en-GB" sz="2500" dirty="0">
                <a:solidFill>
                  <a:prstClr val="black"/>
                </a:solidFill>
                <a:ea typeface="ＭＳ Ｐゴシック" charset="0"/>
              </a:rPr>
              <a:t>review team convened from 9 to 13 June 2015, to consider the Department’s response to the comments from the public.  A revised Bill was then drafted for introduction into the Parliamentary process.</a:t>
            </a:r>
          </a:p>
          <a:p>
            <a:pPr lvl="0"/>
            <a:endParaRPr lang="en-GB" sz="2500" dirty="0">
              <a:solidFill>
                <a:prstClr val="black"/>
              </a:solidFill>
              <a:ea typeface="ＭＳ Ｐゴシック" charset="0"/>
            </a:endParaRPr>
          </a:p>
          <a:p>
            <a:pPr lvl="0"/>
            <a:r>
              <a:rPr lang="en-US" sz="2500" dirty="0">
                <a:solidFill>
                  <a:prstClr val="black"/>
                </a:solidFill>
                <a:ea typeface="ＭＳ Ｐゴシック" charset="0"/>
              </a:rPr>
              <a:t>On 12 April 2016, the Minister of Science and Technology introduced the Protection, Promotion, Development and Management of Indigenous Knowledge Bill </a:t>
            </a:r>
            <a:r>
              <a:rPr lang="en-US" sz="2500" dirty="0" smtClean="0">
                <a:ea typeface="ＭＳ Ｐゴシック" charset="0"/>
              </a:rPr>
              <a:t>to the National Assembly</a:t>
            </a:r>
            <a:r>
              <a:rPr lang="en-US" sz="2500" dirty="0" smtClean="0">
                <a:solidFill>
                  <a:srgbClr val="FF0000"/>
                </a:solidFill>
                <a:ea typeface="ＭＳ Ｐゴシック" charset="0"/>
              </a:rPr>
              <a:t>. </a:t>
            </a:r>
            <a:r>
              <a:rPr lang="en-US" sz="2500" dirty="0" smtClean="0">
                <a:solidFill>
                  <a:prstClr val="black"/>
                </a:solidFill>
                <a:ea typeface="ＭＳ Ｐゴシック" charset="0"/>
              </a:rPr>
              <a:t>[B6-2016</a:t>
            </a:r>
            <a:r>
              <a:rPr lang="en-US" sz="2500" dirty="0">
                <a:solidFill>
                  <a:prstClr val="black"/>
                </a:solidFill>
                <a:ea typeface="ＭＳ Ｐゴシック" charset="0"/>
              </a:rPr>
              <a:t>] (National Assembly–proposed section 76).</a:t>
            </a:r>
          </a:p>
          <a:p>
            <a:endParaRPr lang="en-US"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6</a:t>
            </a:fld>
            <a:endParaRPr lang="en-US" dirty="0"/>
          </a:p>
        </p:txBody>
      </p:sp>
    </p:spTree>
    <p:extLst>
      <p:ext uri="{BB962C8B-B14F-4D97-AF65-F5344CB8AC3E}">
        <p14:creationId xmlns:p14="http://schemas.microsoft.com/office/powerpoint/2010/main" xmlns="" val="208571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1462"/>
            <a:ext cx="6172200" cy="487363"/>
          </a:xfrm>
        </p:spPr>
        <p:txBody>
          <a:bodyPr/>
          <a:lstStyle/>
          <a:p>
            <a:r>
              <a:rPr lang="en-US" sz="4000" dirty="0">
                <a:solidFill>
                  <a:schemeClr val="bg1"/>
                </a:solidFill>
                <a:ea typeface="ＭＳ Ｐゴシック" charset="0"/>
              </a:rPr>
              <a:t>Legislative Process 3</a:t>
            </a:r>
            <a:endParaRPr lang="en-US" sz="4000" dirty="0">
              <a:solidFill>
                <a:schemeClr val="bg1"/>
              </a:solidFill>
            </a:endParaRPr>
          </a:p>
        </p:txBody>
      </p:sp>
      <p:sp>
        <p:nvSpPr>
          <p:cNvPr id="3" name="Content Placeholder 2"/>
          <p:cNvSpPr>
            <a:spLocks noGrp="1"/>
          </p:cNvSpPr>
          <p:nvPr>
            <p:ph idx="1"/>
          </p:nvPr>
        </p:nvSpPr>
        <p:spPr>
          <a:xfrm>
            <a:off x="304800" y="1143000"/>
            <a:ext cx="8229600" cy="4953000"/>
          </a:xfrm>
        </p:spPr>
        <p:txBody>
          <a:bodyPr/>
          <a:lstStyle/>
          <a:p>
            <a:pPr lvl="0"/>
            <a:r>
              <a:rPr lang="en-US" sz="2500" dirty="0">
                <a:solidFill>
                  <a:srgbClr val="000000"/>
                </a:solidFill>
                <a:latin typeface="Arial" panose="020B0604020202020204" pitchFamily="34" charset="0"/>
                <a:ea typeface="Times New Roman" panose="02020603050405020304" pitchFamily="18" charset="0"/>
                <a:cs typeface="Arial" panose="020B0604020202020204" pitchFamily="34" charset="0"/>
              </a:rPr>
              <a:t>The Bill was referred to the Joint Tagging Mechanism (JTM) on 25 May 2016, and in terms of Joint Rule 160, it was classified as a section 76 Bill.</a:t>
            </a:r>
          </a:p>
          <a:p>
            <a:pPr lvl="0"/>
            <a:endParaRPr lang="en-US" sz="25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spcBef>
                <a:spcPts val="0"/>
              </a:spcBef>
              <a:spcAft>
                <a:spcPts val="0"/>
              </a:spcAft>
            </a:pPr>
            <a:r>
              <a:rPr lang="en-US" sz="2500" dirty="0">
                <a:solidFill>
                  <a:srgbClr val="000000"/>
                </a:solidFill>
                <a:latin typeface="Arial" panose="020B0604020202020204" pitchFamily="34" charset="0"/>
                <a:ea typeface="Times New Roman" panose="02020603050405020304" pitchFamily="18" charset="0"/>
                <a:cs typeface="Arial" panose="020B0604020202020204" pitchFamily="34" charset="0"/>
              </a:rPr>
              <a:t>The Secretary to Parliament referred the Bill for comment to the National House of Traditional Leaders on 2 June 2016, as the Bill is within the ambit of section 18(1) of the Traditional Leadership and Governance Framework Act, 2003 (No.41 of 2003). The input of the National House of Traditional Leaders was received on 27 June 2016. </a:t>
            </a:r>
            <a:endParaRPr lang="en-US" sz="25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7</a:t>
            </a:fld>
            <a:endParaRPr lang="en-US" dirty="0"/>
          </a:p>
        </p:txBody>
      </p:sp>
    </p:spTree>
    <p:extLst>
      <p:ext uri="{BB962C8B-B14F-4D97-AF65-F5344CB8AC3E}">
        <p14:creationId xmlns:p14="http://schemas.microsoft.com/office/powerpoint/2010/main" xmlns="" val="2659879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5943600" cy="487363"/>
          </a:xfrm>
        </p:spPr>
        <p:txBody>
          <a:bodyPr/>
          <a:lstStyle/>
          <a:p>
            <a:r>
              <a:rPr lang="en-US" sz="4000" dirty="0">
                <a:solidFill>
                  <a:schemeClr val="bg1"/>
                </a:solidFill>
                <a:ea typeface="ＭＳ Ｐゴシック" charset="0"/>
              </a:rPr>
              <a:t>Legislative Process 4</a:t>
            </a:r>
            <a:endParaRPr lang="en-US" sz="4000" dirty="0">
              <a:solidFill>
                <a:schemeClr val="bg1"/>
              </a:solidFill>
            </a:endParaRPr>
          </a:p>
        </p:txBody>
      </p:sp>
      <p:sp>
        <p:nvSpPr>
          <p:cNvPr id="3" name="Content Placeholder 2"/>
          <p:cNvSpPr>
            <a:spLocks noGrp="1"/>
          </p:cNvSpPr>
          <p:nvPr>
            <p:ph idx="1"/>
          </p:nvPr>
        </p:nvSpPr>
        <p:spPr>
          <a:xfrm>
            <a:off x="457200" y="1295400"/>
            <a:ext cx="8229600" cy="4572000"/>
          </a:xfrm>
        </p:spPr>
        <p:txBody>
          <a:bodyPr/>
          <a:lstStyle/>
          <a:p>
            <a:pPr lvl="0"/>
            <a:r>
              <a:rPr lang="en-US" sz="2500" dirty="0">
                <a:solidFill>
                  <a:prstClr val="black"/>
                </a:solidFill>
                <a:ea typeface="ＭＳ Ｐゴシック" charset="0"/>
              </a:rPr>
              <a:t>On 17 August 2016, the Committee held a joint workshop with the Select Committee on Communications and Public Enterprises to consider the global and national context, as well as the work done by </a:t>
            </a:r>
            <a:r>
              <a:rPr lang="en-US" sz="2800" dirty="0">
                <a:solidFill>
                  <a:prstClr val="black"/>
                </a:solidFill>
                <a:ea typeface="ＭＳ Ｐゴシック" charset="0"/>
              </a:rPr>
              <a:t>the</a:t>
            </a:r>
            <a:r>
              <a:rPr lang="en-US" sz="2500" dirty="0">
                <a:solidFill>
                  <a:prstClr val="black"/>
                </a:solidFill>
                <a:ea typeface="ＭＳ Ｐゴシック" charset="0"/>
              </a:rPr>
              <a:t> Department of Science and Technology with regard to its IK programme.  </a:t>
            </a:r>
          </a:p>
          <a:p>
            <a:pPr marL="0" lvl="0" indent="0">
              <a:buNone/>
            </a:pPr>
            <a:endParaRPr lang="en-US" sz="2500" dirty="0">
              <a:solidFill>
                <a:prstClr val="black"/>
              </a:solidFill>
              <a:ea typeface="ＭＳ Ｐゴシック" charset="0"/>
            </a:endParaRPr>
          </a:p>
          <a:p>
            <a:pPr lvl="0"/>
            <a:r>
              <a:rPr lang="en-US" sz="2500" dirty="0">
                <a:solidFill>
                  <a:prstClr val="black"/>
                </a:solidFill>
                <a:ea typeface="ＭＳ Ｐゴシック" charset="0"/>
              </a:rPr>
              <a:t>A number of departments made presentations to the Portfolio Committee on Science and Technology.</a:t>
            </a:r>
          </a:p>
          <a:p>
            <a:endParaRPr lang="en-US" sz="2500"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8</a:t>
            </a:fld>
            <a:endParaRPr lang="en-US" dirty="0"/>
          </a:p>
        </p:txBody>
      </p:sp>
    </p:spTree>
    <p:extLst>
      <p:ext uri="{BB962C8B-B14F-4D97-AF65-F5344CB8AC3E}">
        <p14:creationId xmlns:p14="http://schemas.microsoft.com/office/powerpoint/2010/main" xmlns="" val="321598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6934200" cy="487363"/>
          </a:xfrm>
        </p:spPr>
        <p:txBody>
          <a:bodyPr/>
          <a:lstStyle/>
          <a:p>
            <a:r>
              <a:rPr lang="en-US" sz="4000" dirty="0">
                <a:solidFill>
                  <a:schemeClr val="bg1"/>
                </a:solidFill>
                <a:ea typeface="ＭＳ Ｐゴシック" charset="0"/>
              </a:rPr>
              <a:t>Legislative Process 5</a:t>
            </a:r>
            <a:endParaRPr lang="en-US" sz="4000" dirty="0">
              <a:solidFill>
                <a:schemeClr val="bg1"/>
              </a:solidFill>
            </a:endParaRPr>
          </a:p>
        </p:txBody>
      </p:sp>
      <p:sp>
        <p:nvSpPr>
          <p:cNvPr id="3" name="Content Placeholder 2"/>
          <p:cNvSpPr>
            <a:spLocks noGrp="1"/>
          </p:cNvSpPr>
          <p:nvPr>
            <p:ph idx="1"/>
          </p:nvPr>
        </p:nvSpPr>
        <p:spPr>
          <a:xfrm>
            <a:off x="304800" y="1219200"/>
            <a:ext cx="8229600" cy="5029200"/>
          </a:xfrm>
        </p:spPr>
        <p:txBody>
          <a:bodyPr/>
          <a:lstStyle/>
          <a:p>
            <a:pPr lvl="0" algn="just"/>
            <a:r>
              <a:rPr lang="en-ZA" sz="2500" dirty="0">
                <a:solidFill>
                  <a:prstClr val="black"/>
                </a:solidFill>
                <a:ea typeface="ＭＳ Ｐゴシック" charset="0"/>
              </a:rPr>
              <a:t>On 1 March 2017, the Portfolio Committee had a joint meeting with the Portfolio Committee on Trade and Industry, which resulted in a resolution that an interdepartmental task team be established to work through areas in the IPLAA and the IK Bill where they were considered to be overlapping.</a:t>
            </a:r>
          </a:p>
          <a:p>
            <a:pPr lvl="0" algn="just"/>
            <a:endParaRPr lang="en-ZA" sz="2500" dirty="0">
              <a:solidFill>
                <a:prstClr val="black"/>
              </a:solidFill>
              <a:ea typeface="ＭＳ Ｐゴシック" charset="0"/>
            </a:endParaRPr>
          </a:p>
          <a:p>
            <a:pPr lvl="0" algn="just"/>
            <a:r>
              <a:rPr lang="en-ZA" sz="2500" dirty="0">
                <a:solidFill>
                  <a:prstClr val="black"/>
                </a:solidFill>
                <a:ea typeface="ＭＳ Ｐゴシック" charset="0"/>
              </a:rPr>
              <a:t>From 27-31 March 2017, t</a:t>
            </a:r>
            <a:r>
              <a:rPr lang="en-US" sz="2500" dirty="0">
                <a:solidFill>
                  <a:prstClr val="black"/>
                </a:solidFill>
                <a:ea typeface="ＭＳ Ｐゴシック" charset="0"/>
              </a:rPr>
              <a:t>he Committee undertook an oversight visit to </a:t>
            </a:r>
            <a:r>
              <a:rPr lang="en-US" sz="2500" dirty="0" err="1">
                <a:solidFill>
                  <a:prstClr val="black"/>
                </a:solidFill>
                <a:ea typeface="ＭＳ Ｐゴシック" charset="0"/>
              </a:rPr>
              <a:t>Oudtshoorn</a:t>
            </a:r>
            <a:r>
              <a:rPr lang="en-US" sz="2500" dirty="0">
                <a:solidFill>
                  <a:prstClr val="black"/>
                </a:solidFill>
                <a:ea typeface="ＭＳ Ｐゴシック" charset="0"/>
              </a:rPr>
              <a:t> (Southern Cape), Durban (Kwazulu-Natal) and  </a:t>
            </a:r>
            <a:r>
              <a:rPr lang="en-US" sz="2500" dirty="0" err="1">
                <a:solidFill>
                  <a:prstClr val="black"/>
                </a:solidFill>
                <a:ea typeface="ＭＳ Ｐゴシック" charset="0"/>
              </a:rPr>
              <a:t>Moruleng</a:t>
            </a:r>
            <a:r>
              <a:rPr lang="en-US" sz="2500" dirty="0">
                <a:solidFill>
                  <a:prstClr val="black"/>
                </a:solidFill>
                <a:ea typeface="ＭＳ Ｐゴシック" charset="0"/>
              </a:rPr>
              <a:t> (North West Province) with the primary focus on IK. </a:t>
            </a:r>
          </a:p>
          <a:p>
            <a:endParaRPr lang="en-US" sz="2500" dirty="0"/>
          </a:p>
        </p:txBody>
      </p:sp>
      <p:sp>
        <p:nvSpPr>
          <p:cNvPr id="4" name="Slide Number Placeholder 3"/>
          <p:cNvSpPr>
            <a:spLocks noGrp="1"/>
          </p:cNvSpPr>
          <p:nvPr>
            <p:ph type="sldNum" sz="quarter" idx="12"/>
          </p:nvPr>
        </p:nvSpPr>
        <p:spPr/>
        <p:txBody>
          <a:bodyPr/>
          <a:lstStyle/>
          <a:p>
            <a:pPr>
              <a:defRPr/>
            </a:pPr>
            <a:fld id="{CD369998-92F7-4DC8-92EA-AEFEEB479CD2}" type="slidenum">
              <a:rPr lang="en-US" smtClean="0"/>
              <a:pPr>
                <a:defRPr/>
              </a:pPr>
              <a:t>9</a:t>
            </a:fld>
            <a:endParaRPr lang="en-US" dirty="0"/>
          </a:p>
        </p:txBody>
      </p:sp>
    </p:spTree>
    <p:extLst>
      <p:ext uri="{BB962C8B-B14F-4D97-AF65-F5344CB8AC3E}">
        <p14:creationId xmlns:p14="http://schemas.microsoft.com/office/powerpoint/2010/main" xmlns="" val="1629591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6049</TotalTime>
  <Words>1950</Words>
  <Application>Microsoft Office PowerPoint</Application>
  <PresentationFormat>On-screen Show (4:3)</PresentationFormat>
  <Paragraphs>200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Legislative Process 2</vt:lpstr>
      <vt:lpstr>Legislative Process 3</vt:lpstr>
      <vt:lpstr>Legislative Process 4</vt:lpstr>
      <vt:lpstr>Legislative Process 5</vt:lpstr>
      <vt:lpstr>Legislative Process 6</vt:lpstr>
      <vt:lpstr>Analysis of the IK Bill </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The Bill Clauses</vt:lpstr>
      <vt:lpstr>Financial implications</vt:lpstr>
      <vt:lpstr>Parliamentary Procedure </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Studio1</dc:creator>
  <cp:lastModifiedBy>PUMZA</cp:lastModifiedBy>
  <cp:revision>494</cp:revision>
  <dcterms:created xsi:type="dcterms:W3CDTF">2013-02-22T07:37:51Z</dcterms:created>
  <dcterms:modified xsi:type="dcterms:W3CDTF">2018-05-17T08:20:49Z</dcterms:modified>
</cp:coreProperties>
</file>