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D0105"/>
    <a:srgbClr val="B803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0" d="100"/>
          <a:sy n="110" d="100"/>
        </p:scale>
        <p:origin x="-1644" y="-90"/>
      </p:cViewPr>
      <p:guideLst>
        <p:guide orient="horz" pos="215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24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504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813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492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590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891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71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9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77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595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945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E48C4-C048-EE4F-AFF7-B26866D807F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BB44-342F-3C4E-8B95-F95070D63F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575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otspotter®_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8027" y="755640"/>
            <a:ext cx="6199712" cy="859366"/>
          </a:xfrm>
          <a:prstGeom prst="rect">
            <a:avLst/>
          </a:prstGeom>
        </p:spPr>
      </p:pic>
      <p:pic>
        <p:nvPicPr>
          <p:cNvPr id="2" name="Picture 1" descr="Western_Cape_Provincial_Parliament_emble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7700" y="3886200"/>
            <a:ext cx="27940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8300" y="2120900"/>
            <a:ext cx="8432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 Neue"/>
                <a:cs typeface="Helvetica Neue"/>
              </a:rPr>
              <a:t>PRESENTED TO</a:t>
            </a:r>
          </a:p>
          <a:p>
            <a:pPr algn="ctr"/>
            <a:endParaRPr lang="en-US" dirty="0" smtClean="0">
              <a:latin typeface="Helvetica Neue"/>
              <a:cs typeface="Helvetica Neue"/>
            </a:endParaRPr>
          </a:p>
          <a:p>
            <a:pPr algn="ctr"/>
            <a:r>
              <a:rPr lang="en-US" sz="2400" b="1" dirty="0" smtClean="0">
                <a:latin typeface="Helvetica Neue"/>
                <a:cs typeface="Helvetica Neue"/>
              </a:rPr>
              <a:t>THE STANDING COMMITTEE ON COMMUNITY SAFETY</a:t>
            </a:r>
          </a:p>
          <a:p>
            <a:pPr algn="ctr"/>
            <a:endParaRPr lang="en-US" dirty="0">
              <a:latin typeface="Helvetica Neue"/>
              <a:cs typeface="Helvetica Neue"/>
            </a:endParaRPr>
          </a:p>
          <a:p>
            <a:pPr algn="ctr"/>
            <a:r>
              <a:rPr lang="en-US" sz="1400" dirty="0" smtClean="0">
                <a:latin typeface="Helvetica Neue"/>
                <a:cs typeface="Helvetica Neue"/>
              </a:rPr>
              <a:t>FOR</a:t>
            </a:r>
            <a:r>
              <a:rPr lang="en-US" dirty="0" smtClean="0">
                <a:latin typeface="Helvetica Neue"/>
                <a:cs typeface="Helvetica Neue"/>
              </a:rPr>
              <a:t> 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21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otspotter®_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8273" y="6498166"/>
            <a:ext cx="1754131" cy="243147"/>
          </a:xfrm>
          <a:prstGeom prst="rect">
            <a:avLst/>
          </a:prstGeom>
        </p:spPr>
      </p:pic>
      <p:pic>
        <p:nvPicPr>
          <p:cNvPr id="5" name="Picture 4" descr="shotspotter®_logo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617"/>
          <a:stretch/>
        </p:blipFill>
        <p:spPr>
          <a:xfrm>
            <a:off x="249665" y="227976"/>
            <a:ext cx="829723" cy="8593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61218" y="628810"/>
            <a:ext cx="6635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GUNFIRE IS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UNDER-REPORTED</a:t>
            </a:r>
            <a:endParaRPr lang="en-US" sz="2400" b="1" dirty="0">
              <a:solidFill>
                <a:srgbClr val="CD0105"/>
              </a:solidFill>
              <a:latin typeface="Helvetica Neue"/>
              <a:cs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059" y="1746352"/>
            <a:ext cx="75652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Helvetica Neue"/>
                <a:cs typeface="Helvetica Neue"/>
              </a:rPr>
              <a:t>In violence affected communities, people become so </a:t>
            </a:r>
            <a:r>
              <a:rPr lang="en-US" sz="2000" b="1" dirty="0" err="1" smtClean="0">
                <a:solidFill>
                  <a:srgbClr val="CD0105"/>
                </a:solidFill>
                <a:latin typeface="Helvetica Neue"/>
                <a:cs typeface="Helvetica Neue"/>
              </a:rPr>
              <a:t>desensitised</a:t>
            </a:r>
            <a:r>
              <a:rPr lang="en-US" sz="20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 to gunfire </a:t>
            </a:r>
            <a:r>
              <a:rPr lang="en-US" sz="2000" dirty="0" smtClean="0">
                <a:latin typeface="Helvetica Neue"/>
                <a:cs typeface="Helvetica Neue"/>
              </a:rPr>
              <a:t>that unless someone is wounded or killed they </a:t>
            </a:r>
            <a:r>
              <a:rPr lang="en-US" sz="20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simply don’t bother </a:t>
            </a:r>
            <a:r>
              <a:rPr lang="en-US" sz="2000" dirty="0" smtClean="0">
                <a:latin typeface="Helvetica Neue"/>
                <a:cs typeface="Helvetica Neue"/>
              </a:rPr>
              <a:t>calling it in. </a:t>
            </a:r>
          </a:p>
          <a:p>
            <a:pPr marL="342900" indent="-342900">
              <a:buFont typeface="Arial"/>
              <a:buChar char="•"/>
            </a:pPr>
            <a:endParaRPr lang="en-US" sz="2000" b="1" dirty="0" smtClean="0">
              <a:solidFill>
                <a:srgbClr val="CD0105"/>
              </a:solidFill>
              <a:latin typeface="Helvetica Neue"/>
              <a:cs typeface="Helvetica Neue"/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9 out of 10 times </a:t>
            </a:r>
            <a:r>
              <a:rPr lang="en-U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when a gun is fired nobody calls,</a:t>
            </a:r>
            <a:r>
              <a:rPr lang="en-US" sz="2000" dirty="0">
                <a:solidFill>
                  <a:srgbClr val="000000"/>
                </a:solidFill>
                <a:latin typeface="Helvetica Neue"/>
                <a:cs typeface="Helvetica Neue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which means </a:t>
            </a:r>
            <a:r>
              <a:rPr lang="en-US" sz="20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police don</a:t>
            </a:r>
            <a:r>
              <a:rPr lang="mr-IN" sz="20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’</a:t>
            </a:r>
            <a:r>
              <a:rPr lang="en-US" sz="20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t / can’t respond</a:t>
            </a:r>
            <a:r>
              <a:rPr lang="en-US" sz="2000" dirty="0">
                <a:solidFill>
                  <a:srgbClr val="000000"/>
                </a:solidFill>
                <a:latin typeface="Helvetica Neue"/>
                <a:cs typeface="Helvetica Neue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because they are simply </a:t>
            </a:r>
            <a:r>
              <a:rPr lang="en-US" sz="20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unaware of the incident</a:t>
            </a:r>
            <a:r>
              <a:rPr lang="en-U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.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 Neue"/>
                <a:cs typeface="Helvetica Neue"/>
              </a:rPr>
              <a:t>The </a:t>
            </a:r>
            <a:r>
              <a:rPr lang="en-U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lack </a:t>
            </a:r>
            <a:r>
              <a:rPr lang="en-US" sz="2000" dirty="0">
                <a:solidFill>
                  <a:srgbClr val="000000"/>
                </a:solidFill>
                <a:latin typeface="Helvetica Neue"/>
                <a:cs typeface="Helvetica Neue"/>
              </a:rPr>
              <a:t>of </a:t>
            </a:r>
            <a:r>
              <a:rPr lang="en-US" sz="2000" dirty="0" smtClean="0">
                <a:solidFill>
                  <a:srgbClr val="000000"/>
                </a:solidFill>
                <a:latin typeface="Helvetica Neue"/>
                <a:cs typeface="Helvetica Neue"/>
              </a:rPr>
              <a:t>response </a:t>
            </a:r>
            <a:r>
              <a:rPr lang="en-US" sz="2000" dirty="0">
                <a:solidFill>
                  <a:srgbClr val="000000"/>
                </a:solidFill>
                <a:latin typeface="Helvetica Neue"/>
                <a:cs typeface="Helvetica Neue"/>
              </a:rPr>
              <a:t>fuels the </a:t>
            </a:r>
            <a:r>
              <a:rPr lang="en-US" sz="2000" b="1" dirty="0">
                <a:solidFill>
                  <a:srgbClr val="CD0105"/>
                </a:solidFill>
                <a:latin typeface="Helvetica Neue"/>
                <a:cs typeface="Helvetica Neue"/>
              </a:rPr>
              <a:t>perception that “the police don’t care”</a:t>
            </a:r>
            <a:r>
              <a:rPr lang="en-US" sz="20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.</a:t>
            </a:r>
            <a:endParaRPr lang="en-US" sz="2000" dirty="0" smtClean="0">
              <a:solidFill>
                <a:srgbClr val="000000"/>
              </a:solidFill>
              <a:latin typeface="Helvetica Neue"/>
              <a:cs typeface="Helvetica Neue"/>
            </a:endParaRPr>
          </a:p>
          <a:p>
            <a:endParaRPr lang="en-US" sz="2000" b="1" dirty="0" smtClean="0">
              <a:solidFill>
                <a:srgbClr val="CD0105"/>
              </a:solidFill>
              <a:latin typeface="Helvetica Neue"/>
              <a:cs typeface="Helvetica Neue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Helvetica Neue"/>
                <a:cs typeface="Helvetica Neue"/>
              </a:rPr>
              <a:t>Communities often </a:t>
            </a:r>
            <a:r>
              <a:rPr lang="en-US" sz="20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don’t cooperate </a:t>
            </a:r>
            <a:r>
              <a:rPr lang="en-US" sz="2000" dirty="0" smtClean="0">
                <a:latin typeface="Helvetica Neue"/>
                <a:cs typeface="Helvetica Neue"/>
              </a:rPr>
              <a:t>with law enforcement for </a:t>
            </a:r>
            <a:r>
              <a:rPr lang="en-US" sz="20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fear of retribution.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77356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otspotter®_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8273" y="6498166"/>
            <a:ext cx="1754131" cy="243147"/>
          </a:xfrm>
          <a:prstGeom prst="rect">
            <a:avLst/>
          </a:prstGeom>
        </p:spPr>
      </p:pic>
      <p:pic>
        <p:nvPicPr>
          <p:cNvPr id="5" name="Picture 4" descr="shotspotter®_logo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617"/>
          <a:stretch/>
        </p:blipFill>
        <p:spPr>
          <a:xfrm>
            <a:off x="249665" y="227976"/>
            <a:ext cx="829723" cy="8593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61218" y="628810"/>
            <a:ext cx="7565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NOT ALL </a:t>
            </a:r>
            <a:r>
              <a:rPr lang="en-US" sz="2400" dirty="0" smtClean="0">
                <a:latin typeface="Helvetica Neue"/>
                <a:cs typeface="Helvetica Neue"/>
              </a:rPr>
              <a:t>GANGSTERS ARE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SHOOTERS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9359" y="2330552"/>
            <a:ext cx="75652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Helvetica Neue"/>
                <a:cs typeface="Helvetica Neue"/>
              </a:rPr>
              <a:t>Only </a:t>
            </a:r>
            <a:r>
              <a:rPr lang="en-US" sz="2400" dirty="0">
                <a:latin typeface="Helvetica Neue"/>
                <a:cs typeface="Helvetica Neue"/>
              </a:rPr>
              <a:t>a </a:t>
            </a:r>
            <a:r>
              <a:rPr lang="en-US" sz="2400" b="1" dirty="0">
                <a:solidFill>
                  <a:srgbClr val="CD0105"/>
                </a:solidFill>
                <a:latin typeface="Helvetica Neue"/>
                <a:cs typeface="Helvetica Neue"/>
              </a:rPr>
              <a:t>very small portion</a:t>
            </a:r>
            <a:r>
              <a:rPr lang="en-US" sz="2400" dirty="0">
                <a:latin typeface="Helvetica Neue"/>
                <a:cs typeface="Helvetica Neue"/>
              </a:rPr>
              <a:t> of the criminals </a:t>
            </a:r>
            <a:r>
              <a:rPr lang="en-US" sz="2400" dirty="0" smtClean="0">
                <a:latin typeface="Helvetica Neue"/>
                <a:cs typeface="Helvetica Neue"/>
              </a:rPr>
              <a:t>are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habitual </a:t>
            </a:r>
            <a:r>
              <a:rPr lang="en-US" sz="2400" b="1" dirty="0">
                <a:solidFill>
                  <a:srgbClr val="CD0105"/>
                </a:solidFill>
                <a:latin typeface="Helvetica Neue"/>
                <a:cs typeface="Helvetica Neue"/>
              </a:rPr>
              <a:t>trigger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pullers.</a:t>
            </a:r>
          </a:p>
          <a:p>
            <a:pPr marL="342900" indent="-342900">
              <a:buFont typeface="Arial"/>
              <a:buChar char="•"/>
            </a:pPr>
            <a:endParaRPr lang="en-US" sz="2400" b="1" dirty="0">
              <a:solidFill>
                <a:srgbClr val="CD0105"/>
              </a:solidFill>
              <a:latin typeface="Helvetica Neue"/>
              <a:cs typeface="Helvetica Neue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Helvetica Neue"/>
                <a:cs typeface="Helvetica Neue"/>
              </a:rPr>
              <a:t>So taking a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few individuals off the street </a:t>
            </a:r>
            <a:r>
              <a:rPr lang="en-US" sz="2400" dirty="0" smtClean="0">
                <a:latin typeface="Helvetica Neue"/>
                <a:cs typeface="Helvetica Neue"/>
              </a:rPr>
              <a:t>can have an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exponential effect </a:t>
            </a:r>
            <a:r>
              <a:rPr lang="en-US" sz="2400" dirty="0" smtClean="0">
                <a:latin typeface="Helvetica Neue"/>
                <a:cs typeface="Helvetica Neue"/>
              </a:rPr>
              <a:t>in the fight against gun crime.</a:t>
            </a:r>
          </a:p>
          <a:p>
            <a:pPr marL="342900" indent="-342900">
              <a:buFont typeface="Arial"/>
              <a:buChar char="•"/>
            </a:pPr>
            <a:endParaRPr lang="en-US" sz="2400" b="1" dirty="0" smtClean="0">
              <a:solidFill>
                <a:srgbClr val="CD0105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869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otspotter®_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8273" y="6498166"/>
            <a:ext cx="1754131" cy="243147"/>
          </a:xfrm>
          <a:prstGeom prst="rect">
            <a:avLst/>
          </a:prstGeom>
        </p:spPr>
      </p:pic>
      <p:pic>
        <p:nvPicPr>
          <p:cNvPr id="5" name="Picture 4" descr="shotspotter®_logo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617"/>
          <a:stretch/>
        </p:blipFill>
        <p:spPr>
          <a:xfrm>
            <a:off x="249665" y="227976"/>
            <a:ext cx="829723" cy="8593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61218" y="628810"/>
            <a:ext cx="6635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A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LACK OF INTELLIGENCE </a:t>
            </a:r>
            <a:r>
              <a:rPr lang="en-US" sz="2400" dirty="0" smtClean="0">
                <a:latin typeface="Helvetica Neue"/>
                <a:cs typeface="Helvetica Neue"/>
              </a:rPr>
              <a:t>IS DANGEROUS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9359" y="1979172"/>
            <a:ext cx="75652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CD0105"/>
                </a:solidFill>
                <a:latin typeface="Helvetica Neue"/>
                <a:cs typeface="Helvetica Neue"/>
              </a:rPr>
              <a:t>Dispatching officers </a:t>
            </a:r>
            <a:r>
              <a:rPr lang="en-US" sz="2400" dirty="0">
                <a:latin typeface="Helvetica Neue"/>
                <a:cs typeface="Helvetica Neue"/>
              </a:rPr>
              <a:t>to an active shooting without all available intelligence is a </a:t>
            </a:r>
            <a:r>
              <a:rPr lang="en-US" sz="2400" b="1" dirty="0">
                <a:solidFill>
                  <a:srgbClr val="CD0105"/>
                </a:solidFill>
                <a:latin typeface="Helvetica Neue"/>
                <a:cs typeface="Helvetica Neue"/>
              </a:rPr>
              <a:t>threat to officer safety </a:t>
            </a:r>
            <a:r>
              <a:rPr lang="en-US" sz="2400" dirty="0">
                <a:latin typeface="Helvetica Neue"/>
                <a:cs typeface="Helvetica Neue"/>
              </a:rPr>
              <a:t>and needlessly </a:t>
            </a:r>
            <a:r>
              <a:rPr lang="en-US" sz="2400" b="1" dirty="0">
                <a:solidFill>
                  <a:srgbClr val="CD0105"/>
                </a:solidFill>
                <a:latin typeface="Helvetica Neue"/>
                <a:cs typeface="Helvetica Neue"/>
              </a:rPr>
              <a:t>places the public at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risk</a:t>
            </a:r>
            <a:r>
              <a:rPr lang="en-US" sz="2400" dirty="0" smtClean="0">
                <a:latin typeface="Helvetica Neue"/>
                <a:cs typeface="Helvetica Neue"/>
              </a:rPr>
              <a:t>.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Helvetica Neue"/>
              <a:cs typeface="Helvetica Neue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Helvetica Neue"/>
                <a:cs typeface="Helvetica Neue"/>
              </a:rPr>
              <a:t>A </a:t>
            </a:r>
            <a:r>
              <a:rPr lang="en-US" sz="2400" dirty="0">
                <a:latin typeface="Helvetica Neue"/>
                <a:cs typeface="Helvetica Neue"/>
              </a:rPr>
              <a:t>more </a:t>
            </a:r>
            <a:r>
              <a:rPr lang="en-US" sz="2400" b="1" dirty="0">
                <a:solidFill>
                  <a:srgbClr val="CD0105"/>
                </a:solidFill>
                <a:latin typeface="Helvetica Neue"/>
                <a:cs typeface="Helvetica Neue"/>
              </a:rPr>
              <a:t>rapid and accurate response </a:t>
            </a:r>
            <a:r>
              <a:rPr lang="en-US" sz="2400" dirty="0" smtClean="0">
                <a:latin typeface="Helvetica Neue"/>
                <a:cs typeface="Helvetica Neue"/>
              </a:rPr>
              <a:t>enables </a:t>
            </a:r>
            <a:r>
              <a:rPr lang="en-US" sz="2400" b="1" dirty="0">
                <a:solidFill>
                  <a:srgbClr val="CD0105"/>
                </a:solidFill>
                <a:latin typeface="Helvetica Neue"/>
                <a:cs typeface="Helvetica Neue"/>
              </a:rPr>
              <a:t>more reliable eye-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witness accounts,</a:t>
            </a:r>
            <a:r>
              <a:rPr lang="en-US" sz="2400" dirty="0" smtClean="0">
                <a:latin typeface="Helvetica Neue"/>
                <a:cs typeface="Helvetica Neue"/>
              </a:rPr>
              <a:t>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better crime scene investigations and cleaner evidence </a:t>
            </a:r>
            <a:r>
              <a:rPr lang="en-US" sz="2400" b="1" dirty="0">
                <a:solidFill>
                  <a:srgbClr val="CD0105"/>
                </a:solidFill>
                <a:latin typeface="Helvetica Neue"/>
                <a:cs typeface="Helvetica Neue"/>
              </a:rPr>
              <a:t>gathering </a:t>
            </a:r>
            <a:r>
              <a:rPr lang="en-US" sz="2400" dirty="0" smtClean="0">
                <a:latin typeface="Helvetica Neue"/>
                <a:cs typeface="Helvetica Neue"/>
              </a:rPr>
              <a:t>that </a:t>
            </a:r>
            <a:r>
              <a:rPr lang="en-US" sz="2400" dirty="0">
                <a:latin typeface="Helvetica Neue"/>
                <a:cs typeface="Helvetica Neue"/>
              </a:rPr>
              <a:t>are </a:t>
            </a:r>
            <a:r>
              <a:rPr lang="en-US" sz="2400" dirty="0" smtClean="0">
                <a:latin typeface="Helvetica Neue"/>
                <a:cs typeface="Helvetica Neue"/>
              </a:rPr>
              <a:t>all crucial </a:t>
            </a:r>
            <a:r>
              <a:rPr lang="en-US" sz="2400" dirty="0">
                <a:latin typeface="Helvetica Neue"/>
                <a:cs typeface="Helvetica Neue"/>
              </a:rPr>
              <a:t>to a </a:t>
            </a:r>
            <a:r>
              <a:rPr lang="en-US" sz="2400" b="1" dirty="0">
                <a:solidFill>
                  <a:srgbClr val="CD0105"/>
                </a:solidFill>
                <a:latin typeface="Helvetica Neue"/>
                <a:cs typeface="Helvetica Neue"/>
              </a:rPr>
              <a:t>successful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prosecution.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4834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otspotter®_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8273" y="6498166"/>
            <a:ext cx="1754131" cy="243147"/>
          </a:xfrm>
          <a:prstGeom prst="rect">
            <a:avLst/>
          </a:prstGeom>
        </p:spPr>
      </p:pic>
      <p:pic>
        <p:nvPicPr>
          <p:cNvPr id="5" name="Picture 4" descr="shotspotter®_logo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617"/>
          <a:stretch/>
        </p:blipFill>
        <p:spPr>
          <a:xfrm>
            <a:off x="249665" y="227976"/>
            <a:ext cx="829723" cy="8593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61218" y="628810"/>
            <a:ext cx="7565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GUNFIRE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SUPPRESSES ECONOMIC VITALITY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942" y="2286079"/>
            <a:ext cx="7565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Businesses move out </a:t>
            </a:r>
            <a:r>
              <a:rPr lang="en-US" sz="2400" dirty="0" smtClean="0">
                <a:latin typeface="Helvetica Neue"/>
                <a:cs typeface="Helvetica Neue"/>
              </a:rPr>
              <a:t>and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 jobs </a:t>
            </a:r>
            <a:r>
              <a:rPr lang="en-US" sz="2400" b="1" dirty="0">
                <a:solidFill>
                  <a:srgbClr val="CD0105"/>
                </a:solidFill>
                <a:latin typeface="Helvetica Neue"/>
                <a:cs typeface="Helvetica Neue"/>
              </a:rPr>
              <a:t>are lost </a:t>
            </a:r>
            <a:r>
              <a:rPr lang="en-US" sz="2400" dirty="0">
                <a:latin typeface="Helvetica Neue"/>
                <a:cs typeface="Helvetica Neue"/>
              </a:rPr>
              <a:t>limiting employment </a:t>
            </a:r>
            <a:r>
              <a:rPr lang="en-US" sz="2400" dirty="0" smtClean="0">
                <a:latin typeface="Helvetica Neue"/>
                <a:cs typeface="Helvetica Neue"/>
              </a:rPr>
              <a:t>opportunities for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residents who need work</a:t>
            </a:r>
            <a:r>
              <a:rPr lang="en-US" sz="2400" dirty="0" smtClean="0">
                <a:latin typeface="Helvetica Neue"/>
                <a:cs typeface="Helvetica Neue"/>
              </a:rPr>
              <a:t>.</a:t>
            </a:r>
          </a:p>
          <a:p>
            <a:endParaRPr lang="en-US" sz="2400" cap="small" dirty="0">
              <a:latin typeface="Helvetica Neue"/>
              <a:cs typeface="Helvetica Neue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cap="small" dirty="0">
                <a:solidFill>
                  <a:srgbClr val="CD0105"/>
                </a:solidFill>
                <a:latin typeface="Helvetica Neue"/>
                <a:cs typeface="Helvetica Neue"/>
              </a:rPr>
              <a:t>Economically productive communities are safer communities!</a:t>
            </a:r>
            <a:endParaRPr lang="en-US" sz="2400" b="1" cap="small" dirty="0" smtClean="0">
              <a:solidFill>
                <a:srgbClr val="CD0105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4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otspotter®_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8273" y="6498166"/>
            <a:ext cx="1754131" cy="243147"/>
          </a:xfrm>
          <a:prstGeom prst="rect">
            <a:avLst/>
          </a:prstGeom>
        </p:spPr>
      </p:pic>
      <p:pic>
        <p:nvPicPr>
          <p:cNvPr id="5" name="Picture 4" descr="shotspotter®_logo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6617"/>
          <a:stretch/>
        </p:blipFill>
        <p:spPr>
          <a:xfrm>
            <a:off x="249665" y="227976"/>
            <a:ext cx="829723" cy="8593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61218" y="628810"/>
            <a:ext cx="7565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 Neue"/>
                <a:cs typeface="Helvetica Neue"/>
              </a:rPr>
              <a:t>THE </a:t>
            </a:r>
            <a:r>
              <a:rPr lang="en-US" sz="2400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VICARIOUS VICTIM </a:t>
            </a:r>
            <a:r>
              <a:rPr lang="en-US" sz="2400" dirty="0" smtClean="0">
                <a:latin typeface="Helvetica Neue"/>
                <a:cs typeface="Helvetica Neue"/>
              </a:rPr>
              <a:t>EFFECT</a:t>
            </a:r>
            <a:endParaRPr lang="en-US" sz="2400" b="1" dirty="0" smtClean="0">
              <a:solidFill>
                <a:srgbClr val="CD0105"/>
              </a:solidFill>
              <a:latin typeface="Helvetica Neue"/>
              <a:cs typeface="Helvetica Ne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9359" y="1280694"/>
            <a:ext cx="7565282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latin typeface="Helvetica Neue"/>
                <a:cs typeface="Helvetica Neue"/>
              </a:rPr>
              <a:t>P</a:t>
            </a:r>
            <a:r>
              <a:rPr lang="en-US" dirty="0" smtClean="0">
                <a:latin typeface="Helvetica Neue"/>
                <a:cs typeface="Helvetica Neue"/>
              </a:rPr>
              <a:t>eople</a:t>
            </a:r>
            <a:r>
              <a:rPr lang="en-US" dirty="0">
                <a:latin typeface="Helvetica Neue"/>
                <a:cs typeface="Helvetica Neue"/>
              </a:rPr>
              <a:t>, </a:t>
            </a:r>
            <a:r>
              <a:rPr lang="en-US" b="1" dirty="0">
                <a:solidFill>
                  <a:srgbClr val="CD0105"/>
                </a:solidFill>
                <a:latin typeface="Helvetica Neue"/>
                <a:cs typeface="Helvetica Neue"/>
              </a:rPr>
              <a:t>particularly children</a:t>
            </a:r>
            <a:r>
              <a:rPr lang="en-US" dirty="0">
                <a:latin typeface="Helvetica Neue"/>
                <a:cs typeface="Helvetica Neue"/>
              </a:rPr>
              <a:t>, in "high-gunfire" areas are more likely to suffer from </a:t>
            </a:r>
            <a:r>
              <a:rPr lang="en-US" b="1" dirty="0">
                <a:solidFill>
                  <a:srgbClr val="CD0105"/>
                </a:solidFill>
                <a:latin typeface="Helvetica Neue"/>
                <a:cs typeface="Helvetica Neue"/>
              </a:rPr>
              <a:t>learning disabilities </a:t>
            </a:r>
            <a:r>
              <a:rPr lang="en-US" dirty="0">
                <a:latin typeface="Helvetica Neue"/>
                <a:cs typeface="Helvetica Neue"/>
              </a:rPr>
              <a:t>and </a:t>
            </a:r>
            <a:r>
              <a:rPr lang="en-US" b="1" dirty="0">
                <a:solidFill>
                  <a:srgbClr val="CD0105"/>
                </a:solidFill>
                <a:latin typeface="Helvetica Neue"/>
                <a:cs typeface="Helvetica Neue"/>
              </a:rPr>
              <a:t>psychological </a:t>
            </a:r>
            <a:r>
              <a:rPr lang="en-US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problems</a:t>
            </a:r>
            <a:r>
              <a:rPr lang="en-US" b="1" dirty="0">
                <a:solidFill>
                  <a:srgbClr val="CD0105"/>
                </a:solidFill>
                <a:latin typeface="Helvetica Neue"/>
                <a:cs typeface="Helvetica Neue"/>
              </a:rPr>
              <a:t> </a:t>
            </a:r>
            <a:r>
              <a:rPr lang="en-US" dirty="0" smtClean="0">
                <a:latin typeface="Helvetica Neue"/>
                <a:cs typeface="Helvetica Neue"/>
              </a:rPr>
              <a:t>(PTSD, loss of empathy, rage, depression, anxiety, </a:t>
            </a:r>
            <a:r>
              <a:rPr lang="en-US" dirty="0" err="1" smtClean="0">
                <a:latin typeface="Helvetica Neue"/>
                <a:cs typeface="Helvetica Neue"/>
              </a:rPr>
              <a:t>etc</a:t>
            </a:r>
            <a:r>
              <a:rPr lang="en-US" dirty="0" smtClean="0">
                <a:latin typeface="Helvetica Neue"/>
                <a:cs typeface="Helvetica Neue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 Neue"/>
              <a:cs typeface="Helvetica Neue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CD0105"/>
                </a:solidFill>
                <a:latin typeface="Helvetica Neue"/>
                <a:cs typeface="Helvetica Neue"/>
              </a:rPr>
              <a:t>Children</a:t>
            </a:r>
            <a:r>
              <a:rPr lang="en-US" dirty="0">
                <a:latin typeface="Helvetica Neue"/>
                <a:cs typeface="Helvetica Neue"/>
              </a:rPr>
              <a:t> are often </a:t>
            </a:r>
            <a:r>
              <a:rPr lang="en-US" b="1" dirty="0">
                <a:solidFill>
                  <a:srgbClr val="CD0105"/>
                </a:solidFill>
                <a:latin typeface="Helvetica Neue"/>
                <a:cs typeface="Helvetica Neue"/>
              </a:rPr>
              <a:t>prevented from going to school </a:t>
            </a:r>
            <a:r>
              <a:rPr lang="en-US" dirty="0">
                <a:latin typeface="Helvetica Neue"/>
                <a:cs typeface="Helvetica Neue"/>
              </a:rPr>
              <a:t>during </a:t>
            </a:r>
            <a:r>
              <a:rPr lang="en-US" dirty="0" smtClean="0">
                <a:latin typeface="Helvetica Neue"/>
                <a:cs typeface="Helvetica Neue"/>
              </a:rPr>
              <a:t>flare-ups </a:t>
            </a:r>
            <a:r>
              <a:rPr lang="en-US" dirty="0">
                <a:latin typeface="Helvetica Neue"/>
                <a:cs typeface="Helvetica Neue"/>
              </a:rPr>
              <a:t>in violence </a:t>
            </a:r>
            <a:r>
              <a:rPr lang="en-US" b="1" dirty="0">
                <a:solidFill>
                  <a:srgbClr val="CD0105"/>
                </a:solidFill>
                <a:latin typeface="Helvetica Neue"/>
                <a:cs typeface="Helvetica Neue"/>
              </a:rPr>
              <a:t>reducing literacy </a:t>
            </a:r>
            <a:r>
              <a:rPr lang="en-US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levels </a:t>
            </a:r>
            <a:r>
              <a:rPr lang="en-US" dirty="0">
                <a:latin typeface="Helvetica Neue"/>
                <a:cs typeface="Helvetica Neue"/>
              </a:rPr>
              <a:t>and robbing them of a proper </a:t>
            </a:r>
            <a:r>
              <a:rPr lang="en-US" dirty="0" smtClean="0">
                <a:latin typeface="Helvetica Neue"/>
                <a:cs typeface="Helvetica Neue"/>
              </a:rPr>
              <a:t>education.</a:t>
            </a:r>
          </a:p>
          <a:p>
            <a:endParaRPr lang="en-US" dirty="0">
              <a:latin typeface="Helvetica Neue"/>
              <a:cs typeface="Helvetica Neue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Helvetica Neue"/>
                <a:cs typeface="Helvetica Neue"/>
              </a:rPr>
              <a:t>Gunfire becomes</a:t>
            </a:r>
            <a:r>
              <a:rPr lang="en-US" b="1" dirty="0">
                <a:solidFill>
                  <a:srgbClr val="CD0105"/>
                </a:solidFill>
                <a:latin typeface="Helvetica Neue"/>
                <a:cs typeface="Helvetica Neue"/>
              </a:rPr>
              <a:t> “</a:t>
            </a:r>
            <a:r>
              <a:rPr lang="en-US" b="1" dirty="0" err="1" smtClean="0">
                <a:solidFill>
                  <a:srgbClr val="CD0105"/>
                </a:solidFill>
                <a:latin typeface="Helvetica Neue"/>
                <a:cs typeface="Helvetica Neue"/>
              </a:rPr>
              <a:t>normalised</a:t>
            </a:r>
            <a:r>
              <a:rPr lang="en-US" b="1" dirty="0">
                <a:solidFill>
                  <a:srgbClr val="CD0105"/>
                </a:solidFill>
                <a:latin typeface="Helvetica Neue"/>
                <a:cs typeface="Helvetica Neue"/>
              </a:rPr>
              <a:t>” </a:t>
            </a:r>
            <a:r>
              <a:rPr lang="en-US" dirty="0">
                <a:latin typeface="Helvetica Neue"/>
                <a:cs typeface="Helvetica Neue"/>
              </a:rPr>
              <a:t>perpetuating the cycle of </a:t>
            </a:r>
            <a:r>
              <a:rPr lang="en-US" dirty="0" err="1" smtClean="0">
                <a:latin typeface="Helvetica Neue"/>
                <a:cs typeface="Helvetica Neue"/>
              </a:rPr>
              <a:t>gangsterism</a:t>
            </a:r>
            <a:r>
              <a:rPr lang="en-US" dirty="0" smtClean="0">
                <a:latin typeface="Helvetica Neue"/>
                <a:cs typeface="Helvetica Neue"/>
              </a:rPr>
              <a:t> </a:t>
            </a:r>
            <a:r>
              <a:rPr lang="en-US" dirty="0">
                <a:latin typeface="Helvetica Neue"/>
                <a:cs typeface="Helvetica Neue"/>
              </a:rPr>
              <a:t>and violence in general</a:t>
            </a:r>
            <a:r>
              <a:rPr lang="en-US" dirty="0" smtClean="0">
                <a:latin typeface="Helvetica Neue"/>
                <a:cs typeface="Helvetica Neue"/>
              </a:rPr>
              <a:t>.</a:t>
            </a:r>
          </a:p>
          <a:p>
            <a:pPr marL="342900" indent="-342900">
              <a:buFont typeface="Arial"/>
              <a:buChar char="•"/>
            </a:pPr>
            <a:endParaRPr lang="en-US" dirty="0">
              <a:latin typeface="Helvetica Neue"/>
              <a:cs typeface="Helvetica Neue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Helvetica Neue"/>
                <a:cs typeface="Helvetica Neue"/>
              </a:rPr>
              <a:t>Children exposed to chronic violence often </a:t>
            </a:r>
            <a:r>
              <a:rPr lang="en-US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turn to gangs for a sense of belonging and protection</a:t>
            </a:r>
            <a:r>
              <a:rPr lang="en-US" dirty="0" smtClean="0">
                <a:latin typeface="Helvetica Neue"/>
                <a:cs typeface="Helvetica Neue"/>
              </a:rPr>
              <a:t>, where </a:t>
            </a:r>
            <a:r>
              <a:rPr lang="en-US" dirty="0" smtClean="0">
                <a:solidFill>
                  <a:srgbClr val="000000"/>
                </a:solidFill>
                <a:latin typeface="Helvetica Neue"/>
                <a:cs typeface="Helvetica Neue"/>
              </a:rPr>
              <a:t>the vicarious </a:t>
            </a:r>
            <a:r>
              <a:rPr lang="en-US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victim ultimately becomes the perpetrator.</a:t>
            </a:r>
          </a:p>
          <a:p>
            <a:endParaRPr lang="en-US" dirty="0">
              <a:latin typeface="Helvetica Neue"/>
              <a:cs typeface="Helvetica Neue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Drugs and alcohol </a:t>
            </a:r>
            <a:r>
              <a:rPr lang="en-US" dirty="0" smtClean="0">
                <a:latin typeface="Helvetica Neue"/>
                <a:cs typeface="Helvetica Neue"/>
              </a:rPr>
              <a:t>become </a:t>
            </a:r>
            <a:r>
              <a:rPr lang="en-US" dirty="0">
                <a:latin typeface="Helvetica Neue"/>
                <a:cs typeface="Helvetica Neue"/>
              </a:rPr>
              <a:t>a coping mechanism for </a:t>
            </a:r>
            <a:r>
              <a:rPr lang="en-US" dirty="0" smtClean="0">
                <a:latin typeface="Helvetica Neue"/>
                <a:cs typeface="Helvetica Neue"/>
              </a:rPr>
              <a:t>residents, parents and children </a:t>
            </a:r>
            <a:r>
              <a:rPr lang="en-US" dirty="0" err="1">
                <a:latin typeface="Helvetica Neue"/>
                <a:cs typeface="Helvetica Neue"/>
              </a:rPr>
              <a:t>traumatised</a:t>
            </a:r>
            <a:r>
              <a:rPr lang="en-US" dirty="0">
                <a:latin typeface="Helvetica Neue"/>
                <a:cs typeface="Helvetica Neue"/>
              </a:rPr>
              <a:t> by gun-</a:t>
            </a:r>
            <a:r>
              <a:rPr lang="en-US" dirty="0" smtClean="0">
                <a:latin typeface="Helvetica Neue"/>
                <a:cs typeface="Helvetica Neue"/>
              </a:rPr>
              <a:t>violence. This in </a:t>
            </a:r>
            <a:r>
              <a:rPr lang="en-US" dirty="0">
                <a:latin typeface="Helvetica Neue"/>
                <a:cs typeface="Helvetica Neue"/>
              </a:rPr>
              <a:t>turn </a:t>
            </a:r>
            <a:r>
              <a:rPr lang="en-US" b="1" dirty="0" smtClean="0">
                <a:solidFill>
                  <a:srgbClr val="CD0105"/>
                </a:solidFill>
                <a:latin typeface="Helvetica Neue"/>
                <a:cs typeface="Helvetica Neue"/>
              </a:rPr>
              <a:t>fuels domestic violence, violent behavior in general as well as the </a:t>
            </a:r>
            <a:r>
              <a:rPr lang="en-US" b="1" dirty="0">
                <a:solidFill>
                  <a:srgbClr val="CD0105"/>
                </a:solidFill>
                <a:latin typeface="Helvetica Neue"/>
                <a:cs typeface="Helvetica Neue"/>
              </a:rPr>
              <a:t>drug trade</a:t>
            </a:r>
            <a:r>
              <a:rPr lang="en-US" dirty="0">
                <a:latin typeface="Helvetica Neue"/>
                <a:cs typeface="Helvetica Neue"/>
              </a:rPr>
              <a:t>. </a:t>
            </a:r>
            <a:endParaRPr lang="en-US" b="1" dirty="0" smtClean="0">
              <a:solidFill>
                <a:srgbClr val="CD0105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4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Beyond Wireless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Lester</dc:creator>
  <cp:lastModifiedBy>PUMZA</cp:lastModifiedBy>
  <cp:revision>17</cp:revision>
  <dcterms:created xsi:type="dcterms:W3CDTF">2018-05-08T05:44:54Z</dcterms:created>
  <dcterms:modified xsi:type="dcterms:W3CDTF">2018-05-11T08:11:42Z</dcterms:modified>
</cp:coreProperties>
</file>