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3" r:id="rId2"/>
    <p:sldId id="264" r:id="rId3"/>
    <p:sldId id="265" r:id="rId4"/>
    <p:sldId id="266" r:id="rId5"/>
    <p:sldId id="267" r:id="rId6"/>
    <p:sldId id="268" r:id="rId7"/>
    <p:sldId id="269" r:id="rId8"/>
    <p:sldId id="27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0F4872-75C0-4717-99A7-7359B2FC50E9}" type="datetimeFigureOut">
              <a:rPr lang="en-ZA" smtClean="0"/>
              <a:pPr/>
              <a:t>2018/05/15</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46E95B-22F4-4B1E-BE2C-C8D7143A90B4}" type="slidenum">
              <a:rPr lang="en-ZA" smtClean="0"/>
              <a:pPr/>
              <a:t>‹#›</a:t>
            </a:fld>
            <a:endParaRPr lang="en-ZA"/>
          </a:p>
        </p:txBody>
      </p:sp>
    </p:spTree>
    <p:extLst>
      <p:ext uri="{BB962C8B-B14F-4D97-AF65-F5344CB8AC3E}">
        <p14:creationId xmlns:p14="http://schemas.microsoft.com/office/powerpoint/2010/main" xmlns="" val="2943143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7BFA61-1889-3947-A10B-49F6EC056FC8}" type="datetimeFigureOut">
              <a:rPr lang="en-US" smtClean="0"/>
              <a:pPr/>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351761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7BFA61-1889-3947-A10B-49F6EC056FC8}" type="datetimeFigureOut">
              <a:rPr lang="en-US" smtClean="0"/>
              <a:pPr/>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2407743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5799" y="274640"/>
            <a:ext cx="2971801"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60400" y="274640"/>
            <a:ext cx="8712201"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7BFA61-1889-3947-A10B-49F6EC056FC8}" type="datetimeFigureOut">
              <a:rPr lang="en-US" smtClean="0"/>
              <a:pPr/>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1390825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7BFA61-1889-3947-A10B-49F6EC056FC8}" type="datetimeFigureOut">
              <a:rPr lang="en-US" smtClean="0"/>
              <a:pPr/>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1110229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7BFA61-1889-3947-A10B-49F6EC056FC8}" type="datetimeFigureOut">
              <a:rPr lang="en-US" smtClean="0"/>
              <a:pPr/>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3226658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60401" y="1600202"/>
            <a:ext cx="5842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705601" y="1600202"/>
            <a:ext cx="5842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7BFA61-1889-3947-A10B-49F6EC056FC8}" type="datetimeFigureOut">
              <a:rPr lang="en-US" smtClean="0"/>
              <a:pPr/>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262437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7" y="1535113"/>
            <a:ext cx="538903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7" y="2174875"/>
            <a:ext cx="538903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7BFA61-1889-3947-A10B-49F6EC056FC8}" type="datetimeFigureOut">
              <a:rPr lang="en-US" smtClean="0"/>
              <a:pPr/>
              <a:t>5/15/2018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1566522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7BFA61-1889-3947-A10B-49F6EC056FC8}" type="datetimeFigureOut">
              <a:rPr lang="en-US" smtClean="0"/>
              <a:pPr/>
              <a:t>5/15/2018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3071271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7BFA61-1889-3947-A10B-49F6EC056FC8}" type="datetimeFigureOut">
              <a:rPr lang="en-US" smtClean="0"/>
              <a:pPr/>
              <a:t>5/15/2018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3536445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4" y="273052"/>
            <a:ext cx="68156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0"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7BFA61-1889-3947-A10B-49F6EC056FC8}" type="datetimeFigureOut">
              <a:rPr lang="en-US" smtClean="0"/>
              <a:pPr/>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2130751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7BFA61-1889-3947-A10B-49F6EC056FC8}" type="datetimeFigureOut">
              <a:rPr lang="en-US" smtClean="0"/>
              <a:pPr/>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2570079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7BFA61-1889-3947-A10B-49F6EC056FC8}" type="datetimeFigureOut">
              <a:rPr lang="en-US" smtClean="0"/>
              <a:pPr/>
              <a:t>5/15/2018</a:t>
            </a:fld>
            <a:endParaRPr lang="en-US"/>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38961858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792951" y="2563389"/>
            <a:ext cx="4119757" cy="1470025"/>
          </a:xfrm>
        </p:spPr>
        <p:txBody>
          <a:bodyPr>
            <a:normAutofit fontScale="90000"/>
          </a:bodyPr>
          <a:lstStyle/>
          <a:p>
            <a:r>
              <a:rPr lang="en-US" dirty="0" smtClean="0">
                <a:solidFill>
                  <a:schemeClr val="bg1"/>
                </a:solidFill>
              </a:rPr>
              <a:t>INDEPENDENT  POLICE DIRECTORATE AMENDMENT BILL</a:t>
            </a:r>
            <a:endParaRPr lang="en-US" dirty="0">
              <a:solidFill>
                <a:schemeClr val="bg1"/>
              </a:solidFill>
            </a:endParaRPr>
          </a:p>
        </p:txBody>
      </p:sp>
      <p:sp>
        <p:nvSpPr>
          <p:cNvPr id="3" name="Subtitle 2"/>
          <p:cNvSpPr>
            <a:spLocks noGrp="1"/>
          </p:cNvSpPr>
          <p:nvPr>
            <p:ph type="subTitle" idx="1"/>
          </p:nvPr>
        </p:nvSpPr>
        <p:spPr>
          <a:xfrm>
            <a:off x="7510655" y="6124497"/>
            <a:ext cx="2813516" cy="673410"/>
          </a:xfrm>
        </p:spPr>
        <p:txBody>
          <a:bodyPr>
            <a:normAutofit fontScale="92500"/>
          </a:bodyPr>
          <a:lstStyle/>
          <a:p>
            <a:r>
              <a:rPr lang="en-US" smtClean="0">
                <a:solidFill>
                  <a:schemeClr val="tx1"/>
                </a:solidFill>
              </a:rPr>
              <a:t>Date:09.05.2018</a:t>
            </a:r>
            <a:endParaRPr lang="en-US" dirty="0">
              <a:solidFill>
                <a:schemeClr val="tx1"/>
              </a:solidFill>
            </a:endParaRPr>
          </a:p>
        </p:txBody>
      </p:sp>
    </p:spTree>
    <p:extLst>
      <p:ext uri="{BB962C8B-B14F-4D97-AF65-F5344CB8AC3E}">
        <p14:creationId xmlns:p14="http://schemas.microsoft.com/office/powerpoint/2010/main" xmlns="" val="510455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8300" y="49353"/>
            <a:ext cx="8915400" cy="1143000"/>
          </a:xfrm>
        </p:spPr>
        <p:txBody>
          <a:bodyPr/>
          <a:lstStyle/>
          <a:p>
            <a:r>
              <a:rPr lang="en-US" dirty="0" smtClean="0"/>
              <a:t>Background </a:t>
            </a:r>
            <a:endParaRPr lang="en-US" dirty="0"/>
          </a:p>
        </p:txBody>
      </p:sp>
      <p:sp>
        <p:nvSpPr>
          <p:cNvPr id="3" name="Content Placeholder 2"/>
          <p:cNvSpPr>
            <a:spLocks noGrp="1"/>
          </p:cNvSpPr>
          <p:nvPr>
            <p:ph idx="1"/>
          </p:nvPr>
        </p:nvSpPr>
        <p:spPr/>
        <p:txBody>
          <a:bodyPr>
            <a:normAutofit fontScale="70000" lnSpcReduction="20000"/>
          </a:bodyPr>
          <a:lstStyle/>
          <a:p>
            <a:pPr lvl="0" algn="just"/>
            <a:r>
              <a:rPr lang="en-ZA" dirty="0" smtClean="0"/>
              <a:t>The Constitutional Court </a:t>
            </a:r>
            <a:r>
              <a:rPr lang="en-ZA" dirty="0"/>
              <a:t>declared the following provisions invalid to the extent that they authorise the Minister of Police to suspend, take disciplinary steps pursuant to suspension, or remove from office the Executive Director of the Independent Police Investigative Directorate (“IPID”):</a:t>
            </a:r>
            <a:endParaRPr lang="en-ZA" sz="2800" dirty="0"/>
          </a:p>
          <a:p>
            <a:pPr marL="0" indent="0" algn="just">
              <a:buNone/>
            </a:pPr>
            <a:endParaRPr lang="en-ZA" sz="2800" dirty="0"/>
          </a:p>
          <a:p>
            <a:pPr lvl="1" algn="just"/>
            <a:r>
              <a:rPr lang="en-ZA" dirty="0"/>
              <a:t>section 6(3)</a:t>
            </a:r>
            <a:r>
              <a:rPr lang="en-ZA" i="1" dirty="0"/>
              <a:t>(a)</a:t>
            </a:r>
            <a:r>
              <a:rPr lang="en-ZA" dirty="0"/>
              <a:t> and 6(6) of the Independent Police Investigative Directorate Act, 2011;</a:t>
            </a:r>
            <a:endParaRPr lang="en-ZA" sz="2400" dirty="0"/>
          </a:p>
          <a:p>
            <a:pPr marL="0" indent="0" algn="just">
              <a:buNone/>
            </a:pPr>
            <a:endParaRPr lang="en-ZA" sz="2800" dirty="0"/>
          </a:p>
          <a:p>
            <a:pPr lvl="1" algn="just"/>
            <a:r>
              <a:rPr lang="en-ZA" dirty="0"/>
              <a:t>sections 16A(1), 16B, 17(1) and 17(2) of the Public Service Act, Proclamation 103 of 1994 (“Public Service Act”); </a:t>
            </a:r>
            <a:r>
              <a:rPr lang="en-ZA" dirty="0" smtClean="0"/>
              <a:t>and</a:t>
            </a:r>
          </a:p>
          <a:p>
            <a:pPr lvl="1" algn="just"/>
            <a:endParaRPr lang="en-ZA" dirty="0" smtClean="0"/>
          </a:p>
          <a:p>
            <a:pPr lvl="1" algn="just"/>
            <a:r>
              <a:rPr lang="en-ZA" dirty="0"/>
              <a:t>regulation 13 of the Independent Police Investigative Directorate Regulations for the Operation of the IPID (“IPID Regulations”).  </a:t>
            </a:r>
            <a:endParaRPr lang="en-ZA" dirty="0" smtClean="0"/>
          </a:p>
          <a:p>
            <a:pPr lvl="1" algn="just"/>
            <a:endParaRPr lang="en-ZA" dirty="0"/>
          </a:p>
          <a:p>
            <a:pPr lvl="0" algn="just"/>
            <a:r>
              <a:rPr lang="en-ZA" dirty="0"/>
              <a:t>Parliament was directed by Constitutional Court to cure the defects in the legislation within 24 months from the date of the order.</a:t>
            </a:r>
            <a:endParaRPr lang="en-ZA" sz="2800" dirty="0"/>
          </a:p>
          <a:p>
            <a:pPr marL="0" indent="0" algn="just">
              <a:buNone/>
            </a:pPr>
            <a:endParaRPr lang="en-ZA" dirty="0"/>
          </a:p>
        </p:txBody>
      </p:sp>
    </p:spTree>
    <p:extLst>
      <p:ext uri="{BB962C8B-B14F-4D97-AF65-F5344CB8AC3E}">
        <p14:creationId xmlns:p14="http://schemas.microsoft.com/office/powerpoint/2010/main" xmlns="" val="597136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Independent Police Directorate </a:t>
            </a:r>
            <a:br>
              <a:rPr lang="en-ZA" dirty="0" smtClean="0"/>
            </a:br>
            <a:r>
              <a:rPr lang="en-ZA" dirty="0" smtClean="0"/>
              <a:t>Amendment Bill</a:t>
            </a:r>
            <a:endParaRPr lang="en-ZA" dirty="0"/>
          </a:p>
        </p:txBody>
      </p:sp>
      <p:sp>
        <p:nvSpPr>
          <p:cNvPr id="3" name="Content Placeholder 2"/>
          <p:cNvSpPr>
            <a:spLocks noGrp="1"/>
          </p:cNvSpPr>
          <p:nvPr>
            <p:ph idx="1"/>
          </p:nvPr>
        </p:nvSpPr>
        <p:spPr/>
        <p:txBody>
          <a:bodyPr/>
          <a:lstStyle/>
          <a:p>
            <a:pPr algn="just"/>
            <a:r>
              <a:rPr lang="en-ZA" dirty="0" smtClean="0"/>
              <a:t>The Bill seeks to amend the Independent Police Directorate Act, 2011 in order to give effect to the Constitutional Court order in the matter </a:t>
            </a:r>
            <a:r>
              <a:rPr lang="en-ZA" dirty="0"/>
              <a:t>of </a:t>
            </a:r>
            <a:r>
              <a:rPr lang="en-ZA" i="1" dirty="0"/>
              <a:t>Robert McBride v Minister of Police and Minister of Public Service and </a:t>
            </a:r>
            <a:r>
              <a:rPr lang="en-ZA" i="1" dirty="0" smtClean="0"/>
              <a:t>Administration.</a:t>
            </a:r>
          </a:p>
          <a:p>
            <a:pPr marL="0" indent="0" algn="just">
              <a:buNone/>
            </a:pPr>
            <a:endParaRPr lang="en-ZA" i="1" dirty="0" smtClean="0"/>
          </a:p>
          <a:p>
            <a:pPr algn="just"/>
            <a:r>
              <a:rPr lang="en-ZA" dirty="0" smtClean="0"/>
              <a:t>By providing for Parliamentary oversight in relation to the suspension, discipline or removal of the Executive Director of IPID (see the long title of the Bill). </a:t>
            </a:r>
          </a:p>
          <a:p>
            <a:pPr marL="0" indent="0">
              <a:buNone/>
            </a:pPr>
            <a:endParaRPr lang="en-ZA" dirty="0"/>
          </a:p>
        </p:txBody>
      </p:sp>
    </p:spTree>
    <p:extLst>
      <p:ext uri="{BB962C8B-B14F-4D97-AF65-F5344CB8AC3E}">
        <p14:creationId xmlns:p14="http://schemas.microsoft.com/office/powerpoint/2010/main" xmlns="" val="3368485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IPID Amendment Bill (cont.)</a:t>
            </a:r>
            <a:endParaRPr lang="en-ZA" dirty="0"/>
          </a:p>
        </p:txBody>
      </p:sp>
      <p:sp>
        <p:nvSpPr>
          <p:cNvPr id="3" name="Content Placeholder 2"/>
          <p:cNvSpPr>
            <a:spLocks noGrp="1"/>
          </p:cNvSpPr>
          <p:nvPr>
            <p:ph idx="1"/>
          </p:nvPr>
        </p:nvSpPr>
        <p:spPr/>
        <p:txBody>
          <a:bodyPr>
            <a:normAutofit/>
          </a:bodyPr>
          <a:lstStyle/>
          <a:p>
            <a:pPr marL="0" indent="0">
              <a:buNone/>
            </a:pPr>
            <a:r>
              <a:rPr lang="en-ZA" sz="4000" b="1" dirty="0" smtClean="0"/>
              <a:t>   </a:t>
            </a:r>
            <a:r>
              <a:rPr lang="en-ZA" sz="4000" b="1" u="sng" dirty="0" smtClean="0"/>
              <a:t>Clause 1 of the Bill </a:t>
            </a:r>
          </a:p>
          <a:p>
            <a:pPr marL="0" indent="0">
              <a:buNone/>
            </a:pPr>
            <a:endParaRPr lang="en-ZA" sz="4000" b="1" u="sng" dirty="0" smtClean="0"/>
          </a:p>
          <a:p>
            <a:pPr algn="just"/>
            <a:r>
              <a:rPr lang="en-ZA" sz="4000" dirty="0" smtClean="0"/>
              <a:t>seeks to amend section 6 of the IPID Act by repealing subsection (6), which deals with the removal of the Executive Director.</a:t>
            </a:r>
          </a:p>
        </p:txBody>
      </p:sp>
    </p:spTree>
    <p:extLst>
      <p:ext uri="{BB962C8B-B14F-4D97-AF65-F5344CB8AC3E}">
        <p14:creationId xmlns:p14="http://schemas.microsoft.com/office/powerpoint/2010/main" xmlns="" val="1358130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IPID Amendment Bill (cont.)</a:t>
            </a:r>
          </a:p>
        </p:txBody>
      </p:sp>
      <p:sp>
        <p:nvSpPr>
          <p:cNvPr id="3" name="Content Placeholder 2"/>
          <p:cNvSpPr>
            <a:spLocks noGrp="1"/>
          </p:cNvSpPr>
          <p:nvPr>
            <p:ph idx="1"/>
          </p:nvPr>
        </p:nvSpPr>
        <p:spPr/>
        <p:txBody>
          <a:bodyPr/>
          <a:lstStyle/>
          <a:p>
            <a:pPr marL="0" indent="0">
              <a:buNone/>
            </a:pPr>
            <a:r>
              <a:rPr lang="en-ZA" dirty="0"/>
              <a:t> </a:t>
            </a:r>
            <a:r>
              <a:rPr lang="en-ZA" dirty="0" smtClean="0"/>
              <a:t>   </a:t>
            </a:r>
            <a:r>
              <a:rPr lang="en-ZA" b="1" u="sng" dirty="0" smtClean="0"/>
              <a:t>Clause </a:t>
            </a:r>
            <a:r>
              <a:rPr lang="en-ZA" b="1" u="sng" dirty="0"/>
              <a:t>2 of the Bill </a:t>
            </a:r>
            <a:r>
              <a:rPr lang="en-ZA" b="1" dirty="0" smtClean="0"/>
              <a:t>(new section 6A)</a:t>
            </a:r>
            <a:endParaRPr lang="en-ZA" b="1" u="sng" dirty="0" smtClean="0"/>
          </a:p>
          <a:p>
            <a:pPr algn="just"/>
            <a:r>
              <a:rPr lang="en-ZA" dirty="0"/>
              <a:t>m</a:t>
            </a:r>
            <a:r>
              <a:rPr lang="en-ZA" dirty="0" smtClean="0"/>
              <a:t>irrors section 17DA(3) to (7) of the South African Police Service Act, 1998 as per the Court’s order in the </a:t>
            </a:r>
            <a:r>
              <a:rPr lang="en-ZA" i="1" dirty="0" smtClean="0"/>
              <a:t>McBride</a:t>
            </a:r>
            <a:r>
              <a:rPr lang="en-ZA" dirty="0" smtClean="0"/>
              <a:t> matter.</a:t>
            </a:r>
          </a:p>
          <a:p>
            <a:pPr algn="just"/>
            <a:r>
              <a:rPr lang="en-ZA" dirty="0" smtClean="0"/>
              <a:t>proposes </a:t>
            </a:r>
            <a:r>
              <a:rPr lang="en-ZA" dirty="0"/>
              <a:t>a new section </a:t>
            </a:r>
            <a:r>
              <a:rPr lang="en-ZA" dirty="0" smtClean="0"/>
              <a:t>to provide for  the removal from office of the Executive Director of IPID </a:t>
            </a:r>
          </a:p>
          <a:p>
            <a:pPr algn="just"/>
            <a:r>
              <a:rPr lang="en-ZA" dirty="0" smtClean="0"/>
              <a:t>provides that the Executive Director may only be removed by a resolution of the National Assembly – clause 6A(1) and (2).</a:t>
            </a:r>
            <a:endParaRPr lang="en-ZA" dirty="0"/>
          </a:p>
          <a:p>
            <a:endParaRPr lang="en-ZA" dirty="0"/>
          </a:p>
        </p:txBody>
      </p:sp>
    </p:spTree>
    <p:extLst>
      <p:ext uri="{BB962C8B-B14F-4D97-AF65-F5344CB8AC3E}">
        <p14:creationId xmlns:p14="http://schemas.microsoft.com/office/powerpoint/2010/main" xmlns="" val="1875107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IPID Amendment Bill (cont.)</a:t>
            </a:r>
          </a:p>
        </p:txBody>
      </p:sp>
      <p:sp>
        <p:nvSpPr>
          <p:cNvPr id="3" name="Content Placeholder 2"/>
          <p:cNvSpPr>
            <a:spLocks noGrp="1"/>
          </p:cNvSpPr>
          <p:nvPr>
            <p:ph idx="1"/>
          </p:nvPr>
        </p:nvSpPr>
        <p:spPr/>
        <p:txBody>
          <a:bodyPr>
            <a:normAutofit fontScale="92500" lnSpcReduction="10000"/>
          </a:bodyPr>
          <a:lstStyle/>
          <a:p>
            <a:pPr marL="0" indent="0">
              <a:buNone/>
            </a:pPr>
            <a:r>
              <a:rPr lang="en-ZA" dirty="0"/>
              <a:t> </a:t>
            </a:r>
            <a:r>
              <a:rPr lang="en-ZA" dirty="0" smtClean="0"/>
              <a:t>   </a:t>
            </a:r>
            <a:r>
              <a:rPr lang="en-ZA" b="1" u="sng" dirty="0" smtClean="0"/>
              <a:t>Clause </a:t>
            </a:r>
            <a:r>
              <a:rPr lang="en-ZA" b="1" u="sng" dirty="0"/>
              <a:t>2 of the Bill</a:t>
            </a:r>
            <a:r>
              <a:rPr lang="en-ZA" b="1" dirty="0"/>
              <a:t> </a:t>
            </a:r>
            <a:r>
              <a:rPr lang="en-ZA" b="1" dirty="0" smtClean="0"/>
              <a:t>(cont.)</a:t>
            </a:r>
          </a:p>
          <a:p>
            <a:pPr algn="just"/>
            <a:r>
              <a:rPr lang="en-ZA" dirty="0" smtClean="0"/>
              <a:t>It further provides that the Minister may suspend the Executive Director after a Parliamentary Committee has started proceeding to remove the Executive Director – clause 6A(3</a:t>
            </a:r>
            <a:r>
              <a:rPr lang="en-ZA" i="1" dirty="0" smtClean="0"/>
              <a:t>)(a).</a:t>
            </a:r>
          </a:p>
          <a:p>
            <a:pPr algn="just"/>
            <a:r>
              <a:rPr lang="en-ZA" dirty="0" smtClean="0"/>
              <a:t>It also confirms that the Minister must remove the Executive Director after the National Assembly has adopted a resolution to that effect – clause 6A(3)</a:t>
            </a:r>
            <a:r>
              <a:rPr lang="en-ZA" i="1" dirty="0" smtClean="0"/>
              <a:t>(b)</a:t>
            </a:r>
            <a:r>
              <a:rPr lang="en-ZA" dirty="0" smtClean="0"/>
              <a:t>.</a:t>
            </a:r>
            <a:endParaRPr lang="en-ZA" dirty="0"/>
          </a:p>
          <a:p>
            <a:pPr algn="just"/>
            <a:r>
              <a:rPr lang="en-ZA" dirty="0" smtClean="0"/>
              <a:t>The clause grants that the Minister the discretion to allow the Executive Director, on his/her request, to vacate his/her office – clause 6A(4). </a:t>
            </a:r>
            <a:endParaRPr lang="en-ZA" dirty="0"/>
          </a:p>
        </p:txBody>
      </p:sp>
    </p:spTree>
    <p:extLst>
      <p:ext uri="{BB962C8B-B14F-4D97-AF65-F5344CB8AC3E}">
        <p14:creationId xmlns:p14="http://schemas.microsoft.com/office/powerpoint/2010/main" xmlns="" val="3236896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IPID Amendment Bill (cont.)</a:t>
            </a:r>
          </a:p>
        </p:txBody>
      </p:sp>
      <p:sp>
        <p:nvSpPr>
          <p:cNvPr id="3" name="Content Placeholder 2"/>
          <p:cNvSpPr>
            <a:spLocks noGrp="1"/>
          </p:cNvSpPr>
          <p:nvPr>
            <p:ph idx="1"/>
          </p:nvPr>
        </p:nvSpPr>
        <p:spPr/>
        <p:txBody>
          <a:bodyPr/>
          <a:lstStyle/>
          <a:p>
            <a:pPr marL="0" indent="0">
              <a:buNone/>
            </a:pPr>
            <a:r>
              <a:rPr lang="en-ZA" dirty="0"/>
              <a:t> </a:t>
            </a:r>
            <a:r>
              <a:rPr lang="en-ZA" dirty="0" smtClean="0"/>
              <a:t>   </a:t>
            </a:r>
            <a:r>
              <a:rPr lang="en-ZA" b="1" u="sng" dirty="0" smtClean="0"/>
              <a:t>Clause </a:t>
            </a:r>
            <a:r>
              <a:rPr lang="en-ZA" b="1" u="sng" dirty="0"/>
              <a:t>2 of the Bill</a:t>
            </a:r>
            <a:r>
              <a:rPr lang="en-ZA" b="1" dirty="0"/>
              <a:t> (cont.)</a:t>
            </a:r>
          </a:p>
          <a:p>
            <a:pPr algn="just"/>
            <a:r>
              <a:rPr lang="en-ZA" dirty="0" smtClean="0"/>
              <a:t>The Executive Director must sent his/her request to the Minister at least 6 months before the date on which he/her wishes to vacate office – clause 6A(5).</a:t>
            </a:r>
          </a:p>
          <a:p>
            <a:pPr algn="just"/>
            <a:endParaRPr lang="en-ZA" dirty="0" smtClean="0"/>
          </a:p>
          <a:p>
            <a:pPr marL="0" indent="0" algn="just">
              <a:buNone/>
            </a:pPr>
            <a:r>
              <a:rPr lang="en-ZA" b="1" dirty="0" smtClean="0"/>
              <a:t>    </a:t>
            </a:r>
            <a:r>
              <a:rPr lang="en-ZA" b="1" u="sng" dirty="0" smtClean="0"/>
              <a:t>Clause 3 of the Bill</a:t>
            </a:r>
          </a:p>
          <a:p>
            <a:pPr algn="just"/>
            <a:r>
              <a:rPr lang="en-ZA" dirty="0"/>
              <a:t>Short title and commencement </a:t>
            </a:r>
          </a:p>
        </p:txBody>
      </p:sp>
    </p:spTree>
    <p:extLst>
      <p:ext uri="{BB962C8B-B14F-4D97-AF65-F5344CB8AC3E}">
        <p14:creationId xmlns:p14="http://schemas.microsoft.com/office/powerpoint/2010/main" xmlns="" val="2185655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a:xfrm>
            <a:off x="609600" y="1417638"/>
            <a:ext cx="10972800" cy="4525963"/>
          </a:xfrm>
        </p:spPr>
        <p:txBody>
          <a:bodyPr>
            <a:normAutofit/>
          </a:bodyPr>
          <a:lstStyle/>
          <a:p>
            <a:pPr algn="ctr"/>
            <a:endParaRPr lang="en-ZA" sz="6600" dirty="0" smtClean="0"/>
          </a:p>
          <a:p>
            <a:pPr marL="0" indent="0" algn="ctr">
              <a:buNone/>
            </a:pPr>
            <a:r>
              <a:rPr lang="en-ZA" sz="6600" dirty="0" smtClean="0"/>
              <a:t>THANK YOU</a:t>
            </a:r>
            <a:endParaRPr lang="en-ZA" sz="6600" dirty="0"/>
          </a:p>
        </p:txBody>
      </p:sp>
    </p:spTree>
    <p:extLst>
      <p:ext uri="{BB962C8B-B14F-4D97-AF65-F5344CB8AC3E}">
        <p14:creationId xmlns:p14="http://schemas.microsoft.com/office/powerpoint/2010/main" xmlns="" val="3808468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461</Words>
  <Application>Microsoft Office PowerPoint</Application>
  <PresentationFormat>Custom</PresentationFormat>
  <Paragraphs>38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1_Office Theme</vt:lpstr>
      <vt:lpstr>INDEPENDENT  POLICE DIRECTORATE AMENDMENT BILL</vt:lpstr>
      <vt:lpstr>Background </vt:lpstr>
      <vt:lpstr>Independent Police Directorate  Amendment Bill</vt:lpstr>
      <vt:lpstr>IPID Amendment Bill (cont.)</vt:lpstr>
      <vt:lpstr>IPID Amendment Bill (cont.)</vt:lpstr>
      <vt:lpstr>IPID Amendment Bill (cont.)</vt:lpstr>
      <vt:lpstr>IPID Amendment Bill (cont.)</vt:lpstr>
      <vt:lpstr>Slide 8</vt:lpstr>
    </vt:vector>
  </TitlesOfParts>
  <Company>Parliament of the Republic  of South Africa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INDEPENDENT  POLICE DIRECTORATE AMENDMENT BILL</dc:title>
  <dc:creator>Michael Prince</dc:creator>
  <cp:lastModifiedBy>PUMZA</cp:lastModifiedBy>
  <cp:revision>13</cp:revision>
  <dcterms:created xsi:type="dcterms:W3CDTF">2018-05-03T10:39:32Z</dcterms:created>
  <dcterms:modified xsi:type="dcterms:W3CDTF">2018-05-15T10:57:56Z</dcterms:modified>
</cp:coreProperties>
</file>