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2.xml" ContentType="application/vnd.openxmlformats-officedocument.presentationml.notesSlide+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736" r:id="rId1"/>
  </p:sldMasterIdLst>
  <p:notesMasterIdLst>
    <p:notesMasterId r:id="rId24"/>
  </p:notesMasterIdLst>
  <p:handoutMasterIdLst>
    <p:handoutMasterId r:id="rId25"/>
  </p:handoutMasterIdLst>
  <p:sldIdLst>
    <p:sldId id="1513" r:id="rId2"/>
    <p:sldId id="1516" r:id="rId3"/>
    <p:sldId id="1541" r:id="rId4"/>
    <p:sldId id="1546" r:id="rId5"/>
    <p:sldId id="1542" r:id="rId6"/>
    <p:sldId id="1543" r:id="rId7"/>
    <p:sldId id="1547" r:id="rId8"/>
    <p:sldId id="1526" r:id="rId9"/>
    <p:sldId id="1530" r:id="rId10"/>
    <p:sldId id="1528" r:id="rId11"/>
    <p:sldId id="1527" r:id="rId12"/>
    <p:sldId id="1518" r:id="rId13"/>
    <p:sldId id="1525" r:id="rId14"/>
    <p:sldId id="1524" r:id="rId15"/>
    <p:sldId id="1523" r:id="rId16"/>
    <p:sldId id="1540" r:id="rId17"/>
    <p:sldId id="1522" r:id="rId18"/>
    <p:sldId id="1521" r:id="rId19"/>
    <p:sldId id="1520" r:id="rId20"/>
    <p:sldId id="1519" r:id="rId21"/>
    <p:sldId id="1531" r:id="rId22"/>
    <p:sldId id="1548" r:id="rId23"/>
  </p:sldIdLst>
  <p:sldSz cx="9144000" cy="6858000" type="screen4x3"/>
  <p:notesSz cx="6742113" cy="9872663"/>
  <p:custDataLst>
    <p:tags r:id="rId26"/>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81" algn="l" rtl="0" fontAlgn="base">
      <a:spcBef>
        <a:spcPct val="0"/>
      </a:spcBef>
      <a:spcAft>
        <a:spcPct val="0"/>
      </a:spcAft>
      <a:defRPr sz="1600" kern="1200">
        <a:solidFill>
          <a:schemeClr val="tx1"/>
        </a:solidFill>
        <a:latin typeface="Arial" charset="0"/>
        <a:ea typeface="+mn-ea"/>
        <a:cs typeface="+mn-cs"/>
      </a:defRPr>
    </a:lvl2pPr>
    <a:lvl3pPr marL="932962" algn="l" rtl="0" fontAlgn="base">
      <a:spcBef>
        <a:spcPct val="0"/>
      </a:spcBef>
      <a:spcAft>
        <a:spcPct val="0"/>
      </a:spcAft>
      <a:defRPr sz="1600" kern="1200">
        <a:solidFill>
          <a:schemeClr val="tx1"/>
        </a:solidFill>
        <a:latin typeface="Arial" charset="0"/>
        <a:ea typeface="+mn-ea"/>
        <a:cs typeface="+mn-cs"/>
      </a:defRPr>
    </a:lvl3pPr>
    <a:lvl4pPr marL="1399443" algn="l" rtl="0" fontAlgn="base">
      <a:spcBef>
        <a:spcPct val="0"/>
      </a:spcBef>
      <a:spcAft>
        <a:spcPct val="0"/>
      </a:spcAft>
      <a:defRPr sz="1600" kern="1200">
        <a:solidFill>
          <a:schemeClr val="tx1"/>
        </a:solidFill>
        <a:latin typeface="Arial" charset="0"/>
        <a:ea typeface="+mn-ea"/>
        <a:cs typeface="+mn-cs"/>
      </a:defRPr>
    </a:lvl4pPr>
    <a:lvl5pPr marL="1865925" algn="l" rtl="0" fontAlgn="base">
      <a:spcBef>
        <a:spcPct val="0"/>
      </a:spcBef>
      <a:spcAft>
        <a:spcPct val="0"/>
      </a:spcAft>
      <a:defRPr sz="1600" kern="1200">
        <a:solidFill>
          <a:schemeClr val="tx1"/>
        </a:solidFill>
        <a:latin typeface="Arial" charset="0"/>
        <a:ea typeface="+mn-ea"/>
        <a:cs typeface="+mn-cs"/>
      </a:defRPr>
    </a:lvl5pPr>
    <a:lvl6pPr marL="2332406" algn="l" defTabSz="932962" rtl="0" eaLnBrk="1" latinLnBrk="0" hangingPunct="1">
      <a:defRPr sz="1600" kern="1200">
        <a:solidFill>
          <a:schemeClr val="tx1"/>
        </a:solidFill>
        <a:latin typeface="Arial" charset="0"/>
        <a:ea typeface="+mn-ea"/>
        <a:cs typeface="+mn-cs"/>
      </a:defRPr>
    </a:lvl6pPr>
    <a:lvl7pPr marL="2798887" algn="l" defTabSz="932962" rtl="0" eaLnBrk="1" latinLnBrk="0" hangingPunct="1">
      <a:defRPr sz="1600" kern="1200">
        <a:solidFill>
          <a:schemeClr val="tx1"/>
        </a:solidFill>
        <a:latin typeface="Arial" charset="0"/>
        <a:ea typeface="+mn-ea"/>
        <a:cs typeface="+mn-cs"/>
      </a:defRPr>
    </a:lvl7pPr>
    <a:lvl8pPr marL="3265368" algn="l" defTabSz="932962" rtl="0" eaLnBrk="1" latinLnBrk="0" hangingPunct="1">
      <a:defRPr sz="1600" kern="1200">
        <a:solidFill>
          <a:schemeClr val="tx1"/>
        </a:solidFill>
        <a:latin typeface="Arial" charset="0"/>
        <a:ea typeface="+mn-ea"/>
        <a:cs typeface="+mn-cs"/>
      </a:defRPr>
    </a:lvl8pPr>
    <a:lvl9pPr marL="3731849" algn="l" defTabSz="932962" rtl="0" eaLnBrk="1" latinLnBrk="0" hangingPunct="1">
      <a:defRPr sz="16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81991AB-1A9E-44AE-A57E-319536BD3896}">
          <p14:sldIdLst>
            <p14:sldId id="1513"/>
            <p14:sldId id="1516"/>
            <p14:sldId id="1541"/>
            <p14:sldId id="1546"/>
            <p14:sldId id="1542"/>
            <p14:sldId id="1543"/>
            <p14:sldId id="1547"/>
            <p14:sldId id="1526"/>
            <p14:sldId id="1530"/>
            <p14:sldId id="1528"/>
            <p14:sldId id="1527"/>
            <p14:sldId id="1518"/>
            <p14:sldId id="1525"/>
            <p14:sldId id="1524"/>
            <p14:sldId id="1523"/>
            <p14:sldId id="1540"/>
            <p14:sldId id="1522"/>
            <p14:sldId id="1521"/>
            <p14:sldId id="1520"/>
            <p14:sldId id="1519"/>
            <p14:sldId id="1531"/>
            <p14:sldId id="1548"/>
          </p14:sldIdLst>
        </p14:section>
        <p14:section name="Untitled Section" id="{C01DEE33-C7CB-4A6A-977A-2BAC30A42529}">
          <p14:sldIdLst/>
        </p14:section>
      </p14:sectionLst>
    </p:ext>
    <p:ext uri="{EFAFB233-063F-42B5-8137-9DF3F51BA10A}">
      <p15:sldGuideLst xmlns:p15="http://schemas.microsoft.com/office/powerpoint/2012/main">
        <p15:guide id="18" orient="horz" pos="550" userDrawn="1">
          <p15:clr>
            <a:srgbClr val="A4A3A4"/>
          </p15:clr>
        </p15:guide>
        <p15:guide id="26" pos="2880" userDrawn="1">
          <p15:clr>
            <a:srgbClr val="A4A3A4"/>
          </p15:clr>
        </p15:guide>
      </p15:sldGuideLst>
    </p:ext>
    <p:ext uri="{2D200454-40CA-4A62-9FC3-DE9A4176ACB9}">
      <p15:notesGuideLst xmlns:p15="http://schemas.microsoft.com/office/powerpoint/2012/main">
        <p15:guide id="1" orient="horz" pos="2829" userDrawn="1">
          <p15:clr>
            <a:srgbClr val="A4A3A4"/>
          </p15:clr>
        </p15:guide>
        <p15:guide id="2" pos="2376" userDrawn="1">
          <p15:clr>
            <a:srgbClr val="A4A3A4"/>
          </p15:clr>
        </p15:guide>
        <p15:guide id="3" orient="horz" pos="2909" userDrawn="1">
          <p15:clr>
            <a:srgbClr val="A4A3A4"/>
          </p15:clr>
        </p15:guide>
        <p15:guide id="4" pos="2190" userDrawn="1">
          <p15:clr>
            <a:srgbClr val="A4A3A4"/>
          </p15:clr>
        </p15:guide>
        <p15:guide id="5" orient="horz" pos="3024">
          <p15:clr>
            <a:srgbClr val="A4A3A4"/>
          </p15:clr>
        </p15:guide>
        <p15:guide id="6" orient="horz" pos="3110">
          <p15:clr>
            <a:srgbClr val="A4A3A4"/>
          </p15:clr>
        </p15:guide>
        <p15:guide id="7" pos="2305">
          <p15:clr>
            <a:srgbClr val="A4A3A4"/>
          </p15:clr>
        </p15:guide>
        <p15:guide id="8" pos="21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schal Baijnath" initials="NB" lastIdx="1" clrIdx="0">
    <p:extLst/>
  </p:cmAuthor>
  <p:cmAuthor id="2" name="Yusuf Mahomed    Transnet  Corporate    JHB" initials="YMTCJ" lastIdx="3" clrIdx="1">
    <p:extLst/>
  </p:cmAuthor>
  <p:cmAuthor id="3" name="Mario vd Walt" initials="MvdW"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A97E"/>
    <a:srgbClr val="F2F2F2"/>
    <a:srgbClr val="C7E2EF"/>
    <a:srgbClr val="6F8DB9"/>
    <a:srgbClr val="E6EBF2"/>
    <a:srgbClr val="BCCADE"/>
    <a:srgbClr val="7E99C0"/>
    <a:srgbClr val="364D6E"/>
    <a:srgbClr val="3333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15" autoAdjust="0"/>
    <p:restoredTop sz="96984" autoAdjust="0"/>
  </p:normalViewPr>
  <p:slideViewPr>
    <p:cSldViewPr snapToGrid="0">
      <p:cViewPr varScale="1">
        <p:scale>
          <a:sx n="134" d="100"/>
          <a:sy n="134" d="100"/>
        </p:scale>
        <p:origin x="1182" y="108"/>
      </p:cViewPr>
      <p:guideLst>
        <p:guide orient="horz" pos="55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1136"/>
    </p:cViewPr>
  </p:sorterViewPr>
  <p:notesViewPr>
    <p:cSldViewPr snapToGrid="0">
      <p:cViewPr varScale="1">
        <p:scale>
          <a:sx n="94" d="100"/>
          <a:sy n="94" d="100"/>
        </p:scale>
        <p:origin x="-3672" y="-120"/>
      </p:cViewPr>
      <p:guideLst>
        <p:guide orient="horz" pos="2829"/>
        <p:guide pos="2376"/>
        <p:guide orient="horz" pos="2909"/>
        <p:guide pos="2190"/>
        <p:guide orient="horz" pos="3024"/>
        <p:guide orient="horz" pos="3110"/>
        <p:guide pos="2305"/>
        <p:guide pos="21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emf"/><Relationship Id="rId5" Type="http://schemas.openxmlformats.org/officeDocument/2006/relationships/image" Target="../media/image15.emf"/><Relationship Id="rId4"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image" Target="../media/image1.emf"/><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image" Target="../media/image24.emf"/><Relationship Id="rId1" Type="http://schemas.openxmlformats.org/officeDocument/2006/relationships/image" Target="../media/image1.emf"/><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emf"/><Relationship Id="rId1" Type="http://schemas.openxmlformats.org/officeDocument/2006/relationships/image" Target="../media/image1.emf"/><Relationship Id="rId6" Type="http://schemas.openxmlformats.org/officeDocument/2006/relationships/image" Target="../media/image34.emf"/><Relationship Id="rId5" Type="http://schemas.openxmlformats.org/officeDocument/2006/relationships/image" Target="../media/image33.emf"/><Relationship Id="rId10" Type="http://schemas.openxmlformats.org/officeDocument/2006/relationships/image" Target="../media/image38.emf"/><Relationship Id="rId4" Type="http://schemas.openxmlformats.org/officeDocument/2006/relationships/image" Target="../media/image32.emf"/><Relationship Id="rId9" Type="http://schemas.openxmlformats.org/officeDocument/2006/relationships/image" Target="../media/image37.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1.emf"/><Relationship Id="rId5" Type="http://schemas.openxmlformats.org/officeDocument/2006/relationships/image" Target="../media/image42.emf"/><Relationship Id="rId4"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1.emf"/><Relationship Id="rId4"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1.emf"/><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477838" y="619125"/>
            <a:ext cx="5792787" cy="4344988"/>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sz="quarter" idx="3"/>
          </p:nvPr>
        </p:nvSpPr>
        <p:spPr bwMode="auto">
          <a:xfrm>
            <a:off x="524005" y="5304976"/>
            <a:ext cx="5733787" cy="4113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7" name="Rectangle 7"/>
          <p:cNvSpPr>
            <a:spLocks noGrp="1" noChangeArrowheads="1"/>
          </p:cNvSpPr>
          <p:nvPr>
            <p:ph type="sldNum" sz="quarter" idx="5"/>
          </p:nvPr>
        </p:nvSpPr>
        <p:spPr bwMode="auto">
          <a:xfrm>
            <a:off x="5766229" y="9493392"/>
            <a:ext cx="2308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200"/>
            </a:lvl1pPr>
          </a:lstStyle>
          <a:p>
            <a:pPr>
              <a:defRPr/>
            </a:pPr>
            <a:fld id="{3C3A632B-FBDE-46D4-BF6F-6D14421E6342}" type="slidenum">
              <a:rPr lang="en-US">
                <a:latin typeface="Tahoma"/>
              </a:rPr>
              <a:pPr>
                <a:defRPr/>
              </a:pPr>
              <a:t>‹#›</a:t>
            </a:fld>
            <a:endParaRPr lang="en-US" dirty="0">
              <a:latin typeface="Tahoma"/>
            </a:endParaRPr>
          </a:p>
        </p:txBody>
      </p:sp>
      <p:sp>
        <p:nvSpPr>
          <p:cNvPr id="5128" name="doc id"/>
          <p:cNvSpPr>
            <a:spLocks noGrp="1" noChangeArrowheads="1"/>
          </p:cNvSpPr>
          <p:nvPr>
            <p:ph type="ftr" sz="quarter" idx="4"/>
          </p:nvPr>
        </p:nvSpPr>
        <p:spPr bwMode="auto">
          <a:xfrm>
            <a:off x="5997000" y="109469"/>
            <a:ext cx="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US" dirty="0">
              <a:latin typeface="Tahoma"/>
            </a:endParaRPr>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notesStyle>
    <a:lvl1pPr algn="l" defTabSz="913526" rtl="0" eaLnBrk="0" fontAlgn="base" hangingPunct="0">
      <a:spcBef>
        <a:spcPct val="0"/>
      </a:spcBef>
      <a:spcAft>
        <a:spcPct val="0"/>
      </a:spcAft>
      <a:buClr>
        <a:schemeClr val="tx2"/>
      </a:buClr>
      <a:defRPr sz="1200" kern="1200">
        <a:solidFill>
          <a:schemeClr val="tx1"/>
        </a:solidFill>
        <a:latin typeface="Tahoma"/>
        <a:ea typeface="+mn-ea"/>
        <a:cs typeface="+mn-cs"/>
        <a:sym typeface="Tahoma"/>
      </a:defRPr>
    </a:lvl1pPr>
    <a:lvl2pPr marL="119860" indent="-118241" algn="l" defTabSz="913526" rtl="0" eaLnBrk="0" fontAlgn="base" hangingPunct="0">
      <a:spcBef>
        <a:spcPct val="0"/>
      </a:spcBef>
      <a:spcAft>
        <a:spcPct val="0"/>
      </a:spcAft>
      <a:buClr>
        <a:schemeClr val="tx2"/>
      </a:buClr>
      <a:buSzPct val="120000"/>
      <a:buFont typeface="Arial" charset="0"/>
      <a:buChar char="▪"/>
      <a:defRPr sz="1200" kern="1200">
        <a:solidFill>
          <a:schemeClr val="tx1"/>
        </a:solidFill>
        <a:latin typeface="Tahoma"/>
        <a:ea typeface="+mn-ea"/>
        <a:cs typeface="+mn-cs"/>
        <a:sym typeface="Tahoma"/>
      </a:defRPr>
    </a:lvl2pPr>
    <a:lvl3pPr marL="306129" indent="-184649" algn="l" defTabSz="913526" rtl="0" eaLnBrk="0" fontAlgn="base" hangingPunct="0">
      <a:spcBef>
        <a:spcPct val="0"/>
      </a:spcBef>
      <a:spcAft>
        <a:spcPct val="0"/>
      </a:spcAft>
      <a:buClr>
        <a:schemeClr val="tx2"/>
      </a:buClr>
      <a:buSzPct val="120000"/>
      <a:buFont typeface="Arial" charset="0"/>
      <a:buChar char="–"/>
      <a:defRPr sz="1200" kern="1200">
        <a:solidFill>
          <a:schemeClr val="tx1"/>
        </a:solidFill>
        <a:latin typeface="Tahoma"/>
        <a:ea typeface="+mn-ea"/>
        <a:cs typeface="+mn-cs"/>
        <a:sym typeface="Tahoma"/>
      </a:defRPr>
    </a:lvl3pPr>
    <a:lvl4pPr marL="435707" indent="-127959" algn="l" defTabSz="913526" rtl="0" eaLnBrk="0" fontAlgn="base" hangingPunct="0">
      <a:spcBef>
        <a:spcPct val="0"/>
      </a:spcBef>
      <a:spcAft>
        <a:spcPct val="0"/>
      </a:spcAft>
      <a:buClr>
        <a:schemeClr val="tx2"/>
      </a:buClr>
      <a:buFont typeface="Arial" charset="0"/>
      <a:buChar char="▫"/>
      <a:defRPr sz="1200" kern="1200">
        <a:solidFill>
          <a:schemeClr val="tx1"/>
        </a:solidFill>
        <a:latin typeface="Tahoma"/>
        <a:ea typeface="+mn-ea"/>
        <a:cs typeface="+mn-cs"/>
        <a:sym typeface="Tahoma"/>
      </a:defRPr>
    </a:lvl4pPr>
    <a:lvl5pPr marL="553946" indent="-116620" algn="l" defTabSz="913526" rtl="0" eaLnBrk="0" fontAlgn="base" hangingPunct="0">
      <a:spcBef>
        <a:spcPct val="0"/>
      </a:spcBef>
      <a:spcAft>
        <a:spcPct val="0"/>
      </a:spcAft>
      <a:buClr>
        <a:schemeClr val="tx2"/>
      </a:buClr>
      <a:buSzPct val="89000"/>
      <a:buFont typeface="Arial" charset="0"/>
      <a:buChar char="-"/>
      <a:defRPr sz="1200" kern="1200">
        <a:solidFill>
          <a:schemeClr val="tx1"/>
        </a:solidFill>
        <a:latin typeface="Tahoma"/>
        <a:ea typeface="+mn-ea"/>
        <a:cs typeface="+mn-cs"/>
        <a:sym typeface="Tahoma"/>
      </a:defRPr>
    </a:lvl5pPr>
    <a:lvl6pPr marL="2332406" algn="l" defTabSz="932962" rtl="0" eaLnBrk="1" latinLnBrk="0" hangingPunct="1">
      <a:defRPr sz="1200" kern="1200">
        <a:solidFill>
          <a:schemeClr val="tx1"/>
        </a:solidFill>
        <a:latin typeface="+mn-lt"/>
        <a:ea typeface="+mn-ea"/>
        <a:cs typeface="+mn-cs"/>
      </a:defRPr>
    </a:lvl6pPr>
    <a:lvl7pPr marL="2798887" algn="l" defTabSz="932962" rtl="0" eaLnBrk="1" latinLnBrk="0" hangingPunct="1">
      <a:defRPr sz="1200" kern="1200">
        <a:solidFill>
          <a:schemeClr val="tx1"/>
        </a:solidFill>
        <a:latin typeface="+mn-lt"/>
        <a:ea typeface="+mn-ea"/>
        <a:cs typeface="+mn-cs"/>
      </a:defRPr>
    </a:lvl7pPr>
    <a:lvl8pPr marL="3265368" algn="l" defTabSz="932962" rtl="0" eaLnBrk="1" latinLnBrk="0" hangingPunct="1">
      <a:defRPr sz="1200" kern="1200">
        <a:solidFill>
          <a:schemeClr val="tx1"/>
        </a:solidFill>
        <a:latin typeface="+mn-lt"/>
        <a:ea typeface="+mn-ea"/>
        <a:cs typeface="+mn-cs"/>
      </a:defRPr>
    </a:lvl8pPr>
    <a:lvl9pPr marL="3731849" algn="l" defTabSz="93296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73637" cy="3730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D694AE3-A857-D24A-9013-95B35E6DC83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92595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latin typeface="Tahoma"/>
              </a:rPr>
              <a:pPr>
                <a:defRPr/>
              </a:pPr>
              <a:t>11</a:t>
            </a:fld>
            <a:endParaRPr lang="en-US" dirty="0">
              <a:latin typeface="Tahoma"/>
            </a:endParaRPr>
          </a:p>
        </p:txBody>
      </p:sp>
    </p:spTree>
    <p:extLst>
      <p:ext uri="{BB962C8B-B14F-4D97-AF65-F5344CB8AC3E}">
        <p14:creationId xmlns:p14="http://schemas.microsoft.com/office/powerpoint/2010/main" val="1231041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13237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2261" name="think-cell Slide" r:id="rId4" imgW="421" imgH="420" progId="TCLayout.ActiveDocument.1">
                  <p:embed/>
                </p:oleObj>
              </mc:Choice>
              <mc:Fallback>
                <p:oleObj name="think-cell Slide" r:id="rId4" imgW="421" imgH="42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p:cNvSpPr>
            <a:spLocks noGrp="1"/>
          </p:cNvSpPr>
          <p:nvPr>
            <p:ph type="ftr" sz="quarter" idx="11"/>
          </p:nvPr>
        </p:nvSpPr>
        <p:spPr>
          <a:xfrm>
            <a:off x="118583" y="6597650"/>
            <a:ext cx="6786787" cy="260350"/>
          </a:xfrm>
          <a:prstGeom prst="rect">
            <a:avLst/>
          </a:prstGeom>
        </p:spPr>
        <p:txBody>
          <a:bodyPr/>
          <a:lstStyle/>
          <a:p>
            <a:endParaRPr lang="en-ZA">
              <a:solidFill>
                <a:srgbClr val="69614E"/>
              </a:solidFill>
            </a:endParaRPr>
          </a:p>
        </p:txBody>
      </p:sp>
    </p:spTree>
    <p:extLst>
      <p:ext uri="{BB962C8B-B14F-4D97-AF65-F5344CB8AC3E}">
        <p14:creationId xmlns:p14="http://schemas.microsoft.com/office/powerpoint/2010/main" val="16685926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57175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602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endParaRPr lang="en-ZA" dirty="0"/>
          </a:p>
        </p:txBody>
      </p:sp>
      <p:sp>
        <p:nvSpPr>
          <p:cNvPr id="4" name="Footer Placeholder 3"/>
          <p:cNvSpPr>
            <a:spLocks noGrp="1"/>
          </p:cNvSpPr>
          <p:nvPr>
            <p:ph type="ftr" sz="quarter" idx="11"/>
          </p:nvPr>
        </p:nvSpPr>
        <p:spPr>
          <a:xfrm>
            <a:off x="118583" y="6597650"/>
            <a:ext cx="6786787" cy="260350"/>
          </a:xfrm>
          <a:prstGeom prst="rect">
            <a:avLst/>
          </a:prstGeom>
        </p:spPr>
        <p:txBody>
          <a:bodyPr/>
          <a:lstStyle/>
          <a:p>
            <a:endParaRPr lang="en-ZA" dirty="0">
              <a:solidFill>
                <a:srgbClr val="69614E"/>
              </a:solidFill>
            </a:endParaRPr>
          </a:p>
        </p:txBody>
      </p:sp>
    </p:spTree>
    <p:extLst>
      <p:ext uri="{BB962C8B-B14F-4D97-AF65-F5344CB8AC3E}">
        <p14:creationId xmlns:p14="http://schemas.microsoft.com/office/powerpoint/2010/main" val="7881260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7D1DD1A4-1453-46F8-9DF0-B6DAC26E50FF}"/>
              </a:ext>
            </a:extLst>
          </p:cNvPr>
          <p:cNvSpPr>
            <a:spLocks noGrp="1"/>
          </p:cNvSpPr>
          <p:nvPr>
            <p:ph type="pic" sz="quarter" idx="10"/>
          </p:nvPr>
        </p:nvSpPr>
        <p:spPr>
          <a:xfrm>
            <a:off x="0" y="1268414"/>
            <a:ext cx="9144000" cy="5589587"/>
          </a:xfrm>
          <a:solidFill>
            <a:schemeClr val="bg2">
              <a:lumMod val="40000"/>
              <a:lumOff val="60000"/>
            </a:schemeClr>
          </a:solidFill>
        </p:spPr>
        <p:txBody>
          <a:bodyPr/>
          <a:lstStyle/>
          <a:p>
            <a:endParaRPr lang="en-ZA"/>
          </a:p>
        </p:txBody>
      </p:sp>
      <p:sp>
        <p:nvSpPr>
          <p:cNvPr id="2" name="Title 1">
            <a:extLst>
              <a:ext uri="{FF2B5EF4-FFF2-40B4-BE49-F238E27FC236}">
                <a16:creationId xmlns="" xmlns:a16="http://schemas.microsoft.com/office/drawing/2014/main" id="{38A4AD69-0303-4036-A593-41BFCC83BF37}"/>
              </a:ext>
            </a:extLst>
          </p:cNvPr>
          <p:cNvSpPr>
            <a:spLocks noGrp="1"/>
          </p:cNvSpPr>
          <p:nvPr>
            <p:ph type="title"/>
          </p:nvPr>
        </p:nvSpPr>
        <p:spPr/>
        <p:txBody>
          <a:bodyPr/>
          <a:lstStyle/>
          <a:p>
            <a:r>
              <a:rPr lang="en-US"/>
              <a:t>Click to edit Master title style</a:t>
            </a:r>
            <a:endParaRPr lang="en-ZA"/>
          </a:p>
        </p:txBody>
      </p:sp>
      <p:pic>
        <p:nvPicPr>
          <p:cNvPr id="7" name="Content Placeholder 5">
            <a:extLst>
              <a:ext uri="{FF2B5EF4-FFF2-40B4-BE49-F238E27FC236}">
                <a16:creationId xmlns="" xmlns:a16="http://schemas.microsoft.com/office/drawing/2014/main" id="{6BF50285-8004-4524-9891-6097C77D9A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7316" y="260351"/>
            <a:ext cx="785165" cy="648593"/>
          </a:xfrm>
          <a:prstGeom prst="rect">
            <a:avLst/>
          </a:prstGeom>
        </p:spPr>
      </p:pic>
    </p:spTree>
    <p:extLst>
      <p:ext uri="{BB962C8B-B14F-4D97-AF65-F5344CB8AC3E}">
        <p14:creationId xmlns:p14="http://schemas.microsoft.com/office/powerpoint/2010/main" val="384778862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5" name="Picture Placeholder 24">
            <a:extLst>
              <a:ext uri="{FF2B5EF4-FFF2-40B4-BE49-F238E27FC236}">
                <a16:creationId xmlns="" xmlns:a16="http://schemas.microsoft.com/office/drawing/2014/main" id="{612B9EC8-DB3B-402E-BB21-C3FA22CE5FD3}"/>
              </a:ext>
            </a:extLst>
          </p:cNvPr>
          <p:cNvSpPr>
            <a:spLocks noGrp="1"/>
          </p:cNvSpPr>
          <p:nvPr>
            <p:ph type="pic" sz="quarter" idx="10"/>
          </p:nvPr>
        </p:nvSpPr>
        <p:spPr>
          <a:xfrm>
            <a:off x="0" y="1268414"/>
            <a:ext cx="9144000" cy="5589587"/>
          </a:xfrm>
          <a:prstGeom prst="rect">
            <a:avLst/>
          </a:prstGeom>
        </p:spPr>
        <p:txBody>
          <a:bodyPr/>
          <a:lstStyle/>
          <a:p>
            <a:endParaRPr lang="en-ZA"/>
          </a:p>
        </p:txBody>
      </p:sp>
      <p:sp>
        <p:nvSpPr>
          <p:cNvPr id="9" name="Title 8">
            <a:extLst>
              <a:ext uri="{FF2B5EF4-FFF2-40B4-BE49-F238E27FC236}">
                <a16:creationId xmlns="" xmlns:a16="http://schemas.microsoft.com/office/drawing/2014/main" id="{AA75A68A-108E-4E46-877A-42709A233CE4}"/>
              </a:ext>
            </a:extLst>
          </p:cNvPr>
          <p:cNvSpPr>
            <a:spLocks noGrp="1"/>
          </p:cNvSpPr>
          <p:nvPr>
            <p:ph type="title"/>
          </p:nvPr>
        </p:nvSpPr>
        <p:spPr>
          <a:xfrm>
            <a:off x="250581" y="44624"/>
            <a:ext cx="7114053" cy="648072"/>
          </a:xfrm>
        </p:spPr>
        <p:txBody>
          <a:bodyPr/>
          <a:lstStyle/>
          <a:p>
            <a:r>
              <a:rPr lang="en-US" dirty="0"/>
              <a:t>Click to edit Master title style</a:t>
            </a:r>
            <a:endParaRPr lang="en-ZA" dirty="0"/>
          </a:p>
        </p:txBody>
      </p:sp>
      <p:pic>
        <p:nvPicPr>
          <p:cNvPr id="24" name="Picture 23">
            <a:extLst>
              <a:ext uri="{FF2B5EF4-FFF2-40B4-BE49-F238E27FC236}">
                <a16:creationId xmlns="" xmlns:a16="http://schemas.microsoft.com/office/drawing/2014/main" id="{9C14B1BC-778A-4EA1-8EC8-DB6C7BFB27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9546" y="264606"/>
            <a:ext cx="1471864" cy="850410"/>
          </a:xfrm>
          <a:prstGeom prst="rect">
            <a:avLst/>
          </a:prstGeom>
        </p:spPr>
      </p:pic>
      <p:sp>
        <p:nvSpPr>
          <p:cNvPr id="2" name="Footer Placeholder 1">
            <a:extLst>
              <a:ext uri="{FF2B5EF4-FFF2-40B4-BE49-F238E27FC236}">
                <a16:creationId xmlns="" xmlns:a16="http://schemas.microsoft.com/office/drawing/2014/main" id="{C0EFDAC4-34E1-4126-B686-CAA1957F600E}"/>
              </a:ext>
            </a:extLst>
          </p:cNvPr>
          <p:cNvSpPr>
            <a:spLocks noGrp="1"/>
          </p:cNvSpPr>
          <p:nvPr>
            <p:ph type="ftr" sz="quarter" idx="11"/>
          </p:nvPr>
        </p:nvSpPr>
        <p:spPr>
          <a:xfrm>
            <a:off x="124600" y="6525344"/>
            <a:ext cx="6780769" cy="288180"/>
          </a:xfrm>
          <a:prstGeom prst="rect">
            <a:avLst/>
          </a:prstGeom>
        </p:spPr>
        <p:txBody>
          <a:bodyPr/>
          <a:lstStyle/>
          <a:p>
            <a:endParaRPr lang="en-ZA" dirty="0"/>
          </a:p>
        </p:txBody>
      </p:sp>
      <p:sp>
        <p:nvSpPr>
          <p:cNvPr id="3" name="Subtitle 2"/>
          <p:cNvSpPr>
            <a:spLocks noGrp="1"/>
          </p:cNvSpPr>
          <p:nvPr>
            <p:ph type="subTitle" idx="1"/>
          </p:nvPr>
        </p:nvSpPr>
        <p:spPr>
          <a:xfrm>
            <a:off x="250581" y="548680"/>
            <a:ext cx="7113114" cy="719733"/>
          </a:xfrm>
          <a:prstGeom prst="rect">
            <a:avLst/>
          </a:prstGeom>
        </p:spPr>
        <p:txBody>
          <a:bodyPr anchor="ctr">
            <a:noAutofit/>
          </a:bodyPr>
          <a:lstStyle>
            <a:lvl1pPr marL="0" indent="0" algn="l">
              <a:buNone/>
              <a:defRPr sz="1477" b="0">
                <a:solidFill>
                  <a:schemeClr val="tx2"/>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a:t>Click to edit Master subtitle style</a:t>
            </a:r>
            <a:endParaRPr lang="en-ZA" dirty="0"/>
          </a:p>
        </p:txBody>
      </p:sp>
    </p:spTree>
    <p:extLst>
      <p:ext uri="{BB962C8B-B14F-4D97-AF65-F5344CB8AC3E}">
        <p14:creationId xmlns:p14="http://schemas.microsoft.com/office/powerpoint/2010/main" val="326768720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3.jpeg"/><Relationship Id="rId5" Type="http://schemas.openxmlformats.org/officeDocument/2006/relationships/theme" Target="../theme/theme1.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7"/>
            </p:custDataLst>
            <p:extLst>
              <p:ext uri="{D42A27DB-BD31-4B8C-83A1-F6EECF244321}">
                <p14:modId xmlns:p14="http://schemas.microsoft.com/office/powerpoint/2010/main" val="40959677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1244" name="think-cell Slide" r:id="rId8" imgW="421" imgH="420" progId="TCLayout.ActiveDocument.1">
                  <p:embed/>
                </p:oleObj>
              </mc:Choice>
              <mc:Fallback>
                <p:oleObj name="think-cell Slide" r:id="rId8" imgW="421" imgH="42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pic>
        <p:nvPicPr>
          <p:cNvPr id="49" name="Picture 48">
            <a:extLst>
              <a:ext uri="{FF2B5EF4-FFF2-40B4-BE49-F238E27FC236}">
                <a16:creationId xmlns="" xmlns:a16="http://schemas.microsoft.com/office/drawing/2014/main" id="{3A76663E-EDDE-4DE9-A33A-DA3358BEAF10}"/>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40656"/>
          <a:stretch/>
        </p:blipFill>
        <p:spPr>
          <a:xfrm>
            <a:off x="0" y="1"/>
            <a:ext cx="9144000" cy="1052513"/>
          </a:xfrm>
          <a:prstGeom prst="rect">
            <a:avLst/>
          </a:prstGeom>
        </p:spPr>
      </p:pic>
      <p:sp>
        <p:nvSpPr>
          <p:cNvPr id="32" name="Rectangle 31">
            <a:extLst>
              <a:ext uri="{FF2B5EF4-FFF2-40B4-BE49-F238E27FC236}">
                <a16:creationId xmlns="" xmlns:a16="http://schemas.microsoft.com/office/drawing/2014/main" id="{10BAD964-75C7-4013-989B-7571B9CCE48E}"/>
              </a:ext>
            </a:extLst>
          </p:cNvPr>
          <p:cNvSpPr/>
          <p:nvPr userDrawn="1"/>
        </p:nvSpPr>
        <p:spPr>
          <a:xfrm>
            <a:off x="118583" y="1124820"/>
            <a:ext cx="8906836" cy="5472829"/>
          </a:xfrm>
          <a:prstGeom prst="rect">
            <a:avLst/>
          </a:prstGeom>
          <a:no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lnSpc>
                <a:spcPct val="110000"/>
              </a:lnSpc>
              <a:spcBef>
                <a:spcPts val="92"/>
              </a:spcBef>
              <a:spcAft>
                <a:spcPts val="92"/>
              </a:spcAft>
            </a:pPr>
            <a:endParaRPr lang="en-ZA" sz="1292" dirty="0">
              <a:solidFill>
                <a:prstClr val="white"/>
              </a:solidFill>
            </a:endParaRPr>
          </a:p>
        </p:txBody>
      </p:sp>
      <p:sp>
        <p:nvSpPr>
          <p:cNvPr id="2" name="Title Placeholder 1"/>
          <p:cNvSpPr>
            <a:spLocks noGrp="1"/>
          </p:cNvSpPr>
          <p:nvPr>
            <p:ph type="title"/>
          </p:nvPr>
        </p:nvSpPr>
        <p:spPr>
          <a:xfrm>
            <a:off x="118584" y="188913"/>
            <a:ext cx="7843331" cy="720105"/>
          </a:xfrm>
          <a:prstGeom prst="rect">
            <a:avLst/>
          </a:prstGeom>
        </p:spPr>
        <p:txBody>
          <a:bodyPr vert="horz" lIns="0" tIns="0" rIns="0" bIns="0" rtlCol="0" anchor="ctr">
            <a:noAutofit/>
          </a:bodyPr>
          <a:lstStyle/>
          <a:p>
            <a:r>
              <a:rPr lang="en-US" dirty="0"/>
              <a:t>Click to edit Master title style</a:t>
            </a:r>
            <a:endParaRPr lang="en-ZA" dirty="0"/>
          </a:p>
        </p:txBody>
      </p:sp>
      <p:sp>
        <p:nvSpPr>
          <p:cNvPr id="3" name="Text Placeholder 2"/>
          <p:cNvSpPr>
            <a:spLocks noGrp="1"/>
          </p:cNvSpPr>
          <p:nvPr>
            <p:ph type="body" idx="1"/>
          </p:nvPr>
        </p:nvSpPr>
        <p:spPr>
          <a:xfrm>
            <a:off x="174993" y="1200482"/>
            <a:ext cx="8742684" cy="5299633"/>
          </a:xfrm>
          <a:prstGeom prst="rect">
            <a:avLst/>
          </a:prstGeom>
        </p:spPr>
        <p:txBody>
          <a:bodyPr vert="horz" lIns="36000" tIns="18000" rIns="0" bIns="18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Rectangle 6"/>
          <p:cNvSpPr/>
          <p:nvPr userDrawn="1"/>
        </p:nvSpPr>
        <p:spPr>
          <a:xfrm>
            <a:off x="8638925" y="6643685"/>
            <a:ext cx="390528" cy="214315"/>
          </a:xfrm>
          <a:prstGeom prst="rect">
            <a:avLst/>
          </a:prstGeom>
        </p:spPr>
        <p:txBody>
          <a:bodyPr vert="horz" lIns="0" tIns="0" rIns="0" bIns="49846" rtlCol="0" anchor="b"/>
          <a:lstStyle/>
          <a:p>
            <a:pPr algn="r" fontAlgn="auto">
              <a:spcBef>
                <a:spcPts val="0"/>
              </a:spcBef>
              <a:spcAft>
                <a:spcPts val="0"/>
              </a:spcAft>
            </a:pPr>
            <a:fld id="{6ED65CF5-D76E-45E1-818D-9A8AC32524F3}" type="slidenum">
              <a:rPr lang="en-ZA" sz="831" b="1" smtClean="0">
                <a:solidFill>
                  <a:srgbClr val="E42313"/>
                </a:solidFill>
                <a:latin typeface="Tahoma"/>
              </a:rPr>
              <a:pPr algn="r" fontAlgn="auto">
                <a:spcBef>
                  <a:spcPts val="0"/>
                </a:spcBef>
                <a:spcAft>
                  <a:spcPts val="0"/>
                </a:spcAft>
              </a:pPr>
              <a:t>‹#›</a:t>
            </a:fld>
            <a:endParaRPr lang="en-ZA" sz="831" b="1" dirty="0">
              <a:solidFill>
                <a:srgbClr val="E42313"/>
              </a:solidFill>
              <a:latin typeface="Tahoma"/>
            </a:endParaRPr>
          </a:p>
        </p:txBody>
      </p:sp>
      <p:sp>
        <p:nvSpPr>
          <p:cNvPr id="36" name="Rectangle 35">
            <a:extLst>
              <a:ext uri="{FF2B5EF4-FFF2-40B4-BE49-F238E27FC236}">
                <a16:creationId xmlns="" xmlns:a16="http://schemas.microsoft.com/office/drawing/2014/main" id="{3CA4097E-C223-4D73-9429-CDEEE5AB5C70}"/>
              </a:ext>
            </a:extLst>
          </p:cNvPr>
          <p:cNvSpPr/>
          <p:nvPr userDrawn="1"/>
        </p:nvSpPr>
        <p:spPr>
          <a:xfrm>
            <a:off x="7086600" y="6643685"/>
            <a:ext cx="1553265" cy="214316"/>
          </a:xfrm>
          <a:prstGeom prst="rect">
            <a:avLst/>
          </a:prstGeom>
        </p:spPr>
        <p:txBody>
          <a:bodyPr vert="horz" lIns="0" tIns="0" rIns="0" bIns="49846" rtlCol="0" anchor="b"/>
          <a:lstStyle/>
          <a:p>
            <a:pPr algn="r" fontAlgn="auto">
              <a:spcBef>
                <a:spcPts val="0"/>
              </a:spcBef>
              <a:spcAft>
                <a:spcPts val="0"/>
              </a:spcAft>
            </a:pPr>
            <a:r>
              <a:rPr lang="en-ZA" sz="831" dirty="0" smtClean="0">
                <a:solidFill>
                  <a:srgbClr val="69614E"/>
                </a:solidFill>
                <a:latin typeface="Tahoma"/>
              </a:rPr>
              <a:t>Strictly private and </a:t>
            </a:r>
            <a:r>
              <a:rPr lang="en-ZA" sz="831" dirty="0">
                <a:solidFill>
                  <a:srgbClr val="69614E"/>
                </a:solidFill>
                <a:latin typeface="Tahoma"/>
              </a:rPr>
              <a:t>confidential</a:t>
            </a:r>
          </a:p>
        </p:txBody>
      </p:sp>
      <p:cxnSp>
        <p:nvCxnSpPr>
          <p:cNvPr id="37" name="Straight Connector 36">
            <a:extLst>
              <a:ext uri="{FF2B5EF4-FFF2-40B4-BE49-F238E27FC236}">
                <a16:creationId xmlns="" xmlns:a16="http://schemas.microsoft.com/office/drawing/2014/main" id="{AB4BEE16-8606-418A-9D7C-321A101523C3}"/>
              </a:ext>
            </a:extLst>
          </p:cNvPr>
          <p:cNvCxnSpPr>
            <a:cxnSpLocks/>
          </p:cNvCxnSpPr>
          <p:nvPr userDrawn="1"/>
        </p:nvCxnSpPr>
        <p:spPr>
          <a:xfrm>
            <a:off x="0" y="1024384"/>
            <a:ext cx="9144000" cy="0"/>
          </a:xfrm>
          <a:prstGeom prst="line">
            <a:avLst/>
          </a:prstGeom>
          <a:ln w="12700" cap="rnd">
            <a:solidFill>
              <a:srgbClr val="C00000"/>
            </a:solidFill>
            <a:prstDash val="solid"/>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3" name="Content Placeholder 5">
            <a:extLst>
              <a:ext uri="{FF2B5EF4-FFF2-40B4-BE49-F238E27FC236}">
                <a16:creationId xmlns="" xmlns:a16="http://schemas.microsoft.com/office/drawing/2014/main" id="{F85A0533-68CE-4F84-855E-B84A0AED29A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07316" y="260351"/>
            <a:ext cx="785165" cy="648593"/>
          </a:xfrm>
          <a:prstGeom prst="rect">
            <a:avLst/>
          </a:prstGeom>
        </p:spPr>
      </p:pic>
    </p:spTree>
    <p:extLst>
      <p:ext uri="{BB962C8B-B14F-4D97-AF65-F5344CB8AC3E}">
        <p14:creationId xmlns:p14="http://schemas.microsoft.com/office/powerpoint/2010/main" val="4174893951"/>
      </p:ext>
    </p:extLst>
  </p:cSld>
  <p:clrMap bg1="lt1" tx1="dk1" bg2="lt2" tx2="dk2" accent1="accent1" accent2="accent2" accent3="accent3" accent4="accent4" accent5="accent5" accent6="accent6" hlink="hlink" folHlink="folHlink"/>
  <p:sldLayoutIdLst>
    <p:sldLayoutId id="2147483738" r:id="rId1"/>
    <p:sldLayoutId id="2147483740" r:id="rId2"/>
    <p:sldLayoutId id="2147483744" r:id="rId3"/>
    <p:sldLayoutId id="2147483751" r:id="rId4"/>
  </p:sldLayoutIdLst>
  <p:timing>
    <p:tnLst>
      <p:par>
        <p:cTn id="1" dur="indefinite" restart="never" nodeType="tmRoot"/>
      </p:par>
    </p:tnLst>
  </p:timing>
  <p:txStyles>
    <p:titleStyle>
      <a:lvl1pPr algn="l" defTabSz="844083" rtl="0" eaLnBrk="1" latinLnBrk="0" hangingPunct="1">
        <a:spcBef>
          <a:spcPct val="0"/>
        </a:spcBef>
        <a:buNone/>
        <a:defRPr sz="2215" b="0" kern="1200" cap="none" spc="0" baseline="0">
          <a:solidFill>
            <a:schemeClr val="tx1">
              <a:lumMod val="65000"/>
              <a:lumOff val="35000"/>
            </a:schemeClr>
          </a:solidFill>
          <a:latin typeface="+mj-lt"/>
          <a:ea typeface="+mj-ea"/>
          <a:cs typeface="+mj-cs"/>
        </a:defRPr>
      </a:lvl1pPr>
    </p:titleStyle>
    <p:body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4" orient="horz" pos="4156" userDrawn="1">
          <p15:clr>
            <a:srgbClr val="F26B43"/>
          </p15:clr>
        </p15:guide>
        <p15:guide id="5" orient="horz" pos="2432">
          <p15:clr>
            <a:srgbClr val="F26B43"/>
          </p15:clr>
        </p15:guide>
        <p15:guide id="7" orient="horz" pos="70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6" Type="http://schemas.openxmlformats.org/officeDocument/2006/relationships/tags" Target="../tags/tag75.xml"/><Relationship Id="rId117" Type="http://schemas.openxmlformats.org/officeDocument/2006/relationships/tags" Target="../tags/tag166.xml"/><Relationship Id="rId21" Type="http://schemas.openxmlformats.org/officeDocument/2006/relationships/tags" Target="../tags/tag70.xml"/><Relationship Id="rId42" Type="http://schemas.openxmlformats.org/officeDocument/2006/relationships/tags" Target="../tags/tag91.xml"/><Relationship Id="rId47" Type="http://schemas.openxmlformats.org/officeDocument/2006/relationships/tags" Target="../tags/tag96.xml"/><Relationship Id="rId63" Type="http://schemas.openxmlformats.org/officeDocument/2006/relationships/tags" Target="../tags/tag112.xml"/><Relationship Id="rId68" Type="http://schemas.openxmlformats.org/officeDocument/2006/relationships/tags" Target="../tags/tag117.xml"/><Relationship Id="rId84" Type="http://schemas.openxmlformats.org/officeDocument/2006/relationships/tags" Target="../tags/tag133.xml"/><Relationship Id="rId89" Type="http://schemas.openxmlformats.org/officeDocument/2006/relationships/tags" Target="../tags/tag138.xml"/><Relationship Id="rId112" Type="http://schemas.openxmlformats.org/officeDocument/2006/relationships/tags" Target="../tags/tag161.xml"/><Relationship Id="rId133" Type="http://schemas.openxmlformats.org/officeDocument/2006/relationships/image" Target="../media/image20.emf"/><Relationship Id="rId138" Type="http://schemas.openxmlformats.org/officeDocument/2006/relationships/oleObject" Target="../embeddings/oleObject23.bin"/><Relationship Id="rId16" Type="http://schemas.openxmlformats.org/officeDocument/2006/relationships/tags" Target="../tags/tag65.xml"/><Relationship Id="rId107" Type="http://schemas.openxmlformats.org/officeDocument/2006/relationships/tags" Target="../tags/tag156.xml"/><Relationship Id="rId11" Type="http://schemas.openxmlformats.org/officeDocument/2006/relationships/tags" Target="../tags/tag60.xml"/><Relationship Id="rId32" Type="http://schemas.openxmlformats.org/officeDocument/2006/relationships/tags" Target="../tags/tag81.xml"/><Relationship Id="rId37" Type="http://schemas.openxmlformats.org/officeDocument/2006/relationships/tags" Target="../tags/tag86.xml"/><Relationship Id="rId53" Type="http://schemas.openxmlformats.org/officeDocument/2006/relationships/tags" Target="../tags/tag102.xml"/><Relationship Id="rId58" Type="http://schemas.openxmlformats.org/officeDocument/2006/relationships/tags" Target="../tags/tag107.xml"/><Relationship Id="rId74" Type="http://schemas.openxmlformats.org/officeDocument/2006/relationships/tags" Target="../tags/tag123.xml"/><Relationship Id="rId79" Type="http://schemas.openxmlformats.org/officeDocument/2006/relationships/tags" Target="../tags/tag128.xml"/><Relationship Id="rId102" Type="http://schemas.openxmlformats.org/officeDocument/2006/relationships/tags" Target="../tags/tag151.xml"/><Relationship Id="rId123" Type="http://schemas.openxmlformats.org/officeDocument/2006/relationships/slideLayout" Target="../slideLayouts/slideLayout1.xml"/><Relationship Id="rId128" Type="http://schemas.openxmlformats.org/officeDocument/2006/relationships/oleObject" Target="../embeddings/oleObject18.bin"/><Relationship Id="rId5" Type="http://schemas.openxmlformats.org/officeDocument/2006/relationships/tags" Target="../tags/tag54.xml"/><Relationship Id="rId90" Type="http://schemas.openxmlformats.org/officeDocument/2006/relationships/tags" Target="../tags/tag139.xml"/><Relationship Id="rId95" Type="http://schemas.openxmlformats.org/officeDocument/2006/relationships/tags" Target="../tags/tag144.xml"/><Relationship Id="rId22" Type="http://schemas.openxmlformats.org/officeDocument/2006/relationships/tags" Target="../tags/tag71.xml"/><Relationship Id="rId27" Type="http://schemas.openxmlformats.org/officeDocument/2006/relationships/tags" Target="../tags/tag76.xml"/><Relationship Id="rId43" Type="http://schemas.openxmlformats.org/officeDocument/2006/relationships/tags" Target="../tags/tag92.xml"/><Relationship Id="rId48" Type="http://schemas.openxmlformats.org/officeDocument/2006/relationships/tags" Target="../tags/tag97.xml"/><Relationship Id="rId64" Type="http://schemas.openxmlformats.org/officeDocument/2006/relationships/tags" Target="../tags/tag113.xml"/><Relationship Id="rId69" Type="http://schemas.openxmlformats.org/officeDocument/2006/relationships/tags" Target="../tags/tag118.xml"/><Relationship Id="rId113" Type="http://schemas.openxmlformats.org/officeDocument/2006/relationships/tags" Target="../tags/tag162.xml"/><Relationship Id="rId118" Type="http://schemas.openxmlformats.org/officeDocument/2006/relationships/tags" Target="../tags/tag167.xml"/><Relationship Id="rId134" Type="http://schemas.openxmlformats.org/officeDocument/2006/relationships/oleObject" Target="../embeddings/oleObject21.bin"/><Relationship Id="rId139" Type="http://schemas.openxmlformats.org/officeDocument/2006/relationships/image" Target="../media/image23.emf"/><Relationship Id="rId8" Type="http://schemas.openxmlformats.org/officeDocument/2006/relationships/tags" Target="../tags/tag57.xml"/><Relationship Id="rId51" Type="http://schemas.openxmlformats.org/officeDocument/2006/relationships/tags" Target="../tags/tag100.xml"/><Relationship Id="rId72" Type="http://schemas.openxmlformats.org/officeDocument/2006/relationships/tags" Target="../tags/tag121.xml"/><Relationship Id="rId80" Type="http://schemas.openxmlformats.org/officeDocument/2006/relationships/tags" Target="../tags/tag129.xml"/><Relationship Id="rId85" Type="http://schemas.openxmlformats.org/officeDocument/2006/relationships/tags" Target="../tags/tag134.xml"/><Relationship Id="rId93" Type="http://schemas.openxmlformats.org/officeDocument/2006/relationships/tags" Target="../tags/tag142.xml"/><Relationship Id="rId98" Type="http://schemas.openxmlformats.org/officeDocument/2006/relationships/tags" Target="../tags/tag147.xml"/><Relationship Id="rId121" Type="http://schemas.openxmlformats.org/officeDocument/2006/relationships/tags" Target="../tags/tag170.xml"/><Relationship Id="rId3" Type="http://schemas.openxmlformats.org/officeDocument/2006/relationships/tags" Target="../tags/tag52.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tags" Target="../tags/tag74.xml"/><Relationship Id="rId33" Type="http://schemas.openxmlformats.org/officeDocument/2006/relationships/tags" Target="../tags/tag82.xml"/><Relationship Id="rId38" Type="http://schemas.openxmlformats.org/officeDocument/2006/relationships/tags" Target="../tags/tag87.xml"/><Relationship Id="rId46" Type="http://schemas.openxmlformats.org/officeDocument/2006/relationships/tags" Target="../tags/tag95.xml"/><Relationship Id="rId59" Type="http://schemas.openxmlformats.org/officeDocument/2006/relationships/tags" Target="../tags/tag108.xml"/><Relationship Id="rId67" Type="http://schemas.openxmlformats.org/officeDocument/2006/relationships/tags" Target="../tags/tag116.xml"/><Relationship Id="rId103" Type="http://schemas.openxmlformats.org/officeDocument/2006/relationships/tags" Target="../tags/tag152.xml"/><Relationship Id="rId108" Type="http://schemas.openxmlformats.org/officeDocument/2006/relationships/tags" Target="../tags/tag157.xml"/><Relationship Id="rId116" Type="http://schemas.openxmlformats.org/officeDocument/2006/relationships/tags" Target="../tags/tag165.xml"/><Relationship Id="rId124" Type="http://schemas.openxmlformats.org/officeDocument/2006/relationships/oleObject" Target="../embeddings/oleObject16.bin"/><Relationship Id="rId129" Type="http://schemas.openxmlformats.org/officeDocument/2006/relationships/image" Target="../media/image18.emf"/><Relationship Id="rId137" Type="http://schemas.openxmlformats.org/officeDocument/2006/relationships/image" Target="../media/image22.emf"/><Relationship Id="rId20" Type="http://schemas.openxmlformats.org/officeDocument/2006/relationships/tags" Target="../tags/tag69.xml"/><Relationship Id="rId41" Type="http://schemas.openxmlformats.org/officeDocument/2006/relationships/tags" Target="../tags/tag90.xml"/><Relationship Id="rId54" Type="http://schemas.openxmlformats.org/officeDocument/2006/relationships/tags" Target="../tags/tag103.xml"/><Relationship Id="rId62" Type="http://schemas.openxmlformats.org/officeDocument/2006/relationships/tags" Target="../tags/tag111.xml"/><Relationship Id="rId70" Type="http://schemas.openxmlformats.org/officeDocument/2006/relationships/tags" Target="../tags/tag119.xml"/><Relationship Id="rId75" Type="http://schemas.openxmlformats.org/officeDocument/2006/relationships/tags" Target="../tags/tag124.xml"/><Relationship Id="rId83" Type="http://schemas.openxmlformats.org/officeDocument/2006/relationships/tags" Target="../tags/tag132.xml"/><Relationship Id="rId88" Type="http://schemas.openxmlformats.org/officeDocument/2006/relationships/tags" Target="../tags/tag137.xml"/><Relationship Id="rId91" Type="http://schemas.openxmlformats.org/officeDocument/2006/relationships/tags" Target="../tags/tag140.xml"/><Relationship Id="rId96" Type="http://schemas.openxmlformats.org/officeDocument/2006/relationships/tags" Target="../tags/tag145.xml"/><Relationship Id="rId111" Type="http://schemas.openxmlformats.org/officeDocument/2006/relationships/tags" Target="../tags/tag160.xml"/><Relationship Id="rId132" Type="http://schemas.openxmlformats.org/officeDocument/2006/relationships/oleObject" Target="../embeddings/oleObject20.bin"/><Relationship Id="rId1" Type="http://schemas.openxmlformats.org/officeDocument/2006/relationships/vmlDrawing" Target="../drawings/vmlDrawing12.vml"/><Relationship Id="rId6" Type="http://schemas.openxmlformats.org/officeDocument/2006/relationships/tags" Target="../tags/tag55.xml"/><Relationship Id="rId15" Type="http://schemas.openxmlformats.org/officeDocument/2006/relationships/tags" Target="../tags/tag64.xml"/><Relationship Id="rId23" Type="http://schemas.openxmlformats.org/officeDocument/2006/relationships/tags" Target="../tags/tag72.xml"/><Relationship Id="rId28" Type="http://schemas.openxmlformats.org/officeDocument/2006/relationships/tags" Target="../tags/tag77.xml"/><Relationship Id="rId36" Type="http://schemas.openxmlformats.org/officeDocument/2006/relationships/tags" Target="../tags/tag85.xml"/><Relationship Id="rId49" Type="http://schemas.openxmlformats.org/officeDocument/2006/relationships/tags" Target="../tags/tag98.xml"/><Relationship Id="rId57" Type="http://schemas.openxmlformats.org/officeDocument/2006/relationships/tags" Target="../tags/tag106.xml"/><Relationship Id="rId106" Type="http://schemas.openxmlformats.org/officeDocument/2006/relationships/tags" Target="../tags/tag155.xml"/><Relationship Id="rId114" Type="http://schemas.openxmlformats.org/officeDocument/2006/relationships/tags" Target="../tags/tag163.xml"/><Relationship Id="rId119" Type="http://schemas.openxmlformats.org/officeDocument/2006/relationships/tags" Target="../tags/tag168.xml"/><Relationship Id="rId127" Type="http://schemas.openxmlformats.org/officeDocument/2006/relationships/image" Target="../media/image17.emf"/><Relationship Id="rId10" Type="http://schemas.openxmlformats.org/officeDocument/2006/relationships/tags" Target="../tags/tag59.xml"/><Relationship Id="rId31" Type="http://schemas.openxmlformats.org/officeDocument/2006/relationships/tags" Target="../tags/tag80.xml"/><Relationship Id="rId44" Type="http://schemas.openxmlformats.org/officeDocument/2006/relationships/tags" Target="../tags/tag93.xml"/><Relationship Id="rId52" Type="http://schemas.openxmlformats.org/officeDocument/2006/relationships/tags" Target="../tags/tag101.xml"/><Relationship Id="rId60" Type="http://schemas.openxmlformats.org/officeDocument/2006/relationships/tags" Target="../tags/tag109.xml"/><Relationship Id="rId65" Type="http://schemas.openxmlformats.org/officeDocument/2006/relationships/tags" Target="../tags/tag114.xml"/><Relationship Id="rId73" Type="http://schemas.openxmlformats.org/officeDocument/2006/relationships/tags" Target="../tags/tag122.xml"/><Relationship Id="rId78" Type="http://schemas.openxmlformats.org/officeDocument/2006/relationships/tags" Target="../tags/tag127.xml"/><Relationship Id="rId81" Type="http://schemas.openxmlformats.org/officeDocument/2006/relationships/tags" Target="../tags/tag130.xml"/><Relationship Id="rId86" Type="http://schemas.openxmlformats.org/officeDocument/2006/relationships/tags" Target="../tags/tag135.xml"/><Relationship Id="rId94" Type="http://schemas.openxmlformats.org/officeDocument/2006/relationships/tags" Target="../tags/tag143.xml"/><Relationship Id="rId99" Type="http://schemas.openxmlformats.org/officeDocument/2006/relationships/tags" Target="../tags/tag148.xml"/><Relationship Id="rId101" Type="http://schemas.openxmlformats.org/officeDocument/2006/relationships/tags" Target="../tags/tag150.xml"/><Relationship Id="rId122" Type="http://schemas.openxmlformats.org/officeDocument/2006/relationships/tags" Target="../tags/tag171.xml"/><Relationship Id="rId130" Type="http://schemas.openxmlformats.org/officeDocument/2006/relationships/oleObject" Target="../embeddings/oleObject19.bin"/><Relationship Id="rId135" Type="http://schemas.openxmlformats.org/officeDocument/2006/relationships/image" Target="../media/image21.emf"/><Relationship Id="rId4" Type="http://schemas.openxmlformats.org/officeDocument/2006/relationships/tags" Target="../tags/tag53.xml"/><Relationship Id="rId9" Type="http://schemas.openxmlformats.org/officeDocument/2006/relationships/tags" Target="../tags/tag58.xml"/><Relationship Id="rId13" Type="http://schemas.openxmlformats.org/officeDocument/2006/relationships/tags" Target="../tags/tag62.xml"/><Relationship Id="rId18" Type="http://schemas.openxmlformats.org/officeDocument/2006/relationships/tags" Target="../tags/tag67.xml"/><Relationship Id="rId39" Type="http://schemas.openxmlformats.org/officeDocument/2006/relationships/tags" Target="../tags/tag88.xml"/><Relationship Id="rId109" Type="http://schemas.openxmlformats.org/officeDocument/2006/relationships/tags" Target="../tags/tag158.xml"/><Relationship Id="rId34" Type="http://schemas.openxmlformats.org/officeDocument/2006/relationships/tags" Target="../tags/tag83.xml"/><Relationship Id="rId50" Type="http://schemas.openxmlformats.org/officeDocument/2006/relationships/tags" Target="../tags/tag99.xml"/><Relationship Id="rId55" Type="http://schemas.openxmlformats.org/officeDocument/2006/relationships/tags" Target="../tags/tag104.xml"/><Relationship Id="rId76" Type="http://schemas.openxmlformats.org/officeDocument/2006/relationships/tags" Target="../tags/tag125.xml"/><Relationship Id="rId97" Type="http://schemas.openxmlformats.org/officeDocument/2006/relationships/tags" Target="../tags/tag146.xml"/><Relationship Id="rId104" Type="http://schemas.openxmlformats.org/officeDocument/2006/relationships/tags" Target="../tags/tag153.xml"/><Relationship Id="rId120" Type="http://schemas.openxmlformats.org/officeDocument/2006/relationships/tags" Target="../tags/tag169.xml"/><Relationship Id="rId125" Type="http://schemas.openxmlformats.org/officeDocument/2006/relationships/image" Target="../media/image1.emf"/><Relationship Id="rId7" Type="http://schemas.openxmlformats.org/officeDocument/2006/relationships/tags" Target="../tags/tag56.xml"/><Relationship Id="rId71" Type="http://schemas.openxmlformats.org/officeDocument/2006/relationships/tags" Target="../tags/tag120.xml"/><Relationship Id="rId92" Type="http://schemas.openxmlformats.org/officeDocument/2006/relationships/tags" Target="../tags/tag141.xml"/><Relationship Id="rId2" Type="http://schemas.openxmlformats.org/officeDocument/2006/relationships/tags" Target="../tags/tag51.xml"/><Relationship Id="rId29" Type="http://schemas.openxmlformats.org/officeDocument/2006/relationships/tags" Target="../tags/tag78.xml"/><Relationship Id="rId24" Type="http://schemas.openxmlformats.org/officeDocument/2006/relationships/tags" Target="../tags/tag73.xml"/><Relationship Id="rId40" Type="http://schemas.openxmlformats.org/officeDocument/2006/relationships/tags" Target="../tags/tag89.xml"/><Relationship Id="rId45" Type="http://schemas.openxmlformats.org/officeDocument/2006/relationships/tags" Target="../tags/tag94.xml"/><Relationship Id="rId66" Type="http://schemas.openxmlformats.org/officeDocument/2006/relationships/tags" Target="../tags/tag115.xml"/><Relationship Id="rId87" Type="http://schemas.openxmlformats.org/officeDocument/2006/relationships/tags" Target="../tags/tag136.xml"/><Relationship Id="rId110" Type="http://schemas.openxmlformats.org/officeDocument/2006/relationships/tags" Target="../tags/tag159.xml"/><Relationship Id="rId115" Type="http://schemas.openxmlformats.org/officeDocument/2006/relationships/tags" Target="../tags/tag164.xml"/><Relationship Id="rId131" Type="http://schemas.openxmlformats.org/officeDocument/2006/relationships/image" Target="../media/image19.emf"/><Relationship Id="rId136" Type="http://schemas.openxmlformats.org/officeDocument/2006/relationships/oleObject" Target="../embeddings/oleObject22.bin"/><Relationship Id="rId61" Type="http://schemas.openxmlformats.org/officeDocument/2006/relationships/tags" Target="../tags/tag110.xml"/><Relationship Id="rId82" Type="http://schemas.openxmlformats.org/officeDocument/2006/relationships/tags" Target="../tags/tag131.xml"/><Relationship Id="rId19" Type="http://schemas.openxmlformats.org/officeDocument/2006/relationships/tags" Target="../tags/tag68.xml"/><Relationship Id="rId14" Type="http://schemas.openxmlformats.org/officeDocument/2006/relationships/tags" Target="../tags/tag63.xml"/><Relationship Id="rId30" Type="http://schemas.openxmlformats.org/officeDocument/2006/relationships/tags" Target="../tags/tag79.xml"/><Relationship Id="rId35" Type="http://schemas.openxmlformats.org/officeDocument/2006/relationships/tags" Target="../tags/tag84.xml"/><Relationship Id="rId56" Type="http://schemas.openxmlformats.org/officeDocument/2006/relationships/tags" Target="../tags/tag105.xml"/><Relationship Id="rId77" Type="http://schemas.openxmlformats.org/officeDocument/2006/relationships/tags" Target="../tags/tag126.xml"/><Relationship Id="rId100" Type="http://schemas.openxmlformats.org/officeDocument/2006/relationships/tags" Target="../tags/tag149.xml"/><Relationship Id="rId105" Type="http://schemas.openxmlformats.org/officeDocument/2006/relationships/tags" Target="../tags/tag154.xml"/><Relationship Id="rId126"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26" Type="http://schemas.openxmlformats.org/officeDocument/2006/relationships/tags" Target="../tags/tag196.xml"/><Relationship Id="rId21" Type="http://schemas.openxmlformats.org/officeDocument/2006/relationships/tags" Target="../tags/tag191.xml"/><Relationship Id="rId42" Type="http://schemas.openxmlformats.org/officeDocument/2006/relationships/tags" Target="../tags/tag212.xml"/><Relationship Id="rId47" Type="http://schemas.openxmlformats.org/officeDocument/2006/relationships/tags" Target="../tags/tag217.xml"/><Relationship Id="rId63" Type="http://schemas.openxmlformats.org/officeDocument/2006/relationships/tags" Target="../tags/tag233.xml"/><Relationship Id="rId68" Type="http://schemas.openxmlformats.org/officeDocument/2006/relationships/tags" Target="../tags/tag238.xml"/><Relationship Id="rId84" Type="http://schemas.openxmlformats.org/officeDocument/2006/relationships/tags" Target="../tags/tag254.xml"/><Relationship Id="rId89" Type="http://schemas.openxmlformats.org/officeDocument/2006/relationships/tags" Target="../tags/tag259.xml"/><Relationship Id="rId112" Type="http://schemas.openxmlformats.org/officeDocument/2006/relationships/image" Target="../media/image28.emf"/><Relationship Id="rId2" Type="http://schemas.openxmlformats.org/officeDocument/2006/relationships/tags" Target="../tags/tag172.xml"/><Relationship Id="rId16" Type="http://schemas.openxmlformats.org/officeDocument/2006/relationships/tags" Target="../tags/tag186.xml"/><Relationship Id="rId29" Type="http://schemas.openxmlformats.org/officeDocument/2006/relationships/tags" Target="../tags/tag199.xml"/><Relationship Id="rId107" Type="http://schemas.openxmlformats.org/officeDocument/2006/relationships/oleObject" Target="../embeddings/oleObject27.bin"/><Relationship Id="rId11" Type="http://schemas.openxmlformats.org/officeDocument/2006/relationships/tags" Target="../tags/tag181.xml"/><Relationship Id="rId24" Type="http://schemas.openxmlformats.org/officeDocument/2006/relationships/tags" Target="../tags/tag194.xml"/><Relationship Id="rId32" Type="http://schemas.openxmlformats.org/officeDocument/2006/relationships/tags" Target="../tags/tag202.xml"/><Relationship Id="rId37" Type="http://schemas.openxmlformats.org/officeDocument/2006/relationships/tags" Target="../tags/tag207.xml"/><Relationship Id="rId40" Type="http://schemas.openxmlformats.org/officeDocument/2006/relationships/tags" Target="../tags/tag210.xml"/><Relationship Id="rId45" Type="http://schemas.openxmlformats.org/officeDocument/2006/relationships/tags" Target="../tags/tag215.xml"/><Relationship Id="rId53" Type="http://schemas.openxmlformats.org/officeDocument/2006/relationships/tags" Target="../tags/tag223.xml"/><Relationship Id="rId58" Type="http://schemas.openxmlformats.org/officeDocument/2006/relationships/tags" Target="../tags/tag228.xml"/><Relationship Id="rId66" Type="http://schemas.openxmlformats.org/officeDocument/2006/relationships/tags" Target="../tags/tag236.xml"/><Relationship Id="rId74" Type="http://schemas.openxmlformats.org/officeDocument/2006/relationships/tags" Target="../tags/tag244.xml"/><Relationship Id="rId79" Type="http://schemas.openxmlformats.org/officeDocument/2006/relationships/tags" Target="../tags/tag249.xml"/><Relationship Id="rId87" Type="http://schemas.openxmlformats.org/officeDocument/2006/relationships/tags" Target="../tags/tag257.xml"/><Relationship Id="rId102" Type="http://schemas.openxmlformats.org/officeDocument/2006/relationships/image" Target="../media/image1.emf"/><Relationship Id="rId110" Type="http://schemas.openxmlformats.org/officeDocument/2006/relationships/image" Target="../media/image27.emf"/><Relationship Id="rId5" Type="http://schemas.openxmlformats.org/officeDocument/2006/relationships/tags" Target="../tags/tag175.xml"/><Relationship Id="rId61" Type="http://schemas.openxmlformats.org/officeDocument/2006/relationships/tags" Target="../tags/tag231.xml"/><Relationship Id="rId82" Type="http://schemas.openxmlformats.org/officeDocument/2006/relationships/tags" Target="../tags/tag252.xml"/><Relationship Id="rId90" Type="http://schemas.openxmlformats.org/officeDocument/2006/relationships/tags" Target="../tags/tag260.xml"/><Relationship Id="rId95" Type="http://schemas.openxmlformats.org/officeDocument/2006/relationships/tags" Target="../tags/tag265.xml"/><Relationship Id="rId19" Type="http://schemas.openxmlformats.org/officeDocument/2006/relationships/tags" Target="../tags/tag189.xml"/><Relationship Id="rId14" Type="http://schemas.openxmlformats.org/officeDocument/2006/relationships/tags" Target="../tags/tag184.xml"/><Relationship Id="rId22" Type="http://schemas.openxmlformats.org/officeDocument/2006/relationships/tags" Target="../tags/tag192.xml"/><Relationship Id="rId27" Type="http://schemas.openxmlformats.org/officeDocument/2006/relationships/tags" Target="../tags/tag197.xml"/><Relationship Id="rId30" Type="http://schemas.openxmlformats.org/officeDocument/2006/relationships/tags" Target="../tags/tag200.xml"/><Relationship Id="rId35" Type="http://schemas.openxmlformats.org/officeDocument/2006/relationships/tags" Target="../tags/tag205.xml"/><Relationship Id="rId43" Type="http://schemas.openxmlformats.org/officeDocument/2006/relationships/tags" Target="../tags/tag213.xml"/><Relationship Id="rId48" Type="http://schemas.openxmlformats.org/officeDocument/2006/relationships/tags" Target="../tags/tag218.xml"/><Relationship Id="rId56" Type="http://schemas.openxmlformats.org/officeDocument/2006/relationships/tags" Target="../tags/tag226.xml"/><Relationship Id="rId64" Type="http://schemas.openxmlformats.org/officeDocument/2006/relationships/tags" Target="../tags/tag234.xml"/><Relationship Id="rId69" Type="http://schemas.openxmlformats.org/officeDocument/2006/relationships/tags" Target="../tags/tag239.xml"/><Relationship Id="rId77" Type="http://schemas.openxmlformats.org/officeDocument/2006/relationships/tags" Target="../tags/tag247.xml"/><Relationship Id="rId100" Type="http://schemas.openxmlformats.org/officeDocument/2006/relationships/slideLayout" Target="../slideLayouts/slideLayout1.xml"/><Relationship Id="rId105" Type="http://schemas.openxmlformats.org/officeDocument/2006/relationships/oleObject" Target="../embeddings/oleObject26.bin"/><Relationship Id="rId113" Type="http://schemas.openxmlformats.org/officeDocument/2006/relationships/oleObject" Target="../embeddings/oleObject30.bin"/><Relationship Id="rId8" Type="http://schemas.openxmlformats.org/officeDocument/2006/relationships/tags" Target="../tags/tag178.xml"/><Relationship Id="rId51" Type="http://schemas.openxmlformats.org/officeDocument/2006/relationships/tags" Target="../tags/tag221.xml"/><Relationship Id="rId72" Type="http://schemas.openxmlformats.org/officeDocument/2006/relationships/tags" Target="../tags/tag242.xml"/><Relationship Id="rId80" Type="http://schemas.openxmlformats.org/officeDocument/2006/relationships/tags" Target="../tags/tag250.xml"/><Relationship Id="rId85" Type="http://schemas.openxmlformats.org/officeDocument/2006/relationships/tags" Target="../tags/tag255.xml"/><Relationship Id="rId93" Type="http://schemas.openxmlformats.org/officeDocument/2006/relationships/tags" Target="../tags/tag263.xml"/><Relationship Id="rId98" Type="http://schemas.openxmlformats.org/officeDocument/2006/relationships/tags" Target="../tags/tag268.xml"/><Relationship Id="rId3" Type="http://schemas.openxmlformats.org/officeDocument/2006/relationships/tags" Target="../tags/tag173.xml"/><Relationship Id="rId12" Type="http://schemas.openxmlformats.org/officeDocument/2006/relationships/tags" Target="../tags/tag182.xml"/><Relationship Id="rId17" Type="http://schemas.openxmlformats.org/officeDocument/2006/relationships/tags" Target="../tags/tag187.xml"/><Relationship Id="rId25" Type="http://schemas.openxmlformats.org/officeDocument/2006/relationships/tags" Target="../tags/tag195.xml"/><Relationship Id="rId33" Type="http://schemas.openxmlformats.org/officeDocument/2006/relationships/tags" Target="../tags/tag203.xml"/><Relationship Id="rId38" Type="http://schemas.openxmlformats.org/officeDocument/2006/relationships/tags" Target="../tags/tag208.xml"/><Relationship Id="rId46" Type="http://schemas.openxmlformats.org/officeDocument/2006/relationships/tags" Target="../tags/tag216.xml"/><Relationship Id="rId59" Type="http://schemas.openxmlformats.org/officeDocument/2006/relationships/tags" Target="../tags/tag229.xml"/><Relationship Id="rId67" Type="http://schemas.openxmlformats.org/officeDocument/2006/relationships/tags" Target="../tags/tag237.xml"/><Relationship Id="rId103" Type="http://schemas.openxmlformats.org/officeDocument/2006/relationships/oleObject" Target="../embeddings/oleObject25.bin"/><Relationship Id="rId108" Type="http://schemas.openxmlformats.org/officeDocument/2006/relationships/image" Target="../media/image26.emf"/><Relationship Id="rId20" Type="http://schemas.openxmlformats.org/officeDocument/2006/relationships/tags" Target="../tags/tag190.xml"/><Relationship Id="rId41" Type="http://schemas.openxmlformats.org/officeDocument/2006/relationships/tags" Target="../tags/tag211.xml"/><Relationship Id="rId54" Type="http://schemas.openxmlformats.org/officeDocument/2006/relationships/tags" Target="../tags/tag224.xml"/><Relationship Id="rId62" Type="http://schemas.openxmlformats.org/officeDocument/2006/relationships/tags" Target="../tags/tag232.xml"/><Relationship Id="rId70" Type="http://schemas.openxmlformats.org/officeDocument/2006/relationships/tags" Target="../tags/tag240.xml"/><Relationship Id="rId75" Type="http://schemas.openxmlformats.org/officeDocument/2006/relationships/tags" Target="../tags/tag245.xml"/><Relationship Id="rId83" Type="http://schemas.openxmlformats.org/officeDocument/2006/relationships/tags" Target="../tags/tag253.xml"/><Relationship Id="rId88" Type="http://schemas.openxmlformats.org/officeDocument/2006/relationships/tags" Target="../tags/tag258.xml"/><Relationship Id="rId91" Type="http://schemas.openxmlformats.org/officeDocument/2006/relationships/tags" Target="../tags/tag261.xml"/><Relationship Id="rId96" Type="http://schemas.openxmlformats.org/officeDocument/2006/relationships/tags" Target="../tags/tag266.xml"/><Relationship Id="rId111" Type="http://schemas.openxmlformats.org/officeDocument/2006/relationships/oleObject" Target="../embeddings/oleObject29.bin"/><Relationship Id="rId1" Type="http://schemas.openxmlformats.org/officeDocument/2006/relationships/vmlDrawing" Target="../drawings/vmlDrawing13.vml"/><Relationship Id="rId6" Type="http://schemas.openxmlformats.org/officeDocument/2006/relationships/tags" Target="../tags/tag176.xml"/><Relationship Id="rId15" Type="http://schemas.openxmlformats.org/officeDocument/2006/relationships/tags" Target="../tags/tag185.xml"/><Relationship Id="rId23" Type="http://schemas.openxmlformats.org/officeDocument/2006/relationships/tags" Target="../tags/tag193.xml"/><Relationship Id="rId28" Type="http://schemas.openxmlformats.org/officeDocument/2006/relationships/tags" Target="../tags/tag198.xml"/><Relationship Id="rId36" Type="http://schemas.openxmlformats.org/officeDocument/2006/relationships/tags" Target="../tags/tag206.xml"/><Relationship Id="rId49" Type="http://schemas.openxmlformats.org/officeDocument/2006/relationships/tags" Target="../tags/tag219.xml"/><Relationship Id="rId57" Type="http://schemas.openxmlformats.org/officeDocument/2006/relationships/tags" Target="../tags/tag227.xml"/><Relationship Id="rId106" Type="http://schemas.openxmlformats.org/officeDocument/2006/relationships/image" Target="../media/image25.emf"/><Relationship Id="rId114" Type="http://schemas.openxmlformats.org/officeDocument/2006/relationships/image" Target="../media/image29.emf"/><Relationship Id="rId10" Type="http://schemas.openxmlformats.org/officeDocument/2006/relationships/tags" Target="../tags/tag180.xml"/><Relationship Id="rId31" Type="http://schemas.openxmlformats.org/officeDocument/2006/relationships/tags" Target="../tags/tag201.xml"/><Relationship Id="rId44" Type="http://schemas.openxmlformats.org/officeDocument/2006/relationships/tags" Target="../tags/tag214.xml"/><Relationship Id="rId52" Type="http://schemas.openxmlformats.org/officeDocument/2006/relationships/tags" Target="../tags/tag222.xml"/><Relationship Id="rId60" Type="http://schemas.openxmlformats.org/officeDocument/2006/relationships/tags" Target="../tags/tag230.xml"/><Relationship Id="rId65" Type="http://schemas.openxmlformats.org/officeDocument/2006/relationships/tags" Target="../tags/tag235.xml"/><Relationship Id="rId73" Type="http://schemas.openxmlformats.org/officeDocument/2006/relationships/tags" Target="../tags/tag243.xml"/><Relationship Id="rId78" Type="http://schemas.openxmlformats.org/officeDocument/2006/relationships/tags" Target="../tags/tag248.xml"/><Relationship Id="rId81" Type="http://schemas.openxmlformats.org/officeDocument/2006/relationships/tags" Target="../tags/tag251.xml"/><Relationship Id="rId86" Type="http://schemas.openxmlformats.org/officeDocument/2006/relationships/tags" Target="../tags/tag256.xml"/><Relationship Id="rId94" Type="http://schemas.openxmlformats.org/officeDocument/2006/relationships/tags" Target="../tags/tag264.xml"/><Relationship Id="rId99" Type="http://schemas.openxmlformats.org/officeDocument/2006/relationships/tags" Target="../tags/tag269.xml"/><Relationship Id="rId101" Type="http://schemas.openxmlformats.org/officeDocument/2006/relationships/oleObject" Target="../embeddings/oleObject24.bin"/><Relationship Id="rId4" Type="http://schemas.openxmlformats.org/officeDocument/2006/relationships/tags" Target="../tags/tag174.xml"/><Relationship Id="rId9" Type="http://schemas.openxmlformats.org/officeDocument/2006/relationships/tags" Target="../tags/tag179.xml"/><Relationship Id="rId13" Type="http://schemas.openxmlformats.org/officeDocument/2006/relationships/tags" Target="../tags/tag183.xml"/><Relationship Id="rId18" Type="http://schemas.openxmlformats.org/officeDocument/2006/relationships/tags" Target="../tags/tag188.xml"/><Relationship Id="rId39" Type="http://schemas.openxmlformats.org/officeDocument/2006/relationships/tags" Target="../tags/tag209.xml"/><Relationship Id="rId109" Type="http://schemas.openxmlformats.org/officeDocument/2006/relationships/oleObject" Target="../embeddings/oleObject28.bin"/><Relationship Id="rId34" Type="http://schemas.openxmlformats.org/officeDocument/2006/relationships/tags" Target="../tags/tag204.xml"/><Relationship Id="rId50" Type="http://schemas.openxmlformats.org/officeDocument/2006/relationships/tags" Target="../tags/tag220.xml"/><Relationship Id="rId55" Type="http://schemas.openxmlformats.org/officeDocument/2006/relationships/tags" Target="../tags/tag225.xml"/><Relationship Id="rId76" Type="http://schemas.openxmlformats.org/officeDocument/2006/relationships/tags" Target="../tags/tag246.xml"/><Relationship Id="rId97" Type="http://schemas.openxmlformats.org/officeDocument/2006/relationships/tags" Target="../tags/tag267.xml"/><Relationship Id="rId104" Type="http://schemas.openxmlformats.org/officeDocument/2006/relationships/image" Target="../media/image24.emf"/><Relationship Id="rId7" Type="http://schemas.openxmlformats.org/officeDocument/2006/relationships/tags" Target="../tags/tag177.xml"/><Relationship Id="rId71" Type="http://schemas.openxmlformats.org/officeDocument/2006/relationships/tags" Target="../tags/tag241.xml"/><Relationship Id="rId92" Type="http://schemas.openxmlformats.org/officeDocument/2006/relationships/tags" Target="../tags/tag262.xml"/></Relationships>
</file>

<file path=ppt/slides/_rels/slide12.xml.rels><?xml version="1.0" encoding="UTF-8" standalone="yes"?>
<Relationships xmlns="http://schemas.openxmlformats.org/package/2006/relationships"><Relationship Id="rId26" Type="http://schemas.openxmlformats.org/officeDocument/2006/relationships/tags" Target="../tags/tag294.xml"/><Relationship Id="rId117" Type="http://schemas.openxmlformats.org/officeDocument/2006/relationships/tags" Target="../tags/tag385.xml"/><Relationship Id="rId21" Type="http://schemas.openxmlformats.org/officeDocument/2006/relationships/tags" Target="../tags/tag289.xml"/><Relationship Id="rId42" Type="http://schemas.openxmlformats.org/officeDocument/2006/relationships/tags" Target="../tags/tag310.xml"/><Relationship Id="rId47" Type="http://schemas.openxmlformats.org/officeDocument/2006/relationships/tags" Target="../tags/tag315.xml"/><Relationship Id="rId63" Type="http://schemas.openxmlformats.org/officeDocument/2006/relationships/tags" Target="../tags/tag331.xml"/><Relationship Id="rId68" Type="http://schemas.openxmlformats.org/officeDocument/2006/relationships/tags" Target="../tags/tag336.xml"/><Relationship Id="rId84" Type="http://schemas.openxmlformats.org/officeDocument/2006/relationships/tags" Target="../tags/tag352.xml"/><Relationship Id="rId89" Type="http://schemas.openxmlformats.org/officeDocument/2006/relationships/tags" Target="../tags/tag357.xml"/><Relationship Id="rId112" Type="http://schemas.openxmlformats.org/officeDocument/2006/relationships/tags" Target="../tags/tag380.xml"/><Relationship Id="rId133" Type="http://schemas.openxmlformats.org/officeDocument/2006/relationships/oleObject" Target="../embeddings/oleObject35.bin"/><Relationship Id="rId138" Type="http://schemas.openxmlformats.org/officeDocument/2006/relationships/image" Target="../media/image35.emf"/><Relationship Id="rId16" Type="http://schemas.openxmlformats.org/officeDocument/2006/relationships/tags" Target="../tags/tag284.xml"/><Relationship Id="rId107" Type="http://schemas.openxmlformats.org/officeDocument/2006/relationships/tags" Target="../tags/tag375.xml"/><Relationship Id="rId11" Type="http://schemas.openxmlformats.org/officeDocument/2006/relationships/tags" Target="../tags/tag279.xml"/><Relationship Id="rId32" Type="http://schemas.openxmlformats.org/officeDocument/2006/relationships/tags" Target="../tags/tag300.xml"/><Relationship Id="rId37" Type="http://schemas.openxmlformats.org/officeDocument/2006/relationships/tags" Target="../tags/tag305.xml"/><Relationship Id="rId53" Type="http://schemas.openxmlformats.org/officeDocument/2006/relationships/tags" Target="../tags/tag321.xml"/><Relationship Id="rId58" Type="http://schemas.openxmlformats.org/officeDocument/2006/relationships/tags" Target="../tags/tag326.xml"/><Relationship Id="rId74" Type="http://schemas.openxmlformats.org/officeDocument/2006/relationships/tags" Target="../tags/tag342.xml"/><Relationship Id="rId79" Type="http://schemas.openxmlformats.org/officeDocument/2006/relationships/tags" Target="../tags/tag347.xml"/><Relationship Id="rId102" Type="http://schemas.openxmlformats.org/officeDocument/2006/relationships/tags" Target="../tags/tag370.xml"/><Relationship Id="rId123" Type="http://schemas.openxmlformats.org/officeDocument/2006/relationships/slideLayout" Target="../slideLayouts/slideLayout1.xml"/><Relationship Id="rId128" Type="http://schemas.openxmlformats.org/officeDocument/2006/relationships/image" Target="../media/image30.emf"/><Relationship Id="rId144" Type="http://schemas.openxmlformats.org/officeDocument/2006/relationships/image" Target="../media/image38.emf"/><Relationship Id="rId5" Type="http://schemas.openxmlformats.org/officeDocument/2006/relationships/tags" Target="../tags/tag273.xml"/><Relationship Id="rId90" Type="http://schemas.openxmlformats.org/officeDocument/2006/relationships/tags" Target="../tags/tag358.xml"/><Relationship Id="rId95" Type="http://schemas.openxmlformats.org/officeDocument/2006/relationships/tags" Target="../tags/tag363.xml"/><Relationship Id="rId22" Type="http://schemas.openxmlformats.org/officeDocument/2006/relationships/tags" Target="../tags/tag290.xml"/><Relationship Id="rId27" Type="http://schemas.openxmlformats.org/officeDocument/2006/relationships/tags" Target="../tags/tag295.xml"/><Relationship Id="rId43" Type="http://schemas.openxmlformats.org/officeDocument/2006/relationships/tags" Target="../tags/tag311.xml"/><Relationship Id="rId48" Type="http://schemas.openxmlformats.org/officeDocument/2006/relationships/tags" Target="../tags/tag316.xml"/><Relationship Id="rId64" Type="http://schemas.openxmlformats.org/officeDocument/2006/relationships/tags" Target="../tags/tag332.xml"/><Relationship Id="rId69" Type="http://schemas.openxmlformats.org/officeDocument/2006/relationships/tags" Target="../tags/tag337.xml"/><Relationship Id="rId113" Type="http://schemas.openxmlformats.org/officeDocument/2006/relationships/tags" Target="../tags/tag381.xml"/><Relationship Id="rId118" Type="http://schemas.openxmlformats.org/officeDocument/2006/relationships/tags" Target="../tags/tag386.xml"/><Relationship Id="rId134" Type="http://schemas.openxmlformats.org/officeDocument/2006/relationships/image" Target="../media/image33.emf"/><Relationship Id="rId139" Type="http://schemas.openxmlformats.org/officeDocument/2006/relationships/oleObject" Target="../embeddings/oleObject38.bin"/><Relationship Id="rId8" Type="http://schemas.openxmlformats.org/officeDocument/2006/relationships/tags" Target="../tags/tag276.xml"/><Relationship Id="rId51" Type="http://schemas.openxmlformats.org/officeDocument/2006/relationships/tags" Target="../tags/tag319.xml"/><Relationship Id="rId72" Type="http://schemas.openxmlformats.org/officeDocument/2006/relationships/tags" Target="../tags/tag340.xml"/><Relationship Id="rId80" Type="http://schemas.openxmlformats.org/officeDocument/2006/relationships/tags" Target="../tags/tag348.xml"/><Relationship Id="rId85" Type="http://schemas.openxmlformats.org/officeDocument/2006/relationships/tags" Target="../tags/tag353.xml"/><Relationship Id="rId93" Type="http://schemas.openxmlformats.org/officeDocument/2006/relationships/tags" Target="../tags/tag361.xml"/><Relationship Id="rId98" Type="http://schemas.openxmlformats.org/officeDocument/2006/relationships/tags" Target="../tags/tag366.xml"/><Relationship Id="rId121" Type="http://schemas.openxmlformats.org/officeDocument/2006/relationships/tags" Target="../tags/tag389.xml"/><Relationship Id="rId142" Type="http://schemas.openxmlformats.org/officeDocument/2006/relationships/image" Target="../media/image37.emf"/><Relationship Id="rId3" Type="http://schemas.openxmlformats.org/officeDocument/2006/relationships/tags" Target="../tags/tag271.xml"/><Relationship Id="rId12" Type="http://schemas.openxmlformats.org/officeDocument/2006/relationships/tags" Target="../tags/tag280.xml"/><Relationship Id="rId17" Type="http://schemas.openxmlformats.org/officeDocument/2006/relationships/tags" Target="../tags/tag285.xml"/><Relationship Id="rId25" Type="http://schemas.openxmlformats.org/officeDocument/2006/relationships/tags" Target="../tags/tag293.xml"/><Relationship Id="rId33" Type="http://schemas.openxmlformats.org/officeDocument/2006/relationships/tags" Target="../tags/tag301.xml"/><Relationship Id="rId38" Type="http://schemas.openxmlformats.org/officeDocument/2006/relationships/tags" Target="../tags/tag306.xml"/><Relationship Id="rId46" Type="http://schemas.openxmlformats.org/officeDocument/2006/relationships/tags" Target="../tags/tag314.xml"/><Relationship Id="rId59" Type="http://schemas.openxmlformats.org/officeDocument/2006/relationships/tags" Target="../tags/tag327.xml"/><Relationship Id="rId67" Type="http://schemas.openxmlformats.org/officeDocument/2006/relationships/tags" Target="../tags/tag335.xml"/><Relationship Id="rId103" Type="http://schemas.openxmlformats.org/officeDocument/2006/relationships/tags" Target="../tags/tag371.xml"/><Relationship Id="rId108" Type="http://schemas.openxmlformats.org/officeDocument/2006/relationships/tags" Target="../tags/tag376.xml"/><Relationship Id="rId116" Type="http://schemas.openxmlformats.org/officeDocument/2006/relationships/tags" Target="../tags/tag384.xml"/><Relationship Id="rId124" Type="http://schemas.openxmlformats.org/officeDocument/2006/relationships/notesSlide" Target="../notesSlides/notesSlide2.xml"/><Relationship Id="rId129" Type="http://schemas.openxmlformats.org/officeDocument/2006/relationships/oleObject" Target="../embeddings/oleObject33.bin"/><Relationship Id="rId137" Type="http://schemas.openxmlformats.org/officeDocument/2006/relationships/oleObject" Target="../embeddings/oleObject37.bin"/><Relationship Id="rId20" Type="http://schemas.openxmlformats.org/officeDocument/2006/relationships/tags" Target="../tags/tag288.xml"/><Relationship Id="rId41" Type="http://schemas.openxmlformats.org/officeDocument/2006/relationships/tags" Target="../tags/tag309.xml"/><Relationship Id="rId54" Type="http://schemas.openxmlformats.org/officeDocument/2006/relationships/tags" Target="../tags/tag322.xml"/><Relationship Id="rId62" Type="http://schemas.openxmlformats.org/officeDocument/2006/relationships/tags" Target="../tags/tag330.xml"/><Relationship Id="rId70" Type="http://schemas.openxmlformats.org/officeDocument/2006/relationships/tags" Target="../tags/tag338.xml"/><Relationship Id="rId75" Type="http://schemas.openxmlformats.org/officeDocument/2006/relationships/tags" Target="../tags/tag343.xml"/><Relationship Id="rId83" Type="http://schemas.openxmlformats.org/officeDocument/2006/relationships/tags" Target="../tags/tag351.xml"/><Relationship Id="rId88" Type="http://schemas.openxmlformats.org/officeDocument/2006/relationships/tags" Target="../tags/tag356.xml"/><Relationship Id="rId91" Type="http://schemas.openxmlformats.org/officeDocument/2006/relationships/tags" Target="../tags/tag359.xml"/><Relationship Id="rId96" Type="http://schemas.openxmlformats.org/officeDocument/2006/relationships/tags" Target="../tags/tag364.xml"/><Relationship Id="rId111" Type="http://schemas.openxmlformats.org/officeDocument/2006/relationships/tags" Target="../tags/tag379.xml"/><Relationship Id="rId132" Type="http://schemas.openxmlformats.org/officeDocument/2006/relationships/image" Target="../media/image32.emf"/><Relationship Id="rId140" Type="http://schemas.openxmlformats.org/officeDocument/2006/relationships/image" Target="../media/image36.emf"/><Relationship Id="rId1" Type="http://schemas.openxmlformats.org/officeDocument/2006/relationships/vmlDrawing" Target="../drawings/vmlDrawing14.vml"/><Relationship Id="rId6" Type="http://schemas.openxmlformats.org/officeDocument/2006/relationships/tags" Target="../tags/tag274.xml"/><Relationship Id="rId15" Type="http://schemas.openxmlformats.org/officeDocument/2006/relationships/tags" Target="../tags/tag283.xml"/><Relationship Id="rId23" Type="http://schemas.openxmlformats.org/officeDocument/2006/relationships/tags" Target="../tags/tag291.xml"/><Relationship Id="rId28" Type="http://schemas.openxmlformats.org/officeDocument/2006/relationships/tags" Target="../tags/tag296.xml"/><Relationship Id="rId36" Type="http://schemas.openxmlformats.org/officeDocument/2006/relationships/tags" Target="../tags/tag304.xml"/><Relationship Id="rId49" Type="http://schemas.openxmlformats.org/officeDocument/2006/relationships/tags" Target="../tags/tag317.xml"/><Relationship Id="rId57" Type="http://schemas.openxmlformats.org/officeDocument/2006/relationships/tags" Target="../tags/tag325.xml"/><Relationship Id="rId106" Type="http://schemas.openxmlformats.org/officeDocument/2006/relationships/tags" Target="../tags/tag374.xml"/><Relationship Id="rId114" Type="http://schemas.openxmlformats.org/officeDocument/2006/relationships/tags" Target="../tags/tag382.xml"/><Relationship Id="rId119" Type="http://schemas.openxmlformats.org/officeDocument/2006/relationships/tags" Target="../tags/tag387.xml"/><Relationship Id="rId127" Type="http://schemas.openxmlformats.org/officeDocument/2006/relationships/oleObject" Target="../embeddings/oleObject32.bin"/><Relationship Id="rId10" Type="http://schemas.openxmlformats.org/officeDocument/2006/relationships/tags" Target="../tags/tag278.xml"/><Relationship Id="rId31" Type="http://schemas.openxmlformats.org/officeDocument/2006/relationships/tags" Target="../tags/tag299.xml"/><Relationship Id="rId44" Type="http://schemas.openxmlformats.org/officeDocument/2006/relationships/tags" Target="../tags/tag312.xml"/><Relationship Id="rId52" Type="http://schemas.openxmlformats.org/officeDocument/2006/relationships/tags" Target="../tags/tag320.xml"/><Relationship Id="rId60" Type="http://schemas.openxmlformats.org/officeDocument/2006/relationships/tags" Target="../tags/tag328.xml"/><Relationship Id="rId65" Type="http://schemas.openxmlformats.org/officeDocument/2006/relationships/tags" Target="../tags/tag333.xml"/><Relationship Id="rId73" Type="http://schemas.openxmlformats.org/officeDocument/2006/relationships/tags" Target="../tags/tag341.xml"/><Relationship Id="rId78" Type="http://schemas.openxmlformats.org/officeDocument/2006/relationships/tags" Target="../tags/tag346.xml"/><Relationship Id="rId81" Type="http://schemas.openxmlformats.org/officeDocument/2006/relationships/tags" Target="../tags/tag349.xml"/><Relationship Id="rId86" Type="http://schemas.openxmlformats.org/officeDocument/2006/relationships/tags" Target="../tags/tag354.xml"/><Relationship Id="rId94" Type="http://schemas.openxmlformats.org/officeDocument/2006/relationships/tags" Target="../tags/tag362.xml"/><Relationship Id="rId99" Type="http://schemas.openxmlformats.org/officeDocument/2006/relationships/tags" Target="../tags/tag367.xml"/><Relationship Id="rId101" Type="http://schemas.openxmlformats.org/officeDocument/2006/relationships/tags" Target="../tags/tag369.xml"/><Relationship Id="rId122" Type="http://schemas.openxmlformats.org/officeDocument/2006/relationships/tags" Target="../tags/tag390.xml"/><Relationship Id="rId130" Type="http://schemas.openxmlformats.org/officeDocument/2006/relationships/image" Target="../media/image31.emf"/><Relationship Id="rId135" Type="http://schemas.openxmlformats.org/officeDocument/2006/relationships/oleObject" Target="../embeddings/oleObject36.bin"/><Relationship Id="rId143" Type="http://schemas.openxmlformats.org/officeDocument/2006/relationships/oleObject" Target="../embeddings/oleObject40.bin"/><Relationship Id="rId4" Type="http://schemas.openxmlformats.org/officeDocument/2006/relationships/tags" Target="../tags/tag272.xml"/><Relationship Id="rId9" Type="http://schemas.openxmlformats.org/officeDocument/2006/relationships/tags" Target="../tags/tag277.xml"/><Relationship Id="rId13" Type="http://schemas.openxmlformats.org/officeDocument/2006/relationships/tags" Target="../tags/tag281.xml"/><Relationship Id="rId18" Type="http://schemas.openxmlformats.org/officeDocument/2006/relationships/tags" Target="../tags/tag286.xml"/><Relationship Id="rId39" Type="http://schemas.openxmlformats.org/officeDocument/2006/relationships/tags" Target="../tags/tag307.xml"/><Relationship Id="rId109" Type="http://schemas.openxmlformats.org/officeDocument/2006/relationships/tags" Target="../tags/tag377.xml"/><Relationship Id="rId34" Type="http://schemas.openxmlformats.org/officeDocument/2006/relationships/tags" Target="../tags/tag302.xml"/><Relationship Id="rId50" Type="http://schemas.openxmlformats.org/officeDocument/2006/relationships/tags" Target="../tags/tag318.xml"/><Relationship Id="rId55" Type="http://schemas.openxmlformats.org/officeDocument/2006/relationships/tags" Target="../tags/tag323.xml"/><Relationship Id="rId76" Type="http://schemas.openxmlformats.org/officeDocument/2006/relationships/tags" Target="../tags/tag344.xml"/><Relationship Id="rId97" Type="http://schemas.openxmlformats.org/officeDocument/2006/relationships/tags" Target="../tags/tag365.xml"/><Relationship Id="rId104" Type="http://schemas.openxmlformats.org/officeDocument/2006/relationships/tags" Target="../tags/tag372.xml"/><Relationship Id="rId120" Type="http://schemas.openxmlformats.org/officeDocument/2006/relationships/tags" Target="../tags/tag388.xml"/><Relationship Id="rId125" Type="http://schemas.openxmlformats.org/officeDocument/2006/relationships/oleObject" Target="../embeddings/oleObject31.bin"/><Relationship Id="rId141" Type="http://schemas.openxmlformats.org/officeDocument/2006/relationships/oleObject" Target="../embeddings/oleObject39.bin"/><Relationship Id="rId7" Type="http://schemas.openxmlformats.org/officeDocument/2006/relationships/tags" Target="../tags/tag275.xml"/><Relationship Id="rId71" Type="http://schemas.openxmlformats.org/officeDocument/2006/relationships/tags" Target="../tags/tag339.xml"/><Relationship Id="rId92" Type="http://schemas.openxmlformats.org/officeDocument/2006/relationships/tags" Target="../tags/tag360.xml"/><Relationship Id="rId2" Type="http://schemas.openxmlformats.org/officeDocument/2006/relationships/tags" Target="../tags/tag270.xml"/><Relationship Id="rId29" Type="http://schemas.openxmlformats.org/officeDocument/2006/relationships/tags" Target="../tags/tag297.xml"/><Relationship Id="rId24" Type="http://schemas.openxmlformats.org/officeDocument/2006/relationships/tags" Target="../tags/tag292.xml"/><Relationship Id="rId40" Type="http://schemas.openxmlformats.org/officeDocument/2006/relationships/tags" Target="../tags/tag308.xml"/><Relationship Id="rId45" Type="http://schemas.openxmlformats.org/officeDocument/2006/relationships/tags" Target="../tags/tag313.xml"/><Relationship Id="rId66" Type="http://schemas.openxmlformats.org/officeDocument/2006/relationships/tags" Target="../tags/tag334.xml"/><Relationship Id="rId87" Type="http://schemas.openxmlformats.org/officeDocument/2006/relationships/tags" Target="../tags/tag355.xml"/><Relationship Id="rId110" Type="http://schemas.openxmlformats.org/officeDocument/2006/relationships/tags" Target="../tags/tag378.xml"/><Relationship Id="rId115" Type="http://schemas.openxmlformats.org/officeDocument/2006/relationships/tags" Target="../tags/tag383.xml"/><Relationship Id="rId131" Type="http://schemas.openxmlformats.org/officeDocument/2006/relationships/oleObject" Target="../embeddings/oleObject34.bin"/><Relationship Id="rId136" Type="http://schemas.openxmlformats.org/officeDocument/2006/relationships/image" Target="../media/image34.emf"/><Relationship Id="rId61" Type="http://schemas.openxmlformats.org/officeDocument/2006/relationships/tags" Target="../tags/tag329.xml"/><Relationship Id="rId82" Type="http://schemas.openxmlformats.org/officeDocument/2006/relationships/tags" Target="../tags/tag350.xml"/><Relationship Id="rId19" Type="http://schemas.openxmlformats.org/officeDocument/2006/relationships/tags" Target="../tags/tag287.xml"/><Relationship Id="rId14" Type="http://schemas.openxmlformats.org/officeDocument/2006/relationships/tags" Target="../tags/tag282.xml"/><Relationship Id="rId30" Type="http://schemas.openxmlformats.org/officeDocument/2006/relationships/tags" Target="../tags/tag298.xml"/><Relationship Id="rId35" Type="http://schemas.openxmlformats.org/officeDocument/2006/relationships/tags" Target="../tags/tag303.xml"/><Relationship Id="rId56" Type="http://schemas.openxmlformats.org/officeDocument/2006/relationships/tags" Target="../tags/tag324.xml"/><Relationship Id="rId77" Type="http://schemas.openxmlformats.org/officeDocument/2006/relationships/tags" Target="../tags/tag345.xml"/><Relationship Id="rId100" Type="http://schemas.openxmlformats.org/officeDocument/2006/relationships/tags" Target="../tags/tag368.xml"/><Relationship Id="rId105" Type="http://schemas.openxmlformats.org/officeDocument/2006/relationships/tags" Target="../tags/tag373.xml"/><Relationship Id="rId126" Type="http://schemas.openxmlformats.org/officeDocument/2006/relationships/image" Target="../media/image1.emf"/></Relationships>
</file>

<file path=ppt/slides/_rels/slide13.xml.rels><?xml version="1.0" encoding="UTF-8" standalone="yes"?>
<Relationships xmlns="http://schemas.openxmlformats.org/package/2006/relationships"><Relationship Id="rId13" Type="http://schemas.openxmlformats.org/officeDocument/2006/relationships/tags" Target="../tags/tag402.xml"/><Relationship Id="rId18" Type="http://schemas.openxmlformats.org/officeDocument/2006/relationships/tags" Target="../tags/tag407.xml"/><Relationship Id="rId26" Type="http://schemas.openxmlformats.org/officeDocument/2006/relationships/tags" Target="../tags/tag415.xml"/><Relationship Id="rId39" Type="http://schemas.openxmlformats.org/officeDocument/2006/relationships/tags" Target="../tags/tag428.xml"/><Relationship Id="rId21" Type="http://schemas.openxmlformats.org/officeDocument/2006/relationships/tags" Target="../tags/tag410.xml"/><Relationship Id="rId34" Type="http://schemas.openxmlformats.org/officeDocument/2006/relationships/tags" Target="../tags/tag423.xml"/><Relationship Id="rId42" Type="http://schemas.openxmlformats.org/officeDocument/2006/relationships/tags" Target="../tags/tag431.xml"/><Relationship Id="rId47" Type="http://schemas.openxmlformats.org/officeDocument/2006/relationships/tags" Target="../tags/tag436.xml"/><Relationship Id="rId50" Type="http://schemas.openxmlformats.org/officeDocument/2006/relationships/image" Target="../media/image1.emf"/><Relationship Id="rId55" Type="http://schemas.openxmlformats.org/officeDocument/2006/relationships/oleObject" Target="../embeddings/oleObject44.bin"/><Relationship Id="rId7" Type="http://schemas.openxmlformats.org/officeDocument/2006/relationships/tags" Target="../tags/tag396.xml"/><Relationship Id="rId12" Type="http://schemas.openxmlformats.org/officeDocument/2006/relationships/tags" Target="../tags/tag401.xml"/><Relationship Id="rId17" Type="http://schemas.openxmlformats.org/officeDocument/2006/relationships/tags" Target="../tags/tag406.xml"/><Relationship Id="rId25" Type="http://schemas.openxmlformats.org/officeDocument/2006/relationships/tags" Target="../tags/tag414.xml"/><Relationship Id="rId33" Type="http://schemas.openxmlformats.org/officeDocument/2006/relationships/tags" Target="../tags/tag422.xml"/><Relationship Id="rId38" Type="http://schemas.openxmlformats.org/officeDocument/2006/relationships/tags" Target="../tags/tag427.xml"/><Relationship Id="rId46" Type="http://schemas.openxmlformats.org/officeDocument/2006/relationships/tags" Target="../tags/tag435.xml"/><Relationship Id="rId59" Type="http://schemas.openxmlformats.org/officeDocument/2006/relationships/image" Target="../media/image43.emf"/><Relationship Id="rId2" Type="http://schemas.openxmlformats.org/officeDocument/2006/relationships/tags" Target="../tags/tag391.xml"/><Relationship Id="rId16" Type="http://schemas.openxmlformats.org/officeDocument/2006/relationships/tags" Target="../tags/tag405.xml"/><Relationship Id="rId20" Type="http://schemas.openxmlformats.org/officeDocument/2006/relationships/tags" Target="../tags/tag409.xml"/><Relationship Id="rId29" Type="http://schemas.openxmlformats.org/officeDocument/2006/relationships/tags" Target="../tags/tag418.xml"/><Relationship Id="rId41" Type="http://schemas.openxmlformats.org/officeDocument/2006/relationships/tags" Target="../tags/tag430.xml"/><Relationship Id="rId54" Type="http://schemas.openxmlformats.org/officeDocument/2006/relationships/image" Target="../media/image40.emf"/><Relationship Id="rId1" Type="http://schemas.openxmlformats.org/officeDocument/2006/relationships/vmlDrawing" Target="../drawings/vmlDrawing15.vml"/><Relationship Id="rId6" Type="http://schemas.openxmlformats.org/officeDocument/2006/relationships/tags" Target="../tags/tag395.xml"/><Relationship Id="rId11" Type="http://schemas.openxmlformats.org/officeDocument/2006/relationships/tags" Target="../tags/tag400.xml"/><Relationship Id="rId24" Type="http://schemas.openxmlformats.org/officeDocument/2006/relationships/tags" Target="../tags/tag413.xml"/><Relationship Id="rId32" Type="http://schemas.openxmlformats.org/officeDocument/2006/relationships/tags" Target="../tags/tag421.xml"/><Relationship Id="rId37" Type="http://schemas.openxmlformats.org/officeDocument/2006/relationships/tags" Target="../tags/tag426.xml"/><Relationship Id="rId40" Type="http://schemas.openxmlformats.org/officeDocument/2006/relationships/tags" Target="../tags/tag429.xml"/><Relationship Id="rId45" Type="http://schemas.openxmlformats.org/officeDocument/2006/relationships/tags" Target="../tags/tag434.xml"/><Relationship Id="rId53" Type="http://schemas.openxmlformats.org/officeDocument/2006/relationships/oleObject" Target="../embeddings/oleObject43.bin"/><Relationship Id="rId58" Type="http://schemas.openxmlformats.org/officeDocument/2006/relationships/image" Target="../media/image42.emf"/><Relationship Id="rId5" Type="http://schemas.openxmlformats.org/officeDocument/2006/relationships/tags" Target="../tags/tag394.xml"/><Relationship Id="rId15" Type="http://schemas.openxmlformats.org/officeDocument/2006/relationships/tags" Target="../tags/tag404.xml"/><Relationship Id="rId23" Type="http://schemas.openxmlformats.org/officeDocument/2006/relationships/tags" Target="../tags/tag412.xml"/><Relationship Id="rId28" Type="http://schemas.openxmlformats.org/officeDocument/2006/relationships/tags" Target="../tags/tag417.xml"/><Relationship Id="rId36" Type="http://schemas.openxmlformats.org/officeDocument/2006/relationships/tags" Target="../tags/tag425.xml"/><Relationship Id="rId49" Type="http://schemas.openxmlformats.org/officeDocument/2006/relationships/oleObject" Target="../embeddings/oleObject41.bin"/><Relationship Id="rId57" Type="http://schemas.openxmlformats.org/officeDocument/2006/relationships/oleObject" Target="../embeddings/oleObject45.bin"/><Relationship Id="rId10" Type="http://schemas.openxmlformats.org/officeDocument/2006/relationships/tags" Target="../tags/tag399.xml"/><Relationship Id="rId19" Type="http://schemas.openxmlformats.org/officeDocument/2006/relationships/tags" Target="../tags/tag408.xml"/><Relationship Id="rId31" Type="http://schemas.openxmlformats.org/officeDocument/2006/relationships/tags" Target="../tags/tag420.xml"/><Relationship Id="rId44" Type="http://schemas.openxmlformats.org/officeDocument/2006/relationships/tags" Target="../tags/tag433.xml"/><Relationship Id="rId52" Type="http://schemas.openxmlformats.org/officeDocument/2006/relationships/image" Target="../media/image39.emf"/><Relationship Id="rId60" Type="http://schemas.openxmlformats.org/officeDocument/2006/relationships/image" Target="../media/image44.emf"/><Relationship Id="rId4" Type="http://schemas.openxmlformats.org/officeDocument/2006/relationships/tags" Target="../tags/tag393.xml"/><Relationship Id="rId9" Type="http://schemas.openxmlformats.org/officeDocument/2006/relationships/tags" Target="../tags/tag398.xml"/><Relationship Id="rId14" Type="http://schemas.openxmlformats.org/officeDocument/2006/relationships/tags" Target="../tags/tag403.xml"/><Relationship Id="rId22" Type="http://schemas.openxmlformats.org/officeDocument/2006/relationships/tags" Target="../tags/tag411.xml"/><Relationship Id="rId27" Type="http://schemas.openxmlformats.org/officeDocument/2006/relationships/tags" Target="../tags/tag416.xml"/><Relationship Id="rId30" Type="http://schemas.openxmlformats.org/officeDocument/2006/relationships/tags" Target="../tags/tag419.xml"/><Relationship Id="rId35" Type="http://schemas.openxmlformats.org/officeDocument/2006/relationships/tags" Target="../tags/tag424.xml"/><Relationship Id="rId43" Type="http://schemas.openxmlformats.org/officeDocument/2006/relationships/tags" Target="../tags/tag432.xml"/><Relationship Id="rId48" Type="http://schemas.openxmlformats.org/officeDocument/2006/relationships/slideLayout" Target="../slideLayouts/slideLayout1.xml"/><Relationship Id="rId56" Type="http://schemas.openxmlformats.org/officeDocument/2006/relationships/image" Target="../media/image41.emf"/><Relationship Id="rId8" Type="http://schemas.openxmlformats.org/officeDocument/2006/relationships/tags" Target="../tags/tag397.xml"/><Relationship Id="rId51" Type="http://schemas.openxmlformats.org/officeDocument/2006/relationships/oleObject" Target="../embeddings/oleObject42.bin"/><Relationship Id="rId3" Type="http://schemas.openxmlformats.org/officeDocument/2006/relationships/tags" Target="../tags/tag392.xml"/></Relationships>
</file>

<file path=ppt/slides/_rels/slide14.xml.rels><?xml version="1.0" encoding="UTF-8" standalone="yes"?>
<Relationships xmlns="http://schemas.openxmlformats.org/package/2006/relationships"><Relationship Id="rId13" Type="http://schemas.openxmlformats.org/officeDocument/2006/relationships/tags" Target="../tags/tag448.xml"/><Relationship Id="rId18" Type="http://schemas.openxmlformats.org/officeDocument/2006/relationships/tags" Target="../tags/tag453.xml"/><Relationship Id="rId26" Type="http://schemas.openxmlformats.org/officeDocument/2006/relationships/tags" Target="../tags/tag461.xml"/><Relationship Id="rId39" Type="http://schemas.openxmlformats.org/officeDocument/2006/relationships/tags" Target="../tags/tag474.xml"/><Relationship Id="rId3" Type="http://schemas.openxmlformats.org/officeDocument/2006/relationships/tags" Target="../tags/tag438.xml"/><Relationship Id="rId21" Type="http://schemas.openxmlformats.org/officeDocument/2006/relationships/tags" Target="../tags/tag456.xml"/><Relationship Id="rId34" Type="http://schemas.openxmlformats.org/officeDocument/2006/relationships/tags" Target="../tags/tag469.xml"/><Relationship Id="rId42" Type="http://schemas.openxmlformats.org/officeDocument/2006/relationships/tags" Target="../tags/tag477.xml"/><Relationship Id="rId47" Type="http://schemas.openxmlformats.org/officeDocument/2006/relationships/tags" Target="../tags/tag482.xml"/><Relationship Id="rId50" Type="http://schemas.openxmlformats.org/officeDocument/2006/relationships/image" Target="../media/image1.emf"/><Relationship Id="rId7" Type="http://schemas.openxmlformats.org/officeDocument/2006/relationships/tags" Target="../tags/tag442.xml"/><Relationship Id="rId12" Type="http://schemas.openxmlformats.org/officeDocument/2006/relationships/tags" Target="../tags/tag447.xml"/><Relationship Id="rId17" Type="http://schemas.openxmlformats.org/officeDocument/2006/relationships/tags" Target="../tags/tag452.xml"/><Relationship Id="rId25" Type="http://schemas.openxmlformats.org/officeDocument/2006/relationships/tags" Target="../tags/tag460.xml"/><Relationship Id="rId33" Type="http://schemas.openxmlformats.org/officeDocument/2006/relationships/tags" Target="../tags/tag468.xml"/><Relationship Id="rId38" Type="http://schemas.openxmlformats.org/officeDocument/2006/relationships/tags" Target="../tags/tag473.xml"/><Relationship Id="rId46" Type="http://schemas.openxmlformats.org/officeDocument/2006/relationships/tags" Target="../tags/tag481.xml"/><Relationship Id="rId2" Type="http://schemas.openxmlformats.org/officeDocument/2006/relationships/tags" Target="../tags/tag437.xml"/><Relationship Id="rId16" Type="http://schemas.openxmlformats.org/officeDocument/2006/relationships/tags" Target="../tags/tag451.xml"/><Relationship Id="rId20" Type="http://schemas.openxmlformats.org/officeDocument/2006/relationships/tags" Target="../tags/tag455.xml"/><Relationship Id="rId29" Type="http://schemas.openxmlformats.org/officeDocument/2006/relationships/tags" Target="../tags/tag464.xml"/><Relationship Id="rId41" Type="http://schemas.openxmlformats.org/officeDocument/2006/relationships/tags" Target="../tags/tag476.xml"/><Relationship Id="rId1" Type="http://schemas.openxmlformats.org/officeDocument/2006/relationships/vmlDrawing" Target="../drawings/vmlDrawing16.vml"/><Relationship Id="rId6" Type="http://schemas.openxmlformats.org/officeDocument/2006/relationships/tags" Target="../tags/tag441.xml"/><Relationship Id="rId11" Type="http://schemas.openxmlformats.org/officeDocument/2006/relationships/tags" Target="../tags/tag446.xml"/><Relationship Id="rId24" Type="http://schemas.openxmlformats.org/officeDocument/2006/relationships/tags" Target="../tags/tag459.xml"/><Relationship Id="rId32" Type="http://schemas.openxmlformats.org/officeDocument/2006/relationships/tags" Target="../tags/tag467.xml"/><Relationship Id="rId37" Type="http://schemas.openxmlformats.org/officeDocument/2006/relationships/tags" Target="../tags/tag472.xml"/><Relationship Id="rId40" Type="http://schemas.openxmlformats.org/officeDocument/2006/relationships/tags" Target="../tags/tag475.xml"/><Relationship Id="rId45" Type="http://schemas.openxmlformats.org/officeDocument/2006/relationships/tags" Target="../tags/tag480.xml"/><Relationship Id="rId5" Type="http://schemas.openxmlformats.org/officeDocument/2006/relationships/tags" Target="../tags/tag440.xml"/><Relationship Id="rId15" Type="http://schemas.openxmlformats.org/officeDocument/2006/relationships/tags" Target="../tags/tag450.xml"/><Relationship Id="rId23" Type="http://schemas.openxmlformats.org/officeDocument/2006/relationships/tags" Target="../tags/tag458.xml"/><Relationship Id="rId28" Type="http://schemas.openxmlformats.org/officeDocument/2006/relationships/tags" Target="../tags/tag463.xml"/><Relationship Id="rId36" Type="http://schemas.openxmlformats.org/officeDocument/2006/relationships/tags" Target="../tags/tag471.xml"/><Relationship Id="rId49" Type="http://schemas.openxmlformats.org/officeDocument/2006/relationships/oleObject" Target="../embeddings/oleObject46.bin"/><Relationship Id="rId10" Type="http://schemas.openxmlformats.org/officeDocument/2006/relationships/tags" Target="../tags/tag445.xml"/><Relationship Id="rId19" Type="http://schemas.openxmlformats.org/officeDocument/2006/relationships/tags" Target="../tags/tag454.xml"/><Relationship Id="rId31" Type="http://schemas.openxmlformats.org/officeDocument/2006/relationships/tags" Target="../tags/tag466.xml"/><Relationship Id="rId44" Type="http://schemas.openxmlformats.org/officeDocument/2006/relationships/tags" Target="../tags/tag479.xml"/><Relationship Id="rId52" Type="http://schemas.openxmlformats.org/officeDocument/2006/relationships/image" Target="../media/image45.emf"/><Relationship Id="rId4" Type="http://schemas.openxmlformats.org/officeDocument/2006/relationships/tags" Target="../tags/tag439.xml"/><Relationship Id="rId9" Type="http://schemas.openxmlformats.org/officeDocument/2006/relationships/tags" Target="../tags/tag444.xml"/><Relationship Id="rId14" Type="http://schemas.openxmlformats.org/officeDocument/2006/relationships/tags" Target="../tags/tag449.xml"/><Relationship Id="rId22" Type="http://schemas.openxmlformats.org/officeDocument/2006/relationships/tags" Target="../tags/tag457.xml"/><Relationship Id="rId27" Type="http://schemas.openxmlformats.org/officeDocument/2006/relationships/tags" Target="../tags/tag462.xml"/><Relationship Id="rId30" Type="http://schemas.openxmlformats.org/officeDocument/2006/relationships/tags" Target="../tags/tag465.xml"/><Relationship Id="rId35" Type="http://schemas.openxmlformats.org/officeDocument/2006/relationships/tags" Target="../tags/tag470.xml"/><Relationship Id="rId43" Type="http://schemas.openxmlformats.org/officeDocument/2006/relationships/tags" Target="../tags/tag478.xml"/><Relationship Id="rId48" Type="http://schemas.openxmlformats.org/officeDocument/2006/relationships/slideLayout" Target="../slideLayouts/slideLayout1.xml"/><Relationship Id="rId8" Type="http://schemas.openxmlformats.org/officeDocument/2006/relationships/tags" Target="../tags/tag443.xml"/><Relationship Id="rId51" Type="http://schemas.openxmlformats.org/officeDocument/2006/relationships/oleObject" Target="../embeddings/oleObject47.bin"/></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484.xml"/><Relationship Id="rId7" Type="http://schemas.openxmlformats.org/officeDocument/2006/relationships/image" Target="../media/image46.png"/><Relationship Id="rId2" Type="http://schemas.openxmlformats.org/officeDocument/2006/relationships/tags" Target="../tags/tag48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slideLayout" Target="../slideLayouts/slideLayout1.xml"/><Relationship Id="rId9" Type="http://schemas.openxmlformats.org/officeDocument/2006/relationships/image" Target="../media/image48.jpg"/></Relationships>
</file>

<file path=ppt/slides/_rels/slide16.xml.rels><?xml version="1.0" encoding="UTF-8" standalone="yes"?>
<Relationships xmlns="http://schemas.openxmlformats.org/package/2006/relationships"><Relationship Id="rId13" Type="http://schemas.openxmlformats.org/officeDocument/2006/relationships/tags" Target="../tags/tag496.xml"/><Relationship Id="rId18" Type="http://schemas.openxmlformats.org/officeDocument/2006/relationships/tags" Target="../tags/tag501.xml"/><Relationship Id="rId26" Type="http://schemas.openxmlformats.org/officeDocument/2006/relationships/tags" Target="../tags/tag509.xml"/><Relationship Id="rId39" Type="http://schemas.openxmlformats.org/officeDocument/2006/relationships/tags" Target="../tags/tag522.xml"/><Relationship Id="rId21" Type="http://schemas.openxmlformats.org/officeDocument/2006/relationships/tags" Target="../tags/tag504.xml"/><Relationship Id="rId34" Type="http://schemas.openxmlformats.org/officeDocument/2006/relationships/tags" Target="../tags/tag517.xml"/><Relationship Id="rId42" Type="http://schemas.openxmlformats.org/officeDocument/2006/relationships/tags" Target="../tags/tag525.xml"/><Relationship Id="rId47" Type="http://schemas.openxmlformats.org/officeDocument/2006/relationships/tags" Target="../tags/tag530.xml"/><Relationship Id="rId50" Type="http://schemas.openxmlformats.org/officeDocument/2006/relationships/tags" Target="../tags/tag533.xml"/><Relationship Id="rId55" Type="http://schemas.openxmlformats.org/officeDocument/2006/relationships/tags" Target="../tags/tag538.xml"/><Relationship Id="rId7" Type="http://schemas.openxmlformats.org/officeDocument/2006/relationships/tags" Target="../tags/tag490.xml"/><Relationship Id="rId2" Type="http://schemas.openxmlformats.org/officeDocument/2006/relationships/tags" Target="../tags/tag485.xml"/><Relationship Id="rId16" Type="http://schemas.openxmlformats.org/officeDocument/2006/relationships/tags" Target="../tags/tag499.xml"/><Relationship Id="rId20" Type="http://schemas.openxmlformats.org/officeDocument/2006/relationships/tags" Target="../tags/tag503.xml"/><Relationship Id="rId29" Type="http://schemas.openxmlformats.org/officeDocument/2006/relationships/tags" Target="../tags/tag512.xml"/><Relationship Id="rId41" Type="http://schemas.openxmlformats.org/officeDocument/2006/relationships/tags" Target="../tags/tag524.xml"/><Relationship Id="rId54" Type="http://schemas.openxmlformats.org/officeDocument/2006/relationships/tags" Target="../tags/tag537.xml"/><Relationship Id="rId62" Type="http://schemas.openxmlformats.org/officeDocument/2006/relationships/image" Target="../media/image50.emf"/><Relationship Id="rId1" Type="http://schemas.openxmlformats.org/officeDocument/2006/relationships/vmlDrawing" Target="../drawings/vmlDrawing18.vml"/><Relationship Id="rId6" Type="http://schemas.openxmlformats.org/officeDocument/2006/relationships/tags" Target="../tags/tag489.xml"/><Relationship Id="rId11" Type="http://schemas.openxmlformats.org/officeDocument/2006/relationships/tags" Target="../tags/tag494.xml"/><Relationship Id="rId24" Type="http://schemas.openxmlformats.org/officeDocument/2006/relationships/tags" Target="../tags/tag507.xml"/><Relationship Id="rId32" Type="http://schemas.openxmlformats.org/officeDocument/2006/relationships/tags" Target="../tags/tag515.xml"/><Relationship Id="rId37" Type="http://schemas.openxmlformats.org/officeDocument/2006/relationships/tags" Target="../tags/tag520.xml"/><Relationship Id="rId40" Type="http://schemas.openxmlformats.org/officeDocument/2006/relationships/tags" Target="../tags/tag523.xml"/><Relationship Id="rId45" Type="http://schemas.openxmlformats.org/officeDocument/2006/relationships/tags" Target="../tags/tag528.xml"/><Relationship Id="rId53" Type="http://schemas.openxmlformats.org/officeDocument/2006/relationships/tags" Target="../tags/tag536.xml"/><Relationship Id="rId58" Type="http://schemas.openxmlformats.org/officeDocument/2006/relationships/image" Target="../media/image1.emf"/><Relationship Id="rId5" Type="http://schemas.openxmlformats.org/officeDocument/2006/relationships/tags" Target="../tags/tag488.xml"/><Relationship Id="rId15" Type="http://schemas.openxmlformats.org/officeDocument/2006/relationships/tags" Target="../tags/tag498.xml"/><Relationship Id="rId23" Type="http://schemas.openxmlformats.org/officeDocument/2006/relationships/tags" Target="../tags/tag506.xml"/><Relationship Id="rId28" Type="http://schemas.openxmlformats.org/officeDocument/2006/relationships/tags" Target="../tags/tag511.xml"/><Relationship Id="rId36" Type="http://schemas.openxmlformats.org/officeDocument/2006/relationships/tags" Target="../tags/tag519.xml"/><Relationship Id="rId49" Type="http://schemas.openxmlformats.org/officeDocument/2006/relationships/tags" Target="../tags/tag532.xml"/><Relationship Id="rId57" Type="http://schemas.openxmlformats.org/officeDocument/2006/relationships/oleObject" Target="../embeddings/oleObject49.bin"/><Relationship Id="rId61" Type="http://schemas.openxmlformats.org/officeDocument/2006/relationships/oleObject" Target="../embeddings/oleObject51.bin"/><Relationship Id="rId10" Type="http://schemas.openxmlformats.org/officeDocument/2006/relationships/tags" Target="../tags/tag493.xml"/><Relationship Id="rId19" Type="http://schemas.openxmlformats.org/officeDocument/2006/relationships/tags" Target="../tags/tag502.xml"/><Relationship Id="rId31" Type="http://schemas.openxmlformats.org/officeDocument/2006/relationships/tags" Target="../tags/tag514.xml"/><Relationship Id="rId44" Type="http://schemas.openxmlformats.org/officeDocument/2006/relationships/tags" Target="../tags/tag527.xml"/><Relationship Id="rId52" Type="http://schemas.openxmlformats.org/officeDocument/2006/relationships/tags" Target="../tags/tag535.xml"/><Relationship Id="rId60" Type="http://schemas.openxmlformats.org/officeDocument/2006/relationships/image" Target="../media/image49.emf"/><Relationship Id="rId4" Type="http://schemas.openxmlformats.org/officeDocument/2006/relationships/tags" Target="../tags/tag487.xml"/><Relationship Id="rId9" Type="http://schemas.openxmlformats.org/officeDocument/2006/relationships/tags" Target="../tags/tag492.xml"/><Relationship Id="rId14" Type="http://schemas.openxmlformats.org/officeDocument/2006/relationships/tags" Target="../tags/tag497.xml"/><Relationship Id="rId22" Type="http://schemas.openxmlformats.org/officeDocument/2006/relationships/tags" Target="../tags/tag505.xml"/><Relationship Id="rId27" Type="http://schemas.openxmlformats.org/officeDocument/2006/relationships/tags" Target="../tags/tag510.xml"/><Relationship Id="rId30" Type="http://schemas.openxmlformats.org/officeDocument/2006/relationships/tags" Target="../tags/tag513.xml"/><Relationship Id="rId35" Type="http://schemas.openxmlformats.org/officeDocument/2006/relationships/tags" Target="../tags/tag518.xml"/><Relationship Id="rId43" Type="http://schemas.openxmlformats.org/officeDocument/2006/relationships/tags" Target="../tags/tag526.xml"/><Relationship Id="rId48" Type="http://schemas.openxmlformats.org/officeDocument/2006/relationships/tags" Target="../tags/tag531.xml"/><Relationship Id="rId56" Type="http://schemas.openxmlformats.org/officeDocument/2006/relationships/slideLayout" Target="../slideLayouts/slideLayout1.xml"/><Relationship Id="rId8" Type="http://schemas.openxmlformats.org/officeDocument/2006/relationships/tags" Target="../tags/tag491.xml"/><Relationship Id="rId51" Type="http://schemas.openxmlformats.org/officeDocument/2006/relationships/tags" Target="../tags/tag534.xml"/><Relationship Id="rId3" Type="http://schemas.openxmlformats.org/officeDocument/2006/relationships/tags" Target="../tags/tag486.xml"/><Relationship Id="rId12" Type="http://schemas.openxmlformats.org/officeDocument/2006/relationships/tags" Target="../tags/tag495.xml"/><Relationship Id="rId17" Type="http://schemas.openxmlformats.org/officeDocument/2006/relationships/tags" Target="../tags/tag500.xml"/><Relationship Id="rId25" Type="http://schemas.openxmlformats.org/officeDocument/2006/relationships/tags" Target="../tags/tag508.xml"/><Relationship Id="rId33" Type="http://schemas.openxmlformats.org/officeDocument/2006/relationships/tags" Target="../tags/tag516.xml"/><Relationship Id="rId38" Type="http://schemas.openxmlformats.org/officeDocument/2006/relationships/tags" Target="../tags/tag521.xml"/><Relationship Id="rId46" Type="http://schemas.openxmlformats.org/officeDocument/2006/relationships/tags" Target="../tags/tag529.xml"/><Relationship Id="rId59" Type="http://schemas.openxmlformats.org/officeDocument/2006/relationships/oleObject" Target="../embeddings/oleObject50.bin"/></Relationships>
</file>

<file path=ppt/slides/_rels/slide17.xml.rels><?xml version="1.0" encoding="UTF-8" standalone="yes"?>
<Relationships xmlns="http://schemas.openxmlformats.org/package/2006/relationships"><Relationship Id="rId8" Type="http://schemas.openxmlformats.org/officeDocument/2006/relationships/tags" Target="../tags/tag545.xml"/><Relationship Id="rId13" Type="http://schemas.openxmlformats.org/officeDocument/2006/relationships/tags" Target="../tags/tag550.xml"/><Relationship Id="rId18" Type="http://schemas.openxmlformats.org/officeDocument/2006/relationships/tags" Target="../tags/tag555.xml"/><Relationship Id="rId26" Type="http://schemas.openxmlformats.org/officeDocument/2006/relationships/image" Target="../media/image51.emf"/><Relationship Id="rId3" Type="http://schemas.openxmlformats.org/officeDocument/2006/relationships/tags" Target="../tags/tag540.xml"/><Relationship Id="rId21" Type="http://schemas.openxmlformats.org/officeDocument/2006/relationships/tags" Target="../tags/tag558.xml"/><Relationship Id="rId7" Type="http://schemas.openxmlformats.org/officeDocument/2006/relationships/tags" Target="../tags/tag544.xml"/><Relationship Id="rId12" Type="http://schemas.openxmlformats.org/officeDocument/2006/relationships/tags" Target="../tags/tag549.xml"/><Relationship Id="rId17" Type="http://schemas.openxmlformats.org/officeDocument/2006/relationships/tags" Target="../tags/tag554.xml"/><Relationship Id="rId25" Type="http://schemas.openxmlformats.org/officeDocument/2006/relationships/oleObject" Target="../embeddings/oleObject53.bin"/><Relationship Id="rId2" Type="http://schemas.openxmlformats.org/officeDocument/2006/relationships/tags" Target="../tags/tag539.xml"/><Relationship Id="rId16" Type="http://schemas.openxmlformats.org/officeDocument/2006/relationships/tags" Target="../tags/tag553.xml"/><Relationship Id="rId20" Type="http://schemas.openxmlformats.org/officeDocument/2006/relationships/tags" Target="../tags/tag557.xml"/><Relationship Id="rId29" Type="http://schemas.openxmlformats.org/officeDocument/2006/relationships/oleObject" Target="../embeddings/oleObject55.bin"/><Relationship Id="rId1" Type="http://schemas.openxmlformats.org/officeDocument/2006/relationships/vmlDrawing" Target="../drawings/vmlDrawing19.vml"/><Relationship Id="rId6" Type="http://schemas.openxmlformats.org/officeDocument/2006/relationships/tags" Target="../tags/tag543.xml"/><Relationship Id="rId11" Type="http://schemas.openxmlformats.org/officeDocument/2006/relationships/tags" Target="../tags/tag548.xml"/><Relationship Id="rId24" Type="http://schemas.openxmlformats.org/officeDocument/2006/relationships/image" Target="../media/image1.emf"/><Relationship Id="rId5" Type="http://schemas.openxmlformats.org/officeDocument/2006/relationships/tags" Target="../tags/tag542.xml"/><Relationship Id="rId15" Type="http://schemas.openxmlformats.org/officeDocument/2006/relationships/tags" Target="../tags/tag552.xml"/><Relationship Id="rId23" Type="http://schemas.openxmlformats.org/officeDocument/2006/relationships/oleObject" Target="../embeddings/oleObject52.bin"/><Relationship Id="rId28" Type="http://schemas.openxmlformats.org/officeDocument/2006/relationships/image" Target="../media/image52.emf"/><Relationship Id="rId10" Type="http://schemas.openxmlformats.org/officeDocument/2006/relationships/tags" Target="../tags/tag547.xml"/><Relationship Id="rId19" Type="http://schemas.openxmlformats.org/officeDocument/2006/relationships/tags" Target="../tags/tag556.xml"/><Relationship Id="rId4" Type="http://schemas.openxmlformats.org/officeDocument/2006/relationships/tags" Target="../tags/tag541.xml"/><Relationship Id="rId9" Type="http://schemas.openxmlformats.org/officeDocument/2006/relationships/tags" Target="../tags/tag546.xml"/><Relationship Id="rId14" Type="http://schemas.openxmlformats.org/officeDocument/2006/relationships/tags" Target="../tags/tag551.xml"/><Relationship Id="rId22" Type="http://schemas.openxmlformats.org/officeDocument/2006/relationships/slideLayout" Target="../slideLayouts/slideLayout1.xml"/><Relationship Id="rId27" Type="http://schemas.openxmlformats.org/officeDocument/2006/relationships/oleObject" Target="../embeddings/oleObject54.bin"/><Relationship Id="rId30" Type="http://schemas.openxmlformats.org/officeDocument/2006/relationships/image" Target="../media/image53.emf"/></Relationships>
</file>

<file path=ppt/slides/_rels/slide18.xml.rels><?xml version="1.0" encoding="UTF-8" standalone="yes"?>
<Relationships xmlns="http://schemas.openxmlformats.org/package/2006/relationships"><Relationship Id="rId13" Type="http://schemas.openxmlformats.org/officeDocument/2006/relationships/tags" Target="../tags/tag570.xml"/><Relationship Id="rId18" Type="http://schemas.openxmlformats.org/officeDocument/2006/relationships/tags" Target="../tags/tag575.xml"/><Relationship Id="rId26" Type="http://schemas.openxmlformats.org/officeDocument/2006/relationships/tags" Target="../tags/tag583.xml"/><Relationship Id="rId39" Type="http://schemas.openxmlformats.org/officeDocument/2006/relationships/tags" Target="../tags/tag596.xml"/><Relationship Id="rId21" Type="http://schemas.openxmlformats.org/officeDocument/2006/relationships/tags" Target="../tags/tag578.xml"/><Relationship Id="rId34" Type="http://schemas.openxmlformats.org/officeDocument/2006/relationships/tags" Target="../tags/tag591.xml"/><Relationship Id="rId42" Type="http://schemas.openxmlformats.org/officeDocument/2006/relationships/tags" Target="../tags/tag599.xml"/><Relationship Id="rId47" Type="http://schemas.openxmlformats.org/officeDocument/2006/relationships/tags" Target="../tags/tag604.xml"/><Relationship Id="rId50" Type="http://schemas.openxmlformats.org/officeDocument/2006/relationships/oleObject" Target="../embeddings/oleObject56.bin"/><Relationship Id="rId55" Type="http://schemas.openxmlformats.org/officeDocument/2006/relationships/image" Target="../media/image55.emf"/><Relationship Id="rId7" Type="http://schemas.openxmlformats.org/officeDocument/2006/relationships/tags" Target="../tags/tag564.xml"/><Relationship Id="rId12" Type="http://schemas.openxmlformats.org/officeDocument/2006/relationships/tags" Target="../tags/tag569.xml"/><Relationship Id="rId17" Type="http://schemas.openxmlformats.org/officeDocument/2006/relationships/tags" Target="../tags/tag574.xml"/><Relationship Id="rId25" Type="http://schemas.openxmlformats.org/officeDocument/2006/relationships/tags" Target="../tags/tag582.xml"/><Relationship Id="rId33" Type="http://schemas.openxmlformats.org/officeDocument/2006/relationships/tags" Target="../tags/tag590.xml"/><Relationship Id="rId38" Type="http://schemas.openxmlformats.org/officeDocument/2006/relationships/tags" Target="../tags/tag595.xml"/><Relationship Id="rId46" Type="http://schemas.openxmlformats.org/officeDocument/2006/relationships/tags" Target="../tags/tag603.xml"/><Relationship Id="rId2" Type="http://schemas.openxmlformats.org/officeDocument/2006/relationships/tags" Target="../tags/tag559.xml"/><Relationship Id="rId16" Type="http://schemas.openxmlformats.org/officeDocument/2006/relationships/tags" Target="../tags/tag573.xml"/><Relationship Id="rId20" Type="http://schemas.openxmlformats.org/officeDocument/2006/relationships/tags" Target="../tags/tag577.xml"/><Relationship Id="rId29" Type="http://schemas.openxmlformats.org/officeDocument/2006/relationships/tags" Target="../tags/tag586.xml"/><Relationship Id="rId41" Type="http://schemas.openxmlformats.org/officeDocument/2006/relationships/tags" Target="../tags/tag598.xml"/><Relationship Id="rId54" Type="http://schemas.openxmlformats.org/officeDocument/2006/relationships/oleObject" Target="../embeddings/oleObject58.bin"/><Relationship Id="rId1" Type="http://schemas.openxmlformats.org/officeDocument/2006/relationships/vmlDrawing" Target="../drawings/vmlDrawing20.vml"/><Relationship Id="rId6" Type="http://schemas.openxmlformats.org/officeDocument/2006/relationships/tags" Target="../tags/tag563.xml"/><Relationship Id="rId11" Type="http://schemas.openxmlformats.org/officeDocument/2006/relationships/tags" Target="../tags/tag568.xml"/><Relationship Id="rId24" Type="http://schemas.openxmlformats.org/officeDocument/2006/relationships/tags" Target="../tags/tag581.xml"/><Relationship Id="rId32" Type="http://schemas.openxmlformats.org/officeDocument/2006/relationships/tags" Target="../tags/tag589.xml"/><Relationship Id="rId37" Type="http://schemas.openxmlformats.org/officeDocument/2006/relationships/tags" Target="../tags/tag594.xml"/><Relationship Id="rId40" Type="http://schemas.openxmlformats.org/officeDocument/2006/relationships/tags" Target="../tags/tag597.xml"/><Relationship Id="rId45" Type="http://schemas.openxmlformats.org/officeDocument/2006/relationships/tags" Target="../tags/tag602.xml"/><Relationship Id="rId53" Type="http://schemas.openxmlformats.org/officeDocument/2006/relationships/image" Target="../media/image54.emf"/><Relationship Id="rId5" Type="http://schemas.openxmlformats.org/officeDocument/2006/relationships/tags" Target="../tags/tag562.xml"/><Relationship Id="rId15" Type="http://schemas.openxmlformats.org/officeDocument/2006/relationships/tags" Target="../tags/tag572.xml"/><Relationship Id="rId23" Type="http://schemas.openxmlformats.org/officeDocument/2006/relationships/tags" Target="../tags/tag580.xml"/><Relationship Id="rId28" Type="http://schemas.openxmlformats.org/officeDocument/2006/relationships/tags" Target="../tags/tag585.xml"/><Relationship Id="rId36" Type="http://schemas.openxmlformats.org/officeDocument/2006/relationships/tags" Target="../tags/tag593.xml"/><Relationship Id="rId49" Type="http://schemas.openxmlformats.org/officeDocument/2006/relationships/slideLayout" Target="../slideLayouts/slideLayout1.xml"/><Relationship Id="rId10" Type="http://schemas.openxmlformats.org/officeDocument/2006/relationships/tags" Target="../tags/tag567.xml"/><Relationship Id="rId19" Type="http://schemas.openxmlformats.org/officeDocument/2006/relationships/tags" Target="../tags/tag576.xml"/><Relationship Id="rId31" Type="http://schemas.openxmlformats.org/officeDocument/2006/relationships/tags" Target="../tags/tag588.xml"/><Relationship Id="rId44" Type="http://schemas.openxmlformats.org/officeDocument/2006/relationships/tags" Target="../tags/tag601.xml"/><Relationship Id="rId52" Type="http://schemas.openxmlformats.org/officeDocument/2006/relationships/oleObject" Target="../embeddings/oleObject57.bin"/><Relationship Id="rId4" Type="http://schemas.openxmlformats.org/officeDocument/2006/relationships/tags" Target="../tags/tag561.xml"/><Relationship Id="rId9" Type="http://schemas.openxmlformats.org/officeDocument/2006/relationships/tags" Target="../tags/tag566.xml"/><Relationship Id="rId14" Type="http://schemas.openxmlformats.org/officeDocument/2006/relationships/tags" Target="../tags/tag571.xml"/><Relationship Id="rId22" Type="http://schemas.openxmlformats.org/officeDocument/2006/relationships/tags" Target="../tags/tag579.xml"/><Relationship Id="rId27" Type="http://schemas.openxmlformats.org/officeDocument/2006/relationships/tags" Target="../tags/tag584.xml"/><Relationship Id="rId30" Type="http://schemas.openxmlformats.org/officeDocument/2006/relationships/tags" Target="../tags/tag587.xml"/><Relationship Id="rId35" Type="http://schemas.openxmlformats.org/officeDocument/2006/relationships/tags" Target="../tags/tag592.xml"/><Relationship Id="rId43" Type="http://schemas.openxmlformats.org/officeDocument/2006/relationships/tags" Target="../tags/tag600.xml"/><Relationship Id="rId48" Type="http://schemas.openxmlformats.org/officeDocument/2006/relationships/tags" Target="../tags/tag605.xml"/><Relationship Id="rId8" Type="http://schemas.openxmlformats.org/officeDocument/2006/relationships/tags" Target="../tags/tag565.xml"/><Relationship Id="rId51" Type="http://schemas.openxmlformats.org/officeDocument/2006/relationships/image" Target="../media/image1.emf"/><Relationship Id="rId3" Type="http://schemas.openxmlformats.org/officeDocument/2006/relationships/tags" Target="../tags/tag560.xml"/></Relationships>
</file>

<file path=ppt/slides/_rels/slide19.xml.rels><?xml version="1.0" encoding="UTF-8" standalone="yes"?>
<Relationships xmlns="http://schemas.openxmlformats.org/package/2006/relationships"><Relationship Id="rId8" Type="http://schemas.openxmlformats.org/officeDocument/2006/relationships/tags" Target="../tags/tag612.xml"/><Relationship Id="rId13" Type="http://schemas.openxmlformats.org/officeDocument/2006/relationships/tags" Target="../tags/tag617.xml"/><Relationship Id="rId18" Type="http://schemas.openxmlformats.org/officeDocument/2006/relationships/tags" Target="../tags/tag622.xml"/><Relationship Id="rId26" Type="http://schemas.openxmlformats.org/officeDocument/2006/relationships/tags" Target="../tags/tag630.xml"/><Relationship Id="rId39" Type="http://schemas.openxmlformats.org/officeDocument/2006/relationships/oleObject" Target="../embeddings/oleObject61.bin"/><Relationship Id="rId3" Type="http://schemas.openxmlformats.org/officeDocument/2006/relationships/tags" Target="../tags/tag607.xml"/><Relationship Id="rId21" Type="http://schemas.openxmlformats.org/officeDocument/2006/relationships/tags" Target="../tags/tag625.xml"/><Relationship Id="rId34" Type="http://schemas.openxmlformats.org/officeDocument/2006/relationships/slideLayout" Target="../slideLayouts/slideLayout1.xml"/><Relationship Id="rId42" Type="http://schemas.openxmlformats.org/officeDocument/2006/relationships/image" Target="../media/image58.emf"/><Relationship Id="rId7" Type="http://schemas.openxmlformats.org/officeDocument/2006/relationships/tags" Target="../tags/tag611.xml"/><Relationship Id="rId12" Type="http://schemas.openxmlformats.org/officeDocument/2006/relationships/tags" Target="../tags/tag616.xml"/><Relationship Id="rId17" Type="http://schemas.openxmlformats.org/officeDocument/2006/relationships/tags" Target="../tags/tag621.xml"/><Relationship Id="rId25" Type="http://schemas.openxmlformats.org/officeDocument/2006/relationships/tags" Target="../tags/tag629.xml"/><Relationship Id="rId33" Type="http://schemas.openxmlformats.org/officeDocument/2006/relationships/tags" Target="../tags/tag637.xml"/><Relationship Id="rId38" Type="http://schemas.openxmlformats.org/officeDocument/2006/relationships/image" Target="../media/image56.emf"/><Relationship Id="rId46" Type="http://schemas.openxmlformats.org/officeDocument/2006/relationships/image" Target="../media/image60.emf"/><Relationship Id="rId2" Type="http://schemas.openxmlformats.org/officeDocument/2006/relationships/tags" Target="../tags/tag606.xml"/><Relationship Id="rId16" Type="http://schemas.openxmlformats.org/officeDocument/2006/relationships/tags" Target="../tags/tag620.xml"/><Relationship Id="rId20" Type="http://schemas.openxmlformats.org/officeDocument/2006/relationships/tags" Target="../tags/tag624.xml"/><Relationship Id="rId29" Type="http://schemas.openxmlformats.org/officeDocument/2006/relationships/tags" Target="../tags/tag633.xml"/><Relationship Id="rId41" Type="http://schemas.openxmlformats.org/officeDocument/2006/relationships/oleObject" Target="../embeddings/oleObject62.bin"/><Relationship Id="rId1" Type="http://schemas.openxmlformats.org/officeDocument/2006/relationships/vmlDrawing" Target="../drawings/vmlDrawing21.vml"/><Relationship Id="rId6" Type="http://schemas.openxmlformats.org/officeDocument/2006/relationships/tags" Target="../tags/tag610.xml"/><Relationship Id="rId11" Type="http://schemas.openxmlformats.org/officeDocument/2006/relationships/tags" Target="../tags/tag615.xml"/><Relationship Id="rId24" Type="http://schemas.openxmlformats.org/officeDocument/2006/relationships/tags" Target="../tags/tag628.xml"/><Relationship Id="rId32" Type="http://schemas.openxmlformats.org/officeDocument/2006/relationships/tags" Target="../tags/tag636.xml"/><Relationship Id="rId37" Type="http://schemas.openxmlformats.org/officeDocument/2006/relationships/oleObject" Target="../embeddings/oleObject60.bin"/><Relationship Id="rId40" Type="http://schemas.openxmlformats.org/officeDocument/2006/relationships/image" Target="../media/image57.emf"/><Relationship Id="rId45" Type="http://schemas.openxmlformats.org/officeDocument/2006/relationships/oleObject" Target="../embeddings/oleObject64.bin"/><Relationship Id="rId5" Type="http://schemas.openxmlformats.org/officeDocument/2006/relationships/tags" Target="../tags/tag609.xml"/><Relationship Id="rId15" Type="http://schemas.openxmlformats.org/officeDocument/2006/relationships/tags" Target="../tags/tag619.xml"/><Relationship Id="rId23" Type="http://schemas.openxmlformats.org/officeDocument/2006/relationships/tags" Target="../tags/tag627.xml"/><Relationship Id="rId28" Type="http://schemas.openxmlformats.org/officeDocument/2006/relationships/tags" Target="../tags/tag632.xml"/><Relationship Id="rId36" Type="http://schemas.openxmlformats.org/officeDocument/2006/relationships/image" Target="../media/image1.emf"/><Relationship Id="rId10" Type="http://schemas.openxmlformats.org/officeDocument/2006/relationships/tags" Target="../tags/tag614.xml"/><Relationship Id="rId19" Type="http://schemas.openxmlformats.org/officeDocument/2006/relationships/tags" Target="../tags/tag623.xml"/><Relationship Id="rId31" Type="http://schemas.openxmlformats.org/officeDocument/2006/relationships/tags" Target="../tags/tag635.xml"/><Relationship Id="rId44" Type="http://schemas.openxmlformats.org/officeDocument/2006/relationships/image" Target="../media/image59.emf"/><Relationship Id="rId4" Type="http://schemas.openxmlformats.org/officeDocument/2006/relationships/tags" Target="../tags/tag608.xml"/><Relationship Id="rId9" Type="http://schemas.openxmlformats.org/officeDocument/2006/relationships/tags" Target="../tags/tag613.xml"/><Relationship Id="rId14" Type="http://schemas.openxmlformats.org/officeDocument/2006/relationships/tags" Target="../tags/tag618.xml"/><Relationship Id="rId22" Type="http://schemas.openxmlformats.org/officeDocument/2006/relationships/tags" Target="../tags/tag626.xml"/><Relationship Id="rId27" Type="http://schemas.openxmlformats.org/officeDocument/2006/relationships/tags" Target="../tags/tag631.xml"/><Relationship Id="rId30" Type="http://schemas.openxmlformats.org/officeDocument/2006/relationships/tags" Target="../tags/tag634.xml"/><Relationship Id="rId35" Type="http://schemas.openxmlformats.org/officeDocument/2006/relationships/oleObject" Target="../embeddings/oleObject59.bin"/><Relationship Id="rId43" Type="http://schemas.openxmlformats.org/officeDocument/2006/relationships/oleObject" Target="../embeddings/oleObject63.bin"/></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tags" Target="../tags/tag644.xml"/><Relationship Id="rId13" Type="http://schemas.openxmlformats.org/officeDocument/2006/relationships/oleObject" Target="../embeddings/oleObject65.bin"/><Relationship Id="rId3" Type="http://schemas.openxmlformats.org/officeDocument/2006/relationships/tags" Target="../tags/tag639.xml"/><Relationship Id="rId7" Type="http://schemas.openxmlformats.org/officeDocument/2006/relationships/tags" Target="../tags/tag643.xml"/><Relationship Id="rId12" Type="http://schemas.openxmlformats.org/officeDocument/2006/relationships/slideLayout" Target="../slideLayouts/slideLayout1.xml"/><Relationship Id="rId2" Type="http://schemas.openxmlformats.org/officeDocument/2006/relationships/tags" Target="../tags/tag638.xml"/><Relationship Id="rId16" Type="http://schemas.openxmlformats.org/officeDocument/2006/relationships/image" Target="../media/image61.emf"/><Relationship Id="rId1" Type="http://schemas.openxmlformats.org/officeDocument/2006/relationships/vmlDrawing" Target="../drawings/vmlDrawing22.vml"/><Relationship Id="rId6" Type="http://schemas.openxmlformats.org/officeDocument/2006/relationships/tags" Target="../tags/tag642.xml"/><Relationship Id="rId11" Type="http://schemas.openxmlformats.org/officeDocument/2006/relationships/tags" Target="../tags/tag647.xml"/><Relationship Id="rId5" Type="http://schemas.openxmlformats.org/officeDocument/2006/relationships/tags" Target="../tags/tag641.xml"/><Relationship Id="rId15" Type="http://schemas.openxmlformats.org/officeDocument/2006/relationships/oleObject" Target="../embeddings/oleObject66.bin"/><Relationship Id="rId10" Type="http://schemas.openxmlformats.org/officeDocument/2006/relationships/tags" Target="../tags/tag646.xml"/><Relationship Id="rId4" Type="http://schemas.openxmlformats.org/officeDocument/2006/relationships/tags" Target="../tags/tag640.xml"/><Relationship Id="rId9" Type="http://schemas.openxmlformats.org/officeDocument/2006/relationships/tags" Target="../tags/tag645.xml"/><Relationship Id="rId1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tags" Target="../tags/tag649.xml"/><Relationship Id="rId7" Type="http://schemas.openxmlformats.org/officeDocument/2006/relationships/image" Target="../media/image62.png"/><Relationship Id="rId2" Type="http://schemas.openxmlformats.org/officeDocument/2006/relationships/tags" Target="../tags/tag648.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67.bin"/><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tags" Target="../tags/tag651.xml"/><Relationship Id="rId2" Type="http://schemas.openxmlformats.org/officeDocument/2006/relationships/tags" Target="../tags/tag650.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0.xml"/><Relationship Id="rId7" Type="http://schemas.openxmlformats.org/officeDocument/2006/relationships/image" Target="../media/image8.emf"/><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xml"/><Relationship Id="rId7" Type="http://schemas.openxmlformats.org/officeDocument/2006/relationships/image" Target="../media/image4.emf"/><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Layout" Target="../slideLayouts/slideLayout2.xml"/><Relationship Id="rId4"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1.png"/><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tags" Target="../tags/tag34.xml"/><Relationship Id="rId26" Type="http://schemas.openxmlformats.org/officeDocument/2006/relationships/tags" Target="../tags/tag42.xml"/><Relationship Id="rId39" Type="http://schemas.openxmlformats.org/officeDocument/2006/relationships/image" Target="../media/image13.emf"/><Relationship Id="rId3" Type="http://schemas.openxmlformats.org/officeDocument/2006/relationships/tags" Target="../tags/tag19.xml"/><Relationship Id="rId21" Type="http://schemas.openxmlformats.org/officeDocument/2006/relationships/tags" Target="../tags/tag37.xml"/><Relationship Id="rId34" Type="http://schemas.openxmlformats.org/officeDocument/2006/relationships/oleObject" Target="../embeddings/oleObject10.bin"/><Relationship Id="rId42" Type="http://schemas.openxmlformats.org/officeDocument/2006/relationships/oleObject" Target="../embeddings/oleObject14.bin"/><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5" Type="http://schemas.openxmlformats.org/officeDocument/2006/relationships/tags" Target="../tags/tag41.xml"/><Relationship Id="rId33" Type="http://schemas.openxmlformats.org/officeDocument/2006/relationships/slideLayout" Target="../slideLayouts/slideLayout1.xml"/><Relationship Id="rId38" Type="http://schemas.openxmlformats.org/officeDocument/2006/relationships/oleObject" Target="../embeddings/oleObject12.bin"/><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tags" Target="../tags/tag36.xml"/><Relationship Id="rId29" Type="http://schemas.openxmlformats.org/officeDocument/2006/relationships/tags" Target="../tags/tag45.xml"/><Relationship Id="rId41" Type="http://schemas.openxmlformats.org/officeDocument/2006/relationships/image" Target="../media/image14.emf"/><Relationship Id="rId1" Type="http://schemas.openxmlformats.org/officeDocument/2006/relationships/vmlDrawing" Target="../drawings/vmlDrawing10.vml"/><Relationship Id="rId6" Type="http://schemas.openxmlformats.org/officeDocument/2006/relationships/tags" Target="../tags/tag22.xml"/><Relationship Id="rId11" Type="http://schemas.openxmlformats.org/officeDocument/2006/relationships/tags" Target="../tags/tag27.xml"/><Relationship Id="rId24" Type="http://schemas.openxmlformats.org/officeDocument/2006/relationships/tags" Target="../tags/tag40.xml"/><Relationship Id="rId32" Type="http://schemas.openxmlformats.org/officeDocument/2006/relationships/tags" Target="../tags/tag48.xml"/><Relationship Id="rId37" Type="http://schemas.openxmlformats.org/officeDocument/2006/relationships/image" Target="../media/image12.emf"/><Relationship Id="rId40" Type="http://schemas.openxmlformats.org/officeDocument/2006/relationships/oleObject" Target="../embeddings/oleObject13.bin"/><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tags" Target="../tags/tag39.xml"/><Relationship Id="rId28" Type="http://schemas.openxmlformats.org/officeDocument/2006/relationships/tags" Target="../tags/tag44.xml"/><Relationship Id="rId36" Type="http://schemas.openxmlformats.org/officeDocument/2006/relationships/oleObject" Target="../embeddings/oleObject11.bin"/><Relationship Id="rId10" Type="http://schemas.openxmlformats.org/officeDocument/2006/relationships/tags" Target="../tags/tag26.xml"/><Relationship Id="rId19" Type="http://schemas.openxmlformats.org/officeDocument/2006/relationships/tags" Target="../tags/tag35.xml"/><Relationship Id="rId31" Type="http://schemas.openxmlformats.org/officeDocument/2006/relationships/tags" Target="../tags/tag47.xml"/><Relationship Id="rId44" Type="http://schemas.openxmlformats.org/officeDocument/2006/relationships/image" Target="../media/image16.png"/><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tags" Target="../tags/tag38.xml"/><Relationship Id="rId27" Type="http://schemas.openxmlformats.org/officeDocument/2006/relationships/tags" Target="../tags/tag43.xml"/><Relationship Id="rId30" Type="http://schemas.openxmlformats.org/officeDocument/2006/relationships/tags" Target="../tags/tag46.xml"/><Relationship Id="rId35" Type="http://schemas.openxmlformats.org/officeDocument/2006/relationships/image" Target="../media/image1.emf"/><Relationship Id="rId43"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a:extLst>
              <a:ext uri="{FF2B5EF4-FFF2-40B4-BE49-F238E27FC236}">
                <a16:creationId xmlns="" xmlns:a16="http://schemas.microsoft.com/office/drawing/2014/main" id="{384AFF85-0DBD-4FC5-B8FB-603AA6003BD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950" r="4950"/>
          <a:stretch>
            <a:fillRect/>
          </a:stretch>
        </p:blipFill>
        <p:spPr/>
      </p:pic>
      <p:sp>
        <p:nvSpPr>
          <p:cNvPr id="6" name="Subtitle 5">
            <a:extLst>
              <a:ext uri="{FF2B5EF4-FFF2-40B4-BE49-F238E27FC236}">
                <a16:creationId xmlns="" xmlns:a16="http://schemas.microsoft.com/office/drawing/2014/main" id="{4CCDD790-E6B1-4AE6-AA0D-E0FF8290A623}"/>
              </a:ext>
            </a:extLst>
          </p:cNvPr>
          <p:cNvSpPr>
            <a:spLocks noGrp="1"/>
          </p:cNvSpPr>
          <p:nvPr>
            <p:ph type="subTitle" idx="1"/>
          </p:nvPr>
        </p:nvSpPr>
        <p:spPr>
          <a:xfrm>
            <a:off x="121993" y="100014"/>
            <a:ext cx="7113114" cy="1168400"/>
          </a:xfrm>
        </p:spPr>
        <p:txBody>
          <a:bodyPr/>
          <a:lstStyle/>
          <a:p>
            <a:pPr>
              <a:lnSpc>
                <a:spcPct val="100000"/>
              </a:lnSpc>
              <a:spcBef>
                <a:spcPts val="0"/>
              </a:spcBef>
              <a:spcAft>
                <a:spcPts val="600"/>
              </a:spcAft>
            </a:pPr>
            <a:r>
              <a:rPr lang="en-US" sz="2000" b="1" dirty="0" smtClean="0">
                <a:solidFill>
                  <a:srgbClr val="FF0000"/>
                </a:solidFill>
              </a:rPr>
              <a:t>Portfolio Committee on Public Enterprises</a:t>
            </a:r>
            <a:endParaRPr lang="en-US" sz="2000" b="1" dirty="0">
              <a:solidFill>
                <a:srgbClr val="FF0000"/>
              </a:solidFill>
            </a:endParaRPr>
          </a:p>
          <a:p>
            <a:pPr>
              <a:lnSpc>
                <a:spcPct val="100000"/>
              </a:lnSpc>
              <a:spcBef>
                <a:spcPts val="0"/>
              </a:spcBef>
              <a:spcAft>
                <a:spcPts val="600"/>
              </a:spcAft>
            </a:pPr>
            <a:r>
              <a:rPr lang="en-US" sz="2000" b="1" dirty="0">
                <a:solidFill>
                  <a:schemeClr val="tx1"/>
                </a:solidFill>
              </a:rPr>
              <a:t>2018/19 Corporate Plan </a:t>
            </a:r>
          </a:p>
          <a:p>
            <a:pPr>
              <a:lnSpc>
                <a:spcPct val="100000"/>
              </a:lnSpc>
              <a:spcBef>
                <a:spcPts val="0"/>
              </a:spcBef>
              <a:spcAft>
                <a:spcPts val="600"/>
              </a:spcAft>
            </a:pPr>
            <a:r>
              <a:rPr lang="en-US" sz="2000" b="1" dirty="0" smtClean="0">
                <a:solidFill>
                  <a:schemeClr val="tx1">
                    <a:lumMod val="50000"/>
                    <a:lumOff val="50000"/>
                  </a:schemeClr>
                </a:solidFill>
              </a:rPr>
              <a:t>April </a:t>
            </a:r>
            <a:r>
              <a:rPr lang="en-US" sz="2000" b="1" dirty="0">
                <a:solidFill>
                  <a:schemeClr val="tx1">
                    <a:lumMod val="50000"/>
                    <a:lumOff val="50000"/>
                  </a:schemeClr>
                </a:solidFill>
              </a:rPr>
              <a:t>2018</a:t>
            </a:r>
          </a:p>
        </p:txBody>
      </p:sp>
    </p:spTree>
    <p:extLst>
      <p:ext uri="{BB962C8B-B14F-4D97-AF65-F5344CB8AC3E}">
        <p14:creationId xmlns:p14="http://schemas.microsoft.com/office/powerpoint/2010/main" val="378452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8777286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0020" name="think-cell Slide" r:id="rId124" imgW="421" imgH="420" progId="TCLayout.ActiveDocument.1">
                  <p:embed/>
                </p:oleObj>
              </mc:Choice>
              <mc:Fallback>
                <p:oleObj name="think-cell Slide" r:id="rId124" imgW="421" imgH="420" progId="TCLayout.ActiveDocument.1">
                  <p:embed/>
                  <p:pic>
                    <p:nvPicPr>
                      <p:cNvPr id="0" name=""/>
                      <p:cNvPicPr/>
                      <p:nvPr/>
                    </p:nvPicPr>
                    <p:blipFill>
                      <a:blip r:embed="rId12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endParaRPr lang="en-US" sz="1000" b="1" dirty="0">
              <a:latin typeface="Tahoma" panose="020B0604030504040204" pitchFamily="34" charset="0"/>
              <a:sym typeface="Tahoma" panose="020B0604030504040204" pitchFamily="34" charset="0"/>
            </a:endParaRPr>
          </a:p>
        </p:txBody>
      </p:sp>
      <p:sp>
        <p:nvSpPr>
          <p:cNvPr id="2" name="Title 1"/>
          <p:cNvSpPr>
            <a:spLocks noGrp="1"/>
          </p:cNvSpPr>
          <p:nvPr>
            <p:ph type="title"/>
          </p:nvPr>
        </p:nvSpPr>
        <p:spPr/>
        <p:txBody>
          <a:bodyPr/>
          <a:lstStyle/>
          <a:p>
            <a:r>
              <a:rPr lang="en-US" sz="2200" dirty="0"/>
              <a:t>2018/19 Corporate Plan: General Freight Volumes</a:t>
            </a:r>
            <a:endParaRPr lang="en-ZA" sz="2200" dirty="0"/>
          </a:p>
        </p:txBody>
      </p:sp>
      <p:graphicFrame>
        <p:nvGraphicFramePr>
          <p:cNvPr id="5" name="Object 4"/>
          <p:cNvGraphicFramePr>
            <a:graphicFrameLocks/>
          </p:cNvGraphicFramePr>
          <p:nvPr>
            <p:custDataLst>
              <p:tags r:id="rId4"/>
            </p:custDataLst>
            <p:extLst>
              <p:ext uri="{D42A27DB-BD31-4B8C-83A1-F6EECF244321}">
                <p14:modId xmlns:p14="http://schemas.microsoft.com/office/powerpoint/2010/main" val="2628781976"/>
              </p:ext>
            </p:extLst>
          </p:nvPr>
        </p:nvGraphicFramePr>
        <p:xfrm>
          <a:off x="114300" y="1562100"/>
          <a:ext cx="6829408" cy="1038313"/>
        </p:xfrm>
        <a:graphic>
          <a:graphicData uri="http://schemas.openxmlformats.org/presentationml/2006/ole">
            <mc:AlternateContent xmlns:mc="http://schemas.openxmlformats.org/markup-compatibility/2006">
              <mc:Choice xmlns:v="urn:schemas-microsoft-com:vml" Requires="v">
                <p:oleObj spid="_x0000_s1210021" name="Chart" r:id="rId126" imgW="6829408" imgH="1038313" progId="MSGraph.Chart.8">
                  <p:embed followColorScheme="full"/>
                </p:oleObj>
              </mc:Choice>
              <mc:Fallback>
                <p:oleObj name="Chart" r:id="rId126" imgW="6829408" imgH="1038313" progId="MSGraph.Chart.8">
                  <p:embed followColorScheme="full"/>
                  <p:pic>
                    <p:nvPicPr>
                      <p:cNvPr id="0" name=""/>
                      <p:cNvPicPr/>
                      <p:nvPr/>
                    </p:nvPicPr>
                    <p:blipFill>
                      <a:blip r:embed="rId127"/>
                      <a:stretch>
                        <a:fillRect/>
                      </a:stretch>
                    </p:blipFill>
                    <p:spPr>
                      <a:xfrm>
                        <a:off x="114300" y="1562100"/>
                        <a:ext cx="6829408" cy="1038313"/>
                      </a:xfrm>
                      <a:prstGeom prst="rect">
                        <a:avLst/>
                      </a:prstGeom>
                    </p:spPr>
                  </p:pic>
                </p:oleObj>
              </mc:Fallback>
            </mc:AlternateContent>
          </a:graphicData>
        </a:graphic>
      </p:graphicFrame>
      <p:cxnSp>
        <p:nvCxnSpPr>
          <p:cNvPr id="7" name="Straight Connector 6"/>
          <p:cNvCxnSpPr/>
          <p:nvPr>
            <p:custDataLst>
              <p:tags r:id="rId5"/>
            </p:custDataLst>
          </p:nvPr>
        </p:nvCxnSpPr>
        <p:spPr bwMode="auto">
          <a:xfrm flipV="1">
            <a:off x="785813" y="1362075"/>
            <a:ext cx="0" cy="3079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custDataLst>
              <p:tags r:id="rId6"/>
            </p:custDataLst>
          </p:nvPr>
        </p:nvCxnSpPr>
        <p:spPr bwMode="auto">
          <a:xfrm>
            <a:off x="785813" y="1362075"/>
            <a:ext cx="110013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custDataLst>
              <p:tags r:id="rId7"/>
            </p:custDataLst>
          </p:nvPr>
        </p:nvCxnSpPr>
        <p:spPr bwMode="auto">
          <a:xfrm>
            <a:off x="1885950" y="1362075"/>
            <a:ext cx="0" cy="231775"/>
          </a:xfrm>
          <a:prstGeom prst="line">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 name="Text Placeholder 2"/>
          <p:cNvSpPr>
            <a:spLocks noGrp="1"/>
          </p:cNvSpPr>
          <p:nvPr>
            <p:custDataLst>
              <p:tags r:id="rId8"/>
            </p:custDataLst>
          </p:nvPr>
        </p:nvSpPr>
        <p:spPr bwMode="gray">
          <a:xfrm>
            <a:off x="1709738" y="1631950"/>
            <a:ext cx="352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B9AE36FC-5EA4-4D19-A548-B467B77B0D99}" type="datetime'''''''''''''1''04'''''',2'''''''''''''''''''''''''''''">
              <a:rPr lang="en-ZA" altLang="en-US" sz="1000">
                <a:sym typeface="+mn-lt"/>
              </a:rPr>
              <a:pPr marL="0" lvl="1" indent="0" algn="ctr">
                <a:lnSpc>
                  <a:spcPct val="100000"/>
                </a:lnSpc>
                <a:spcBef>
                  <a:spcPct val="0"/>
                </a:spcBef>
                <a:spcAft>
                  <a:spcPct val="0"/>
                </a:spcAft>
                <a:buNone/>
              </a:pPr>
              <a:t>104,2</a:t>
            </a:fld>
            <a:endParaRPr lang="en-ZA" sz="1000" dirty="0">
              <a:sym typeface="+mn-lt"/>
            </a:endParaRPr>
          </a:p>
        </p:txBody>
      </p:sp>
      <p:sp>
        <p:nvSpPr>
          <p:cNvPr id="16" name="Rectangle 15"/>
          <p:cNvSpPr/>
          <p:nvPr>
            <p:custDataLst>
              <p:tags r:id="rId9"/>
            </p:custDataLst>
          </p:nvPr>
        </p:nvSpPr>
        <p:spPr bwMode="auto">
          <a:xfrm>
            <a:off x="458788" y="2579688"/>
            <a:ext cx="655638" cy="152400"/>
          </a:xfrm>
          <a:prstGeom prst="rect">
            <a:avLst/>
          </a:prstGeom>
          <a:noFill/>
          <a:ln w="9525" cap="flat" cmpd="sng" algn="ctr">
            <a:noFill/>
            <a:prstDash val="solid"/>
          </a:ln>
          <a:effectLst/>
          <a:extLst>
            <a:ext uri="{909E8E84-426E-40DD-AFC4-6F175D3DCCD1}">
              <a14:hiddenFill xmlns:a14="http://schemas.microsoft.com/office/drawing/2010/main">
                <a:solidFill>
                  <a:srgbClr val="D6CEB2"/>
                </a:solidFill>
              </a14:hiddenFill>
            </a:ext>
            <a:ext uri="{91240B29-F687-4F45-9708-019B960494DF}">
              <a14:hiddenLine xmlns:a14="http://schemas.microsoft.com/office/drawing/2010/main" w="9525" cap="flat" cmpd="sng" algn="ctr">
                <a:solidFill>
                  <a:schemeClr val="bg2">
                    <a:lumMod val="7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pPr algn="ctr" defTabSz="457200" fontAlgn="auto"/>
            <a:fld id="{DD9B9793-C2D4-4D4F-A52F-7552F1621EAF}" type="datetime'2''''''017''/''''''''''''''''''1''''''8'''''' L''''''E'''''">
              <a:rPr lang="en-US" altLang="en-US" sz="1000">
                <a:solidFill>
                  <a:schemeClr val="tx1"/>
                </a:solidFill>
              </a:rPr>
              <a:pPr/>
              <a:t>2017/18 LE</a:t>
            </a:fld>
            <a:endParaRPr lang="en-ZA" sz="1000" dirty="0" smtClean="0">
              <a:solidFill>
                <a:schemeClr val="tx1"/>
              </a:solidFill>
              <a:sym typeface="+mn-lt"/>
            </a:endParaRPr>
          </a:p>
        </p:txBody>
      </p:sp>
      <p:sp>
        <p:nvSpPr>
          <p:cNvPr id="136" name="Text Placeholder 2"/>
          <p:cNvSpPr>
            <a:spLocks noGrp="1"/>
          </p:cNvSpPr>
          <p:nvPr>
            <p:custDataLst>
              <p:tags r:id="rId10"/>
            </p:custDataLst>
          </p:nvPr>
        </p:nvSpPr>
        <p:spPr bwMode="gray">
          <a:xfrm>
            <a:off x="644525" y="1708150"/>
            <a:ext cx="282575"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B813A07C-7896-4EE5-B4DA-856C8A30F537}" type="datetime'''''''''''''9''3,''''''''''''''''''''''''0'''''''''''''">
              <a:rPr lang="en-ZA" altLang="en-US" sz="1000">
                <a:sym typeface="+mn-lt"/>
              </a:rPr>
              <a:pPr marL="0" lvl="1" indent="0" algn="ctr">
                <a:lnSpc>
                  <a:spcPct val="100000"/>
                </a:lnSpc>
                <a:spcBef>
                  <a:spcPct val="0"/>
                </a:spcBef>
                <a:spcAft>
                  <a:spcPct val="0"/>
                </a:spcAft>
                <a:buNone/>
              </a:pPr>
              <a:t>93,0</a:t>
            </a:fld>
            <a:endParaRPr lang="en-ZA" sz="1000" dirty="0">
              <a:sym typeface="+mn-lt"/>
            </a:endParaRPr>
          </a:p>
        </p:txBody>
      </p:sp>
      <p:sp>
        <p:nvSpPr>
          <p:cNvPr id="139" name="Text Placeholder 2"/>
          <p:cNvSpPr>
            <a:spLocks noGrp="1"/>
          </p:cNvSpPr>
          <p:nvPr>
            <p:custDataLst>
              <p:tags r:id="rId11"/>
            </p:custDataLst>
          </p:nvPr>
        </p:nvSpPr>
        <p:spPr bwMode="gray">
          <a:xfrm>
            <a:off x="3910013" y="1546225"/>
            <a:ext cx="352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28F46E5C-3165-4E5E-A5B7-9D5CAA4E4553}" type="datetime'1''''''''''17'''''''''''',''''''''6'''''">
              <a:rPr lang="en-ZA" altLang="en-US" sz="1000">
                <a:sym typeface="+mn-lt"/>
              </a:rPr>
              <a:pPr marL="0" lvl="1" indent="0" algn="ctr">
                <a:lnSpc>
                  <a:spcPct val="100000"/>
                </a:lnSpc>
                <a:spcBef>
                  <a:spcPct val="0"/>
                </a:spcBef>
                <a:spcAft>
                  <a:spcPct val="0"/>
                </a:spcAft>
                <a:buNone/>
              </a:pPr>
              <a:t>117,6</a:t>
            </a:fld>
            <a:endParaRPr lang="en-ZA" sz="1000" dirty="0">
              <a:sym typeface="+mn-lt"/>
            </a:endParaRPr>
          </a:p>
        </p:txBody>
      </p:sp>
      <p:sp>
        <p:nvSpPr>
          <p:cNvPr id="9" name="Rectangle 8"/>
          <p:cNvSpPr/>
          <p:nvPr>
            <p:custDataLst>
              <p:tags r:id="rId12"/>
            </p:custDataLst>
          </p:nvPr>
        </p:nvSpPr>
        <p:spPr bwMode="auto">
          <a:xfrm>
            <a:off x="2746375" y="2579688"/>
            <a:ext cx="481013" cy="152400"/>
          </a:xfrm>
          <a:prstGeom prst="rect">
            <a:avLst/>
          </a:prstGeom>
          <a:noFill/>
          <a:ln w="9525" cap="flat" cmpd="sng" algn="ctr">
            <a:noFill/>
            <a:prstDash val="solid"/>
          </a:ln>
          <a:effectLst/>
          <a:extLst>
            <a:ext uri="{909E8E84-426E-40DD-AFC4-6F175D3DCCD1}">
              <a14:hiddenFill xmlns:a14="http://schemas.microsoft.com/office/drawing/2010/main">
                <a:solidFill>
                  <a:srgbClr val="D6CEB2"/>
                </a:solidFill>
              </a14:hiddenFill>
            </a:ext>
            <a:ext uri="{91240B29-F687-4F45-9708-019B960494DF}">
              <a14:hiddenLine xmlns:a14="http://schemas.microsoft.com/office/drawing/2010/main" w="9525" cap="flat" cmpd="sng" algn="ctr">
                <a:solidFill>
                  <a:schemeClr val="bg2">
                    <a:lumMod val="7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pPr algn="ctr" defTabSz="457200" fontAlgn="auto"/>
            <a:fld id="{DA6D3737-04EB-4759-AB92-89DDFEBDDD86}" type="datetime'''''''2''''0''''''1''''''9/''''2''''0'''">
              <a:rPr lang="en-US" altLang="en-US" sz="1000">
                <a:solidFill>
                  <a:schemeClr val="tx1"/>
                </a:solidFill>
              </a:rPr>
              <a:pPr/>
              <a:t>2019/20</a:t>
            </a:fld>
            <a:endParaRPr lang="en-ZA" sz="1000" dirty="0" smtClean="0">
              <a:solidFill>
                <a:schemeClr val="tx1"/>
              </a:solidFill>
              <a:sym typeface="+mn-lt"/>
            </a:endParaRPr>
          </a:p>
        </p:txBody>
      </p:sp>
      <p:sp>
        <p:nvSpPr>
          <p:cNvPr id="138" name="Text Placeholder 2"/>
          <p:cNvSpPr>
            <a:spLocks noGrp="1"/>
          </p:cNvSpPr>
          <p:nvPr>
            <p:custDataLst>
              <p:tags r:id="rId13"/>
            </p:custDataLst>
          </p:nvPr>
        </p:nvSpPr>
        <p:spPr bwMode="gray">
          <a:xfrm>
            <a:off x="2809875" y="1593850"/>
            <a:ext cx="352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1B9FD6F0-B19B-4F73-82A2-4441E19C124D}" type="datetime'''''1''''''''''''''11'''''''''''''''''',''''''''3'''''''">
              <a:rPr lang="en-ZA" altLang="en-US" sz="1000">
                <a:sym typeface="+mn-lt"/>
              </a:rPr>
              <a:pPr marL="0" lvl="1" indent="0" algn="ctr">
                <a:lnSpc>
                  <a:spcPct val="100000"/>
                </a:lnSpc>
                <a:spcBef>
                  <a:spcPct val="0"/>
                </a:spcBef>
                <a:spcAft>
                  <a:spcPct val="0"/>
                </a:spcAft>
                <a:buNone/>
              </a:pPr>
              <a:t>111,3</a:t>
            </a:fld>
            <a:endParaRPr lang="en-ZA" sz="1000" dirty="0">
              <a:sym typeface="+mn-lt"/>
            </a:endParaRPr>
          </a:p>
        </p:txBody>
      </p:sp>
      <p:sp>
        <p:nvSpPr>
          <p:cNvPr id="12" name="Rectangle 11"/>
          <p:cNvSpPr/>
          <p:nvPr>
            <p:custDataLst>
              <p:tags r:id="rId14"/>
            </p:custDataLst>
          </p:nvPr>
        </p:nvSpPr>
        <p:spPr bwMode="auto">
          <a:xfrm>
            <a:off x="1646238" y="2579688"/>
            <a:ext cx="481013" cy="152400"/>
          </a:xfrm>
          <a:prstGeom prst="rect">
            <a:avLst/>
          </a:prstGeom>
          <a:noFill/>
          <a:ln w="9525" cap="flat" cmpd="sng" algn="ctr">
            <a:noFill/>
            <a:prstDash val="solid"/>
          </a:ln>
          <a:effectLst/>
          <a:extLst>
            <a:ext uri="{909E8E84-426E-40DD-AFC4-6F175D3DCCD1}">
              <a14:hiddenFill xmlns:a14="http://schemas.microsoft.com/office/drawing/2010/main">
                <a:solidFill>
                  <a:srgbClr val="D6CEB2"/>
                </a:solidFill>
              </a14:hiddenFill>
            </a:ext>
            <a:ext uri="{91240B29-F687-4F45-9708-019B960494DF}">
              <a14:hiddenLine xmlns:a14="http://schemas.microsoft.com/office/drawing/2010/main" w="9525" cap="flat" cmpd="sng" algn="ctr">
                <a:solidFill>
                  <a:schemeClr val="bg2">
                    <a:lumMod val="7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pPr algn="ctr" defTabSz="457200" fontAlgn="auto"/>
            <a:fld id="{DDFE7C6C-7DF0-4529-8C39-402DE239B5F1}" type="datetime'''20''''''1''''''''8/''''''''''''''1''''''9'''''''">
              <a:rPr lang="en-US" altLang="en-US" sz="1000">
                <a:solidFill>
                  <a:schemeClr val="tx1"/>
                </a:solidFill>
              </a:rPr>
              <a:pPr/>
              <a:t>2018/19</a:t>
            </a:fld>
            <a:endParaRPr lang="en-ZA" sz="1000" dirty="0" smtClean="0">
              <a:solidFill>
                <a:schemeClr val="tx1"/>
              </a:solidFill>
              <a:sym typeface="+mn-lt"/>
            </a:endParaRPr>
          </a:p>
        </p:txBody>
      </p:sp>
      <p:sp>
        <p:nvSpPr>
          <p:cNvPr id="13" name="Oval 12"/>
          <p:cNvSpPr/>
          <p:nvPr>
            <p:custDataLst>
              <p:tags r:id="rId15"/>
            </p:custDataLst>
          </p:nvPr>
        </p:nvSpPr>
        <p:spPr bwMode="gray">
          <a:xfrm>
            <a:off x="946150" y="1168400"/>
            <a:ext cx="777875" cy="387350"/>
          </a:xfrm>
          <a:prstGeom prst="ellipse">
            <a:avLst/>
          </a:prstGeom>
          <a:solidFill>
            <a:srgbClr val="44802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0" tIns="0" rIns="0" bIns="0" numCol="1" rtlCol="0" anchor="ctr" anchorCtr="0" compatLnSpc="1">
            <a:prstTxWarp prst="textNoShape">
              <a:avLst/>
            </a:prstTxWarp>
          </a:bodyPr>
          <a:lstStyle/>
          <a:p>
            <a:pPr algn="ctr">
              <a:lnSpc>
                <a:spcPct val="90000"/>
              </a:lnSpc>
            </a:pPr>
            <a:fld id="{DD74262E-BABB-4973-A0AC-D3578B85C084}" type="datetime'''''''''''''''+''''''''1''''''''''''''''''''''1'',2'''''''">
              <a:rPr lang="en-US" altLang="en-US" sz="1000" b="1">
                <a:solidFill>
                  <a:schemeClr val="bg1"/>
                </a:solidFill>
                <a:latin typeface="+mn-lt"/>
                <a:sym typeface="+mn-lt"/>
              </a:rPr>
              <a:pPr/>
              <a:t>+11,2</a:t>
            </a:fld>
            <a:r>
              <a:rPr lang="en-US" altLang="en-US" sz="1000" b="1" dirty="0" smtClean="0">
                <a:solidFill>
                  <a:schemeClr val="bg1"/>
                </a:solidFill>
                <a:latin typeface="+mn-lt"/>
                <a:sym typeface="+mn-lt"/>
              </a:rPr>
              <a:t/>
            </a:r>
            <a:br>
              <a:rPr lang="en-US" altLang="en-US" sz="1000" b="1" dirty="0" smtClean="0">
                <a:solidFill>
                  <a:schemeClr val="bg1"/>
                </a:solidFill>
                <a:latin typeface="+mn-lt"/>
                <a:sym typeface="+mn-lt"/>
              </a:rPr>
            </a:br>
            <a:r>
              <a:rPr lang="en-US" altLang="en-US" sz="1000" b="1" dirty="0" smtClean="0">
                <a:solidFill>
                  <a:schemeClr val="bg1"/>
                </a:solidFill>
                <a:latin typeface="+mn-lt"/>
                <a:sym typeface="+mn-lt"/>
              </a:rPr>
              <a:t>(12,0%)</a:t>
            </a:r>
            <a:endParaRPr lang="en-ZA" sz="1000" b="1" dirty="0">
              <a:solidFill>
                <a:schemeClr val="bg1"/>
              </a:solidFill>
              <a:latin typeface="+mn-lt"/>
              <a:sym typeface="+mn-lt"/>
            </a:endParaRPr>
          </a:p>
        </p:txBody>
      </p:sp>
      <p:sp>
        <p:nvSpPr>
          <p:cNvPr id="15" name="Rectangle 14"/>
          <p:cNvSpPr/>
          <p:nvPr>
            <p:custDataLst>
              <p:tags r:id="rId16"/>
            </p:custDataLst>
          </p:nvPr>
        </p:nvSpPr>
        <p:spPr bwMode="auto">
          <a:xfrm>
            <a:off x="6046788" y="2579688"/>
            <a:ext cx="481013" cy="152400"/>
          </a:xfrm>
          <a:prstGeom prst="rect">
            <a:avLst/>
          </a:prstGeom>
          <a:noFill/>
          <a:ln w="9525" cap="flat" cmpd="sng" algn="ctr">
            <a:noFill/>
            <a:prstDash val="solid"/>
          </a:ln>
          <a:effectLst/>
          <a:extLst>
            <a:ext uri="{909E8E84-426E-40DD-AFC4-6F175D3DCCD1}">
              <a14:hiddenFill xmlns:a14="http://schemas.microsoft.com/office/drawing/2010/main">
                <a:solidFill>
                  <a:srgbClr val="D6CEB2"/>
                </a:solidFill>
              </a14:hiddenFill>
            </a:ext>
            <a:ext uri="{91240B29-F687-4F45-9708-019B960494DF}">
              <a14:hiddenLine xmlns:a14="http://schemas.microsoft.com/office/drawing/2010/main" w="9525" cap="flat" cmpd="sng" algn="ctr">
                <a:solidFill>
                  <a:schemeClr val="bg2">
                    <a:lumMod val="7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pPr algn="ctr" defTabSz="457200" fontAlgn="auto"/>
            <a:fld id="{241E7DA2-E5B5-4D0C-A16C-4B91B6263EFD}" type="datetime'''''''2''''''''''''0''2''''2''''''/''''2''3'''''''''''''''''''">
              <a:rPr lang="en-US" altLang="en-US" sz="1000">
                <a:solidFill>
                  <a:schemeClr val="tx1"/>
                </a:solidFill>
              </a:rPr>
              <a:pPr/>
              <a:t>2022/23</a:t>
            </a:fld>
            <a:endParaRPr lang="en-ZA" sz="1000" dirty="0" smtClean="0">
              <a:solidFill>
                <a:schemeClr val="tx1"/>
              </a:solidFill>
              <a:sym typeface="+mn-lt"/>
            </a:endParaRPr>
          </a:p>
        </p:txBody>
      </p:sp>
      <p:sp>
        <p:nvSpPr>
          <p:cNvPr id="141" name="Text Placeholder 2"/>
          <p:cNvSpPr>
            <a:spLocks noGrp="1"/>
          </p:cNvSpPr>
          <p:nvPr>
            <p:custDataLst>
              <p:tags r:id="rId17"/>
            </p:custDataLst>
          </p:nvPr>
        </p:nvSpPr>
        <p:spPr bwMode="gray">
          <a:xfrm>
            <a:off x="6110288" y="1498600"/>
            <a:ext cx="352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C7944D34-5ED9-4122-AA2C-C984E30371F3}" type="datetime'''''''''''''''''''''''1''''''''''2''''''''5'',''0'''''">
              <a:rPr lang="en-ZA" altLang="en-US" sz="1000">
                <a:sym typeface="+mn-lt"/>
              </a:rPr>
              <a:pPr marL="0" lvl="1" indent="0" algn="ctr">
                <a:lnSpc>
                  <a:spcPct val="100000"/>
                </a:lnSpc>
                <a:spcBef>
                  <a:spcPct val="0"/>
                </a:spcBef>
                <a:spcAft>
                  <a:spcPct val="0"/>
                </a:spcAft>
                <a:buNone/>
              </a:pPr>
              <a:t>125,0</a:t>
            </a:fld>
            <a:endParaRPr lang="en-ZA" sz="1000" dirty="0">
              <a:sym typeface="+mn-lt"/>
            </a:endParaRPr>
          </a:p>
        </p:txBody>
      </p:sp>
      <p:sp>
        <p:nvSpPr>
          <p:cNvPr id="10" name="Rectangle 9"/>
          <p:cNvSpPr/>
          <p:nvPr>
            <p:custDataLst>
              <p:tags r:id="rId18"/>
            </p:custDataLst>
          </p:nvPr>
        </p:nvSpPr>
        <p:spPr bwMode="auto">
          <a:xfrm>
            <a:off x="4946650" y="2579688"/>
            <a:ext cx="481013" cy="152400"/>
          </a:xfrm>
          <a:prstGeom prst="rect">
            <a:avLst/>
          </a:prstGeom>
          <a:noFill/>
          <a:ln w="9525" cap="flat" cmpd="sng" algn="ctr">
            <a:noFill/>
            <a:prstDash val="solid"/>
          </a:ln>
          <a:effectLst/>
          <a:extLst>
            <a:ext uri="{909E8E84-426E-40DD-AFC4-6F175D3DCCD1}">
              <a14:hiddenFill xmlns:a14="http://schemas.microsoft.com/office/drawing/2010/main">
                <a:solidFill>
                  <a:srgbClr val="D6CEB2"/>
                </a:solidFill>
              </a14:hiddenFill>
            </a:ext>
            <a:ext uri="{91240B29-F687-4F45-9708-019B960494DF}">
              <a14:hiddenLine xmlns:a14="http://schemas.microsoft.com/office/drawing/2010/main" w="9525" cap="flat" cmpd="sng" algn="ctr">
                <a:solidFill>
                  <a:schemeClr val="bg2">
                    <a:lumMod val="7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pPr algn="ctr" defTabSz="457200" fontAlgn="auto"/>
            <a:fld id="{67C7B84D-CF08-459B-9038-BDA707CA9585}" type="datetime'''''''''''''''''''''2''''0''''2''''''''1''''/''''''2''2'">
              <a:rPr lang="en-US" altLang="en-US" sz="1000">
                <a:solidFill>
                  <a:schemeClr val="tx1"/>
                </a:solidFill>
              </a:rPr>
              <a:pPr/>
              <a:t>2021/22</a:t>
            </a:fld>
            <a:endParaRPr lang="en-ZA" sz="1000" dirty="0" smtClean="0">
              <a:solidFill>
                <a:schemeClr val="tx1"/>
              </a:solidFill>
              <a:sym typeface="+mn-lt"/>
            </a:endParaRPr>
          </a:p>
        </p:txBody>
      </p:sp>
      <p:sp>
        <p:nvSpPr>
          <p:cNvPr id="140" name="Text Placeholder 2"/>
          <p:cNvSpPr>
            <a:spLocks noGrp="1"/>
          </p:cNvSpPr>
          <p:nvPr>
            <p:custDataLst>
              <p:tags r:id="rId19"/>
            </p:custDataLst>
          </p:nvPr>
        </p:nvSpPr>
        <p:spPr bwMode="gray">
          <a:xfrm>
            <a:off x="5010150" y="1527175"/>
            <a:ext cx="352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2565D495-3F35-490A-ABEA-1F01A32E32CF}" type="datetime'''''12''''1'''''''''''''''',''''''''''''''''''''''''''''0'">
              <a:rPr lang="en-ZA" altLang="en-US" sz="1000">
                <a:sym typeface="+mn-lt"/>
              </a:rPr>
              <a:pPr marL="0" lvl="1" indent="0" algn="ctr">
                <a:lnSpc>
                  <a:spcPct val="100000"/>
                </a:lnSpc>
                <a:spcBef>
                  <a:spcPct val="0"/>
                </a:spcBef>
                <a:spcAft>
                  <a:spcPct val="0"/>
                </a:spcAft>
                <a:buNone/>
              </a:pPr>
              <a:t>121,0</a:t>
            </a:fld>
            <a:endParaRPr lang="en-ZA" sz="1000" dirty="0">
              <a:sym typeface="+mn-lt"/>
            </a:endParaRPr>
          </a:p>
        </p:txBody>
      </p:sp>
      <p:sp>
        <p:nvSpPr>
          <p:cNvPr id="11" name="Rectangle 10"/>
          <p:cNvSpPr/>
          <p:nvPr>
            <p:custDataLst>
              <p:tags r:id="rId20"/>
            </p:custDataLst>
          </p:nvPr>
        </p:nvSpPr>
        <p:spPr bwMode="auto">
          <a:xfrm>
            <a:off x="3846513" y="2579688"/>
            <a:ext cx="481013" cy="152400"/>
          </a:xfrm>
          <a:prstGeom prst="rect">
            <a:avLst/>
          </a:prstGeom>
          <a:noFill/>
          <a:ln w="9525" cap="flat" cmpd="sng" algn="ctr">
            <a:noFill/>
            <a:prstDash val="solid"/>
          </a:ln>
          <a:effectLst/>
          <a:extLst>
            <a:ext uri="{909E8E84-426E-40DD-AFC4-6F175D3DCCD1}">
              <a14:hiddenFill xmlns:a14="http://schemas.microsoft.com/office/drawing/2010/main">
                <a:solidFill>
                  <a:srgbClr val="D6CEB2"/>
                </a:solidFill>
              </a14:hiddenFill>
            </a:ext>
            <a:ext uri="{91240B29-F687-4F45-9708-019B960494DF}">
              <a14:hiddenLine xmlns:a14="http://schemas.microsoft.com/office/drawing/2010/main" w="9525" cap="flat" cmpd="sng" algn="ctr">
                <a:solidFill>
                  <a:schemeClr val="bg2">
                    <a:lumMod val="7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pPr algn="ctr" defTabSz="457200" fontAlgn="auto"/>
            <a:fld id="{DF3D45B9-1D40-4D54-83DA-668E72E2E9EE}" type="datetime'''''''20''''''''''''2''''''''0/2''''''1'''''''''''''''''">
              <a:rPr lang="en-US" altLang="en-US" sz="1000">
                <a:solidFill>
                  <a:schemeClr val="tx1"/>
                </a:solidFill>
              </a:rPr>
              <a:pPr/>
              <a:t>2020/21</a:t>
            </a:fld>
            <a:endParaRPr lang="en-ZA" sz="1000" dirty="0" smtClean="0">
              <a:solidFill>
                <a:schemeClr val="tx1"/>
              </a:solidFill>
              <a:sym typeface="+mn-lt"/>
            </a:endParaRPr>
          </a:p>
        </p:txBody>
      </p:sp>
      <p:graphicFrame>
        <p:nvGraphicFramePr>
          <p:cNvPr id="18" name="Table 17"/>
          <p:cNvGraphicFramePr>
            <a:graphicFrameLocks noGrp="1"/>
          </p:cNvGraphicFramePr>
          <p:nvPr>
            <p:extLst>
              <p:ext uri="{D42A27DB-BD31-4B8C-83A1-F6EECF244321}">
                <p14:modId xmlns:p14="http://schemas.microsoft.com/office/powerpoint/2010/main" val="2141181590"/>
              </p:ext>
            </p:extLst>
          </p:nvPr>
        </p:nvGraphicFramePr>
        <p:xfrm>
          <a:off x="174625" y="2814637"/>
          <a:ext cx="8783638" cy="3557588"/>
        </p:xfrm>
        <a:graphic>
          <a:graphicData uri="http://schemas.openxmlformats.org/drawingml/2006/table">
            <a:tbl>
              <a:tblPr firstRow="1" bandRow="1">
                <a:tableStyleId>{5C22544A-7EE6-4342-B048-85BDC9FD1C3A}</a:tableStyleId>
              </a:tblPr>
              <a:tblGrid>
                <a:gridCol w="2870195"/>
                <a:gridCol w="3082456"/>
                <a:gridCol w="2830987"/>
              </a:tblGrid>
              <a:tr h="1823774">
                <a:tc>
                  <a:txBody>
                    <a:bodyPr/>
                    <a:lstStyle/>
                    <a:p>
                      <a:r>
                        <a:rPr lang="en-US" dirty="0" smtClean="0"/>
                        <a:t>.</a:t>
                      </a:r>
                    </a:p>
                    <a:p>
                      <a:endParaRPr lang="en-US" dirty="0" smtClean="0"/>
                    </a:p>
                    <a:p>
                      <a:endParaRPr lang="en-US" dirty="0" smtClean="0"/>
                    </a:p>
                    <a:p>
                      <a:endParaRPr lang="en-US" dirty="0" smtClean="0"/>
                    </a:p>
                    <a:p>
                      <a:endParaRPr lang="en-US" dirty="0" smtClean="0"/>
                    </a:p>
                    <a:p>
                      <a:endParaRPr lang="en-US" dirty="0" smtClean="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r>
              <a:tr h="1733814">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r>
            </a:tbl>
          </a:graphicData>
        </a:graphic>
      </p:graphicFrame>
      <p:sp>
        <p:nvSpPr>
          <p:cNvPr id="19" name="TextBox 18"/>
          <p:cNvSpPr txBox="1"/>
          <p:nvPr/>
        </p:nvSpPr>
        <p:spPr>
          <a:xfrm>
            <a:off x="233363" y="2852740"/>
            <a:ext cx="2373312" cy="184666"/>
          </a:xfrm>
          <a:prstGeom prst="rect">
            <a:avLst/>
          </a:prstGeom>
          <a:noFill/>
        </p:spPr>
        <p:txBody>
          <a:bodyPr wrap="square" lIns="36000" tIns="0" rIns="0" bIns="0" rtlCol="0">
            <a:spAutoFit/>
          </a:bodyPr>
          <a:lstStyle/>
          <a:p>
            <a:r>
              <a:rPr lang="en-US" sz="1200" b="1" smtClean="0">
                <a:latin typeface="+mn-lt"/>
              </a:rPr>
              <a:t>Agriculture and bulk liquid </a:t>
            </a:r>
            <a:r>
              <a:rPr lang="en-US" sz="1050" smtClean="0">
                <a:solidFill>
                  <a:schemeClr val="tx1">
                    <a:lumMod val="65000"/>
                    <a:lumOff val="35000"/>
                  </a:schemeClr>
                </a:solidFill>
                <a:latin typeface="+mn-lt"/>
              </a:rPr>
              <a:t>(</a:t>
            </a:r>
            <a:r>
              <a:rPr lang="en-US" sz="1050" err="1" smtClean="0">
                <a:solidFill>
                  <a:schemeClr val="tx1">
                    <a:lumMod val="65000"/>
                    <a:lumOff val="35000"/>
                  </a:schemeClr>
                </a:solidFill>
                <a:latin typeface="+mn-lt"/>
              </a:rPr>
              <a:t>mt</a:t>
            </a:r>
            <a:r>
              <a:rPr lang="en-US" sz="1050" smtClean="0">
                <a:solidFill>
                  <a:schemeClr val="tx1">
                    <a:lumMod val="65000"/>
                    <a:lumOff val="35000"/>
                  </a:schemeClr>
                </a:solidFill>
                <a:latin typeface="+mn-lt"/>
              </a:rPr>
              <a:t>) </a:t>
            </a:r>
            <a:endParaRPr lang="en-ZA" sz="1200" dirty="0" smtClean="0">
              <a:solidFill>
                <a:schemeClr val="tx1">
                  <a:lumMod val="65000"/>
                  <a:lumOff val="35000"/>
                </a:schemeClr>
              </a:solidFill>
              <a:latin typeface="+mn-lt"/>
            </a:endParaRPr>
          </a:p>
        </p:txBody>
      </p:sp>
      <p:sp>
        <p:nvSpPr>
          <p:cNvPr id="20" name="TextBox 19"/>
          <p:cNvSpPr txBox="1"/>
          <p:nvPr/>
        </p:nvSpPr>
        <p:spPr>
          <a:xfrm>
            <a:off x="3100388" y="2852740"/>
            <a:ext cx="2279650" cy="184666"/>
          </a:xfrm>
          <a:prstGeom prst="rect">
            <a:avLst/>
          </a:prstGeom>
          <a:noFill/>
        </p:spPr>
        <p:txBody>
          <a:bodyPr wrap="square" lIns="36000" tIns="0" rIns="0" bIns="0" rtlCol="0">
            <a:spAutoFit/>
          </a:bodyPr>
          <a:lstStyle/>
          <a:p>
            <a:r>
              <a:rPr lang="en-US" sz="1200" b="1" dirty="0" smtClean="0">
                <a:latin typeface="+mn-lt"/>
              </a:rPr>
              <a:t>Containers &amp; Automotive </a:t>
            </a:r>
            <a:r>
              <a:rPr lang="en-US" sz="1050" dirty="0" smtClean="0">
                <a:solidFill>
                  <a:schemeClr val="tx1">
                    <a:lumMod val="65000"/>
                    <a:lumOff val="35000"/>
                  </a:schemeClr>
                </a:solidFill>
                <a:latin typeface="+mn-lt"/>
              </a:rPr>
              <a:t>(mt)</a:t>
            </a:r>
            <a:endParaRPr lang="en-ZA" sz="1050" dirty="0" smtClean="0">
              <a:solidFill>
                <a:schemeClr val="tx1">
                  <a:lumMod val="65000"/>
                  <a:lumOff val="35000"/>
                </a:schemeClr>
              </a:solidFill>
              <a:latin typeface="+mn-lt"/>
            </a:endParaRPr>
          </a:p>
        </p:txBody>
      </p:sp>
      <p:sp>
        <p:nvSpPr>
          <p:cNvPr id="21" name="TextBox 20"/>
          <p:cNvSpPr txBox="1"/>
          <p:nvPr/>
        </p:nvSpPr>
        <p:spPr>
          <a:xfrm>
            <a:off x="6124575" y="2852740"/>
            <a:ext cx="2001520" cy="184666"/>
          </a:xfrm>
          <a:prstGeom prst="rect">
            <a:avLst/>
          </a:prstGeom>
          <a:noFill/>
        </p:spPr>
        <p:txBody>
          <a:bodyPr wrap="square" lIns="36000" tIns="0" rIns="0" bIns="0" rtlCol="0">
            <a:spAutoFit/>
          </a:bodyPr>
          <a:lstStyle/>
          <a:p>
            <a:r>
              <a:rPr lang="en-US" sz="1200" b="1" dirty="0" smtClean="0">
                <a:latin typeface="+mn-lt"/>
              </a:rPr>
              <a:t>Cement &amp; steel </a:t>
            </a:r>
            <a:r>
              <a:rPr lang="en-US" sz="1050" dirty="0" smtClean="0">
                <a:solidFill>
                  <a:schemeClr val="tx1">
                    <a:lumMod val="65000"/>
                    <a:lumOff val="35000"/>
                  </a:schemeClr>
                </a:solidFill>
                <a:latin typeface="+mn-lt"/>
              </a:rPr>
              <a:t>(mt)</a:t>
            </a:r>
            <a:endParaRPr lang="en-ZA" sz="1050" dirty="0" smtClean="0">
              <a:solidFill>
                <a:schemeClr val="tx1">
                  <a:lumMod val="65000"/>
                  <a:lumOff val="35000"/>
                </a:schemeClr>
              </a:solidFill>
              <a:latin typeface="+mn-lt"/>
            </a:endParaRPr>
          </a:p>
        </p:txBody>
      </p:sp>
      <p:sp>
        <p:nvSpPr>
          <p:cNvPr id="22" name="TextBox 21"/>
          <p:cNvSpPr txBox="1"/>
          <p:nvPr/>
        </p:nvSpPr>
        <p:spPr>
          <a:xfrm>
            <a:off x="258763" y="4748213"/>
            <a:ext cx="2001520" cy="184666"/>
          </a:xfrm>
          <a:prstGeom prst="rect">
            <a:avLst/>
          </a:prstGeom>
          <a:noFill/>
        </p:spPr>
        <p:txBody>
          <a:bodyPr wrap="square" lIns="36000" tIns="0" rIns="0" bIns="0" rtlCol="0">
            <a:spAutoFit/>
          </a:bodyPr>
          <a:lstStyle/>
          <a:p>
            <a:r>
              <a:rPr lang="en-US" sz="1200" b="1" dirty="0" smtClean="0">
                <a:latin typeface="+mn-lt"/>
              </a:rPr>
              <a:t>Coal </a:t>
            </a:r>
            <a:r>
              <a:rPr lang="en-US" sz="1050" dirty="0" smtClean="0">
                <a:latin typeface="+mn-lt"/>
              </a:rPr>
              <a:t>(</a:t>
            </a:r>
            <a:r>
              <a:rPr lang="en-US" sz="1050" dirty="0" err="1" smtClean="0">
                <a:latin typeface="+mn-lt"/>
              </a:rPr>
              <a:t>excl</a:t>
            </a:r>
            <a:r>
              <a:rPr lang="en-US" sz="1050" dirty="0" smtClean="0">
                <a:latin typeface="+mn-lt"/>
              </a:rPr>
              <a:t> </a:t>
            </a:r>
            <a:r>
              <a:rPr lang="en-US" sz="1050" dirty="0" err="1" smtClean="0">
                <a:latin typeface="+mn-lt"/>
              </a:rPr>
              <a:t>RBCT</a:t>
            </a:r>
            <a:r>
              <a:rPr lang="en-US" sz="1050" dirty="0" smtClean="0">
                <a:latin typeface="+mn-lt"/>
              </a:rPr>
              <a:t> exports)</a:t>
            </a:r>
            <a:r>
              <a:rPr lang="en-US" sz="1200" b="1" dirty="0" smtClean="0">
                <a:latin typeface="+mn-lt"/>
              </a:rPr>
              <a:t> </a:t>
            </a:r>
            <a:r>
              <a:rPr lang="en-US" sz="1050" dirty="0" smtClean="0">
                <a:solidFill>
                  <a:schemeClr val="tx1">
                    <a:lumMod val="65000"/>
                    <a:lumOff val="35000"/>
                  </a:schemeClr>
                </a:solidFill>
                <a:latin typeface="+mn-lt"/>
              </a:rPr>
              <a:t>(</a:t>
            </a:r>
            <a:r>
              <a:rPr lang="en-US" sz="1050" dirty="0" err="1" smtClean="0">
                <a:solidFill>
                  <a:schemeClr val="tx1">
                    <a:lumMod val="65000"/>
                    <a:lumOff val="35000"/>
                  </a:schemeClr>
                </a:solidFill>
                <a:latin typeface="+mn-lt"/>
              </a:rPr>
              <a:t>mt</a:t>
            </a:r>
            <a:r>
              <a:rPr lang="en-US" sz="1050" dirty="0" smtClean="0">
                <a:solidFill>
                  <a:schemeClr val="tx1">
                    <a:lumMod val="65000"/>
                    <a:lumOff val="35000"/>
                  </a:schemeClr>
                </a:solidFill>
                <a:latin typeface="+mn-lt"/>
              </a:rPr>
              <a:t>)</a:t>
            </a:r>
            <a:endParaRPr lang="en-ZA" sz="1200" dirty="0" smtClean="0">
              <a:solidFill>
                <a:schemeClr val="tx1">
                  <a:lumMod val="65000"/>
                  <a:lumOff val="35000"/>
                </a:schemeClr>
              </a:solidFill>
              <a:latin typeface="+mn-lt"/>
            </a:endParaRPr>
          </a:p>
        </p:txBody>
      </p:sp>
      <p:sp>
        <p:nvSpPr>
          <p:cNvPr id="23" name="TextBox 22"/>
          <p:cNvSpPr txBox="1"/>
          <p:nvPr/>
        </p:nvSpPr>
        <p:spPr>
          <a:xfrm>
            <a:off x="3048000" y="4730750"/>
            <a:ext cx="2752799" cy="184666"/>
          </a:xfrm>
          <a:prstGeom prst="rect">
            <a:avLst/>
          </a:prstGeom>
          <a:noFill/>
        </p:spPr>
        <p:txBody>
          <a:bodyPr wrap="square" lIns="36000" tIns="0" rIns="0" bIns="0" rtlCol="0">
            <a:spAutoFit/>
          </a:bodyPr>
          <a:lstStyle/>
          <a:p>
            <a:r>
              <a:rPr lang="en-US" sz="1200" b="1" smtClean="0">
                <a:latin typeface="+mn-lt"/>
              </a:rPr>
              <a:t>Mineral Mining &amp; Chrome  </a:t>
            </a:r>
            <a:r>
              <a:rPr lang="en-US" sz="1050" smtClean="0">
                <a:solidFill>
                  <a:schemeClr val="tx1">
                    <a:lumMod val="65000"/>
                    <a:lumOff val="35000"/>
                  </a:schemeClr>
                </a:solidFill>
                <a:latin typeface="+mn-lt"/>
              </a:rPr>
              <a:t>(</a:t>
            </a:r>
            <a:r>
              <a:rPr lang="en-US" sz="1050" dirty="0" err="1" smtClean="0">
                <a:solidFill>
                  <a:schemeClr val="tx1">
                    <a:lumMod val="65000"/>
                    <a:lumOff val="35000"/>
                  </a:schemeClr>
                </a:solidFill>
                <a:latin typeface="+mn-lt"/>
              </a:rPr>
              <a:t>mt</a:t>
            </a:r>
            <a:r>
              <a:rPr lang="en-US" sz="1050" dirty="0" smtClean="0">
                <a:solidFill>
                  <a:schemeClr val="tx1">
                    <a:lumMod val="65000"/>
                    <a:lumOff val="35000"/>
                  </a:schemeClr>
                </a:solidFill>
                <a:latin typeface="+mn-lt"/>
              </a:rPr>
              <a:t>)</a:t>
            </a:r>
            <a:endParaRPr lang="en-ZA" sz="1050" dirty="0" smtClean="0">
              <a:solidFill>
                <a:schemeClr val="tx1">
                  <a:lumMod val="65000"/>
                  <a:lumOff val="35000"/>
                </a:schemeClr>
              </a:solidFill>
              <a:latin typeface="+mn-lt"/>
            </a:endParaRPr>
          </a:p>
        </p:txBody>
      </p:sp>
      <p:sp>
        <p:nvSpPr>
          <p:cNvPr id="24" name="TextBox 23"/>
          <p:cNvSpPr txBox="1"/>
          <p:nvPr/>
        </p:nvSpPr>
        <p:spPr>
          <a:xfrm>
            <a:off x="173355" y="1182557"/>
            <a:ext cx="2001520" cy="184666"/>
          </a:xfrm>
          <a:prstGeom prst="rect">
            <a:avLst/>
          </a:prstGeom>
          <a:noFill/>
        </p:spPr>
        <p:txBody>
          <a:bodyPr wrap="square" lIns="36000" tIns="0" rIns="0" bIns="0" rtlCol="0">
            <a:spAutoFit/>
          </a:bodyPr>
          <a:lstStyle/>
          <a:p>
            <a:r>
              <a:rPr lang="en-US" sz="1200" b="1" dirty="0" smtClean="0">
                <a:latin typeface="+mn-lt"/>
              </a:rPr>
              <a:t>GFB </a:t>
            </a:r>
            <a:r>
              <a:rPr lang="en-US" sz="1050" dirty="0" smtClean="0">
                <a:solidFill>
                  <a:schemeClr val="tx1">
                    <a:lumMod val="65000"/>
                    <a:lumOff val="35000"/>
                  </a:schemeClr>
                </a:solidFill>
                <a:latin typeface="+mn-lt"/>
              </a:rPr>
              <a:t>(mt)</a:t>
            </a:r>
            <a:endParaRPr lang="en-ZA" sz="1050" dirty="0" smtClean="0">
              <a:solidFill>
                <a:schemeClr val="tx1">
                  <a:lumMod val="65000"/>
                  <a:lumOff val="35000"/>
                </a:schemeClr>
              </a:solidFill>
              <a:latin typeface="+mn-lt"/>
            </a:endParaRPr>
          </a:p>
        </p:txBody>
      </p:sp>
      <p:graphicFrame>
        <p:nvGraphicFramePr>
          <p:cNvPr id="25" name="Object 24"/>
          <p:cNvGraphicFramePr>
            <a:graphicFrameLocks/>
          </p:cNvGraphicFramePr>
          <p:nvPr>
            <p:custDataLst>
              <p:tags r:id="rId21"/>
            </p:custDataLst>
            <p:extLst>
              <p:ext uri="{D42A27DB-BD31-4B8C-83A1-F6EECF244321}">
                <p14:modId xmlns:p14="http://schemas.microsoft.com/office/powerpoint/2010/main" val="3754875105"/>
              </p:ext>
            </p:extLst>
          </p:nvPr>
        </p:nvGraphicFramePr>
        <p:xfrm>
          <a:off x="76200" y="3352800"/>
          <a:ext cx="3019513" cy="1019083"/>
        </p:xfrm>
        <a:graphic>
          <a:graphicData uri="http://schemas.openxmlformats.org/presentationml/2006/ole">
            <mc:AlternateContent xmlns:mc="http://schemas.openxmlformats.org/markup-compatibility/2006">
              <mc:Choice xmlns:v="urn:schemas-microsoft-com:vml" Requires="v">
                <p:oleObj spid="_x0000_s1210022" name="Chart" r:id="rId128" imgW="3019513" imgH="1019083" progId="MSGraph.Chart.8">
                  <p:embed followColorScheme="full"/>
                </p:oleObj>
              </mc:Choice>
              <mc:Fallback>
                <p:oleObj name="Chart" r:id="rId128" imgW="3019513" imgH="1019083" progId="MSGraph.Chart.8">
                  <p:embed followColorScheme="full"/>
                  <p:pic>
                    <p:nvPicPr>
                      <p:cNvPr id="0" name=""/>
                      <p:cNvPicPr/>
                      <p:nvPr/>
                    </p:nvPicPr>
                    <p:blipFill>
                      <a:blip r:embed="rId129"/>
                      <a:stretch>
                        <a:fillRect/>
                      </a:stretch>
                    </p:blipFill>
                    <p:spPr>
                      <a:xfrm>
                        <a:off x="76200" y="3352800"/>
                        <a:ext cx="3019513" cy="1019083"/>
                      </a:xfrm>
                      <a:prstGeom prst="rect">
                        <a:avLst/>
                      </a:prstGeom>
                    </p:spPr>
                  </p:pic>
                </p:oleObj>
              </mc:Fallback>
            </mc:AlternateContent>
          </a:graphicData>
        </a:graphic>
      </p:graphicFrame>
      <p:cxnSp>
        <p:nvCxnSpPr>
          <p:cNvPr id="26" name="Straight Connector 25"/>
          <p:cNvCxnSpPr/>
          <p:nvPr>
            <p:custDataLst>
              <p:tags r:id="rId22"/>
            </p:custDataLst>
          </p:nvPr>
        </p:nvCxnSpPr>
        <p:spPr bwMode="auto">
          <a:xfrm>
            <a:off x="890588" y="3273425"/>
            <a:ext cx="0" cy="2413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23"/>
            </p:custDataLst>
          </p:nvPr>
        </p:nvCxnSpPr>
        <p:spPr bwMode="auto">
          <a:xfrm>
            <a:off x="423863" y="3273425"/>
            <a:ext cx="46672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4"/>
            </p:custDataLst>
          </p:nvPr>
        </p:nvCxnSpPr>
        <p:spPr bwMode="auto">
          <a:xfrm flipV="1">
            <a:off x="423863" y="3273425"/>
            <a:ext cx="0" cy="3270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Rectangle 37"/>
          <p:cNvSpPr/>
          <p:nvPr>
            <p:custDataLst>
              <p:tags r:id="rId25"/>
            </p:custDataLst>
          </p:nvPr>
        </p:nvSpPr>
        <p:spPr bwMode="auto">
          <a:xfrm>
            <a:off x="192088" y="4316413"/>
            <a:ext cx="463550"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81B5316A-96A0-437A-A222-DB5B47AF2188}" type="datetime'20''''''''''''17''/1''''8 ''''''LE'''''''''">
              <a:rPr lang="en-US" altLang="en-US" sz="700">
                <a:solidFill>
                  <a:schemeClr val="tx1"/>
                </a:solidFill>
              </a:rPr>
              <a:pPr/>
              <a:t>2017/18 LE</a:t>
            </a:fld>
            <a:endParaRPr lang="en-ZA" sz="700" dirty="0" err="1" smtClean="0">
              <a:solidFill>
                <a:schemeClr val="tx1"/>
              </a:solidFill>
              <a:sym typeface="+mn-lt"/>
            </a:endParaRPr>
          </a:p>
        </p:txBody>
      </p:sp>
      <p:sp>
        <p:nvSpPr>
          <p:cNvPr id="40" name="Rectangle 39"/>
          <p:cNvSpPr/>
          <p:nvPr>
            <p:custDataLst>
              <p:tags r:id="rId26"/>
            </p:custDataLst>
          </p:nvPr>
        </p:nvSpPr>
        <p:spPr bwMode="gray">
          <a:xfrm>
            <a:off x="328613" y="3879850"/>
            <a:ext cx="1905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A4179471-DF2D-4D2E-813A-BBD3621BF6AF}" type="datetime'''''''''''''9.''''''''''''''''8'''''">
              <a:rPr lang="en-ZA" altLang="en-US" sz="900">
                <a:solidFill>
                  <a:schemeClr val="tx1"/>
                </a:solidFill>
              </a:rPr>
              <a:pPr/>
              <a:t>9.8</a:t>
            </a:fld>
            <a:endParaRPr lang="en-ZA" sz="900" dirty="0" err="1" smtClean="0">
              <a:solidFill>
                <a:schemeClr val="tx1"/>
              </a:solidFill>
              <a:sym typeface="+mn-lt"/>
            </a:endParaRPr>
          </a:p>
        </p:txBody>
      </p:sp>
      <p:sp>
        <p:nvSpPr>
          <p:cNvPr id="34" name="Rectangle 33"/>
          <p:cNvSpPr/>
          <p:nvPr>
            <p:custDataLst>
              <p:tags r:id="rId27"/>
            </p:custDataLst>
          </p:nvPr>
        </p:nvSpPr>
        <p:spPr bwMode="auto">
          <a:xfrm>
            <a:off x="1663700" y="431641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D2D788C4-3D20-424D-BB2C-EFEC30A1D99C}" type="datetime'''''''''''''''2''0''''''''''''''''''''2''0''''/2''''1'''''''">
              <a:rPr lang="en-US" altLang="en-US" sz="700">
                <a:solidFill>
                  <a:schemeClr val="tx1"/>
                </a:solidFill>
              </a:rPr>
              <a:pPr/>
              <a:t>2020/21</a:t>
            </a:fld>
            <a:endParaRPr lang="en-ZA" sz="700" dirty="0" err="1" smtClean="0">
              <a:solidFill>
                <a:schemeClr val="tx1"/>
              </a:solidFill>
              <a:sym typeface="+mn-lt"/>
            </a:endParaRPr>
          </a:p>
        </p:txBody>
      </p:sp>
      <p:sp>
        <p:nvSpPr>
          <p:cNvPr id="35" name="Rectangle 34"/>
          <p:cNvSpPr/>
          <p:nvPr>
            <p:custDataLst>
              <p:tags r:id="rId28"/>
            </p:custDataLst>
          </p:nvPr>
        </p:nvSpPr>
        <p:spPr bwMode="gray">
          <a:xfrm>
            <a:off x="1708150" y="3803650"/>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614D49C5-BD56-46BE-927D-2545FEBB1670}" type="datetime'''''''1''''''''''''''''''2''''''''''''.''''''''''3'''''''''''">
              <a:rPr lang="en-ZA" altLang="en-US" sz="900">
                <a:solidFill>
                  <a:schemeClr val="bg1"/>
                </a:solidFill>
              </a:rPr>
              <a:pPr/>
              <a:t>12.3</a:t>
            </a:fld>
            <a:endParaRPr lang="en-ZA" sz="900" dirty="0" err="1" smtClean="0">
              <a:solidFill>
                <a:schemeClr val="bg1"/>
              </a:solidFill>
              <a:sym typeface="+mn-lt"/>
            </a:endParaRPr>
          </a:p>
        </p:txBody>
      </p:sp>
      <p:sp>
        <p:nvSpPr>
          <p:cNvPr id="36" name="Rectangle 35"/>
          <p:cNvSpPr/>
          <p:nvPr>
            <p:custDataLst>
              <p:tags r:id="rId29"/>
            </p:custDataLst>
          </p:nvPr>
        </p:nvSpPr>
        <p:spPr bwMode="auto">
          <a:xfrm>
            <a:off x="1192213" y="431641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98B4687F-B140-48DE-BCB6-AB3ABE43F29F}" type="datetime'''201''''''9''''''/''''''''2''''''''''''''''''''''''''0'''">
              <a:rPr lang="en-US" altLang="en-US" sz="700">
                <a:solidFill>
                  <a:schemeClr val="tx1"/>
                </a:solidFill>
              </a:rPr>
              <a:pPr/>
              <a:t>2019/20</a:t>
            </a:fld>
            <a:endParaRPr lang="en-ZA" sz="700" dirty="0" err="1" smtClean="0">
              <a:solidFill>
                <a:schemeClr val="tx1"/>
              </a:solidFill>
              <a:sym typeface="+mn-lt"/>
            </a:endParaRPr>
          </a:p>
        </p:txBody>
      </p:sp>
      <p:sp>
        <p:nvSpPr>
          <p:cNvPr id="37" name="Rectangle 36"/>
          <p:cNvSpPr/>
          <p:nvPr>
            <p:custDataLst>
              <p:tags r:id="rId30"/>
            </p:custDataLst>
          </p:nvPr>
        </p:nvSpPr>
        <p:spPr bwMode="gray">
          <a:xfrm>
            <a:off x="1236663" y="3817938"/>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CA1C2548-66DC-45BF-987C-AE02C053D9F1}" type="datetime'''''''''''''''''''''''''''1''''''''''''''1''.8'''''''''''''''">
              <a:rPr lang="en-ZA" altLang="en-US" sz="900">
                <a:solidFill>
                  <a:schemeClr val="bg1"/>
                </a:solidFill>
              </a:rPr>
              <a:pPr/>
              <a:t>11.8</a:t>
            </a:fld>
            <a:endParaRPr lang="en-ZA" sz="900" dirty="0" err="1" smtClean="0">
              <a:solidFill>
                <a:schemeClr val="bg1"/>
              </a:solidFill>
              <a:sym typeface="+mn-lt"/>
            </a:endParaRPr>
          </a:p>
        </p:txBody>
      </p:sp>
      <p:sp>
        <p:nvSpPr>
          <p:cNvPr id="39" name="Rectangle 38"/>
          <p:cNvSpPr/>
          <p:nvPr>
            <p:custDataLst>
              <p:tags r:id="rId31"/>
            </p:custDataLst>
          </p:nvPr>
        </p:nvSpPr>
        <p:spPr bwMode="auto">
          <a:xfrm>
            <a:off x="720725" y="431641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A1EEE1FB-EEBE-4A16-8F3C-7DE92981233B}" type="datetime'''''20''''''''''''18''''/''1''9'''''''''''''''''">
              <a:rPr lang="en-US" altLang="en-US" sz="700">
                <a:solidFill>
                  <a:schemeClr val="tx1"/>
                </a:solidFill>
              </a:rPr>
              <a:pPr/>
              <a:t>2018/19</a:t>
            </a:fld>
            <a:endParaRPr lang="en-ZA" sz="700" dirty="0" err="1" smtClean="0">
              <a:solidFill>
                <a:schemeClr val="tx1"/>
              </a:solidFill>
              <a:sym typeface="+mn-lt"/>
            </a:endParaRPr>
          </a:p>
        </p:txBody>
      </p:sp>
      <p:sp>
        <p:nvSpPr>
          <p:cNvPr id="41" name="Rectangle 40"/>
          <p:cNvSpPr/>
          <p:nvPr>
            <p:custDataLst>
              <p:tags r:id="rId32"/>
            </p:custDataLst>
          </p:nvPr>
        </p:nvSpPr>
        <p:spPr bwMode="gray">
          <a:xfrm>
            <a:off x="765175" y="3836988"/>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6D10C27A-4B72-4462-9C34-1955C1B03222}" type="datetime'''''''''''''''''''11''.''''2'">
              <a:rPr lang="en-ZA" altLang="en-US" sz="900">
                <a:solidFill>
                  <a:schemeClr val="bg1"/>
                </a:solidFill>
              </a:rPr>
              <a:pPr/>
              <a:t>11.2</a:t>
            </a:fld>
            <a:endParaRPr lang="en-ZA" sz="900" dirty="0" err="1" smtClean="0">
              <a:solidFill>
                <a:schemeClr val="bg1"/>
              </a:solidFill>
              <a:sym typeface="+mn-lt"/>
            </a:endParaRPr>
          </a:p>
        </p:txBody>
      </p:sp>
      <p:sp>
        <p:nvSpPr>
          <p:cNvPr id="31" name="Oval 30"/>
          <p:cNvSpPr/>
          <p:nvPr>
            <p:custDataLst>
              <p:tags r:id="rId33"/>
            </p:custDataLst>
          </p:nvPr>
        </p:nvSpPr>
        <p:spPr bwMode="gray">
          <a:xfrm>
            <a:off x="314325" y="3186113"/>
            <a:ext cx="687388"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796FED65-2486-4C56-885B-750E1A0EE3F9}" type="datetime'''''''''+''14''.''''''''''''''''''''0''''''''''''%'''''">
              <a:rPr lang="en-ZA" altLang="en-US" sz="900" b="1">
                <a:solidFill>
                  <a:schemeClr val="bg1"/>
                </a:solidFill>
              </a:rPr>
              <a:pPr/>
              <a:t>+14.0%</a:t>
            </a:fld>
            <a:endParaRPr lang="en-ZA" sz="900" b="1" dirty="0" err="1" smtClean="0">
              <a:solidFill>
                <a:schemeClr val="bg1"/>
              </a:solidFill>
              <a:sym typeface="+mn-lt"/>
            </a:endParaRPr>
          </a:p>
        </p:txBody>
      </p:sp>
      <p:sp>
        <p:nvSpPr>
          <p:cNvPr id="29" name="Rectangle 28"/>
          <p:cNvSpPr/>
          <p:nvPr>
            <p:custDataLst>
              <p:tags r:id="rId34"/>
            </p:custDataLst>
          </p:nvPr>
        </p:nvSpPr>
        <p:spPr bwMode="auto">
          <a:xfrm>
            <a:off x="2597150" y="431641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DE103001-C52B-4E96-8E15-3CCCBB04BC53}" type="datetime'''2''''''''''0''''''''''''2''''''2''''''''/''''2''''3'''''''">
              <a:rPr lang="en-ZA" altLang="en-US" sz="700">
                <a:solidFill>
                  <a:schemeClr val="tx1"/>
                </a:solidFill>
              </a:rPr>
              <a:pPr/>
              <a:t>2022/23</a:t>
            </a:fld>
            <a:endParaRPr lang="en-ZA" sz="700" dirty="0" err="1" smtClean="0">
              <a:solidFill>
                <a:schemeClr val="tx1"/>
              </a:solidFill>
              <a:sym typeface="+mn-lt"/>
            </a:endParaRPr>
          </a:p>
        </p:txBody>
      </p:sp>
      <p:sp>
        <p:nvSpPr>
          <p:cNvPr id="32" name="Rectangle 31"/>
          <p:cNvSpPr/>
          <p:nvPr>
            <p:custDataLst>
              <p:tags r:id="rId35"/>
            </p:custDataLst>
          </p:nvPr>
        </p:nvSpPr>
        <p:spPr bwMode="gray">
          <a:xfrm>
            <a:off x="2641600" y="3784600"/>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D8138B48-332F-4EF4-A037-35716E34B4E3}" type="datetime'''''''''1''''''''''''''''2''''''''''''''''''.''''''''9'">
              <a:rPr lang="en-ZA" altLang="en-US" sz="900">
                <a:solidFill>
                  <a:schemeClr val="bg1"/>
                </a:solidFill>
              </a:rPr>
              <a:pPr/>
              <a:t>12.9</a:t>
            </a:fld>
            <a:endParaRPr lang="en-ZA" sz="900" dirty="0" err="1" smtClean="0">
              <a:solidFill>
                <a:schemeClr val="bg1"/>
              </a:solidFill>
              <a:sym typeface="+mn-lt"/>
            </a:endParaRPr>
          </a:p>
        </p:txBody>
      </p:sp>
      <p:sp>
        <p:nvSpPr>
          <p:cNvPr id="30" name="Rectangle 29"/>
          <p:cNvSpPr/>
          <p:nvPr>
            <p:custDataLst>
              <p:tags r:id="rId36"/>
            </p:custDataLst>
          </p:nvPr>
        </p:nvSpPr>
        <p:spPr bwMode="auto">
          <a:xfrm>
            <a:off x="2130425" y="431641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D2986CF8-5C57-46E8-A937-C59D02B48CFB}" type="datetime'''''20''''''21''''''''''''''''/''''''''''''''2''''''''''2'''''">
              <a:rPr lang="en-ZA" altLang="en-US" sz="700">
                <a:solidFill>
                  <a:schemeClr val="tx1"/>
                </a:solidFill>
              </a:rPr>
              <a:pPr/>
              <a:t>2021/22</a:t>
            </a:fld>
            <a:endParaRPr lang="en-ZA" sz="700" dirty="0" err="1" smtClean="0">
              <a:solidFill>
                <a:schemeClr val="tx1"/>
              </a:solidFill>
              <a:sym typeface="+mn-lt"/>
            </a:endParaRPr>
          </a:p>
        </p:txBody>
      </p:sp>
      <p:sp>
        <p:nvSpPr>
          <p:cNvPr id="33" name="Rectangle 32"/>
          <p:cNvSpPr/>
          <p:nvPr>
            <p:custDataLst>
              <p:tags r:id="rId37"/>
            </p:custDataLst>
          </p:nvPr>
        </p:nvSpPr>
        <p:spPr bwMode="gray">
          <a:xfrm>
            <a:off x="2174875" y="3794125"/>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26D7498F-BD86-49C2-BEA0-9E6226D37BBA}" type="datetime'1''''''''''''''''''''2''.6'''''''''''">
              <a:rPr lang="en-ZA" altLang="en-US" sz="900">
                <a:solidFill>
                  <a:schemeClr val="bg1"/>
                </a:solidFill>
              </a:rPr>
              <a:pPr/>
              <a:t>12.6</a:t>
            </a:fld>
            <a:endParaRPr lang="en-ZA" sz="900" dirty="0" err="1" smtClean="0">
              <a:solidFill>
                <a:schemeClr val="bg1"/>
              </a:solidFill>
              <a:sym typeface="+mn-lt"/>
            </a:endParaRPr>
          </a:p>
        </p:txBody>
      </p:sp>
      <p:graphicFrame>
        <p:nvGraphicFramePr>
          <p:cNvPr id="42" name="Object 41"/>
          <p:cNvGraphicFramePr>
            <a:graphicFrameLocks/>
          </p:cNvGraphicFramePr>
          <p:nvPr>
            <p:custDataLst>
              <p:tags r:id="rId38"/>
            </p:custDataLst>
            <p:extLst>
              <p:ext uri="{D42A27DB-BD31-4B8C-83A1-F6EECF244321}">
                <p14:modId xmlns:p14="http://schemas.microsoft.com/office/powerpoint/2010/main" val="1255407178"/>
              </p:ext>
            </p:extLst>
          </p:nvPr>
        </p:nvGraphicFramePr>
        <p:xfrm>
          <a:off x="2971801" y="3200400"/>
          <a:ext cx="3086043" cy="1171693"/>
        </p:xfrm>
        <a:graphic>
          <a:graphicData uri="http://schemas.openxmlformats.org/presentationml/2006/ole">
            <mc:AlternateContent xmlns:mc="http://schemas.openxmlformats.org/markup-compatibility/2006">
              <mc:Choice xmlns:v="urn:schemas-microsoft-com:vml" Requires="v">
                <p:oleObj spid="_x0000_s1210023" name="Chart" r:id="rId130" imgW="3086043" imgH="1171693" progId="MSGraph.Chart.8">
                  <p:embed followColorScheme="full"/>
                </p:oleObj>
              </mc:Choice>
              <mc:Fallback>
                <p:oleObj name="Chart" r:id="rId130" imgW="3086043" imgH="1171693" progId="MSGraph.Chart.8">
                  <p:embed followColorScheme="full"/>
                  <p:pic>
                    <p:nvPicPr>
                      <p:cNvPr id="0" name=""/>
                      <p:cNvPicPr/>
                      <p:nvPr/>
                    </p:nvPicPr>
                    <p:blipFill>
                      <a:blip r:embed="rId131"/>
                      <a:stretch>
                        <a:fillRect/>
                      </a:stretch>
                    </p:blipFill>
                    <p:spPr>
                      <a:xfrm>
                        <a:off x="2971801" y="3200400"/>
                        <a:ext cx="3086043" cy="1171693"/>
                      </a:xfrm>
                      <a:prstGeom prst="rect">
                        <a:avLst/>
                      </a:prstGeom>
                    </p:spPr>
                  </p:pic>
                </p:oleObj>
              </mc:Fallback>
            </mc:AlternateContent>
          </a:graphicData>
        </a:graphic>
      </p:graphicFrame>
      <p:cxnSp>
        <p:nvCxnSpPr>
          <p:cNvPr id="44" name="Straight Connector 43"/>
          <p:cNvCxnSpPr/>
          <p:nvPr>
            <p:custDataLst>
              <p:tags r:id="rId39"/>
            </p:custDataLst>
          </p:nvPr>
        </p:nvCxnSpPr>
        <p:spPr bwMode="auto">
          <a:xfrm flipV="1">
            <a:off x="3333750" y="3178175"/>
            <a:ext cx="0" cy="2794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40"/>
            </p:custDataLst>
          </p:nvPr>
        </p:nvCxnSpPr>
        <p:spPr bwMode="auto">
          <a:xfrm>
            <a:off x="3810000" y="3178175"/>
            <a:ext cx="0" cy="2413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41"/>
            </p:custDataLst>
          </p:nvPr>
        </p:nvCxnSpPr>
        <p:spPr bwMode="auto">
          <a:xfrm>
            <a:off x="3333750" y="3178175"/>
            <a:ext cx="4762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Rectangle 47"/>
          <p:cNvSpPr/>
          <p:nvPr>
            <p:custDataLst>
              <p:tags r:id="rId42"/>
            </p:custDataLst>
          </p:nvPr>
        </p:nvSpPr>
        <p:spPr bwMode="auto">
          <a:xfrm>
            <a:off x="4116388" y="43259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1F002406-AE43-441C-B11A-D5A9DAA778E2}" type="datetime'''''''''''2''''0''1''''''''''9/2''''''''''''''0'''''''''''">
              <a:rPr lang="en-US" altLang="en-US" sz="700">
                <a:solidFill>
                  <a:schemeClr val="tx1"/>
                </a:solidFill>
              </a:rPr>
              <a:pPr/>
              <a:t>2019/20</a:t>
            </a:fld>
            <a:endParaRPr lang="en-ZA" sz="700" dirty="0" err="1" smtClean="0">
              <a:solidFill>
                <a:schemeClr val="tx1"/>
              </a:solidFill>
              <a:sym typeface="+mn-lt"/>
            </a:endParaRPr>
          </a:p>
        </p:txBody>
      </p:sp>
      <p:sp>
        <p:nvSpPr>
          <p:cNvPr id="46" name="Rectangle 45"/>
          <p:cNvSpPr/>
          <p:nvPr>
            <p:custDataLst>
              <p:tags r:id="rId43"/>
            </p:custDataLst>
          </p:nvPr>
        </p:nvSpPr>
        <p:spPr bwMode="gray">
          <a:xfrm>
            <a:off x="4160838" y="3775075"/>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9BE71EC2-B4A4-4056-877C-854DB54DCE98}" type="datetime'''''''1''''''''1''''''''''''''.''3'''''''''''''">
              <a:rPr lang="en-ZA" altLang="en-US" sz="900">
                <a:solidFill>
                  <a:schemeClr val="bg1"/>
                </a:solidFill>
              </a:rPr>
              <a:pPr/>
              <a:t>11.3</a:t>
            </a:fld>
            <a:endParaRPr lang="en-ZA" sz="900" dirty="0" err="1" smtClean="0">
              <a:solidFill>
                <a:schemeClr val="bg1"/>
              </a:solidFill>
              <a:sym typeface="+mn-lt"/>
            </a:endParaRPr>
          </a:p>
        </p:txBody>
      </p:sp>
      <p:sp>
        <p:nvSpPr>
          <p:cNvPr id="49" name="Rectangle 48"/>
          <p:cNvSpPr/>
          <p:nvPr>
            <p:custDataLst>
              <p:tags r:id="rId44"/>
            </p:custDataLst>
          </p:nvPr>
        </p:nvSpPr>
        <p:spPr bwMode="auto">
          <a:xfrm>
            <a:off x="3640138" y="43259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7DA95AC5-FF0F-403D-85B5-50D359E1102F}" type="datetime'201''''8''''''''''''''''''''''''''''/''19'''''''''''">
              <a:rPr lang="en-US" altLang="en-US" sz="700">
                <a:solidFill>
                  <a:schemeClr val="tx1"/>
                </a:solidFill>
              </a:rPr>
              <a:pPr/>
              <a:t>2018/19</a:t>
            </a:fld>
            <a:endParaRPr lang="en-ZA" sz="700" dirty="0" err="1" smtClean="0">
              <a:solidFill>
                <a:schemeClr val="tx1"/>
              </a:solidFill>
              <a:sym typeface="+mn-lt"/>
            </a:endParaRPr>
          </a:p>
        </p:txBody>
      </p:sp>
      <p:sp>
        <p:nvSpPr>
          <p:cNvPr id="52" name="Rectangle 51"/>
          <p:cNvSpPr/>
          <p:nvPr>
            <p:custDataLst>
              <p:tags r:id="rId45"/>
            </p:custDataLst>
          </p:nvPr>
        </p:nvSpPr>
        <p:spPr bwMode="gray">
          <a:xfrm>
            <a:off x="3684588" y="3794125"/>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AD7A3E44-3EAF-47BF-91C7-F4A225B33210}" type="datetime'''''''''''1''''''''''''''''''''''''''0''''''''''.''''''''7'''">
              <a:rPr lang="en-ZA" altLang="en-US" sz="900">
                <a:solidFill>
                  <a:schemeClr val="bg1"/>
                </a:solidFill>
              </a:rPr>
              <a:pPr/>
              <a:t>10.7</a:t>
            </a:fld>
            <a:endParaRPr lang="en-ZA" sz="900" dirty="0" err="1" smtClean="0">
              <a:solidFill>
                <a:schemeClr val="bg1"/>
              </a:solidFill>
              <a:sym typeface="+mn-lt"/>
            </a:endParaRPr>
          </a:p>
        </p:txBody>
      </p:sp>
      <p:sp>
        <p:nvSpPr>
          <p:cNvPr id="58" name="Rectangle 57"/>
          <p:cNvSpPr/>
          <p:nvPr>
            <p:custDataLst>
              <p:tags r:id="rId46"/>
            </p:custDataLst>
          </p:nvPr>
        </p:nvSpPr>
        <p:spPr bwMode="auto">
          <a:xfrm>
            <a:off x="3101975" y="4325938"/>
            <a:ext cx="463550"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8ED5F38F-2BA2-4159-9CDF-DBDFD194C272}" type="datetime'2''0''''''''''''''''17/''1''''8'''''''' ''''''''LE'''">
              <a:rPr lang="en-US" altLang="en-US" sz="700">
                <a:solidFill>
                  <a:schemeClr val="tx1"/>
                </a:solidFill>
              </a:rPr>
              <a:pPr/>
              <a:t>2017/18 LE</a:t>
            </a:fld>
            <a:endParaRPr lang="en-ZA" sz="700" dirty="0" err="1" smtClean="0">
              <a:solidFill>
                <a:schemeClr val="tx1"/>
              </a:solidFill>
              <a:sym typeface="+mn-lt"/>
            </a:endParaRPr>
          </a:p>
        </p:txBody>
      </p:sp>
      <p:sp>
        <p:nvSpPr>
          <p:cNvPr id="53" name="Rectangle 52"/>
          <p:cNvSpPr/>
          <p:nvPr>
            <p:custDataLst>
              <p:tags r:id="rId47"/>
            </p:custDataLst>
          </p:nvPr>
        </p:nvSpPr>
        <p:spPr bwMode="gray">
          <a:xfrm>
            <a:off x="3208338" y="3813175"/>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52A560A1-EF13-4393-9DD2-12CE93294A6A}" type="datetime'''''''''''''''''''''''''1''''0''''.''''''2'''''''''''''">
              <a:rPr lang="en-ZA" altLang="en-US" sz="900">
                <a:solidFill>
                  <a:schemeClr val="tx1"/>
                </a:solidFill>
              </a:rPr>
              <a:pPr/>
              <a:t>10.2</a:t>
            </a:fld>
            <a:endParaRPr lang="en-ZA" sz="900" dirty="0" err="1" smtClean="0">
              <a:solidFill>
                <a:schemeClr val="tx1"/>
              </a:solidFill>
              <a:sym typeface="+mn-lt"/>
            </a:endParaRPr>
          </a:p>
        </p:txBody>
      </p:sp>
      <p:sp>
        <p:nvSpPr>
          <p:cNvPr id="57" name="Rectangle 56"/>
          <p:cNvSpPr/>
          <p:nvPr>
            <p:custDataLst>
              <p:tags r:id="rId48"/>
            </p:custDataLst>
          </p:nvPr>
        </p:nvSpPr>
        <p:spPr bwMode="auto">
          <a:xfrm>
            <a:off x="5545138" y="43259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23BF531E-CF53-47C3-964D-F78B9777ED97}" type="datetime'''''''''''''''2''''0''2''''2/''''''''''2''''''3'''''">
              <a:rPr lang="en-ZA" altLang="en-US" sz="700">
                <a:solidFill>
                  <a:schemeClr val="tx1"/>
                </a:solidFill>
              </a:rPr>
              <a:pPr/>
              <a:t>2022/23</a:t>
            </a:fld>
            <a:endParaRPr lang="en-ZA" sz="700" dirty="0" err="1" smtClean="0">
              <a:solidFill>
                <a:schemeClr val="tx1"/>
              </a:solidFill>
              <a:sym typeface="+mn-lt"/>
            </a:endParaRPr>
          </a:p>
        </p:txBody>
      </p:sp>
      <p:sp>
        <p:nvSpPr>
          <p:cNvPr id="54" name="Rectangle 53"/>
          <p:cNvSpPr/>
          <p:nvPr>
            <p:custDataLst>
              <p:tags r:id="rId49"/>
            </p:custDataLst>
          </p:nvPr>
        </p:nvSpPr>
        <p:spPr bwMode="gray">
          <a:xfrm>
            <a:off x="5589588" y="3727450"/>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A63D32B3-C2DA-41E1-9B5A-B5CD8A0ECEF6}" type="datetime'''''''''''''''''1''''''''''''''''''''''''''2''''''''.5'''">
              <a:rPr lang="en-ZA" altLang="en-US" sz="900">
                <a:solidFill>
                  <a:schemeClr val="bg1"/>
                </a:solidFill>
              </a:rPr>
              <a:pPr/>
              <a:t>12.5</a:t>
            </a:fld>
            <a:endParaRPr lang="en-ZA" sz="900" dirty="0" err="1" smtClean="0">
              <a:solidFill>
                <a:schemeClr val="bg1"/>
              </a:solidFill>
              <a:sym typeface="+mn-lt"/>
            </a:endParaRPr>
          </a:p>
        </p:txBody>
      </p:sp>
      <p:sp>
        <p:nvSpPr>
          <p:cNvPr id="56" name="Rectangle 55"/>
          <p:cNvSpPr/>
          <p:nvPr>
            <p:custDataLst>
              <p:tags r:id="rId50"/>
            </p:custDataLst>
          </p:nvPr>
        </p:nvSpPr>
        <p:spPr bwMode="auto">
          <a:xfrm>
            <a:off x="5068888" y="43259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03A65EEA-277C-4BBC-A845-9BBCDA87257A}" type="datetime'''''''''2''''''''0''2''''''''''1''''''/2''''''''''''''2'''">
              <a:rPr lang="en-ZA" altLang="en-US" sz="700">
                <a:solidFill>
                  <a:schemeClr val="tx1"/>
                </a:solidFill>
              </a:rPr>
              <a:pPr/>
              <a:t>2021/22</a:t>
            </a:fld>
            <a:endParaRPr lang="en-ZA" sz="700" dirty="0" err="1" smtClean="0">
              <a:solidFill>
                <a:schemeClr val="tx1"/>
              </a:solidFill>
              <a:sym typeface="+mn-lt"/>
            </a:endParaRPr>
          </a:p>
        </p:txBody>
      </p:sp>
      <p:sp>
        <p:nvSpPr>
          <p:cNvPr id="50" name="Rectangle 49"/>
          <p:cNvSpPr/>
          <p:nvPr>
            <p:custDataLst>
              <p:tags r:id="rId51"/>
            </p:custDataLst>
          </p:nvPr>
        </p:nvSpPr>
        <p:spPr bwMode="gray">
          <a:xfrm>
            <a:off x="5113338" y="3741738"/>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29D9FF3A-55D6-4629-9F5F-6846BFFD7ABB}" type="datetime'1''2''''''''''''''''''''''''''''''.''''''''''''''''1'''">
              <a:rPr lang="en-ZA" altLang="en-US" sz="900">
                <a:solidFill>
                  <a:schemeClr val="bg1"/>
                </a:solidFill>
              </a:rPr>
              <a:pPr/>
              <a:t>12.1</a:t>
            </a:fld>
            <a:endParaRPr lang="en-ZA" sz="900" dirty="0" err="1" smtClean="0">
              <a:solidFill>
                <a:schemeClr val="bg1"/>
              </a:solidFill>
              <a:sym typeface="+mn-lt"/>
            </a:endParaRPr>
          </a:p>
        </p:txBody>
      </p:sp>
      <p:sp>
        <p:nvSpPr>
          <p:cNvPr id="51" name="Rectangle 50"/>
          <p:cNvSpPr/>
          <p:nvPr>
            <p:custDataLst>
              <p:tags r:id="rId52"/>
            </p:custDataLst>
          </p:nvPr>
        </p:nvSpPr>
        <p:spPr bwMode="auto">
          <a:xfrm>
            <a:off x="4592638" y="43259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8AAF676-AE1A-4491-8050-BEA69CCE93CB}" type="datetime'''''''''''''''''''2020''''/''2''''''''''''''''1'''''''">
              <a:rPr lang="en-US" altLang="en-US" sz="700">
                <a:solidFill>
                  <a:schemeClr val="tx1"/>
                </a:solidFill>
              </a:rPr>
              <a:pPr/>
              <a:t>2020/21</a:t>
            </a:fld>
            <a:endParaRPr lang="en-ZA" sz="700" dirty="0" err="1" smtClean="0">
              <a:solidFill>
                <a:schemeClr val="tx1"/>
              </a:solidFill>
              <a:sym typeface="+mn-lt"/>
            </a:endParaRPr>
          </a:p>
        </p:txBody>
      </p:sp>
      <p:sp>
        <p:nvSpPr>
          <p:cNvPr id="47" name="Rectangle 46"/>
          <p:cNvSpPr/>
          <p:nvPr>
            <p:custDataLst>
              <p:tags r:id="rId53"/>
            </p:custDataLst>
          </p:nvPr>
        </p:nvSpPr>
        <p:spPr bwMode="gray">
          <a:xfrm>
            <a:off x="4637088" y="3760788"/>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12A83F93-A3FD-4442-A0C4-6D8727964DAF}" type="datetime'1''''''''''''1''.''''''''''''''''''''''''6'''''''''''''">
              <a:rPr lang="en-ZA" altLang="en-US" sz="900">
                <a:solidFill>
                  <a:schemeClr val="bg1"/>
                </a:solidFill>
              </a:rPr>
              <a:pPr/>
              <a:t>11.6</a:t>
            </a:fld>
            <a:endParaRPr lang="en-ZA" sz="900" dirty="0" err="1" smtClean="0">
              <a:solidFill>
                <a:schemeClr val="bg1"/>
              </a:solidFill>
              <a:sym typeface="+mn-lt"/>
            </a:endParaRPr>
          </a:p>
        </p:txBody>
      </p:sp>
      <p:sp>
        <p:nvSpPr>
          <p:cNvPr id="55" name="Oval 54"/>
          <p:cNvSpPr/>
          <p:nvPr>
            <p:custDataLst>
              <p:tags r:id="rId54"/>
            </p:custDataLst>
          </p:nvPr>
        </p:nvSpPr>
        <p:spPr bwMode="gray">
          <a:xfrm>
            <a:off x="3279775" y="3090863"/>
            <a:ext cx="584200"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8B5AE5AE-22B7-4A91-B3FF-478F4EFF70C9}" type="datetime'''+4''''''.''''''''''''''''''''''''''9''''%'''">
              <a:rPr lang="en-ZA" altLang="en-US" sz="900" b="1">
                <a:solidFill>
                  <a:schemeClr val="bg1"/>
                </a:solidFill>
              </a:rPr>
              <a:pPr/>
              <a:t>+4.9%</a:t>
            </a:fld>
            <a:endParaRPr lang="en-ZA" sz="900" b="1" dirty="0" err="1" smtClean="0">
              <a:solidFill>
                <a:schemeClr val="bg1"/>
              </a:solidFill>
              <a:sym typeface="+mn-lt"/>
            </a:endParaRPr>
          </a:p>
        </p:txBody>
      </p:sp>
      <p:graphicFrame>
        <p:nvGraphicFramePr>
          <p:cNvPr id="59" name="Object 58"/>
          <p:cNvGraphicFramePr>
            <a:graphicFrameLocks/>
          </p:cNvGraphicFramePr>
          <p:nvPr>
            <p:custDataLst>
              <p:tags r:id="rId55"/>
            </p:custDataLst>
            <p:extLst>
              <p:ext uri="{D42A27DB-BD31-4B8C-83A1-F6EECF244321}">
                <p14:modId xmlns:p14="http://schemas.microsoft.com/office/powerpoint/2010/main" val="3612441661"/>
              </p:ext>
            </p:extLst>
          </p:nvPr>
        </p:nvGraphicFramePr>
        <p:xfrm>
          <a:off x="6019800" y="3276600"/>
          <a:ext cx="3057410" cy="1095178"/>
        </p:xfrm>
        <a:graphic>
          <a:graphicData uri="http://schemas.openxmlformats.org/presentationml/2006/ole">
            <mc:AlternateContent xmlns:mc="http://schemas.openxmlformats.org/markup-compatibility/2006">
              <mc:Choice xmlns:v="urn:schemas-microsoft-com:vml" Requires="v">
                <p:oleObj spid="_x0000_s1210024" name="Chart" r:id="rId132" imgW="3057410" imgH="1095178" progId="MSGraph.Chart.8">
                  <p:embed followColorScheme="full"/>
                </p:oleObj>
              </mc:Choice>
              <mc:Fallback>
                <p:oleObj name="Chart" r:id="rId132" imgW="3057410" imgH="1095178" progId="MSGraph.Chart.8">
                  <p:embed followColorScheme="full"/>
                  <p:pic>
                    <p:nvPicPr>
                      <p:cNvPr id="0" name=""/>
                      <p:cNvPicPr/>
                      <p:nvPr/>
                    </p:nvPicPr>
                    <p:blipFill>
                      <a:blip r:embed="rId133"/>
                      <a:stretch>
                        <a:fillRect/>
                      </a:stretch>
                    </p:blipFill>
                    <p:spPr>
                      <a:xfrm>
                        <a:off x="6019800" y="3276600"/>
                        <a:ext cx="3057410" cy="1095178"/>
                      </a:xfrm>
                      <a:prstGeom prst="rect">
                        <a:avLst/>
                      </a:prstGeom>
                    </p:spPr>
                  </p:pic>
                </p:oleObj>
              </mc:Fallback>
            </mc:AlternateContent>
          </a:graphicData>
        </a:graphic>
      </p:graphicFrame>
      <p:cxnSp>
        <p:nvCxnSpPr>
          <p:cNvPr id="62" name="Straight Connector 61"/>
          <p:cNvCxnSpPr/>
          <p:nvPr>
            <p:custDataLst>
              <p:tags r:id="rId56"/>
            </p:custDataLst>
          </p:nvPr>
        </p:nvCxnSpPr>
        <p:spPr bwMode="auto">
          <a:xfrm flipV="1">
            <a:off x="6372225" y="3140075"/>
            <a:ext cx="0" cy="28892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57"/>
            </p:custDataLst>
          </p:nvPr>
        </p:nvCxnSpPr>
        <p:spPr bwMode="auto">
          <a:xfrm>
            <a:off x="6372225" y="3140075"/>
            <a:ext cx="4762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58"/>
            </p:custDataLst>
          </p:nvPr>
        </p:nvCxnSpPr>
        <p:spPr bwMode="auto">
          <a:xfrm>
            <a:off x="6848475" y="3140075"/>
            <a:ext cx="0" cy="2413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64" name="Rectangle 63"/>
          <p:cNvSpPr/>
          <p:nvPr>
            <p:custDataLst>
              <p:tags r:id="rId59"/>
            </p:custDataLst>
          </p:nvPr>
        </p:nvSpPr>
        <p:spPr bwMode="auto">
          <a:xfrm>
            <a:off x="8097838" y="43259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0F23FC34-B167-444F-8FEA-1B4ABEC1D22F}" type="datetime'''''2''''''''''''0''''''''''2''''''''1/''''''22'''">
              <a:rPr lang="en-ZA" altLang="en-US" sz="700">
                <a:solidFill>
                  <a:schemeClr val="tx1"/>
                </a:solidFill>
              </a:rPr>
              <a:pPr/>
              <a:t>2021/22</a:t>
            </a:fld>
            <a:endParaRPr lang="en-ZA" sz="700" dirty="0" err="1" smtClean="0">
              <a:solidFill>
                <a:schemeClr val="tx1"/>
              </a:solidFill>
              <a:sym typeface="+mn-lt"/>
            </a:endParaRPr>
          </a:p>
        </p:txBody>
      </p:sp>
      <p:sp>
        <p:nvSpPr>
          <p:cNvPr id="65" name="Rectangle 64"/>
          <p:cNvSpPr/>
          <p:nvPr>
            <p:custDataLst>
              <p:tags r:id="rId60"/>
            </p:custDataLst>
          </p:nvPr>
        </p:nvSpPr>
        <p:spPr bwMode="gray">
          <a:xfrm>
            <a:off x="8142288" y="3770313"/>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3B562655-3944-489E-82BE-1F8E4F5CF306}" type="datetime'''''''1''''''''7''''''''''.''''''''4'''''''''''''''">
              <a:rPr lang="en-ZA" altLang="en-US" sz="900">
                <a:solidFill>
                  <a:schemeClr val="bg1"/>
                </a:solidFill>
              </a:rPr>
              <a:pPr/>
              <a:t>17.4</a:t>
            </a:fld>
            <a:endParaRPr lang="en-ZA" sz="900" dirty="0" err="1" smtClean="0">
              <a:solidFill>
                <a:schemeClr val="bg1"/>
              </a:solidFill>
              <a:sym typeface="+mn-lt"/>
            </a:endParaRPr>
          </a:p>
        </p:txBody>
      </p:sp>
      <p:sp>
        <p:nvSpPr>
          <p:cNvPr id="75" name="Rectangle 74"/>
          <p:cNvSpPr/>
          <p:nvPr>
            <p:custDataLst>
              <p:tags r:id="rId61"/>
            </p:custDataLst>
          </p:nvPr>
        </p:nvSpPr>
        <p:spPr bwMode="auto">
          <a:xfrm>
            <a:off x="7626350" y="43259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269F7ABE-347B-4AE0-A634-9CD4832DEE29}" type="datetime'''''2''''0''''2''''''''''''''0/''2''''1'''''''''''''''''''''">
              <a:rPr lang="en-US" altLang="en-US" sz="700">
                <a:solidFill>
                  <a:schemeClr val="tx1"/>
                </a:solidFill>
              </a:rPr>
              <a:pPr/>
              <a:t>2020/21</a:t>
            </a:fld>
            <a:endParaRPr lang="en-ZA" sz="700" dirty="0" err="1" smtClean="0">
              <a:solidFill>
                <a:schemeClr val="tx1"/>
              </a:solidFill>
              <a:sym typeface="+mn-lt"/>
            </a:endParaRPr>
          </a:p>
        </p:txBody>
      </p:sp>
      <p:sp>
        <p:nvSpPr>
          <p:cNvPr id="70" name="Rectangle 69"/>
          <p:cNvSpPr/>
          <p:nvPr>
            <p:custDataLst>
              <p:tags r:id="rId62"/>
            </p:custDataLst>
          </p:nvPr>
        </p:nvSpPr>
        <p:spPr bwMode="gray">
          <a:xfrm>
            <a:off x="7670800" y="3775075"/>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08E1E24A-086A-4852-BBE1-34EBE26028BE}" type="datetime'''''''''17''''.''''''''''''3'''''''''''">
              <a:rPr lang="en-ZA" altLang="en-US" sz="900">
                <a:solidFill>
                  <a:schemeClr val="bg1"/>
                </a:solidFill>
              </a:rPr>
              <a:pPr/>
              <a:t>17.3</a:t>
            </a:fld>
            <a:endParaRPr lang="en-ZA" sz="900" dirty="0" err="1" smtClean="0">
              <a:solidFill>
                <a:schemeClr val="bg1"/>
              </a:solidFill>
              <a:sym typeface="+mn-lt"/>
            </a:endParaRPr>
          </a:p>
        </p:txBody>
      </p:sp>
      <p:sp>
        <p:nvSpPr>
          <p:cNvPr id="73" name="Rectangle 72"/>
          <p:cNvSpPr/>
          <p:nvPr>
            <p:custDataLst>
              <p:tags r:id="rId63"/>
            </p:custDataLst>
          </p:nvPr>
        </p:nvSpPr>
        <p:spPr bwMode="auto">
          <a:xfrm>
            <a:off x="7154863" y="43259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821D502-F6E3-4E8E-99FD-6017A96D37D8}" type="datetime'''2''0''''''''1''''''9''''''/2''0'''''''''''''''''''''''''">
              <a:rPr lang="en-US" altLang="en-US" sz="700">
                <a:solidFill>
                  <a:schemeClr val="tx1"/>
                </a:solidFill>
              </a:rPr>
              <a:pPr/>
              <a:t>2019/20</a:t>
            </a:fld>
            <a:endParaRPr lang="en-ZA" sz="700" dirty="0" err="1" smtClean="0">
              <a:solidFill>
                <a:schemeClr val="tx1"/>
              </a:solidFill>
              <a:sym typeface="+mn-lt"/>
            </a:endParaRPr>
          </a:p>
        </p:txBody>
      </p:sp>
      <p:sp>
        <p:nvSpPr>
          <p:cNvPr id="71" name="Rectangle 70"/>
          <p:cNvSpPr/>
          <p:nvPr>
            <p:custDataLst>
              <p:tags r:id="rId64"/>
            </p:custDataLst>
          </p:nvPr>
        </p:nvSpPr>
        <p:spPr bwMode="gray">
          <a:xfrm>
            <a:off x="7199313" y="3775075"/>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9315D90C-D763-4EA0-8127-19CA5668E32E}" type="datetime'''''''1''''''7''''''''''''.''''''2'''''''''''''''''''''''">
              <a:rPr lang="en-ZA" altLang="en-US" sz="900">
                <a:solidFill>
                  <a:schemeClr val="bg1"/>
                </a:solidFill>
              </a:rPr>
              <a:pPr/>
              <a:t>17.2</a:t>
            </a:fld>
            <a:endParaRPr lang="en-ZA" sz="900" dirty="0" err="1" smtClean="0">
              <a:solidFill>
                <a:schemeClr val="bg1"/>
              </a:solidFill>
              <a:sym typeface="+mn-lt"/>
            </a:endParaRPr>
          </a:p>
        </p:txBody>
      </p:sp>
      <p:sp>
        <p:nvSpPr>
          <p:cNvPr id="68" name="Rectangle 67"/>
          <p:cNvSpPr/>
          <p:nvPr>
            <p:custDataLst>
              <p:tags r:id="rId65"/>
            </p:custDataLst>
          </p:nvPr>
        </p:nvSpPr>
        <p:spPr bwMode="auto">
          <a:xfrm>
            <a:off x="6678613" y="43259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B7F908B8-47AC-4989-8F20-8B7CA2996327}" type="datetime'''''''2''''''0''''1''''''''8''''''''''''/1''''''9'''''''''''''">
              <a:rPr lang="en-US" altLang="en-US" sz="700">
                <a:solidFill>
                  <a:schemeClr val="tx1"/>
                </a:solidFill>
              </a:rPr>
              <a:pPr/>
              <a:t>2018/19</a:t>
            </a:fld>
            <a:endParaRPr lang="en-ZA" sz="700" dirty="0" err="1" smtClean="0">
              <a:solidFill>
                <a:schemeClr val="tx1"/>
              </a:solidFill>
              <a:sym typeface="+mn-lt"/>
            </a:endParaRPr>
          </a:p>
        </p:txBody>
      </p:sp>
      <p:sp>
        <p:nvSpPr>
          <p:cNvPr id="69" name="Rectangle 68"/>
          <p:cNvSpPr/>
          <p:nvPr>
            <p:custDataLst>
              <p:tags r:id="rId66"/>
            </p:custDataLst>
          </p:nvPr>
        </p:nvSpPr>
        <p:spPr bwMode="gray">
          <a:xfrm>
            <a:off x="6723063" y="3775075"/>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8C7D6BD5-8B42-4101-9AA8-2EF0088DB37C}" type="datetime'''1''''7''''''''''''''''''''''.''1'''''''''''''''''''''''''''">
              <a:rPr lang="en-ZA" altLang="en-US" sz="900">
                <a:solidFill>
                  <a:schemeClr val="bg1"/>
                </a:solidFill>
              </a:rPr>
              <a:pPr/>
              <a:t>17.1</a:t>
            </a:fld>
            <a:endParaRPr lang="en-ZA" sz="900" dirty="0" err="1" smtClean="0">
              <a:solidFill>
                <a:schemeClr val="bg1"/>
              </a:solidFill>
              <a:sym typeface="+mn-lt"/>
            </a:endParaRPr>
          </a:p>
        </p:txBody>
      </p:sp>
      <p:sp>
        <p:nvSpPr>
          <p:cNvPr id="74" name="Rectangle 73"/>
          <p:cNvSpPr/>
          <p:nvPr>
            <p:custDataLst>
              <p:tags r:id="rId67"/>
            </p:custDataLst>
          </p:nvPr>
        </p:nvSpPr>
        <p:spPr bwMode="auto">
          <a:xfrm>
            <a:off x="6140450" y="4325938"/>
            <a:ext cx="463550"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09DC15EC-40F9-42FA-AA88-D6FF4F3C5FAF}" type="datetime'''''''2''01''''7''''''/''''18'''' ''''LE'''''''">
              <a:rPr lang="en-US" altLang="en-US" sz="700">
                <a:solidFill>
                  <a:schemeClr val="tx1"/>
                </a:solidFill>
              </a:rPr>
              <a:pPr/>
              <a:t>2017/18 LE</a:t>
            </a:fld>
            <a:endParaRPr lang="en-ZA" sz="700" dirty="0" err="1" smtClean="0">
              <a:solidFill>
                <a:schemeClr val="tx1"/>
              </a:solidFill>
              <a:sym typeface="+mn-lt"/>
            </a:endParaRPr>
          </a:p>
        </p:txBody>
      </p:sp>
      <p:sp>
        <p:nvSpPr>
          <p:cNvPr id="72" name="Rectangle 71"/>
          <p:cNvSpPr/>
          <p:nvPr>
            <p:custDataLst>
              <p:tags r:id="rId68"/>
            </p:custDataLst>
          </p:nvPr>
        </p:nvSpPr>
        <p:spPr bwMode="gray">
          <a:xfrm>
            <a:off x="6246813" y="3798888"/>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93078800-2133-4AA3-8B57-7735984D4280}" type="datetime'1''''''''''''6''''''.''3'''''''''''''">
              <a:rPr lang="en-ZA" altLang="en-US" sz="900">
                <a:solidFill>
                  <a:schemeClr val="tx1"/>
                </a:solidFill>
              </a:rPr>
              <a:pPr/>
              <a:t>16.3</a:t>
            </a:fld>
            <a:endParaRPr lang="en-ZA" sz="900" dirty="0" err="1" smtClean="0">
              <a:solidFill>
                <a:schemeClr val="tx1"/>
              </a:solidFill>
              <a:sym typeface="+mn-lt"/>
            </a:endParaRPr>
          </a:p>
        </p:txBody>
      </p:sp>
      <p:sp>
        <p:nvSpPr>
          <p:cNvPr id="63" name="Oval 62"/>
          <p:cNvSpPr/>
          <p:nvPr>
            <p:custDataLst>
              <p:tags r:id="rId69"/>
            </p:custDataLst>
          </p:nvPr>
        </p:nvSpPr>
        <p:spPr bwMode="gray">
          <a:xfrm>
            <a:off x="6318250" y="3052763"/>
            <a:ext cx="584200"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984EDB68-F5E9-4FC4-8736-590391073C74}" type="datetime'''''''''+''5.''''''''''''''''''''2''''''''''%'''''''''''''">
              <a:rPr lang="en-ZA" altLang="en-US" sz="900" b="1">
                <a:solidFill>
                  <a:schemeClr val="bg1"/>
                </a:solidFill>
              </a:rPr>
              <a:pPr/>
              <a:t>+5.2%</a:t>
            </a:fld>
            <a:endParaRPr lang="en-ZA" sz="900" b="1" dirty="0" err="1" smtClean="0">
              <a:solidFill>
                <a:schemeClr val="bg1"/>
              </a:solidFill>
              <a:sym typeface="+mn-lt"/>
            </a:endParaRPr>
          </a:p>
        </p:txBody>
      </p:sp>
      <p:sp>
        <p:nvSpPr>
          <p:cNvPr id="66" name="Rectangle 65"/>
          <p:cNvSpPr/>
          <p:nvPr>
            <p:custDataLst>
              <p:tags r:id="rId70"/>
            </p:custDataLst>
          </p:nvPr>
        </p:nvSpPr>
        <p:spPr bwMode="auto">
          <a:xfrm>
            <a:off x="8574088" y="43259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9BE677B1-CBEB-4519-8E2C-0F5B7611DA58}" type="datetime'''20''''''''2''''''''''2''/''2''''''3'">
              <a:rPr lang="en-ZA" altLang="en-US" sz="700">
                <a:solidFill>
                  <a:schemeClr val="tx1"/>
                </a:solidFill>
              </a:rPr>
              <a:pPr/>
              <a:t>2022/23</a:t>
            </a:fld>
            <a:endParaRPr lang="en-ZA" sz="700" dirty="0" err="1" smtClean="0">
              <a:solidFill>
                <a:schemeClr val="tx1"/>
              </a:solidFill>
              <a:sym typeface="+mn-lt"/>
            </a:endParaRPr>
          </a:p>
        </p:txBody>
      </p:sp>
      <p:sp>
        <p:nvSpPr>
          <p:cNvPr id="67" name="Rectangle 66"/>
          <p:cNvSpPr/>
          <p:nvPr>
            <p:custDataLst>
              <p:tags r:id="rId71"/>
            </p:custDataLst>
          </p:nvPr>
        </p:nvSpPr>
        <p:spPr bwMode="gray">
          <a:xfrm>
            <a:off x="8618538" y="3760788"/>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C3A5D63F-D1F5-4713-99BA-56C3772EEA05}" type="datetime'''''''''''''1''''''''''''''''7''''''.8'''">
              <a:rPr lang="en-ZA" altLang="en-US" sz="900">
                <a:solidFill>
                  <a:schemeClr val="bg1"/>
                </a:solidFill>
              </a:rPr>
              <a:pPr/>
              <a:t>17.8</a:t>
            </a:fld>
            <a:endParaRPr lang="en-ZA" sz="900" dirty="0" err="1" smtClean="0">
              <a:solidFill>
                <a:schemeClr val="bg1"/>
              </a:solidFill>
              <a:sym typeface="+mn-lt"/>
            </a:endParaRPr>
          </a:p>
        </p:txBody>
      </p:sp>
      <p:graphicFrame>
        <p:nvGraphicFramePr>
          <p:cNvPr id="76" name="Object 75"/>
          <p:cNvGraphicFramePr>
            <a:graphicFrameLocks/>
          </p:cNvGraphicFramePr>
          <p:nvPr>
            <p:custDataLst>
              <p:tags r:id="rId72"/>
            </p:custDataLst>
            <p:extLst>
              <p:ext uri="{D42A27DB-BD31-4B8C-83A1-F6EECF244321}">
                <p14:modId xmlns:p14="http://schemas.microsoft.com/office/powerpoint/2010/main" val="2693848839"/>
              </p:ext>
            </p:extLst>
          </p:nvPr>
        </p:nvGraphicFramePr>
        <p:xfrm>
          <a:off x="76200" y="5143500"/>
          <a:ext cx="3019513" cy="1057341"/>
        </p:xfrm>
        <a:graphic>
          <a:graphicData uri="http://schemas.openxmlformats.org/presentationml/2006/ole">
            <mc:AlternateContent xmlns:mc="http://schemas.openxmlformats.org/markup-compatibility/2006">
              <mc:Choice xmlns:v="urn:schemas-microsoft-com:vml" Requires="v">
                <p:oleObj spid="_x0000_s1210025" name="Chart" r:id="rId134" imgW="3019513" imgH="1057341" progId="MSGraph.Chart.8">
                  <p:embed followColorScheme="full"/>
                </p:oleObj>
              </mc:Choice>
              <mc:Fallback>
                <p:oleObj name="Chart" r:id="rId134" imgW="3019513" imgH="1057341" progId="MSGraph.Chart.8">
                  <p:embed followColorScheme="full"/>
                  <p:pic>
                    <p:nvPicPr>
                      <p:cNvPr id="0" name=""/>
                      <p:cNvPicPr/>
                      <p:nvPr/>
                    </p:nvPicPr>
                    <p:blipFill>
                      <a:blip r:embed="rId135"/>
                      <a:stretch>
                        <a:fillRect/>
                      </a:stretch>
                    </p:blipFill>
                    <p:spPr>
                      <a:xfrm>
                        <a:off x="76200" y="5143500"/>
                        <a:ext cx="3019513" cy="1057341"/>
                      </a:xfrm>
                      <a:prstGeom prst="rect">
                        <a:avLst/>
                      </a:prstGeom>
                    </p:spPr>
                  </p:pic>
                </p:oleObj>
              </mc:Fallback>
            </mc:AlternateContent>
          </a:graphicData>
        </a:graphic>
      </p:graphicFrame>
      <p:cxnSp>
        <p:nvCxnSpPr>
          <p:cNvPr id="77" name="Straight Connector 76"/>
          <p:cNvCxnSpPr/>
          <p:nvPr>
            <p:custDataLst>
              <p:tags r:id="rId73"/>
            </p:custDataLst>
          </p:nvPr>
        </p:nvCxnSpPr>
        <p:spPr bwMode="auto">
          <a:xfrm>
            <a:off x="428625" y="5187950"/>
            <a:ext cx="46672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custDataLst>
              <p:tags r:id="rId74"/>
            </p:custDataLst>
          </p:nvPr>
        </p:nvCxnSpPr>
        <p:spPr bwMode="auto">
          <a:xfrm flipV="1">
            <a:off x="428625" y="5187950"/>
            <a:ext cx="0" cy="3746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custDataLst>
              <p:tags r:id="rId75"/>
            </p:custDataLst>
          </p:nvPr>
        </p:nvCxnSpPr>
        <p:spPr bwMode="auto">
          <a:xfrm>
            <a:off x="895350" y="5187950"/>
            <a:ext cx="0" cy="2413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82" name="Oval 81"/>
          <p:cNvSpPr/>
          <p:nvPr>
            <p:custDataLst>
              <p:tags r:id="rId76"/>
            </p:custDataLst>
          </p:nvPr>
        </p:nvSpPr>
        <p:spPr bwMode="gray">
          <a:xfrm>
            <a:off x="319088" y="5100638"/>
            <a:ext cx="687388"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FA348D76-0914-4469-8856-6C033211C1FD}" type="datetime'+2''''''''''6''''.''''8''''''''%'''''''''''''''''''''">
              <a:rPr lang="en-ZA" altLang="en-US" sz="900" b="1">
                <a:solidFill>
                  <a:schemeClr val="bg1"/>
                </a:solidFill>
              </a:rPr>
              <a:pPr/>
              <a:t>+26.8%</a:t>
            </a:fld>
            <a:endParaRPr lang="en-ZA" sz="900" b="1" dirty="0" err="1" smtClean="0">
              <a:solidFill>
                <a:schemeClr val="bg1"/>
              </a:solidFill>
              <a:sym typeface="+mn-lt"/>
            </a:endParaRPr>
          </a:p>
        </p:txBody>
      </p:sp>
      <p:sp>
        <p:nvSpPr>
          <p:cNvPr id="84" name="Rectangle 83"/>
          <p:cNvSpPr/>
          <p:nvPr>
            <p:custDataLst>
              <p:tags r:id="rId77"/>
            </p:custDataLst>
          </p:nvPr>
        </p:nvSpPr>
        <p:spPr bwMode="auto">
          <a:xfrm>
            <a:off x="2582863" y="61547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1062BA3-20BA-42E9-B775-3AEFF3C214AC}" type="datetime'''''2022/''''2''3'''''''''">
              <a:rPr lang="en-ZA" altLang="en-US" sz="700">
                <a:solidFill>
                  <a:schemeClr val="tx1"/>
                </a:solidFill>
              </a:rPr>
              <a:pPr/>
              <a:t>2022/23</a:t>
            </a:fld>
            <a:endParaRPr lang="en-ZA" sz="700" dirty="0" err="1" smtClean="0">
              <a:solidFill>
                <a:schemeClr val="tx1"/>
              </a:solidFill>
              <a:sym typeface="+mn-lt"/>
            </a:endParaRPr>
          </a:p>
        </p:txBody>
      </p:sp>
      <p:sp>
        <p:nvSpPr>
          <p:cNvPr id="83" name="Rectangle 82"/>
          <p:cNvSpPr/>
          <p:nvPr>
            <p:custDataLst>
              <p:tags r:id="rId78"/>
            </p:custDataLst>
          </p:nvPr>
        </p:nvSpPr>
        <p:spPr bwMode="gray">
          <a:xfrm>
            <a:off x="2627313" y="5608638"/>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E34D8653-EC11-4801-B6E6-51D6B8F585E6}" type="datetime'''''3''''''''''''''''''''2''''''''.''7'''''''''''''''''''''''">
              <a:rPr lang="en-ZA" altLang="en-US" sz="900">
                <a:solidFill>
                  <a:schemeClr val="bg1"/>
                </a:solidFill>
              </a:rPr>
              <a:pPr/>
              <a:t>32.7</a:t>
            </a:fld>
            <a:endParaRPr lang="en-ZA" sz="900" dirty="0" err="1" smtClean="0">
              <a:solidFill>
                <a:schemeClr val="bg1"/>
              </a:solidFill>
              <a:sym typeface="+mn-lt"/>
            </a:endParaRPr>
          </a:p>
        </p:txBody>
      </p:sp>
      <p:sp>
        <p:nvSpPr>
          <p:cNvPr id="89" name="Rectangle 88"/>
          <p:cNvSpPr/>
          <p:nvPr>
            <p:custDataLst>
              <p:tags r:id="rId79"/>
            </p:custDataLst>
          </p:nvPr>
        </p:nvSpPr>
        <p:spPr bwMode="auto">
          <a:xfrm>
            <a:off x="2116138" y="61547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BF580A97-D011-441A-A664-4D4F2C5DBAD6}" type="datetime'20''''2''''''''''''''''''''''''''''''1''/''''2''''''2'''''''">
              <a:rPr lang="en-ZA" altLang="en-US" sz="700">
                <a:solidFill>
                  <a:schemeClr val="tx1"/>
                </a:solidFill>
              </a:rPr>
              <a:pPr/>
              <a:t>2021/22</a:t>
            </a:fld>
            <a:endParaRPr lang="en-ZA" sz="700" dirty="0" err="1" smtClean="0">
              <a:solidFill>
                <a:schemeClr val="tx1"/>
              </a:solidFill>
              <a:sym typeface="+mn-lt"/>
            </a:endParaRPr>
          </a:p>
        </p:txBody>
      </p:sp>
      <p:sp>
        <p:nvSpPr>
          <p:cNvPr id="85" name="Rectangle 84"/>
          <p:cNvSpPr/>
          <p:nvPr>
            <p:custDataLst>
              <p:tags r:id="rId80"/>
            </p:custDataLst>
          </p:nvPr>
        </p:nvSpPr>
        <p:spPr bwMode="gray">
          <a:xfrm>
            <a:off x="2160588" y="5637213"/>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896250C1-DB9C-4054-9935-E3830515E91F}" type="datetime'30''''''.3'''''''''''''''''''''">
              <a:rPr lang="en-ZA" altLang="en-US" sz="900">
                <a:solidFill>
                  <a:schemeClr val="bg1"/>
                </a:solidFill>
              </a:rPr>
              <a:pPr/>
              <a:t>30.3</a:t>
            </a:fld>
            <a:endParaRPr lang="en-ZA" sz="900" dirty="0" err="1" smtClean="0">
              <a:solidFill>
                <a:schemeClr val="bg1"/>
              </a:solidFill>
              <a:sym typeface="+mn-lt"/>
            </a:endParaRPr>
          </a:p>
        </p:txBody>
      </p:sp>
      <p:sp>
        <p:nvSpPr>
          <p:cNvPr id="86" name="Rectangle 85"/>
          <p:cNvSpPr/>
          <p:nvPr>
            <p:custDataLst>
              <p:tags r:id="rId81"/>
            </p:custDataLst>
          </p:nvPr>
        </p:nvSpPr>
        <p:spPr bwMode="auto">
          <a:xfrm>
            <a:off x="1654175" y="61547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67675CB-AD95-480F-9153-CE9B24E89275}" type="datetime'''''''''''20''''''''''''''''2''''''''0''/''''''21'''''''''''">
              <a:rPr lang="en-US" altLang="en-US" sz="700">
                <a:solidFill>
                  <a:schemeClr val="tx1"/>
                </a:solidFill>
              </a:rPr>
              <a:pPr/>
              <a:t>2020/21</a:t>
            </a:fld>
            <a:endParaRPr lang="en-ZA" sz="700" dirty="0" err="1" smtClean="0">
              <a:solidFill>
                <a:schemeClr val="tx1"/>
              </a:solidFill>
              <a:sym typeface="+mn-lt"/>
            </a:endParaRPr>
          </a:p>
        </p:txBody>
      </p:sp>
      <p:sp>
        <p:nvSpPr>
          <p:cNvPr id="87" name="Rectangle 86"/>
          <p:cNvSpPr/>
          <p:nvPr>
            <p:custDataLst>
              <p:tags r:id="rId82"/>
            </p:custDataLst>
          </p:nvPr>
        </p:nvSpPr>
        <p:spPr bwMode="gray">
          <a:xfrm>
            <a:off x="1698625" y="5641975"/>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E6FE6C77-2021-4C57-A2E4-1E91235C9EC2}" type="datetime'''''3''0''.''''''''''''''0'''">
              <a:rPr lang="en-ZA" altLang="en-US" sz="900">
                <a:solidFill>
                  <a:schemeClr val="bg1"/>
                </a:solidFill>
              </a:rPr>
              <a:pPr/>
              <a:t>30.0</a:t>
            </a:fld>
            <a:endParaRPr lang="en-ZA" sz="900" dirty="0" err="1" smtClean="0">
              <a:solidFill>
                <a:schemeClr val="bg1"/>
              </a:solidFill>
              <a:sym typeface="+mn-lt"/>
            </a:endParaRPr>
          </a:p>
        </p:txBody>
      </p:sp>
      <p:sp>
        <p:nvSpPr>
          <p:cNvPr id="88" name="Rectangle 87"/>
          <p:cNvSpPr/>
          <p:nvPr>
            <p:custDataLst>
              <p:tags r:id="rId83"/>
            </p:custDataLst>
          </p:nvPr>
        </p:nvSpPr>
        <p:spPr bwMode="auto">
          <a:xfrm>
            <a:off x="1192213" y="61547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28A85A6E-878F-4E34-A834-8BA3ACC8B648}" type="datetime'''''''''''2''''0''''''''1''''''''9/''''''''''''2''''''''0'''">
              <a:rPr lang="en-US" altLang="en-US" sz="700">
                <a:solidFill>
                  <a:schemeClr val="tx1"/>
                </a:solidFill>
              </a:rPr>
              <a:pPr/>
              <a:t>2019/20</a:t>
            </a:fld>
            <a:endParaRPr lang="en-ZA" sz="700" dirty="0" err="1" smtClean="0">
              <a:solidFill>
                <a:schemeClr val="tx1"/>
              </a:solidFill>
              <a:sym typeface="+mn-lt"/>
            </a:endParaRPr>
          </a:p>
        </p:txBody>
      </p:sp>
      <p:sp>
        <p:nvSpPr>
          <p:cNvPr id="91" name="Rectangle 90"/>
          <p:cNvSpPr/>
          <p:nvPr>
            <p:custDataLst>
              <p:tags r:id="rId84"/>
            </p:custDataLst>
          </p:nvPr>
        </p:nvSpPr>
        <p:spPr bwMode="gray">
          <a:xfrm>
            <a:off x="1236663" y="5670550"/>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C899A585-8A11-4F2C-83C5-B341E8B5FDFE}" type="datetime'''''''''''''2''''''''''''''7''''''''.''7'''''''''''''''''''''">
              <a:rPr lang="en-ZA" altLang="en-US" sz="900">
                <a:solidFill>
                  <a:schemeClr val="bg1"/>
                </a:solidFill>
              </a:rPr>
              <a:pPr/>
              <a:t>27.7</a:t>
            </a:fld>
            <a:endParaRPr lang="en-ZA" sz="900" dirty="0" err="1" smtClean="0">
              <a:solidFill>
                <a:schemeClr val="bg1"/>
              </a:solidFill>
              <a:sym typeface="+mn-lt"/>
            </a:endParaRPr>
          </a:p>
        </p:txBody>
      </p:sp>
      <p:sp>
        <p:nvSpPr>
          <p:cNvPr id="90" name="Rectangle 89"/>
          <p:cNvSpPr/>
          <p:nvPr>
            <p:custDataLst>
              <p:tags r:id="rId85"/>
            </p:custDataLst>
          </p:nvPr>
        </p:nvSpPr>
        <p:spPr bwMode="auto">
          <a:xfrm>
            <a:off x="725488" y="61547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D35DD292-984D-456F-A907-815F3C7911A0}" type="datetime'''''20''1''''''''''''8/''''''''''''19'''">
              <a:rPr lang="en-US" altLang="en-US" sz="700">
                <a:solidFill>
                  <a:schemeClr val="tx1"/>
                </a:solidFill>
              </a:rPr>
              <a:pPr/>
              <a:t>2018/19</a:t>
            </a:fld>
            <a:endParaRPr lang="en-ZA" sz="700" dirty="0" err="1" smtClean="0">
              <a:solidFill>
                <a:schemeClr val="tx1"/>
              </a:solidFill>
              <a:sym typeface="+mn-lt"/>
            </a:endParaRPr>
          </a:p>
        </p:txBody>
      </p:sp>
      <p:sp>
        <p:nvSpPr>
          <p:cNvPr id="92" name="Rectangle 91"/>
          <p:cNvSpPr/>
          <p:nvPr>
            <p:custDataLst>
              <p:tags r:id="rId86"/>
            </p:custDataLst>
          </p:nvPr>
        </p:nvSpPr>
        <p:spPr bwMode="gray">
          <a:xfrm>
            <a:off x="769938" y="5713413"/>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29699D80-2DD2-455A-B7E5-6EBA5EB8E8CA}" type="datetime'''''''''''''24''''''''''''''''''.''''''''''6'''''''''">
              <a:rPr lang="en-ZA" altLang="en-US" sz="900">
                <a:solidFill>
                  <a:schemeClr val="bg1"/>
                </a:solidFill>
              </a:rPr>
              <a:pPr/>
              <a:t>24.6</a:t>
            </a:fld>
            <a:endParaRPr lang="en-ZA" sz="900" dirty="0" err="1" smtClean="0">
              <a:solidFill>
                <a:schemeClr val="bg1"/>
              </a:solidFill>
              <a:sym typeface="+mn-lt"/>
            </a:endParaRPr>
          </a:p>
        </p:txBody>
      </p:sp>
      <p:sp>
        <p:nvSpPr>
          <p:cNvPr id="80" name="Rectangle 79"/>
          <p:cNvSpPr/>
          <p:nvPr>
            <p:custDataLst>
              <p:tags r:id="rId87"/>
            </p:custDataLst>
          </p:nvPr>
        </p:nvSpPr>
        <p:spPr bwMode="auto">
          <a:xfrm>
            <a:off x="196850" y="6154738"/>
            <a:ext cx="463550"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7ADC754-AF4E-45FA-9A87-60BCA3178B02}" type="datetime'20''''''''''''''1''''7''''/''1''8 ''''L''''''''''''''E'''">
              <a:rPr lang="en-US" altLang="en-US" sz="700">
                <a:solidFill>
                  <a:schemeClr val="tx1"/>
                </a:solidFill>
              </a:rPr>
              <a:pPr/>
              <a:t>2017/18 LE</a:t>
            </a:fld>
            <a:endParaRPr lang="en-ZA" sz="700" dirty="0" err="1" smtClean="0">
              <a:solidFill>
                <a:schemeClr val="tx1"/>
              </a:solidFill>
              <a:sym typeface="+mn-lt"/>
            </a:endParaRPr>
          </a:p>
        </p:txBody>
      </p:sp>
      <p:sp>
        <p:nvSpPr>
          <p:cNvPr id="81" name="Rectangle 80"/>
          <p:cNvSpPr/>
          <p:nvPr>
            <p:custDataLst>
              <p:tags r:id="rId88"/>
            </p:custDataLst>
          </p:nvPr>
        </p:nvSpPr>
        <p:spPr bwMode="gray">
          <a:xfrm>
            <a:off x="303213" y="5780088"/>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1FEA1FC4-275A-4E01-9703-9A458C03A5A3}" type="datetime'''''''''19''''''''''''''''''''''''''.''''''''''''''4'">
              <a:rPr lang="en-ZA" altLang="en-US" sz="900">
                <a:solidFill>
                  <a:schemeClr val="tx1"/>
                </a:solidFill>
              </a:rPr>
              <a:pPr/>
              <a:t>19.4</a:t>
            </a:fld>
            <a:endParaRPr lang="en-ZA" sz="900" dirty="0" err="1" smtClean="0">
              <a:solidFill>
                <a:schemeClr val="tx1"/>
              </a:solidFill>
              <a:sym typeface="+mn-lt"/>
            </a:endParaRPr>
          </a:p>
        </p:txBody>
      </p:sp>
      <p:graphicFrame>
        <p:nvGraphicFramePr>
          <p:cNvPr id="93" name="Object 92"/>
          <p:cNvGraphicFramePr>
            <a:graphicFrameLocks/>
          </p:cNvGraphicFramePr>
          <p:nvPr>
            <p:custDataLst>
              <p:tags r:id="rId89"/>
            </p:custDataLst>
            <p:extLst>
              <p:ext uri="{D42A27DB-BD31-4B8C-83A1-F6EECF244321}">
                <p14:modId xmlns:p14="http://schemas.microsoft.com/office/powerpoint/2010/main" val="1165095135"/>
              </p:ext>
            </p:extLst>
          </p:nvPr>
        </p:nvGraphicFramePr>
        <p:xfrm>
          <a:off x="2971800" y="5105400"/>
          <a:ext cx="3200574" cy="1095178"/>
        </p:xfrm>
        <a:graphic>
          <a:graphicData uri="http://schemas.openxmlformats.org/presentationml/2006/ole">
            <mc:AlternateContent xmlns:mc="http://schemas.openxmlformats.org/markup-compatibility/2006">
              <mc:Choice xmlns:v="urn:schemas-microsoft-com:vml" Requires="v">
                <p:oleObj spid="_x0000_s1210026" name="Chart" r:id="rId136" imgW="3200574" imgH="1095178" progId="MSGraph.Chart.8">
                  <p:embed followColorScheme="full"/>
                </p:oleObj>
              </mc:Choice>
              <mc:Fallback>
                <p:oleObj name="Chart" r:id="rId136" imgW="3200574" imgH="1095178" progId="MSGraph.Chart.8">
                  <p:embed followColorScheme="full"/>
                  <p:pic>
                    <p:nvPicPr>
                      <p:cNvPr id="0" name=""/>
                      <p:cNvPicPr/>
                      <p:nvPr/>
                    </p:nvPicPr>
                    <p:blipFill>
                      <a:blip r:embed="rId137"/>
                      <a:stretch>
                        <a:fillRect/>
                      </a:stretch>
                    </p:blipFill>
                    <p:spPr>
                      <a:xfrm>
                        <a:off x="2971800" y="5105400"/>
                        <a:ext cx="3200574" cy="1095178"/>
                      </a:xfrm>
                      <a:prstGeom prst="rect">
                        <a:avLst/>
                      </a:prstGeom>
                    </p:spPr>
                  </p:pic>
                </p:oleObj>
              </mc:Fallback>
            </mc:AlternateContent>
          </a:graphicData>
        </a:graphic>
      </p:graphicFrame>
      <p:cxnSp>
        <p:nvCxnSpPr>
          <p:cNvPr id="94" name="Straight Connector 93"/>
          <p:cNvCxnSpPr/>
          <p:nvPr>
            <p:custDataLst>
              <p:tags r:id="rId90"/>
            </p:custDataLst>
          </p:nvPr>
        </p:nvCxnSpPr>
        <p:spPr bwMode="auto">
          <a:xfrm>
            <a:off x="3338513" y="5121275"/>
            <a:ext cx="49530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custDataLst>
              <p:tags r:id="rId91"/>
            </p:custDataLst>
          </p:nvPr>
        </p:nvCxnSpPr>
        <p:spPr bwMode="auto">
          <a:xfrm flipV="1">
            <a:off x="3338513" y="5121275"/>
            <a:ext cx="0" cy="3460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custDataLst>
              <p:tags r:id="rId92"/>
            </p:custDataLst>
          </p:nvPr>
        </p:nvCxnSpPr>
        <p:spPr bwMode="auto">
          <a:xfrm>
            <a:off x="3833813" y="5121275"/>
            <a:ext cx="0" cy="2413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99" name="Rectangle 98"/>
          <p:cNvSpPr/>
          <p:nvPr>
            <p:custDataLst>
              <p:tags r:id="rId93"/>
            </p:custDataLst>
          </p:nvPr>
        </p:nvSpPr>
        <p:spPr bwMode="auto">
          <a:xfrm>
            <a:off x="5645150" y="61547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6B5B614C-545A-47A6-AA6C-B270EAEB829F}" type="datetime'''2''''''0''''''2''2''''''''/''''''''''''''''2''''''''3'''''''">
              <a:rPr lang="en-ZA" altLang="en-US" sz="700">
                <a:solidFill>
                  <a:schemeClr val="tx1"/>
                </a:solidFill>
              </a:rPr>
              <a:pPr/>
              <a:t>2022/23</a:t>
            </a:fld>
            <a:endParaRPr lang="en-ZA" sz="700" dirty="0" err="1" smtClean="0">
              <a:solidFill>
                <a:schemeClr val="tx1"/>
              </a:solidFill>
              <a:sym typeface="+mn-lt"/>
            </a:endParaRPr>
          </a:p>
        </p:txBody>
      </p:sp>
      <p:sp>
        <p:nvSpPr>
          <p:cNvPr id="104" name="Rectangle 103"/>
          <p:cNvSpPr/>
          <p:nvPr>
            <p:custDataLst>
              <p:tags r:id="rId94"/>
            </p:custDataLst>
          </p:nvPr>
        </p:nvSpPr>
        <p:spPr bwMode="gray">
          <a:xfrm>
            <a:off x="5689600" y="5589588"/>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E45BB2DA-E221-4235-AEF8-9B0BADE6A137}" type="datetime'3''''''''''''''''''4''.''''''''''''''''1'">
              <a:rPr lang="en-ZA" altLang="en-US" sz="900">
                <a:solidFill>
                  <a:schemeClr val="bg1"/>
                </a:solidFill>
              </a:rPr>
              <a:pPr/>
              <a:t>34.1</a:t>
            </a:fld>
            <a:endParaRPr lang="en-ZA" sz="900" dirty="0" err="1" smtClean="0">
              <a:solidFill>
                <a:schemeClr val="bg1"/>
              </a:solidFill>
              <a:sym typeface="+mn-lt"/>
            </a:endParaRPr>
          </a:p>
        </p:txBody>
      </p:sp>
      <p:sp>
        <p:nvSpPr>
          <p:cNvPr id="102" name="Rectangle 101"/>
          <p:cNvSpPr/>
          <p:nvPr>
            <p:custDataLst>
              <p:tags r:id="rId95"/>
            </p:custDataLst>
          </p:nvPr>
        </p:nvSpPr>
        <p:spPr bwMode="auto">
          <a:xfrm>
            <a:off x="5149850" y="61547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E7422741-190B-476F-B8CE-9574E22F3D17}" type="datetime'''''2''''02''1''/''''''''''''''''''''''''2''2'''">
              <a:rPr lang="en-ZA" altLang="en-US" sz="700">
                <a:solidFill>
                  <a:schemeClr val="tx1"/>
                </a:solidFill>
              </a:rPr>
              <a:pPr/>
              <a:t>2021/22</a:t>
            </a:fld>
            <a:endParaRPr lang="en-ZA" sz="700" dirty="0" err="1" smtClean="0">
              <a:solidFill>
                <a:schemeClr val="tx1"/>
              </a:solidFill>
              <a:sym typeface="+mn-lt"/>
            </a:endParaRPr>
          </a:p>
        </p:txBody>
      </p:sp>
      <p:sp>
        <p:nvSpPr>
          <p:cNvPr id="100" name="Rectangle 99"/>
          <p:cNvSpPr/>
          <p:nvPr>
            <p:custDataLst>
              <p:tags r:id="rId96"/>
            </p:custDataLst>
          </p:nvPr>
        </p:nvSpPr>
        <p:spPr bwMode="gray">
          <a:xfrm>
            <a:off x="5194300" y="5594350"/>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22A40EA4-5FBE-4E94-9EE6-5ABD0204477E}" type="datetime'''''''3''''''3''''''''.''''''''9'''">
              <a:rPr lang="en-ZA" altLang="en-US" sz="900">
                <a:solidFill>
                  <a:schemeClr val="bg1"/>
                </a:solidFill>
              </a:rPr>
              <a:pPr/>
              <a:t>33.9</a:t>
            </a:fld>
            <a:endParaRPr lang="en-ZA" sz="900" dirty="0" err="1" smtClean="0">
              <a:solidFill>
                <a:schemeClr val="bg1"/>
              </a:solidFill>
              <a:sym typeface="+mn-lt"/>
            </a:endParaRPr>
          </a:p>
        </p:txBody>
      </p:sp>
      <p:sp>
        <p:nvSpPr>
          <p:cNvPr id="105" name="Rectangle 104"/>
          <p:cNvSpPr/>
          <p:nvPr>
            <p:custDataLst>
              <p:tags r:id="rId97"/>
            </p:custDataLst>
          </p:nvPr>
        </p:nvSpPr>
        <p:spPr bwMode="auto">
          <a:xfrm>
            <a:off x="4654550" y="61547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8873B7F-75A0-4AD1-AAD9-738B74D240F8}" type="datetime'''2''''0''''''''''''''''''''''''2''''''''''''0''/''''21'''">
              <a:rPr lang="en-US" altLang="en-US" sz="700">
                <a:solidFill>
                  <a:schemeClr val="tx1"/>
                </a:solidFill>
              </a:rPr>
              <a:pPr/>
              <a:t>2020/21</a:t>
            </a:fld>
            <a:endParaRPr lang="en-ZA" sz="700" dirty="0" err="1" smtClean="0">
              <a:solidFill>
                <a:schemeClr val="tx1"/>
              </a:solidFill>
              <a:sym typeface="+mn-lt"/>
            </a:endParaRPr>
          </a:p>
        </p:txBody>
      </p:sp>
      <p:sp>
        <p:nvSpPr>
          <p:cNvPr id="106" name="Rectangle 105"/>
          <p:cNvSpPr/>
          <p:nvPr>
            <p:custDataLst>
              <p:tags r:id="rId98"/>
            </p:custDataLst>
          </p:nvPr>
        </p:nvSpPr>
        <p:spPr bwMode="gray">
          <a:xfrm>
            <a:off x="4699000" y="5613400"/>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92F61D4B-0A4D-4B36-8D52-9B5EB1856976}" type="datetime'''''''''3''''''2''''.''''''''''''''2'''''">
              <a:rPr lang="en-ZA" altLang="en-US" sz="900">
                <a:solidFill>
                  <a:schemeClr val="bg1"/>
                </a:solidFill>
              </a:rPr>
              <a:pPr/>
              <a:t>32.2</a:t>
            </a:fld>
            <a:endParaRPr lang="en-ZA" sz="900" dirty="0" err="1" smtClean="0">
              <a:solidFill>
                <a:schemeClr val="bg1"/>
              </a:solidFill>
              <a:sym typeface="+mn-lt"/>
            </a:endParaRPr>
          </a:p>
        </p:txBody>
      </p:sp>
      <p:sp>
        <p:nvSpPr>
          <p:cNvPr id="97" name="Oval 96"/>
          <p:cNvSpPr/>
          <p:nvPr>
            <p:custDataLst>
              <p:tags r:id="rId99"/>
            </p:custDataLst>
          </p:nvPr>
        </p:nvSpPr>
        <p:spPr bwMode="gray">
          <a:xfrm>
            <a:off x="3243263" y="5033963"/>
            <a:ext cx="687388"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154126DC-E7A9-480A-8325-BE1211C00AC1}" type="datetime'+''''1''''''''''''7.''''1''''''''''''%'''''''''''''''''''">
              <a:rPr lang="en-ZA" altLang="en-US" sz="900" b="1">
                <a:solidFill>
                  <a:schemeClr val="bg1"/>
                </a:solidFill>
              </a:rPr>
              <a:pPr/>
              <a:t>+17.1%</a:t>
            </a:fld>
            <a:endParaRPr lang="en-ZA" sz="900" b="1" dirty="0" err="1" smtClean="0">
              <a:solidFill>
                <a:schemeClr val="bg1"/>
              </a:solidFill>
              <a:sym typeface="+mn-lt"/>
            </a:endParaRPr>
          </a:p>
        </p:txBody>
      </p:sp>
      <p:sp>
        <p:nvSpPr>
          <p:cNvPr id="109" name="Rectangle 108"/>
          <p:cNvSpPr/>
          <p:nvPr>
            <p:custDataLst>
              <p:tags r:id="rId100"/>
            </p:custDataLst>
          </p:nvPr>
        </p:nvSpPr>
        <p:spPr bwMode="auto">
          <a:xfrm>
            <a:off x="4159250" y="61547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3EE0B6D-81D9-4A09-A1A6-AE1B54891368}" type="datetime'''''2''''0''''''''''1''''9/''2''''0'''''''''''''''''''''">
              <a:rPr lang="en-US" altLang="en-US" sz="700">
                <a:solidFill>
                  <a:schemeClr val="tx1"/>
                </a:solidFill>
              </a:rPr>
              <a:pPr/>
              <a:t>2019/20</a:t>
            </a:fld>
            <a:endParaRPr lang="en-ZA" sz="700" dirty="0" err="1" smtClean="0">
              <a:solidFill>
                <a:schemeClr val="tx1"/>
              </a:solidFill>
              <a:sym typeface="+mn-lt"/>
            </a:endParaRPr>
          </a:p>
        </p:txBody>
      </p:sp>
      <p:sp>
        <p:nvSpPr>
          <p:cNvPr id="101" name="Rectangle 100"/>
          <p:cNvSpPr/>
          <p:nvPr>
            <p:custDataLst>
              <p:tags r:id="rId101"/>
            </p:custDataLst>
          </p:nvPr>
        </p:nvSpPr>
        <p:spPr bwMode="gray">
          <a:xfrm>
            <a:off x="4203700" y="5646738"/>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1D1FD71C-7D3E-4749-85A9-414C59FB5291}" type="datetime'''2''''''''''''''''''''''''''''''''9''''''''.''''''''6'''">
              <a:rPr lang="en-ZA" altLang="en-US" sz="900">
                <a:solidFill>
                  <a:schemeClr val="bg1"/>
                </a:solidFill>
              </a:rPr>
              <a:pPr/>
              <a:t>29.6</a:t>
            </a:fld>
            <a:endParaRPr lang="en-ZA" sz="900" dirty="0" err="1" smtClean="0">
              <a:solidFill>
                <a:schemeClr val="bg1"/>
              </a:solidFill>
              <a:sym typeface="+mn-lt"/>
            </a:endParaRPr>
          </a:p>
        </p:txBody>
      </p:sp>
      <p:sp>
        <p:nvSpPr>
          <p:cNvPr id="103" name="Rectangle 102"/>
          <p:cNvSpPr/>
          <p:nvPr>
            <p:custDataLst>
              <p:tags r:id="rId102"/>
            </p:custDataLst>
          </p:nvPr>
        </p:nvSpPr>
        <p:spPr bwMode="auto">
          <a:xfrm>
            <a:off x="3663950" y="61547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1AF223F1-AED3-409F-9D97-E90B0C1C4D94}" type="datetime'''''''2''''0''''1''8''''''''''''/''''''''''''''19'''''''''''''">
              <a:rPr lang="en-US" altLang="en-US" sz="700">
                <a:solidFill>
                  <a:schemeClr val="tx1"/>
                </a:solidFill>
              </a:rPr>
              <a:pPr/>
              <a:t>2018/19</a:t>
            </a:fld>
            <a:endParaRPr lang="en-ZA" sz="700" dirty="0" err="1" smtClean="0">
              <a:solidFill>
                <a:schemeClr val="tx1"/>
              </a:solidFill>
              <a:sym typeface="+mn-lt"/>
            </a:endParaRPr>
          </a:p>
        </p:txBody>
      </p:sp>
      <p:sp>
        <p:nvSpPr>
          <p:cNvPr id="98" name="Rectangle 97"/>
          <p:cNvSpPr/>
          <p:nvPr>
            <p:custDataLst>
              <p:tags r:id="rId103"/>
            </p:custDataLst>
          </p:nvPr>
        </p:nvSpPr>
        <p:spPr bwMode="gray">
          <a:xfrm>
            <a:off x="3708400" y="5680075"/>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3F3B8C20-DBFF-4152-B1BB-2E358BB2C1B4}" type="datetime'''''''''''''''2''''''6''''''''''.9'''''''''''''''">
              <a:rPr lang="en-ZA" altLang="en-US" sz="900">
                <a:solidFill>
                  <a:schemeClr val="bg1"/>
                </a:solidFill>
              </a:rPr>
              <a:pPr/>
              <a:t>26.9</a:t>
            </a:fld>
            <a:endParaRPr lang="en-ZA" sz="900" dirty="0" err="1" smtClean="0">
              <a:solidFill>
                <a:schemeClr val="bg1"/>
              </a:solidFill>
              <a:sym typeface="+mn-lt"/>
            </a:endParaRPr>
          </a:p>
        </p:txBody>
      </p:sp>
      <p:sp>
        <p:nvSpPr>
          <p:cNvPr id="107" name="Rectangle 106"/>
          <p:cNvSpPr/>
          <p:nvPr>
            <p:custDataLst>
              <p:tags r:id="rId104"/>
            </p:custDataLst>
          </p:nvPr>
        </p:nvSpPr>
        <p:spPr bwMode="auto">
          <a:xfrm>
            <a:off x="3106738" y="6154738"/>
            <a:ext cx="463550"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8FAF17A3-2D4C-47EE-A2D8-AF6580D8257A}" type="datetime'2''0''1''''''''7''''''''''''/''''''1''8 ''''''''''''LE'''''''">
              <a:rPr lang="en-US" altLang="en-US" sz="700">
                <a:solidFill>
                  <a:schemeClr val="tx1"/>
                </a:solidFill>
              </a:rPr>
              <a:pPr/>
              <a:t>2017/18 LE</a:t>
            </a:fld>
            <a:endParaRPr lang="en-ZA" sz="700" dirty="0" err="1" smtClean="0">
              <a:solidFill>
                <a:schemeClr val="tx1"/>
              </a:solidFill>
              <a:sym typeface="+mn-lt"/>
            </a:endParaRPr>
          </a:p>
        </p:txBody>
      </p:sp>
      <p:sp>
        <p:nvSpPr>
          <p:cNvPr id="108" name="Rectangle 107"/>
          <p:cNvSpPr/>
          <p:nvPr>
            <p:custDataLst>
              <p:tags r:id="rId105"/>
            </p:custDataLst>
          </p:nvPr>
        </p:nvSpPr>
        <p:spPr bwMode="gray">
          <a:xfrm>
            <a:off x="3213100" y="5732463"/>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6FD8C39D-CE02-46B3-BDF4-C23030B0F648}" type="datetime'''''''''''''''''''''''''''''''2''3''''''''''''.0'''">
              <a:rPr lang="en-ZA" altLang="en-US" sz="900">
                <a:solidFill>
                  <a:schemeClr val="tx1"/>
                </a:solidFill>
              </a:rPr>
              <a:pPr/>
              <a:t>23.0</a:t>
            </a:fld>
            <a:endParaRPr lang="en-ZA" sz="900" dirty="0" err="1" smtClean="0">
              <a:solidFill>
                <a:schemeClr val="tx1"/>
              </a:solidFill>
              <a:sym typeface="+mn-lt"/>
            </a:endParaRPr>
          </a:p>
        </p:txBody>
      </p:sp>
      <p:graphicFrame>
        <p:nvGraphicFramePr>
          <p:cNvPr id="110" name="Object 109"/>
          <p:cNvGraphicFramePr>
            <a:graphicFrameLocks/>
          </p:cNvGraphicFramePr>
          <p:nvPr>
            <p:custDataLst>
              <p:tags r:id="rId106"/>
            </p:custDataLst>
            <p:extLst>
              <p:ext uri="{D42A27DB-BD31-4B8C-83A1-F6EECF244321}">
                <p14:modId xmlns:p14="http://schemas.microsoft.com/office/powerpoint/2010/main" val="3974994587"/>
              </p:ext>
            </p:extLst>
          </p:nvPr>
        </p:nvGraphicFramePr>
        <p:xfrm>
          <a:off x="6057900" y="5257799"/>
          <a:ext cx="3000565" cy="942988"/>
        </p:xfrm>
        <a:graphic>
          <a:graphicData uri="http://schemas.openxmlformats.org/presentationml/2006/ole">
            <mc:AlternateContent xmlns:mc="http://schemas.openxmlformats.org/markup-compatibility/2006">
              <mc:Choice xmlns:v="urn:schemas-microsoft-com:vml" Requires="v">
                <p:oleObj spid="_x0000_s1210027" name="Chart" r:id="rId138" imgW="3000565" imgH="942988" progId="MSGraph.Chart.8">
                  <p:embed followColorScheme="full"/>
                </p:oleObj>
              </mc:Choice>
              <mc:Fallback>
                <p:oleObj name="Chart" r:id="rId138" imgW="3000565" imgH="942988" progId="MSGraph.Chart.8">
                  <p:embed followColorScheme="full"/>
                  <p:pic>
                    <p:nvPicPr>
                      <p:cNvPr id="0" name=""/>
                      <p:cNvPicPr/>
                      <p:nvPr/>
                    </p:nvPicPr>
                    <p:blipFill>
                      <a:blip r:embed="rId139"/>
                      <a:stretch>
                        <a:fillRect/>
                      </a:stretch>
                    </p:blipFill>
                    <p:spPr>
                      <a:xfrm>
                        <a:off x="6057900" y="5257799"/>
                        <a:ext cx="3000565" cy="942988"/>
                      </a:xfrm>
                      <a:prstGeom prst="rect">
                        <a:avLst/>
                      </a:prstGeom>
                    </p:spPr>
                  </p:pic>
                </p:oleObj>
              </mc:Fallback>
            </mc:AlternateContent>
          </a:graphicData>
        </a:graphic>
      </p:graphicFrame>
      <p:cxnSp>
        <p:nvCxnSpPr>
          <p:cNvPr id="113" name="Straight Connector 112"/>
          <p:cNvCxnSpPr/>
          <p:nvPr>
            <p:custDataLst>
              <p:tags r:id="rId107"/>
            </p:custDataLst>
          </p:nvPr>
        </p:nvCxnSpPr>
        <p:spPr bwMode="auto">
          <a:xfrm>
            <a:off x="6862763" y="5168900"/>
            <a:ext cx="0" cy="2413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custDataLst>
              <p:tags r:id="rId108"/>
            </p:custDataLst>
          </p:nvPr>
        </p:nvCxnSpPr>
        <p:spPr bwMode="auto">
          <a:xfrm flipV="1">
            <a:off x="6400800" y="5168900"/>
            <a:ext cx="0" cy="2032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custDataLst>
              <p:tags r:id="rId109"/>
            </p:custDataLst>
          </p:nvPr>
        </p:nvCxnSpPr>
        <p:spPr bwMode="auto">
          <a:xfrm>
            <a:off x="6400800" y="5168900"/>
            <a:ext cx="461963"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9" name="Rectangle 118"/>
          <p:cNvSpPr/>
          <p:nvPr>
            <p:custDataLst>
              <p:tags r:id="rId110"/>
            </p:custDataLst>
          </p:nvPr>
        </p:nvSpPr>
        <p:spPr bwMode="auto">
          <a:xfrm>
            <a:off x="7621588" y="61547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848F4791-B8A4-4538-9006-CECF2FBD7E66}" type="datetime'2''0''''2''0''''''''''''''''''''/''''''''''''''''''''21'">
              <a:rPr lang="en-US" altLang="en-US" sz="700">
                <a:solidFill>
                  <a:schemeClr val="tx1"/>
                </a:solidFill>
              </a:rPr>
              <a:pPr/>
              <a:t>2020/21</a:t>
            </a:fld>
            <a:endParaRPr lang="en-ZA" sz="700" dirty="0" err="1" smtClean="0">
              <a:solidFill>
                <a:schemeClr val="tx1"/>
              </a:solidFill>
              <a:sym typeface="+mn-lt"/>
            </a:endParaRPr>
          </a:p>
        </p:txBody>
      </p:sp>
      <p:sp>
        <p:nvSpPr>
          <p:cNvPr id="121" name="Rectangle 120"/>
          <p:cNvSpPr/>
          <p:nvPr>
            <p:custDataLst>
              <p:tags r:id="rId111"/>
            </p:custDataLst>
          </p:nvPr>
        </p:nvSpPr>
        <p:spPr bwMode="auto">
          <a:xfrm>
            <a:off x="8083550" y="61547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CDBD8CEA-1421-4D47-83A1-2470F7C43C57}" type="datetime'''20''''''''''''''2''''''1''''''''/''2''''2'''''''''''''''">
              <a:rPr lang="en-ZA" altLang="en-US" sz="700">
                <a:solidFill>
                  <a:schemeClr val="tx1"/>
                </a:solidFill>
              </a:rPr>
              <a:pPr/>
              <a:t>2021/22</a:t>
            </a:fld>
            <a:endParaRPr lang="en-ZA" sz="700" dirty="0" err="1" smtClean="0">
              <a:solidFill>
                <a:schemeClr val="tx1"/>
              </a:solidFill>
              <a:sym typeface="+mn-lt"/>
            </a:endParaRPr>
          </a:p>
        </p:txBody>
      </p:sp>
      <p:sp>
        <p:nvSpPr>
          <p:cNvPr id="117" name="Rectangle 116"/>
          <p:cNvSpPr/>
          <p:nvPr>
            <p:custDataLst>
              <p:tags r:id="rId112"/>
            </p:custDataLst>
          </p:nvPr>
        </p:nvSpPr>
        <p:spPr bwMode="gray">
          <a:xfrm>
            <a:off x="8128000" y="5675313"/>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5ACB3749-5B5F-4C58-918E-A1652B5FCC00}" type="datetime'''''''''''1''''''''''''''''''''''''4''''.''7'''''''">
              <a:rPr lang="en-ZA" altLang="en-US" sz="900">
                <a:solidFill>
                  <a:schemeClr val="bg1"/>
                </a:solidFill>
              </a:rPr>
              <a:pPr/>
              <a:t>14.7</a:t>
            </a:fld>
            <a:endParaRPr lang="en-ZA" sz="900" dirty="0" err="1" smtClean="0">
              <a:solidFill>
                <a:schemeClr val="bg1"/>
              </a:solidFill>
              <a:sym typeface="+mn-lt"/>
            </a:endParaRPr>
          </a:p>
        </p:txBody>
      </p:sp>
      <p:sp>
        <p:nvSpPr>
          <p:cNvPr id="122" name="Rectangle 121"/>
          <p:cNvSpPr/>
          <p:nvPr>
            <p:custDataLst>
              <p:tags r:id="rId113"/>
            </p:custDataLst>
          </p:nvPr>
        </p:nvSpPr>
        <p:spPr bwMode="gray">
          <a:xfrm>
            <a:off x="7666038" y="5689600"/>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C638BD11-5746-4182-AC6C-2A3FAEA08693}" type="datetime'''''''''''''1''4''''''.''''''2'''''''''''''''''''''">
              <a:rPr lang="en-ZA" altLang="en-US" sz="900">
                <a:solidFill>
                  <a:schemeClr val="bg1"/>
                </a:solidFill>
              </a:rPr>
              <a:pPr/>
              <a:t>14.2</a:t>
            </a:fld>
            <a:endParaRPr lang="en-ZA" sz="900" dirty="0" err="1" smtClean="0">
              <a:solidFill>
                <a:schemeClr val="bg1"/>
              </a:solidFill>
              <a:sym typeface="+mn-lt"/>
            </a:endParaRPr>
          </a:p>
        </p:txBody>
      </p:sp>
      <p:sp>
        <p:nvSpPr>
          <p:cNvPr id="114" name="Rectangle 113"/>
          <p:cNvSpPr/>
          <p:nvPr>
            <p:custDataLst>
              <p:tags r:id="rId114"/>
            </p:custDataLst>
          </p:nvPr>
        </p:nvSpPr>
        <p:spPr bwMode="auto">
          <a:xfrm>
            <a:off x="7154863" y="61547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7C4CAD2B-B52C-443B-8A34-81138D40B6EC}" type="datetime'''2''0''''''1''''9''''''''''''''/''''''''''''''''20'">
              <a:rPr lang="en-US" altLang="en-US" sz="700">
                <a:solidFill>
                  <a:schemeClr val="tx1"/>
                </a:solidFill>
              </a:rPr>
              <a:pPr/>
              <a:t>2019/20</a:t>
            </a:fld>
            <a:endParaRPr lang="en-ZA" sz="700" dirty="0" err="1" smtClean="0">
              <a:solidFill>
                <a:schemeClr val="tx1"/>
              </a:solidFill>
              <a:sym typeface="+mn-lt"/>
            </a:endParaRPr>
          </a:p>
        </p:txBody>
      </p:sp>
      <p:sp>
        <p:nvSpPr>
          <p:cNvPr id="123" name="Rectangle 122"/>
          <p:cNvSpPr/>
          <p:nvPr>
            <p:custDataLst>
              <p:tags r:id="rId115"/>
            </p:custDataLst>
          </p:nvPr>
        </p:nvSpPr>
        <p:spPr bwMode="gray">
          <a:xfrm>
            <a:off x="7199313" y="5703888"/>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6C06EB97-3AC3-4758-A050-260B7A758B4F}" type="datetime'''''''''''''13''''''''''.''''''''''7'''">
              <a:rPr lang="en-ZA" altLang="en-US" sz="900">
                <a:solidFill>
                  <a:schemeClr val="bg1"/>
                </a:solidFill>
              </a:rPr>
              <a:pPr/>
              <a:t>13.7</a:t>
            </a:fld>
            <a:endParaRPr lang="en-ZA" sz="900" dirty="0" err="1" smtClean="0">
              <a:solidFill>
                <a:schemeClr val="bg1"/>
              </a:solidFill>
              <a:sym typeface="+mn-lt"/>
            </a:endParaRPr>
          </a:p>
        </p:txBody>
      </p:sp>
      <p:sp>
        <p:nvSpPr>
          <p:cNvPr id="120" name="Oval 119"/>
          <p:cNvSpPr/>
          <p:nvPr>
            <p:custDataLst>
              <p:tags r:id="rId116"/>
            </p:custDataLst>
          </p:nvPr>
        </p:nvSpPr>
        <p:spPr bwMode="auto">
          <a:xfrm>
            <a:off x="6370638" y="5081588"/>
            <a:ext cx="522288" cy="176213"/>
          </a:xfrm>
          <a:prstGeom prst="ellipse">
            <a:avLst/>
          </a:prstGeom>
          <a:solidFill>
            <a:srgbClr val="FEF812"/>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049828F2-5296-4EEA-BC49-5E0C4B86A789}" type="datetime'''''''-''''''''''''4.''''''2''%'''''''''''''''">
              <a:rPr lang="en-ZA" altLang="en-US" sz="900" b="1">
                <a:solidFill>
                  <a:schemeClr val="tx1"/>
                </a:solidFill>
              </a:rPr>
              <a:pPr/>
              <a:t>-4.2%</a:t>
            </a:fld>
            <a:endParaRPr lang="en-ZA" sz="900" b="1" dirty="0" err="1" smtClean="0">
              <a:solidFill>
                <a:schemeClr val="tx1"/>
              </a:solidFill>
              <a:sym typeface="+mn-lt"/>
            </a:endParaRPr>
          </a:p>
        </p:txBody>
      </p:sp>
      <p:sp>
        <p:nvSpPr>
          <p:cNvPr id="115" name="Rectangle 114"/>
          <p:cNvSpPr/>
          <p:nvPr>
            <p:custDataLst>
              <p:tags r:id="rId117"/>
            </p:custDataLst>
          </p:nvPr>
        </p:nvSpPr>
        <p:spPr bwMode="gray">
          <a:xfrm>
            <a:off x="8589963" y="5670550"/>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D5E4B932-0986-4134-9068-0BC6849118EE}" type="datetime'''''''''''''1''''5''''''''.0'''''''''''''''">
              <a:rPr lang="en-ZA" altLang="en-US" sz="900">
                <a:solidFill>
                  <a:schemeClr val="bg1"/>
                </a:solidFill>
              </a:rPr>
              <a:pPr/>
              <a:t>15.0</a:t>
            </a:fld>
            <a:endParaRPr lang="en-ZA" sz="900" dirty="0" err="1" smtClean="0">
              <a:solidFill>
                <a:schemeClr val="bg1"/>
              </a:solidFill>
              <a:sym typeface="+mn-lt"/>
            </a:endParaRPr>
          </a:p>
        </p:txBody>
      </p:sp>
      <p:sp>
        <p:nvSpPr>
          <p:cNvPr id="118" name="Rectangle 117"/>
          <p:cNvSpPr/>
          <p:nvPr>
            <p:custDataLst>
              <p:tags r:id="rId118"/>
            </p:custDataLst>
          </p:nvPr>
        </p:nvSpPr>
        <p:spPr bwMode="auto">
          <a:xfrm>
            <a:off x="8545513" y="61547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DD69789-F1D4-494D-8BC5-3E65E0D1A433}" type="datetime'''2''0''''''''''''2''2''''''''''''/2''''''''''3'''''''''''''">
              <a:rPr lang="en-ZA" altLang="en-US" sz="700">
                <a:solidFill>
                  <a:schemeClr val="tx1"/>
                </a:solidFill>
              </a:rPr>
              <a:pPr/>
              <a:t>2022/23</a:t>
            </a:fld>
            <a:endParaRPr lang="en-ZA" sz="700" dirty="0" err="1" smtClean="0">
              <a:solidFill>
                <a:schemeClr val="tx1"/>
              </a:solidFill>
              <a:sym typeface="+mn-lt"/>
            </a:endParaRPr>
          </a:p>
        </p:txBody>
      </p:sp>
      <p:sp>
        <p:nvSpPr>
          <p:cNvPr id="124" name="Rectangle 123"/>
          <p:cNvSpPr/>
          <p:nvPr>
            <p:custDataLst>
              <p:tags r:id="rId119"/>
            </p:custDataLst>
          </p:nvPr>
        </p:nvSpPr>
        <p:spPr bwMode="auto">
          <a:xfrm>
            <a:off x="6692900" y="61547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A8D3AEE3-D104-488E-AFAD-D0FE7092E562}" type="datetime'''''''''''''''''2''01''''8/''''''1''''''''''9'''''''''">
              <a:rPr lang="en-US" altLang="en-US" sz="700">
                <a:solidFill>
                  <a:schemeClr val="tx1"/>
                </a:solidFill>
              </a:rPr>
              <a:pPr/>
              <a:t>2018/19</a:t>
            </a:fld>
            <a:endParaRPr lang="en-ZA" sz="700" dirty="0" err="1" smtClean="0">
              <a:solidFill>
                <a:schemeClr val="tx1"/>
              </a:solidFill>
              <a:sym typeface="+mn-lt"/>
            </a:endParaRPr>
          </a:p>
        </p:txBody>
      </p:sp>
      <p:sp>
        <p:nvSpPr>
          <p:cNvPr id="125" name="Rectangle 124"/>
          <p:cNvSpPr/>
          <p:nvPr>
            <p:custDataLst>
              <p:tags r:id="rId120"/>
            </p:custDataLst>
          </p:nvPr>
        </p:nvSpPr>
        <p:spPr bwMode="gray">
          <a:xfrm>
            <a:off x="6737350" y="5703888"/>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FB400A70-E3EF-49E4-A129-4B60765429CF}" type="datetime'''''1''''3''''''''''.''''''''7'''''''''''">
              <a:rPr lang="en-ZA" altLang="en-US" sz="900">
                <a:solidFill>
                  <a:schemeClr val="bg1"/>
                </a:solidFill>
              </a:rPr>
              <a:pPr/>
              <a:t>13.7</a:t>
            </a:fld>
            <a:endParaRPr lang="en-ZA" sz="900" dirty="0" err="1" smtClean="0">
              <a:solidFill>
                <a:schemeClr val="bg1"/>
              </a:solidFill>
              <a:sym typeface="+mn-lt"/>
            </a:endParaRPr>
          </a:p>
        </p:txBody>
      </p:sp>
      <p:sp>
        <p:nvSpPr>
          <p:cNvPr id="116" name="Rectangle 115"/>
          <p:cNvSpPr/>
          <p:nvPr>
            <p:custDataLst>
              <p:tags r:id="rId121"/>
            </p:custDataLst>
          </p:nvPr>
        </p:nvSpPr>
        <p:spPr bwMode="auto">
          <a:xfrm>
            <a:off x="6169025" y="6154738"/>
            <a:ext cx="463550"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8857A0DC-A61A-4981-A14B-1C793F4F8787}" type="datetime'20''''''''17''''''''/''''1''''''''''''8'' ''''''''''L''E'''''">
              <a:rPr lang="en-US" altLang="en-US" sz="700">
                <a:solidFill>
                  <a:schemeClr val="tx1"/>
                </a:solidFill>
              </a:rPr>
              <a:pPr/>
              <a:t>2017/18 LE</a:t>
            </a:fld>
            <a:endParaRPr lang="en-ZA" sz="700" dirty="0" err="1" smtClean="0">
              <a:solidFill>
                <a:schemeClr val="tx1"/>
              </a:solidFill>
              <a:sym typeface="+mn-lt"/>
            </a:endParaRPr>
          </a:p>
        </p:txBody>
      </p:sp>
      <p:sp>
        <p:nvSpPr>
          <p:cNvPr id="126" name="Rectangle 125"/>
          <p:cNvSpPr/>
          <p:nvPr>
            <p:custDataLst>
              <p:tags r:id="rId122"/>
            </p:custDataLst>
          </p:nvPr>
        </p:nvSpPr>
        <p:spPr bwMode="gray">
          <a:xfrm>
            <a:off x="6275388" y="5684838"/>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fld id="{1BB575C1-BEB5-4BC7-AC36-2E39B3428A99}" type="datetime'''''''''''''''''1''''''''''''''''''''''4''.''''''''''3'">
              <a:rPr lang="en-ZA" altLang="en-US" sz="900">
                <a:solidFill>
                  <a:schemeClr val="tx1"/>
                </a:solidFill>
              </a:rPr>
              <a:pPr/>
              <a:t>14.3</a:t>
            </a:fld>
            <a:endParaRPr lang="en-ZA" sz="900" dirty="0" err="1" smtClean="0">
              <a:solidFill>
                <a:schemeClr val="tx1"/>
              </a:solidFill>
              <a:sym typeface="+mn-lt"/>
            </a:endParaRPr>
          </a:p>
        </p:txBody>
      </p:sp>
      <p:sp>
        <p:nvSpPr>
          <p:cNvPr id="127" name="Rectangle 126"/>
          <p:cNvSpPr>
            <a:spLocks noChangeAspect="1"/>
          </p:cNvSpPr>
          <p:nvPr/>
        </p:nvSpPr>
        <p:spPr>
          <a:xfrm>
            <a:off x="6358747" y="1177925"/>
            <a:ext cx="180000" cy="180000"/>
          </a:xfrm>
          <a:prstGeom prst="rect">
            <a:avLst/>
          </a:prstGeom>
          <a:solidFill>
            <a:srgbClr val="B2A97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a:solidFill>
                <a:schemeClr val="tx1"/>
              </a:solidFill>
            </a:endParaRPr>
          </a:p>
        </p:txBody>
      </p:sp>
      <p:sp>
        <p:nvSpPr>
          <p:cNvPr id="128" name="TextBox 127"/>
          <p:cNvSpPr txBox="1"/>
          <p:nvPr/>
        </p:nvSpPr>
        <p:spPr>
          <a:xfrm>
            <a:off x="6552422" y="1198562"/>
            <a:ext cx="843287" cy="138499"/>
          </a:xfrm>
          <a:prstGeom prst="rect">
            <a:avLst/>
          </a:prstGeom>
          <a:noFill/>
        </p:spPr>
        <p:txBody>
          <a:bodyPr wrap="square" lIns="36000" tIns="0" rIns="0" bIns="0" rtlCol="0">
            <a:spAutoFit/>
          </a:bodyPr>
          <a:lstStyle/>
          <a:p>
            <a:r>
              <a:rPr lang="en-US" sz="900" smtClean="0">
                <a:latin typeface="+mn-lt"/>
              </a:rPr>
              <a:t>Latest estimate</a:t>
            </a:r>
            <a:endParaRPr lang="en-ZA" sz="900" dirty="0" smtClean="0">
              <a:latin typeface="+mn-lt"/>
            </a:endParaRPr>
          </a:p>
        </p:txBody>
      </p:sp>
      <p:sp>
        <p:nvSpPr>
          <p:cNvPr id="129" name="Rectangle 128"/>
          <p:cNvSpPr>
            <a:spLocks noChangeAspect="1"/>
          </p:cNvSpPr>
          <p:nvPr/>
        </p:nvSpPr>
        <p:spPr>
          <a:xfrm>
            <a:off x="7428711" y="1177925"/>
            <a:ext cx="180000" cy="180000"/>
          </a:xfrm>
          <a:prstGeom prst="rect">
            <a:avLst/>
          </a:prstGeom>
          <a:solidFill>
            <a:srgbClr val="6F8DB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smtClean="0">
              <a:solidFill>
                <a:schemeClr val="tx1"/>
              </a:solidFill>
            </a:endParaRPr>
          </a:p>
        </p:txBody>
      </p:sp>
      <p:sp>
        <p:nvSpPr>
          <p:cNvPr id="130" name="TextBox 129"/>
          <p:cNvSpPr txBox="1"/>
          <p:nvPr/>
        </p:nvSpPr>
        <p:spPr>
          <a:xfrm>
            <a:off x="7643024" y="1198562"/>
            <a:ext cx="1366240" cy="138499"/>
          </a:xfrm>
          <a:prstGeom prst="rect">
            <a:avLst/>
          </a:prstGeom>
          <a:noFill/>
        </p:spPr>
        <p:txBody>
          <a:bodyPr wrap="square" lIns="36000" tIns="0" rIns="0" bIns="0" rtlCol="0">
            <a:spAutoFit/>
          </a:bodyPr>
          <a:lstStyle/>
          <a:p>
            <a:r>
              <a:rPr lang="en-US" sz="900" dirty="0" smtClean="0"/>
              <a:t>2018/19 Corporate Plan</a:t>
            </a:r>
            <a:endParaRPr lang="en-ZA" sz="900" dirty="0"/>
          </a:p>
        </p:txBody>
      </p:sp>
      <p:sp>
        <p:nvSpPr>
          <p:cNvPr id="131" name="TextBox 130"/>
          <p:cNvSpPr txBox="1"/>
          <p:nvPr/>
        </p:nvSpPr>
        <p:spPr>
          <a:xfrm>
            <a:off x="6162675" y="4727575"/>
            <a:ext cx="2001520" cy="184666"/>
          </a:xfrm>
          <a:prstGeom prst="rect">
            <a:avLst/>
          </a:prstGeom>
          <a:noFill/>
        </p:spPr>
        <p:txBody>
          <a:bodyPr wrap="square" lIns="36000" tIns="0" rIns="0" bIns="0" rtlCol="0">
            <a:spAutoFit/>
          </a:bodyPr>
          <a:lstStyle/>
          <a:p>
            <a:r>
              <a:rPr lang="en-US" sz="1200" b="1" smtClean="0">
                <a:latin typeface="+mn-lt"/>
              </a:rPr>
              <a:t>Manganese </a:t>
            </a:r>
            <a:r>
              <a:rPr lang="en-US" sz="1050" smtClean="0">
                <a:solidFill>
                  <a:schemeClr val="tx1">
                    <a:lumMod val="65000"/>
                    <a:lumOff val="35000"/>
                  </a:schemeClr>
                </a:solidFill>
                <a:latin typeface="+mn-lt"/>
              </a:rPr>
              <a:t>(</a:t>
            </a:r>
            <a:r>
              <a:rPr lang="en-US" sz="1050" dirty="0" err="1" smtClean="0">
                <a:solidFill>
                  <a:schemeClr val="tx1">
                    <a:lumMod val="65000"/>
                    <a:lumOff val="35000"/>
                  </a:schemeClr>
                </a:solidFill>
                <a:latin typeface="+mn-lt"/>
              </a:rPr>
              <a:t>mt</a:t>
            </a:r>
            <a:r>
              <a:rPr lang="en-US" sz="1050" dirty="0" smtClean="0">
                <a:solidFill>
                  <a:schemeClr val="tx1">
                    <a:lumMod val="65000"/>
                    <a:lumOff val="35000"/>
                  </a:schemeClr>
                </a:solidFill>
                <a:latin typeface="+mn-lt"/>
              </a:rPr>
              <a:t>)</a:t>
            </a:r>
            <a:endParaRPr lang="en-ZA" sz="1050" dirty="0" smtClean="0">
              <a:solidFill>
                <a:schemeClr val="tx1">
                  <a:lumMod val="65000"/>
                  <a:lumOff val="35000"/>
                </a:schemeClr>
              </a:solidFill>
              <a:latin typeface="+mn-lt"/>
            </a:endParaRPr>
          </a:p>
        </p:txBody>
      </p:sp>
      <p:sp>
        <p:nvSpPr>
          <p:cNvPr id="132" name="TextBox 131"/>
          <p:cNvSpPr txBox="1"/>
          <p:nvPr/>
        </p:nvSpPr>
        <p:spPr>
          <a:xfrm>
            <a:off x="6802438" y="1562100"/>
            <a:ext cx="2359305" cy="815357"/>
          </a:xfrm>
          <a:prstGeom prst="rect">
            <a:avLst/>
          </a:prstGeom>
          <a:noFill/>
        </p:spPr>
        <p:txBody>
          <a:bodyPr wrap="square" lIns="36000" tIns="0" rIns="0" bIns="0" rtlCol="0">
            <a:noAutofit/>
          </a:bodyPr>
          <a:lstStyle/>
          <a:p>
            <a:pPr marL="171450" indent="-171450">
              <a:buFont typeface="Arial" panose="020B0604020202020204" pitchFamily="34" charset="0"/>
              <a:buChar char="•"/>
            </a:pPr>
            <a:r>
              <a:rPr lang="en-ZA" sz="1000" dirty="0" smtClean="0">
                <a:latin typeface="+mn-lt"/>
              </a:rPr>
              <a:t>12.0% YoY growth  mostly derived from domestic coal (non-Eskom), mineral mining, chrome, agriculture and bulk.</a:t>
            </a:r>
          </a:p>
        </p:txBody>
      </p:sp>
      <p:sp>
        <p:nvSpPr>
          <p:cNvPr id="135" name="Rectangular Callout 134"/>
          <p:cNvSpPr/>
          <p:nvPr/>
        </p:nvSpPr>
        <p:spPr>
          <a:xfrm>
            <a:off x="6919682" y="4938713"/>
            <a:ext cx="1110645" cy="274720"/>
          </a:xfrm>
          <a:prstGeom prst="wedgeRectCallout">
            <a:avLst>
              <a:gd name="adj1" fmla="val -49413"/>
              <a:gd name="adj2" fmla="val 99096"/>
            </a:avLst>
          </a:prstGeom>
          <a:solidFill>
            <a:schemeClr val="tx2">
              <a:lumMod val="20000"/>
              <a:lumOff val="80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Aligned with customer contracts</a:t>
            </a:r>
            <a:endParaRPr lang="en-ZA" sz="800" dirty="0" err="1" smtClean="0">
              <a:solidFill>
                <a:schemeClr val="tx1"/>
              </a:solidFill>
            </a:endParaRPr>
          </a:p>
        </p:txBody>
      </p:sp>
      <p:sp>
        <p:nvSpPr>
          <p:cNvPr id="3" name="TextBox 2"/>
          <p:cNvSpPr txBox="1"/>
          <p:nvPr/>
        </p:nvSpPr>
        <p:spPr>
          <a:xfrm>
            <a:off x="118584" y="6597650"/>
            <a:ext cx="7333142" cy="261610"/>
          </a:xfrm>
          <a:prstGeom prst="rect">
            <a:avLst/>
          </a:prstGeom>
          <a:noFill/>
        </p:spPr>
        <p:txBody>
          <a:bodyPr wrap="square" rtlCol="0">
            <a:spAutoFit/>
          </a:bodyPr>
          <a:lstStyle/>
          <a:p>
            <a:r>
              <a:rPr lang="en-US" sz="1100" i="1" dirty="0" smtClean="0"/>
              <a:t>2017/18 LE = Latest estimate at the time of finalizing the 2018/19 Corporate Plan</a:t>
            </a:r>
            <a:endParaRPr lang="en-ZA" sz="1100" i="1" dirty="0"/>
          </a:p>
        </p:txBody>
      </p:sp>
    </p:spTree>
    <p:extLst>
      <p:ext uri="{BB962C8B-B14F-4D97-AF65-F5344CB8AC3E}">
        <p14:creationId xmlns:p14="http://schemas.microsoft.com/office/powerpoint/2010/main" val="2980860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7167996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0967" name="think-cell Slide" r:id="rId101" imgW="421" imgH="420" progId="TCLayout.ActiveDocument.1">
                  <p:embed/>
                </p:oleObj>
              </mc:Choice>
              <mc:Fallback>
                <p:oleObj name="think-cell Slide" r:id="rId101" imgW="421" imgH="420" progId="TCLayout.ActiveDocument.1">
                  <p:embed/>
                  <p:pic>
                    <p:nvPicPr>
                      <p:cNvPr id="0" name=""/>
                      <p:cNvPicPr/>
                      <p:nvPr/>
                    </p:nvPicPr>
                    <p:blipFill>
                      <a:blip r:embed="rId102"/>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ZA" sz="800" dirty="0">
              <a:latin typeface="Tahoma" panose="020B0604030504040204" pitchFamily="34" charset="0"/>
              <a:sym typeface="+mn-lt"/>
            </a:endParaRPr>
          </a:p>
        </p:txBody>
      </p:sp>
      <p:sp>
        <p:nvSpPr>
          <p:cNvPr id="2" name="Title 1"/>
          <p:cNvSpPr>
            <a:spLocks noGrp="1"/>
          </p:cNvSpPr>
          <p:nvPr>
            <p:ph type="title"/>
          </p:nvPr>
        </p:nvSpPr>
        <p:spPr/>
        <p:txBody>
          <a:bodyPr/>
          <a:lstStyle/>
          <a:p>
            <a:r>
              <a:rPr lang="en-US" sz="2200" dirty="0"/>
              <a:t>2018/19 Corporate Plan: Rail, Port and Pipeline Volumes</a:t>
            </a:r>
            <a:endParaRPr lang="en-ZA" sz="2200" dirty="0"/>
          </a:p>
        </p:txBody>
      </p:sp>
      <p:graphicFrame>
        <p:nvGraphicFramePr>
          <p:cNvPr id="5" name="Table 4"/>
          <p:cNvGraphicFramePr>
            <a:graphicFrameLocks noGrp="1"/>
          </p:cNvGraphicFramePr>
          <p:nvPr>
            <p:extLst>
              <p:ext uri="{D42A27DB-BD31-4B8C-83A1-F6EECF244321}">
                <p14:modId xmlns:p14="http://schemas.microsoft.com/office/powerpoint/2010/main" val="2010744624"/>
              </p:ext>
            </p:extLst>
          </p:nvPr>
        </p:nvGraphicFramePr>
        <p:xfrm>
          <a:off x="118584" y="1463395"/>
          <a:ext cx="8911087" cy="4980268"/>
        </p:xfrm>
        <a:graphic>
          <a:graphicData uri="http://schemas.openxmlformats.org/drawingml/2006/table">
            <a:tbl>
              <a:tblPr firstRow="1" bandRow="1">
                <a:tableStyleId>{5C22544A-7EE6-4342-B048-85BDC9FD1C3A}</a:tableStyleId>
              </a:tblPr>
              <a:tblGrid>
                <a:gridCol w="2990324"/>
                <a:gridCol w="3012453"/>
                <a:gridCol w="2908310"/>
              </a:tblGrid>
              <a:tr h="2537765">
                <a:tc>
                  <a:txBody>
                    <a:bodyPr/>
                    <a:lstStyle/>
                    <a:p>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ZA" sz="700"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r>
              <a:tr h="2442503">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r>
            </a:tbl>
          </a:graphicData>
        </a:graphic>
      </p:graphicFrame>
      <p:sp>
        <p:nvSpPr>
          <p:cNvPr id="6" name="TextBox 5"/>
          <p:cNvSpPr txBox="1"/>
          <p:nvPr/>
        </p:nvSpPr>
        <p:spPr>
          <a:xfrm>
            <a:off x="150813" y="1477963"/>
            <a:ext cx="2001520" cy="184666"/>
          </a:xfrm>
          <a:prstGeom prst="rect">
            <a:avLst/>
          </a:prstGeom>
          <a:noFill/>
        </p:spPr>
        <p:txBody>
          <a:bodyPr wrap="square" lIns="36000" tIns="0" rIns="0" bIns="0" rtlCol="0">
            <a:spAutoFit/>
          </a:bodyPr>
          <a:lstStyle/>
          <a:p>
            <a:r>
              <a:rPr lang="en-US" sz="1200" b="1" dirty="0" smtClean="0">
                <a:latin typeface="+mn-lt"/>
              </a:rPr>
              <a:t>Export coal </a:t>
            </a:r>
            <a:r>
              <a:rPr lang="en-US" sz="1050" dirty="0" smtClean="0">
                <a:solidFill>
                  <a:schemeClr val="tx1">
                    <a:lumMod val="65000"/>
                    <a:lumOff val="35000"/>
                  </a:schemeClr>
                </a:solidFill>
                <a:latin typeface="+mn-lt"/>
              </a:rPr>
              <a:t>(mt)</a:t>
            </a:r>
            <a:endParaRPr lang="en-ZA" sz="1050" dirty="0" smtClean="0">
              <a:solidFill>
                <a:schemeClr val="tx1">
                  <a:lumMod val="65000"/>
                  <a:lumOff val="35000"/>
                </a:schemeClr>
              </a:solidFill>
              <a:latin typeface="+mn-lt"/>
            </a:endParaRPr>
          </a:p>
        </p:txBody>
      </p:sp>
      <p:sp>
        <p:nvSpPr>
          <p:cNvPr id="7" name="TextBox 6"/>
          <p:cNvSpPr txBox="1"/>
          <p:nvPr/>
        </p:nvSpPr>
        <p:spPr>
          <a:xfrm>
            <a:off x="3135313" y="1479550"/>
            <a:ext cx="2001520" cy="184666"/>
          </a:xfrm>
          <a:prstGeom prst="rect">
            <a:avLst/>
          </a:prstGeom>
          <a:noFill/>
        </p:spPr>
        <p:txBody>
          <a:bodyPr wrap="square" lIns="36000" tIns="0" rIns="0" bIns="0" rtlCol="0">
            <a:spAutoFit/>
          </a:bodyPr>
          <a:lstStyle/>
          <a:p>
            <a:r>
              <a:rPr lang="en-US" sz="1200" b="1" dirty="0" smtClean="0">
                <a:latin typeface="+mn-lt"/>
              </a:rPr>
              <a:t>Export iron ore </a:t>
            </a:r>
            <a:r>
              <a:rPr lang="en-US" sz="1050" dirty="0" smtClean="0">
                <a:solidFill>
                  <a:schemeClr val="tx1">
                    <a:lumMod val="65000"/>
                    <a:lumOff val="35000"/>
                  </a:schemeClr>
                </a:solidFill>
                <a:latin typeface="+mn-lt"/>
              </a:rPr>
              <a:t>(mt)</a:t>
            </a:r>
            <a:endParaRPr lang="en-ZA" sz="1050" dirty="0" smtClean="0">
              <a:solidFill>
                <a:schemeClr val="tx1">
                  <a:lumMod val="65000"/>
                  <a:lumOff val="35000"/>
                </a:schemeClr>
              </a:solidFill>
              <a:latin typeface="+mn-lt"/>
            </a:endParaRPr>
          </a:p>
        </p:txBody>
      </p:sp>
      <p:sp>
        <p:nvSpPr>
          <p:cNvPr id="8" name="TextBox 7"/>
          <p:cNvSpPr txBox="1"/>
          <p:nvPr/>
        </p:nvSpPr>
        <p:spPr>
          <a:xfrm>
            <a:off x="6176963" y="1497012"/>
            <a:ext cx="2548311" cy="184666"/>
          </a:xfrm>
          <a:prstGeom prst="rect">
            <a:avLst/>
          </a:prstGeom>
          <a:noFill/>
        </p:spPr>
        <p:txBody>
          <a:bodyPr wrap="square" lIns="36000" tIns="0" rIns="0" bIns="0" rtlCol="0">
            <a:spAutoFit/>
          </a:bodyPr>
          <a:lstStyle/>
          <a:p>
            <a:r>
              <a:rPr lang="en-US" sz="1200" b="1" dirty="0" smtClean="0">
                <a:latin typeface="+mn-lt"/>
              </a:rPr>
              <a:t>Containers - Ports </a:t>
            </a:r>
            <a:r>
              <a:rPr lang="en-US" sz="1050" dirty="0" smtClean="0">
                <a:solidFill>
                  <a:schemeClr val="tx1">
                    <a:lumMod val="65000"/>
                    <a:lumOff val="35000"/>
                  </a:schemeClr>
                </a:solidFill>
                <a:latin typeface="+mn-lt"/>
              </a:rPr>
              <a:t>(million </a:t>
            </a:r>
            <a:r>
              <a:rPr lang="en-US" sz="1050" dirty="0" err="1" smtClean="0">
                <a:solidFill>
                  <a:schemeClr val="tx1">
                    <a:lumMod val="65000"/>
                    <a:lumOff val="35000"/>
                  </a:schemeClr>
                </a:solidFill>
                <a:latin typeface="+mn-lt"/>
              </a:rPr>
              <a:t>TEUs</a:t>
            </a:r>
            <a:r>
              <a:rPr lang="en-US" sz="1050" dirty="0" smtClean="0">
                <a:solidFill>
                  <a:schemeClr val="tx1">
                    <a:lumMod val="65000"/>
                    <a:lumOff val="35000"/>
                  </a:schemeClr>
                </a:solidFill>
                <a:latin typeface="+mn-lt"/>
              </a:rPr>
              <a:t>)</a:t>
            </a:r>
            <a:endParaRPr lang="en-ZA" sz="1200" dirty="0" smtClean="0">
              <a:solidFill>
                <a:schemeClr val="tx1">
                  <a:lumMod val="65000"/>
                  <a:lumOff val="35000"/>
                </a:schemeClr>
              </a:solidFill>
              <a:latin typeface="+mn-lt"/>
            </a:endParaRPr>
          </a:p>
        </p:txBody>
      </p:sp>
      <p:sp>
        <p:nvSpPr>
          <p:cNvPr id="9" name="TextBox 8"/>
          <p:cNvSpPr txBox="1"/>
          <p:nvPr/>
        </p:nvSpPr>
        <p:spPr>
          <a:xfrm>
            <a:off x="3168650" y="4011607"/>
            <a:ext cx="2001520" cy="184666"/>
          </a:xfrm>
          <a:prstGeom prst="rect">
            <a:avLst/>
          </a:prstGeom>
          <a:noFill/>
        </p:spPr>
        <p:txBody>
          <a:bodyPr wrap="square" lIns="36000" tIns="0" rIns="0" bIns="0" rtlCol="0">
            <a:spAutoFit/>
          </a:bodyPr>
          <a:lstStyle/>
          <a:p>
            <a:r>
              <a:rPr lang="en-US" sz="1200" b="1" dirty="0" smtClean="0">
                <a:latin typeface="+mn-lt"/>
              </a:rPr>
              <a:t>Vehicles </a:t>
            </a:r>
            <a:r>
              <a:rPr lang="en-US" sz="1050" dirty="0" smtClean="0">
                <a:solidFill>
                  <a:schemeClr val="tx1">
                    <a:lumMod val="65000"/>
                    <a:lumOff val="35000"/>
                  </a:schemeClr>
                </a:solidFill>
                <a:latin typeface="+mn-lt"/>
              </a:rPr>
              <a:t>(‘000 units)</a:t>
            </a:r>
            <a:endParaRPr lang="en-ZA" sz="1050" dirty="0" smtClean="0">
              <a:solidFill>
                <a:schemeClr val="tx1">
                  <a:lumMod val="65000"/>
                  <a:lumOff val="35000"/>
                </a:schemeClr>
              </a:solidFill>
              <a:latin typeface="+mn-lt"/>
            </a:endParaRPr>
          </a:p>
        </p:txBody>
      </p:sp>
      <p:sp>
        <p:nvSpPr>
          <p:cNvPr id="10" name="TextBox 9"/>
          <p:cNvSpPr txBox="1"/>
          <p:nvPr/>
        </p:nvSpPr>
        <p:spPr>
          <a:xfrm>
            <a:off x="6122988" y="4021132"/>
            <a:ext cx="2001520" cy="184666"/>
          </a:xfrm>
          <a:prstGeom prst="rect">
            <a:avLst/>
          </a:prstGeom>
          <a:noFill/>
        </p:spPr>
        <p:txBody>
          <a:bodyPr wrap="square" lIns="36000" tIns="0" rIns="0" bIns="0" rtlCol="0">
            <a:spAutoFit/>
          </a:bodyPr>
          <a:lstStyle/>
          <a:p>
            <a:r>
              <a:rPr lang="en-US" sz="1200" b="1" dirty="0" smtClean="0">
                <a:latin typeface="+mn-lt"/>
              </a:rPr>
              <a:t>Petroleum </a:t>
            </a:r>
            <a:r>
              <a:rPr lang="en-US" sz="1050" dirty="0" smtClean="0">
                <a:solidFill>
                  <a:schemeClr val="tx1">
                    <a:lumMod val="65000"/>
                    <a:lumOff val="35000"/>
                  </a:schemeClr>
                </a:solidFill>
                <a:latin typeface="+mn-lt"/>
              </a:rPr>
              <a:t>(billion liters)</a:t>
            </a:r>
            <a:endParaRPr lang="en-ZA" sz="1050" dirty="0" smtClean="0">
              <a:solidFill>
                <a:schemeClr val="tx1">
                  <a:lumMod val="65000"/>
                  <a:lumOff val="35000"/>
                </a:schemeClr>
              </a:solidFill>
              <a:latin typeface="+mn-lt"/>
            </a:endParaRPr>
          </a:p>
        </p:txBody>
      </p:sp>
      <p:sp>
        <p:nvSpPr>
          <p:cNvPr id="11" name="TextBox 10"/>
          <p:cNvSpPr txBox="1"/>
          <p:nvPr/>
        </p:nvSpPr>
        <p:spPr>
          <a:xfrm>
            <a:off x="6159500" y="3402013"/>
            <a:ext cx="2947143" cy="578098"/>
          </a:xfrm>
          <a:prstGeom prst="rect">
            <a:avLst/>
          </a:prstGeom>
          <a:noFill/>
        </p:spPr>
        <p:txBody>
          <a:bodyPr wrap="square" lIns="36000" tIns="0" rIns="0" bIns="0" rtlCol="0">
            <a:noAutofit/>
          </a:bodyPr>
          <a:lstStyle/>
          <a:p>
            <a:pPr marL="171450" indent="-171450">
              <a:buFont typeface="Arial" panose="020B0604020202020204" pitchFamily="34" charset="0"/>
              <a:buChar char="•"/>
            </a:pPr>
            <a:endParaRPr lang="en-ZA" sz="900" dirty="0" smtClean="0">
              <a:latin typeface="+mn-lt"/>
            </a:endParaRPr>
          </a:p>
        </p:txBody>
      </p:sp>
      <p:sp>
        <p:nvSpPr>
          <p:cNvPr id="12" name="TextBox 11"/>
          <p:cNvSpPr txBox="1"/>
          <p:nvPr/>
        </p:nvSpPr>
        <p:spPr>
          <a:xfrm>
            <a:off x="6176730" y="3267129"/>
            <a:ext cx="2892424" cy="578098"/>
          </a:xfrm>
          <a:prstGeom prst="rect">
            <a:avLst/>
          </a:prstGeom>
          <a:noFill/>
        </p:spPr>
        <p:txBody>
          <a:bodyPr wrap="square" lIns="36000" tIns="0" rIns="0" bIns="0" rtlCol="0">
            <a:noAutofit/>
          </a:bodyPr>
          <a:lstStyle/>
          <a:p>
            <a:pPr marL="171450" indent="-171450">
              <a:buFont typeface="Arial" panose="020B0604020202020204" pitchFamily="34" charset="0"/>
              <a:buChar char="•"/>
            </a:pPr>
            <a:r>
              <a:rPr lang="en-ZA" sz="1000" dirty="0" smtClean="0">
                <a:latin typeface="+mn-lt"/>
              </a:rPr>
              <a:t>Growth in the port container market adjusted in line with the current economic outlook.</a:t>
            </a:r>
          </a:p>
        </p:txBody>
      </p:sp>
      <p:sp>
        <p:nvSpPr>
          <p:cNvPr id="13" name="TextBox 12"/>
          <p:cNvSpPr txBox="1"/>
          <p:nvPr/>
        </p:nvSpPr>
        <p:spPr>
          <a:xfrm>
            <a:off x="3140919" y="5942432"/>
            <a:ext cx="2947143" cy="392614"/>
          </a:xfrm>
          <a:prstGeom prst="rect">
            <a:avLst/>
          </a:prstGeom>
          <a:noFill/>
        </p:spPr>
        <p:txBody>
          <a:bodyPr wrap="square" lIns="36000" tIns="0" rIns="0" bIns="0" rtlCol="0">
            <a:noAutofit/>
          </a:bodyPr>
          <a:lstStyle/>
          <a:p>
            <a:pPr marL="171450" indent="-171450">
              <a:buFont typeface="Arial" panose="020B0604020202020204" pitchFamily="34" charset="0"/>
              <a:buChar char="•"/>
            </a:pPr>
            <a:r>
              <a:rPr lang="en-ZA" sz="1000" dirty="0"/>
              <a:t>Growth in </a:t>
            </a:r>
            <a:r>
              <a:rPr lang="en-ZA" sz="1000" dirty="0" smtClean="0"/>
              <a:t>automotive </a:t>
            </a:r>
            <a:r>
              <a:rPr lang="en-ZA" sz="1000" dirty="0"/>
              <a:t>market </a:t>
            </a:r>
            <a:r>
              <a:rPr lang="en-ZA" sz="1000" dirty="0" smtClean="0"/>
              <a:t>adjusted in line  </a:t>
            </a:r>
            <a:r>
              <a:rPr lang="en-ZA" sz="1000" dirty="0"/>
              <a:t>with </a:t>
            </a:r>
            <a:r>
              <a:rPr lang="en-ZA" sz="1000" dirty="0" smtClean="0"/>
              <a:t>the performance in vehicle sales.</a:t>
            </a:r>
            <a:endParaRPr lang="en-ZA" sz="1000" dirty="0"/>
          </a:p>
        </p:txBody>
      </p:sp>
      <p:sp>
        <p:nvSpPr>
          <p:cNvPr id="15" name="TextBox 14"/>
          <p:cNvSpPr txBox="1"/>
          <p:nvPr/>
        </p:nvSpPr>
        <p:spPr>
          <a:xfrm>
            <a:off x="6148387" y="5883046"/>
            <a:ext cx="2838451" cy="578098"/>
          </a:xfrm>
          <a:prstGeom prst="rect">
            <a:avLst/>
          </a:prstGeom>
          <a:noFill/>
        </p:spPr>
        <p:txBody>
          <a:bodyPr wrap="square" lIns="36000" tIns="0" rIns="0" bIns="0" rtlCol="0">
            <a:noAutofit/>
          </a:bodyPr>
          <a:lstStyle/>
          <a:p>
            <a:pPr marL="171450" indent="-171450">
              <a:buFont typeface="Arial" panose="020B0604020202020204" pitchFamily="34" charset="0"/>
              <a:buChar char="•"/>
            </a:pPr>
            <a:r>
              <a:rPr lang="en-ZA" sz="1000" dirty="0" smtClean="0">
                <a:latin typeface="+mn-lt"/>
              </a:rPr>
              <a:t>A growth of 2.9% in petroleum volumes is expected in 2018/19 and the budget includes bi-annual refinery shut-downs.</a:t>
            </a:r>
            <a:endParaRPr lang="en-ZA" sz="900" dirty="0" smtClean="0">
              <a:latin typeface="+mn-lt"/>
            </a:endParaRPr>
          </a:p>
        </p:txBody>
      </p:sp>
      <p:sp>
        <p:nvSpPr>
          <p:cNvPr id="16" name="TextBox 15"/>
          <p:cNvSpPr txBox="1"/>
          <p:nvPr/>
        </p:nvSpPr>
        <p:spPr>
          <a:xfrm>
            <a:off x="146982" y="3222140"/>
            <a:ext cx="2947143" cy="641444"/>
          </a:xfrm>
          <a:prstGeom prst="rect">
            <a:avLst/>
          </a:prstGeom>
          <a:noFill/>
        </p:spPr>
        <p:txBody>
          <a:bodyPr wrap="square" lIns="36000" tIns="0" rIns="0" bIns="0" rtlCol="0">
            <a:noAutofit/>
          </a:bodyPr>
          <a:lstStyle/>
          <a:p>
            <a:pPr marL="171450" indent="-171450">
              <a:buFont typeface="Arial" panose="020B0604020202020204" pitchFamily="34" charset="0"/>
              <a:buChar char="•"/>
            </a:pPr>
            <a:r>
              <a:rPr lang="en-ZA" sz="1000" dirty="0" smtClean="0">
                <a:latin typeface="+mn-lt"/>
              </a:rPr>
              <a:t>Budget capped at 95% of 81.0mt take or pay contract.</a:t>
            </a:r>
          </a:p>
          <a:p>
            <a:pPr marL="171450" indent="-171450">
              <a:buFont typeface="Arial" panose="020B0604020202020204" pitchFamily="34" charset="0"/>
              <a:buChar char="•"/>
            </a:pPr>
            <a:r>
              <a:rPr lang="en-US" sz="1000" dirty="0" smtClean="0">
                <a:latin typeface="+mn-lt"/>
              </a:rPr>
              <a:t>Could exceed target when 81.0mt investment is completed.</a:t>
            </a:r>
            <a:endParaRPr lang="en-ZA" sz="1000" dirty="0" smtClean="0">
              <a:latin typeface="+mn-lt"/>
            </a:endParaRPr>
          </a:p>
        </p:txBody>
      </p:sp>
      <p:sp>
        <p:nvSpPr>
          <p:cNvPr id="17" name="TextBox 16"/>
          <p:cNvSpPr txBox="1"/>
          <p:nvPr/>
        </p:nvSpPr>
        <p:spPr>
          <a:xfrm>
            <a:off x="3147648" y="3246251"/>
            <a:ext cx="3090485" cy="641444"/>
          </a:xfrm>
          <a:prstGeom prst="rect">
            <a:avLst/>
          </a:prstGeom>
          <a:noFill/>
        </p:spPr>
        <p:txBody>
          <a:bodyPr wrap="square" lIns="36000" tIns="0" rIns="0" bIns="0" rtlCol="0">
            <a:noAutofit/>
          </a:bodyPr>
          <a:lstStyle/>
          <a:p>
            <a:pPr marL="171450" indent="-171450">
              <a:buFont typeface="Arial" panose="020B0604020202020204" pitchFamily="34" charset="0"/>
              <a:buChar char="•"/>
            </a:pPr>
            <a:r>
              <a:rPr lang="en-ZA" sz="1000" dirty="0" smtClean="0">
                <a:latin typeface="+mn-lt"/>
              </a:rPr>
              <a:t>Export iron ore volumes capped at terminal capacity constraints.</a:t>
            </a:r>
          </a:p>
          <a:p>
            <a:pPr marL="171450" indent="-171450">
              <a:buFont typeface="Arial" panose="020B0604020202020204" pitchFamily="34" charset="0"/>
              <a:buChar char="•"/>
            </a:pPr>
            <a:r>
              <a:rPr lang="en-US" sz="1000" dirty="0" smtClean="0">
                <a:latin typeface="+mn-lt"/>
              </a:rPr>
              <a:t>Additional 3.0mt can be railed once TPT’s environmental license is resolved.</a:t>
            </a:r>
            <a:endParaRPr lang="en-ZA" sz="1000" dirty="0" smtClean="0">
              <a:latin typeface="+mn-lt"/>
            </a:endParaRPr>
          </a:p>
        </p:txBody>
      </p:sp>
      <p:graphicFrame>
        <p:nvGraphicFramePr>
          <p:cNvPr id="18" name="Object 17"/>
          <p:cNvGraphicFramePr>
            <a:graphicFrameLocks/>
          </p:cNvGraphicFramePr>
          <p:nvPr>
            <p:custDataLst>
              <p:tags r:id="rId4"/>
            </p:custDataLst>
            <p:extLst>
              <p:ext uri="{D42A27DB-BD31-4B8C-83A1-F6EECF244321}">
                <p14:modId xmlns:p14="http://schemas.microsoft.com/office/powerpoint/2010/main" val="2038192636"/>
              </p:ext>
            </p:extLst>
          </p:nvPr>
        </p:nvGraphicFramePr>
        <p:xfrm>
          <a:off x="76200" y="1638299"/>
          <a:ext cx="3048000" cy="1323896"/>
        </p:xfrm>
        <a:graphic>
          <a:graphicData uri="http://schemas.openxmlformats.org/presentationml/2006/ole">
            <mc:AlternateContent xmlns:mc="http://schemas.openxmlformats.org/markup-compatibility/2006">
              <mc:Choice xmlns:v="urn:schemas-microsoft-com:vml" Requires="v">
                <p:oleObj spid="_x0000_s1210968" name="Chart" r:id="rId103" imgW="3048000" imgH="1323896" progId="MSGraph.Chart.8">
                  <p:embed followColorScheme="full"/>
                </p:oleObj>
              </mc:Choice>
              <mc:Fallback>
                <p:oleObj name="Chart" r:id="rId103" imgW="3048000" imgH="1323896" progId="MSGraph.Chart.8">
                  <p:embed followColorScheme="full"/>
                  <p:pic>
                    <p:nvPicPr>
                      <p:cNvPr id="0" name=""/>
                      <p:cNvPicPr/>
                      <p:nvPr/>
                    </p:nvPicPr>
                    <p:blipFill>
                      <a:blip r:embed="rId104"/>
                      <a:stretch>
                        <a:fillRect/>
                      </a:stretch>
                    </p:blipFill>
                    <p:spPr>
                      <a:xfrm>
                        <a:off x="76200" y="1638299"/>
                        <a:ext cx="3048000" cy="1323896"/>
                      </a:xfrm>
                      <a:prstGeom prst="rect">
                        <a:avLst/>
                      </a:prstGeom>
                    </p:spPr>
                  </p:pic>
                </p:oleObj>
              </mc:Fallback>
            </mc:AlternateContent>
          </a:graphicData>
        </a:graphic>
      </p:graphicFrame>
      <p:cxnSp>
        <p:nvCxnSpPr>
          <p:cNvPr id="20" name="Straight Connector 19"/>
          <p:cNvCxnSpPr/>
          <p:nvPr>
            <p:custDataLst>
              <p:tags r:id="rId5"/>
            </p:custDataLst>
          </p:nvPr>
        </p:nvCxnSpPr>
        <p:spPr bwMode="auto">
          <a:xfrm>
            <a:off x="563563" y="2009775"/>
            <a:ext cx="141288"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6"/>
            </p:custDataLst>
          </p:nvPr>
        </p:nvCxnSpPr>
        <p:spPr bwMode="auto">
          <a:xfrm flipH="1">
            <a:off x="628650" y="2009775"/>
            <a:ext cx="142875"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7"/>
            </p:custDataLst>
          </p:nvPr>
        </p:nvCxnSpPr>
        <p:spPr bwMode="auto">
          <a:xfrm flipV="1">
            <a:off x="666750" y="2006600"/>
            <a:ext cx="0" cy="6350"/>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custDataLst>
              <p:tags r:id="rId8"/>
            </p:custDataLst>
          </p:nvPr>
        </p:nvSpPr>
        <p:spPr bwMode="auto">
          <a:xfrm>
            <a:off x="2593975" y="291623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2EE37271-58A1-4026-BC3F-B72D6AA2B798}" type="datetime'''''''''''''2''02''2''''''''/''''''''2''''''''3'''''''''">
              <a:rPr lang="en-ZA" altLang="en-US" sz="800">
                <a:solidFill>
                  <a:schemeClr val="tx1"/>
                </a:solidFill>
              </a:rPr>
              <a:pPr/>
              <a:t>2022/23</a:t>
            </a:fld>
            <a:endParaRPr lang="en-ZA" sz="800" dirty="0" err="1" smtClean="0">
              <a:solidFill>
                <a:schemeClr val="tx1"/>
              </a:solidFill>
              <a:sym typeface="+mn-lt"/>
            </a:endParaRPr>
          </a:p>
        </p:txBody>
      </p:sp>
      <p:sp>
        <p:nvSpPr>
          <p:cNvPr id="107" name="Text Placeholder 2"/>
          <p:cNvSpPr>
            <a:spLocks noGrp="1"/>
          </p:cNvSpPr>
          <p:nvPr>
            <p:custDataLst>
              <p:tags r:id="rId9"/>
            </p:custDataLst>
          </p:nvPr>
        </p:nvSpPr>
        <p:spPr bwMode="gray">
          <a:xfrm>
            <a:off x="2673350" y="2249488"/>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4E393B86-B6D7-45B4-95F9-5133F92FA8E1}" type="datetime'''''''''''''''''''''7''''''''''''''''''''''9'''',''0'''''">
              <a:rPr lang="en-ZA" altLang="en-US" sz="800">
                <a:solidFill>
                  <a:schemeClr val="bg1"/>
                </a:solidFill>
                <a:sym typeface="+mn-lt"/>
              </a:rPr>
              <a:pPr marL="0" lvl="1" indent="0" algn="ctr">
                <a:lnSpc>
                  <a:spcPct val="100000"/>
                </a:lnSpc>
                <a:spcBef>
                  <a:spcPct val="0"/>
                </a:spcBef>
                <a:spcAft>
                  <a:spcPct val="0"/>
                </a:spcAft>
                <a:buNone/>
              </a:pPr>
              <a:t>79,0</a:t>
            </a:fld>
            <a:endParaRPr lang="en-ZA" sz="800" dirty="0">
              <a:solidFill>
                <a:schemeClr val="bg1"/>
              </a:solidFill>
              <a:sym typeface="+mn-lt"/>
            </a:endParaRPr>
          </a:p>
        </p:txBody>
      </p:sp>
      <p:sp>
        <p:nvSpPr>
          <p:cNvPr id="22" name="Rectangle 21"/>
          <p:cNvSpPr/>
          <p:nvPr>
            <p:custDataLst>
              <p:tags r:id="rId10"/>
            </p:custDataLst>
          </p:nvPr>
        </p:nvSpPr>
        <p:spPr bwMode="auto">
          <a:xfrm>
            <a:off x="2122488" y="291623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00959F25-416F-492C-AFA5-4604DA9F9F2D}" type="datetime'2''''''''02''''''''''''''''''1''''''''''''''''/''2''''''2'">
              <a:rPr lang="en-ZA" altLang="en-US" sz="800">
                <a:solidFill>
                  <a:schemeClr val="tx1"/>
                </a:solidFill>
              </a:rPr>
              <a:pPr/>
              <a:t>2021/22</a:t>
            </a:fld>
            <a:endParaRPr lang="en-ZA" sz="800" dirty="0" err="1" smtClean="0">
              <a:solidFill>
                <a:schemeClr val="tx1"/>
              </a:solidFill>
              <a:sym typeface="+mn-lt"/>
            </a:endParaRPr>
          </a:p>
        </p:txBody>
      </p:sp>
      <p:sp>
        <p:nvSpPr>
          <p:cNvPr id="105" name="Text Placeholder 2"/>
          <p:cNvSpPr>
            <a:spLocks noGrp="1"/>
          </p:cNvSpPr>
          <p:nvPr>
            <p:custDataLst>
              <p:tags r:id="rId11"/>
            </p:custDataLst>
          </p:nvPr>
        </p:nvSpPr>
        <p:spPr bwMode="gray">
          <a:xfrm>
            <a:off x="2201863" y="2249488"/>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4B6B9239-29B3-48A2-87CE-BB74C5896A41}" type="datetime'''''''''''''7''''''''''''''''''''''9'''''''',''''''0'''">
              <a:rPr lang="en-ZA" altLang="en-US" sz="800">
                <a:solidFill>
                  <a:schemeClr val="bg1"/>
                </a:solidFill>
                <a:sym typeface="+mn-lt"/>
              </a:rPr>
              <a:pPr marL="0" lvl="1" indent="0" algn="ctr">
                <a:lnSpc>
                  <a:spcPct val="100000"/>
                </a:lnSpc>
                <a:spcBef>
                  <a:spcPct val="0"/>
                </a:spcBef>
                <a:spcAft>
                  <a:spcPct val="0"/>
                </a:spcAft>
                <a:buNone/>
              </a:pPr>
              <a:t>79,0</a:t>
            </a:fld>
            <a:endParaRPr lang="en-ZA" sz="800" dirty="0">
              <a:solidFill>
                <a:schemeClr val="bg1"/>
              </a:solidFill>
              <a:sym typeface="+mn-lt"/>
            </a:endParaRPr>
          </a:p>
        </p:txBody>
      </p:sp>
      <p:sp>
        <p:nvSpPr>
          <p:cNvPr id="30" name="Rectangle 29"/>
          <p:cNvSpPr/>
          <p:nvPr>
            <p:custDataLst>
              <p:tags r:id="rId12"/>
            </p:custDataLst>
          </p:nvPr>
        </p:nvSpPr>
        <p:spPr bwMode="auto">
          <a:xfrm>
            <a:off x="1651000" y="291623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9FE791F2-E03E-4B96-88DC-DC5CF23EE87C}" type="datetime'''''''''''''''''''2''''''0''2''''''''''0''''''/2''1'''''''''''">
              <a:rPr lang="en-US" altLang="en-US" sz="800">
                <a:solidFill>
                  <a:schemeClr val="tx1"/>
                </a:solidFill>
              </a:rPr>
              <a:pPr/>
              <a:t>2020/21</a:t>
            </a:fld>
            <a:endParaRPr lang="en-ZA" sz="800" dirty="0" err="1" smtClean="0">
              <a:solidFill>
                <a:schemeClr val="tx1"/>
              </a:solidFill>
              <a:sym typeface="+mn-lt"/>
            </a:endParaRPr>
          </a:p>
        </p:txBody>
      </p:sp>
      <p:sp>
        <p:nvSpPr>
          <p:cNvPr id="104" name="Text Placeholder 2"/>
          <p:cNvSpPr>
            <a:spLocks noGrp="1"/>
          </p:cNvSpPr>
          <p:nvPr>
            <p:custDataLst>
              <p:tags r:id="rId13"/>
            </p:custDataLst>
          </p:nvPr>
        </p:nvSpPr>
        <p:spPr bwMode="gray">
          <a:xfrm>
            <a:off x="1730375" y="2373313"/>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7120B4D4-7303-4757-9A19-CFD010995C1A}" type="datetime'''''''7''''''7,''''0'''''''''''''''''''''''''">
              <a:rPr lang="en-ZA" altLang="en-US" sz="800">
                <a:solidFill>
                  <a:schemeClr val="bg1"/>
                </a:solidFill>
                <a:sym typeface="+mn-lt"/>
              </a:rPr>
              <a:pPr marL="0" lvl="1" indent="0" algn="ctr">
                <a:lnSpc>
                  <a:spcPct val="100000"/>
                </a:lnSpc>
                <a:spcBef>
                  <a:spcPct val="0"/>
                </a:spcBef>
                <a:spcAft>
                  <a:spcPct val="0"/>
                </a:spcAft>
                <a:buNone/>
              </a:pPr>
              <a:t>77,0</a:t>
            </a:fld>
            <a:endParaRPr lang="en-ZA" sz="800" dirty="0">
              <a:solidFill>
                <a:schemeClr val="bg1"/>
              </a:solidFill>
              <a:sym typeface="+mn-lt"/>
            </a:endParaRPr>
          </a:p>
        </p:txBody>
      </p:sp>
      <p:sp>
        <p:nvSpPr>
          <p:cNvPr id="23" name="Rectangle 22"/>
          <p:cNvSpPr/>
          <p:nvPr>
            <p:custDataLst>
              <p:tags r:id="rId14"/>
            </p:custDataLst>
          </p:nvPr>
        </p:nvSpPr>
        <p:spPr bwMode="auto">
          <a:xfrm>
            <a:off x="1184275" y="291623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C5CBFEFA-6BA3-4A0F-A366-51FF0FA42C46}" type="datetime'''''''''2''''''0''''''''1''''''''''''''''9/20'''''''''''''">
              <a:rPr lang="en-US" altLang="en-US" sz="800">
                <a:solidFill>
                  <a:schemeClr val="tx1"/>
                </a:solidFill>
              </a:rPr>
              <a:pPr/>
              <a:t>2019/20</a:t>
            </a:fld>
            <a:endParaRPr lang="en-ZA" sz="800" dirty="0" err="1" smtClean="0">
              <a:solidFill>
                <a:schemeClr val="tx1"/>
              </a:solidFill>
              <a:sym typeface="+mn-lt"/>
            </a:endParaRPr>
          </a:p>
        </p:txBody>
      </p:sp>
      <p:sp>
        <p:nvSpPr>
          <p:cNvPr id="101" name="Text Placeholder 2"/>
          <p:cNvSpPr>
            <a:spLocks noGrp="1"/>
          </p:cNvSpPr>
          <p:nvPr>
            <p:custDataLst>
              <p:tags r:id="rId15"/>
            </p:custDataLst>
          </p:nvPr>
        </p:nvSpPr>
        <p:spPr bwMode="gray">
          <a:xfrm>
            <a:off x="1263650" y="2373313"/>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FAF39ED3-4006-42BD-ACF5-67C9C5CEC408}" type="datetime'''''''''7''''''''''7'''''''''''''''''',''''0'''''''">
              <a:rPr lang="en-ZA" altLang="en-US" sz="800">
                <a:solidFill>
                  <a:schemeClr val="bg1"/>
                </a:solidFill>
                <a:sym typeface="+mn-lt"/>
              </a:rPr>
              <a:pPr marL="0" lvl="1" indent="0" algn="ctr">
                <a:lnSpc>
                  <a:spcPct val="100000"/>
                </a:lnSpc>
                <a:spcBef>
                  <a:spcPct val="0"/>
                </a:spcBef>
                <a:spcAft>
                  <a:spcPct val="0"/>
                </a:spcAft>
                <a:buNone/>
              </a:pPr>
              <a:t>77,0</a:t>
            </a:fld>
            <a:endParaRPr lang="en-ZA" sz="800" dirty="0">
              <a:solidFill>
                <a:schemeClr val="bg1"/>
              </a:solidFill>
              <a:sym typeface="+mn-lt"/>
            </a:endParaRPr>
          </a:p>
        </p:txBody>
      </p:sp>
      <p:sp>
        <p:nvSpPr>
          <p:cNvPr id="32" name="Rectangle 31"/>
          <p:cNvSpPr/>
          <p:nvPr>
            <p:custDataLst>
              <p:tags r:id="rId16"/>
            </p:custDataLst>
          </p:nvPr>
        </p:nvSpPr>
        <p:spPr bwMode="auto">
          <a:xfrm>
            <a:off x="712788" y="291623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1999E080-46BF-4FED-BF09-9B8B2DF0F941}" type="datetime'''20''18''''/''''1''''''''''''''''''''''9'''''''''''">
              <a:rPr lang="en-US" altLang="en-US" sz="800">
                <a:solidFill>
                  <a:schemeClr val="tx1"/>
                </a:solidFill>
              </a:rPr>
              <a:pPr/>
              <a:t>2018/19</a:t>
            </a:fld>
            <a:endParaRPr lang="en-ZA" sz="800" dirty="0" err="1" smtClean="0">
              <a:solidFill>
                <a:schemeClr val="tx1"/>
              </a:solidFill>
              <a:sym typeface="+mn-lt"/>
            </a:endParaRPr>
          </a:p>
        </p:txBody>
      </p:sp>
      <p:sp>
        <p:nvSpPr>
          <p:cNvPr id="96" name="Text Placeholder 2"/>
          <p:cNvSpPr>
            <a:spLocks noGrp="1"/>
          </p:cNvSpPr>
          <p:nvPr>
            <p:custDataLst>
              <p:tags r:id="rId17"/>
            </p:custDataLst>
          </p:nvPr>
        </p:nvSpPr>
        <p:spPr bwMode="gray">
          <a:xfrm>
            <a:off x="792163" y="2373313"/>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36C9038D-CCBF-47F2-8ECC-B94F857B8DFF}" type="datetime'''''''''''''''7''''''7,''''''''''''''''''''''''''0'''''">
              <a:rPr lang="en-ZA" altLang="en-US" sz="800">
                <a:solidFill>
                  <a:schemeClr val="bg1"/>
                </a:solidFill>
                <a:sym typeface="+mn-lt"/>
              </a:rPr>
              <a:pPr marL="0" lvl="1" indent="0" algn="ctr">
                <a:lnSpc>
                  <a:spcPct val="100000"/>
                </a:lnSpc>
                <a:spcBef>
                  <a:spcPct val="0"/>
                </a:spcBef>
                <a:spcAft>
                  <a:spcPct val="0"/>
                </a:spcAft>
                <a:buNone/>
              </a:pPr>
              <a:t>77,0</a:t>
            </a:fld>
            <a:endParaRPr lang="en-ZA" sz="800" dirty="0">
              <a:solidFill>
                <a:schemeClr val="bg1"/>
              </a:solidFill>
              <a:sym typeface="+mn-lt"/>
            </a:endParaRPr>
          </a:p>
        </p:txBody>
      </p:sp>
      <p:sp>
        <p:nvSpPr>
          <p:cNvPr id="34" name="Rectangle 33"/>
          <p:cNvSpPr/>
          <p:nvPr>
            <p:custDataLst>
              <p:tags r:id="rId18"/>
            </p:custDataLst>
          </p:nvPr>
        </p:nvSpPr>
        <p:spPr bwMode="auto">
          <a:xfrm>
            <a:off x="241300" y="2916238"/>
            <a:ext cx="384175" cy="24447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4C3AD7F-0249-4FC1-9A62-A6B52DE52068}" type="datetime'''2''''''0''''1''''''7''''''''/''''''1''''''8 ''''''LE'''''">
              <a:rPr lang="en-US" altLang="en-US" sz="800">
                <a:solidFill>
                  <a:schemeClr val="tx1"/>
                </a:solidFill>
              </a:rPr>
              <a:pPr/>
              <a:t>2017/18 LE</a:t>
            </a:fld>
            <a:endParaRPr lang="en-ZA" sz="800" dirty="0" err="1" smtClean="0">
              <a:solidFill>
                <a:schemeClr val="tx1"/>
              </a:solidFill>
              <a:sym typeface="+mn-lt"/>
            </a:endParaRPr>
          </a:p>
        </p:txBody>
      </p:sp>
      <p:sp>
        <p:nvSpPr>
          <p:cNvPr id="95" name="Text Placeholder 2"/>
          <p:cNvSpPr>
            <a:spLocks noGrp="1"/>
          </p:cNvSpPr>
          <p:nvPr>
            <p:custDataLst>
              <p:tags r:id="rId19"/>
            </p:custDataLst>
          </p:nvPr>
        </p:nvSpPr>
        <p:spPr bwMode="gray">
          <a:xfrm>
            <a:off x="320675" y="2373313"/>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DAEC4576-79D3-479C-9222-6AA2A7146F6C}" type="datetime'''''''''''''''''''''7''''''''''''7,''''0'''''''''''">
              <a:rPr lang="en-ZA" altLang="en-US" sz="800">
                <a:sym typeface="+mn-lt"/>
              </a:rPr>
              <a:pPr marL="0" lvl="1" indent="0" algn="ctr">
                <a:lnSpc>
                  <a:spcPct val="100000"/>
                </a:lnSpc>
                <a:spcBef>
                  <a:spcPct val="0"/>
                </a:spcBef>
                <a:spcAft>
                  <a:spcPct val="0"/>
                </a:spcAft>
                <a:buNone/>
              </a:pPr>
              <a:t>77,0</a:t>
            </a:fld>
            <a:endParaRPr lang="en-ZA" sz="800" dirty="0">
              <a:sym typeface="+mn-lt"/>
            </a:endParaRPr>
          </a:p>
        </p:txBody>
      </p:sp>
      <p:sp>
        <p:nvSpPr>
          <p:cNvPr id="27" name="Oval 26"/>
          <p:cNvSpPr/>
          <p:nvPr>
            <p:custDataLst>
              <p:tags r:id="rId20"/>
            </p:custDataLst>
          </p:nvPr>
        </p:nvSpPr>
        <p:spPr bwMode="gray">
          <a:xfrm>
            <a:off x="465138" y="2057400"/>
            <a:ext cx="403225" cy="155575"/>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EE6DD555-6C52-4A37-81AB-6C4E08CDEAD8}" type="datetime'''''''''''''''''''''''''''''''''''0'',''''0''''%'''''''">
              <a:rPr lang="en-ZA" altLang="en-US" sz="800" b="1">
                <a:solidFill>
                  <a:schemeClr val="bg1"/>
                </a:solidFill>
              </a:rPr>
              <a:pPr/>
              <a:t>0,0%</a:t>
            </a:fld>
            <a:endParaRPr lang="en-ZA" sz="800" b="1" dirty="0" err="1" smtClean="0">
              <a:solidFill>
                <a:schemeClr val="bg1"/>
              </a:solidFill>
              <a:sym typeface="+mn-lt"/>
            </a:endParaRPr>
          </a:p>
        </p:txBody>
      </p:sp>
      <p:graphicFrame>
        <p:nvGraphicFramePr>
          <p:cNvPr id="35" name="Object 34"/>
          <p:cNvGraphicFramePr>
            <a:graphicFrameLocks/>
          </p:cNvGraphicFramePr>
          <p:nvPr>
            <p:custDataLst>
              <p:tags r:id="rId21"/>
            </p:custDataLst>
            <p:extLst>
              <p:ext uri="{D42A27DB-BD31-4B8C-83A1-F6EECF244321}">
                <p14:modId xmlns:p14="http://schemas.microsoft.com/office/powerpoint/2010/main" val="1916110678"/>
              </p:ext>
            </p:extLst>
          </p:nvPr>
        </p:nvGraphicFramePr>
        <p:xfrm>
          <a:off x="3086100" y="1905001"/>
          <a:ext cx="2990816" cy="1057225"/>
        </p:xfrm>
        <a:graphic>
          <a:graphicData uri="http://schemas.openxmlformats.org/presentationml/2006/ole">
            <mc:AlternateContent xmlns:mc="http://schemas.openxmlformats.org/markup-compatibility/2006">
              <mc:Choice xmlns:v="urn:schemas-microsoft-com:vml" Requires="v">
                <p:oleObj spid="_x0000_s1210969" name="Chart" r:id="rId105" imgW="2990816" imgH="1057225" progId="MSGraph.Chart.8">
                  <p:embed followColorScheme="full"/>
                </p:oleObj>
              </mc:Choice>
              <mc:Fallback>
                <p:oleObj name="Chart" r:id="rId105" imgW="2990816" imgH="1057225" progId="MSGraph.Chart.8">
                  <p:embed followColorScheme="full"/>
                  <p:pic>
                    <p:nvPicPr>
                      <p:cNvPr id="0" name=""/>
                      <p:cNvPicPr/>
                      <p:nvPr/>
                    </p:nvPicPr>
                    <p:blipFill>
                      <a:blip r:embed="rId106"/>
                      <a:stretch>
                        <a:fillRect/>
                      </a:stretch>
                    </p:blipFill>
                    <p:spPr>
                      <a:xfrm>
                        <a:off x="3086100" y="1905001"/>
                        <a:ext cx="2990816" cy="1057225"/>
                      </a:xfrm>
                      <a:prstGeom prst="rect">
                        <a:avLst/>
                      </a:prstGeom>
                    </p:spPr>
                  </p:pic>
                </p:oleObj>
              </mc:Fallback>
            </mc:AlternateContent>
          </a:graphicData>
        </a:graphic>
      </p:graphicFrame>
      <p:cxnSp>
        <p:nvCxnSpPr>
          <p:cNvPr id="37" name="Straight Connector 36"/>
          <p:cNvCxnSpPr/>
          <p:nvPr>
            <p:custDataLst>
              <p:tags r:id="rId22"/>
            </p:custDataLst>
          </p:nvPr>
        </p:nvCxnSpPr>
        <p:spPr bwMode="auto">
          <a:xfrm flipV="1">
            <a:off x="3662363" y="2016125"/>
            <a:ext cx="0" cy="6350"/>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23"/>
            </p:custDataLst>
          </p:nvPr>
        </p:nvCxnSpPr>
        <p:spPr bwMode="auto">
          <a:xfrm>
            <a:off x="3563938" y="2019300"/>
            <a:ext cx="136525"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4"/>
            </p:custDataLst>
          </p:nvPr>
        </p:nvCxnSpPr>
        <p:spPr bwMode="auto">
          <a:xfrm flipH="1">
            <a:off x="3624263" y="2019300"/>
            <a:ext cx="138113"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40" name="Oval 39"/>
          <p:cNvSpPr/>
          <p:nvPr>
            <p:custDataLst>
              <p:tags r:id="rId25"/>
            </p:custDataLst>
          </p:nvPr>
        </p:nvSpPr>
        <p:spPr bwMode="gray">
          <a:xfrm>
            <a:off x="3460750" y="2066925"/>
            <a:ext cx="403225" cy="155575"/>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88F92440-A163-483F-9E99-6605223A4F3F}" type="datetime'''''''0'',''''''''0''''''''''''''''''''%'''''''''''">
              <a:rPr lang="en-ZA" altLang="en-US" sz="800" b="1">
                <a:solidFill>
                  <a:schemeClr val="bg1"/>
                </a:solidFill>
              </a:rPr>
              <a:pPr/>
              <a:t>0,0%</a:t>
            </a:fld>
            <a:endParaRPr lang="en-ZA" sz="800" b="1" dirty="0" err="1" smtClean="0">
              <a:solidFill>
                <a:schemeClr val="bg1"/>
              </a:solidFill>
              <a:sym typeface="+mn-lt"/>
            </a:endParaRPr>
          </a:p>
        </p:txBody>
      </p:sp>
      <p:sp>
        <p:nvSpPr>
          <p:cNvPr id="45" name="Rectangle 44"/>
          <p:cNvSpPr/>
          <p:nvPr>
            <p:custDataLst>
              <p:tags r:id="rId26"/>
            </p:custDataLst>
          </p:nvPr>
        </p:nvSpPr>
        <p:spPr bwMode="auto">
          <a:xfrm>
            <a:off x="5546725" y="291623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AED17993-B0CB-42B8-A891-C14779CB8DAA}" type="datetime'''''2''''''0''2''''''''''''''2''''''''/23'''''''''''''''''''">
              <a:rPr lang="en-ZA" altLang="en-US" sz="800">
                <a:solidFill>
                  <a:schemeClr val="tx1"/>
                </a:solidFill>
              </a:rPr>
              <a:pPr/>
              <a:t>2022/23</a:t>
            </a:fld>
            <a:endParaRPr lang="en-ZA" sz="800" dirty="0" err="1" smtClean="0">
              <a:solidFill>
                <a:schemeClr val="tx1"/>
              </a:solidFill>
              <a:sym typeface="+mn-lt"/>
            </a:endParaRPr>
          </a:p>
        </p:txBody>
      </p:sp>
      <p:sp>
        <p:nvSpPr>
          <p:cNvPr id="127" name="Text Placeholder 2"/>
          <p:cNvSpPr>
            <a:spLocks noGrp="1"/>
          </p:cNvSpPr>
          <p:nvPr>
            <p:custDataLst>
              <p:tags r:id="rId27"/>
            </p:custDataLst>
          </p:nvPr>
        </p:nvSpPr>
        <p:spPr bwMode="gray">
          <a:xfrm>
            <a:off x="5626100" y="2378075"/>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D66E5E0A-4C42-401D-9E3D-39B03DDAE56E}" type="datetime'6''''''''0,''''''''''''''''''0'">
              <a:rPr lang="en-ZA" altLang="en-US" sz="800">
                <a:solidFill>
                  <a:schemeClr val="bg1"/>
                </a:solidFill>
                <a:sym typeface="+mn-lt"/>
              </a:rPr>
              <a:pPr marL="0" lvl="1" indent="0" algn="ctr">
                <a:lnSpc>
                  <a:spcPct val="100000"/>
                </a:lnSpc>
                <a:spcBef>
                  <a:spcPct val="0"/>
                </a:spcBef>
                <a:spcAft>
                  <a:spcPct val="0"/>
                </a:spcAft>
                <a:buNone/>
              </a:pPr>
              <a:t>60,0</a:t>
            </a:fld>
            <a:endParaRPr lang="en-ZA" sz="800" dirty="0">
              <a:solidFill>
                <a:schemeClr val="bg1"/>
              </a:solidFill>
              <a:sym typeface="+mn-lt"/>
            </a:endParaRPr>
          </a:p>
        </p:txBody>
      </p:sp>
      <p:sp>
        <p:nvSpPr>
          <p:cNvPr id="44" name="Rectangle 43"/>
          <p:cNvSpPr/>
          <p:nvPr>
            <p:custDataLst>
              <p:tags r:id="rId28"/>
            </p:custDataLst>
          </p:nvPr>
        </p:nvSpPr>
        <p:spPr bwMode="auto">
          <a:xfrm>
            <a:off x="5084763" y="291623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86E574E9-388F-4138-9E95-E98A546BDA50}" type="datetime'''''2''''''022''''''/''''2''''''3'''''''''''''''''''''''''''''">
              <a:rPr lang="en-ZA" altLang="en-US" sz="800">
                <a:solidFill>
                  <a:schemeClr val="tx1"/>
                </a:solidFill>
              </a:rPr>
              <a:pPr/>
              <a:t>2022/23</a:t>
            </a:fld>
            <a:endParaRPr lang="en-ZA" sz="800" dirty="0" err="1" smtClean="0">
              <a:solidFill>
                <a:schemeClr val="tx1"/>
              </a:solidFill>
              <a:sym typeface="+mn-lt"/>
            </a:endParaRPr>
          </a:p>
        </p:txBody>
      </p:sp>
      <p:sp>
        <p:nvSpPr>
          <p:cNvPr id="126" name="Text Placeholder 2"/>
          <p:cNvSpPr>
            <a:spLocks noGrp="1"/>
          </p:cNvSpPr>
          <p:nvPr>
            <p:custDataLst>
              <p:tags r:id="rId29"/>
            </p:custDataLst>
          </p:nvPr>
        </p:nvSpPr>
        <p:spPr bwMode="gray">
          <a:xfrm>
            <a:off x="5164138" y="2378075"/>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0535A73F-52D8-490C-B514-953E1F5EBA7B}" type="datetime'''60'''''''''''''''',''''''''0'''''''''''''''''''''''''''''">
              <a:rPr lang="en-ZA" altLang="en-US" sz="800">
                <a:solidFill>
                  <a:schemeClr val="bg1"/>
                </a:solidFill>
                <a:sym typeface="+mn-lt"/>
              </a:rPr>
              <a:pPr marL="0" lvl="1" indent="0" algn="ctr">
                <a:lnSpc>
                  <a:spcPct val="100000"/>
                </a:lnSpc>
                <a:spcBef>
                  <a:spcPct val="0"/>
                </a:spcBef>
                <a:spcAft>
                  <a:spcPct val="0"/>
                </a:spcAft>
                <a:buNone/>
              </a:pPr>
              <a:t>60,0</a:t>
            </a:fld>
            <a:endParaRPr lang="en-ZA" sz="800" dirty="0">
              <a:solidFill>
                <a:schemeClr val="bg1"/>
              </a:solidFill>
              <a:sym typeface="+mn-lt"/>
            </a:endParaRPr>
          </a:p>
        </p:txBody>
      </p:sp>
      <p:sp>
        <p:nvSpPr>
          <p:cNvPr id="47" name="Rectangle 46"/>
          <p:cNvSpPr/>
          <p:nvPr>
            <p:custDataLst>
              <p:tags r:id="rId30"/>
            </p:custDataLst>
          </p:nvPr>
        </p:nvSpPr>
        <p:spPr bwMode="auto">
          <a:xfrm>
            <a:off x="4622800" y="291623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4066F9E-AFDE-4E00-8656-AE7D23688F0F}" type="datetime'''''''''''''''''''''''''20''''''''''''''20/2''''''1'''''">
              <a:rPr lang="en-US" altLang="en-US" sz="800">
                <a:solidFill>
                  <a:schemeClr val="tx1"/>
                </a:solidFill>
              </a:rPr>
              <a:pPr/>
              <a:t>2020/21</a:t>
            </a:fld>
            <a:endParaRPr lang="en-ZA" sz="800" dirty="0" err="1" smtClean="0">
              <a:solidFill>
                <a:schemeClr val="tx1"/>
              </a:solidFill>
              <a:sym typeface="+mn-lt"/>
            </a:endParaRPr>
          </a:p>
        </p:txBody>
      </p:sp>
      <p:sp>
        <p:nvSpPr>
          <p:cNvPr id="125" name="Text Placeholder 2"/>
          <p:cNvSpPr>
            <a:spLocks noGrp="1"/>
          </p:cNvSpPr>
          <p:nvPr>
            <p:custDataLst>
              <p:tags r:id="rId31"/>
            </p:custDataLst>
          </p:nvPr>
        </p:nvSpPr>
        <p:spPr bwMode="gray">
          <a:xfrm>
            <a:off x="4702175" y="2378075"/>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69424F78-3B06-467B-8644-A0000FC69300}" type="datetime'''''''6''''''0'''''''''''''''''''''''''''',''''0'''''''''''''">
              <a:rPr lang="en-ZA" altLang="en-US" sz="800">
                <a:solidFill>
                  <a:schemeClr val="bg1"/>
                </a:solidFill>
                <a:sym typeface="+mn-lt"/>
              </a:rPr>
              <a:pPr marL="0" lvl="1" indent="0" algn="ctr">
                <a:lnSpc>
                  <a:spcPct val="100000"/>
                </a:lnSpc>
                <a:spcBef>
                  <a:spcPct val="0"/>
                </a:spcBef>
                <a:spcAft>
                  <a:spcPct val="0"/>
                </a:spcAft>
                <a:buNone/>
              </a:pPr>
              <a:t>60,0</a:t>
            </a:fld>
            <a:endParaRPr lang="en-ZA" sz="800" dirty="0">
              <a:solidFill>
                <a:schemeClr val="bg1"/>
              </a:solidFill>
              <a:sym typeface="+mn-lt"/>
            </a:endParaRPr>
          </a:p>
        </p:txBody>
      </p:sp>
      <p:sp>
        <p:nvSpPr>
          <p:cNvPr id="50" name="Rectangle 49"/>
          <p:cNvSpPr/>
          <p:nvPr>
            <p:custDataLst>
              <p:tags r:id="rId32"/>
            </p:custDataLst>
          </p:nvPr>
        </p:nvSpPr>
        <p:spPr bwMode="auto">
          <a:xfrm>
            <a:off x="4160838" y="291623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1FCDEF0-9406-4F1F-932C-503A14A28869}" type="datetime'''''''''''''20''''''''''''''19''''/20'">
              <a:rPr lang="en-US" altLang="en-US" sz="800">
                <a:solidFill>
                  <a:schemeClr val="tx1"/>
                </a:solidFill>
              </a:rPr>
              <a:pPr/>
              <a:t>2019/20</a:t>
            </a:fld>
            <a:endParaRPr lang="en-ZA" sz="800" dirty="0" err="1" smtClean="0">
              <a:solidFill>
                <a:schemeClr val="tx1"/>
              </a:solidFill>
              <a:sym typeface="+mn-lt"/>
            </a:endParaRPr>
          </a:p>
        </p:txBody>
      </p:sp>
      <p:sp>
        <p:nvSpPr>
          <p:cNvPr id="123" name="Text Placeholder 2"/>
          <p:cNvSpPr>
            <a:spLocks noGrp="1"/>
          </p:cNvSpPr>
          <p:nvPr>
            <p:custDataLst>
              <p:tags r:id="rId33"/>
            </p:custDataLst>
          </p:nvPr>
        </p:nvSpPr>
        <p:spPr bwMode="gray">
          <a:xfrm>
            <a:off x="4240213" y="2378075"/>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5AC947C9-9BD3-4A0F-98CC-F62F701426D7}" type="datetime'''''''''''6''''''''''''''''''''''''''0'''',''''''''''0'''">
              <a:rPr lang="en-ZA" altLang="en-US" sz="800">
                <a:solidFill>
                  <a:schemeClr val="bg1"/>
                </a:solidFill>
                <a:sym typeface="+mn-lt"/>
              </a:rPr>
              <a:pPr marL="0" lvl="1" indent="0" algn="ctr">
                <a:lnSpc>
                  <a:spcPct val="100000"/>
                </a:lnSpc>
                <a:spcBef>
                  <a:spcPct val="0"/>
                </a:spcBef>
                <a:spcAft>
                  <a:spcPct val="0"/>
                </a:spcAft>
                <a:buNone/>
              </a:pPr>
              <a:t>60,0</a:t>
            </a:fld>
            <a:endParaRPr lang="en-ZA" sz="800" dirty="0">
              <a:solidFill>
                <a:schemeClr val="bg1"/>
              </a:solidFill>
              <a:sym typeface="+mn-lt"/>
            </a:endParaRPr>
          </a:p>
        </p:txBody>
      </p:sp>
      <p:sp>
        <p:nvSpPr>
          <p:cNvPr id="48" name="Rectangle 47"/>
          <p:cNvSpPr/>
          <p:nvPr>
            <p:custDataLst>
              <p:tags r:id="rId34"/>
            </p:custDataLst>
          </p:nvPr>
        </p:nvSpPr>
        <p:spPr bwMode="auto">
          <a:xfrm>
            <a:off x="3698875" y="291623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0394938E-974B-488A-BBC4-FEAE7C595411}" type="datetime'''''''2''0''''1''8''''''/''''''''''''''''''1''''''''''''9'''''">
              <a:rPr lang="en-US" altLang="en-US" sz="800">
                <a:solidFill>
                  <a:schemeClr val="tx1"/>
                </a:solidFill>
              </a:rPr>
              <a:pPr/>
              <a:t>2018/19</a:t>
            </a:fld>
            <a:endParaRPr lang="en-ZA" sz="800" dirty="0" err="1" smtClean="0">
              <a:solidFill>
                <a:schemeClr val="tx1"/>
              </a:solidFill>
              <a:sym typeface="+mn-lt"/>
            </a:endParaRPr>
          </a:p>
        </p:txBody>
      </p:sp>
      <p:sp>
        <p:nvSpPr>
          <p:cNvPr id="109" name="Text Placeholder 2"/>
          <p:cNvSpPr>
            <a:spLocks noGrp="1"/>
          </p:cNvSpPr>
          <p:nvPr>
            <p:custDataLst>
              <p:tags r:id="rId35"/>
            </p:custDataLst>
          </p:nvPr>
        </p:nvSpPr>
        <p:spPr bwMode="gray">
          <a:xfrm>
            <a:off x="3778250" y="2378075"/>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08F29CF7-45A5-4795-961C-888730AA62E3}" type="datetime'''''''''''''''6''''0'''''''''''''''''',''0'''''">
              <a:rPr lang="en-ZA" altLang="en-US" sz="800">
                <a:solidFill>
                  <a:schemeClr val="bg1"/>
                </a:solidFill>
                <a:sym typeface="+mn-lt"/>
              </a:rPr>
              <a:pPr marL="0" lvl="1" indent="0" algn="ctr">
                <a:lnSpc>
                  <a:spcPct val="100000"/>
                </a:lnSpc>
                <a:spcBef>
                  <a:spcPct val="0"/>
                </a:spcBef>
                <a:spcAft>
                  <a:spcPct val="0"/>
                </a:spcAft>
                <a:buNone/>
              </a:pPr>
              <a:t>60,0</a:t>
            </a:fld>
            <a:endParaRPr lang="en-ZA" sz="800" dirty="0">
              <a:solidFill>
                <a:schemeClr val="bg1"/>
              </a:solidFill>
              <a:sym typeface="+mn-lt"/>
            </a:endParaRPr>
          </a:p>
        </p:txBody>
      </p:sp>
      <p:sp>
        <p:nvSpPr>
          <p:cNvPr id="49" name="Rectangle 48"/>
          <p:cNvSpPr/>
          <p:nvPr>
            <p:custDataLst>
              <p:tags r:id="rId36"/>
            </p:custDataLst>
          </p:nvPr>
        </p:nvSpPr>
        <p:spPr bwMode="auto">
          <a:xfrm>
            <a:off x="3236913" y="2916238"/>
            <a:ext cx="384175" cy="24447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6A14DFFC-F229-4976-808F-23AEC0B39526}" type="datetime'''20''1''''''''''''7/''1''''8'' ''''''''''L''''''''''''''E'">
              <a:rPr lang="en-US" altLang="en-US" sz="800">
                <a:solidFill>
                  <a:schemeClr val="tx1"/>
                </a:solidFill>
              </a:rPr>
              <a:pPr/>
              <a:t>2017/18 LE</a:t>
            </a:fld>
            <a:endParaRPr lang="en-ZA" sz="800" dirty="0" err="1" smtClean="0">
              <a:solidFill>
                <a:schemeClr val="tx1"/>
              </a:solidFill>
              <a:sym typeface="+mn-lt"/>
            </a:endParaRPr>
          </a:p>
        </p:txBody>
      </p:sp>
      <p:sp>
        <p:nvSpPr>
          <p:cNvPr id="108" name="Text Placeholder 2"/>
          <p:cNvSpPr>
            <a:spLocks noGrp="1"/>
          </p:cNvSpPr>
          <p:nvPr>
            <p:custDataLst>
              <p:tags r:id="rId37"/>
            </p:custDataLst>
          </p:nvPr>
        </p:nvSpPr>
        <p:spPr bwMode="gray">
          <a:xfrm>
            <a:off x="3316288" y="2378075"/>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39ED210E-D1BC-4273-AB7C-E2D18788EC8D}" type="datetime'''''''''''''''6''''''''''''''''''''''''''''''0,''0'''">
              <a:rPr lang="en-ZA" altLang="en-US" sz="800">
                <a:sym typeface="+mn-lt"/>
              </a:rPr>
              <a:pPr marL="0" lvl="1" indent="0" algn="ctr">
                <a:lnSpc>
                  <a:spcPct val="100000"/>
                </a:lnSpc>
                <a:spcBef>
                  <a:spcPct val="0"/>
                </a:spcBef>
                <a:spcAft>
                  <a:spcPct val="0"/>
                </a:spcAft>
                <a:buNone/>
              </a:pPr>
              <a:t>60,0</a:t>
            </a:fld>
            <a:endParaRPr lang="en-ZA" sz="800" dirty="0">
              <a:sym typeface="+mn-lt"/>
            </a:endParaRPr>
          </a:p>
        </p:txBody>
      </p:sp>
      <p:graphicFrame>
        <p:nvGraphicFramePr>
          <p:cNvPr id="52" name="Object 51"/>
          <p:cNvGraphicFramePr>
            <a:graphicFrameLocks/>
          </p:cNvGraphicFramePr>
          <p:nvPr>
            <p:custDataLst>
              <p:tags r:id="rId38"/>
            </p:custDataLst>
            <p:extLst>
              <p:ext uri="{D42A27DB-BD31-4B8C-83A1-F6EECF244321}">
                <p14:modId xmlns:p14="http://schemas.microsoft.com/office/powerpoint/2010/main" val="4072425411"/>
              </p:ext>
            </p:extLst>
          </p:nvPr>
        </p:nvGraphicFramePr>
        <p:xfrm>
          <a:off x="38100" y="4381500"/>
          <a:ext cx="3133776" cy="1180969"/>
        </p:xfrm>
        <a:graphic>
          <a:graphicData uri="http://schemas.openxmlformats.org/presentationml/2006/ole">
            <mc:AlternateContent xmlns:mc="http://schemas.openxmlformats.org/markup-compatibility/2006">
              <mc:Choice xmlns:v="urn:schemas-microsoft-com:vml" Requires="v">
                <p:oleObj spid="_x0000_s1210970" name="Chart" r:id="rId107" imgW="3133776" imgH="1180969" progId="MSGraph.Chart.8">
                  <p:embed followColorScheme="full"/>
                </p:oleObj>
              </mc:Choice>
              <mc:Fallback>
                <p:oleObj name="Chart" r:id="rId107" imgW="3133776" imgH="1180969" progId="MSGraph.Chart.8">
                  <p:embed followColorScheme="full"/>
                  <p:pic>
                    <p:nvPicPr>
                      <p:cNvPr id="0" name=""/>
                      <p:cNvPicPr/>
                      <p:nvPr/>
                    </p:nvPicPr>
                    <p:blipFill>
                      <a:blip r:embed="rId108"/>
                      <a:stretch>
                        <a:fillRect/>
                      </a:stretch>
                    </p:blipFill>
                    <p:spPr>
                      <a:xfrm>
                        <a:off x="38100" y="4381500"/>
                        <a:ext cx="3133776" cy="1180969"/>
                      </a:xfrm>
                      <a:prstGeom prst="rect">
                        <a:avLst/>
                      </a:prstGeom>
                    </p:spPr>
                  </p:pic>
                </p:oleObj>
              </mc:Fallback>
            </mc:AlternateContent>
          </a:graphicData>
        </a:graphic>
      </p:graphicFrame>
      <p:cxnSp>
        <p:nvCxnSpPr>
          <p:cNvPr id="54" name="Straight Connector 53"/>
          <p:cNvCxnSpPr/>
          <p:nvPr>
            <p:custDataLst>
              <p:tags r:id="rId39"/>
            </p:custDataLst>
          </p:nvPr>
        </p:nvCxnSpPr>
        <p:spPr bwMode="auto">
          <a:xfrm flipV="1">
            <a:off x="633413" y="4721225"/>
            <a:ext cx="0" cy="63500"/>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40"/>
            </p:custDataLst>
          </p:nvPr>
        </p:nvCxnSpPr>
        <p:spPr bwMode="auto">
          <a:xfrm flipH="1">
            <a:off x="595313" y="4724400"/>
            <a:ext cx="147638"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41"/>
            </p:custDataLst>
          </p:nvPr>
        </p:nvCxnSpPr>
        <p:spPr bwMode="auto">
          <a:xfrm>
            <a:off x="525463" y="4781550"/>
            <a:ext cx="146050"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7" name="Rectangle 66"/>
          <p:cNvSpPr/>
          <p:nvPr>
            <p:custDataLst>
              <p:tags r:id="rId42"/>
            </p:custDataLst>
          </p:nvPr>
        </p:nvSpPr>
        <p:spPr bwMode="auto">
          <a:xfrm>
            <a:off x="2151063" y="55165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6585D339-C25C-45D7-8970-9651B19DFCFA}" type="datetime'''20''''''''2''''''1''/''''''2''''''2'''''''''''''''''">
              <a:rPr lang="en-ZA" altLang="en-US" sz="800">
                <a:solidFill>
                  <a:schemeClr val="tx1"/>
                </a:solidFill>
              </a:rPr>
              <a:pPr/>
              <a:t>2021/22</a:t>
            </a:fld>
            <a:endParaRPr lang="en-ZA" sz="800" dirty="0" err="1" smtClean="0">
              <a:solidFill>
                <a:schemeClr val="tx1"/>
              </a:solidFill>
              <a:sym typeface="+mn-lt"/>
            </a:endParaRPr>
          </a:p>
        </p:txBody>
      </p:sp>
      <p:sp>
        <p:nvSpPr>
          <p:cNvPr id="138" name="Text Placeholder 2"/>
          <p:cNvSpPr>
            <a:spLocks noGrp="1"/>
          </p:cNvSpPr>
          <p:nvPr>
            <p:custDataLst>
              <p:tags r:id="rId43"/>
            </p:custDataLst>
          </p:nvPr>
        </p:nvSpPr>
        <p:spPr bwMode="gray">
          <a:xfrm>
            <a:off x="2203450" y="4921250"/>
            <a:ext cx="2809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144073F9-03D0-43F9-9DCA-03707D019AC2}" type="datetime'''''''''195'''',''''''''''''''''0'''''''''''''''''''''''''">
              <a:rPr lang="en-ZA" altLang="en-US" sz="800">
                <a:solidFill>
                  <a:schemeClr val="bg1"/>
                </a:solidFill>
                <a:sym typeface="+mn-lt"/>
              </a:rPr>
              <a:pPr marL="0" lvl="1" indent="0" algn="ctr">
                <a:lnSpc>
                  <a:spcPct val="100000"/>
                </a:lnSpc>
                <a:spcBef>
                  <a:spcPct val="0"/>
                </a:spcBef>
                <a:spcAft>
                  <a:spcPct val="0"/>
                </a:spcAft>
                <a:buNone/>
              </a:pPr>
              <a:t>195,0</a:t>
            </a:fld>
            <a:endParaRPr lang="en-ZA" sz="800" dirty="0">
              <a:solidFill>
                <a:schemeClr val="bg1"/>
              </a:solidFill>
              <a:sym typeface="+mn-lt"/>
            </a:endParaRPr>
          </a:p>
        </p:txBody>
      </p:sp>
      <p:sp>
        <p:nvSpPr>
          <p:cNvPr id="65" name="Rectangle 64"/>
          <p:cNvSpPr/>
          <p:nvPr>
            <p:custDataLst>
              <p:tags r:id="rId44"/>
            </p:custDataLst>
          </p:nvPr>
        </p:nvSpPr>
        <p:spPr bwMode="auto">
          <a:xfrm>
            <a:off x="1665288" y="55165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E760C08B-4B74-4B6D-BC2A-E3BE0578EDB2}" type="datetime'''''2''''''''0''2''''''''''''''0''''''''/''''2''''''''1'">
              <a:rPr lang="en-US" altLang="en-US" sz="800">
                <a:solidFill>
                  <a:schemeClr val="tx1"/>
                </a:solidFill>
              </a:rPr>
              <a:pPr/>
              <a:t>2020/21</a:t>
            </a:fld>
            <a:endParaRPr lang="en-ZA" sz="800" dirty="0" err="1" smtClean="0">
              <a:solidFill>
                <a:schemeClr val="tx1"/>
              </a:solidFill>
              <a:sym typeface="+mn-lt"/>
            </a:endParaRPr>
          </a:p>
        </p:txBody>
      </p:sp>
      <p:sp>
        <p:nvSpPr>
          <p:cNvPr id="137" name="Text Placeholder 2"/>
          <p:cNvSpPr>
            <a:spLocks noGrp="1"/>
          </p:cNvSpPr>
          <p:nvPr>
            <p:custDataLst>
              <p:tags r:id="rId45"/>
            </p:custDataLst>
          </p:nvPr>
        </p:nvSpPr>
        <p:spPr bwMode="gray">
          <a:xfrm>
            <a:off x="1717675" y="4935538"/>
            <a:ext cx="2809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BFE2521A-E3CE-4369-AF79-9AFFE2AFE13D}" type="datetime'''19''''''''''''''''''2'''''''''''''''',''''7'''''''''''">
              <a:rPr lang="en-ZA" altLang="en-US" sz="800">
                <a:solidFill>
                  <a:schemeClr val="bg1"/>
                </a:solidFill>
                <a:sym typeface="+mn-lt"/>
              </a:rPr>
              <a:pPr marL="0" lvl="1" indent="0" algn="ctr">
                <a:lnSpc>
                  <a:spcPct val="100000"/>
                </a:lnSpc>
                <a:spcBef>
                  <a:spcPct val="0"/>
                </a:spcBef>
                <a:spcAft>
                  <a:spcPct val="0"/>
                </a:spcAft>
                <a:buNone/>
              </a:pPr>
              <a:t>192,7</a:t>
            </a:fld>
            <a:endParaRPr lang="en-ZA" sz="800" dirty="0">
              <a:solidFill>
                <a:schemeClr val="bg1"/>
              </a:solidFill>
              <a:sym typeface="+mn-lt"/>
            </a:endParaRPr>
          </a:p>
        </p:txBody>
      </p:sp>
      <p:sp>
        <p:nvSpPr>
          <p:cNvPr id="59" name="Rectangle 58"/>
          <p:cNvSpPr/>
          <p:nvPr>
            <p:custDataLst>
              <p:tags r:id="rId46"/>
            </p:custDataLst>
          </p:nvPr>
        </p:nvSpPr>
        <p:spPr bwMode="auto">
          <a:xfrm>
            <a:off x="1174750" y="55165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0C47148F-E4AC-4619-A3A4-22EB0E6D44C7}" type="datetime'''''20''''''''''''''''''1''''9/''''2''''0'''''''''''">
              <a:rPr lang="en-US" altLang="en-US" sz="800">
                <a:solidFill>
                  <a:schemeClr val="tx1"/>
                </a:solidFill>
              </a:rPr>
              <a:pPr/>
              <a:t>2019/20</a:t>
            </a:fld>
            <a:endParaRPr lang="en-ZA" sz="800" dirty="0" err="1" smtClean="0">
              <a:solidFill>
                <a:schemeClr val="tx1"/>
              </a:solidFill>
              <a:sym typeface="+mn-lt"/>
            </a:endParaRPr>
          </a:p>
        </p:txBody>
      </p:sp>
      <p:sp>
        <p:nvSpPr>
          <p:cNvPr id="136" name="Text Placeholder 2"/>
          <p:cNvSpPr>
            <a:spLocks noGrp="1"/>
          </p:cNvSpPr>
          <p:nvPr>
            <p:custDataLst>
              <p:tags r:id="rId47"/>
            </p:custDataLst>
          </p:nvPr>
        </p:nvSpPr>
        <p:spPr bwMode="gray">
          <a:xfrm>
            <a:off x="1227138" y="4992688"/>
            <a:ext cx="2809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30710910-F6AD-4D5C-A47B-120E252ABBB8}" type="datetime'''''''''''''''''1''''''''''85'',''1'''''''''''">
              <a:rPr lang="en-ZA" altLang="en-US" sz="800">
                <a:solidFill>
                  <a:schemeClr val="bg1"/>
                </a:solidFill>
                <a:sym typeface="+mn-lt"/>
              </a:rPr>
              <a:pPr marL="0" lvl="1" indent="0" algn="ctr">
                <a:lnSpc>
                  <a:spcPct val="100000"/>
                </a:lnSpc>
                <a:spcBef>
                  <a:spcPct val="0"/>
                </a:spcBef>
                <a:spcAft>
                  <a:spcPct val="0"/>
                </a:spcAft>
                <a:buNone/>
              </a:pPr>
              <a:t>185,1</a:t>
            </a:fld>
            <a:endParaRPr lang="en-ZA" sz="800" dirty="0">
              <a:solidFill>
                <a:schemeClr val="bg1"/>
              </a:solidFill>
              <a:sym typeface="+mn-lt"/>
            </a:endParaRPr>
          </a:p>
        </p:txBody>
      </p:sp>
      <p:sp>
        <p:nvSpPr>
          <p:cNvPr id="57" name="Rectangle 56"/>
          <p:cNvSpPr/>
          <p:nvPr>
            <p:custDataLst>
              <p:tags r:id="rId48"/>
            </p:custDataLst>
          </p:nvPr>
        </p:nvSpPr>
        <p:spPr bwMode="auto">
          <a:xfrm>
            <a:off x="684213" y="55165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D7E2278-20E0-48E8-8C0A-BB3888C98604}" type="datetime'''''''''''2''''''0''''''1''''''8/''''''''''''19'''''''''">
              <a:rPr lang="en-US" altLang="en-US" sz="800">
                <a:solidFill>
                  <a:schemeClr val="tx1"/>
                </a:solidFill>
              </a:rPr>
              <a:pPr/>
              <a:t>2018/19</a:t>
            </a:fld>
            <a:endParaRPr lang="en-ZA" sz="800" dirty="0" err="1" smtClean="0">
              <a:solidFill>
                <a:schemeClr val="tx1"/>
              </a:solidFill>
              <a:sym typeface="+mn-lt"/>
            </a:endParaRPr>
          </a:p>
        </p:txBody>
      </p:sp>
      <p:sp>
        <p:nvSpPr>
          <p:cNvPr id="135" name="Text Placeholder 2"/>
          <p:cNvSpPr>
            <a:spLocks noGrp="1"/>
          </p:cNvSpPr>
          <p:nvPr>
            <p:custDataLst>
              <p:tags r:id="rId49"/>
            </p:custDataLst>
          </p:nvPr>
        </p:nvSpPr>
        <p:spPr bwMode="gray">
          <a:xfrm>
            <a:off x="736600" y="5030788"/>
            <a:ext cx="2809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28B6FDC0-ACB2-4F13-A7A8-B876B7A8559B}" type="datetime'18''''''''''''''''0'''',1'''''''''">
              <a:rPr lang="en-ZA" altLang="en-US" sz="800">
                <a:solidFill>
                  <a:schemeClr val="bg1"/>
                </a:solidFill>
                <a:sym typeface="+mn-lt"/>
              </a:rPr>
              <a:pPr marL="0" lvl="1" indent="0" algn="ctr">
                <a:lnSpc>
                  <a:spcPct val="100000"/>
                </a:lnSpc>
                <a:spcBef>
                  <a:spcPct val="0"/>
                </a:spcBef>
                <a:spcAft>
                  <a:spcPct val="0"/>
                </a:spcAft>
                <a:buNone/>
              </a:pPr>
              <a:t>180,1</a:t>
            </a:fld>
            <a:endParaRPr lang="en-ZA" sz="800" dirty="0">
              <a:solidFill>
                <a:schemeClr val="bg1"/>
              </a:solidFill>
              <a:sym typeface="+mn-lt"/>
            </a:endParaRPr>
          </a:p>
        </p:txBody>
      </p:sp>
      <p:sp>
        <p:nvSpPr>
          <p:cNvPr id="68" name="Rectangle 67"/>
          <p:cNvSpPr/>
          <p:nvPr>
            <p:custDataLst>
              <p:tags r:id="rId50"/>
            </p:custDataLst>
          </p:nvPr>
        </p:nvSpPr>
        <p:spPr bwMode="auto">
          <a:xfrm>
            <a:off x="198438" y="5516563"/>
            <a:ext cx="384175" cy="24447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B0118DD3-3FDE-4928-87CC-24674E412848}" type="datetime'''2''''0''''1''''''''''''7/1''''''8'' ''''''L''''E'''''''">
              <a:rPr lang="en-US" altLang="en-US" sz="800">
                <a:solidFill>
                  <a:schemeClr val="tx1"/>
                </a:solidFill>
              </a:rPr>
              <a:pPr/>
              <a:t>2017/18 LE</a:t>
            </a:fld>
            <a:endParaRPr lang="en-ZA" sz="800" dirty="0" err="1" smtClean="0">
              <a:solidFill>
                <a:schemeClr val="tx1"/>
              </a:solidFill>
              <a:sym typeface="+mn-lt"/>
            </a:endParaRPr>
          </a:p>
        </p:txBody>
      </p:sp>
      <p:sp>
        <p:nvSpPr>
          <p:cNvPr id="134" name="Text Placeholder 2"/>
          <p:cNvSpPr>
            <a:spLocks noGrp="1"/>
          </p:cNvSpPr>
          <p:nvPr>
            <p:custDataLst>
              <p:tags r:id="rId51"/>
            </p:custDataLst>
          </p:nvPr>
        </p:nvSpPr>
        <p:spPr bwMode="gray">
          <a:xfrm>
            <a:off x="250825" y="5059363"/>
            <a:ext cx="2809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393B1EDB-DBC4-4643-95E9-1E1C3987CE2C}" type="datetime'''''''''''''''''1''''7''6'''''''''''''''''''''',''1'''''''">
              <a:rPr lang="en-ZA" altLang="en-US" sz="800">
                <a:sym typeface="+mn-lt"/>
              </a:rPr>
              <a:pPr marL="0" lvl="1" indent="0" algn="ctr">
                <a:lnSpc>
                  <a:spcPct val="100000"/>
                </a:lnSpc>
                <a:spcBef>
                  <a:spcPct val="0"/>
                </a:spcBef>
                <a:spcAft>
                  <a:spcPct val="0"/>
                </a:spcAft>
                <a:buNone/>
              </a:pPr>
              <a:t>176,1</a:t>
            </a:fld>
            <a:endParaRPr lang="en-ZA" sz="800" dirty="0">
              <a:sym typeface="+mn-lt"/>
            </a:endParaRPr>
          </a:p>
        </p:txBody>
      </p:sp>
      <p:sp>
        <p:nvSpPr>
          <p:cNvPr id="56" name="Oval 55"/>
          <p:cNvSpPr/>
          <p:nvPr>
            <p:custDataLst>
              <p:tags r:id="rId52"/>
            </p:custDataLst>
          </p:nvPr>
        </p:nvSpPr>
        <p:spPr bwMode="gray">
          <a:xfrm>
            <a:off x="374650" y="4521200"/>
            <a:ext cx="517525" cy="155575"/>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96CF2298-A5A8-4D4B-8315-646E412DA00F}" type="datetime'+''''''''2'''',''''''3''''''''''''''''''''%'''">
              <a:rPr lang="en-ZA" altLang="en-US" sz="800" b="1">
                <a:solidFill>
                  <a:schemeClr val="bg1"/>
                </a:solidFill>
              </a:rPr>
              <a:pPr/>
              <a:t>+2,3%</a:t>
            </a:fld>
            <a:endParaRPr lang="en-ZA" sz="800" b="1" dirty="0" err="1" smtClean="0">
              <a:solidFill>
                <a:schemeClr val="bg1"/>
              </a:solidFill>
              <a:sym typeface="+mn-lt"/>
            </a:endParaRPr>
          </a:p>
        </p:txBody>
      </p:sp>
      <p:sp>
        <p:nvSpPr>
          <p:cNvPr id="60" name="Rectangle 59"/>
          <p:cNvSpPr/>
          <p:nvPr>
            <p:custDataLst>
              <p:tags r:id="rId53"/>
            </p:custDataLst>
          </p:nvPr>
        </p:nvSpPr>
        <p:spPr bwMode="auto">
          <a:xfrm>
            <a:off x="2636838" y="55165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0BEE0967-AB72-427E-B385-28C6BBD5CB49}" type="datetime'2''0''''''2''''''''''''''''''2''''/''''''''''''2''''3'''''''''">
              <a:rPr lang="en-ZA" altLang="en-US" sz="800">
                <a:solidFill>
                  <a:schemeClr val="tx1"/>
                </a:solidFill>
              </a:rPr>
              <a:pPr/>
              <a:t>2022/23</a:t>
            </a:fld>
            <a:endParaRPr lang="en-ZA" sz="800" dirty="0" err="1" smtClean="0">
              <a:solidFill>
                <a:schemeClr val="tx1"/>
              </a:solidFill>
              <a:sym typeface="+mn-lt"/>
            </a:endParaRPr>
          </a:p>
        </p:txBody>
      </p:sp>
      <p:sp>
        <p:nvSpPr>
          <p:cNvPr id="139" name="Text Placeholder 2"/>
          <p:cNvSpPr>
            <a:spLocks noGrp="1"/>
          </p:cNvSpPr>
          <p:nvPr>
            <p:custDataLst>
              <p:tags r:id="rId54"/>
            </p:custDataLst>
          </p:nvPr>
        </p:nvSpPr>
        <p:spPr bwMode="gray">
          <a:xfrm>
            <a:off x="2689225" y="4906963"/>
            <a:ext cx="2809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47617655-0814-46D4-9731-F088B53C76EC}" type="datetime'''''''''1''9''''''''6'''''''''',7'''''''''''''''''''''''''''''">
              <a:rPr lang="en-ZA" altLang="en-US" sz="800">
                <a:solidFill>
                  <a:schemeClr val="bg1"/>
                </a:solidFill>
                <a:sym typeface="+mn-lt"/>
              </a:rPr>
              <a:pPr marL="0" lvl="1" indent="0" algn="ctr">
                <a:lnSpc>
                  <a:spcPct val="100000"/>
                </a:lnSpc>
                <a:spcBef>
                  <a:spcPct val="0"/>
                </a:spcBef>
                <a:spcAft>
                  <a:spcPct val="0"/>
                </a:spcAft>
                <a:buNone/>
              </a:pPr>
              <a:t>196,7</a:t>
            </a:fld>
            <a:endParaRPr lang="en-ZA" sz="800" dirty="0">
              <a:solidFill>
                <a:schemeClr val="bg1"/>
              </a:solidFill>
              <a:sym typeface="+mn-lt"/>
            </a:endParaRPr>
          </a:p>
        </p:txBody>
      </p:sp>
      <p:graphicFrame>
        <p:nvGraphicFramePr>
          <p:cNvPr id="69" name="Object 68"/>
          <p:cNvGraphicFramePr>
            <a:graphicFrameLocks/>
          </p:cNvGraphicFramePr>
          <p:nvPr>
            <p:custDataLst>
              <p:tags r:id="rId55"/>
            </p:custDataLst>
            <p:extLst>
              <p:ext uri="{D42A27DB-BD31-4B8C-83A1-F6EECF244321}">
                <p14:modId xmlns:p14="http://schemas.microsoft.com/office/powerpoint/2010/main" val="4188301118"/>
              </p:ext>
            </p:extLst>
          </p:nvPr>
        </p:nvGraphicFramePr>
        <p:xfrm>
          <a:off x="3009900" y="4381500"/>
          <a:ext cx="3067151" cy="1180969"/>
        </p:xfrm>
        <a:graphic>
          <a:graphicData uri="http://schemas.openxmlformats.org/presentationml/2006/ole">
            <mc:AlternateContent xmlns:mc="http://schemas.openxmlformats.org/markup-compatibility/2006">
              <mc:Choice xmlns:v="urn:schemas-microsoft-com:vml" Requires="v">
                <p:oleObj spid="_x0000_s1210971" name="Chart" r:id="rId109" imgW="3067151" imgH="1180969" progId="MSGraph.Chart.8">
                  <p:embed followColorScheme="full"/>
                </p:oleObj>
              </mc:Choice>
              <mc:Fallback>
                <p:oleObj name="Chart" r:id="rId109" imgW="3067151" imgH="1180969" progId="MSGraph.Chart.8">
                  <p:embed followColorScheme="full"/>
                  <p:pic>
                    <p:nvPicPr>
                      <p:cNvPr id="0" name=""/>
                      <p:cNvPicPr/>
                      <p:nvPr/>
                    </p:nvPicPr>
                    <p:blipFill>
                      <a:blip r:embed="rId110"/>
                      <a:stretch>
                        <a:fillRect/>
                      </a:stretch>
                    </p:blipFill>
                    <p:spPr>
                      <a:xfrm>
                        <a:off x="3009900" y="4381500"/>
                        <a:ext cx="3067151" cy="1180969"/>
                      </a:xfrm>
                      <a:prstGeom prst="rect">
                        <a:avLst/>
                      </a:prstGeom>
                    </p:spPr>
                  </p:pic>
                </p:oleObj>
              </mc:Fallback>
            </mc:AlternateContent>
          </a:graphicData>
        </a:graphic>
      </p:graphicFrame>
      <p:cxnSp>
        <p:nvCxnSpPr>
          <p:cNvPr id="71" name="Straight Connector 70"/>
          <p:cNvCxnSpPr/>
          <p:nvPr>
            <p:custDataLst>
              <p:tags r:id="rId56"/>
            </p:custDataLst>
          </p:nvPr>
        </p:nvCxnSpPr>
        <p:spPr bwMode="auto">
          <a:xfrm flipV="1">
            <a:off x="3609975" y="4635500"/>
            <a:ext cx="0" cy="101600"/>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57"/>
            </p:custDataLst>
          </p:nvPr>
        </p:nvCxnSpPr>
        <p:spPr bwMode="auto">
          <a:xfrm flipH="1">
            <a:off x="3571875" y="4638675"/>
            <a:ext cx="142875"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58"/>
            </p:custDataLst>
          </p:nvPr>
        </p:nvCxnSpPr>
        <p:spPr bwMode="auto">
          <a:xfrm>
            <a:off x="3506788" y="4733925"/>
            <a:ext cx="141288"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8" name="Rectangle 77"/>
          <p:cNvSpPr/>
          <p:nvPr>
            <p:custDataLst>
              <p:tags r:id="rId59"/>
            </p:custDataLst>
          </p:nvPr>
        </p:nvSpPr>
        <p:spPr bwMode="auto">
          <a:xfrm>
            <a:off x="3179763" y="5516563"/>
            <a:ext cx="384175" cy="24447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82A75EAF-49E3-4CAE-980B-11528194E67D}" type="datetime'''''''2''''''017''''''''''''''''''/18 ''L''E'''''''''">
              <a:rPr lang="en-US" altLang="en-US" sz="800">
                <a:solidFill>
                  <a:schemeClr val="tx1"/>
                </a:solidFill>
              </a:rPr>
              <a:pPr/>
              <a:t>2017/18 LE</a:t>
            </a:fld>
            <a:endParaRPr lang="en-ZA" sz="800" dirty="0" err="1" smtClean="0">
              <a:solidFill>
                <a:schemeClr val="tx1"/>
              </a:solidFill>
              <a:sym typeface="+mn-lt"/>
            </a:endParaRPr>
          </a:p>
        </p:txBody>
      </p:sp>
      <p:sp>
        <p:nvSpPr>
          <p:cNvPr id="74" name="Oval 73"/>
          <p:cNvSpPr/>
          <p:nvPr>
            <p:custDataLst>
              <p:tags r:id="rId60"/>
            </p:custDataLst>
          </p:nvPr>
        </p:nvSpPr>
        <p:spPr bwMode="gray">
          <a:xfrm>
            <a:off x="3351213" y="4435475"/>
            <a:ext cx="517525" cy="155575"/>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A4FC8AE2-381F-4BAF-B017-7EF7E132038E}" type="datetime'+4'''''''''''''''''''',''''''''''''''8''''''''''''%'''''''''''">
              <a:rPr lang="en-ZA" altLang="en-US" sz="800" b="1">
                <a:solidFill>
                  <a:schemeClr val="bg1"/>
                </a:solidFill>
              </a:rPr>
              <a:pPr/>
              <a:t>+4,8%</a:t>
            </a:fld>
            <a:endParaRPr lang="en-ZA" sz="800" b="1" dirty="0" err="1" smtClean="0">
              <a:solidFill>
                <a:schemeClr val="bg1"/>
              </a:solidFill>
              <a:sym typeface="+mn-lt"/>
            </a:endParaRPr>
          </a:p>
        </p:txBody>
      </p:sp>
      <p:sp>
        <p:nvSpPr>
          <p:cNvPr id="79" name="Rectangle 78"/>
          <p:cNvSpPr/>
          <p:nvPr>
            <p:custDataLst>
              <p:tags r:id="rId61"/>
            </p:custDataLst>
          </p:nvPr>
        </p:nvSpPr>
        <p:spPr bwMode="auto">
          <a:xfrm>
            <a:off x="5537200" y="55165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0B51A82-B9BB-4B7F-B92B-B2CDD83793FA}" type="datetime'''2''''''''''''''''''''''0''22''''''''''''''/''2''''3'''">
              <a:rPr lang="en-ZA" altLang="en-US" sz="800">
                <a:solidFill>
                  <a:schemeClr val="tx1"/>
                </a:solidFill>
              </a:rPr>
              <a:pPr/>
              <a:t>2022/23</a:t>
            </a:fld>
            <a:endParaRPr lang="en-ZA" sz="800" dirty="0" err="1" smtClean="0">
              <a:solidFill>
                <a:schemeClr val="tx1"/>
              </a:solidFill>
              <a:sym typeface="+mn-lt"/>
            </a:endParaRPr>
          </a:p>
        </p:txBody>
      </p:sp>
      <p:sp>
        <p:nvSpPr>
          <p:cNvPr id="73" name="Rectangle 72"/>
          <p:cNvSpPr/>
          <p:nvPr>
            <p:custDataLst>
              <p:tags r:id="rId62"/>
            </p:custDataLst>
          </p:nvPr>
        </p:nvSpPr>
        <p:spPr bwMode="auto">
          <a:xfrm>
            <a:off x="5065713" y="55165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74422049-4220-4A73-9CE3-B19C95397EE1}" type="datetime'2''''0''''''''''''2''''''''''1''/''''''2''''''''2'''''">
              <a:rPr lang="en-ZA" altLang="en-US" sz="800">
                <a:solidFill>
                  <a:schemeClr val="tx1"/>
                </a:solidFill>
              </a:rPr>
              <a:pPr/>
              <a:t>2021/22</a:t>
            </a:fld>
            <a:endParaRPr lang="en-ZA" sz="800" dirty="0" err="1" smtClean="0">
              <a:solidFill>
                <a:schemeClr val="tx1"/>
              </a:solidFill>
              <a:sym typeface="+mn-lt"/>
            </a:endParaRPr>
          </a:p>
        </p:txBody>
      </p:sp>
      <p:sp>
        <p:nvSpPr>
          <p:cNvPr id="77" name="Rectangle 76"/>
          <p:cNvSpPr/>
          <p:nvPr>
            <p:custDataLst>
              <p:tags r:id="rId63"/>
            </p:custDataLst>
          </p:nvPr>
        </p:nvSpPr>
        <p:spPr bwMode="auto">
          <a:xfrm>
            <a:off x="4594225" y="55165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6D763324-20D3-465E-BD47-1343F7BE6F1B}" type="datetime'''''''2''''''0''''''2''''0/''''''''''2''''''''''''''1'''''''">
              <a:rPr lang="en-US" altLang="en-US" sz="800">
                <a:solidFill>
                  <a:schemeClr val="tx1"/>
                </a:solidFill>
              </a:rPr>
              <a:pPr/>
              <a:t>2020/21</a:t>
            </a:fld>
            <a:endParaRPr lang="en-ZA" sz="800" dirty="0" err="1" smtClean="0">
              <a:solidFill>
                <a:schemeClr val="tx1"/>
              </a:solidFill>
              <a:sym typeface="+mn-lt"/>
            </a:endParaRPr>
          </a:p>
        </p:txBody>
      </p:sp>
      <p:sp>
        <p:nvSpPr>
          <p:cNvPr id="76" name="Rectangle 75"/>
          <p:cNvSpPr/>
          <p:nvPr>
            <p:custDataLst>
              <p:tags r:id="rId64"/>
            </p:custDataLst>
          </p:nvPr>
        </p:nvSpPr>
        <p:spPr bwMode="auto">
          <a:xfrm>
            <a:off x="4122738" y="55165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8B564A1E-F3E2-432E-8F62-F6CF464CEEE4}" type="datetime'''''''''''''2''''''''''''''''''''0''''19''/''''''''''2''0'''">
              <a:rPr lang="en-US" altLang="en-US" sz="800">
                <a:solidFill>
                  <a:schemeClr val="tx1"/>
                </a:solidFill>
              </a:rPr>
              <a:pPr/>
              <a:t>2019/20</a:t>
            </a:fld>
            <a:endParaRPr lang="en-ZA" sz="800" dirty="0" err="1" smtClean="0">
              <a:solidFill>
                <a:schemeClr val="tx1"/>
              </a:solidFill>
              <a:sym typeface="+mn-lt"/>
            </a:endParaRPr>
          </a:p>
        </p:txBody>
      </p:sp>
      <p:sp>
        <p:nvSpPr>
          <p:cNvPr id="75" name="Rectangle 74"/>
          <p:cNvSpPr/>
          <p:nvPr>
            <p:custDataLst>
              <p:tags r:id="rId65"/>
            </p:custDataLst>
          </p:nvPr>
        </p:nvSpPr>
        <p:spPr bwMode="auto">
          <a:xfrm>
            <a:off x="3651250" y="55165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B9C28355-36CB-48E9-8980-81B2ABC44CBC}" type="datetime'2''''0''''''1''''''''''''''8''/''''''''''''1''''''''9'">
              <a:rPr lang="en-US" altLang="en-US" sz="800">
                <a:solidFill>
                  <a:schemeClr val="tx1"/>
                </a:solidFill>
              </a:rPr>
              <a:pPr/>
              <a:t>2018/19</a:t>
            </a:fld>
            <a:endParaRPr lang="en-ZA" sz="800" dirty="0" err="1" smtClean="0">
              <a:solidFill>
                <a:schemeClr val="tx1"/>
              </a:solidFill>
              <a:sym typeface="+mn-lt"/>
            </a:endParaRPr>
          </a:p>
        </p:txBody>
      </p:sp>
      <p:graphicFrame>
        <p:nvGraphicFramePr>
          <p:cNvPr id="80" name="Object 79"/>
          <p:cNvGraphicFramePr>
            <a:graphicFrameLocks/>
          </p:cNvGraphicFramePr>
          <p:nvPr>
            <p:custDataLst>
              <p:tags r:id="rId66"/>
            </p:custDataLst>
            <p:extLst>
              <p:ext uri="{D42A27DB-BD31-4B8C-83A1-F6EECF244321}">
                <p14:modId xmlns:p14="http://schemas.microsoft.com/office/powerpoint/2010/main" val="1291050398"/>
              </p:ext>
            </p:extLst>
          </p:nvPr>
        </p:nvGraphicFramePr>
        <p:xfrm>
          <a:off x="6096000" y="4191000"/>
          <a:ext cx="2962224" cy="1371718"/>
        </p:xfrm>
        <a:graphic>
          <a:graphicData uri="http://schemas.openxmlformats.org/presentationml/2006/ole">
            <mc:AlternateContent xmlns:mc="http://schemas.openxmlformats.org/markup-compatibility/2006">
              <mc:Choice xmlns:v="urn:schemas-microsoft-com:vml" Requires="v">
                <p:oleObj spid="_x0000_s1210972" name="Chart" r:id="rId111" imgW="2962224" imgH="1371718" progId="MSGraph.Chart.8">
                  <p:embed followColorScheme="full"/>
                </p:oleObj>
              </mc:Choice>
              <mc:Fallback>
                <p:oleObj name="Chart" r:id="rId111" imgW="2962224" imgH="1371718" progId="MSGraph.Chart.8">
                  <p:embed followColorScheme="full"/>
                  <p:pic>
                    <p:nvPicPr>
                      <p:cNvPr id="0" name=""/>
                      <p:cNvPicPr/>
                      <p:nvPr/>
                    </p:nvPicPr>
                    <p:blipFill>
                      <a:blip r:embed="rId112"/>
                      <a:stretch>
                        <a:fillRect/>
                      </a:stretch>
                    </p:blipFill>
                    <p:spPr>
                      <a:xfrm>
                        <a:off x="6096000" y="4191000"/>
                        <a:ext cx="2962224" cy="1371718"/>
                      </a:xfrm>
                      <a:prstGeom prst="rect">
                        <a:avLst/>
                      </a:prstGeom>
                    </p:spPr>
                  </p:pic>
                </p:oleObj>
              </mc:Fallback>
            </mc:AlternateContent>
          </a:graphicData>
        </a:graphic>
      </p:graphicFrame>
      <p:cxnSp>
        <p:nvCxnSpPr>
          <p:cNvPr id="83" name="Straight Connector 82"/>
          <p:cNvCxnSpPr/>
          <p:nvPr>
            <p:custDataLst>
              <p:tags r:id="rId67"/>
            </p:custDataLst>
          </p:nvPr>
        </p:nvCxnSpPr>
        <p:spPr bwMode="auto">
          <a:xfrm flipH="1">
            <a:off x="6624638" y="4391025"/>
            <a:ext cx="138113"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68"/>
            </p:custDataLst>
          </p:nvPr>
        </p:nvCxnSpPr>
        <p:spPr bwMode="auto">
          <a:xfrm>
            <a:off x="6564313" y="4457700"/>
            <a:ext cx="136525"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custDataLst>
              <p:tags r:id="rId69"/>
            </p:custDataLst>
          </p:nvPr>
        </p:nvCxnSpPr>
        <p:spPr bwMode="auto">
          <a:xfrm flipV="1">
            <a:off x="6662738" y="4387850"/>
            <a:ext cx="0" cy="73025"/>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44" name="Text Placeholder 2"/>
          <p:cNvSpPr>
            <a:spLocks noGrp="1"/>
          </p:cNvSpPr>
          <p:nvPr>
            <p:custDataLst>
              <p:tags r:id="rId70"/>
            </p:custDataLst>
          </p:nvPr>
        </p:nvSpPr>
        <p:spPr bwMode="gray">
          <a:xfrm>
            <a:off x="8150225" y="4864100"/>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3E8756BF-8390-4B7B-947E-70BF762C5A30}" type="datetime'''''''''''''''''17'',''5'''''''''''''''''''">
              <a:rPr lang="en-ZA" altLang="en-US" sz="800">
                <a:solidFill>
                  <a:schemeClr val="bg1"/>
                </a:solidFill>
                <a:sym typeface="+mn-lt"/>
              </a:rPr>
              <a:pPr marL="0" lvl="1" indent="0" algn="ctr">
                <a:lnSpc>
                  <a:spcPct val="100000"/>
                </a:lnSpc>
                <a:spcBef>
                  <a:spcPct val="0"/>
                </a:spcBef>
                <a:spcAft>
                  <a:spcPct val="0"/>
                </a:spcAft>
                <a:buNone/>
              </a:pPr>
              <a:t>17,5</a:t>
            </a:fld>
            <a:endParaRPr lang="en-ZA" sz="800" dirty="0">
              <a:solidFill>
                <a:schemeClr val="bg1"/>
              </a:solidFill>
              <a:sym typeface="+mn-lt"/>
            </a:endParaRPr>
          </a:p>
        </p:txBody>
      </p:sp>
      <p:sp>
        <p:nvSpPr>
          <p:cNvPr id="93" name="Rectangle 92"/>
          <p:cNvSpPr/>
          <p:nvPr>
            <p:custDataLst>
              <p:tags r:id="rId71"/>
            </p:custDataLst>
          </p:nvPr>
        </p:nvSpPr>
        <p:spPr bwMode="auto">
          <a:xfrm>
            <a:off x="7613650" y="55165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5B97E47-6FE2-4B44-B78E-3D848646418B}" type="datetime'''''2''0''''2''''''''''''''''''''''0''/''''2''''1'''''''">
              <a:rPr lang="en-US" altLang="en-US" sz="800">
                <a:solidFill>
                  <a:schemeClr val="tx1"/>
                </a:solidFill>
              </a:rPr>
              <a:pPr/>
              <a:t>2020/21</a:t>
            </a:fld>
            <a:endParaRPr lang="en-ZA" sz="800" dirty="0" err="1" smtClean="0">
              <a:solidFill>
                <a:schemeClr val="tx1"/>
              </a:solidFill>
              <a:sym typeface="+mn-lt"/>
            </a:endParaRPr>
          </a:p>
        </p:txBody>
      </p:sp>
      <p:sp>
        <p:nvSpPr>
          <p:cNvPr id="143" name="Text Placeholder 2"/>
          <p:cNvSpPr>
            <a:spLocks noGrp="1"/>
          </p:cNvSpPr>
          <p:nvPr>
            <p:custDataLst>
              <p:tags r:id="rId72"/>
            </p:custDataLst>
          </p:nvPr>
        </p:nvSpPr>
        <p:spPr bwMode="gray">
          <a:xfrm>
            <a:off x="7693025" y="4845050"/>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98FBEC81-92FE-4137-A3EE-22AB3F4FED98}" type="datetime'''''''''''''''1''''''''''''''''''''''7'''''''''''',''''''7'''">
              <a:rPr lang="en-ZA" altLang="en-US" sz="800">
                <a:solidFill>
                  <a:schemeClr val="bg1"/>
                </a:solidFill>
                <a:sym typeface="+mn-lt"/>
              </a:rPr>
              <a:pPr marL="0" lvl="1" indent="0" algn="ctr">
                <a:lnSpc>
                  <a:spcPct val="100000"/>
                </a:lnSpc>
                <a:spcBef>
                  <a:spcPct val="0"/>
                </a:spcBef>
                <a:spcAft>
                  <a:spcPct val="0"/>
                </a:spcAft>
                <a:buNone/>
              </a:pPr>
              <a:t>17,7</a:t>
            </a:fld>
            <a:endParaRPr lang="en-ZA" sz="800" dirty="0">
              <a:solidFill>
                <a:schemeClr val="bg1"/>
              </a:solidFill>
              <a:sym typeface="+mn-lt"/>
            </a:endParaRPr>
          </a:p>
        </p:txBody>
      </p:sp>
      <p:sp>
        <p:nvSpPr>
          <p:cNvPr id="92" name="Rectangle 91"/>
          <p:cNvSpPr/>
          <p:nvPr>
            <p:custDataLst>
              <p:tags r:id="rId73"/>
            </p:custDataLst>
          </p:nvPr>
        </p:nvSpPr>
        <p:spPr bwMode="auto">
          <a:xfrm>
            <a:off x="7156450" y="55165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53CB67A5-E57D-40E9-A7C0-CF71B2C473B4}" type="datetime'''20''''''''1''9''''''''''''''/''''''''''''''''''2''''''0'''">
              <a:rPr lang="en-US" altLang="en-US" sz="800">
                <a:solidFill>
                  <a:schemeClr val="tx1"/>
                </a:solidFill>
              </a:rPr>
              <a:pPr/>
              <a:t>2019/20</a:t>
            </a:fld>
            <a:endParaRPr lang="en-ZA" sz="800" dirty="0" err="1" smtClean="0">
              <a:solidFill>
                <a:schemeClr val="tx1"/>
              </a:solidFill>
              <a:sym typeface="+mn-lt"/>
            </a:endParaRPr>
          </a:p>
        </p:txBody>
      </p:sp>
      <p:sp>
        <p:nvSpPr>
          <p:cNvPr id="142" name="Text Placeholder 2"/>
          <p:cNvSpPr>
            <a:spLocks noGrp="1"/>
          </p:cNvSpPr>
          <p:nvPr>
            <p:custDataLst>
              <p:tags r:id="rId74"/>
            </p:custDataLst>
          </p:nvPr>
        </p:nvSpPr>
        <p:spPr bwMode="gray">
          <a:xfrm>
            <a:off x="7235825" y="4883150"/>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4947442E-0B40-4557-AE26-A83040859484}" type="datetime'''''''''''''1''7,''''''''''''''''2'''''''''''''">
              <a:rPr lang="en-ZA" altLang="en-US" sz="800">
                <a:solidFill>
                  <a:schemeClr val="bg1"/>
                </a:solidFill>
                <a:sym typeface="+mn-lt"/>
              </a:rPr>
              <a:pPr marL="0" lvl="1" indent="0" algn="ctr">
                <a:lnSpc>
                  <a:spcPct val="100000"/>
                </a:lnSpc>
                <a:spcBef>
                  <a:spcPct val="0"/>
                </a:spcBef>
                <a:spcAft>
                  <a:spcPct val="0"/>
                </a:spcAft>
                <a:buNone/>
              </a:pPr>
              <a:t>17,2</a:t>
            </a:fld>
            <a:endParaRPr lang="en-ZA" sz="800" dirty="0">
              <a:solidFill>
                <a:schemeClr val="bg1"/>
              </a:solidFill>
              <a:sym typeface="+mn-lt"/>
            </a:endParaRPr>
          </a:p>
        </p:txBody>
      </p:sp>
      <p:sp>
        <p:nvSpPr>
          <p:cNvPr id="85" name="Rectangle 84"/>
          <p:cNvSpPr/>
          <p:nvPr>
            <p:custDataLst>
              <p:tags r:id="rId75"/>
            </p:custDataLst>
          </p:nvPr>
        </p:nvSpPr>
        <p:spPr bwMode="auto">
          <a:xfrm>
            <a:off x="6699250" y="55165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AB153976-E36D-425A-8819-C4592AF83F71}" type="datetime'''2''''''''''''0''1''''''''''''''8/''''''''''''''1''9'''">
              <a:rPr lang="en-US" altLang="en-US" sz="800">
                <a:solidFill>
                  <a:schemeClr val="tx1"/>
                </a:solidFill>
              </a:rPr>
              <a:pPr/>
              <a:t>2018/19</a:t>
            </a:fld>
            <a:endParaRPr lang="en-ZA" sz="800" dirty="0" err="1" smtClean="0">
              <a:solidFill>
                <a:schemeClr val="tx1"/>
              </a:solidFill>
              <a:sym typeface="+mn-lt"/>
            </a:endParaRPr>
          </a:p>
        </p:txBody>
      </p:sp>
      <p:sp>
        <p:nvSpPr>
          <p:cNvPr id="141" name="Text Placeholder 2"/>
          <p:cNvSpPr>
            <a:spLocks noGrp="1"/>
          </p:cNvSpPr>
          <p:nvPr>
            <p:custDataLst>
              <p:tags r:id="rId76"/>
            </p:custDataLst>
          </p:nvPr>
        </p:nvSpPr>
        <p:spPr bwMode="gray">
          <a:xfrm>
            <a:off x="6778625" y="4864100"/>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578F2409-7104-488C-AC5D-80EDF141D205}" type="datetime'''1''''''''''7'''''',''''''''''''''''''''''5'''">
              <a:rPr lang="en-ZA" altLang="en-US" sz="800">
                <a:solidFill>
                  <a:schemeClr val="bg1"/>
                </a:solidFill>
                <a:sym typeface="+mn-lt"/>
              </a:rPr>
              <a:pPr marL="0" lvl="1" indent="0" algn="ctr">
                <a:lnSpc>
                  <a:spcPct val="100000"/>
                </a:lnSpc>
                <a:spcBef>
                  <a:spcPct val="0"/>
                </a:spcBef>
                <a:spcAft>
                  <a:spcPct val="0"/>
                </a:spcAft>
                <a:buNone/>
              </a:pPr>
              <a:t>17,5</a:t>
            </a:fld>
            <a:endParaRPr lang="en-ZA" sz="800" dirty="0">
              <a:solidFill>
                <a:schemeClr val="bg1"/>
              </a:solidFill>
              <a:sym typeface="+mn-lt"/>
            </a:endParaRPr>
          </a:p>
        </p:txBody>
      </p:sp>
      <p:sp>
        <p:nvSpPr>
          <p:cNvPr id="86" name="Rectangle 85"/>
          <p:cNvSpPr/>
          <p:nvPr>
            <p:custDataLst>
              <p:tags r:id="rId77"/>
            </p:custDataLst>
          </p:nvPr>
        </p:nvSpPr>
        <p:spPr bwMode="auto">
          <a:xfrm>
            <a:off x="6242050" y="5516563"/>
            <a:ext cx="384175" cy="24447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CF881242-8CD3-4AF3-81A3-0D0EF1424BCC}" type="datetime'''2''0''''''1''''''''''''''''''''7''''''''''/18 LE'''''''''">
              <a:rPr lang="en-US" altLang="en-US" sz="800">
                <a:solidFill>
                  <a:schemeClr val="tx1"/>
                </a:solidFill>
              </a:rPr>
              <a:pPr/>
              <a:t>2017/18 LE</a:t>
            </a:fld>
            <a:endParaRPr lang="en-ZA" sz="800" dirty="0" err="1" smtClean="0">
              <a:solidFill>
                <a:schemeClr val="tx1"/>
              </a:solidFill>
              <a:sym typeface="+mn-lt"/>
            </a:endParaRPr>
          </a:p>
        </p:txBody>
      </p:sp>
      <p:sp>
        <p:nvSpPr>
          <p:cNvPr id="140" name="Text Placeholder 2"/>
          <p:cNvSpPr>
            <a:spLocks noGrp="1"/>
          </p:cNvSpPr>
          <p:nvPr>
            <p:custDataLst>
              <p:tags r:id="rId78"/>
            </p:custDataLst>
          </p:nvPr>
        </p:nvSpPr>
        <p:spPr bwMode="gray">
          <a:xfrm>
            <a:off x="6321425" y="4897438"/>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6EB03E35-1F33-45A8-8F33-2A0D5C42F43D}" type="datetime'''''''''''1''''7'''''''',''''0'''''''''''''''''''''">
              <a:rPr lang="en-ZA" altLang="en-US" sz="800">
                <a:sym typeface="+mn-lt"/>
              </a:rPr>
              <a:pPr marL="0" lvl="1" indent="0" algn="ctr">
                <a:lnSpc>
                  <a:spcPct val="100000"/>
                </a:lnSpc>
                <a:spcBef>
                  <a:spcPct val="0"/>
                </a:spcBef>
                <a:spcAft>
                  <a:spcPct val="0"/>
                </a:spcAft>
                <a:buNone/>
              </a:pPr>
              <a:t>17,0</a:t>
            </a:fld>
            <a:endParaRPr lang="en-ZA" sz="800" dirty="0">
              <a:sym typeface="+mn-lt"/>
            </a:endParaRPr>
          </a:p>
        </p:txBody>
      </p:sp>
      <p:sp>
        <p:nvSpPr>
          <p:cNvPr id="91" name="Oval 90"/>
          <p:cNvSpPr/>
          <p:nvPr>
            <p:custDataLst>
              <p:tags r:id="rId79"/>
            </p:custDataLst>
          </p:nvPr>
        </p:nvSpPr>
        <p:spPr bwMode="gray">
          <a:xfrm>
            <a:off x="6403975" y="4505325"/>
            <a:ext cx="517525" cy="155575"/>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80125FC6-5EDE-4A0F-9D04-6132D730F0D2}" type="datetime'''''+''''''''''''''''''''''''''''''''''''''2'',''9%'''''''''''">
              <a:rPr lang="en-ZA" altLang="en-US" sz="800" b="1">
                <a:solidFill>
                  <a:schemeClr val="bg1"/>
                </a:solidFill>
              </a:rPr>
              <a:pPr/>
              <a:t>+2,9%</a:t>
            </a:fld>
            <a:endParaRPr lang="en-ZA" sz="800" b="1" dirty="0" err="1" smtClean="0">
              <a:solidFill>
                <a:schemeClr val="bg1"/>
              </a:solidFill>
              <a:sym typeface="+mn-lt"/>
            </a:endParaRPr>
          </a:p>
        </p:txBody>
      </p:sp>
      <p:sp>
        <p:nvSpPr>
          <p:cNvPr id="87" name="Rectangle 86"/>
          <p:cNvSpPr/>
          <p:nvPr>
            <p:custDataLst>
              <p:tags r:id="rId80"/>
            </p:custDataLst>
          </p:nvPr>
        </p:nvSpPr>
        <p:spPr bwMode="auto">
          <a:xfrm>
            <a:off x="8528050" y="55165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01720598-9D68-4993-846C-86B77BD2B572}" type="datetime'''''''''''''''''''''''''''''20''''''''''''''22''/''''23'''''''">
              <a:rPr lang="en-ZA" altLang="en-US" sz="800">
                <a:solidFill>
                  <a:schemeClr val="tx1"/>
                </a:solidFill>
              </a:rPr>
              <a:pPr/>
              <a:t>2022/23</a:t>
            </a:fld>
            <a:endParaRPr lang="en-ZA" sz="800" dirty="0" err="1" smtClean="0">
              <a:solidFill>
                <a:schemeClr val="tx1"/>
              </a:solidFill>
              <a:sym typeface="+mn-lt"/>
            </a:endParaRPr>
          </a:p>
        </p:txBody>
      </p:sp>
      <p:sp>
        <p:nvSpPr>
          <p:cNvPr id="145" name="Text Placeholder 2"/>
          <p:cNvSpPr>
            <a:spLocks noGrp="1"/>
          </p:cNvSpPr>
          <p:nvPr>
            <p:custDataLst>
              <p:tags r:id="rId81"/>
            </p:custDataLst>
          </p:nvPr>
        </p:nvSpPr>
        <p:spPr bwMode="gray">
          <a:xfrm>
            <a:off x="8607425" y="4821238"/>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E2A38E74-8684-4BA1-AF5A-B24DE96B3866}" type="datetime'''''''''''''1''''''''''8,''1'''''''''">
              <a:rPr lang="en-ZA" altLang="en-US" sz="800">
                <a:solidFill>
                  <a:schemeClr val="bg1"/>
                </a:solidFill>
                <a:sym typeface="+mn-lt"/>
              </a:rPr>
              <a:pPr marL="0" lvl="1" indent="0" algn="ctr">
                <a:lnSpc>
                  <a:spcPct val="100000"/>
                </a:lnSpc>
                <a:spcBef>
                  <a:spcPct val="0"/>
                </a:spcBef>
                <a:spcAft>
                  <a:spcPct val="0"/>
                </a:spcAft>
                <a:buNone/>
              </a:pPr>
              <a:t>18,1</a:t>
            </a:fld>
            <a:endParaRPr lang="en-ZA" sz="800" dirty="0">
              <a:solidFill>
                <a:schemeClr val="bg1"/>
              </a:solidFill>
              <a:sym typeface="+mn-lt"/>
            </a:endParaRPr>
          </a:p>
        </p:txBody>
      </p:sp>
      <p:sp>
        <p:nvSpPr>
          <p:cNvPr id="88" name="Rectangle 87"/>
          <p:cNvSpPr/>
          <p:nvPr>
            <p:custDataLst>
              <p:tags r:id="rId82"/>
            </p:custDataLst>
          </p:nvPr>
        </p:nvSpPr>
        <p:spPr bwMode="auto">
          <a:xfrm>
            <a:off x="8070850" y="55165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70CE10EA-C840-42AF-9B14-43F7669E12AC}" type="datetime'''''''''''20''21''''''''''''''''''/''''''''''''''''22'''''''''">
              <a:rPr lang="en-ZA" altLang="en-US" sz="800">
                <a:solidFill>
                  <a:schemeClr val="tx1"/>
                </a:solidFill>
              </a:rPr>
              <a:pPr/>
              <a:t>2021/22</a:t>
            </a:fld>
            <a:endParaRPr lang="en-ZA" sz="800" dirty="0" err="1" smtClean="0">
              <a:solidFill>
                <a:schemeClr val="tx1"/>
              </a:solidFill>
              <a:sym typeface="+mn-lt"/>
            </a:endParaRPr>
          </a:p>
        </p:txBody>
      </p:sp>
      <p:graphicFrame>
        <p:nvGraphicFramePr>
          <p:cNvPr id="97" name="Object 96"/>
          <p:cNvGraphicFramePr>
            <a:graphicFrameLocks/>
          </p:cNvGraphicFramePr>
          <p:nvPr>
            <p:custDataLst>
              <p:tags r:id="rId83"/>
            </p:custDataLst>
            <p:extLst>
              <p:ext uri="{D42A27DB-BD31-4B8C-83A1-F6EECF244321}">
                <p14:modId xmlns:p14="http://schemas.microsoft.com/office/powerpoint/2010/main" val="2833395259"/>
              </p:ext>
            </p:extLst>
          </p:nvPr>
        </p:nvGraphicFramePr>
        <p:xfrm>
          <a:off x="5981700" y="1828800"/>
          <a:ext cx="3076592" cy="1133417"/>
        </p:xfrm>
        <a:graphic>
          <a:graphicData uri="http://schemas.openxmlformats.org/presentationml/2006/ole">
            <mc:AlternateContent xmlns:mc="http://schemas.openxmlformats.org/markup-compatibility/2006">
              <mc:Choice xmlns:v="urn:schemas-microsoft-com:vml" Requires="v">
                <p:oleObj spid="_x0000_s1210973" name="Chart" r:id="rId113" imgW="3076592" imgH="1133417" progId="MSGraph.Chart.8">
                  <p:embed followColorScheme="full"/>
                </p:oleObj>
              </mc:Choice>
              <mc:Fallback>
                <p:oleObj name="Chart" r:id="rId113" imgW="3076592" imgH="1133417" progId="MSGraph.Chart.8">
                  <p:embed followColorScheme="full"/>
                  <p:pic>
                    <p:nvPicPr>
                      <p:cNvPr id="0" name=""/>
                      <p:cNvPicPr/>
                      <p:nvPr/>
                    </p:nvPicPr>
                    <p:blipFill>
                      <a:blip r:embed="rId114"/>
                      <a:stretch>
                        <a:fillRect/>
                      </a:stretch>
                    </p:blipFill>
                    <p:spPr>
                      <a:xfrm>
                        <a:off x="5981700" y="1828800"/>
                        <a:ext cx="3076592" cy="1133417"/>
                      </a:xfrm>
                      <a:prstGeom prst="rect">
                        <a:avLst/>
                      </a:prstGeom>
                    </p:spPr>
                  </p:pic>
                </p:oleObj>
              </mc:Fallback>
            </mc:AlternateContent>
          </a:graphicData>
        </a:graphic>
      </p:graphicFrame>
      <p:cxnSp>
        <p:nvCxnSpPr>
          <p:cNvPr id="3" name="Straight Connector 2"/>
          <p:cNvCxnSpPr/>
          <p:nvPr>
            <p:custDataLst>
              <p:tags r:id="rId84"/>
            </p:custDataLst>
          </p:nvPr>
        </p:nvCxnSpPr>
        <p:spPr bwMode="auto">
          <a:xfrm flipH="1">
            <a:off x="6543675" y="2105025"/>
            <a:ext cx="142875" cy="0"/>
          </a:xfrm>
          <a:prstGeom prst="line">
            <a:avLst/>
          </a:prstGeom>
          <a:ln w="6350" cap="rnd">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custDataLst>
              <p:tags r:id="rId85"/>
            </p:custDataLst>
          </p:nvPr>
        </p:nvCxnSpPr>
        <p:spPr bwMode="auto">
          <a:xfrm>
            <a:off x="6478588" y="2143125"/>
            <a:ext cx="141288"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custDataLst>
              <p:tags r:id="rId86"/>
            </p:custDataLst>
          </p:nvPr>
        </p:nvCxnSpPr>
        <p:spPr bwMode="auto">
          <a:xfrm flipV="1">
            <a:off x="6581775" y="2101850"/>
            <a:ext cx="0" cy="44450"/>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11" name="Oval 110"/>
          <p:cNvSpPr/>
          <p:nvPr>
            <p:custDataLst>
              <p:tags r:id="rId87"/>
            </p:custDataLst>
          </p:nvPr>
        </p:nvSpPr>
        <p:spPr bwMode="gray">
          <a:xfrm>
            <a:off x="6323013" y="1901825"/>
            <a:ext cx="517525" cy="155575"/>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096A8491-2DA0-4A19-A1A6-C574F352DD0E}" type="datetime'''+''''''''''''''''''''''''''''''''''''3'''''',''''''0''''''%'">
              <a:rPr lang="en-ZA" altLang="en-US" sz="800" b="1">
                <a:solidFill>
                  <a:schemeClr val="bg1"/>
                </a:solidFill>
              </a:rPr>
              <a:pPr/>
              <a:t>+3,0%</a:t>
            </a:fld>
            <a:endParaRPr lang="en-ZA" sz="800" b="1" dirty="0" err="1" smtClean="0">
              <a:solidFill>
                <a:schemeClr val="bg1"/>
              </a:solidFill>
              <a:sym typeface="+mn-lt"/>
            </a:endParaRPr>
          </a:p>
        </p:txBody>
      </p:sp>
      <p:sp>
        <p:nvSpPr>
          <p:cNvPr id="110" name="Rectangle 109"/>
          <p:cNvSpPr/>
          <p:nvPr>
            <p:custDataLst>
              <p:tags r:id="rId88"/>
            </p:custDataLst>
          </p:nvPr>
        </p:nvSpPr>
        <p:spPr bwMode="auto">
          <a:xfrm>
            <a:off x="8523288" y="291623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63D85456-2FF1-4BB2-9BB3-1C9AD250063A}" type="datetime'''''''''''''''2''''0''''''''''2''''''''''''2''/''''2''3'">
              <a:rPr lang="en-ZA" altLang="en-US" sz="800">
                <a:solidFill>
                  <a:schemeClr val="tx1"/>
                </a:solidFill>
              </a:rPr>
              <a:pPr/>
              <a:t>2022/23</a:t>
            </a:fld>
            <a:endParaRPr lang="en-ZA" sz="800" dirty="0" err="1" smtClean="0">
              <a:solidFill>
                <a:schemeClr val="tx1"/>
              </a:solidFill>
              <a:sym typeface="+mn-lt"/>
            </a:endParaRPr>
          </a:p>
        </p:txBody>
      </p:sp>
      <p:sp>
        <p:nvSpPr>
          <p:cNvPr id="133" name="Text Placeholder 2"/>
          <p:cNvSpPr>
            <a:spLocks noGrp="1"/>
          </p:cNvSpPr>
          <p:nvPr>
            <p:custDataLst>
              <p:tags r:id="rId89"/>
            </p:custDataLst>
          </p:nvPr>
        </p:nvSpPr>
        <p:spPr bwMode="gray">
          <a:xfrm>
            <a:off x="8631238" y="2344738"/>
            <a:ext cx="1698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6DE1E065-7B4D-4EA5-AD54-6907A65D7451}" type="datetime'''''''''''5'''''''''''''''''''''''''''''',''''''''2'''''''''">
              <a:rPr lang="en-ZA" altLang="en-US" sz="800">
                <a:solidFill>
                  <a:schemeClr val="bg1"/>
                </a:solidFill>
                <a:sym typeface="+mn-lt"/>
              </a:rPr>
              <a:pPr marL="0" lvl="1" indent="0" algn="ctr">
                <a:lnSpc>
                  <a:spcPct val="100000"/>
                </a:lnSpc>
                <a:spcBef>
                  <a:spcPct val="0"/>
                </a:spcBef>
                <a:spcAft>
                  <a:spcPct val="0"/>
                </a:spcAft>
                <a:buNone/>
              </a:pPr>
              <a:t>5,2</a:t>
            </a:fld>
            <a:endParaRPr lang="en-ZA" sz="800" dirty="0">
              <a:solidFill>
                <a:schemeClr val="bg1"/>
              </a:solidFill>
              <a:sym typeface="+mn-lt"/>
            </a:endParaRPr>
          </a:p>
        </p:txBody>
      </p:sp>
      <p:sp>
        <p:nvSpPr>
          <p:cNvPr id="112" name="Rectangle 111"/>
          <p:cNvSpPr/>
          <p:nvPr>
            <p:custDataLst>
              <p:tags r:id="rId90"/>
            </p:custDataLst>
          </p:nvPr>
        </p:nvSpPr>
        <p:spPr bwMode="auto">
          <a:xfrm>
            <a:off x="8047038" y="291623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60B2B852-50CB-4772-853B-319A29230B4D}" type="datetime'''''''''''''2''''''''''''0''''''2''''''1/''''''''''22'''''''''">
              <a:rPr lang="en-ZA" altLang="en-US" sz="800">
                <a:solidFill>
                  <a:schemeClr val="tx1"/>
                </a:solidFill>
              </a:rPr>
              <a:pPr/>
              <a:t>2021/22</a:t>
            </a:fld>
            <a:endParaRPr lang="en-ZA" sz="800" dirty="0" err="1" smtClean="0">
              <a:solidFill>
                <a:schemeClr val="tx1"/>
              </a:solidFill>
              <a:sym typeface="+mn-lt"/>
            </a:endParaRPr>
          </a:p>
        </p:txBody>
      </p:sp>
      <p:sp>
        <p:nvSpPr>
          <p:cNvPr id="132" name="Text Placeholder 2"/>
          <p:cNvSpPr>
            <a:spLocks noGrp="1"/>
          </p:cNvSpPr>
          <p:nvPr>
            <p:custDataLst>
              <p:tags r:id="rId91"/>
            </p:custDataLst>
          </p:nvPr>
        </p:nvSpPr>
        <p:spPr bwMode="gray">
          <a:xfrm>
            <a:off x="8154988" y="2368550"/>
            <a:ext cx="1698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191E7781-5A07-490B-98D0-C1FFE2B184BF}" type="datetime'''5'''''''''''''''''''''''''''''''''',''''''0'''''">
              <a:rPr lang="en-ZA" altLang="en-US" sz="800">
                <a:solidFill>
                  <a:schemeClr val="bg1"/>
                </a:solidFill>
                <a:sym typeface="+mn-lt"/>
              </a:rPr>
              <a:pPr marL="0" lvl="1" indent="0" algn="ctr">
                <a:lnSpc>
                  <a:spcPct val="100000"/>
                </a:lnSpc>
                <a:spcBef>
                  <a:spcPct val="0"/>
                </a:spcBef>
                <a:spcAft>
                  <a:spcPct val="0"/>
                </a:spcAft>
                <a:buNone/>
              </a:pPr>
              <a:t>5,0</a:t>
            </a:fld>
            <a:endParaRPr lang="en-ZA" sz="800" dirty="0">
              <a:solidFill>
                <a:schemeClr val="bg1"/>
              </a:solidFill>
              <a:sym typeface="+mn-lt"/>
            </a:endParaRPr>
          </a:p>
        </p:txBody>
      </p:sp>
      <p:sp>
        <p:nvSpPr>
          <p:cNvPr id="113" name="Rectangle 112"/>
          <p:cNvSpPr/>
          <p:nvPr>
            <p:custDataLst>
              <p:tags r:id="rId92"/>
            </p:custDataLst>
          </p:nvPr>
        </p:nvSpPr>
        <p:spPr bwMode="auto">
          <a:xfrm>
            <a:off x="7575550" y="291623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8460F055-4E09-4769-9FCF-26F90AA3DB78}" type="datetime'2''''''''0''20''''''''/''''''''''''''''21'''''''''''''''''">
              <a:rPr lang="en-US" altLang="en-US" sz="800">
                <a:solidFill>
                  <a:schemeClr val="tx1"/>
                </a:solidFill>
              </a:rPr>
              <a:pPr/>
              <a:t>2020/21</a:t>
            </a:fld>
            <a:endParaRPr lang="en-ZA" sz="800" dirty="0" err="1" smtClean="0">
              <a:solidFill>
                <a:schemeClr val="tx1"/>
              </a:solidFill>
              <a:sym typeface="+mn-lt"/>
            </a:endParaRPr>
          </a:p>
        </p:txBody>
      </p:sp>
      <p:sp>
        <p:nvSpPr>
          <p:cNvPr id="131" name="Text Placeholder 2"/>
          <p:cNvSpPr>
            <a:spLocks noGrp="1"/>
          </p:cNvSpPr>
          <p:nvPr>
            <p:custDataLst>
              <p:tags r:id="rId93"/>
            </p:custDataLst>
          </p:nvPr>
        </p:nvSpPr>
        <p:spPr bwMode="gray">
          <a:xfrm>
            <a:off x="7683500" y="2382838"/>
            <a:ext cx="1698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3D445F61-4FCF-4A62-B514-8701FB015DD3}" type="datetime'''''4'''''''''''''''''''''''''''',''9'''''''''''''''">
              <a:rPr lang="en-ZA" altLang="en-US" sz="800">
                <a:solidFill>
                  <a:schemeClr val="bg1"/>
                </a:solidFill>
                <a:sym typeface="+mn-lt"/>
              </a:rPr>
              <a:pPr marL="0" lvl="1" indent="0" algn="ctr">
                <a:lnSpc>
                  <a:spcPct val="100000"/>
                </a:lnSpc>
                <a:spcBef>
                  <a:spcPct val="0"/>
                </a:spcBef>
                <a:spcAft>
                  <a:spcPct val="0"/>
                </a:spcAft>
                <a:buNone/>
              </a:pPr>
              <a:t>4,9</a:t>
            </a:fld>
            <a:endParaRPr lang="en-ZA" sz="800" dirty="0">
              <a:solidFill>
                <a:schemeClr val="bg1"/>
              </a:solidFill>
              <a:sym typeface="+mn-lt"/>
            </a:endParaRPr>
          </a:p>
        </p:txBody>
      </p:sp>
      <p:sp>
        <p:nvSpPr>
          <p:cNvPr id="106" name="Rectangle 105"/>
          <p:cNvSpPr/>
          <p:nvPr>
            <p:custDataLst>
              <p:tags r:id="rId94"/>
            </p:custDataLst>
          </p:nvPr>
        </p:nvSpPr>
        <p:spPr bwMode="auto">
          <a:xfrm>
            <a:off x="7104063" y="291623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AFA91361-911F-4B0A-B44C-903DF3905CDE}" type="datetime'''''''20''''19''''''''''/''''''''''''''''''''''''''''''20'''''">
              <a:rPr lang="en-US" altLang="en-US" sz="800">
                <a:solidFill>
                  <a:schemeClr val="tx1"/>
                </a:solidFill>
              </a:rPr>
              <a:pPr/>
              <a:t>2019/20</a:t>
            </a:fld>
            <a:endParaRPr lang="en-ZA" sz="800" dirty="0" err="1" smtClean="0">
              <a:solidFill>
                <a:schemeClr val="tx1"/>
              </a:solidFill>
              <a:sym typeface="+mn-lt"/>
            </a:endParaRPr>
          </a:p>
        </p:txBody>
      </p:sp>
      <p:sp>
        <p:nvSpPr>
          <p:cNvPr id="130" name="Text Placeholder 2"/>
          <p:cNvSpPr>
            <a:spLocks noGrp="1"/>
          </p:cNvSpPr>
          <p:nvPr>
            <p:custDataLst>
              <p:tags r:id="rId95"/>
            </p:custDataLst>
          </p:nvPr>
        </p:nvSpPr>
        <p:spPr bwMode="gray">
          <a:xfrm>
            <a:off x="7212013" y="2401888"/>
            <a:ext cx="1698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6B342B2E-1811-4A32-BFE4-1E1C80309DF1}" type="datetime'''''''''''''''''''''''''''''''4,8'''''''''''''">
              <a:rPr lang="en-ZA" altLang="en-US" sz="800">
                <a:solidFill>
                  <a:schemeClr val="bg1"/>
                </a:solidFill>
                <a:sym typeface="+mn-lt"/>
              </a:rPr>
              <a:pPr marL="0" lvl="1" indent="0" algn="ctr">
                <a:lnSpc>
                  <a:spcPct val="100000"/>
                </a:lnSpc>
                <a:spcBef>
                  <a:spcPct val="0"/>
                </a:spcBef>
                <a:spcAft>
                  <a:spcPct val="0"/>
                </a:spcAft>
                <a:buNone/>
              </a:pPr>
              <a:t>4,8</a:t>
            </a:fld>
            <a:endParaRPr lang="en-ZA" sz="800" dirty="0">
              <a:solidFill>
                <a:schemeClr val="bg1"/>
              </a:solidFill>
              <a:sym typeface="+mn-lt"/>
            </a:endParaRPr>
          </a:p>
        </p:txBody>
      </p:sp>
      <p:sp>
        <p:nvSpPr>
          <p:cNvPr id="102" name="Rectangle 101"/>
          <p:cNvSpPr/>
          <p:nvPr>
            <p:custDataLst>
              <p:tags r:id="rId96"/>
            </p:custDataLst>
          </p:nvPr>
        </p:nvSpPr>
        <p:spPr bwMode="auto">
          <a:xfrm>
            <a:off x="6627813" y="291623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59E55612-7FC2-4621-AB27-F2526DB644B6}" type="datetime'''''''''2''''''''''''01''''8''''/1''''''9'''">
              <a:rPr lang="en-US" altLang="en-US" sz="800">
                <a:solidFill>
                  <a:schemeClr val="tx1"/>
                </a:solidFill>
              </a:rPr>
              <a:pPr/>
              <a:t>2018/19</a:t>
            </a:fld>
            <a:endParaRPr lang="en-ZA" sz="800" dirty="0" err="1" smtClean="0">
              <a:solidFill>
                <a:schemeClr val="tx1"/>
              </a:solidFill>
              <a:sym typeface="+mn-lt"/>
            </a:endParaRPr>
          </a:p>
        </p:txBody>
      </p:sp>
      <p:sp>
        <p:nvSpPr>
          <p:cNvPr id="129" name="Text Placeholder 2"/>
          <p:cNvSpPr>
            <a:spLocks noGrp="1"/>
          </p:cNvSpPr>
          <p:nvPr>
            <p:custDataLst>
              <p:tags r:id="rId97"/>
            </p:custDataLst>
          </p:nvPr>
        </p:nvSpPr>
        <p:spPr bwMode="gray">
          <a:xfrm>
            <a:off x="6735763" y="2420938"/>
            <a:ext cx="1698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DEBA4662-527F-442A-8CA4-C7C3B3E23B81}" type="datetime'''''4'''''''''''''''''''''''''''''''',6'''''''''''">
              <a:rPr lang="en-ZA" altLang="en-US" sz="800">
                <a:solidFill>
                  <a:schemeClr val="bg1"/>
                </a:solidFill>
                <a:sym typeface="+mn-lt"/>
              </a:rPr>
              <a:pPr marL="0" lvl="1" indent="0" algn="ctr">
                <a:lnSpc>
                  <a:spcPct val="100000"/>
                </a:lnSpc>
                <a:spcBef>
                  <a:spcPct val="0"/>
                </a:spcBef>
                <a:spcAft>
                  <a:spcPct val="0"/>
                </a:spcAft>
                <a:buNone/>
              </a:pPr>
              <a:t>4,6</a:t>
            </a:fld>
            <a:endParaRPr lang="en-ZA" sz="800" dirty="0">
              <a:solidFill>
                <a:schemeClr val="bg1"/>
              </a:solidFill>
              <a:sym typeface="+mn-lt"/>
            </a:endParaRPr>
          </a:p>
        </p:txBody>
      </p:sp>
      <p:sp>
        <p:nvSpPr>
          <p:cNvPr id="103" name="Rectangle 102"/>
          <p:cNvSpPr/>
          <p:nvPr>
            <p:custDataLst>
              <p:tags r:id="rId98"/>
            </p:custDataLst>
          </p:nvPr>
        </p:nvSpPr>
        <p:spPr bwMode="auto">
          <a:xfrm>
            <a:off x="6151563" y="2916238"/>
            <a:ext cx="384175" cy="24447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A99A4D8-DA71-4907-A4C1-735FC6E665C9}" type="datetime'2''''0''1''7''''/''''''''''''''18'' ''''''''L''''E'''''">
              <a:rPr lang="en-US" altLang="en-US" sz="800">
                <a:solidFill>
                  <a:schemeClr val="tx1"/>
                </a:solidFill>
              </a:rPr>
              <a:pPr/>
              <a:t>2017/18 LE</a:t>
            </a:fld>
            <a:endParaRPr lang="en-ZA" sz="800" dirty="0" err="1" smtClean="0">
              <a:solidFill>
                <a:schemeClr val="tx1"/>
              </a:solidFill>
              <a:sym typeface="+mn-lt"/>
            </a:endParaRPr>
          </a:p>
        </p:txBody>
      </p:sp>
      <p:sp>
        <p:nvSpPr>
          <p:cNvPr id="128" name="Text Placeholder 2"/>
          <p:cNvSpPr>
            <a:spLocks noGrp="1"/>
          </p:cNvSpPr>
          <p:nvPr>
            <p:custDataLst>
              <p:tags r:id="rId99"/>
            </p:custDataLst>
          </p:nvPr>
        </p:nvSpPr>
        <p:spPr bwMode="gray">
          <a:xfrm>
            <a:off x="6259513" y="2439988"/>
            <a:ext cx="1698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B9CAB8C7-3FC6-4EB2-B072-0AEBA10C3853}" type="datetime'''''4,''''''''''''''''5'''''''''''">
              <a:rPr lang="en-ZA" altLang="en-US" sz="800">
                <a:sym typeface="+mn-lt"/>
              </a:rPr>
              <a:pPr marL="0" lvl="1" indent="0" algn="ctr">
                <a:lnSpc>
                  <a:spcPct val="100000"/>
                </a:lnSpc>
                <a:spcBef>
                  <a:spcPct val="0"/>
                </a:spcBef>
                <a:spcAft>
                  <a:spcPct val="0"/>
                </a:spcAft>
                <a:buNone/>
              </a:pPr>
              <a:t>4,5</a:t>
            </a:fld>
            <a:endParaRPr lang="en-ZA" sz="800" dirty="0">
              <a:sym typeface="+mn-lt"/>
            </a:endParaRPr>
          </a:p>
        </p:txBody>
      </p:sp>
      <p:sp>
        <p:nvSpPr>
          <p:cNvPr id="114" name="TextBox 113"/>
          <p:cNvSpPr txBox="1"/>
          <p:nvPr/>
        </p:nvSpPr>
        <p:spPr>
          <a:xfrm>
            <a:off x="182563" y="4002082"/>
            <a:ext cx="2001520" cy="184666"/>
          </a:xfrm>
          <a:prstGeom prst="rect">
            <a:avLst/>
          </a:prstGeom>
          <a:noFill/>
        </p:spPr>
        <p:txBody>
          <a:bodyPr wrap="square" lIns="36000" tIns="0" rIns="0" bIns="0" rtlCol="0">
            <a:spAutoFit/>
          </a:bodyPr>
          <a:lstStyle/>
          <a:p>
            <a:r>
              <a:rPr lang="en-US" sz="1200" b="1" dirty="0" smtClean="0">
                <a:latin typeface="+mn-lt"/>
              </a:rPr>
              <a:t>Total </a:t>
            </a:r>
            <a:r>
              <a:rPr lang="en-US" sz="1200" b="1" dirty="0">
                <a:latin typeface="+mn-lt"/>
              </a:rPr>
              <a:t>d</a:t>
            </a:r>
            <a:r>
              <a:rPr lang="en-US" sz="1200" b="1" dirty="0" smtClean="0">
                <a:latin typeface="+mn-lt"/>
              </a:rPr>
              <a:t>ry </a:t>
            </a:r>
            <a:r>
              <a:rPr lang="en-US" sz="1200" b="1" dirty="0">
                <a:latin typeface="+mn-lt"/>
              </a:rPr>
              <a:t>b</a:t>
            </a:r>
            <a:r>
              <a:rPr lang="en-US" sz="1200" b="1" dirty="0" smtClean="0">
                <a:latin typeface="+mn-lt"/>
              </a:rPr>
              <a:t>ulk - Ports </a:t>
            </a:r>
            <a:r>
              <a:rPr lang="en-US" sz="1050" dirty="0">
                <a:solidFill>
                  <a:schemeClr val="tx1">
                    <a:lumMod val="65000"/>
                    <a:lumOff val="35000"/>
                  </a:schemeClr>
                </a:solidFill>
                <a:latin typeface="+mn-lt"/>
              </a:rPr>
              <a:t>(mt)</a:t>
            </a:r>
            <a:endParaRPr lang="en-ZA" sz="1050" dirty="0">
              <a:solidFill>
                <a:schemeClr val="tx1">
                  <a:lumMod val="65000"/>
                  <a:lumOff val="35000"/>
                </a:schemeClr>
              </a:solidFill>
              <a:latin typeface="+mn-lt"/>
            </a:endParaRPr>
          </a:p>
        </p:txBody>
      </p:sp>
      <p:sp>
        <p:nvSpPr>
          <p:cNvPr id="115" name="TextBox 114"/>
          <p:cNvSpPr txBox="1"/>
          <p:nvPr/>
        </p:nvSpPr>
        <p:spPr>
          <a:xfrm>
            <a:off x="128588" y="5942432"/>
            <a:ext cx="2947143" cy="578098"/>
          </a:xfrm>
          <a:prstGeom prst="rect">
            <a:avLst/>
          </a:prstGeom>
          <a:noFill/>
        </p:spPr>
        <p:txBody>
          <a:bodyPr wrap="square" lIns="36000" tIns="0" rIns="0" bIns="0" rtlCol="0">
            <a:noAutofit/>
          </a:bodyPr>
          <a:lstStyle/>
          <a:p>
            <a:pPr marL="171450" indent="-171450">
              <a:buFont typeface="Arial" panose="020B0604020202020204" pitchFamily="34" charset="0"/>
              <a:buChar char="•"/>
            </a:pPr>
            <a:r>
              <a:rPr lang="en-ZA" sz="1000" dirty="0" smtClean="0"/>
              <a:t>Total dry bulk is expected to grow with 2.3%.</a:t>
            </a:r>
            <a:endParaRPr lang="en-ZA" sz="1000" dirty="0"/>
          </a:p>
        </p:txBody>
      </p:sp>
      <p:sp>
        <p:nvSpPr>
          <p:cNvPr id="116" name="Rectangle 115"/>
          <p:cNvSpPr>
            <a:spLocks noChangeAspect="1"/>
          </p:cNvSpPr>
          <p:nvPr/>
        </p:nvSpPr>
        <p:spPr>
          <a:xfrm>
            <a:off x="146050" y="1185862"/>
            <a:ext cx="180000" cy="180000"/>
          </a:xfrm>
          <a:prstGeom prst="rect">
            <a:avLst/>
          </a:prstGeom>
          <a:solidFill>
            <a:srgbClr val="B2A97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a:solidFill>
                <a:schemeClr val="tx1"/>
              </a:solidFill>
            </a:endParaRPr>
          </a:p>
        </p:txBody>
      </p:sp>
      <p:sp>
        <p:nvSpPr>
          <p:cNvPr id="117" name="TextBox 116"/>
          <p:cNvSpPr txBox="1"/>
          <p:nvPr/>
        </p:nvSpPr>
        <p:spPr>
          <a:xfrm>
            <a:off x="339725" y="1220788"/>
            <a:ext cx="843287" cy="138499"/>
          </a:xfrm>
          <a:prstGeom prst="rect">
            <a:avLst/>
          </a:prstGeom>
          <a:noFill/>
        </p:spPr>
        <p:txBody>
          <a:bodyPr wrap="square" lIns="36000" tIns="0" rIns="0" bIns="0" rtlCol="0">
            <a:spAutoFit/>
          </a:bodyPr>
          <a:lstStyle/>
          <a:p>
            <a:r>
              <a:rPr lang="en-US" sz="900" smtClean="0">
                <a:latin typeface="+mn-lt"/>
              </a:rPr>
              <a:t>Latest estimate</a:t>
            </a:r>
            <a:endParaRPr lang="en-ZA" sz="900" dirty="0" smtClean="0">
              <a:latin typeface="+mn-lt"/>
            </a:endParaRPr>
          </a:p>
        </p:txBody>
      </p:sp>
      <p:sp>
        <p:nvSpPr>
          <p:cNvPr id="118" name="Rectangle 117"/>
          <p:cNvSpPr>
            <a:spLocks noChangeAspect="1"/>
          </p:cNvSpPr>
          <p:nvPr/>
        </p:nvSpPr>
        <p:spPr>
          <a:xfrm>
            <a:off x="1216017" y="1200150"/>
            <a:ext cx="180000" cy="180000"/>
          </a:xfrm>
          <a:prstGeom prst="rect">
            <a:avLst/>
          </a:prstGeom>
          <a:solidFill>
            <a:srgbClr val="6F8DB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smtClean="0">
              <a:solidFill>
                <a:schemeClr val="tx1"/>
              </a:solidFill>
            </a:endParaRPr>
          </a:p>
        </p:txBody>
      </p:sp>
      <p:sp>
        <p:nvSpPr>
          <p:cNvPr id="119" name="TextBox 118"/>
          <p:cNvSpPr txBox="1"/>
          <p:nvPr/>
        </p:nvSpPr>
        <p:spPr>
          <a:xfrm>
            <a:off x="1430329" y="1220788"/>
            <a:ext cx="1366240" cy="138499"/>
          </a:xfrm>
          <a:prstGeom prst="rect">
            <a:avLst/>
          </a:prstGeom>
          <a:noFill/>
        </p:spPr>
        <p:txBody>
          <a:bodyPr wrap="square" lIns="36000" tIns="0" rIns="0" bIns="0" rtlCol="0">
            <a:spAutoFit/>
          </a:bodyPr>
          <a:lstStyle/>
          <a:p>
            <a:r>
              <a:rPr lang="en-US" sz="900" dirty="0" smtClean="0"/>
              <a:t>2018/19 Corporate Plan</a:t>
            </a:r>
            <a:endParaRPr lang="en-ZA" sz="900" dirty="0"/>
          </a:p>
        </p:txBody>
      </p:sp>
      <p:sp>
        <p:nvSpPr>
          <p:cNvPr id="122" name="TextBox 121"/>
          <p:cNvSpPr txBox="1"/>
          <p:nvPr/>
        </p:nvSpPr>
        <p:spPr>
          <a:xfrm>
            <a:off x="238125" y="7094538"/>
            <a:ext cx="3658522" cy="138499"/>
          </a:xfrm>
          <a:prstGeom prst="rect">
            <a:avLst/>
          </a:prstGeom>
          <a:noFill/>
        </p:spPr>
        <p:txBody>
          <a:bodyPr wrap="square" lIns="36000" tIns="0" rIns="0" bIns="0" rtlCol="0">
            <a:spAutoFit/>
          </a:bodyPr>
          <a:lstStyle/>
          <a:p>
            <a:r>
              <a:rPr lang="en-US" sz="900" dirty="0"/>
              <a:t>* GLT budget = </a:t>
            </a:r>
            <a:r>
              <a:rPr lang="en-US" sz="900" dirty="0" smtClean="0"/>
              <a:t>2018/19 </a:t>
            </a:r>
            <a:r>
              <a:rPr lang="en-US" sz="900" dirty="0"/>
              <a:t>Corporate Plan budget + stretch targets</a:t>
            </a:r>
            <a:endParaRPr lang="en-ZA" sz="900" b="1" dirty="0" smtClean="0">
              <a:solidFill>
                <a:srgbClr val="000000"/>
              </a:solidFill>
            </a:endParaRPr>
          </a:p>
        </p:txBody>
      </p:sp>
      <p:sp>
        <p:nvSpPr>
          <p:cNvPr id="94" name="TextBox 93"/>
          <p:cNvSpPr txBox="1"/>
          <p:nvPr/>
        </p:nvSpPr>
        <p:spPr>
          <a:xfrm>
            <a:off x="118584" y="6597650"/>
            <a:ext cx="7333142" cy="261610"/>
          </a:xfrm>
          <a:prstGeom prst="rect">
            <a:avLst/>
          </a:prstGeom>
          <a:noFill/>
        </p:spPr>
        <p:txBody>
          <a:bodyPr wrap="square" rtlCol="0">
            <a:spAutoFit/>
          </a:bodyPr>
          <a:lstStyle/>
          <a:p>
            <a:r>
              <a:rPr lang="en-US" sz="1100" i="1" dirty="0" smtClean="0"/>
              <a:t>2017/18 LE = Latest estimate at the time of finalizing the 2018/19 Corporate Plan</a:t>
            </a:r>
            <a:endParaRPr lang="en-ZA" sz="1100" i="1" dirty="0"/>
          </a:p>
        </p:txBody>
      </p:sp>
    </p:spTree>
    <p:extLst>
      <p:ext uri="{BB962C8B-B14F-4D97-AF65-F5344CB8AC3E}">
        <p14:creationId xmlns:p14="http://schemas.microsoft.com/office/powerpoint/2010/main" val="3926522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121129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2266" name="think-cell Slide" r:id="rId125" imgW="421" imgH="420" progId="TCLayout.ActiveDocument.1">
                  <p:embed/>
                </p:oleObj>
              </mc:Choice>
              <mc:Fallback>
                <p:oleObj name="think-cell Slide" r:id="rId125" imgW="421" imgH="420" progId="TCLayout.ActiveDocument.1">
                  <p:embed/>
                  <p:pic>
                    <p:nvPicPr>
                      <p:cNvPr id="0" name=""/>
                      <p:cNvPicPr/>
                      <p:nvPr/>
                    </p:nvPicPr>
                    <p:blipFill>
                      <a:blip r:embed="rId126"/>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700" dirty="0">
              <a:latin typeface="Tahoma" panose="020B0604030504040204" pitchFamily="34" charset="0"/>
              <a:sym typeface="Tahoma" panose="020B0604030504040204" pitchFamily="34" charset="0"/>
            </a:endParaRPr>
          </a:p>
        </p:txBody>
      </p:sp>
      <p:sp>
        <p:nvSpPr>
          <p:cNvPr id="2" name="Title 1"/>
          <p:cNvSpPr>
            <a:spLocks noGrp="1"/>
          </p:cNvSpPr>
          <p:nvPr>
            <p:ph type="title"/>
          </p:nvPr>
        </p:nvSpPr>
        <p:spPr/>
        <p:txBody>
          <a:bodyPr/>
          <a:lstStyle/>
          <a:p>
            <a:r>
              <a:rPr lang="en-US" sz="2200" dirty="0"/>
              <a:t>2018/19 Corporate Plan: EBITDA profile</a:t>
            </a:r>
            <a:endParaRPr lang="en-ZA" sz="2200" dirty="0"/>
          </a:p>
        </p:txBody>
      </p:sp>
      <p:graphicFrame>
        <p:nvGraphicFramePr>
          <p:cNvPr id="6" name="Table 5"/>
          <p:cNvGraphicFramePr>
            <a:graphicFrameLocks noGrp="1"/>
          </p:cNvGraphicFramePr>
          <p:nvPr>
            <p:extLst>
              <p:ext uri="{D42A27DB-BD31-4B8C-83A1-F6EECF244321}">
                <p14:modId xmlns:p14="http://schemas.microsoft.com/office/powerpoint/2010/main" val="1645530013"/>
              </p:ext>
            </p:extLst>
          </p:nvPr>
        </p:nvGraphicFramePr>
        <p:xfrm>
          <a:off x="114300" y="1359188"/>
          <a:ext cx="8897923" cy="5092147"/>
        </p:xfrm>
        <a:graphic>
          <a:graphicData uri="http://schemas.openxmlformats.org/drawingml/2006/table">
            <a:tbl>
              <a:tblPr firstRow="1" bandRow="1">
                <a:tableStyleId>{5C22544A-7EE6-4342-B048-85BDC9FD1C3A}</a:tableStyleId>
              </a:tblPr>
              <a:tblGrid>
                <a:gridCol w="3069949"/>
                <a:gridCol w="2928574"/>
                <a:gridCol w="2899400"/>
              </a:tblGrid>
              <a:tr h="1792312">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r>
              <a:tr h="1683578">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r>
              <a:tr h="1616257">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solidFill>
                      <a:schemeClr val="tx2">
                        <a:lumMod val="20000"/>
                        <a:lumOff val="80000"/>
                      </a:schemeClr>
                    </a:solidFill>
                  </a:tcPr>
                </a:tc>
              </a:tr>
            </a:tbl>
          </a:graphicData>
        </a:graphic>
      </p:graphicFrame>
      <p:sp>
        <p:nvSpPr>
          <p:cNvPr id="7" name="TextBox 6"/>
          <p:cNvSpPr txBox="1"/>
          <p:nvPr/>
        </p:nvSpPr>
        <p:spPr>
          <a:xfrm>
            <a:off x="192088" y="1403350"/>
            <a:ext cx="2001520" cy="153888"/>
          </a:xfrm>
          <a:prstGeom prst="rect">
            <a:avLst/>
          </a:prstGeom>
          <a:noFill/>
        </p:spPr>
        <p:txBody>
          <a:bodyPr wrap="square" lIns="36000" tIns="0" rIns="0" bIns="0" rtlCol="0">
            <a:spAutoFit/>
          </a:bodyPr>
          <a:lstStyle/>
          <a:p>
            <a:r>
              <a:rPr lang="en-US" sz="1000" b="1" dirty="0" smtClean="0">
                <a:latin typeface="Arial" panose="020B0604020202020204" pitchFamily="34" charset="0"/>
                <a:cs typeface="Arial" panose="020B0604020202020204" pitchFamily="34" charset="0"/>
              </a:rPr>
              <a:t>TFR </a:t>
            </a:r>
            <a:r>
              <a:rPr lang="en-US" sz="1000" dirty="0" smtClean="0">
                <a:latin typeface="Arial" panose="020B0604020202020204" pitchFamily="34" charset="0"/>
                <a:cs typeface="Arial" panose="020B0604020202020204" pitchFamily="34" charset="0"/>
              </a:rPr>
              <a:t>(Rbn)</a:t>
            </a:r>
            <a:endParaRPr lang="en-ZA" sz="1000" dirty="0" smtClean="0">
              <a:latin typeface="Arial" panose="020B0604020202020204" pitchFamily="34" charset="0"/>
              <a:cs typeface="Arial" panose="020B0604020202020204" pitchFamily="34" charset="0"/>
            </a:endParaRPr>
          </a:p>
        </p:txBody>
      </p:sp>
      <p:sp>
        <p:nvSpPr>
          <p:cNvPr id="8" name="TextBox 7"/>
          <p:cNvSpPr txBox="1"/>
          <p:nvPr/>
        </p:nvSpPr>
        <p:spPr>
          <a:xfrm>
            <a:off x="3214688" y="1420813"/>
            <a:ext cx="2001520" cy="276999"/>
          </a:xfrm>
          <a:prstGeom prst="rect">
            <a:avLst/>
          </a:prstGeom>
          <a:noFill/>
        </p:spPr>
        <p:txBody>
          <a:bodyPr wrap="square" lIns="36000" tIns="0" rIns="0" bIns="0" rtlCol="0">
            <a:spAutoFit/>
          </a:bodyPr>
          <a:lstStyle/>
          <a:p>
            <a:r>
              <a:rPr lang="en-US" sz="1000" b="1" dirty="0" smtClean="0">
                <a:latin typeface="Arial" panose="020B0604020202020204" pitchFamily="34" charset="0"/>
                <a:cs typeface="Arial" panose="020B0604020202020204" pitchFamily="34" charset="0"/>
              </a:rPr>
              <a:t>TE </a:t>
            </a:r>
            <a:r>
              <a:rPr lang="en-US" sz="1000" dirty="0">
                <a:latin typeface="Arial" panose="020B0604020202020204" pitchFamily="34" charset="0"/>
                <a:cs typeface="Arial" panose="020B0604020202020204" pitchFamily="34" charset="0"/>
              </a:rPr>
              <a:t>(Rbn</a:t>
            </a:r>
            <a:r>
              <a:rPr lang="en-US" sz="800" dirty="0">
                <a:latin typeface="Arial" panose="020B0604020202020204" pitchFamily="34" charset="0"/>
                <a:cs typeface="Arial" panose="020B0604020202020204" pitchFamily="34" charset="0"/>
              </a:rPr>
              <a:t>)</a:t>
            </a:r>
            <a:endParaRPr lang="en-ZA" sz="800" dirty="0">
              <a:latin typeface="Arial" panose="020B0604020202020204" pitchFamily="34" charset="0"/>
              <a:cs typeface="Arial" panose="020B0604020202020204" pitchFamily="34" charset="0"/>
            </a:endParaRPr>
          </a:p>
          <a:p>
            <a:endParaRPr lang="en-ZA" sz="800" b="1" dirty="0" smtClean="0">
              <a:latin typeface="Arial" panose="020B0604020202020204" pitchFamily="34" charset="0"/>
              <a:cs typeface="Arial" panose="020B0604020202020204" pitchFamily="34" charset="0"/>
            </a:endParaRPr>
          </a:p>
        </p:txBody>
      </p:sp>
      <p:sp>
        <p:nvSpPr>
          <p:cNvPr id="9" name="TextBox 8"/>
          <p:cNvSpPr txBox="1"/>
          <p:nvPr/>
        </p:nvSpPr>
        <p:spPr>
          <a:xfrm>
            <a:off x="6207125" y="1443038"/>
            <a:ext cx="2538412" cy="153888"/>
          </a:xfrm>
          <a:prstGeom prst="rect">
            <a:avLst/>
          </a:prstGeom>
          <a:noFill/>
        </p:spPr>
        <p:txBody>
          <a:bodyPr wrap="square" lIns="36000" tIns="0" rIns="0" bIns="0" rtlCol="0">
            <a:spAutoFit/>
          </a:bodyPr>
          <a:lstStyle/>
          <a:p>
            <a:r>
              <a:rPr lang="en-US" sz="1000" b="1" dirty="0" smtClean="0">
                <a:latin typeface="Arial" panose="020B0604020202020204" pitchFamily="34" charset="0"/>
                <a:cs typeface="Arial" panose="020B0604020202020204" pitchFamily="34" charset="0"/>
              </a:rPr>
              <a:t>TNPA </a:t>
            </a:r>
            <a:r>
              <a:rPr lang="en-US" sz="1000" dirty="0" smtClean="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Rbn</a:t>
            </a:r>
            <a:r>
              <a:rPr lang="en-US" sz="1000" dirty="0" smtClean="0">
                <a:latin typeface="Arial" panose="020B0604020202020204" pitchFamily="34" charset="0"/>
                <a:cs typeface="Arial" panose="020B0604020202020204" pitchFamily="34" charset="0"/>
              </a:rPr>
              <a:t>)</a:t>
            </a:r>
            <a:r>
              <a:rPr lang="en-ZA"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(excl clawback)</a:t>
            </a:r>
            <a:endParaRPr lang="en-ZA" sz="1000" dirty="0" smtClean="0">
              <a:latin typeface="Arial" panose="020B0604020202020204" pitchFamily="34" charset="0"/>
              <a:cs typeface="Arial" panose="020B0604020202020204" pitchFamily="34" charset="0"/>
            </a:endParaRPr>
          </a:p>
        </p:txBody>
      </p:sp>
      <p:sp>
        <p:nvSpPr>
          <p:cNvPr id="10" name="TextBox 9"/>
          <p:cNvSpPr txBox="1"/>
          <p:nvPr/>
        </p:nvSpPr>
        <p:spPr>
          <a:xfrm>
            <a:off x="200025" y="3245525"/>
            <a:ext cx="2001520" cy="276999"/>
          </a:xfrm>
          <a:prstGeom prst="rect">
            <a:avLst/>
          </a:prstGeom>
          <a:noFill/>
        </p:spPr>
        <p:txBody>
          <a:bodyPr wrap="square" lIns="36000" tIns="0" rIns="0" bIns="0" rtlCol="0">
            <a:spAutoFit/>
          </a:bodyPr>
          <a:lstStyle/>
          <a:p>
            <a:r>
              <a:rPr lang="en-US" sz="1000" b="1" dirty="0" smtClean="0">
                <a:latin typeface="Arial" panose="020B0604020202020204" pitchFamily="34" charset="0"/>
                <a:cs typeface="Arial" panose="020B0604020202020204" pitchFamily="34" charset="0"/>
              </a:rPr>
              <a:t>TPT </a:t>
            </a:r>
            <a:r>
              <a:rPr lang="en-US" sz="1000" dirty="0" smtClean="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Rbn)</a:t>
            </a:r>
            <a:endParaRPr lang="en-ZA" sz="1000" dirty="0">
              <a:latin typeface="Arial" panose="020B0604020202020204" pitchFamily="34" charset="0"/>
              <a:cs typeface="Arial" panose="020B0604020202020204" pitchFamily="34" charset="0"/>
            </a:endParaRPr>
          </a:p>
          <a:p>
            <a:endParaRPr lang="en-ZA" sz="800" b="1" dirty="0" smtClean="0">
              <a:latin typeface="Arial" panose="020B0604020202020204" pitchFamily="34" charset="0"/>
              <a:cs typeface="Arial" panose="020B0604020202020204" pitchFamily="34" charset="0"/>
            </a:endParaRPr>
          </a:p>
        </p:txBody>
      </p:sp>
      <p:sp>
        <p:nvSpPr>
          <p:cNvPr id="11" name="TextBox 10"/>
          <p:cNvSpPr txBox="1"/>
          <p:nvPr/>
        </p:nvSpPr>
        <p:spPr>
          <a:xfrm>
            <a:off x="3271917" y="3230027"/>
            <a:ext cx="2833892" cy="153888"/>
          </a:xfrm>
          <a:prstGeom prst="rect">
            <a:avLst/>
          </a:prstGeom>
          <a:noFill/>
        </p:spPr>
        <p:txBody>
          <a:bodyPr wrap="square" lIns="36000" tIns="0" rIns="0" bIns="0" rtlCol="0">
            <a:spAutoFit/>
          </a:bodyPr>
          <a:lstStyle/>
          <a:p>
            <a:r>
              <a:rPr lang="en-US" sz="1000" b="1" dirty="0" smtClean="0">
                <a:latin typeface="Arial" panose="020B0604020202020204" pitchFamily="34" charset="0"/>
                <a:cs typeface="Arial" panose="020B0604020202020204" pitchFamily="34" charset="0"/>
              </a:rPr>
              <a:t>TPL </a:t>
            </a:r>
            <a:r>
              <a:rPr lang="en-US" sz="1000" dirty="0">
                <a:latin typeface="Arial" panose="020B0604020202020204" pitchFamily="34" charset="0"/>
                <a:cs typeface="Arial" panose="020B0604020202020204" pitchFamily="34" charset="0"/>
              </a:rPr>
              <a:t>(Rbn</a:t>
            </a:r>
            <a:r>
              <a:rPr lang="en-US" sz="1000" dirty="0" smtClean="0">
                <a:latin typeface="Arial" panose="020B0604020202020204" pitchFamily="34" charset="0"/>
                <a:cs typeface="Arial" panose="020B0604020202020204" pitchFamily="34" charset="0"/>
              </a:rPr>
              <a:t>)</a:t>
            </a:r>
            <a:r>
              <a:rPr lang="en-ZA"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(excl clawback)</a:t>
            </a:r>
            <a:endParaRPr lang="en-ZA" sz="1000" dirty="0" smtClean="0">
              <a:latin typeface="Arial" panose="020B0604020202020204" pitchFamily="34" charset="0"/>
              <a:cs typeface="Arial" panose="020B0604020202020204" pitchFamily="34" charset="0"/>
            </a:endParaRPr>
          </a:p>
        </p:txBody>
      </p:sp>
      <p:sp>
        <p:nvSpPr>
          <p:cNvPr id="12" name="TextBox 11"/>
          <p:cNvSpPr txBox="1"/>
          <p:nvPr/>
        </p:nvSpPr>
        <p:spPr>
          <a:xfrm>
            <a:off x="6219508" y="3209012"/>
            <a:ext cx="2001520" cy="153888"/>
          </a:xfrm>
          <a:prstGeom prst="rect">
            <a:avLst/>
          </a:prstGeom>
          <a:noFill/>
        </p:spPr>
        <p:txBody>
          <a:bodyPr wrap="square" lIns="36000" tIns="0" rIns="0" bIns="0" rtlCol="0">
            <a:spAutoFit/>
          </a:bodyPr>
          <a:lstStyle/>
          <a:p>
            <a:r>
              <a:rPr lang="en-US" sz="1000" b="1" dirty="0" smtClean="0">
                <a:latin typeface="Arial" panose="020B0604020202020204" pitchFamily="34" charset="0"/>
                <a:cs typeface="Arial" panose="020B0604020202020204" pitchFamily="34" charset="0"/>
              </a:rPr>
              <a:t>TP* </a:t>
            </a:r>
            <a:r>
              <a:rPr lang="en-US" sz="1000" dirty="0" smtClean="0">
                <a:latin typeface="Arial" panose="020B0604020202020204" pitchFamily="34" charset="0"/>
                <a:cs typeface="Arial" panose="020B0604020202020204" pitchFamily="34" charset="0"/>
              </a:rPr>
              <a:t>(Rbn)</a:t>
            </a:r>
            <a:endParaRPr lang="en-ZA" sz="1000" dirty="0" smtClean="0">
              <a:latin typeface="Arial" panose="020B0604020202020204" pitchFamily="34" charset="0"/>
              <a:cs typeface="Arial" panose="020B0604020202020204" pitchFamily="34" charset="0"/>
            </a:endParaRPr>
          </a:p>
        </p:txBody>
      </p:sp>
      <p:sp>
        <p:nvSpPr>
          <p:cNvPr id="13" name="TextBox 12"/>
          <p:cNvSpPr txBox="1"/>
          <p:nvPr/>
        </p:nvSpPr>
        <p:spPr>
          <a:xfrm>
            <a:off x="165512" y="4898628"/>
            <a:ext cx="2001520" cy="276999"/>
          </a:xfrm>
          <a:prstGeom prst="rect">
            <a:avLst/>
          </a:prstGeom>
          <a:noFill/>
        </p:spPr>
        <p:txBody>
          <a:bodyPr wrap="square" lIns="36000" tIns="0" rIns="0" bIns="0" rtlCol="0">
            <a:spAutoFit/>
          </a:bodyPr>
          <a:lstStyle/>
          <a:p>
            <a:r>
              <a:rPr lang="en-US" sz="1000" b="1" dirty="0" smtClean="0">
                <a:latin typeface="Arial" panose="020B0604020202020204" pitchFamily="34" charset="0"/>
                <a:cs typeface="Arial" panose="020B0604020202020204" pitchFamily="34" charset="0"/>
              </a:rPr>
              <a:t>TGC </a:t>
            </a:r>
            <a:r>
              <a:rPr lang="en-US" sz="1000" dirty="0" smtClean="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Rbn)</a:t>
            </a:r>
            <a:endParaRPr lang="en-ZA" sz="1000" dirty="0">
              <a:latin typeface="Arial" panose="020B0604020202020204" pitchFamily="34" charset="0"/>
              <a:cs typeface="Arial" panose="020B0604020202020204" pitchFamily="34" charset="0"/>
            </a:endParaRPr>
          </a:p>
          <a:p>
            <a:endParaRPr lang="en-ZA" sz="800" b="1" dirty="0" smtClean="0">
              <a:latin typeface="Arial" panose="020B0604020202020204" pitchFamily="34" charset="0"/>
              <a:cs typeface="Arial" panose="020B0604020202020204" pitchFamily="34" charset="0"/>
            </a:endParaRPr>
          </a:p>
        </p:txBody>
      </p:sp>
      <p:sp>
        <p:nvSpPr>
          <p:cNvPr id="15" name="TextBox 14"/>
          <p:cNvSpPr txBox="1"/>
          <p:nvPr/>
        </p:nvSpPr>
        <p:spPr>
          <a:xfrm>
            <a:off x="3209925" y="4876910"/>
            <a:ext cx="2772093" cy="153888"/>
          </a:xfrm>
          <a:prstGeom prst="rect">
            <a:avLst/>
          </a:prstGeom>
          <a:noFill/>
        </p:spPr>
        <p:txBody>
          <a:bodyPr wrap="square" lIns="36000" tIns="0" rIns="0" bIns="0" rtlCol="0">
            <a:spAutoFit/>
          </a:bodyPr>
          <a:lstStyle/>
          <a:p>
            <a:r>
              <a:rPr lang="en-US" sz="1000" b="1" dirty="0" smtClean="0">
                <a:latin typeface="Arial" panose="020B0604020202020204" pitchFamily="34" charset="0"/>
                <a:cs typeface="Arial" panose="020B0604020202020204" pitchFamily="34" charset="0"/>
              </a:rPr>
              <a:t>TCC</a:t>
            </a:r>
            <a:r>
              <a:rPr lang="en-US" sz="800" b="1" baseline="30000" dirty="0" smtClean="0">
                <a:latin typeface="Arial" panose="020B0604020202020204" pitchFamily="34" charset="0"/>
                <a:cs typeface="Arial" panose="020B0604020202020204" pitchFamily="34" charset="0"/>
              </a:rPr>
              <a:t>#</a:t>
            </a:r>
            <a:r>
              <a:rPr lang="en-US" sz="800" b="1" dirty="0" smtClean="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Rbn</a:t>
            </a:r>
            <a:r>
              <a:rPr lang="en-US" sz="1000" dirty="0" smtClean="0">
                <a:latin typeface="Arial" panose="020B0604020202020204" pitchFamily="34" charset="0"/>
                <a:cs typeface="Arial" panose="020B0604020202020204" pitchFamily="34" charset="0"/>
              </a:rPr>
              <a:t>)</a:t>
            </a:r>
            <a:r>
              <a:rPr lang="en-ZA"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(opex)</a:t>
            </a:r>
            <a:endParaRPr lang="en-ZA" sz="1000" dirty="0" smtClean="0">
              <a:latin typeface="Arial" panose="020B0604020202020204" pitchFamily="34" charset="0"/>
              <a:cs typeface="Arial" panose="020B0604020202020204" pitchFamily="34" charset="0"/>
            </a:endParaRPr>
          </a:p>
        </p:txBody>
      </p:sp>
      <p:sp>
        <p:nvSpPr>
          <p:cNvPr id="16" name="TextBox 15"/>
          <p:cNvSpPr txBox="1"/>
          <p:nvPr/>
        </p:nvSpPr>
        <p:spPr>
          <a:xfrm>
            <a:off x="136823" y="2683014"/>
            <a:ext cx="2947143" cy="428552"/>
          </a:xfrm>
          <a:prstGeom prst="rect">
            <a:avLst/>
          </a:prstGeom>
          <a:noFill/>
        </p:spPr>
        <p:txBody>
          <a:bodyPr wrap="square" lIns="36000" tIns="0" rIns="0" bIns="0" rtlCol="0">
            <a:noAutofit/>
          </a:bodyPr>
          <a:lstStyle/>
          <a:p>
            <a:pPr marL="171450" indent="-171450">
              <a:buFont typeface="Arial" panose="020B0604020202020204" pitchFamily="34" charset="0"/>
              <a:buChar char="•"/>
            </a:pPr>
            <a:r>
              <a:rPr lang="en-US" sz="900" dirty="0" smtClean="0">
                <a:latin typeface="Arial" panose="020B0604020202020204" pitchFamily="34" charset="0"/>
                <a:cs typeface="Arial" panose="020B0604020202020204" pitchFamily="34" charset="0"/>
              </a:rPr>
              <a:t>16.6% y-o-y growth to 2018/19 in line with the 241.2mt volume target and stringent cost management.</a:t>
            </a:r>
          </a:p>
        </p:txBody>
      </p:sp>
      <p:sp>
        <p:nvSpPr>
          <p:cNvPr id="17" name="TextBox 16"/>
          <p:cNvSpPr txBox="1"/>
          <p:nvPr/>
        </p:nvSpPr>
        <p:spPr>
          <a:xfrm>
            <a:off x="3209925" y="2739410"/>
            <a:ext cx="2771775" cy="428552"/>
          </a:xfrm>
          <a:prstGeom prst="rect">
            <a:avLst/>
          </a:prstGeom>
          <a:noFill/>
        </p:spPr>
        <p:txBody>
          <a:bodyPr wrap="square" lIns="36000" tIns="0" rIns="0" bIns="0" rtlCol="0">
            <a:noAutofit/>
          </a:bodyPr>
          <a:lstStyle/>
          <a:p>
            <a:pPr marL="171450" indent="-171450">
              <a:buFont typeface="Arial" panose="020B0604020202020204" pitchFamily="34" charset="0"/>
              <a:buChar char="•"/>
            </a:pPr>
            <a:r>
              <a:rPr lang="en-US" sz="900" dirty="0" smtClean="0">
                <a:latin typeface="Arial" panose="020B0604020202020204" pitchFamily="34" charset="0"/>
                <a:cs typeface="Arial" panose="020B0604020202020204" pitchFamily="34" charset="0"/>
              </a:rPr>
              <a:t>EBITDA for 2018/19 expected to grow to R101 million due to budgeted external sales.</a:t>
            </a:r>
          </a:p>
        </p:txBody>
      </p:sp>
      <p:sp>
        <p:nvSpPr>
          <p:cNvPr id="18" name="TextBox 17"/>
          <p:cNvSpPr txBox="1"/>
          <p:nvPr/>
        </p:nvSpPr>
        <p:spPr>
          <a:xfrm>
            <a:off x="6117761" y="2750517"/>
            <a:ext cx="2851369" cy="415578"/>
          </a:xfrm>
          <a:prstGeom prst="rect">
            <a:avLst/>
          </a:prstGeom>
          <a:noFill/>
        </p:spPr>
        <p:txBody>
          <a:bodyPr wrap="square" lIns="36000" tIns="0" rIns="0" bIns="0" rtlCol="0">
            <a:noAutofit/>
          </a:bodyPr>
          <a:lstStyle/>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In line with tariff application based on volume outlook and capex spend</a:t>
            </a:r>
            <a:r>
              <a:rPr lang="en-US" sz="800" dirty="0">
                <a:latin typeface="Arial" panose="020B0604020202020204" pitchFamily="34" charset="0"/>
                <a:cs typeface="Arial" panose="020B0604020202020204" pitchFamily="34" charset="0"/>
              </a:rPr>
              <a:t>.</a:t>
            </a:r>
          </a:p>
        </p:txBody>
      </p:sp>
      <p:sp>
        <p:nvSpPr>
          <p:cNvPr id="19" name="TextBox 18"/>
          <p:cNvSpPr txBox="1"/>
          <p:nvPr/>
        </p:nvSpPr>
        <p:spPr>
          <a:xfrm>
            <a:off x="125801" y="4496824"/>
            <a:ext cx="2947143" cy="398865"/>
          </a:xfrm>
          <a:prstGeom prst="rect">
            <a:avLst/>
          </a:prstGeom>
          <a:noFill/>
        </p:spPr>
        <p:txBody>
          <a:bodyPr wrap="square" lIns="36000" tIns="0" rIns="0" bIns="0" rtlCol="0">
            <a:noAutofit/>
          </a:bodyPr>
          <a:lstStyle/>
          <a:p>
            <a:pPr marL="171450" indent="-171450">
              <a:buFont typeface="Arial" panose="020B0604020202020204" pitchFamily="34" charset="0"/>
              <a:buChar char="•"/>
            </a:pPr>
            <a:r>
              <a:rPr lang="en-US" sz="900" dirty="0" smtClean="0">
                <a:latin typeface="Arial" panose="020B0604020202020204" pitchFamily="34" charset="0"/>
                <a:cs typeface="Arial" panose="020B0604020202020204" pitchFamily="34" charset="0"/>
              </a:rPr>
              <a:t>11.5% increase to 2018/19 in line with volume forecasts and budgeted tariff increase.</a:t>
            </a:r>
          </a:p>
        </p:txBody>
      </p:sp>
      <p:sp>
        <p:nvSpPr>
          <p:cNvPr id="20" name="TextBox 19"/>
          <p:cNvSpPr txBox="1"/>
          <p:nvPr/>
        </p:nvSpPr>
        <p:spPr>
          <a:xfrm>
            <a:off x="3231887" y="4471988"/>
            <a:ext cx="2861422" cy="289049"/>
          </a:xfrm>
          <a:prstGeom prst="rect">
            <a:avLst/>
          </a:prstGeom>
          <a:noFill/>
        </p:spPr>
        <p:txBody>
          <a:bodyPr wrap="square" lIns="36000" tIns="0" rIns="0" bIns="0" rtlCol="0">
            <a:noAutofit/>
          </a:bodyPr>
          <a:lstStyle/>
          <a:p>
            <a:pPr marL="171450" indent="-171450">
              <a:buFont typeface="Arial" panose="020B0604020202020204" pitchFamily="34" charset="0"/>
              <a:buChar char="•"/>
            </a:pPr>
            <a:r>
              <a:rPr lang="en-US" sz="900" dirty="0" smtClean="0">
                <a:latin typeface="Arial" panose="020B0604020202020204" pitchFamily="34" charset="0"/>
                <a:cs typeface="Arial" panose="020B0604020202020204" pitchFamily="34" charset="0"/>
              </a:rPr>
              <a:t>In line with tariff application based on volume outlook and capex spend.</a:t>
            </a:r>
            <a:endParaRPr lang="en-US" sz="900" dirty="0">
              <a:latin typeface="Arial" panose="020B0604020202020204" pitchFamily="34" charset="0"/>
              <a:cs typeface="Arial" panose="020B0604020202020204" pitchFamily="34" charset="0"/>
            </a:endParaRPr>
          </a:p>
        </p:txBody>
      </p:sp>
      <p:sp>
        <p:nvSpPr>
          <p:cNvPr id="21" name="TextBox 20"/>
          <p:cNvSpPr txBox="1"/>
          <p:nvPr/>
        </p:nvSpPr>
        <p:spPr>
          <a:xfrm>
            <a:off x="6122525" y="5971535"/>
            <a:ext cx="2822550" cy="428552"/>
          </a:xfrm>
          <a:prstGeom prst="rect">
            <a:avLst/>
          </a:prstGeom>
          <a:solidFill>
            <a:schemeClr val="tx2">
              <a:lumMod val="20000"/>
              <a:lumOff val="80000"/>
            </a:schemeClr>
          </a:solidFill>
        </p:spPr>
        <p:txBody>
          <a:bodyPr wrap="square" lIns="36000" tIns="0" rIns="0" bIns="0" rtlCol="0">
            <a:noAutofit/>
          </a:bodyPr>
          <a:lstStyle/>
          <a:p>
            <a:pPr marL="171450" indent="-171450">
              <a:buFont typeface="Arial" panose="020B0604020202020204" pitchFamily="34" charset="0"/>
              <a:buChar char="•"/>
            </a:pPr>
            <a:r>
              <a:rPr lang="en-US" sz="900" dirty="0" smtClean="0">
                <a:latin typeface="Arial" panose="020B0604020202020204" pitchFamily="34" charset="0"/>
                <a:cs typeface="Arial" panose="020B0604020202020204" pitchFamily="34" charset="0"/>
              </a:rPr>
              <a:t>20.2% growth is mainly due to volume increases in rail and ports sector backed by stringent cost management. </a:t>
            </a:r>
            <a:endParaRPr lang="en-US" sz="900" dirty="0">
              <a:latin typeface="Arial" panose="020B0604020202020204" pitchFamily="34" charset="0"/>
              <a:cs typeface="Arial" panose="020B0604020202020204" pitchFamily="34" charset="0"/>
            </a:endParaRPr>
          </a:p>
        </p:txBody>
      </p:sp>
      <p:sp>
        <p:nvSpPr>
          <p:cNvPr id="22" name="TextBox 21"/>
          <p:cNvSpPr txBox="1"/>
          <p:nvPr/>
        </p:nvSpPr>
        <p:spPr>
          <a:xfrm>
            <a:off x="187793" y="6012862"/>
            <a:ext cx="3027054" cy="578098"/>
          </a:xfrm>
          <a:prstGeom prst="rect">
            <a:avLst/>
          </a:prstGeom>
          <a:noFill/>
        </p:spPr>
        <p:txBody>
          <a:bodyPr wrap="square" lIns="36000" tIns="0" rIns="0" bIns="0" rtlCol="0">
            <a:noAutofit/>
          </a:bodyPr>
          <a:lstStyle/>
          <a:p>
            <a:pPr marL="171450" indent="-171450">
              <a:buFont typeface="Arial" panose="020B0604020202020204" pitchFamily="34" charset="0"/>
              <a:buChar char="•"/>
            </a:pPr>
            <a:r>
              <a:rPr lang="en-US" sz="900" dirty="0" smtClean="0">
                <a:latin typeface="Arial" panose="020B0604020202020204" pitchFamily="34" charset="0"/>
                <a:cs typeface="Arial" panose="020B0604020202020204" pitchFamily="34" charset="0"/>
              </a:rPr>
              <a:t>TGC developed </a:t>
            </a:r>
            <a:r>
              <a:rPr lang="en-US" sz="900" dirty="0">
                <a:latin typeface="Arial" panose="020B0604020202020204" pitchFamily="34" charset="0"/>
                <a:cs typeface="Arial" panose="020B0604020202020204" pitchFamily="34" charset="0"/>
              </a:rPr>
              <a:t>and </a:t>
            </a:r>
            <a:r>
              <a:rPr lang="en-US" sz="900" dirty="0" smtClean="0">
                <a:latin typeface="Arial" panose="020B0604020202020204" pitchFamily="34" charset="0"/>
                <a:cs typeface="Arial" panose="020B0604020202020204" pitchFamily="34" charset="0"/>
              </a:rPr>
              <a:t>implemented </a:t>
            </a:r>
            <a:r>
              <a:rPr lang="en-US" sz="900" dirty="0">
                <a:latin typeface="Arial" panose="020B0604020202020204" pitchFamily="34" charset="0"/>
                <a:cs typeface="Arial" panose="020B0604020202020204" pitchFamily="34" charset="0"/>
              </a:rPr>
              <a:t>interventions to ensure </a:t>
            </a:r>
            <a:r>
              <a:rPr lang="en-US" sz="900" dirty="0" smtClean="0">
                <a:latin typeface="Arial" panose="020B0604020202020204" pitchFamily="34" charset="0"/>
                <a:cs typeface="Arial" panose="020B0604020202020204" pitchFamily="34" charset="0"/>
              </a:rPr>
              <a:t>it’s overhead cost structure </a:t>
            </a:r>
            <a:r>
              <a:rPr lang="en-US" sz="900" dirty="0">
                <a:latin typeface="Arial" panose="020B0604020202020204" pitchFamily="34" charset="0"/>
                <a:cs typeface="Arial" panose="020B0604020202020204" pitchFamily="34" charset="0"/>
              </a:rPr>
              <a:t>is cost effective and in line with the reduced capital investment </a:t>
            </a:r>
            <a:r>
              <a:rPr lang="en-US" sz="900" dirty="0" smtClean="0">
                <a:latin typeface="Arial" panose="020B0604020202020204" pitchFamily="34" charset="0"/>
                <a:cs typeface="Arial" panose="020B0604020202020204" pitchFamily="34" charset="0"/>
              </a:rPr>
              <a:t>plan.</a:t>
            </a:r>
          </a:p>
        </p:txBody>
      </p:sp>
      <p:sp>
        <p:nvSpPr>
          <p:cNvPr id="23" name="TextBox 22"/>
          <p:cNvSpPr txBox="1"/>
          <p:nvPr/>
        </p:nvSpPr>
        <p:spPr>
          <a:xfrm>
            <a:off x="6176506" y="4880352"/>
            <a:ext cx="2789238" cy="291496"/>
          </a:xfrm>
          <a:prstGeom prst="rect">
            <a:avLst/>
          </a:prstGeom>
          <a:solidFill>
            <a:schemeClr val="tx2">
              <a:lumMod val="20000"/>
              <a:lumOff val="80000"/>
            </a:schemeClr>
          </a:solidFill>
        </p:spPr>
        <p:txBody>
          <a:bodyPr wrap="square" lIns="36000" tIns="0" rIns="0" bIns="0" rtlCol="0">
            <a:noAutofit/>
          </a:bodyPr>
          <a:lstStyle/>
          <a:p>
            <a:r>
              <a:rPr lang="en-US" sz="1000" b="1" dirty="0" smtClean="0">
                <a:latin typeface="Arial" panose="020B0604020202020204" pitchFamily="34" charset="0"/>
                <a:cs typeface="Arial" panose="020B0604020202020204" pitchFamily="34" charset="0"/>
              </a:rPr>
              <a:t>Group </a:t>
            </a:r>
            <a:r>
              <a:rPr lang="en-US" sz="1000" dirty="0">
                <a:latin typeface="Arial" panose="020B0604020202020204" pitchFamily="34" charset="0"/>
                <a:cs typeface="Arial" panose="020B0604020202020204" pitchFamily="34" charset="0"/>
              </a:rPr>
              <a:t>(Rbn</a:t>
            </a:r>
            <a:r>
              <a:rPr lang="en-US" sz="1000" dirty="0" smtClean="0">
                <a:latin typeface="Arial" panose="020B0604020202020204" pitchFamily="34" charset="0"/>
                <a:cs typeface="Arial" panose="020B0604020202020204" pitchFamily="34" charset="0"/>
              </a:rPr>
              <a:t>)</a:t>
            </a:r>
            <a:r>
              <a:rPr lang="en-ZA"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including </a:t>
            </a:r>
            <a:r>
              <a:rPr lang="en-US" sz="1000" dirty="0" smtClean="0">
                <a:latin typeface="Arial" panose="020B0604020202020204" pitchFamily="34" charset="0"/>
                <a:cs typeface="Arial" panose="020B0604020202020204" pitchFamily="34" charset="0"/>
              </a:rPr>
              <a:t>clawback)</a:t>
            </a:r>
            <a:endParaRPr lang="en-US" sz="1000" dirty="0">
              <a:latin typeface="Arial" panose="020B0604020202020204" pitchFamily="34" charset="0"/>
              <a:cs typeface="Arial" panose="020B0604020202020204" pitchFamily="34" charset="0"/>
            </a:endParaRPr>
          </a:p>
        </p:txBody>
      </p:sp>
      <p:sp>
        <p:nvSpPr>
          <p:cNvPr id="24" name="TextBox 23"/>
          <p:cNvSpPr txBox="1"/>
          <p:nvPr/>
        </p:nvSpPr>
        <p:spPr>
          <a:xfrm>
            <a:off x="3182159" y="6102464"/>
            <a:ext cx="2947143" cy="578098"/>
          </a:xfrm>
          <a:prstGeom prst="rect">
            <a:avLst/>
          </a:prstGeom>
          <a:noFill/>
        </p:spPr>
        <p:txBody>
          <a:bodyPr wrap="square" lIns="36000" tIns="0" rIns="0" bIns="0" rtlCol="0">
            <a:noAutofit/>
          </a:bodyPr>
          <a:lstStyle/>
          <a:p>
            <a:pPr marL="171450" indent="-171450">
              <a:buFont typeface="Arial" panose="020B0604020202020204" pitchFamily="34" charset="0"/>
              <a:buChar char="•"/>
            </a:pPr>
            <a:r>
              <a:rPr lang="en-US" sz="900" dirty="0" smtClean="0">
                <a:latin typeface="Arial" panose="020B0604020202020204" pitchFamily="34" charset="0"/>
                <a:cs typeface="Arial" panose="020B0604020202020204" pitchFamily="34" charset="0"/>
              </a:rPr>
              <a:t>Budget reflects TCC optimization and stringent cost management initiatives.  </a:t>
            </a:r>
            <a:endParaRPr lang="en-US" sz="900" dirty="0">
              <a:latin typeface="Arial" panose="020B0604020202020204" pitchFamily="34" charset="0"/>
              <a:cs typeface="Arial" panose="020B0604020202020204" pitchFamily="34" charset="0"/>
            </a:endParaRPr>
          </a:p>
        </p:txBody>
      </p:sp>
      <p:sp>
        <p:nvSpPr>
          <p:cNvPr id="25" name="TextBox 24"/>
          <p:cNvSpPr txBox="1"/>
          <p:nvPr/>
        </p:nvSpPr>
        <p:spPr>
          <a:xfrm>
            <a:off x="4718282" y="6327840"/>
            <a:ext cx="1462456" cy="92333"/>
          </a:xfrm>
          <a:prstGeom prst="rect">
            <a:avLst/>
          </a:prstGeom>
          <a:noFill/>
        </p:spPr>
        <p:txBody>
          <a:bodyPr wrap="square" lIns="36000" tIns="0" rIns="0" bIns="0" rtlCol="0">
            <a:spAutoFit/>
          </a:bodyPr>
          <a:lstStyle/>
          <a:p>
            <a:r>
              <a:rPr lang="en-US" sz="600" dirty="0" smtClean="0">
                <a:latin typeface="Arial" panose="020B0604020202020204" pitchFamily="34" charset="0"/>
                <a:cs typeface="Arial" panose="020B0604020202020204" pitchFamily="34" charset="0"/>
              </a:rPr>
              <a:t># Excluding Group-wide provisions .</a:t>
            </a:r>
            <a:endParaRPr lang="en-ZA" sz="600" dirty="0" smtClean="0">
              <a:latin typeface="Arial" panose="020B0604020202020204" pitchFamily="34" charset="0"/>
              <a:cs typeface="Arial" panose="020B0604020202020204" pitchFamily="34" charset="0"/>
            </a:endParaRPr>
          </a:p>
        </p:txBody>
      </p:sp>
      <p:graphicFrame>
        <p:nvGraphicFramePr>
          <p:cNvPr id="26" name="Object 25"/>
          <p:cNvGraphicFramePr>
            <a:graphicFrameLocks/>
          </p:cNvGraphicFramePr>
          <p:nvPr>
            <p:custDataLst>
              <p:tags r:id="rId4"/>
            </p:custDataLst>
            <p:extLst>
              <p:ext uri="{D42A27DB-BD31-4B8C-83A1-F6EECF244321}">
                <p14:modId xmlns:p14="http://schemas.microsoft.com/office/powerpoint/2010/main" val="3010563950"/>
              </p:ext>
            </p:extLst>
          </p:nvPr>
        </p:nvGraphicFramePr>
        <p:xfrm>
          <a:off x="38100" y="1485900"/>
          <a:ext cx="3276735" cy="1209609"/>
        </p:xfrm>
        <a:graphic>
          <a:graphicData uri="http://schemas.openxmlformats.org/presentationml/2006/ole">
            <mc:AlternateContent xmlns:mc="http://schemas.openxmlformats.org/markup-compatibility/2006">
              <mc:Choice xmlns:v="urn:schemas-microsoft-com:vml" Requires="v">
                <p:oleObj spid="_x0000_s1212267" name="Chart" r:id="rId127" imgW="3276735" imgH="1209609" progId="MSGraph.Chart.8">
                  <p:embed followColorScheme="full"/>
                </p:oleObj>
              </mc:Choice>
              <mc:Fallback>
                <p:oleObj name="Chart" r:id="rId127" imgW="3276735" imgH="1209609" progId="MSGraph.Chart.8">
                  <p:embed followColorScheme="full"/>
                  <p:pic>
                    <p:nvPicPr>
                      <p:cNvPr id="0" name=""/>
                      <p:cNvPicPr/>
                      <p:nvPr/>
                    </p:nvPicPr>
                    <p:blipFill>
                      <a:blip r:embed="rId128"/>
                      <a:stretch>
                        <a:fillRect/>
                      </a:stretch>
                    </p:blipFill>
                    <p:spPr>
                      <a:xfrm>
                        <a:off x="38100" y="1485900"/>
                        <a:ext cx="3276735" cy="1209609"/>
                      </a:xfrm>
                      <a:prstGeom prst="rect">
                        <a:avLst/>
                      </a:prstGeom>
                    </p:spPr>
                  </p:pic>
                </p:oleObj>
              </mc:Fallback>
            </mc:AlternateContent>
          </a:graphicData>
        </a:graphic>
      </p:graphicFrame>
      <p:cxnSp>
        <p:nvCxnSpPr>
          <p:cNvPr id="27" name="Straight Connector 26"/>
          <p:cNvCxnSpPr/>
          <p:nvPr>
            <p:custDataLst>
              <p:tags r:id="rId5"/>
            </p:custDataLst>
          </p:nvPr>
        </p:nvCxnSpPr>
        <p:spPr bwMode="auto">
          <a:xfrm>
            <a:off x="592138" y="2000250"/>
            <a:ext cx="146050"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6"/>
            </p:custDataLst>
          </p:nvPr>
        </p:nvCxnSpPr>
        <p:spPr bwMode="auto">
          <a:xfrm flipV="1">
            <a:off x="700088" y="1939925"/>
            <a:ext cx="0" cy="63500"/>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7"/>
            </p:custDataLst>
          </p:nvPr>
        </p:nvCxnSpPr>
        <p:spPr bwMode="auto">
          <a:xfrm flipH="1">
            <a:off x="661988" y="1943100"/>
            <a:ext cx="147638"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Rectangle 29"/>
          <p:cNvSpPr/>
          <p:nvPr>
            <p:custDataLst>
              <p:tags r:id="rId8"/>
            </p:custDataLst>
          </p:nvPr>
        </p:nvSpPr>
        <p:spPr bwMode="auto">
          <a:xfrm>
            <a:off x="1263650" y="237331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9F16B303-8A3B-4643-8F3B-419E349D71C2}" type="datetime'''''''''20''1''''''''''''''''9''''/''''''''''''2''''0'">
              <a:rPr lang="en-US" altLang="en-US" sz="700">
                <a:solidFill>
                  <a:schemeClr val="tx1"/>
                </a:solidFill>
                <a:sym typeface="+mn-lt"/>
              </a:rPr>
              <a:pPr/>
              <a:t>2019/20</a:t>
            </a:fld>
            <a:endParaRPr lang="en-ZA" sz="700" dirty="0" err="1" smtClean="0">
              <a:solidFill>
                <a:schemeClr val="tx1"/>
              </a:solidFill>
              <a:sym typeface="+mn-lt"/>
            </a:endParaRPr>
          </a:p>
        </p:txBody>
      </p:sp>
      <p:sp>
        <p:nvSpPr>
          <p:cNvPr id="33" name="Rectangle 32"/>
          <p:cNvSpPr/>
          <p:nvPr>
            <p:custDataLst>
              <p:tags r:id="rId9"/>
            </p:custDataLst>
          </p:nvPr>
        </p:nvSpPr>
        <p:spPr bwMode="auto">
          <a:xfrm>
            <a:off x="1754188" y="237331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5F8CD3F2-4497-4099-A65B-007EB57261C6}" type="datetime'''2''''0''''''''''''2''''0''''''''''''''''''/''''2''1'">
              <a:rPr lang="en-US" altLang="en-US" sz="700">
                <a:solidFill>
                  <a:schemeClr val="tx1"/>
                </a:solidFill>
                <a:sym typeface="+mn-lt"/>
              </a:rPr>
              <a:pPr/>
              <a:t>2020/21</a:t>
            </a:fld>
            <a:endParaRPr lang="en-ZA" sz="700" dirty="0" err="1" smtClean="0">
              <a:solidFill>
                <a:schemeClr val="tx1"/>
              </a:solidFill>
              <a:sym typeface="+mn-lt"/>
            </a:endParaRPr>
          </a:p>
        </p:txBody>
      </p:sp>
      <p:sp>
        <p:nvSpPr>
          <p:cNvPr id="35" name="Oval 34"/>
          <p:cNvSpPr/>
          <p:nvPr>
            <p:custDataLst>
              <p:tags r:id="rId10"/>
            </p:custDataLst>
          </p:nvPr>
        </p:nvSpPr>
        <p:spPr bwMode="gray">
          <a:xfrm>
            <a:off x="357188" y="2047875"/>
            <a:ext cx="685800"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6B008B83-C104-47B2-904D-EF74FB986CC2}" type="datetime'''''''+''1''''''''''''''6.''''''''6%'''''''''''''''''''''''">
              <a:rPr lang="en-ZA" altLang="en-US" sz="900" b="1">
                <a:solidFill>
                  <a:schemeClr val="bg1"/>
                </a:solidFill>
                <a:sym typeface="+mn-lt"/>
              </a:rPr>
              <a:pPr/>
              <a:t>+16.6%</a:t>
            </a:fld>
            <a:endParaRPr lang="en-ZA" sz="900" b="1" dirty="0" err="1" smtClean="0">
              <a:solidFill>
                <a:schemeClr val="bg1"/>
              </a:solidFill>
              <a:sym typeface="+mn-lt"/>
            </a:endParaRPr>
          </a:p>
        </p:txBody>
      </p:sp>
      <p:sp>
        <p:nvSpPr>
          <p:cNvPr id="36" name="Rectangle 35"/>
          <p:cNvSpPr/>
          <p:nvPr>
            <p:custDataLst>
              <p:tags r:id="rId11"/>
            </p:custDataLst>
          </p:nvPr>
        </p:nvSpPr>
        <p:spPr bwMode="auto">
          <a:xfrm>
            <a:off x="2735263" y="237331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E941432-BEDA-4361-B98D-2B1F00C8A441}" type="datetime'''''''''''''''2''0''''2''''''2''/''''''''''2''3'''''''">
              <a:rPr lang="en-ZA" altLang="en-US" sz="700">
                <a:solidFill>
                  <a:schemeClr val="tx1"/>
                </a:solidFill>
                <a:sym typeface="+mn-lt"/>
              </a:rPr>
              <a:pPr/>
              <a:t>2022/23</a:t>
            </a:fld>
            <a:endParaRPr lang="en-ZA" sz="700" dirty="0" err="1" smtClean="0">
              <a:solidFill>
                <a:schemeClr val="tx1"/>
              </a:solidFill>
              <a:sym typeface="+mn-lt"/>
            </a:endParaRPr>
          </a:p>
        </p:txBody>
      </p:sp>
      <p:sp>
        <p:nvSpPr>
          <p:cNvPr id="38" name="Rectangle 37"/>
          <p:cNvSpPr/>
          <p:nvPr>
            <p:custDataLst>
              <p:tags r:id="rId12"/>
            </p:custDataLst>
          </p:nvPr>
        </p:nvSpPr>
        <p:spPr bwMode="auto">
          <a:xfrm>
            <a:off x="2244725" y="237331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0D87DD07-6033-41E4-8FCF-0FC3CB76B58A}" type="datetime'20''''''''''''''21''/''''''''''''2''''''''''2'''''''''''''''''">
              <a:rPr lang="en-ZA" altLang="en-US" sz="700">
                <a:solidFill>
                  <a:schemeClr val="tx1"/>
                </a:solidFill>
                <a:sym typeface="+mn-lt"/>
              </a:rPr>
              <a:pPr/>
              <a:t>2021/22</a:t>
            </a:fld>
            <a:endParaRPr lang="en-ZA" sz="700" dirty="0" err="1" smtClean="0">
              <a:solidFill>
                <a:schemeClr val="tx1"/>
              </a:solidFill>
              <a:sym typeface="+mn-lt"/>
            </a:endParaRPr>
          </a:p>
        </p:txBody>
      </p:sp>
      <p:sp>
        <p:nvSpPr>
          <p:cNvPr id="40" name="Rectangle 39"/>
          <p:cNvSpPr/>
          <p:nvPr>
            <p:custDataLst>
              <p:tags r:id="rId13"/>
            </p:custDataLst>
          </p:nvPr>
        </p:nvSpPr>
        <p:spPr bwMode="auto">
          <a:xfrm>
            <a:off x="773113" y="237331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C40AF3E-469A-4EA4-8E89-F3D0B1C493F4}" type="datetime'''20''''18''''''''''''''''''''''''''''''''/1''9'''''''''">
              <a:rPr lang="en-US" altLang="en-US" sz="700">
                <a:solidFill>
                  <a:schemeClr val="tx1"/>
                </a:solidFill>
                <a:sym typeface="+mn-lt"/>
              </a:rPr>
              <a:pPr/>
              <a:t>2018/19</a:t>
            </a:fld>
            <a:endParaRPr lang="en-ZA" sz="700" dirty="0" err="1" smtClean="0">
              <a:solidFill>
                <a:schemeClr val="tx1"/>
              </a:solidFill>
              <a:sym typeface="+mn-lt"/>
            </a:endParaRPr>
          </a:p>
        </p:txBody>
      </p:sp>
      <p:sp>
        <p:nvSpPr>
          <p:cNvPr id="41" name="Rectangle 40"/>
          <p:cNvSpPr/>
          <p:nvPr>
            <p:custDataLst>
              <p:tags r:id="rId14"/>
            </p:custDataLst>
          </p:nvPr>
        </p:nvSpPr>
        <p:spPr bwMode="auto">
          <a:xfrm>
            <a:off x="282575" y="2373313"/>
            <a:ext cx="341313"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D44B4797-CA5A-4D7A-A135-2C97D1AE64A8}" type="datetime'''''''''''''20''''''''1''''7''/''''''1''''8''''''''&#10;''''''LE'">
              <a:rPr lang="en-US" altLang="en-US" sz="700">
                <a:solidFill>
                  <a:schemeClr val="tx1"/>
                </a:solidFill>
              </a:rPr>
              <a:pPr/>
              <a:t>2017/18
LE</a:t>
            </a:fld>
            <a:endParaRPr lang="en-ZA" sz="700" dirty="0" err="1" smtClean="0">
              <a:solidFill>
                <a:schemeClr val="tx1"/>
              </a:solidFill>
              <a:sym typeface="+mn-lt"/>
            </a:endParaRPr>
          </a:p>
        </p:txBody>
      </p:sp>
      <p:graphicFrame>
        <p:nvGraphicFramePr>
          <p:cNvPr id="43" name="Object 42"/>
          <p:cNvGraphicFramePr>
            <a:graphicFrameLocks/>
          </p:cNvGraphicFramePr>
          <p:nvPr>
            <p:custDataLst>
              <p:tags r:id="rId15"/>
            </p:custDataLst>
            <p:extLst>
              <p:ext uri="{D42A27DB-BD31-4B8C-83A1-F6EECF244321}">
                <p14:modId xmlns:p14="http://schemas.microsoft.com/office/powerpoint/2010/main" val="213452392"/>
              </p:ext>
            </p:extLst>
          </p:nvPr>
        </p:nvGraphicFramePr>
        <p:xfrm>
          <a:off x="6134100" y="3314701"/>
          <a:ext cx="2895600" cy="914299"/>
        </p:xfrm>
        <a:graphic>
          <a:graphicData uri="http://schemas.openxmlformats.org/presentationml/2006/ole">
            <mc:AlternateContent xmlns:mc="http://schemas.openxmlformats.org/markup-compatibility/2006">
              <mc:Choice xmlns:v="urn:schemas-microsoft-com:vml" Requires="v">
                <p:oleObj spid="_x0000_s1212268" name="Chart" r:id="rId129" imgW="2895600" imgH="914299" progId="MSGraph.Chart.8">
                  <p:embed followColorScheme="full"/>
                </p:oleObj>
              </mc:Choice>
              <mc:Fallback>
                <p:oleObj name="Chart" r:id="rId129" imgW="2895600" imgH="914299" progId="MSGraph.Chart.8">
                  <p:embed followColorScheme="full"/>
                  <p:pic>
                    <p:nvPicPr>
                      <p:cNvPr id="0" name=""/>
                      <p:cNvPicPr/>
                      <p:nvPr/>
                    </p:nvPicPr>
                    <p:blipFill>
                      <a:blip r:embed="rId130"/>
                      <a:stretch>
                        <a:fillRect/>
                      </a:stretch>
                    </p:blipFill>
                    <p:spPr>
                      <a:xfrm>
                        <a:off x="6134100" y="3314701"/>
                        <a:ext cx="2895600" cy="914299"/>
                      </a:xfrm>
                      <a:prstGeom prst="rect">
                        <a:avLst/>
                      </a:prstGeom>
                    </p:spPr>
                  </p:pic>
                </p:oleObj>
              </mc:Fallback>
            </mc:AlternateContent>
          </a:graphicData>
        </a:graphic>
      </p:graphicFrame>
      <p:cxnSp>
        <p:nvCxnSpPr>
          <p:cNvPr id="44" name="Straight Connector 43"/>
          <p:cNvCxnSpPr/>
          <p:nvPr>
            <p:custDataLst>
              <p:tags r:id="rId16"/>
            </p:custDataLst>
          </p:nvPr>
        </p:nvCxnSpPr>
        <p:spPr bwMode="auto">
          <a:xfrm flipH="1">
            <a:off x="6657975" y="3676650"/>
            <a:ext cx="133350"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17"/>
            </p:custDataLst>
          </p:nvPr>
        </p:nvCxnSpPr>
        <p:spPr bwMode="auto">
          <a:xfrm flipV="1">
            <a:off x="6696075" y="3673475"/>
            <a:ext cx="0" cy="53975"/>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8"/>
            </p:custDataLst>
          </p:nvPr>
        </p:nvCxnSpPr>
        <p:spPr bwMode="auto">
          <a:xfrm>
            <a:off x="6602413" y="3724275"/>
            <a:ext cx="131763"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47" name="Rectangle 46"/>
          <p:cNvSpPr/>
          <p:nvPr>
            <p:custDataLst>
              <p:tags r:id="rId19"/>
            </p:custDataLst>
          </p:nvPr>
        </p:nvSpPr>
        <p:spPr bwMode="gray">
          <a:xfrm>
            <a:off x="6824663" y="3514725"/>
            <a:ext cx="1905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53356687-C3DE-4DC2-BA03-65BA292A7B25}" type="datetime'''''''''''''''''''''''''''''0''''''''.''''''''''6'''''''''''''">
              <a:rPr lang="en-ZA" altLang="en-US" sz="900">
                <a:solidFill>
                  <a:schemeClr val="tx1"/>
                </a:solidFill>
                <a:sym typeface="+mn-lt"/>
              </a:rPr>
              <a:pPr/>
              <a:t>0.6</a:t>
            </a:fld>
            <a:endParaRPr lang="en-ZA" sz="900" dirty="0" err="1" smtClean="0">
              <a:solidFill>
                <a:schemeClr val="tx1"/>
              </a:solidFill>
              <a:sym typeface="+mn-lt"/>
            </a:endParaRPr>
          </a:p>
        </p:txBody>
      </p:sp>
      <p:sp>
        <p:nvSpPr>
          <p:cNvPr id="48" name="Oval 47"/>
          <p:cNvSpPr/>
          <p:nvPr>
            <p:custDataLst>
              <p:tags r:id="rId20"/>
            </p:custDataLst>
          </p:nvPr>
        </p:nvSpPr>
        <p:spPr bwMode="gray">
          <a:xfrm>
            <a:off x="6353175" y="3771900"/>
            <a:ext cx="685800"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CC8A8C9D-014A-449F-8E57-5D2C7403668B}" type="datetime'''''''''+''''''13''''''''''''''''''''''''.''3%'''''''''''''">
              <a:rPr lang="en-ZA" altLang="en-US" sz="900" b="1">
                <a:solidFill>
                  <a:schemeClr val="bg1"/>
                </a:solidFill>
                <a:sym typeface="+mn-lt"/>
              </a:rPr>
              <a:pPr/>
              <a:t>+13.3%</a:t>
            </a:fld>
            <a:endParaRPr lang="en-ZA" sz="900" b="1" dirty="0" err="1" smtClean="0">
              <a:solidFill>
                <a:schemeClr val="bg1"/>
              </a:solidFill>
              <a:sym typeface="+mn-lt"/>
            </a:endParaRPr>
          </a:p>
        </p:txBody>
      </p:sp>
      <p:sp>
        <p:nvSpPr>
          <p:cNvPr id="49" name="Rectangle 48"/>
          <p:cNvSpPr/>
          <p:nvPr>
            <p:custDataLst>
              <p:tags r:id="rId21"/>
            </p:custDataLst>
          </p:nvPr>
        </p:nvSpPr>
        <p:spPr bwMode="auto">
          <a:xfrm>
            <a:off x="8531225" y="41449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AA5475F6-3B5C-42B4-AB74-4423DE764EEC}" type="datetime'''''''''''''''''''202''2''''/2''3'''''''''''''''''''''">
              <a:rPr lang="en-ZA" altLang="en-US" sz="700">
                <a:solidFill>
                  <a:schemeClr val="tx1"/>
                </a:solidFill>
                <a:sym typeface="+mn-lt"/>
              </a:rPr>
              <a:pPr/>
              <a:t>2022/23</a:t>
            </a:fld>
            <a:endParaRPr lang="en-ZA" sz="700" dirty="0" err="1" smtClean="0">
              <a:solidFill>
                <a:schemeClr val="tx1"/>
              </a:solidFill>
              <a:sym typeface="+mn-lt"/>
            </a:endParaRPr>
          </a:p>
        </p:txBody>
      </p:sp>
      <p:sp>
        <p:nvSpPr>
          <p:cNvPr id="50" name="Rectangle 49"/>
          <p:cNvSpPr/>
          <p:nvPr>
            <p:custDataLst>
              <p:tags r:id="rId22"/>
            </p:custDataLst>
          </p:nvPr>
        </p:nvSpPr>
        <p:spPr bwMode="gray">
          <a:xfrm>
            <a:off x="6376988" y="3562350"/>
            <a:ext cx="1905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358284B0-DED3-4F81-9C02-17037872940C}" type="datetime'''''''''''''''''''''''''0''.''6'''''''''''''''''">
              <a:rPr lang="en-ZA" altLang="en-US" sz="900">
                <a:solidFill>
                  <a:schemeClr val="tx1"/>
                </a:solidFill>
                <a:sym typeface="+mn-lt"/>
              </a:rPr>
              <a:pPr/>
              <a:t>0.6</a:t>
            </a:fld>
            <a:endParaRPr lang="en-ZA" sz="900" dirty="0" err="1" smtClean="0">
              <a:solidFill>
                <a:schemeClr val="tx1"/>
              </a:solidFill>
              <a:sym typeface="+mn-lt"/>
            </a:endParaRPr>
          </a:p>
        </p:txBody>
      </p:sp>
      <p:sp>
        <p:nvSpPr>
          <p:cNvPr id="51" name="Rectangle 50"/>
          <p:cNvSpPr/>
          <p:nvPr>
            <p:custDataLst>
              <p:tags r:id="rId23"/>
            </p:custDataLst>
          </p:nvPr>
        </p:nvSpPr>
        <p:spPr bwMode="gray">
          <a:xfrm>
            <a:off x="8158163" y="3343275"/>
            <a:ext cx="1905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1AD1A317-5303-40B6-992F-5A51B3C720A9}" type="datetime'''''''''''0.''''9'''''''''''''''''''''''''''''''''">
              <a:rPr lang="en-ZA" altLang="en-US" sz="900">
                <a:solidFill>
                  <a:schemeClr val="tx1"/>
                </a:solidFill>
                <a:sym typeface="+mn-lt"/>
              </a:rPr>
              <a:pPr/>
              <a:t>0.9</a:t>
            </a:fld>
            <a:endParaRPr lang="en-ZA" sz="900" dirty="0" err="1" smtClean="0">
              <a:solidFill>
                <a:schemeClr val="tx1"/>
              </a:solidFill>
              <a:sym typeface="+mn-lt"/>
            </a:endParaRPr>
          </a:p>
        </p:txBody>
      </p:sp>
      <p:sp>
        <p:nvSpPr>
          <p:cNvPr id="52" name="Rectangle 51"/>
          <p:cNvSpPr/>
          <p:nvPr>
            <p:custDataLst>
              <p:tags r:id="rId24"/>
            </p:custDataLst>
          </p:nvPr>
        </p:nvSpPr>
        <p:spPr bwMode="auto">
          <a:xfrm>
            <a:off x="7640638" y="41449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9A47C63-3CDC-4DF4-AECE-1DE0946E5624}" type="datetime'''''''''''''''''''2''0''''''''''20''''''''''/''21'''">
              <a:rPr lang="en-US" altLang="en-US" sz="700">
                <a:solidFill>
                  <a:schemeClr val="tx1"/>
                </a:solidFill>
                <a:sym typeface="+mn-lt"/>
              </a:rPr>
              <a:pPr/>
              <a:t>2020/21</a:t>
            </a:fld>
            <a:endParaRPr lang="en-ZA" sz="700" dirty="0" err="1" smtClean="0">
              <a:solidFill>
                <a:schemeClr val="tx1"/>
              </a:solidFill>
              <a:sym typeface="+mn-lt"/>
            </a:endParaRPr>
          </a:p>
        </p:txBody>
      </p:sp>
      <p:sp>
        <p:nvSpPr>
          <p:cNvPr id="53" name="Rectangle 52"/>
          <p:cNvSpPr/>
          <p:nvPr>
            <p:custDataLst>
              <p:tags r:id="rId25"/>
            </p:custDataLst>
          </p:nvPr>
        </p:nvSpPr>
        <p:spPr bwMode="gray">
          <a:xfrm>
            <a:off x="7272338" y="3476625"/>
            <a:ext cx="1905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2EF2B96B-0702-41F3-8A14-88BC425BD987}" type="datetime'0''''''''''''''''''.7'''''''''''''''''''''">
              <a:rPr lang="en-ZA" altLang="en-US" sz="900">
                <a:solidFill>
                  <a:schemeClr val="tx1"/>
                </a:solidFill>
                <a:sym typeface="+mn-lt"/>
              </a:rPr>
              <a:pPr/>
              <a:t>0.7</a:t>
            </a:fld>
            <a:endParaRPr lang="en-ZA" sz="900" dirty="0" err="1" smtClean="0">
              <a:solidFill>
                <a:schemeClr val="tx1"/>
              </a:solidFill>
              <a:sym typeface="+mn-lt"/>
            </a:endParaRPr>
          </a:p>
        </p:txBody>
      </p:sp>
      <p:sp>
        <p:nvSpPr>
          <p:cNvPr id="54" name="Rectangle 53"/>
          <p:cNvSpPr/>
          <p:nvPr>
            <p:custDataLst>
              <p:tags r:id="rId26"/>
            </p:custDataLst>
          </p:nvPr>
        </p:nvSpPr>
        <p:spPr bwMode="auto">
          <a:xfrm>
            <a:off x="8083550" y="41449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2B5B9C48-F2B7-4F90-AF09-320B7BEF8C6B}" type="datetime'2''''02''''''1''''''''/''''''''''''2''2'''''''''''''''">
              <a:rPr lang="en-ZA" altLang="en-US" sz="700">
                <a:solidFill>
                  <a:schemeClr val="tx1"/>
                </a:solidFill>
                <a:sym typeface="+mn-lt"/>
              </a:rPr>
              <a:pPr/>
              <a:t>2021/22</a:t>
            </a:fld>
            <a:endParaRPr lang="en-ZA" sz="700" dirty="0" err="1" smtClean="0">
              <a:solidFill>
                <a:schemeClr val="tx1"/>
              </a:solidFill>
              <a:sym typeface="+mn-lt"/>
            </a:endParaRPr>
          </a:p>
        </p:txBody>
      </p:sp>
      <p:sp>
        <p:nvSpPr>
          <p:cNvPr id="55" name="Rectangle 54"/>
          <p:cNvSpPr/>
          <p:nvPr>
            <p:custDataLst>
              <p:tags r:id="rId27"/>
            </p:custDataLst>
          </p:nvPr>
        </p:nvSpPr>
        <p:spPr bwMode="auto">
          <a:xfrm>
            <a:off x="7197725" y="41449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56201924-1F06-4E96-A6CC-43C3F8859C61}" type="datetime'''''2''''''01''9''''''''''''''''''/''''2''''''''''''''''''0'''">
              <a:rPr lang="en-US" altLang="en-US" sz="700">
                <a:solidFill>
                  <a:schemeClr val="tx1"/>
                </a:solidFill>
                <a:sym typeface="+mn-lt"/>
              </a:rPr>
              <a:pPr/>
              <a:t>2019/20</a:t>
            </a:fld>
            <a:endParaRPr lang="en-ZA" sz="700" dirty="0" err="1" smtClean="0">
              <a:solidFill>
                <a:schemeClr val="tx1"/>
              </a:solidFill>
              <a:sym typeface="+mn-lt"/>
            </a:endParaRPr>
          </a:p>
        </p:txBody>
      </p:sp>
      <p:sp>
        <p:nvSpPr>
          <p:cNvPr id="56" name="Rectangle 55"/>
          <p:cNvSpPr/>
          <p:nvPr>
            <p:custDataLst>
              <p:tags r:id="rId28"/>
            </p:custDataLst>
          </p:nvPr>
        </p:nvSpPr>
        <p:spPr bwMode="auto">
          <a:xfrm>
            <a:off x="6750050" y="41449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0ED791A4-8AE8-4A23-B792-3BDFB4542763}" type="datetime'''2''''''''''''''''''''0''1''8''''''''''''/''''''''''19'">
              <a:rPr lang="en-US" altLang="en-US" sz="700">
                <a:solidFill>
                  <a:schemeClr val="tx1"/>
                </a:solidFill>
                <a:sym typeface="+mn-lt"/>
              </a:rPr>
              <a:pPr/>
              <a:t>2018/19</a:t>
            </a:fld>
            <a:endParaRPr lang="en-ZA" sz="700" dirty="0" err="1" smtClean="0">
              <a:solidFill>
                <a:schemeClr val="tx1"/>
              </a:solidFill>
              <a:sym typeface="+mn-lt"/>
            </a:endParaRPr>
          </a:p>
        </p:txBody>
      </p:sp>
      <p:sp>
        <p:nvSpPr>
          <p:cNvPr id="57" name="Rectangle 56"/>
          <p:cNvSpPr/>
          <p:nvPr>
            <p:custDataLst>
              <p:tags r:id="rId29"/>
            </p:custDataLst>
          </p:nvPr>
        </p:nvSpPr>
        <p:spPr bwMode="auto">
          <a:xfrm>
            <a:off x="6302375" y="4144963"/>
            <a:ext cx="341313"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2C47ABC0-A045-4ED7-87BF-FD9D3E02EBCF}" type="datetime'''''''20''17/1''''''''''8'''' LE'''''''''''''''''">
              <a:rPr lang="en-US" altLang="en-US" sz="700">
                <a:solidFill>
                  <a:schemeClr val="tx1"/>
                </a:solidFill>
                <a:sym typeface="+mn-lt"/>
              </a:rPr>
              <a:pPr/>
              <a:t>2017/18 LE</a:t>
            </a:fld>
            <a:endParaRPr lang="en-ZA" sz="700" dirty="0" err="1" smtClean="0">
              <a:solidFill>
                <a:schemeClr val="tx1"/>
              </a:solidFill>
              <a:sym typeface="+mn-lt"/>
            </a:endParaRPr>
          </a:p>
        </p:txBody>
      </p:sp>
      <p:sp>
        <p:nvSpPr>
          <p:cNvPr id="58" name="Rectangle 57"/>
          <p:cNvSpPr/>
          <p:nvPr>
            <p:custDataLst>
              <p:tags r:id="rId30"/>
            </p:custDataLst>
          </p:nvPr>
        </p:nvSpPr>
        <p:spPr bwMode="gray">
          <a:xfrm>
            <a:off x="8605838" y="3267075"/>
            <a:ext cx="1905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9AD30FBC-B6F2-4E67-A00E-46A6E5C0565C}" type="datetime'''''''''''''1''''''''''''''''''''''''''''''.''0'''''''''''''''">
              <a:rPr lang="en-ZA" altLang="en-US" sz="900">
                <a:solidFill>
                  <a:schemeClr val="tx1"/>
                </a:solidFill>
                <a:sym typeface="+mn-lt"/>
              </a:rPr>
              <a:pPr/>
              <a:t>1.0</a:t>
            </a:fld>
            <a:endParaRPr lang="en-ZA" sz="900" dirty="0" err="1" smtClean="0">
              <a:solidFill>
                <a:schemeClr val="tx1"/>
              </a:solidFill>
              <a:sym typeface="+mn-lt"/>
            </a:endParaRPr>
          </a:p>
        </p:txBody>
      </p:sp>
      <p:sp>
        <p:nvSpPr>
          <p:cNvPr id="59" name="Rectangle 58"/>
          <p:cNvSpPr/>
          <p:nvPr>
            <p:custDataLst>
              <p:tags r:id="rId31"/>
            </p:custDataLst>
          </p:nvPr>
        </p:nvSpPr>
        <p:spPr bwMode="gray">
          <a:xfrm>
            <a:off x="7715250" y="3409950"/>
            <a:ext cx="1905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BD419273-36AE-46FE-B7EC-5EF5EA9478A2}" type="datetime'''''''''''''0''''''''''.''''''''''''''''8'''''''">
              <a:rPr lang="en-ZA" altLang="en-US" sz="900">
                <a:solidFill>
                  <a:schemeClr val="tx1"/>
                </a:solidFill>
                <a:sym typeface="+mn-lt"/>
              </a:rPr>
              <a:pPr/>
              <a:t>0.8</a:t>
            </a:fld>
            <a:endParaRPr lang="en-ZA" sz="900" dirty="0" err="1" smtClean="0">
              <a:solidFill>
                <a:schemeClr val="tx1"/>
              </a:solidFill>
              <a:sym typeface="+mn-lt"/>
            </a:endParaRPr>
          </a:p>
        </p:txBody>
      </p:sp>
      <p:graphicFrame>
        <p:nvGraphicFramePr>
          <p:cNvPr id="60" name="Object 59"/>
          <p:cNvGraphicFramePr>
            <a:graphicFrameLocks/>
          </p:cNvGraphicFramePr>
          <p:nvPr>
            <p:custDataLst>
              <p:tags r:id="rId32"/>
            </p:custDataLst>
            <p:extLst>
              <p:ext uri="{D42A27DB-BD31-4B8C-83A1-F6EECF244321}">
                <p14:modId xmlns:p14="http://schemas.microsoft.com/office/powerpoint/2010/main" val="2422586444"/>
              </p:ext>
            </p:extLst>
          </p:nvPr>
        </p:nvGraphicFramePr>
        <p:xfrm>
          <a:off x="3048000" y="1371600"/>
          <a:ext cx="3152657" cy="1171513"/>
        </p:xfrm>
        <a:graphic>
          <a:graphicData uri="http://schemas.openxmlformats.org/presentationml/2006/ole">
            <mc:AlternateContent xmlns:mc="http://schemas.openxmlformats.org/markup-compatibility/2006">
              <mc:Choice xmlns:v="urn:schemas-microsoft-com:vml" Requires="v">
                <p:oleObj spid="_x0000_s1212269" name="Chart" r:id="rId131" imgW="3152657" imgH="1171513" progId="MSGraph.Chart.8">
                  <p:embed followColorScheme="full"/>
                </p:oleObj>
              </mc:Choice>
              <mc:Fallback>
                <p:oleObj name="Chart" r:id="rId131" imgW="3152657" imgH="1171513" progId="MSGraph.Chart.8">
                  <p:embed followColorScheme="full"/>
                  <p:pic>
                    <p:nvPicPr>
                      <p:cNvPr id="0" name=""/>
                      <p:cNvPicPr/>
                      <p:nvPr/>
                    </p:nvPicPr>
                    <p:blipFill>
                      <a:blip r:embed="rId132"/>
                      <a:stretch>
                        <a:fillRect/>
                      </a:stretch>
                    </p:blipFill>
                    <p:spPr>
                      <a:xfrm>
                        <a:off x="3048000" y="1371600"/>
                        <a:ext cx="3152657" cy="1171513"/>
                      </a:xfrm>
                      <a:prstGeom prst="rect">
                        <a:avLst/>
                      </a:prstGeom>
                    </p:spPr>
                  </p:pic>
                </p:oleObj>
              </mc:Fallback>
            </mc:AlternateContent>
          </a:graphicData>
        </a:graphic>
      </p:graphicFrame>
      <p:cxnSp>
        <p:nvCxnSpPr>
          <p:cNvPr id="61" name="Straight Connector 60"/>
          <p:cNvCxnSpPr/>
          <p:nvPr>
            <p:custDataLst>
              <p:tags r:id="rId33"/>
            </p:custDataLst>
          </p:nvPr>
        </p:nvCxnSpPr>
        <p:spPr bwMode="auto">
          <a:xfrm>
            <a:off x="3611563" y="2314575"/>
            <a:ext cx="136525"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34"/>
            </p:custDataLst>
          </p:nvPr>
        </p:nvCxnSpPr>
        <p:spPr bwMode="auto">
          <a:xfrm flipH="1">
            <a:off x="3671888" y="2295525"/>
            <a:ext cx="138113"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35"/>
            </p:custDataLst>
          </p:nvPr>
        </p:nvCxnSpPr>
        <p:spPr bwMode="auto">
          <a:xfrm flipV="1">
            <a:off x="3709988" y="2292350"/>
            <a:ext cx="0" cy="25400"/>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64" name="Rectangle 63"/>
          <p:cNvSpPr/>
          <p:nvPr>
            <p:custDataLst>
              <p:tags r:id="rId36"/>
            </p:custDataLst>
          </p:nvPr>
        </p:nvSpPr>
        <p:spPr bwMode="auto">
          <a:xfrm>
            <a:off x="4230688" y="23828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606F8566-70AB-4950-8DEC-B915A06F0CAD}" type="datetime'''''''''2''01''''''''''''''''''9/''''2''''''0'''''''''">
              <a:rPr lang="en-US" altLang="en-US" sz="700">
                <a:solidFill>
                  <a:schemeClr val="tx1"/>
                </a:solidFill>
                <a:sym typeface="+mn-lt"/>
              </a:rPr>
              <a:pPr/>
              <a:t>2019/20</a:t>
            </a:fld>
            <a:endParaRPr lang="en-ZA" sz="700" dirty="0" err="1" smtClean="0">
              <a:solidFill>
                <a:schemeClr val="tx1"/>
              </a:solidFill>
              <a:sym typeface="+mn-lt"/>
            </a:endParaRPr>
          </a:p>
        </p:txBody>
      </p:sp>
      <p:sp>
        <p:nvSpPr>
          <p:cNvPr id="66" name="Rectangle 65"/>
          <p:cNvSpPr/>
          <p:nvPr>
            <p:custDataLst>
              <p:tags r:id="rId37"/>
            </p:custDataLst>
          </p:nvPr>
        </p:nvSpPr>
        <p:spPr bwMode="auto">
          <a:xfrm>
            <a:off x="3306763" y="2382838"/>
            <a:ext cx="341313"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00418E0D-A763-4AC3-BC95-C9EBFC505269}" type="datetime'''20''''17''''''''''/''''''''''''''''''''''''''''1''8&#10;''LE'''">
              <a:rPr lang="en-US" altLang="en-US" sz="700">
                <a:solidFill>
                  <a:schemeClr val="tx1"/>
                </a:solidFill>
              </a:rPr>
              <a:pPr/>
              <a:t>2017/18
LE</a:t>
            </a:fld>
            <a:endParaRPr lang="en-ZA" sz="700" dirty="0" err="1" smtClean="0">
              <a:solidFill>
                <a:schemeClr val="tx1"/>
              </a:solidFill>
              <a:sym typeface="+mn-lt"/>
            </a:endParaRPr>
          </a:p>
        </p:txBody>
      </p:sp>
      <p:sp>
        <p:nvSpPr>
          <p:cNvPr id="70" name="Rectangle 69"/>
          <p:cNvSpPr/>
          <p:nvPr>
            <p:custDataLst>
              <p:tags r:id="rId38"/>
            </p:custDataLst>
          </p:nvPr>
        </p:nvSpPr>
        <p:spPr bwMode="auto">
          <a:xfrm>
            <a:off x="5159375" y="23828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2D7F2A89-7079-49E9-9BBD-94ABC29C9879}" type="datetime'''2''''''''''''''0''2''''''''''''''''''''''1''/''''''''2''2'">
              <a:rPr lang="en-ZA" altLang="en-US" sz="700">
                <a:solidFill>
                  <a:schemeClr val="tx1"/>
                </a:solidFill>
                <a:sym typeface="+mn-lt"/>
              </a:rPr>
              <a:pPr/>
              <a:t>2021/22</a:t>
            </a:fld>
            <a:endParaRPr lang="en-ZA" sz="700" dirty="0" err="1" smtClean="0">
              <a:solidFill>
                <a:schemeClr val="tx1"/>
              </a:solidFill>
              <a:sym typeface="+mn-lt"/>
            </a:endParaRPr>
          </a:p>
        </p:txBody>
      </p:sp>
      <p:sp>
        <p:nvSpPr>
          <p:cNvPr id="72" name="Rectangle 71"/>
          <p:cNvSpPr/>
          <p:nvPr>
            <p:custDataLst>
              <p:tags r:id="rId39"/>
            </p:custDataLst>
          </p:nvPr>
        </p:nvSpPr>
        <p:spPr bwMode="auto">
          <a:xfrm>
            <a:off x="3768725" y="23828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A6367628-E267-405E-94AD-A662271A9541}" type="datetime'''2''''0''''''1''''''''''8''''''''''/''1''''''''9'''">
              <a:rPr lang="en-US" altLang="en-US" sz="700">
                <a:solidFill>
                  <a:schemeClr val="tx1"/>
                </a:solidFill>
                <a:sym typeface="+mn-lt"/>
              </a:rPr>
              <a:pPr/>
              <a:t>2018/19</a:t>
            </a:fld>
            <a:endParaRPr lang="en-ZA" sz="700" dirty="0" err="1" smtClean="0">
              <a:solidFill>
                <a:schemeClr val="tx1"/>
              </a:solidFill>
              <a:sym typeface="+mn-lt"/>
            </a:endParaRPr>
          </a:p>
        </p:txBody>
      </p:sp>
      <p:sp>
        <p:nvSpPr>
          <p:cNvPr id="73" name="Rectangle 72"/>
          <p:cNvSpPr/>
          <p:nvPr>
            <p:custDataLst>
              <p:tags r:id="rId40"/>
            </p:custDataLst>
          </p:nvPr>
        </p:nvSpPr>
        <p:spPr bwMode="auto">
          <a:xfrm>
            <a:off x="4697413" y="23828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264D9CB-A08B-4451-8CFD-D15E795EC6F4}" type="datetime'''''''''''''''''''''''''''2''''''''''0''2''''''''0/''2''''1'''">
              <a:rPr lang="en-US" altLang="en-US" sz="700">
                <a:solidFill>
                  <a:schemeClr val="tx1"/>
                </a:solidFill>
                <a:sym typeface="+mn-lt"/>
              </a:rPr>
              <a:pPr/>
              <a:t>2020/21</a:t>
            </a:fld>
            <a:endParaRPr lang="en-ZA" sz="700" dirty="0" err="1" smtClean="0">
              <a:solidFill>
                <a:schemeClr val="tx1"/>
              </a:solidFill>
              <a:sym typeface="+mn-lt"/>
            </a:endParaRPr>
          </a:p>
        </p:txBody>
      </p:sp>
      <p:sp>
        <p:nvSpPr>
          <p:cNvPr id="75" name="Oval 74"/>
          <p:cNvSpPr/>
          <p:nvPr>
            <p:custDataLst>
              <p:tags r:id="rId41"/>
            </p:custDataLst>
          </p:nvPr>
        </p:nvSpPr>
        <p:spPr bwMode="gray">
          <a:xfrm>
            <a:off x="3392488" y="1957388"/>
            <a:ext cx="635000"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r>
              <a:rPr lang="en-US" sz="900" b="1" dirty="0" smtClean="0">
                <a:solidFill>
                  <a:schemeClr val="bg1"/>
                </a:solidFill>
                <a:sym typeface="+mn-lt"/>
              </a:rPr>
              <a:t>&gt;100%</a:t>
            </a:r>
            <a:endParaRPr lang="en-ZA" sz="900" b="1" dirty="0" err="1" smtClean="0">
              <a:solidFill>
                <a:schemeClr val="bg1"/>
              </a:solidFill>
              <a:sym typeface="+mn-lt"/>
            </a:endParaRPr>
          </a:p>
        </p:txBody>
      </p:sp>
      <p:sp>
        <p:nvSpPr>
          <p:cNvPr id="76" name="Rectangle 75"/>
          <p:cNvSpPr/>
          <p:nvPr>
            <p:custDataLst>
              <p:tags r:id="rId42"/>
            </p:custDataLst>
          </p:nvPr>
        </p:nvSpPr>
        <p:spPr bwMode="auto">
          <a:xfrm>
            <a:off x="5621338" y="238283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1ABEFF3A-3FD7-4CB0-B88E-AB0A2179BCA1}" type="datetime'''''20''22''/''2''''''''''''''''''''''3'''''''''''''''''''''''">
              <a:rPr lang="en-ZA" altLang="en-US" sz="700">
                <a:solidFill>
                  <a:schemeClr val="tx1"/>
                </a:solidFill>
                <a:sym typeface="+mn-lt"/>
              </a:rPr>
              <a:pPr/>
              <a:t>2022/23</a:t>
            </a:fld>
            <a:endParaRPr lang="en-ZA" sz="700" dirty="0" err="1" smtClean="0">
              <a:solidFill>
                <a:schemeClr val="tx1"/>
              </a:solidFill>
              <a:sym typeface="+mn-lt"/>
            </a:endParaRPr>
          </a:p>
        </p:txBody>
      </p:sp>
      <p:graphicFrame>
        <p:nvGraphicFramePr>
          <p:cNvPr id="77" name="Object 76"/>
          <p:cNvGraphicFramePr>
            <a:graphicFrameLocks/>
          </p:cNvGraphicFramePr>
          <p:nvPr>
            <p:custDataLst>
              <p:tags r:id="rId43"/>
            </p:custDataLst>
            <p:extLst>
              <p:ext uri="{D42A27DB-BD31-4B8C-83A1-F6EECF244321}">
                <p14:modId xmlns:p14="http://schemas.microsoft.com/office/powerpoint/2010/main" val="2194830564"/>
              </p:ext>
            </p:extLst>
          </p:nvPr>
        </p:nvGraphicFramePr>
        <p:xfrm>
          <a:off x="-76200" y="3238500"/>
          <a:ext cx="3381392" cy="1171513"/>
        </p:xfrm>
        <a:graphic>
          <a:graphicData uri="http://schemas.openxmlformats.org/presentationml/2006/ole">
            <mc:AlternateContent xmlns:mc="http://schemas.openxmlformats.org/markup-compatibility/2006">
              <mc:Choice xmlns:v="urn:schemas-microsoft-com:vml" Requires="v">
                <p:oleObj spid="_x0000_s1212270" name="Chart" r:id="rId133" imgW="3381392" imgH="1171513" progId="MSGraph.Chart.8">
                  <p:embed followColorScheme="full"/>
                </p:oleObj>
              </mc:Choice>
              <mc:Fallback>
                <p:oleObj name="Chart" r:id="rId133" imgW="3381392" imgH="1171513" progId="MSGraph.Chart.8">
                  <p:embed followColorScheme="full"/>
                  <p:pic>
                    <p:nvPicPr>
                      <p:cNvPr id="0" name=""/>
                      <p:cNvPicPr/>
                      <p:nvPr/>
                    </p:nvPicPr>
                    <p:blipFill>
                      <a:blip r:embed="rId134"/>
                      <a:stretch>
                        <a:fillRect/>
                      </a:stretch>
                    </p:blipFill>
                    <p:spPr>
                      <a:xfrm>
                        <a:off x="-76200" y="3238500"/>
                        <a:ext cx="3381392" cy="1171513"/>
                      </a:xfrm>
                      <a:prstGeom prst="rect">
                        <a:avLst/>
                      </a:prstGeom>
                    </p:spPr>
                  </p:pic>
                </p:oleObj>
              </mc:Fallback>
            </mc:AlternateContent>
          </a:graphicData>
        </a:graphic>
      </p:graphicFrame>
      <p:cxnSp>
        <p:nvCxnSpPr>
          <p:cNvPr id="78" name="Straight Connector 77"/>
          <p:cNvCxnSpPr/>
          <p:nvPr>
            <p:custDataLst>
              <p:tags r:id="rId44"/>
            </p:custDataLst>
          </p:nvPr>
        </p:nvCxnSpPr>
        <p:spPr bwMode="auto">
          <a:xfrm flipV="1">
            <a:off x="614363" y="3721100"/>
            <a:ext cx="0" cy="44450"/>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custDataLst>
              <p:tags r:id="rId45"/>
            </p:custDataLst>
          </p:nvPr>
        </p:nvCxnSpPr>
        <p:spPr bwMode="auto">
          <a:xfrm>
            <a:off x="506413" y="3762375"/>
            <a:ext cx="146050"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46"/>
            </p:custDataLst>
          </p:nvPr>
        </p:nvCxnSpPr>
        <p:spPr bwMode="auto">
          <a:xfrm flipH="1">
            <a:off x="576263" y="3724275"/>
            <a:ext cx="147638"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83" name="Rectangle 82"/>
          <p:cNvSpPr/>
          <p:nvPr>
            <p:custDataLst>
              <p:tags r:id="rId47"/>
            </p:custDataLst>
          </p:nvPr>
        </p:nvSpPr>
        <p:spPr bwMode="auto">
          <a:xfrm>
            <a:off x="2201863" y="41449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F054522-092E-4DD1-B5CA-701844160F8D}" type="datetime'''''''2''''''''02''1''''''''''''/''''''2''''''2'''''''">
              <a:rPr lang="en-ZA" altLang="en-US" sz="700">
                <a:solidFill>
                  <a:schemeClr val="tx1"/>
                </a:solidFill>
                <a:sym typeface="+mn-lt"/>
              </a:rPr>
              <a:pPr/>
              <a:t>2021/22</a:t>
            </a:fld>
            <a:endParaRPr lang="en-ZA" sz="700" dirty="0" err="1" smtClean="0">
              <a:solidFill>
                <a:schemeClr val="tx1"/>
              </a:solidFill>
              <a:sym typeface="+mn-lt"/>
            </a:endParaRPr>
          </a:p>
        </p:txBody>
      </p:sp>
      <p:sp>
        <p:nvSpPr>
          <p:cNvPr id="84" name="Rectangle 83"/>
          <p:cNvSpPr/>
          <p:nvPr>
            <p:custDataLst>
              <p:tags r:id="rId48"/>
            </p:custDataLst>
          </p:nvPr>
        </p:nvSpPr>
        <p:spPr bwMode="auto">
          <a:xfrm>
            <a:off x="1701800" y="41449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66BC86E9-562F-476A-A84A-934A732512BC}" type="datetime'''2''0''''''''''''''''2''''''0''''/''''''''''''''''''''2''1'''">
              <a:rPr lang="en-US" altLang="en-US" sz="700">
                <a:solidFill>
                  <a:schemeClr val="tx1"/>
                </a:solidFill>
                <a:sym typeface="+mn-lt"/>
              </a:rPr>
              <a:pPr/>
              <a:t>2020/21</a:t>
            </a:fld>
            <a:endParaRPr lang="en-ZA" sz="700" dirty="0" err="1" smtClean="0">
              <a:solidFill>
                <a:schemeClr val="tx1"/>
              </a:solidFill>
              <a:sym typeface="+mn-lt"/>
            </a:endParaRPr>
          </a:p>
        </p:txBody>
      </p:sp>
      <p:sp>
        <p:nvSpPr>
          <p:cNvPr id="85" name="Rectangle 84"/>
          <p:cNvSpPr/>
          <p:nvPr>
            <p:custDataLst>
              <p:tags r:id="rId49"/>
            </p:custDataLst>
          </p:nvPr>
        </p:nvSpPr>
        <p:spPr bwMode="auto">
          <a:xfrm>
            <a:off x="1201738" y="41449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B1810DF8-0830-4897-8C54-58A741760EB8}" type="datetime'''''''''''''''''''''''2''''019''''''''''''''/''''''''20'''''''">
              <a:rPr lang="en-US" altLang="en-US" sz="700">
                <a:solidFill>
                  <a:schemeClr val="tx1"/>
                </a:solidFill>
                <a:sym typeface="+mn-lt"/>
              </a:rPr>
              <a:pPr/>
              <a:t>2019/20</a:t>
            </a:fld>
            <a:endParaRPr lang="en-ZA" sz="700" dirty="0" err="1" smtClean="0">
              <a:solidFill>
                <a:schemeClr val="tx1"/>
              </a:solidFill>
              <a:sym typeface="+mn-lt"/>
            </a:endParaRPr>
          </a:p>
        </p:txBody>
      </p:sp>
      <p:sp>
        <p:nvSpPr>
          <p:cNvPr id="86" name="Oval 85"/>
          <p:cNvSpPr/>
          <p:nvPr>
            <p:custDataLst>
              <p:tags r:id="rId50"/>
            </p:custDataLst>
          </p:nvPr>
        </p:nvSpPr>
        <p:spPr bwMode="gray">
          <a:xfrm>
            <a:off x="271463" y="3810000"/>
            <a:ext cx="685800"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B4F13C85-5A0C-4429-80A3-196BC16778DE}" type="datetime'''''+1''''''''''''''''1.5''''''''''%'''''">
              <a:rPr lang="en-ZA" altLang="en-US" sz="900" b="1">
                <a:solidFill>
                  <a:schemeClr val="bg1"/>
                </a:solidFill>
                <a:sym typeface="+mn-lt"/>
              </a:rPr>
              <a:pPr/>
              <a:t>+11.5%</a:t>
            </a:fld>
            <a:endParaRPr lang="en-ZA" sz="900" b="1" dirty="0" err="1" smtClean="0">
              <a:solidFill>
                <a:schemeClr val="bg1"/>
              </a:solidFill>
              <a:sym typeface="+mn-lt"/>
            </a:endParaRPr>
          </a:p>
        </p:txBody>
      </p:sp>
      <p:sp>
        <p:nvSpPr>
          <p:cNvPr id="88" name="Rectangle 87"/>
          <p:cNvSpPr/>
          <p:nvPr>
            <p:custDataLst>
              <p:tags r:id="rId51"/>
            </p:custDataLst>
          </p:nvPr>
        </p:nvSpPr>
        <p:spPr bwMode="auto">
          <a:xfrm>
            <a:off x="696913" y="41449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E538828E-F668-49B7-8EDE-EA2A3F5380EA}" type="datetime'''''2''''''''''0''''''1''''''''''''''''''''''''''''8''/19'''">
              <a:rPr lang="en-US" altLang="en-US" sz="700">
                <a:solidFill>
                  <a:schemeClr val="tx1"/>
                </a:solidFill>
                <a:sym typeface="+mn-lt"/>
              </a:rPr>
              <a:pPr/>
              <a:t>2018/19</a:t>
            </a:fld>
            <a:endParaRPr lang="en-ZA" sz="700" dirty="0" err="1" smtClean="0">
              <a:solidFill>
                <a:schemeClr val="tx1"/>
              </a:solidFill>
              <a:sym typeface="+mn-lt"/>
            </a:endParaRPr>
          </a:p>
        </p:txBody>
      </p:sp>
      <p:sp>
        <p:nvSpPr>
          <p:cNvPr id="89" name="Rectangle 88"/>
          <p:cNvSpPr/>
          <p:nvPr>
            <p:custDataLst>
              <p:tags r:id="rId52"/>
            </p:custDataLst>
          </p:nvPr>
        </p:nvSpPr>
        <p:spPr bwMode="auto">
          <a:xfrm>
            <a:off x="2706688" y="41449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CED3EA72-3F75-4806-85A6-F20609C122B0}" type="datetime'''''2''''''''''''''0''''''''''22''''''''''/''''''''''23'''">
              <a:rPr lang="en-ZA" altLang="en-US" sz="700">
                <a:solidFill>
                  <a:schemeClr val="tx1"/>
                </a:solidFill>
                <a:sym typeface="+mn-lt"/>
              </a:rPr>
              <a:pPr/>
              <a:t>2022/23</a:t>
            </a:fld>
            <a:endParaRPr lang="en-ZA" sz="700" dirty="0" err="1" smtClean="0">
              <a:solidFill>
                <a:schemeClr val="tx1"/>
              </a:solidFill>
              <a:sym typeface="+mn-lt"/>
            </a:endParaRPr>
          </a:p>
        </p:txBody>
      </p:sp>
      <p:sp>
        <p:nvSpPr>
          <p:cNvPr id="91" name="Rectangle 90"/>
          <p:cNvSpPr/>
          <p:nvPr>
            <p:custDataLst>
              <p:tags r:id="rId53"/>
            </p:custDataLst>
          </p:nvPr>
        </p:nvSpPr>
        <p:spPr bwMode="auto">
          <a:xfrm>
            <a:off x="192088" y="4144963"/>
            <a:ext cx="341313"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D5B53C9-8046-43DB-81B8-31D07E2D50C2}" type="datetime'''''''''''2''0''1''''''7/1''''''8&#10;L''''''''''''E'">
              <a:rPr lang="en-US" altLang="en-US" sz="700">
                <a:solidFill>
                  <a:schemeClr val="tx1"/>
                </a:solidFill>
              </a:rPr>
              <a:pPr/>
              <a:t>2017/18
LE</a:t>
            </a:fld>
            <a:endParaRPr lang="en-ZA" sz="700" dirty="0" err="1" smtClean="0">
              <a:solidFill>
                <a:schemeClr val="tx1"/>
              </a:solidFill>
              <a:sym typeface="+mn-lt"/>
            </a:endParaRPr>
          </a:p>
        </p:txBody>
      </p:sp>
      <p:graphicFrame>
        <p:nvGraphicFramePr>
          <p:cNvPr id="94" name="Object 93"/>
          <p:cNvGraphicFramePr>
            <a:graphicFrameLocks/>
          </p:cNvGraphicFramePr>
          <p:nvPr>
            <p:custDataLst>
              <p:tags r:id="rId54"/>
            </p:custDataLst>
            <p:extLst>
              <p:ext uri="{D42A27DB-BD31-4B8C-83A1-F6EECF244321}">
                <p14:modId xmlns:p14="http://schemas.microsoft.com/office/powerpoint/2010/main" val="1813449960"/>
              </p:ext>
            </p:extLst>
          </p:nvPr>
        </p:nvGraphicFramePr>
        <p:xfrm>
          <a:off x="3048000" y="3238500"/>
          <a:ext cx="3152657" cy="1171513"/>
        </p:xfrm>
        <a:graphic>
          <a:graphicData uri="http://schemas.openxmlformats.org/presentationml/2006/ole">
            <mc:AlternateContent xmlns:mc="http://schemas.openxmlformats.org/markup-compatibility/2006">
              <mc:Choice xmlns:v="urn:schemas-microsoft-com:vml" Requires="v">
                <p:oleObj spid="_x0000_s1212271" name="Chart" r:id="rId135" imgW="3152657" imgH="1171513" progId="MSGraph.Chart.8">
                  <p:embed followColorScheme="full"/>
                </p:oleObj>
              </mc:Choice>
              <mc:Fallback>
                <p:oleObj name="Chart" r:id="rId135" imgW="3152657" imgH="1171513" progId="MSGraph.Chart.8">
                  <p:embed followColorScheme="full"/>
                  <p:pic>
                    <p:nvPicPr>
                      <p:cNvPr id="0" name=""/>
                      <p:cNvPicPr/>
                      <p:nvPr/>
                    </p:nvPicPr>
                    <p:blipFill>
                      <a:blip r:embed="rId136"/>
                      <a:stretch>
                        <a:fillRect/>
                      </a:stretch>
                    </p:blipFill>
                    <p:spPr>
                      <a:xfrm>
                        <a:off x="3048000" y="3238500"/>
                        <a:ext cx="3152657" cy="1171513"/>
                      </a:xfrm>
                      <a:prstGeom prst="rect">
                        <a:avLst/>
                      </a:prstGeom>
                    </p:spPr>
                  </p:pic>
                </p:oleObj>
              </mc:Fallback>
            </mc:AlternateContent>
          </a:graphicData>
        </a:graphic>
      </p:graphicFrame>
      <p:cxnSp>
        <p:nvCxnSpPr>
          <p:cNvPr id="95" name="Straight Connector 94"/>
          <p:cNvCxnSpPr/>
          <p:nvPr>
            <p:custDataLst>
              <p:tags r:id="rId55"/>
            </p:custDataLst>
          </p:nvPr>
        </p:nvCxnSpPr>
        <p:spPr bwMode="auto">
          <a:xfrm flipV="1">
            <a:off x="3700463" y="3730625"/>
            <a:ext cx="0" cy="111125"/>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custDataLst>
              <p:tags r:id="rId56"/>
            </p:custDataLst>
          </p:nvPr>
        </p:nvCxnSpPr>
        <p:spPr bwMode="auto">
          <a:xfrm flipH="1">
            <a:off x="3662363" y="3733800"/>
            <a:ext cx="138113"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57"/>
            </p:custDataLst>
          </p:nvPr>
        </p:nvCxnSpPr>
        <p:spPr bwMode="auto">
          <a:xfrm>
            <a:off x="3602038" y="3838575"/>
            <a:ext cx="136525"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98" name="Rectangle 97"/>
          <p:cNvSpPr/>
          <p:nvPr>
            <p:custDataLst>
              <p:tags r:id="rId58"/>
            </p:custDataLst>
          </p:nvPr>
        </p:nvSpPr>
        <p:spPr bwMode="auto">
          <a:xfrm>
            <a:off x="5621338" y="41449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DB5804F3-E7A1-4854-A2CC-7C97164476BF}" type="datetime'''''''2''''''0''''''2''''2''''''/''''''''''''''''''''23'">
              <a:rPr lang="en-ZA" altLang="en-US" sz="700">
                <a:solidFill>
                  <a:schemeClr val="tx1"/>
                </a:solidFill>
                <a:sym typeface="+mn-lt"/>
              </a:rPr>
              <a:pPr/>
              <a:t>2022/23</a:t>
            </a:fld>
            <a:endParaRPr lang="en-ZA" sz="700" dirty="0" err="1" smtClean="0">
              <a:solidFill>
                <a:schemeClr val="tx1"/>
              </a:solidFill>
              <a:sym typeface="+mn-lt"/>
            </a:endParaRPr>
          </a:p>
        </p:txBody>
      </p:sp>
      <p:sp>
        <p:nvSpPr>
          <p:cNvPr id="101" name="Rectangle 100"/>
          <p:cNvSpPr/>
          <p:nvPr>
            <p:custDataLst>
              <p:tags r:id="rId59"/>
            </p:custDataLst>
          </p:nvPr>
        </p:nvSpPr>
        <p:spPr bwMode="auto">
          <a:xfrm>
            <a:off x="5154613" y="41449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8B938958-DB8E-4FF8-B0EA-A8EA6FBB5DB5}" type="datetime'''''2''''''''0''2''''1/22'''''">
              <a:rPr lang="en-ZA" altLang="en-US" sz="700">
                <a:solidFill>
                  <a:schemeClr val="tx1"/>
                </a:solidFill>
                <a:sym typeface="+mn-lt"/>
              </a:rPr>
              <a:pPr/>
              <a:t>2021/22</a:t>
            </a:fld>
            <a:endParaRPr lang="en-ZA" sz="700" dirty="0" err="1" smtClean="0">
              <a:solidFill>
                <a:schemeClr val="tx1"/>
              </a:solidFill>
              <a:sym typeface="+mn-lt"/>
            </a:endParaRPr>
          </a:p>
        </p:txBody>
      </p:sp>
      <p:sp>
        <p:nvSpPr>
          <p:cNvPr id="104" name="Rectangle 103"/>
          <p:cNvSpPr/>
          <p:nvPr>
            <p:custDataLst>
              <p:tags r:id="rId60"/>
            </p:custDataLst>
          </p:nvPr>
        </p:nvSpPr>
        <p:spPr bwMode="auto">
          <a:xfrm>
            <a:off x="4230688" y="41449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BAD95B96-438F-4BD3-AED4-412EF89B3AA1}" type="datetime'''2''0''''''''1''''''9''/''2''''''''0'''''''''''">
              <a:rPr lang="en-US" altLang="en-US" sz="700">
                <a:solidFill>
                  <a:schemeClr val="tx1"/>
                </a:solidFill>
                <a:sym typeface="+mn-lt"/>
              </a:rPr>
              <a:pPr/>
              <a:t>2019/20</a:t>
            </a:fld>
            <a:endParaRPr lang="en-ZA" sz="700" dirty="0" err="1" smtClean="0">
              <a:solidFill>
                <a:schemeClr val="tx1"/>
              </a:solidFill>
              <a:sym typeface="+mn-lt"/>
            </a:endParaRPr>
          </a:p>
        </p:txBody>
      </p:sp>
      <p:sp>
        <p:nvSpPr>
          <p:cNvPr id="106" name="Oval 105"/>
          <p:cNvSpPr/>
          <p:nvPr>
            <p:custDataLst>
              <p:tags r:id="rId61"/>
            </p:custDataLst>
          </p:nvPr>
        </p:nvSpPr>
        <p:spPr bwMode="gray">
          <a:xfrm>
            <a:off x="3357563" y="3886200"/>
            <a:ext cx="685800"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E106794F-927B-496F-BD1C-EA00BCE90D04}" type="datetime'''''''+''''4''''2''''''''''''.1''''%'''''''''''''''''''''">
              <a:rPr lang="en-ZA" altLang="en-US" sz="900" b="1">
                <a:solidFill>
                  <a:schemeClr val="bg1"/>
                </a:solidFill>
                <a:sym typeface="+mn-lt"/>
              </a:rPr>
              <a:pPr/>
              <a:t>+42.1%</a:t>
            </a:fld>
            <a:endParaRPr lang="en-ZA" sz="900" b="1" dirty="0" err="1" smtClean="0">
              <a:solidFill>
                <a:schemeClr val="bg1"/>
              </a:solidFill>
              <a:sym typeface="+mn-lt"/>
            </a:endParaRPr>
          </a:p>
        </p:txBody>
      </p:sp>
      <p:sp>
        <p:nvSpPr>
          <p:cNvPr id="107" name="Rectangle 106"/>
          <p:cNvSpPr/>
          <p:nvPr>
            <p:custDataLst>
              <p:tags r:id="rId62"/>
            </p:custDataLst>
          </p:nvPr>
        </p:nvSpPr>
        <p:spPr bwMode="auto">
          <a:xfrm>
            <a:off x="4692650" y="41449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15814F9D-1F5D-4906-AD51-DB40ACF06228}" type="datetime'''2''''''0''''''''''''''''''''2''''''''''''0/''''''''''2''1'''">
              <a:rPr lang="en-US" altLang="en-US" sz="700">
                <a:solidFill>
                  <a:schemeClr val="tx1"/>
                </a:solidFill>
                <a:sym typeface="+mn-lt"/>
              </a:rPr>
              <a:pPr/>
              <a:t>2020/21</a:t>
            </a:fld>
            <a:endParaRPr lang="en-ZA" sz="700" dirty="0" err="1" smtClean="0">
              <a:solidFill>
                <a:schemeClr val="tx1"/>
              </a:solidFill>
              <a:sym typeface="+mn-lt"/>
            </a:endParaRPr>
          </a:p>
        </p:txBody>
      </p:sp>
      <p:sp>
        <p:nvSpPr>
          <p:cNvPr id="108" name="Rectangle 107"/>
          <p:cNvSpPr/>
          <p:nvPr>
            <p:custDataLst>
              <p:tags r:id="rId63"/>
            </p:custDataLst>
          </p:nvPr>
        </p:nvSpPr>
        <p:spPr bwMode="auto">
          <a:xfrm>
            <a:off x="3763963" y="41449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7C742A3-0574-417A-828A-545A12FBFC42}" type="datetime'''2''''''''''''0''''''''''''1''8''''/1''''''''''9'">
              <a:rPr lang="en-US" altLang="en-US" sz="700">
                <a:solidFill>
                  <a:schemeClr val="tx1"/>
                </a:solidFill>
                <a:sym typeface="+mn-lt"/>
              </a:rPr>
              <a:pPr/>
              <a:t>2018/19</a:t>
            </a:fld>
            <a:endParaRPr lang="en-ZA" sz="700" dirty="0" err="1" smtClean="0">
              <a:solidFill>
                <a:schemeClr val="tx1"/>
              </a:solidFill>
              <a:sym typeface="+mn-lt"/>
            </a:endParaRPr>
          </a:p>
        </p:txBody>
      </p:sp>
      <p:sp>
        <p:nvSpPr>
          <p:cNvPr id="109" name="Rectangle 108"/>
          <p:cNvSpPr/>
          <p:nvPr>
            <p:custDataLst>
              <p:tags r:id="rId64"/>
            </p:custDataLst>
          </p:nvPr>
        </p:nvSpPr>
        <p:spPr bwMode="auto">
          <a:xfrm>
            <a:off x="3297238" y="4144963"/>
            <a:ext cx="341313"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913E6717-D459-4AF4-83B1-5ECE4D2B9C62}" type="datetime'''''2''''''''01''''7''''''/''''1''''''''''8''''''''&#10;L''E'">
              <a:rPr lang="en-US" altLang="en-US" sz="700">
                <a:solidFill>
                  <a:schemeClr val="tx1"/>
                </a:solidFill>
              </a:rPr>
              <a:pPr/>
              <a:t>2017/18
LE</a:t>
            </a:fld>
            <a:endParaRPr lang="en-ZA" sz="700" dirty="0" err="1" smtClean="0">
              <a:solidFill>
                <a:schemeClr val="tx1"/>
              </a:solidFill>
              <a:sym typeface="+mn-lt"/>
            </a:endParaRPr>
          </a:p>
        </p:txBody>
      </p:sp>
      <p:graphicFrame>
        <p:nvGraphicFramePr>
          <p:cNvPr id="111" name="Object 110"/>
          <p:cNvGraphicFramePr>
            <a:graphicFrameLocks/>
          </p:cNvGraphicFramePr>
          <p:nvPr>
            <p:custDataLst>
              <p:tags r:id="rId65"/>
            </p:custDataLst>
            <p:extLst>
              <p:ext uri="{D42A27DB-BD31-4B8C-83A1-F6EECF244321}">
                <p14:modId xmlns:p14="http://schemas.microsoft.com/office/powerpoint/2010/main" val="657754872"/>
              </p:ext>
            </p:extLst>
          </p:nvPr>
        </p:nvGraphicFramePr>
        <p:xfrm>
          <a:off x="-38100" y="4914900"/>
          <a:ext cx="3276735" cy="1171513"/>
        </p:xfrm>
        <a:graphic>
          <a:graphicData uri="http://schemas.openxmlformats.org/presentationml/2006/ole">
            <mc:AlternateContent xmlns:mc="http://schemas.openxmlformats.org/markup-compatibility/2006">
              <mc:Choice xmlns:v="urn:schemas-microsoft-com:vml" Requires="v">
                <p:oleObj spid="_x0000_s1212272" name="Chart" r:id="rId137" imgW="3276735" imgH="1171513" progId="MSGraph.Chart.8">
                  <p:embed followColorScheme="full"/>
                </p:oleObj>
              </mc:Choice>
              <mc:Fallback>
                <p:oleObj name="Chart" r:id="rId137" imgW="3276735" imgH="1171513" progId="MSGraph.Chart.8">
                  <p:embed followColorScheme="full"/>
                  <p:pic>
                    <p:nvPicPr>
                      <p:cNvPr id="0" name=""/>
                      <p:cNvPicPr/>
                      <p:nvPr/>
                    </p:nvPicPr>
                    <p:blipFill>
                      <a:blip r:embed="rId138"/>
                      <a:stretch>
                        <a:fillRect/>
                      </a:stretch>
                    </p:blipFill>
                    <p:spPr>
                      <a:xfrm>
                        <a:off x="-38100" y="4914900"/>
                        <a:ext cx="3276735" cy="1171513"/>
                      </a:xfrm>
                      <a:prstGeom prst="rect">
                        <a:avLst/>
                      </a:prstGeom>
                    </p:spPr>
                  </p:pic>
                </p:oleObj>
              </mc:Fallback>
            </mc:AlternateContent>
          </a:graphicData>
        </a:graphic>
      </p:graphicFrame>
      <p:sp>
        <p:nvSpPr>
          <p:cNvPr id="113" name="Rectangle 112"/>
          <p:cNvSpPr/>
          <p:nvPr>
            <p:custDataLst>
              <p:tags r:id="rId66"/>
            </p:custDataLst>
          </p:nvPr>
        </p:nvSpPr>
        <p:spPr bwMode="auto">
          <a:xfrm>
            <a:off x="2663825" y="57070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144309B9-C092-4F4E-A027-297D45CD2435}" type="datetime'''''''''2''''''0''''''''2''2/2''''''''''''''''''''''''3'">
              <a:rPr lang="en-ZA" altLang="en-US" sz="700">
                <a:solidFill>
                  <a:schemeClr val="tx1"/>
                </a:solidFill>
                <a:sym typeface="+mn-lt"/>
              </a:rPr>
              <a:pPr/>
              <a:t>2022/23</a:t>
            </a:fld>
            <a:endParaRPr lang="en-ZA" sz="700" dirty="0" err="1" smtClean="0">
              <a:solidFill>
                <a:schemeClr val="tx1"/>
              </a:solidFill>
              <a:sym typeface="+mn-lt"/>
            </a:endParaRPr>
          </a:p>
        </p:txBody>
      </p:sp>
      <p:sp>
        <p:nvSpPr>
          <p:cNvPr id="114" name="Rectangle 113"/>
          <p:cNvSpPr/>
          <p:nvPr>
            <p:custDataLst>
              <p:tags r:id="rId67"/>
            </p:custDataLst>
          </p:nvPr>
        </p:nvSpPr>
        <p:spPr bwMode="auto">
          <a:xfrm>
            <a:off x="2178050" y="57070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35CE76A-9DB5-43E2-8A99-9D87119E781C}" type="datetime'''2''''''''''''''''0''''''''''21''''''''''''''/2''''''''''2'">
              <a:rPr lang="en-ZA" altLang="en-US" sz="700">
                <a:solidFill>
                  <a:schemeClr val="tx1"/>
                </a:solidFill>
                <a:sym typeface="+mn-lt"/>
              </a:rPr>
              <a:pPr/>
              <a:t>2021/22</a:t>
            </a:fld>
            <a:endParaRPr lang="en-ZA" sz="700" dirty="0" err="1" smtClean="0">
              <a:solidFill>
                <a:schemeClr val="tx1"/>
              </a:solidFill>
              <a:sym typeface="+mn-lt"/>
            </a:endParaRPr>
          </a:p>
        </p:txBody>
      </p:sp>
      <p:sp>
        <p:nvSpPr>
          <p:cNvPr id="116" name="Rectangle 115"/>
          <p:cNvSpPr/>
          <p:nvPr>
            <p:custDataLst>
              <p:tags r:id="rId68"/>
            </p:custDataLst>
          </p:nvPr>
        </p:nvSpPr>
        <p:spPr bwMode="auto">
          <a:xfrm>
            <a:off x="1697038" y="57070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F97CF4F-0E3B-41D0-9357-93EFD11359A6}" type="datetime'''''''''''''''''''''''2''0''''''20''''''''/21'''''''''''''">
              <a:rPr lang="en-US" altLang="en-US" sz="700">
                <a:solidFill>
                  <a:schemeClr val="tx1"/>
                </a:solidFill>
                <a:sym typeface="+mn-lt"/>
              </a:rPr>
              <a:pPr/>
              <a:t>2020/21</a:t>
            </a:fld>
            <a:endParaRPr lang="en-ZA" sz="700" dirty="0" err="1" smtClean="0">
              <a:solidFill>
                <a:schemeClr val="tx1"/>
              </a:solidFill>
              <a:sym typeface="+mn-lt"/>
            </a:endParaRPr>
          </a:p>
        </p:txBody>
      </p:sp>
      <p:sp>
        <p:nvSpPr>
          <p:cNvPr id="117" name="Rectangle 116"/>
          <p:cNvSpPr/>
          <p:nvPr>
            <p:custDataLst>
              <p:tags r:id="rId69"/>
            </p:custDataLst>
          </p:nvPr>
        </p:nvSpPr>
        <p:spPr bwMode="auto">
          <a:xfrm>
            <a:off x="1216025" y="57070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BB6848EC-043C-47B1-AC25-994778C4EE57}" type="datetime'''''20''''''1''''''9''''''''''''''/2''''''''''''0'''''">
              <a:rPr lang="en-US" altLang="en-US" sz="700">
                <a:solidFill>
                  <a:schemeClr val="tx1"/>
                </a:solidFill>
                <a:sym typeface="+mn-lt"/>
              </a:rPr>
              <a:pPr/>
              <a:t>2019/20</a:t>
            </a:fld>
            <a:endParaRPr lang="en-ZA" sz="700" dirty="0" err="1" smtClean="0">
              <a:solidFill>
                <a:schemeClr val="tx1"/>
              </a:solidFill>
              <a:sym typeface="+mn-lt"/>
            </a:endParaRPr>
          </a:p>
        </p:txBody>
      </p:sp>
      <p:sp>
        <p:nvSpPr>
          <p:cNvPr id="119" name="Rectangle 118"/>
          <p:cNvSpPr/>
          <p:nvPr>
            <p:custDataLst>
              <p:tags r:id="rId70"/>
            </p:custDataLst>
          </p:nvPr>
        </p:nvSpPr>
        <p:spPr bwMode="auto">
          <a:xfrm>
            <a:off x="730250" y="57070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291B2D9B-ECC3-480B-A14D-8D755DDE4E70}" type="datetime'2''''''''01''''''''''''''''''''8''''''''''''''/1''''''9'''''''">
              <a:rPr lang="en-US" altLang="en-US" sz="700">
                <a:solidFill>
                  <a:schemeClr val="tx1"/>
                </a:solidFill>
                <a:sym typeface="+mn-lt"/>
              </a:rPr>
              <a:pPr/>
              <a:t>2018/19</a:t>
            </a:fld>
            <a:endParaRPr lang="en-ZA" sz="700" dirty="0" err="1" smtClean="0">
              <a:solidFill>
                <a:schemeClr val="tx1"/>
              </a:solidFill>
              <a:sym typeface="+mn-lt"/>
            </a:endParaRPr>
          </a:p>
        </p:txBody>
      </p:sp>
      <p:sp>
        <p:nvSpPr>
          <p:cNvPr id="121" name="Rectangle 120"/>
          <p:cNvSpPr/>
          <p:nvPr>
            <p:custDataLst>
              <p:tags r:id="rId71"/>
            </p:custDataLst>
          </p:nvPr>
        </p:nvSpPr>
        <p:spPr bwMode="auto">
          <a:xfrm>
            <a:off x="244475" y="5707063"/>
            <a:ext cx="341313"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DF2D1BB1-0E4D-4E11-9A55-4C37EE2D2E5D}" type="datetime'''2''''0''''1''7''''''''''/18''''&#10;''''''''''''''''''''''L''E'">
              <a:rPr lang="en-US" altLang="en-US" sz="700">
                <a:solidFill>
                  <a:schemeClr val="tx1"/>
                </a:solidFill>
              </a:rPr>
              <a:pPr/>
              <a:t>2017/18
LE</a:t>
            </a:fld>
            <a:endParaRPr lang="en-ZA" sz="700" dirty="0" err="1" smtClean="0">
              <a:solidFill>
                <a:schemeClr val="tx1"/>
              </a:solidFill>
              <a:sym typeface="+mn-lt"/>
            </a:endParaRPr>
          </a:p>
        </p:txBody>
      </p:sp>
      <p:graphicFrame>
        <p:nvGraphicFramePr>
          <p:cNvPr id="124" name="Object 123"/>
          <p:cNvGraphicFramePr>
            <a:graphicFrameLocks/>
          </p:cNvGraphicFramePr>
          <p:nvPr>
            <p:custDataLst>
              <p:tags r:id="rId72"/>
            </p:custDataLst>
            <p:extLst>
              <p:ext uri="{D42A27DB-BD31-4B8C-83A1-F6EECF244321}">
                <p14:modId xmlns:p14="http://schemas.microsoft.com/office/powerpoint/2010/main" val="2137973994"/>
              </p:ext>
            </p:extLst>
          </p:nvPr>
        </p:nvGraphicFramePr>
        <p:xfrm>
          <a:off x="6096000" y="1714501"/>
          <a:ext cx="2962224" cy="914299"/>
        </p:xfrm>
        <a:graphic>
          <a:graphicData uri="http://schemas.openxmlformats.org/presentationml/2006/ole">
            <mc:AlternateContent xmlns:mc="http://schemas.openxmlformats.org/markup-compatibility/2006">
              <mc:Choice xmlns:v="urn:schemas-microsoft-com:vml" Requires="v">
                <p:oleObj spid="_x0000_s1212273" name="Chart" r:id="rId139" imgW="2962224" imgH="914299" progId="MSGraph.Chart.8">
                  <p:embed followColorScheme="full"/>
                </p:oleObj>
              </mc:Choice>
              <mc:Fallback>
                <p:oleObj name="Chart" r:id="rId139" imgW="2962224" imgH="914299" progId="MSGraph.Chart.8">
                  <p:embed followColorScheme="full"/>
                  <p:pic>
                    <p:nvPicPr>
                      <p:cNvPr id="0" name=""/>
                      <p:cNvPicPr/>
                      <p:nvPr/>
                    </p:nvPicPr>
                    <p:blipFill>
                      <a:blip r:embed="rId140"/>
                      <a:stretch>
                        <a:fillRect/>
                      </a:stretch>
                    </p:blipFill>
                    <p:spPr>
                      <a:xfrm>
                        <a:off x="6096000" y="1714501"/>
                        <a:ext cx="2962224" cy="914299"/>
                      </a:xfrm>
                      <a:prstGeom prst="rect">
                        <a:avLst/>
                      </a:prstGeom>
                    </p:spPr>
                  </p:pic>
                </p:oleObj>
              </mc:Fallback>
            </mc:AlternateContent>
          </a:graphicData>
        </a:graphic>
      </p:graphicFrame>
      <p:cxnSp>
        <p:nvCxnSpPr>
          <p:cNvPr id="125" name="Straight Connector 124"/>
          <p:cNvCxnSpPr/>
          <p:nvPr>
            <p:custDataLst>
              <p:tags r:id="rId73"/>
            </p:custDataLst>
          </p:nvPr>
        </p:nvCxnSpPr>
        <p:spPr bwMode="auto">
          <a:xfrm flipH="1">
            <a:off x="6605588" y="1905000"/>
            <a:ext cx="138113"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custDataLst>
              <p:tags r:id="rId74"/>
            </p:custDataLst>
          </p:nvPr>
        </p:nvCxnSpPr>
        <p:spPr bwMode="auto">
          <a:xfrm flipV="1">
            <a:off x="6643688" y="1901825"/>
            <a:ext cx="0" cy="15875"/>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custDataLst>
              <p:tags r:id="rId75"/>
            </p:custDataLst>
          </p:nvPr>
        </p:nvCxnSpPr>
        <p:spPr bwMode="auto">
          <a:xfrm>
            <a:off x="6545263" y="1914525"/>
            <a:ext cx="136525"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8" name="Rectangle 127"/>
          <p:cNvSpPr/>
          <p:nvPr>
            <p:custDataLst>
              <p:tags r:id="rId76"/>
            </p:custDataLst>
          </p:nvPr>
        </p:nvSpPr>
        <p:spPr bwMode="auto">
          <a:xfrm>
            <a:off x="8540750" y="237331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C2443F9B-8E6E-4BC6-8658-6A1D24151DED}" type="datetime'''20''''''''''21/''2''''''''''''''''3'''''">
              <a:rPr lang="en-ZA" altLang="en-US" sz="700">
                <a:solidFill>
                  <a:schemeClr val="tx1"/>
                </a:solidFill>
                <a:sym typeface="+mn-lt"/>
              </a:rPr>
              <a:pPr/>
              <a:t>2021/23</a:t>
            </a:fld>
            <a:endParaRPr lang="en-ZA" sz="700" dirty="0" err="1" smtClean="0">
              <a:solidFill>
                <a:schemeClr val="tx1"/>
              </a:solidFill>
              <a:sym typeface="+mn-lt"/>
            </a:endParaRPr>
          </a:p>
        </p:txBody>
      </p:sp>
      <p:sp>
        <p:nvSpPr>
          <p:cNvPr id="129" name="Rectangle 128"/>
          <p:cNvSpPr/>
          <p:nvPr>
            <p:custDataLst>
              <p:tags r:id="rId77"/>
            </p:custDataLst>
          </p:nvPr>
        </p:nvSpPr>
        <p:spPr bwMode="auto">
          <a:xfrm>
            <a:off x="6702425" y="237331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78058F79-6514-47B4-B88C-64BF00AED982}" type="datetime'''''''''''2''''''''0''''1''8''''''''/''''''1''''''''9'''">
              <a:rPr lang="en-US" altLang="en-US" sz="700">
                <a:solidFill>
                  <a:schemeClr val="tx1"/>
                </a:solidFill>
                <a:sym typeface="+mn-lt"/>
              </a:rPr>
              <a:pPr/>
              <a:t>2018/19</a:t>
            </a:fld>
            <a:endParaRPr lang="en-ZA" sz="700" dirty="0" err="1" smtClean="0">
              <a:solidFill>
                <a:schemeClr val="tx1"/>
              </a:solidFill>
              <a:sym typeface="+mn-lt"/>
            </a:endParaRPr>
          </a:p>
        </p:txBody>
      </p:sp>
      <p:sp>
        <p:nvSpPr>
          <p:cNvPr id="130" name="Rectangle 129"/>
          <p:cNvSpPr/>
          <p:nvPr>
            <p:custDataLst>
              <p:tags r:id="rId78"/>
            </p:custDataLst>
          </p:nvPr>
        </p:nvSpPr>
        <p:spPr bwMode="auto">
          <a:xfrm>
            <a:off x="7626350" y="237331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C8FAA8A0-5FBB-4EC4-BA06-1D1171DA3124}" type="datetime'''''2''''''''''''0''''''''2''''''''''''0''/''''''''21'''">
              <a:rPr lang="en-US" altLang="en-US" sz="700">
                <a:solidFill>
                  <a:schemeClr val="tx1"/>
                </a:solidFill>
                <a:sym typeface="+mn-lt"/>
              </a:rPr>
              <a:pPr/>
              <a:t>2020/21</a:t>
            </a:fld>
            <a:endParaRPr lang="en-ZA" sz="700" dirty="0" err="1" smtClean="0">
              <a:solidFill>
                <a:schemeClr val="tx1"/>
              </a:solidFill>
              <a:sym typeface="+mn-lt"/>
            </a:endParaRPr>
          </a:p>
        </p:txBody>
      </p:sp>
      <p:sp>
        <p:nvSpPr>
          <p:cNvPr id="131" name="Rectangle 130"/>
          <p:cNvSpPr/>
          <p:nvPr>
            <p:custDataLst>
              <p:tags r:id="rId79"/>
            </p:custDataLst>
          </p:nvPr>
        </p:nvSpPr>
        <p:spPr bwMode="gray">
          <a:xfrm>
            <a:off x="7700963" y="1695450"/>
            <a:ext cx="1905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A3718114-82A9-4CC8-9489-41E947565109}" type="datetime'''''''''''''''7''''.8'''''''''''''''''''''''''''''">
              <a:rPr lang="en-ZA" altLang="en-US" sz="900">
                <a:solidFill>
                  <a:schemeClr val="tx1"/>
                </a:solidFill>
                <a:sym typeface="+mn-lt"/>
              </a:rPr>
              <a:pPr/>
              <a:t>7.8</a:t>
            </a:fld>
            <a:endParaRPr lang="en-ZA" sz="900" dirty="0" err="1" smtClean="0">
              <a:solidFill>
                <a:schemeClr val="tx1"/>
              </a:solidFill>
              <a:sym typeface="+mn-lt"/>
            </a:endParaRPr>
          </a:p>
        </p:txBody>
      </p:sp>
      <p:sp>
        <p:nvSpPr>
          <p:cNvPr id="132" name="Rectangle 131"/>
          <p:cNvSpPr/>
          <p:nvPr>
            <p:custDataLst>
              <p:tags r:id="rId80"/>
            </p:custDataLst>
          </p:nvPr>
        </p:nvSpPr>
        <p:spPr bwMode="gray">
          <a:xfrm>
            <a:off x="8615363" y="1647825"/>
            <a:ext cx="1905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982872B1-FC34-49AF-AEA8-4225B40E0122}" type="datetime'''''8''''''.''''''''''''''''''''''7'''''''''''''">
              <a:rPr lang="en-ZA" altLang="en-US" sz="900">
                <a:solidFill>
                  <a:schemeClr val="tx1"/>
                </a:solidFill>
                <a:sym typeface="+mn-lt"/>
              </a:rPr>
              <a:pPr/>
              <a:t>8.7</a:t>
            </a:fld>
            <a:endParaRPr lang="en-ZA" sz="900" dirty="0" err="1" smtClean="0">
              <a:solidFill>
                <a:schemeClr val="tx1"/>
              </a:solidFill>
              <a:sym typeface="+mn-lt"/>
            </a:endParaRPr>
          </a:p>
        </p:txBody>
      </p:sp>
      <p:sp>
        <p:nvSpPr>
          <p:cNvPr id="133" name="Rectangle 132"/>
          <p:cNvSpPr/>
          <p:nvPr>
            <p:custDataLst>
              <p:tags r:id="rId81"/>
            </p:custDataLst>
          </p:nvPr>
        </p:nvSpPr>
        <p:spPr bwMode="gray">
          <a:xfrm>
            <a:off x="7239000" y="1724025"/>
            <a:ext cx="1905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CA673157-9D08-4DB0-8857-5119AF9E6484}" type="datetime'''7''''''''''''''''''''''''.''''''''''''4'''''''''''''''''''">
              <a:rPr lang="en-ZA" altLang="en-US" sz="900">
                <a:solidFill>
                  <a:schemeClr val="tx1"/>
                </a:solidFill>
                <a:sym typeface="+mn-lt"/>
              </a:rPr>
              <a:pPr/>
              <a:t>7.4</a:t>
            </a:fld>
            <a:endParaRPr lang="en-ZA" sz="900" dirty="0" err="1" smtClean="0">
              <a:solidFill>
                <a:schemeClr val="tx1"/>
              </a:solidFill>
              <a:sym typeface="+mn-lt"/>
            </a:endParaRPr>
          </a:p>
        </p:txBody>
      </p:sp>
      <p:sp>
        <p:nvSpPr>
          <p:cNvPr id="134" name="Rectangle 133"/>
          <p:cNvSpPr/>
          <p:nvPr>
            <p:custDataLst>
              <p:tags r:id="rId82"/>
            </p:custDataLst>
          </p:nvPr>
        </p:nvSpPr>
        <p:spPr bwMode="auto">
          <a:xfrm>
            <a:off x="6245225" y="2373313"/>
            <a:ext cx="341313"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621148FA-47E3-4A3B-A181-39BA66AD2D8B}" type="datetime'''2''''0''''''1''7''''''/1''''8 ''''''''''''L''E'''''''">
              <a:rPr lang="en-US" altLang="en-US" sz="700">
                <a:solidFill>
                  <a:schemeClr val="tx1"/>
                </a:solidFill>
                <a:sym typeface="+mn-lt"/>
              </a:rPr>
              <a:pPr/>
              <a:t>2017/18 LE</a:t>
            </a:fld>
            <a:endParaRPr lang="en-ZA" sz="700" dirty="0" err="1" smtClean="0">
              <a:solidFill>
                <a:schemeClr val="tx1"/>
              </a:solidFill>
              <a:sym typeface="+mn-lt"/>
            </a:endParaRPr>
          </a:p>
        </p:txBody>
      </p:sp>
      <p:sp>
        <p:nvSpPr>
          <p:cNvPr id="135" name="Rectangle 134"/>
          <p:cNvSpPr/>
          <p:nvPr>
            <p:custDataLst>
              <p:tags r:id="rId83"/>
            </p:custDataLst>
          </p:nvPr>
        </p:nvSpPr>
        <p:spPr bwMode="gray">
          <a:xfrm>
            <a:off x="6319838" y="1752600"/>
            <a:ext cx="1905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D4C8C58E-52F2-4BFB-86CA-14F8F0A1B6DC}" type="datetime'6''.''''''''''''8'''''">
              <a:rPr lang="en-ZA" altLang="en-US" sz="900">
                <a:solidFill>
                  <a:schemeClr val="tx1"/>
                </a:solidFill>
                <a:sym typeface="+mn-lt"/>
              </a:rPr>
              <a:pPr/>
              <a:t>6.8</a:t>
            </a:fld>
            <a:endParaRPr lang="en-ZA" sz="900" dirty="0" err="1" smtClean="0">
              <a:solidFill>
                <a:schemeClr val="tx1"/>
              </a:solidFill>
              <a:sym typeface="+mn-lt"/>
            </a:endParaRPr>
          </a:p>
        </p:txBody>
      </p:sp>
      <p:sp>
        <p:nvSpPr>
          <p:cNvPr id="136" name="Rectangle 135"/>
          <p:cNvSpPr/>
          <p:nvPr>
            <p:custDataLst>
              <p:tags r:id="rId84"/>
            </p:custDataLst>
          </p:nvPr>
        </p:nvSpPr>
        <p:spPr bwMode="auto">
          <a:xfrm>
            <a:off x="8083550" y="237331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7D5073B0-22E7-4091-8FAC-E7F37EF656D9}" type="datetime'2''''0''''''''''''''''''''2''1''''''''''''/''22'''''''''''">
              <a:rPr lang="en-ZA" altLang="en-US" sz="700">
                <a:solidFill>
                  <a:schemeClr val="tx1"/>
                </a:solidFill>
                <a:sym typeface="+mn-lt"/>
              </a:rPr>
              <a:pPr/>
              <a:t>2021/22</a:t>
            </a:fld>
            <a:endParaRPr lang="en-ZA" sz="700" dirty="0" err="1" smtClean="0">
              <a:solidFill>
                <a:schemeClr val="tx1"/>
              </a:solidFill>
              <a:sym typeface="+mn-lt"/>
            </a:endParaRPr>
          </a:p>
        </p:txBody>
      </p:sp>
      <p:sp>
        <p:nvSpPr>
          <p:cNvPr id="137" name="Oval 136"/>
          <p:cNvSpPr/>
          <p:nvPr>
            <p:custDataLst>
              <p:tags r:id="rId85"/>
            </p:custDataLst>
          </p:nvPr>
        </p:nvSpPr>
        <p:spPr bwMode="gray">
          <a:xfrm>
            <a:off x="6351588" y="1962150"/>
            <a:ext cx="584200"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11B996DE-7DCD-4495-B9CD-061F3C59C3BA}" type="datetime'''''''''''''''''''''''''''''''''''''''''+2''''''''.6''''%'">
              <a:rPr lang="en-ZA" altLang="en-US" sz="900" b="1">
                <a:solidFill>
                  <a:schemeClr val="bg1"/>
                </a:solidFill>
                <a:sym typeface="+mn-lt"/>
              </a:rPr>
              <a:pPr/>
              <a:t>+2.6%</a:t>
            </a:fld>
            <a:endParaRPr lang="en-ZA" sz="900" b="1" dirty="0" err="1" smtClean="0">
              <a:solidFill>
                <a:schemeClr val="bg1"/>
              </a:solidFill>
              <a:sym typeface="+mn-lt"/>
            </a:endParaRPr>
          </a:p>
        </p:txBody>
      </p:sp>
      <p:sp>
        <p:nvSpPr>
          <p:cNvPr id="138" name="Rectangle 137"/>
          <p:cNvSpPr/>
          <p:nvPr>
            <p:custDataLst>
              <p:tags r:id="rId86"/>
            </p:custDataLst>
          </p:nvPr>
        </p:nvSpPr>
        <p:spPr bwMode="gray">
          <a:xfrm>
            <a:off x="8158163" y="1676400"/>
            <a:ext cx="1905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5B4AE3FD-67AE-4B04-885D-086070E32717}" type="datetime'''''''8''.''''''''''''2'''''''''''''''''">
              <a:rPr lang="en-ZA" altLang="en-US" sz="900">
                <a:solidFill>
                  <a:schemeClr val="tx1"/>
                </a:solidFill>
                <a:sym typeface="+mn-lt"/>
              </a:rPr>
              <a:pPr/>
              <a:t>8.2</a:t>
            </a:fld>
            <a:endParaRPr lang="en-ZA" sz="900" dirty="0" err="1" smtClean="0">
              <a:solidFill>
                <a:schemeClr val="tx1"/>
              </a:solidFill>
              <a:sym typeface="+mn-lt"/>
            </a:endParaRPr>
          </a:p>
        </p:txBody>
      </p:sp>
      <p:sp>
        <p:nvSpPr>
          <p:cNvPr id="139" name="Rectangle 138"/>
          <p:cNvSpPr/>
          <p:nvPr>
            <p:custDataLst>
              <p:tags r:id="rId87"/>
            </p:custDataLst>
          </p:nvPr>
        </p:nvSpPr>
        <p:spPr bwMode="gray">
          <a:xfrm>
            <a:off x="6777038" y="1743075"/>
            <a:ext cx="1905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E64AEF22-1194-47E7-B9D6-EC31D374940E}" type="datetime'''''''''''''''''''7''''''''.''''''''''''''''''''''''''''0'">
              <a:rPr lang="en-ZA" altLang="en-US" sz="900">
                <a:solidFill>
                  <a:schemeClr val="tx1"/>
                </a:solidFill>
                <a:sym typeface="+mn-lt"/>
              </a:rPr>
              <a:pPr/>
              <a:t>7.0</a:t>
            </a:fld>
            <a:endParaRPr lang="en-ZA" sz="900" dirty="0" err="1" smtClean="0">
              <a:solidFill>
                <a:schemeClr val="tx1"/>
              </a:solidFill>
              <a:sym typeface="+mn-lt"/>
            </a:endParaRPr>
          </a:p>
        </p:txBody>
      </p:sp>
      <p:sp>
        <p:nvSpPr>
          <p:cNvPr id="140" name="Rectangle 139"/>
          <p:cNvSpPr/>
          <p:nvPr>
            <p:custDataLst>
              <p:tags r:id="rId88"/>
            </p:custDataLst>
          </p:nvPr>
        </p:nvSpPr>
        <p:spPr bwMode="auto">
          <a:xfrm>
            <a:off x="7164388" y="237331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C7FEEF21-E51B-4468-A1AD-CC9B427A075F}" type="datetime'2''''''''''''''''''''''''''''''''019/''2''''0'''''''''''''''">
              <a:rPr lang="en-US" altLang="en-US" sz="700">
                <a:solidFill>
                  <a:schemeClr val="tx1"/>
                </a:solidFill>
                <a:sym typeface="+mn-lt"/>
              </a:rPr>
              <a:pPr/>
              <a:t>2019/20</a:t>
            </a:fld>
            <a:endParaRPr lang="en-ZA" sz="700" dirty="0" err="1" smtClean="0">
              <a:solidFill>
                <a:schemeClr val="tx1"/>
              </a:solidFill>
              <a:sym typeface="+mn-lt"/>
            </a:endParaRPr>
          </a:p>
        </p:txBody>
      </p:sp>
      <p:graphicFrame>
        <p:nvGraphicFramePr>
          <p:cNvPr id="141" name="Object 140"/>
          <p:cNvGraphicFramePr>
            <a:graphicFrameLocks/>
          </p:cNvGraphicFramePr>
          <p:nvPr>
            <p:custDataLst>
              <p:tags r:id="rId89"/>
            </p:custDataLst>
            <p:extLst>
              <p:ext uri="{D42A27DB-BD31-4B8C-83A1-F6EECF244321}">
                <p14:modId xmlns:p14="http://schemas.microsoft.com/office/powerpoint/2010/main" val="142917081"/>
              </p:ext>
            </p:extLst>
          </p:nvPr>
        </p:nvGraphicFramePr>
        <p:xfrm>
          <a:off x="3124200" y="5067301"/>
          <a:ext cx="3067151" cy="914299"/>
        </p:xfrm>
        <a:graphic>
          <a:graphicData uri="http://schemas.openxmlformats.org/presentationml/2006/ole">
            <mc:AlternateContent xmlns:mc="http://schemas.openxmlformats.org/markup-compatibility/2006">
              <mc:Choice xmlns:v="urn:schemas-microsoft-com:vml" Requires="v">
                <p:oleObj spid="_x0000_s1212274" name="Chart" r:id="rId141" imgW="3067151" imgH="914299" progId="MSGraph.Chart.8">
                  <p:embed followColorScheme="full"/>
                </p:oleObj>
              </mc:Choice>
              <mc:Fallback>
                <p:oleObj name="Chart" r:id="rId141" imgW="3067151" imgH="914299" progId="MSGraph.Chart.8">
                  <p:embed followColorScheme="full"/>
                  <p:pic>
                    <p:nvPicPr>
                      <p:cNvPr id="0" name=""/>
                      <p:cNvPicPr/>
                      <p:nvPr/>
                    </p:nvPicPr>
                    <p:blipFill>
                      <a:blip r:embed="rId142"/>
                      <a:stretch>
                        <a:fillRect/>
                      </a:stretch>
                    </p:blipFill>
                    <p:spPr>
                      <a:xfrm>
                        <a:off x="3124200" y="5067301"/>
                        <a:ext cx="3067151" cy="914299"/>
                      </a:xfrm>
                      <a:prstGeom prst="rect">
                        <a:avLst/>
                      </a:prstGeom>
                    </p:spPr>
                  </p:pic>
                </p:oleObj>
              </mc:Fallback>
            </mc:AlternateContent>
          </a:graphicData>
        </a:graphic>
      </p:graphicFrame>
      <p:cxnSp>
        <p:nvCxnSpPr>
          <p:cNvPr id="142" name="Straight Connector 141"/>
          <p:cNvCxnSpPr/>
          <p:nvPr>
            <p:custDataLst>
              <p:tags r:id="rId90"/>
            </p:custDataLst>
          </p:nvPr>
        </p:nvCxnSpPr>
        <p:spPr bwMode="auto">
          <a:xfrm>
            <a:off x="3724275" y="5483225"/>
            <a:ext cx="0" cy="15875"/>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custDataLst>
              <p:tags r:id="rId91"/>
            </p:custDataLst>
          </p:nvPr>
        </p:nvCxnSpPr>
        <p:spPr bwMode="auto">
          <a:xfrm flipH="1">
            <a:off x="3686175" y="5495925"/>
            <a:ext cx="142875"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custDataLst>
              <p:tags r:id="rId92"/>
            </p:custDataLst>
          </p:nvPr>
        </p:nvCxnSpPr>
        <p:spPr bwMode="auto">
          <a:xfrm>
            <a:off x="3621088" y="5486400"/>
            <a:ext cx="141288"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5" name="Rectangle 144"/>
          <p:cNvSpPr/>
          <p:nvPr>
            <p:custDataLst>
              <p:tags r:id="rId93"/>
            </p:custDataLst>
          </p:nvPr>
        </p:nvSpPr>
        <p:spPr bwMode="auto">
          <a:xfrm>
            <a:off x="4730750" y="579278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629D2330-511B-42A7-BCBA-6805DEB9C824}" type="datetime'2''''0''20''''/''''''''''''''''''2''1'''''">
              <a:rPr lang="en-US" altLang="en-US" sz="700">
                <a:solidFill>
                  <a:schemeClr val="tx1"/>
                </a:solidFill>
                <a:sym typeface="+mn-lt"/>
              </a:rPr>
              <a:pPr/>
              <a:t>2020/21</a:t>
            </a:fld>
            <a:endParaRPr lang="en-ZA" sz="700" dirty="0" err="1" smtClean="0">
              <a:solidFill>
                <a:schemeClr val="tx1"/>
              </a:solidFill>
              <a:sym typeface="+mn-lt"/>
            </a:endParaRPr>
          </a:p>
        </p:txBody>
      </p:sp>
      <p:sp>
        <p:nvSpPr>
          <p:cNvPr id="146" name="Rectangle 145"/>
          <p:cNvSpPr/>
          <p:nvPr>
            <p:custDataLst>
              <p:tags r:id="rId94"/>
            </p:custDataLst>
          </p:nvPr>
        </p:nvSpPr>
        <p:spPr bwMode="gray">
          <a:xfrm>
            <a:off x="3822700" y="5521325"/>
            <a:ext cx="2794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fld id="{89BEE045-278D-4AB5-864F-827ECD2B76B5}" type="datetime'''(2''''''''''''''''''''.5'''''''''''''''''''')'''''''''''''">
              <a:rPr lang="en-ZA" altLang="en-US" sz="900">
                <a:solidFill>
                  <a:schemeClr val="tx1"/>
                </a:solidFill>
                <a:sym typeface="+mn-lt"/>
              </a:rPr>
              <a:pPr/>
              <a:t>(2.5)</a:t>
            </a:fld>
            <a:endParaRPr lang="en-ZA" sz="900" dirty="0" err="1" smtClean="0">
              <a:solidFill>
                <a:schemeClr val="tx1"/>
              </a:solidFill>
              <a:sym typeface="+mn-lt"/>
            </a:endParaRPr>
          </a:p>
        </p:txBody>
      </p:sp>
      <p:sp>
        <p:nvSpPr>
          <p:cNvPr id="147" name="Rectangle 146"/>
          <p:cNvSpPr/>
          <p:nvPr>
            <p:custDataLst>
              <p:tags r:id="rId95"/>
            </p:custDataLst>
          </p:nvPr>
        </p:nvSpPr>
        <p:spPr bwMode="auto">
          <a:xfrm>
            <a:off x="5673725" y="579278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26284A12-A8C3-48A1-8291-B702610A37A5}" type="datetime'2''02''''''''''''2/2''''3'''''''">
              <a:rPr lang="en-ZA" altLang="en-US" sz="700">
                <a:solidFill>
                  <a:schemeClr val="tx1"/>
                </a:solidFill>
                <a:sym typeface="+mn-lt"/>
              </a:rPr>
              <a:pPr/>
              <a:t>2022/23</a:t>
            </a:fld>
            <a:endParaRPr lang="en-ZA" sz="700" dirty="0" err="1" smtClean="0">
              <a:solidFill>
                <a:schemeClr val="tx1"/>
              </a:solidFill>
              <a:sym typeface="+mn-lt"/>
            </a:endParaRPr>
          </a:p>
        </p:txBody>
      </p:sp>
      <p:sp>
        <p:nvSpPr>
          <p:cNvPr id="148" name="Rectangle 147"/>
          <p:cNvSpPr/>
          <p:nvPr>
            <p:custDataLst>
              <p:tags r:id="rId96"/>
            </p:custDataLst>
          </p:nvPr>
        </p:nvSpPr>
        <p:spPr bwMode="auto">
          <a:xfrm>
            <a:off x="5202238" y="579278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1A2EF52-C31E-4B84-B314-B13C7B9A082A}" type="datetime'''''''20''''''''''''''''''2''''''''''''''''1''''''''/''22'">
              <a:rPr lang="en-ZA" altLang="en-US" sz="700">
                <a:solidFill>
                  <a:schemeClr val="tx1"/>
                </a:solidFill>
                <a:sym typeface="+mn-lt"/>
              </a:rPr>
              <a:pPr/>
              <a:t>2021/22</a:t>
            </a:fld>
            <a:endParaRPr lang="en-ZA" sz="700" dirty="0" err="1" smtClean="0">
              <a:solidFill>
                <a:schemeClr val="tx1"/>
              </a:solidFill>
              <a:sym typeface="+mn-lt"/>
            </a:endParaRPr>
          </a:p>
        </p:txBody>
      </p:sp>
      <p:sp>
        <p:nvSpPr>
          <p:cNvPr id="149" name="Rectangle 148"/>
          <p:cNvSpPr/>
          <p:nvPr>
            <p:custDataLst>
              <p:tags r:id="rId97"/>
            </p:custDataLst>
          </p:nvPr>
        </p:nvSpPr>
        <p:spPr bwMode="gray">
          <a:xfrm>
            <a:off x="5703888" y="5597525"/>
            <a:ext cx="2794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fld id="{CEE092EB-C9E9-484B-9EED-FA81282C10E5}" type="datetime'''''''''''''''''''''''(3''''''''''''''''''.''''''''''''1)'">
              <a:rPr lang="en-ZA" altLang="en-US" sz="900">
                <a:solidFill>
                  <a:schemeClr val="tx1"/>
                </a:solidFill>
                <a:sym typeface="+mn-lt"/>
              </a:rPr>
              <a:pPr/>
              <a:t>(3.1)</a:t>
            </a:fld>
            <a:endParaRPr lang="en-ZA" sz="900" dirty="0" err="1" smtClean="0">
              <a:solidFill>
                <a:schemeClr val="tx1"/>
              </a:solidFill>
              <a:sym typeface="+mn-lt"/>
            </a:endParaRPr>
          </a:p>
        </p:txBody>
      </p:sp>
      <p:sp>
        <p:nvSpPr>
          <p:cNvPr id="150" name="Oval 149"/>
          <p:cNvSpPr/>
          <p:nvPr>
            <p:custDataLst>
              <p:tags r:id="rId98"/>
            </p:custDataLst>
          </p:nvPr>
        </p:nvSpPr>
        <p:spPr bwMode="auto">
          <a:xfrm>
            <a:off x="3810000" y="5346700"/>
            <a:ext cx="584200" cy="174625"/>
          </a:xfrm>
          <a:prstGeom prst="ellipse">
            <a:avLst/>
          </a:prstGeom>
          <a:solidFill>
            <a:srgbClr val="FEF812"/>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F53B6C29-F7AA-4769-B383-328923D41858}" type="datetime'''''''+''2.''''''6''''''''''''''%'''''">
              <a:rPr lang="en-ZA" altLang="en-US" sz="900" b="1">
                <a:solidFill>
                  <a:schemeClr val="tx1"/>
                </a:solidFill>
                <a:sym typeface="+mn-lt"/>
              </a:rPr>
              <a:pPr/>
              <a:t>+2.6%</a:t>
            </a:fld>
            <a:endParaRPr lang="en-ZA" sz="900" b="1" dirty="0" err="1" smtClean="0">
              <a:solidFill>
                <a:schemeClr val="tx1"/>
              </a:solidFill>
              <a:sym typeface="+mn-lt"/>
            </a:endParaRPr>
          </a:p>
        </p:txBody>
      </p:sp>
      <p:sp>
        <p:nvSpPr>
          <p:cNvPr id="151" name="Rectangle 150"/>
          <p:cNvSpPr/>
          <p:nvPr>
            <p:custDataLst>
              <p:tags r:id="rId99"/>
            </p:custDataLst>
          </p:nvPr>
        </p:nvSpPr>
        <p:spPr bwMode="gray">
          <a:xfrm>
            <a:off x="5232400" y="5578475"/>
            <a:ext cx="2794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fld id="{E2C7EF9F-CCC1-4CB1-82E3-367573E4BEA8}" type="datetime'''''''''''''''''''''''(''''''2.''''9'''''''''''''''''''')'''''">
              <a:rPr lang="en-ZA" altLang="en-US" sz="900">
                <a:solidFill>
                  <a:schemeClr val="tx1"/>
                </a:solidFill>
                <a:sym typeface="+mn-lt"/>
              </a:rPr>
              <a:pPr/>
              <a:t>(2.9)</a:t>
            </a:fld>
            <a:endParaRPr lang="en-ZA" sz="900" dirty="0" err="1" smtClean="0">
              <a:solidFill>
                <a:schemeClr val="tx1"/>
              </a:solidFill>
              <a:sym typeface="+mn-lt"/>
            </a:endParaRPr>
          </a:p>
        </p:txBody>
      </p:sp>
      <p:sp>
        <p:nvSpPr>
          <p:cNvPr id="152" name="Rectangle 151"/>
          <p:cNvSpPr/>
          <p:nvPr>
            <p:custDataLst>
              <p:tags r:id="rId100"/>
            </p:custDataLst>
          </p:nvPr>
        </p:nvSpPr>
        <p:spPr bwMode="auto">
          <a:xfrm>
            <a:off x="4264025" y="579278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EDCC00B5-237D-48AA-B1BC-CBF0185976D5}" type="datetime'''''''''''''''''20''''1''9''''''''''''''''''/''2''0'''''''''''">
              <a:rPr lang="en-US" altLang="en-US" sz="700">
                <a:solidFill>
                  <a:schemeClr val="tx1"/>
                </a:solidFill>
                <a:sym typeface="+mn-lt"/>
              </a:rPr>
              <a:pPr/>
              <a:t>2019/20</a:t>
            </a:fld>
            <a:endParaRPr lang="en-ZA" sz="700" dirty="0" err="1" smtClean="0">
              <a:solidFill>
                <a:schemeClr val="tx1"/>
              </a:solidFill>
              <a:sym typeface="+mn-lt"/>
            </a:endParaRPr>
          </a:p>
        </p:txBody>
      </p:sp>
      <p:sp>
        <p:nvSpPr>
          <p:cNvPr id="153" name="Rectangle 152"/>
          <p:cNvSpPr/>
          <p:nvPr>
            <p:custDataLst>
              <p:tags r:id="rId101"/>
            </p:custDataLst>
          </p:nvPr>
        </p:nvSpPr>
        <p:spPr bwMode="gray">
          <a:xfrm>
            <a:off x="4760913" y="5559425"/>
            <a:ext cx="2794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fld id="{5CDF4043-5C6D-42AA-8D7A-77754D740702}" type="datetime'''''''(''''''''2''''''''''''''''''''''''''''.8'''')'">
              <a:rPr lang="en-ZA" altLang="en-US" sz="900">
                <a:solidFill>
                  <a:schemeClr val="tx1"/>
                </a:solidFill>
                <a:sym typeface="+mn-lt"/>
              </a:rPr>
              <a:pPr/>
              <a:t>(2.8)</a:t>
            </a:fld>
            <a:endParaRPr lang="en-ZA" sz="900" dirty="0" err="1" smtClean="0">
              <a:solidFill>
                <a:schemeClr val="tx1"/>
              </a:solidFill>
              <a:sym typeface="+mn-lt"/>
            </a:endParaRPr>
          </a:p>
        </p:txBody>
      </p:sp>
      <p:sp>
        <p:nvSpPr>
          <p:cNvPr id="154" name="Rectangle 153"/>
          <p:cNvSpPr/>
          <p:nvPr>
            <p:custDataLst>
              <p:tags r:id="rId102"/>
            </p:custDataLst>
          </p:nvPr>
        </p:nvSpPr>
        <p:spPr bwMode="gray">
          <a:xfrm>
            <a:off x="4294188" y="5540375"/>
            <a:ext cx="2794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fld id="{0688A7C8-172D-4ED1-82C0-94BA44F52CD6}" type="datetime'''''''''''''''(''''''''''''''''''''2''''''''.6)'''''''">
              <a:rPr lang="en-ZA" altLang="en-US" sz="900">
                <a:solidFill>
                  <a:schemeClr val="tx1"/>
                </a:solidFill>
                <a:sym typeface="+mn-lt"/>
              </a:rPr>
              <a:pPr/>
              <a:t>(2.6)</a:t>
            </a:fld>
            <a:endParaRPr lang="en-ZA" sz="900" dirty="0" err="1" smtClean="0">
              <a:solidFill>
                <a:schemeClr val="tx1"/>
              </a:solidFill>
              <a:sym typeface="+mn-lt"/>
            </a:endParaRPr>
          </a:p>
        </p:txBody>
      </p:sp>
      <p:sp>
        <p:nvSpPr>
          <p:cNvPr id="155" name="Rectangle 154"/>
          <p:cNvSpPr/>
          <p:nvPr>
            <p:custDataLst>
              <p:tags r:id="rId103"/>
            </p:custDataLst>
          </p:nvPr>
        </p:nvSpPr>
        <p:spPr bwMode="auto">
          <a:xfrm>
            <a:off x="3792538" y="5792788"/>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073DC012-D90B-45C3-AC1B-601B5CD90E6F}" type="datetime'''''2''''''0''1''''8''''''''''''''''''/1''''''''''''''''''9'">
              <a:rPr lang="en-US" altLang="en-US" sz="700">
                <a:solidFill>
                  <a:schemeClr val="tx1"/>
                </a:solidFill>
                <a:sym typeface="+mn-lt"/>
              </a:rPr>
              <a:pPr/>
              <a:t>2018/19</a:t>
            </a:fld>
            <a:endParaRPr lang="en-ZA" sz="700" dirty="0" err="1" smtClean="0">
              <a:solidFill>
                <a:schemeClr val="tx1"/>
              </a:solidFill>
              <a:sym typeface="+mn-lt"/>
            </a:endParaRPr>
          </a:p>
        </p:txBody>
      </p:sp>
      <p:sp>
        <p:nvSpPr>
          <p:cNvPr id="156" name="Rectangle 155"/>
          <p:cNvSpPr/>
          <p:nvPr>
            <p:custDataLst>
              <p:tags r:id="rId104"/>
            </p:custDataLst>
          </p:nvPr>
        </p:nvSpPr>
        <p:spPr bwMode="gray">
          <a:xfrm>
            <a:off x="3351213" y="5511800"/>
            <a:ext cx="2794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fld id="{51168FBF-66FA-4374-8D38-49EFC1A918E2}" type="datetime'(''2''''''''''''''''''''''''.''''''''''''4'''''''''''''')'">
              <a:rPr lang="en-ZA" altLang="en-US" sz="900">
                <a:solidFill>
                  <a:schemeClr val="tx1"/>
                </a:solidFill>
                <a:sym typeface="+mn-lt"/>
              </a:rPr>
              <a:pPr/>
              <a:t>(2.4)</a:t>
            </a:fld>
            <a:endParaRPr lang="en-ZA" sz="900" dirty="0" err="1" smtClean="0">
              <a:solidFill>
                <a:schemeClr val="tx1"/>
              </a:solidFill>
              <a:sym typeface="+mn-lt"/>
            </a:endParaRPr>
          </a:p>
        </p:txBody>
      </p:sp>
      <p:sp>
        <p:nvSpPr>
          <p:cNvPr id="157" name="Rectangle 156"/>
          <p:cNvSpPr/>
          <p:nvPr>
            <p:custDataLst>
              <p:tags r:id="rId105"/>
            </p:custDataLst>
          </p:nvPr>
        </p:nvSpPr>
        <p:spPr bwMode="auto">
          <a:xfrm>
            <a:off x="3321050" y="5792788"/>
            <a:ext cx="341313"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4E33CA69-CCDE-4703-BC90-53C99B63E748}" type="datetime'''''''''''''''201''''7''''''''/''1''''''''''8 ''''L''''''E'''">
              <a:rPr lang="en-US" altLang="en-US" sz="700">
                <a:solidFill>
                  <a:schemeClr val="tx1"/>
                </a:solidFill>
                <a:sym typeface="+mn-lt"/>
              </a:rPr>
              <a:pPr/>
              <a:t>2017/18 LE</a:t>
            </a:fld>
            <a:r>
              <a:rPr lang="en-US" altLang="en-US" sz="700" dirty="0" smtClean="0">
                <a:solidFill>
                  <a:schemeClr val="tx1"/>
                </a:solidFill>
                <a:sym typeface="+mn-lt"/>
              </a:rPr>
              <a:t>#</a:t>
            </a:r>
            <a:endParaRPr lang="en-ZA" sz="700" dirty="0" err="1" smtClean="0">
              <a:solidFill>
                <a:schemeClr val="tx1"/>
              </a:solidFill>
              <a:sym typeface="+mn-lt"/>
            </a:endParaRPr>
          </a:p>
        </p:txBody>
      </p:sp>
      <p:graphicFrame>
        <p:nvGraphicFramePr>
          <p:cNvPr id="158" name="Object 157"/>
          <p:cNvGraphicFramePr>
            <a:graphicFrameLocks/>
          </p:cNvGraphicFramePr>
          <p:nvPr>
            <p:custDataLst>
              <p:tags r:id="rId106"/>
            </p:custDataLst>
            <p:extLst>
              <p:ext uri="{D42A27DB-BD31-4B8C-83A1-F6EECF244321}">
                <p14:modId xmlns:p14="http://schemas.microsoft.com/office/powerpoint/2010/main" val="3224536621"/>
              </p:ext>
            </p:extLst>
          </p:nvPr>
        </p:nvGraphicFramePr>
        <p:xfrm>
          <a:off x="6057900" y="5105401"/>
          <a:ext cx="3000257" cy="914299"/>
        </p:xfrm>
        <a:graphic>
          <a:graphicData uri="http://schemas.openxmlformats.org/presentationml/2006/ole">
            <mc:AlternateContent xmlns:mc="http://schemas.openxmlformats.org/markup-compatibility/2006">
              <mc:Choice xmlns:v="urn:schemas-microsoft-com:vml" Requires="v">
                <p:oleObj spid="_x0000_s1212275" name="Chart" r:id="rId143" imgW="3000257" imgH="914299" progId="MSGraph.Chart.8">
                  <p:embed followColorScheme="full"/>
                </p:oleObj>
              </mc:Choice>
              <mc:Fallback>
                <p:oleObj name="Chart" r:id="rId143" imgW="3000257" imgH="914299" progId="MSGraph.Chart.8">
                  <p:embed followColorScheme="full"/>
                  <p:pic>
                    <p:nvPicPr>
                      <p:cNvPr id="0" name=""/>
                      <p:cNvPicPr/>
                      <p:nvPr/>
                    </p:nvPicPr>
                    <p:blipFill>
                      <a:blip r:embed="rId144"/>
                      <a:stretch>
                        <a:fillRect/>
                      </a:stretch>
                    </p:blipFill>
                    <p:spPr>
                      <a:xfrm>
                        <a:off x="6057900" y="5105401"/>
                        <a:ext cx="3000257" cy="914299"/>
                      </a:xfrm>
                      <a:prstGeom prst="rect">
                        <a:avLst/>
                      </a:prstGeom>
                    </p:spPr>
                  </p:pic>
                </p:oleObj>
              </mc:Fallback>
            </mc:AlternateContent>
          </a:graphicData>
        </a:graphic>
      </p:graphicFrame>
      <p:cxnSp>
        <p:nvCxnSpPr>
          <p:cNvPr id="159" name="Straight Connector 158"/>
          <p:cNvCxnSpPr/>
          <p:nvPr>
            <p:custDataLst>
              <p:tags r:id="rId107"/>
            </p:custDataLst>
          </p:nvPr>
        </p:nvCxnSpPr>
        <p:spPr bwMode="auto">
          <a:xfrm flipV="1">
            <a:off x="6634163" y="5330825"/>
            <a:ext cx="0" cy="44450"/>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custDataLst>
              <p:tags r:id="rId108"/>
            </p:custDataLst>
          </p:nvPr>
        </p:nvCxnSpPr>
        <p:spPr bwMode="auto">
          <a:xfrm>
            <a:off x="6535738" y="5372100"/>
            <a:ext cx="136525"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custDataLst>
              <p:tags r:id="rId109"/>
            </p:custDataLst>
          </p:nvPr>
        </p:nvCxnSpPr>
        <p:spPr bwMode="auto">
          <a:xfrm flipH="1">
            <a:off x="6596063" y="5334000"/>
            <a:ext cx="138113"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2" name="Oval 161"/>
          <p:cNvSpPr/>
          <p:nvPr>
            <p:custDataLst>
              <p:tags r:id="rId110"/>
            </p:custDataLst>
          </p:nvPr>
        </p:nvSpPr>
        <p:spPr bwMode="gray">
          <a:xfrm>
            <a:off x="6291263" y="5419725"/>
            <a:ext cx="685800"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16312ABE-64F0-45AB-B9EA-AB2029E8158B}" type="datetime'+''''2''''''''''0''''''''''''''''''''''''''''.''2%'">
              <a:rPr lang="en-ZA" altLang="en-US" sz="900" b="1">
                <a:solidFill>
                  <a:schemeClr val="bg1"/>
                </a:solidFill>
                <a:sym typeface="+mn-lt"/>
              </a:rPr>
              <a:pPr/>
              <a:t>+20.2%</a:t>
            </a:fld>
            <a:endParaRPr lang="en-ZA" sz="900" b="1" dirty="0" err="1" smtClean="0">
              <a:solidFill>
                <a:schemeClr val="bg1"/>
              </a:solidFill>
              <a:sym typeface="+mn-lt"/>
            </a:endParaRPr>
          </a:p>
        </p:txBody>
      </p:sp>
      <p:sp>
        <p:nvSpPr>
          <p:cNvPr id="163" name="Rectangle 162"/>
          <p:cNvSpPr/>
          <p:nvPr>
            <p:custDataLst>
              <p:tags r:id="rId111"/>
            </p:custDataLst>
          </p:nvPr>
        </p:nvSpPr>
        <p:spPr bwMode="gray">
          <a:xfrm>
            <a:off x="6737350" y="5172075"/>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67BD372B-D2F1-4454-B72B-DE32FF9E5287}" type="datetime'3''''''''''''''''''''7''''''''''''''''''''.''''''''''''''9'''">
              <a:rPr lang="en-ZA" altLang="en-US" sz="900">
                <a:solidFill>
                  <a:schemeClr val="tx1"/>
                </a:solidFill>
                <a:sym typeface="+mn-lt"/>
              </a:rPr>
              <a:pPr/>
              <a:t>37.9</a:t>
            </a:fld>
            <a:endParaRPr lang="en-ZA" sz="900" dirty="0" err="1" smtClean="0">
              <a:solidFill>
                <a:schemeClr val="tx1"/>
              </a:solidFill>
              <a:sym typeface="+mn-lt"/>
            </a:endParaRPr>
          </a:p>
        </p:txBody>
      </p:sp>
      <p:sp>
        <p:nvSpPr>
          <p:cNvPr id="164" name="Rectangle 163"/>
          <p:cNvSpPr/>
          <p:nvPr>
            <p:custDataLst>
              <p:tags r:id="rId112"/>
            </p:custDataLst>
          </p:nvPr>
        </p:nvSpPr>
        <p:spPr bwMode="gray">
          <a:xfrm>
            <a:off x="8589963" y="5067300"/>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17194CE3-B218-4205-8D09-7C8650F57897}" type="datetime'''''''5''3.''''''''''''''''''''''''''''''''''6'''''''''''">
              <a:rPr lang="en-ZA" altLang="en-US" sz="900">
                <a:solidFill>
                  <a:schemeClr val="tx1"/>
                </a:solidFill>
                <a:sym typeface="+mn-lt"/>
              </a:rPr>
              <a:pPr/>
              <a:t>53.6</a:t>
            </a:fld>
            <a:endParaRPr lang="en-ZA" sz="900" dirty="0" err="1" smtClean="0">
              <a:solidFill>
                <a:schemeClr val="tx1"/>
              </a:solidFill>
              <a:sym typeface="+mn-lt"/>
            </a:endParaRPr>
          </a:p>
        </p:txBody>
      </p:sp>
      <p:sp>
        <p:nvSpPr>
          <p:cNvPr id="165" name="Rectangle 164"/>
          <p:cNvSpPr/>
          <p:nvPr>
            <p:custDataLst>
              <p:tags r:id="rId113"/>
            </p:custDataLst>
          </p:nvPr>
        </p:nvSpPr>
        <p:spPr bwMode="gray">
          <a:xfrm>
            <a:off x="8128000" y="5095875"/>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7765F67A-E5C0-4B1A-BCEA-1E12F3B200E6}" type="datetime'4''''''8''.''''''''''''''''''''''8'''''''''''''''''">
              <a:rPr lang="en-ZA" altLang="en-US" sz="900">
                <a:solidFill>
                  <a:schemeClr val="tx1"/>
                </a:solidFill>
                <a:sym typeface="+mn-lt"/>
              </a:rPr>
              <a:pPr/>
              <a:t>48.8</a:t>
            </a:fld>
            <a:endParaRPr lang="en-ZA" sz="900" dirty="0" err="1" smtClean="0">
              <a:solidFill>
                <a:schemeClr val="tx1"/>
              </a:solidFill>
              <a:sym typeface="+mn-lt"/>
            </a:endParaRPr>
          </a:p>
        </p:txBody>
      </p:sp>
      <p:sp>
        <p:nvSpPr>
          <p:cNvPr id="166" name="Rectangle 165"/>
          <p:cNvSpPr/>
          <p:nvPr>
            <p:custDataLst>
              <p:tags r:id="rId114"/>
            </p:custDataLst>
          </p:nvPr>
        </p:nvSpPr>
        <p:spPr bwMode="auto">
          <a:xfrm>
            <a:off x="7621588" y="56308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D20F622B-D0C7-43CB-903B-9E5E4A61CC99}" type="datetime'''''''''''''''2''''02''0''/''''''''''''''21'''''''''''">
              <a:rPr lang="en-US" altLang="en-US" sz="700">
                <a:solidFill>
                  <a:schemeClr val="tx1"/>
                </a:solidFill>
                <a:sym typeface="+mn-lt"/>
              </a:rPr>
              <a:pPr/>
              <a:t>2020/21</a:t>
            </a:fld>
            <a:endParaRPr lang="en-ZA" sz="700" dirty="0" err="1" smtClean="0">
              <a:solidFill>
                <a:schemeClr val="tx1"/>
              </a:solidFill>
              <a:sym typeface="+mn-lt"/>
            </a:endParaRPr>
          </a:p>
        </p:txBody>
      </p:sp>
      <p:sp>
        <p:nvSpPr>
          <p:cNvPr id="167" name="Rectangle 166"/>
          <p:cNvSpPr/>
          <p:nvPr>
            <p:custDataLst>
              <p:tags r:id="rId115"/>
            </p:custDataLst>
          </p:nvPr>
        </p:nvSpPr>
        <p:spPr bwMode="auto">
          <a:xfrm>
            <a:off x="8083550" y="56308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014018D6-CF7E-4B8B-9589-454A70B39707}" type="datetime'''2''''''''''''''''''''''''0''''''2''1''/''2''''2'''">
              <a:rPr lang="en-ZA" altLang="en-US" sz="700">
                <a:solidFill>
                  <a:schemeClr val="tx1"/>
                </a:solidFill>
                <a:sym typeface="+mn-lt"/>
              </a:rPr>
              <a:pPr/>
              <a:t>2021/22</a:t>
            </a:fld>
            <a:endParaRPr lang="en-ZA" sz="700" dirty="0" err="1" smtClean="0">
              <a:solidFill>
                <a:schemeClr val="tx1"/>
              </a:solidFill>
              <a:sym typeface="+mn-lt"/>
            </a:endParaRPr>
          </a:p>
        </p:txBody>
      </p:sp>
      <p:sp>
        <p:nvSpPr>
          <p:cNvPr id="168" name="Rectangle 167"/>
          <p:cNvSpPr/>
          <p:nvPr>
            <p:custDataLst>
              <p:tags r:id="rId116"/>
            </p:custDataLst>
          </p:nvPr>
        </p:nvSpPr>
        <p:spPr bwMode="auto">
          <a:xfrm>
            <a:off x="8545513" y="56308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E8EBF11B-A512-458E-A09A-EECA7CC27E77}" type="datetime'''''''''''''''''20''''2''2''/2''''3'''''''''''''''''''''''''''">
              <a:rPr lang="en-ZA" altLang="en-US" sz="700">
                <a:solidFill>
                  <a:schemeClr val="tx1"/>
                </a:solidFill>
                <a:sym typeface="+mn-lt"/>
              </a:rPr>
              <a:pPr/>
              <a:t>2022/23</a:t>
            </a:fld>
            <a:endParaRPr lang="en-ZA" sz="700" dirty="0" err="1" smtClean="0">
              <a:solidFill>
                <a:schemeClr val="tx1"/>
              </a:solidFill>
              <a:sym typeface="+mn-lt"/>
            </a:endParaRPr>
          </a:p>
        </p:txBody>
      </p:sp>
      <p:sp>
        <p:nvSpPr>
          <p:cNvPr id="169" name="Rectangle 168"/>
          <p:cNvSpPr/>
          <p:nvPr>
            <p:custDataLst>
              <p:tags r:id="rId117"/>
            </p:custDataLst>
          </p:nvPr>
        </p:nvSpPr>
        <p:spPr bwMode="auto">
          <a:xfrm>
            <a:off x="7154863" y="56308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E4CBC5F6-24A3-4530-862D-D6109E6CF5C6}" type="datetime'''''''2''''''''01''''''''9''''/''''''2''''''''0'''''">
              <a:rPr lang="en-US" altLang="en-US" sz="700">
                <a:solidFill>
                  <a:schemeClr val="tx1"/>
                </a:solidFill>
                <a:sym typeface="+mn-lt"/>
              </a:rPr>
              <a:pPr/>
              <a:t>2019/20</a:t>
            </a:fld>
            <a:endParaRPr lang="en-ZA" sz="700" dirty="0" err="1" smtClean="0">
              <a:solidFill>
                <a:schemeClr val="tx1"/>
              </a:solidFill>
              <a:sym typeface="+mn-lt"/>
            </a:endParaRPr>
          </a:p>
        </p:txBody>
      </p:sp>
      <p:sp>
        <p:nvSpPr>
          <p:cNvPr id="170" name="Rectangle 169"/>
          <p:cNvSpPr/>
          <p:nvPr>
            <p:custDataLst>
              <p:tags r:id="rId118"/>
            </p:custDataLst>
          </p:nvPr>
        </p:nvSpPr>
        <p:spPr bwMode="gray">
          <a:xfrm>
            <a:off x="7199313" y="5143500"/>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BE1C2563-A8A4-475D-8A0E-6B957E7913B7}" type="datetime'''4''''''''''''''''''''1''''''.''''''''''7'''">
              <a:rPr lang="en-ZA" altLang="en-US" sz="900">
                <a:solidFill>
                  <a:schemeClr val="tx1"/>
                </a:solidFill>
                <a:sym typeface="+mn-lt"/>
              </a:rPr>
              <a:pPr/>
              <a:t>41.7</a:t>
            </a:fld>
            <a:endParaRPr lang="en-ZA" sz="900" dirty="0" err="1" smtClean="0">
              <a:solidFill>
                <a:schemeClr val="tx1"/>
              </a:solidFill>
              <a:sym typeface="+mn-lt"/>
            </a:endParaRPr>
          </a:p>
        </p:txBody>
      </p:sp>
      <p:sp>
        <p:nvSpPr>
          <p:cNvPr id="171" name="Rectangle 170"/>
          <p:cNvSpPr/>
          <p:nvPr>
            <p:custDataLst>
              <p:tags r:id="rId119"/>
            </p:custDataLst>
          </p:nvPr>
        </p:nvSpPr>
        <p:spPr bwMode="gray">
          <a:xfrm>
            <a:off x="6275388" y="5210175"/>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F8334756-D99F-403C-8728-A7E4D5032D4E}" type="datetime'''''''''''''3''''''''''''''''''1''.''5'">
              <a:rPr lang="en-ZA" altLang="en-US" sz="900">
                <a:solidFill>
                  <a:schemeClr val="tx1"/>
                </a:solidFill>
                <a:sym typeface="+mn-lt"/>
              </a:rPr>
              <a:pPr/>
              <a:t>31.5</a:t>
            </a:fld>
            <a:endParaRPr lang="en-ZA" sz="900" dirty="0" err="1" smtClean="0">
              <a:solidFill>
                <a:schemeClr val="tx1"/>
              </a:solidFill>
              <a:sym typeface="+mn-lt"/>
            </a:endParaRPr>
          </a:p>
        </p:txBody>
      </p:sp>
      <p:sp>
        <p:nvSpPr>
          <p:cNvPr id="172" name="Rectangle 171"/>
          <p:cNvSpPr/>
          <p:nvPr>
            <p:custDataLst>
              <p:tags r:id="rId120"/>
            </p:custDataLst>
          </p:nvPr>
        </p:nvSpPr>
        <p:spPr bwMode="auto">
          <a:xfrm>
            <a:off x="6169025" y="5630863"/>
            <a:ext cx="463550"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7A269D4A-DA52-4EC9-8BE4-0189B5F97B57}" type="datetime'''2''''0''''''''''1''''''7''''/1''8 ''''''LE'''''''''">
              <a:rPr lang="en-US" altLang="en-US" sz="700">
                <a:solidFill>
                  <a:schemeClr val="tx1"/>
                </a:solidFill>
                <a:sym typeface="+mn-lt"/>
              </a:rPr>
              <a:pPr/>
              <a:t>2017/18 LE</a:t>
            </a:fld>
            <a:endParaRPr lang="en-ZA" sz="700" dirty="0" err="1" smtClean="0">
              <a:solidFill>
                <a:schemeClr val="tx1"/>
              </a:solidFill>
              <a:sym typeface="+mn-lt"/>
            </a:endParaRPr>
          </a:p>
        </p:txBody>
      </p:sp>
      <p:sp>
        <p:nvSpPr>
          <p:cNvPr id="173" name="Rectangle 172"/>
          <p:cNvSpPr/>
          <p:nvPr>
            <p:custDataLst>
              <p:tags r:id="rId121"/>
            </p:custDataLst>
          </p:nvPr>
        </p:nvSpPr>
        <p:spPr bwMode="auto">
          <a:xfrm>
            <a:off x="6692900" y="5630863"/>
            <a:ext cx="341313" cy="1063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1FF4CFDD-BD5B-4C02-ACDD-10662A5E3F62}" type="datetime'''''2''''''0''''''''''''''1''8''''''/''''''1''''''''9'''''''">
              <a:rPr lang="en-US" altLang="en-US" sz="700">
                <a:solidFill>
                  <a:schemeClr val="tx1"/>
                </a:solidFill>
                <a:sym typeface="+mn-lt"/>
              </a:rPr>
              <a:pPr/>
              <a:t>2018/19</a:t>
            </a:fld>
            <a:endParaRPr lang="en-ZA" sz="700" dirty="0" err="1" smtClean="0">
              <a:solidFill>
                <a:schemeClr val="tx1"/>
              </a:solidFill>
              <a:sym typeface="+mn-lt"/>
            </a:endParaRPr>
          </a:p>
        </p:txBody>
      </p:sp>
      <p:sp>
        <p:nvSpPr>
          <p:cNvPr id="174" name="Rectangle 173"/>
          <p:cNvSpPr/>
          <p:nvPr>
            <p:custDataLst>
              <p:tags r:id="rId122"/>
            </p:custDataLst>
          </p:nvPr>
        </p:nvSpPr>
        <p:spPr bwMode="gray">
          <a:xfrm>
            <a:off x="7666038" y="5124450"/>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CC581198-D17C-44D4-BB98-6666849282B9}" type="datetime'''''''''4''''''''''''''''4''''''''''''''''.''''4'''''''''''">
              <a:rPr lang="en-ZA" altLang="en-US" sz="900">
                <a:solidFill>
                  <a:schemeClr val="tx1"/>
                </a:solidFill>
                <a:sym typeface="+mn-lt"/>
              </a:rPr>
              <a:pPr/>
              <a:t>44.4</a:t>
            </a:fld>
            <a:endParaRPr lang="en-ZA" sz="900" dirty="0" err="1" smtClean="0">
              <a:solidFill>
                <a:schemeClr val="tx1"/>
              </a:solidFill>
              <a:sym typeface="+mn-lt"/>
            </a:endParaRPr>
          </a:p>
        </p:txBody>
      </p:sp>
      <p:sp>
        <p:nvSpPr>
          <p:cNvPr id="175" name="TextBox 174"/>
          <p:cNvSpPr txBox="1"/>
          <p:nvPr/>
        </p:nvSpPr>
        <p:spPr>
          <a:xfrm>
            <a:off x="6114514" y="4432300"/>
            <a:ext cx="2947143" cy="288816"/>
          </a:xfrm>
          <a:prstGeom prst="rect">
            <a:avLst/>
          </a:prstGeom>
          <a:noFill/>
        </p:spPr>
        <p:txBody>
          <a:bodyPr wrap="square" lIns="36000" tIns="0" rIns="0" bIns="0" rtlCol="0">
            <a:noAutofit/>
          </a:bodyPr>
          <a:lstStyle/>
          <a:p>
            <a:pPr marL="171450" indent="-171450">
              <a:buFont typeface="Arial" panose="020B0604020202020204" pitchFamily="34" charset="0"/>
              <a:buChar char="•"/>
            </a:pPr>
            <a:r>
              <a:rPr lang="en-US" sz="900" dirty="0" smtClean="0">
                <a:latin typeface="Arial" panose="020B0604020202020204" pitchFamily="34" charset="0"/>
                <a:cs typeface="Arial" panose="020B0604020202020204" pitchFamily="34" charset="0"/>
              </a:rPr>
              <a:t>Targeted improvement in property portfolio without significant restructuring.</a:t>
            </a:r>
            <a:endParaRPr lang="en-US" sz="900" dirty="0">
              <a:latin typeface="Arial" panose="020B0604020202020204" pitchFamily="34" charset="0"/>
              <a:cs typeface="Arial" panose="020B0604020202020204" pitchFamily="34" charset="0"/>
            </a:endParaRPr>
          </a:p>
        </p:txBody>
      </p:sp>
      <p:sp>
        <p:nvSpPr>
          <p:cNvPr id="176" name="Rectangle 175"/>
          <p:cNvSpPr>
            <a:spLocks noChangeAspect="1"/>
          </p:cNvSpPr>
          <p:nvPr/>
        </p:nvSpPr>
        <p:spPr>
          <a:xfrm>
            <a:off x="224926" y="1157713"/>
            <a:ext cx="148760" cy="148760"/>
          </a:xfrm>
          <a:prstGeom prst="rect">
            <a:avLst/>
          </a:prstGeom>
          <a:solidFill>
            <a:srgbClr val="B2A97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err="1">
              <a:solidFill>
                <a:schemeClr val="tx1"/>
              </a:solidFill>
              <a:latin typeface="Arial" panose="020B0604020202020204" pitchFamily="34" charset="0"/>
              <a:cs typeface="Arial" panose="020B0604020202020204" pitchFamily="34" charset="0"/>
            </a:endParaRPr>
          </a:p>
        </p:txBody>
      </p:sp>
      <p:sp>
        <p:nvSpPr>
          <p:cNvPr id="177" name="TextBox 176"/>
          <p:cNvSpPr txBox="1"/>
          <p:nvPr/>
        </p:nvSpPr>
        <p:spPr>
          <a:xfrm>
            <a:off x="403225" y="1204913"/>
            <a:ext cx="843287" cy="123111"/>
          </a:xfrm>
          <a:prstGeom prst="rect">
            <a:avLst/>
          </a:prstGeom>
          <a:noFill/>
        </p:spPr>
        <p:txBody>
          <a:bodyPr wrap="square" lIns="36000" tIns="0" rIns="0" bIns="0" rtlCol="0">
            <a:spAutoFit/>
          </a:bodyPr>
          <a:lstStyle/>
          <a:p>
            <a:r>
              <a:rPr lang="en-US" sz="800" smtClean="0">
                <a:latin typeface="Arial" panose="020B0604020202020204" pitchFamily="34" charset="0"/>
                <a:cs typeface="Arial" panose="020B0604020202020204" pitchFamily="34" charset="0"/>
              </a:rPr>
              <a:t>Latest estimate</a:t>
            </a:r>
            <a:endParaRPr lang="en-ZA" sz="800" dirty="0" smtClean="0">
              <a:latin typeface="Arial" panose="020B0604020202020204" pitchFamily="34" charset="0"/>
              <a:cs typeface="Arial" panose="020B0604020202020204" pitchFamily="34" charset="0"/>
            </a:endParaRPr>
          </a:p>
        </p:txBody>
      </p:sp>
      <p:sp>
        <p:nvSpPr>
          <p:cNvPr id="178" name="Rectangle 177"/>
          <p:cNvSpPr>
            <a:spLocks noChangeAspect="1"/>
          </p:cNvSpPr>
          <p:nvPr/>
        </p:nvSpPr>
        <p:spPr>
          <a:xfrm>
            <a:off x="1855288" y="1157713"/>
            <a:ext cx="148760" cy="148760"/>
          </a:xfrm>
          <a:prstGeom prst="rect">
            <a:avLst/>
          </a:prstGeom>
          <a:solidFill>
            <a:srgbClr val="6F8DB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err="1" smtClean="0">
              <a:solidFill>
                <a:schemeClr val="tx1"/>
              </a:solidFill>
              <a:latin typeface="Arial" panose="020B0604020202020204" pitchFamily="34" charset="0"/>
              <a:cs typeface="Arial" panose="020B0604020202020204" pitchFamily="34" charset="0"/>
            </a:endParaRPr>
          </a:p>
        </p:txBody>
      </p:sp>
      <p:sp>
        <p:nvSpPr>
          <p:cNvPr id="179" name="TextBox 178"/>
          <p:cNvSpPr txBox="1"/>
          <p:nvPr/>
        </p:nvSpPr>
        <p:spPr>
          <a:xfrm>
            <a:off x="2058988" y="1222375"/>
            <a:ext cx="1366240" cy="123111"/>
          </a:xfrm>
          <a:prstGeom prst="rect">
            <a:avLst/>
          </a:prstGeom>
          <a:noFill/>
        </p:spPr>
        <p:txBody>
          <a:bodyPr wrap="square" lIns="36000" tIns="0" rIns="0" bIns="0" rtlCol="0">
            <a:spAutoFit/>
          </a:bodyPr>
          <a:lstStyle/>
          <a:p>
            <a:r>
              <a:rPr lang="en-US" sz="800" dirty="0" smtClean="0">
                <a:latin typeface="Arial" panose="020B0604020202020204" pitchFamily="34" charset="0"/>
                <a:cs typeface="Arial" panose="020B0604020202020204" pitchFamily="34" charset="0"/>
              </a:rPr>
              <a:t>2018/19 Corporate Plan</a:t>
            </a:r>
            <a:endParaRPr lang="en-ZA" sz="800" dirty="0">
              <a:latin typeface="Arial" panose="020B0604020202020204" pitchFamily="34" charset="0"/>
              <a:cs typeface="Arial" panose="020B0604020202020204" pitchFamily="34" charset="0"/>
            </a:endParaRPr>
          </a:p>
        </p:txBody>
      </p:sp>
      <p:sp>
        <p:nvSpPr>
          <p:cNvPr id="180" name="TextBox 179"/>
          <p:cNvSpPr txBox="1"/>
          <p:nvPr/>
        </p:nvSpPr>
        <p:spPr>
          <a:xfrm>
            <a:off x="7724450" y="4683456"/>
            <a:ext cx="2350973" cy="123111"/>
          </a:xfrm>
          <a:prstGeom prst="rect">
            <a:avLst/>
          </a:prstGeom>
          <a:noFill/>
        </p:spPr>
        <p:txBody>
          <a:bodyPr wrap="square" lIns="36000" tIns="0" rIns="0" bIns="0" rtlCol="0">
            <a:spAutoFit/>
          </a:bodyPr>
          <a:lstStyle/>
          <a:p>
            <a:r>
              <a:rPr lang="en-US" sz="800" dirty="0" smtClean="0">
                <a:latin typeface="Arial" panose="020B0604020202020204" pitchFamily="34" charset="0"/>
                <a:cs typeface="Arial" panose="020B0604020202020204" pitchFamily="34" charset="0"/>
              </a:rPr>
              <a:t>*</a:t>
            </a:r>
            <a:r>
              <a:rPr lang="en-US" sz="600" dirty="0" smtClean="0">
                <a:latin typeface="Arial" panose="020B0604020202020204" pitchFamily="34" charset="0"/>
                <a:cs typeface="Arial" panose="020B0604020202020204" pitchFamily="34" charset="0"/>
              </a:rPr>
              <a:t>Excluding profit on disposals</a:t>
            </a:r>
            <a:endParaRPr lang="en-ZA" sz="600" dirty="0" smtClean="0">
              <a:latin typeface="Arial" panose="020B0604020202020204" pitchFamily="34" charset="0"/>
              <a:cs typeface="Arial" panose="020B0604020202020204" pitchFamily="34" charset="0"/>
            </a:endParaRPr>
          </a:p>
        </p:txBody>
      </p:sp>
      <p:sp>
        <p:nvSpPr>
          <p:cNvPr id="181" name="TextBox 180"/>
          <p:cNvSpPr txBox="1"/>
          <p:nvPr/>
        </p:nvSpPr>
        <p:spPr>
          <a:xfrm>
            <a:off x="118584" y="6597650"/>
            <a:ext cx="7333142" cy="261610"/>
          </a:xfrm>
          <a:prstGeom prst="rect">
            <a:avLst/>
          </a:prstGeom>
          <a:noFill/>
        </p:spPr>
        <p:txBody>
          <a:bodyPr wrap="square" rtlCol="0">
            <a:spAutoFit/>
          </a:bodyPr>
          <a:lstStyle/>
          <a:p>
            <a:r>
              <a:rPr lang="en-US" sz="1100" i="1" dirty="0" smtClean="0"/>
              <a:t>2017/18 LE = Latest estimate at the time of finalizing the 2018/19 Corporate Plan</a:t>
            </a:r>
            <a:endParaRPr lang="en-ZA" sz="1100" i="1" dirty="0"/>
          </a:p>
        </p:txBody>
      </p:sp>
    </p:spTree>
    <p:extLst>
      <p:ext uri="{BB962C8B-B14F-4D97-AF65-F5344CB8AC3E}">
        <p14:creationId xmlns:p14="http://schemas.microsoft.com/office/powerpoint/2010/main" val="2767264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4279375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2841" name="think-cell Slide" r:id="rId49" imgW="421" imgH="420" progId="TCLayout.ActiveDocument.1">
                  <p:embed/>
                </p:oleObj>
              </mc:Choice>
              <mc:Fallback>
                <p:oleObj name="think-cell Slide" r:id="rId49" imgW="421" imgH="420" progId="TCLayout.ActiveDocument.1">
                  <p:embed/>
                  <p:pic>
                    <p:nvPicPr>
                      <p:cNvPr id="0" name=""/>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endParaRPr lang="en-US" sz="800" b="1" dirty="0">
              <a:latin typeface="Tahoma" panose="020B0604030504040204" pitchFamily="34" charset="0"/>
              <a:sym typeface="Tahoma" panose="020B0604030504040204" pitchFamily="34" charset="0"/>
            </a:endParaRPr>
          </a:p>
        </p:txBody>
      </p:sp>
      <p:sp>
        <p:nvSpPr>
          <p:cNvPr id="2" name="Title 1"/>
          <p:cNvSpPr>
            <a:spLocks noGrp="1"/>
          </p:cNvSpPr>
          <p:nvPr>
            <p:ph type="title"/>
          </p:nvPr>
        </p:nvSpPr>
        <p:spPr/>
        <p:txBody>
          <a:bodyPr/>
          <a:lstStyle/>
          <a:p>
            <a:r>
              <a:rPr lang="en-US" sz="2200" dirty="0"/>
              <a:t>2018/19 Corporate Plan: Capital investments</a:t>
            </a:r>
            <a:endParaRPr lang="en-ZA" sz="2200" dirty="0"/>
          </a:p>
        </p:txBody>
      </p:sp>
      <p:sp>
        <p:nvSpPr>
          <p:cNvPr id="5" name="TextBox 4"/>
          <p:cNvSpPr txBox="1"/>
          <p:nvPr/>
        </p:nvSpPr>
        <p:spPr>
          <a:xfrm>
            <a:off x="200915" y="1184334"/>
            <a:ext cx="1119188" cy="165637"/>
          </a:xfrm>
          <a:prstGeom prst="rect">
            <a:avLst/>
          </a:prstGeom>
          <a:noFill/>
          <a:ln>
            <a:noFill/>
          </a:ln>
        </p:spPr>
        <p:txBody>
          <a:bodyPr wrap="square" lIns="0" tIns="0" rIns="0" bIns="0" rtlCol="0">
            <a:spAutoFit/>
          </a:bodyPr>
          <a:lstStyle/>
          <a:p>
            <a:pPr defTabSz="457200" fontAlgn="auto">
              <a:spcBef>
                <a:spcPts val="0"/>
              </a:spcBef>
              <a:spcAft>
                <a:spcPts val="0"/>
              </a:spcAft>
            </a:pPr>
            <a:r>
              <a:rPr lang="en-US" sz="1050" b="1" dirty="0" smtClean="0">
                <a:latin typeface="+mn-lt"/>
                <a:cs typeface="Arial" pitchFamily="34" charset="0"/>
              </a:rPr>
              <a:t>CAPEX – </a:t>
            </a:r>
            <a:r>
              <a:rPr lang="en-US" sz="1050" dirty="0" smtClean="0">
                <a:solidFill>
                  <a:schemeClr val="accent6">
                    <a:lumMod val="50000"/>
                  </a:schemeClr>
                </a:solidFill>
                <a:latin typeface="+mn-lt"/>
                <a:cs typeface="Arial" pitchFamily="34" charset="0"/>
              </a:rPr>
              <a:t>(Rbn)</a:t>
            </a:r>
            <a:endParaRPr lang="en-ZA" sz="1050" dirty="0">
              <a:solidFill>
                <a:schemeClr val="accent6">
                  <a:lumMod val="50000"/>
                </a:schemeClr>
              </a:solidFill>
              <a:latin typeface="+mn-lt"/>
              <a:cs typeface="Arial" pitchFamily="34" charset="0"/>
            </a:endParaRPr>
          </a:p>
        </p:txBody>
      </p:sp>
      <p:graphicFrame>
        <p:nvGraphicFramePr>
          <p:cNvPr id="6" name="Object 5"/>
          <p:cNvGraphicFramePr>
            <a:graphicFrameLocks/>
          </p:cNvGraphicFramePr>
          <p:nvPr>
            <p:custDataLst>
              <p:tags r:id="rId4"/>
            </p:custDataLst>
            <p:extLst>
              <p:ext uri="{D42A27DB-BD31-4B8C-83A1-F6EECF244321}">
                <p14:modId xmlns:p14="http://schemas.microsoft.com/office/powerpoint/2010/main" val="852928449"/>
              </p:ext>
            </p:extLst>
          </p:nvPr>
        </p:nvGraphicFramePr>
        <p:xfrm>
          <a:off x="266700" y="1562101"/>
          <a:ext cx="6972367" cy="914299"/>
        </p:xfrm>
        <a:graphic>
          <a:graphicData uri="http://schemas.openxmlformats.org/presentationml/2006/ole">
            <mc:AlternateContent xmlns:mc="http://schemas.openxmlformats.org/markup-compatibility/2006">
              <mc:Choice xmlns:v="urn:schemas-microsoft-com:vml" Requires="v">
                <p:oleObj spid="_x0000_s1212842" name="Chart" r:id="rId51" imgW="6972367" imgH="914299" progId="MSGraph.Chart.8">
                  <p:embed followColorScheme="full"/>
                </p:oleObj>
              </mc:Choice>
              <mc:Fallback>
                <p:oleObj name="Chart" r:id="rId51" imgW="6972367" imgH="914299" progId="MSGraph.Chart.8">
                  <p:embed followColorScheme="full"/>
                  <p:pic>
                    <p:nvPicPr>
                      <p:cNvPr id="0" name=""/>
                      <p:cNvPicPr/>
                      <p:nvPr/>
                    </p:nvPicPr>
                    <p:blipFill>
                      <a:blip r:embed="rId52"/>
                      <a:stretch>
                        <a:fillRect/>
                      </a:stretch>
                    </p:blipFill>
                    <p:spPr>
                      <a:xfrm>
                        <a:off x="266700" y="1562101"/>
                        <a:ext cx="6972367" cy="914299"/>
                      </a:xfrm>
                      <a:prstGeom prst="rect">
                        <a:avLst/>
                      </a:prstGeom>
                    </p:spPr>
                  </p:pic>
                </p:oleObj>
              </mc:Fallback>
            </mc:AlternateContent>
          </a:graphicData>
        </a:graphic>
      </p:graphicFrame>
      <p:cxnSp>
        <p:nvCxnSpPr>
          <p:cNvPr id="8" name="Straight Connector 7"/>
          <p:cNvCxnSpPr/>
          <p:nvPr>
            <p:custDataLst>
              <p:tags r:id="rId5"/>
            </p:custDataLst>
          </p:nvPr>
        </p:nvCxnSpPr>
        <p:spPr bwMode="auto">
          <a:xfrm>
            <a:off x="942975" y="1538288"/>
            <a:ext cx="112395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custDataLst>
              <p:tags r:id="rId6"/>
            </p:custDataLst>
          </p:nvPr>
        </p:nvCxnSpPr>
        <p:spPr bwMode="auto">
          <a:xfrm>
            <a:off x="2066925" y="1538288"/>
            <a:ext cx="0" cy="152400"/>
          </a:xfrm>
          <a:prstGeom prst="line">
            <a:avLst/>
          </a:pr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custDataLst>
              <p:tags r:id="rId7"/>
            </p:custDataLst>
          </p:nvPr>
        </p:nvCxnSpPr>
        <p:spPr bwMode="auto">
          <a:xfrm flipV="1">
            <a:off x="942975" y="1538288"/>
            <a:ext cx="0" cy="1905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 Placeholder 2"/>
          <p:cNvSpPr>
            <a:spLocks noGrp="1"/>
          </p:cNvSpPr>
          <p:nvPr>
            <p:custDataLst>
              <p:tags r:id="rId8"/>
            </p:custDataLst>
          </p:nvPr>
        </p:nvSpPr>
        <p:spPr bwMode="gray">
          <a:xfrm>
            <a:off x="5335588" y="1528763"/>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197167AA-6D3C-488D-B4A2-A50BCF5A92B9}" type="datetime'''''''''''38'''''''',''''''''''''''''''''''''6'''''''">
              <a:rPr lang="en-ZA" altLang="en-US" sz="800">
                <a:sym typeface="+mn-lt"/>
              </a:rPr>
              <a:pPr marL="0" lvl="1" indent="0" algn="ctr">
                <a:lnSpc>
                  <a:spcPct val="100000"/>
                </a:lnSpc>
                <a:spcBef>
                  <a:spcPct val="0"/>
                </a:spcBef>
                <a:spcAft>
                  <a:spcPct val="0"/>
                </a:spcAft>
                <a:buNone/>
              </a:pPr>
              <a:t>38,6</a:t>
            </a:fld>
            <a:endParaRPr lang="en-ZA" sz="800" dirty="0">
              <a:sym typeface="+mn-lt"/>
            </a:endParaRPr>
          </a:p>
        </p:txBody>
      </p:sp>
      <p:sp>
        <p:nvSpPr>
          <p:cNvPr id="15" name="Rectangle 14"/>
          <p:cNvSpPr/>
          <p:nvPr>
            <p:custDataLst>
              <p:tags r:id="rId9"/>
            </p:custDataLst>
          </p:nvPr>
        </p:nvSpPr>
        <p:spPr bwMode="auto">
          <a:xfrm>
            <a:off x="4132263" y="2335213"/>
            <a:ext cx="384175" cy="1222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algn="ctr"/>
            <a:fld id="{D170AC52-5B12-4265-AC1C-3B0A1A20EE7E}" type="datetime'''''''''''''20''''''''2''''''''''''''0''''''''''/21'">
              <a:rPr lang="en-US" altLang="en-US" sz="800">
                <a:latin typeface="+mn-lt"/>
                <a:sym typeface="+mn-lt"/>
              </a:rPr>
              <a:pPr/>
              <a:t>2020/21</a:t>
            </a:fld>
            <a:endParaRPr lang="en-ZA" sz="800">
              <a:latin typeface="+mn-lt"/>
              <a:sym typeface="+mn-lt"/>
            </a:endParaRPr>
          </a:p>
        </p:txBody>
      </p:sp>
      <p:sp>
        <p:nvSpPr>
          <p:cNvPr id="16" name="Rectangle 15"/>
          <p:cNvSpPr/>
          <p:nvPr>
            <p:custDataLst>
              <p:tags r:id="rId10"/>
            </p:custDataLst>
          </p:nvPr>
        </p:nvSpPr>
        <p:spPr bwMode="gray">
          <a:xfrm>
            <a:off x="4211638" y="1614488"/>
            <a:ext cx="22542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rtlCol="0" anchor="b"/>
          <a:lstStyle/>
          <a:p>
            <a:pPr algn="ctr"/>
            <a:fld id="{80714A11-0B70-4735-ABBE-96B2A11129F8}" type="datetime'''''''''''''''''''''''3''''''3,''''''''''''''''''''3'''''">
              <a:rPr lang="en-ZA" altLang="en-US" sz="800">
                <a:solidFill>
                  <a:schemeClr val="tx1"/>
                </a:solidFill>
              </a:rPr>
              <a:pPr/>
              <a:t>33,3</a:t>
            </a:fld>
            <a:endParaRPr lang="en-ZA" sz="800" dirty="0" err="1" smtClean="0">
              <a:solidFill>
                <a:schemeClr val="tx1"/>
              </a:solidFill>
              <a:sym typeface="+mn-lt"/>
            </a:endParaRPr>
          </a:p>
        </p:txBody>
      </p:sp>
      <p:sp>
        <p:nvSpPr>
          <p:cNvPr id="17" name="Rectangle 16"/>
          <p:cNvSpPr/>
          <p:nvPr>
            <p:custDataLst>
              <p:tags r:id="rId11"/>
            </p:custDataLst>
          </p:nvPr>
        </p:nvSpPr>
        <p:spPr bwMode="auto">
          <a:xfrm>
            <a:off x="3003550" y="2335213"/>
            <a:ext cx="384175" cy="1222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algn="ctr"/>
            <a:fld id="{40F3420A-DA8E-490A-86F0-C406426E02BD}" type="datetime'''''''2''''''''''01''''''''''''''9''''/''''''''''2''''0'''''''">
              <a:rPr lang="en-US" altLang="en-US" sz="800">
                <a:latin typeface="+mn-lt"/>
                <a:sym typeface="+mn-lt"/>
              </a:rPr>
              <a:pPr/>
              <a:t>2019/20</a:t>
            </a:fld>
            <a:endParaRPr lang="en-ZA" sz="800">
              <a:latin typeface="+mn-lt"/>
              <a:sym typeface="+mn-lt"/>
            </a:endParaRPr>
          </a:p>
        </p:txBody>
      </p:sp>
      <p:sp>
        <p:nvSpPr>
          <p:cNvPr id="61" name="Text Placeholder 2"/>
          <p:cNvSpPr>
            <a:spLocks noGrp="1"/>
          </p:cNvSpPr>
          <p:nvPr>
            <p:custDataLst>
              <p:tags r:id="rId12"/>
            </p:custDataLst>
          </p:nvPr>
        </p:nvSpPr>
        <p:spPr bwMode="gray">
          <a:xfrm>
            <a:off x="830263" y="1766888"/>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E713D4D9-0212-4D7F-A089-6787B4A32B09}" type="datetime'''''''''''''''''''2''''''''''''3,1'''''''''''">
              <a:rPr lang="en-ZA" altLang="en-US" sz="800">
                <a:sym typeface="+mn-lt"/>
              </a:rPr>
              <a:pPr marL="0" lvl="1" indent="0" algn="ctr">
                <a:lnSpc>
                  <a:spcPct val="100000"/>
                </a:lnSpc>
                <a:spcBef>
                  <a:spcPct val="0"/>
                </a:spcBef>
                <a:spcAft>
                  <a:spcPct val="0"/>
                </a:spcAft>
                <a:buNone/>
              </a:pPr>
              <a:t>23,1</a:t>
            </a:fld>
            <a:endParaRPr lang="en-ZA" sz="800" dirty="0">
              <a:sym typeface="+mn-lt"/>
            </a:endParaRPr>
          </a:p>
        </p:txBody>
      </p:sp>
      <p:sp>
        <p:nvSpPr>
          <p:cNvPr id="11" name="Oval 10"/>
          <p:cNvSpPr/>
          <p:nvPr>
            <p:custDataLst>
              <p:tags r:id="rId13"/>
            </p:custDataLst>
          </p:nvPr>
        </p:nvSpPr>
        <p:spPr bwMode="auto">
          <a:xfrm>
            <a:off x="1268413" y="1460500"/>
            <a:ext cx="474663" cy="155575"/>
          </a:xfrm>
          <a:prstGeom prst="ellipse">
            <a:avLst/>
          </a:prstGeom>
          <a:solidFill>
            <a:srgbClr val="FDF835"/>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0" tIns="0" rIns="0" bIns="0" numCol="1" rtlCol="0" anchor="ctr" anchorCtr="0" compatLnSpc="1">
            <a:prstTxWarp prst="textNoShape">
              <a:avLst/>
            </a:prstTxWarp>
          </a:bodyPr>
          <a:lstStyle/>
          <a:p>
            <a:pPr algn="ctr">
              <a:lnSpc>
                <a:spcPct val="90000"/>
              </a:lnSpc>
            </a:pPr>
            <a:fld id="{73C193BD-B30E-4909-86C3-459FEF2A78C6}" type="datetime'''''''''''+''''1''''''''''''1''''''''''''''''''''''''%'''''">
              <a:rPr lang="en-US" altLang="en-US" sz="800" b="1">
                <a:latin typeface="+mn-lt"/>
                <a:sym typeface="+mn-lt"/>
              </a:rPr>
              <a:pPr/>
              <a:t>+11%</a:t>
            </a:fld>
            <a:endParaRPr lang="en-ZA" sz="800" b="1" dirty="0">
              <a:latin typeface="+mn-lt"/>
              <a:sym typeface="+mn-lt"/>
            </a:endParaRPr>
          </a:p>
        </p:txBody>
      </p:sp>
      <p:sp>
        <p:nvSpPr>
          <p:cNvPr id="12" name="Rectangle 11"/>
          <p:cNvSpPr/>
          <p:nvPr>
            <p:custDataLst>
              <p:tags r:id="rId14"/>
            </p:custDataLst>
          </p:nvPr>
        </p:nvSpPr>
        <p:spPr bwMode="auto">
          <a:xfrm>
            <a:off x="6380163" y="2335213"/>
            <a:ext cx="384175" cy="1222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algn="ctr"/>
            <a:fld id="{A899BF5F-2C48-4AEA-A02D-2EE87E346E1A}" type="datetime'''''''''''''202''''2''''/''''''''2''''''''''''''''''''''''3'''">
              <a:rPr lang="en-US" altLang="en-US" sz="800">
                <a:latin typeface="+mn-lt"/>
                <a:sym typeface="+mn-lt"/>
              </a:rPr>
              <a:pPr/>
              <a:t>2022/23</a:t>
            </a:fld>
            <a:endParaRPr lang="en-ZA" sz="800">
              <a:latin typeface="+mn-lt"/>
              <a:sym typeface="+mn-lt"/>
            </a:endParaRPr>
          </a:p>
        </p:txBody>
      </p:sp>
      <p:sp>
        <p:nvSpPr>
          <p:cNvPr id="64" name="Text Placeholder 2"/>
          <p:cNvSpPr>
            <a:spLocks noGrp="1"/>
          </p:cNvSpPr>
          <p:nvPr>
            <p:custDataLst>
              <p:tags r:id="rId15"/>
            </p:custDataLst>
          </p:nvPr>
        </p:nvSpPr>
        <p:spPr bwMode="gray">
          <a:xfrm>
            <a:off x="6459538" y="1566863"/>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CD2BB631-AED8-4F2F-A6D5-A680EC1E4410}" type="datetime'''''''''''''''''36'''''''''''''''''''''''''',''''1'''''''''''">
              <a:rPr lang="en-ZA" altLang="en-US" sz="800">
                <a:sym typeface="+mn-lt"/>
              </a:rPr>
              <a:pPr marL="0" lvl="1" indent="0" algn="ctr">
                <a:lnSpc>
                  <a:spcPct val="100000"/>
                </a:lnSpc>
                <a:spcBef>
                  <a:spcPct val="0"/>
                </a:spcBef>
                <a:spcAft>
                  <a:spcPct val="0"/>
                </a:spcAft>
                <a:buNone/>
              </a:pPr>
              <a:t>36,1</a:t>
            </a:fld>
            <a:endParaRPr lang="en-ZA" sz="800" dirty="0">
              <a:sym typeface="+mn-lt"/>
            </a:endParaRPr>
          </a:p>
        </p:txBody>
      </p:sp>
      <p:sp>
        <p:nvSpPr>
          <p:cNvPr id="13" name="Rectangle 12"/>
          <p:cNvSpPr/>
          <p:nvPr>
            <p:custDataLst>
              <p:tags r:id="rId16"/>
            </p:custDataLst>
          </p:nvPr>
        </p:nvSpPr>
        <p:spPr bwMode="auto">
          <a:xfrm>
            <a:off x="5256213" y="2335213"/>
            <a:ext cx="384175" cy="1222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algn="ctr"/>
            <a:fld id="{4A4952F2-B751-41EE-B1FA-A90EAAB6BBB4}" type="datetime'2''''''''''''02''1''''/''''''''''''''''2''2'''">
              <a:rPr lang="en-US" altLang="en-US" sz="800">
                <a:latin typeface="+mn-lt"/>
                <a:sym typeface="+mn-lt"/>
              </a:rPr>
              <a:pPr/>
              <a:t>2021/22</a:t>
            </a:fld>
            <a:endParaRPr lang="en-ZA" sz="800">
              <a:latin typeface="+mn-lt"/>
              <a:sym typeface="+mn-lt"/>
            </a:endParaRPr>
          </a:p>
        </p:txBody>
      </p:sp>
      <p:sp>
        <p:nvSpPr>
          <p:cNvPr id="60" name="Text Placeholder 2"/>
          <p:cNvSpPr>
            <a:spLocks noGrp="1"/>
          </p:cNvSpPr>
          <p:nvPr>
            <p:custDataLst>
              <p:tags r:id="rId17"/>
            </p:custDataLst>
          </p:nvPr>
        </p:nvSpPr>
        <p:spPr bwMode="gray">
          <a:xfrm>
            <a:off x="3082925" y="1662113"/>
            <a:ext cx="225425" cy="1222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4288" tIns="0" rIns="14288"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33C6F322-34C7-4BAA-AA8A-A6579E41F4A6}" type="datetime'''3''''''''''''''''''0'''''''''',''''1'''''''''''''''''">
              <a:rPr lang="en-ZA" altLang="en-US" sz="800">
                <a:sym typeface="+mn-lt"/>
              </a:rPr>
              <a:pPr marL="0" lvl="1" indent="0" algn="ctr">
                <a:lnSpc>
                  <a:spcPct val="100000"/>
                </a:lnSpc>
                <a:spcBef>
                  <a:spcPct val="0"/>
                </a:spcBef>
                <a:spcAft>
                  <a:spcPct val="0"/>
                </a:spcAft>
                <a:buNone/>
              </a:pPr>
              <a:t>30,1</a:t>
            </a:fld>
            <a:endParaRPr lang="en-ZA" sz="800" dirty="0">
              <a:sym typeface="+mn-lt"/>
            </a:endParaRPr>
          </a:p>
        </p:txBody>
      </p:sp>
      <p:sp>
        <p:nvSpPr>
          <p:cNvPr id="10" name="Rectangle 9"/>
          <p:cNvSpPr/>
          <p:nvPr>
            <p:custDataLst>
              <p:tags r:id="rId18"/>
            </p:custDataLst>
          </p:nvPr>
        </p:nvSpPr>
        <p:spPr bwMode="auto">
          <a:xfrm>
            <a:off x="1874838" y="2335213"/>
            <a:ext cx="384175" cy="1222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algn="ctr"/>
            <a:fld id="{96670C88-1960-48D8-8781-0FD86332D1A4}" type="datetime'''''''''''2''''0''''''''1''8''''''''''/''''''''''''1''9'">
              <a:rPr lang="en-US" altLang="en-US" sz="800">
                <a:latin typeface="+mn-lt"/>
                <a:sym typeface="+mn-lt"/>
              </a:rPr>
              <a:pPr/>
              <a:t>2018/19</a:t>
            </a:fld>
            <a:endParaRPr lang="en-ZA" sz="800">
              <a:latin typeface="+mn-lt"/>
              <a:sym typeface="+mn-lt"/>
            </a:endParaRPr>
          </a:p>
        </p:txBody>
      </p:sp>
      <p:sp>
        <p:nvSpPr>
          <p:cNvPr id="62" name="Text Placeholder 2"/>
          <p:cNvSpPr>
            <a:spLocks noGrp="1"/>
          </p:cNvSpPr>
          <p:nvPr>
            <p:custDataLst>
              <p:tags r:id="rId19"/>
            </p:custDataLst>
          </p:nvPr>
        </p:nvSpPr>
        <p:spPr bwMode="gray">
          <a:xfrm>
            <a:off x="1954213" y="1728788"/>
            <a:ext cx="2254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AA4A7F37-6BFB-4431-BB44-56EBD931759B}" type="datetime'''''''''''''2''''''''''5,''''''''6'''">
              <a:rPr lang="en-ZA" altLang="en-US" sz="800">
                <a:sym typeface="+mn-lt"/>
              </a:rPr>
              <a:pPr marL="0" lvl="1" indent="0" algn="ctr">
                <a:lnSpc>
                  <a:spcPct val="100000"/>
                </a:lnSpc>
                <a:spcBef>
                  <a:spcPct val="0"/>
                </a:spcBef>
                <a:spcAft>
                  <a:spcPct val="0"/>
                </a:spcAft>
                <a:buNone/>
              </a:pPr>
              <a:t>25,6</a:t>
            </a:fld>
            <a:endParaRPr lang="en-ZA" sz="800" dirty="0">
              <a:sym typeface="+mn-lt"/>
            </a:endParaRPr>
          </a:p>
        </p:txBody>
      </p:sp>
      <p:sp>
        <p:nvSpPr>
          <p:cNvPr id="19" name="Rectangle 18"/>
          <p:cNvSpPr/>
          <p:nvPr>
            <p:custDataLst>
              <p:tags r:id="rId20"/>
            </p:custDataLst>
          </p:nvPr>
        </p:nvSpPr>
        <p:spPr bwMode="auto">
          <a:xfrm>
            <a:off x="681038" y="2335213"/>
            <a:ext cx="523875" cy="1222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algn="ctr"/>
            <a:fld id="{8B006ED0-4B30-451C-92FB-D12DFA3E1A7C}" type="datetime'''2''''''''''''''''''0''1''''7''/''''1''''8 L''E'">
              <a:rPr lang="en-US" altLang="en-US" sz="800">
                <a:latin typeface="+mn-lt"/>
                <a:sym typeface="+mn-lt"/>
              </a:rPr>
              <a:pPr/>
              <a:t>2017/18 LE</a:t>
            </a:fld>
            <a:endParaRPr lang="en-ZA" sz="800">
              <a:latin typeface="+mn-lt"/>
              <a:sym typeface="+mn-lt"/>
            </a:endParaRPr>
          </a:p>
        </p:txBody>
      </p:sp>
      <p:graphicFrame>
        <p:nvGraphicFramePr>
          <p:cNvPr id="20" name="Object 19"/>
          <p:cNvGraphicFramePr>
            <a:graphicFrameLocks/>
          </p:cNvGraphicFramePr>
          <p:nvPr>
            <p:custDataLst>
              <p:tags r:id="rId21"/>
            </p:custDataLst>
            <p:extLst>
              <p:ext uri="{D42A27DB-BD31-4B8C-83A1-F6EECF244321}">
                <p14:modId xmlns:p14="http://schemas.microsoft.com/office/powerpoint/2010/main" val="455349148"/>
              </p:ext>
            </p:extLst>
          </p:nvPr>
        </p:nvGraphicFramePr>
        <p:xfrm>
          <a:off x="7658100" y="1562100"/>
          <a:ext cx="1381119" cy="914400"/>
        </p:xfrm>
        <a:graphic>
          <a:graphicData uri="http://schemas.openxmlformats.org/presentationml/2006/ole">
            <mc:AlternateContent xmlns:mc="http://schemas.openxmlformats.org/markup-compatibility/2006">
              <mc:Choice xmlns:v="urn:schemas-microsoft-com:vml" Requires="v">
                <p:oleObj spid="_x0000_s1212843" name="Chart" r:id="rId53" imgW="1381119" imgH="914400" progId="MSGraph.Chart.8">
                  <p:embed followColorScheme="full"/>
                </p:oleObj>
              </mc:Choice>
              <mc:Fallback>
                <p:oleObj name="Chart" r:id="rId53" imgW="1381119" imgH="914400" progId="MSGraph.Chart.8">
                  <p:embed followColorScheme="full"/>
                  <p:pic>
                    <p:nvPicPr>
                      <p:cNvPr id="0" name=""/>
                      <p:cNvPicPr/>
                      <p:nvPr/>
                    </p:nvPicPr>
                    <p:blipFill>
                      <a:blip r:embed="rId54"/>
                      <a:stretch>
                        <a:fillRect/>
                      </a:stretch>
                    </p:blipFill>
                    <p:spPr>
                      <a:xfrm>
                        <a:off x="7658100" y="1562100"/>
                        <a:ext cx="1381119" cy="914400"/>
                      </a:xfrm>
                      <a:prstGeom prst="rect">
                        <a:avLst/>
                      </a:prstGeom>
                    </p:spPr>
                  </p:pic>
                </p:oleObj>
              </mc:Fallback>
            </mc:AlternateContent>
          </a:graphicData>
        </a:graphic>
      </p:graphicFrame>
      <p:sp>
        <p:nvSpPr>
          <p:cNvPr id="22" name="Rectangle 21"/>
          <p:cNvSpPr/>
          <p:nvPr>
            <p:custDataLst>
              <p:tags r:id="rId22"/>
            </p:custDataLst>
          </p:nvPr>
        </p:nvSpPr>
        <p:spPr bwMode="auto">
          <a:xfrm>
            <a:off x="7923213" y="2344738"/>
            <a:ext cx="565150" cy="1222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algn="ctr"/>
            <a:fld id="{7E1500AB-0E07-4542-A669-5329CB2E63A4}" type="datetime'5-Y''''e''''''a''''r'''' ''''''''T''''''''''o''''t''al'''">
              <a:rPr lang="en-ZA" altLang="en-US" sz="800">
                <a:latin typeface="+mn-lt"/>
                <a:sym typeface="+mn-lt"/>
              </a:rPr>
              <a:pPr/>
              <a:t>5-Year Total</a:t>
            </a:fld>
            <a:endParaRPr lang="en-ZA" sz="800">
              <a:latin typeface="+mn-lt"/>
              <a:sym typeface="+mn-lt"/>
            </a:endParaRPr>
          </a:p>
        </p:txBody>
      </p:sp>
      <p:sp>
        <p:nvSpPr>
          <p:cNvPr id="21" name="Rectangle 20"/>
          <p:cNvSpPr/>
          <p:nvPr>
            <p:custDataLst>
              <p:tags r:id="rId23"/>
            </p:custDataLst>
          </p:nvPr>
        </p:nvSpPr>
        <p:spPr bwMode="gray">
          <a:xfrm>
            <a:off x="8066088" y="1538288"/>
            <a:ext cx="280988"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4288" tIns="0" rIns="14288" bIns="0" rtlCol="0" anchor="b"/>
          <a:lstStyle/>
          <a:p>
            <a:pPr algn="ctr"/>
            <a:fld id="{ED2134F8-4DD9-4469-997E-E51FB2011F31}" type="datetime'16''''3'''''',7'">
              <a:rPr lang="en-ZA" altLang="en-US" sz="800">
                <a:solidFill>
                  <a:schemeClr val="tx1"/>
                </a:solidFill>
              </a:rPr>
              <a:pPr/>
              <a:t>163,7</a:t>
            </a:fld>
            <a:endParaRPr lang="en-ZA" sz="800" dirty="0" err="1" smtClean="0">
              <a:solidFill>
                <a:schemeClr val="tx1"/>
              </a:solidFill>
              <a:sym typeface="+mn-lt"/>
            </a:endParaRPr>
          </a:p>
        </p:txBody>
      </p:sp>
      <p:sp>
        <p:nvSpPr>
          <p:cNvPr id="23" name="Rectangle 22"/>
          <p:cNvSpPr>
            <a:spLocks noChangeAspect="1"/>
          </p:cNvSpPr>
          <p:nvPr/>
        </p:nvSpPr>
        <p:spPr>
          <a:xfrm>
            <a:off x="1270890" y="1177984"/>
            <a:ext cx="180000" cy="180000"/>
          </a:xfrm>
          <a:prstGeom prst="rect">
            <a:avLst/>
          </a:prstGeom>
          <a:solidFill>
            <a:schemeClr val="accent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a:solidFill>
                <a:schemeClr val="tx1"/>
              </a:solidFill>
            </a:endParaRPr>
          </a:p>
        </p:txBody>
      </p:sp>
      <p:sp>
        <p:nvSpPr>
          <p:cNvPr id="24" name="TextBox 23"/>
          <p:cNvSpPr txBox="1"/>
          <p:nvPr/>
        </p:nvSpPr>
        <p:spPr>
          <a:xfrm>
            <a:off x="1464565" y="1198622"/>
            <a:ext cx="843287" cy="138499"/>
          </a:xfrm>
          <a:prstGeom prst="rect">
            <a:avLst/>
          </a:prstGeom>
          <a:noFill/>
        </p:spPr>
        <p:txBody>
          <a:bodyPr wrap="square" lIns="36000" tIns="0" rIns="0" bIns="0" rtlCol="0">
            <a:spAutoFit/>
          </a:bodyPr>
          <a:lstStyle/>
          <a:p>
            <a:r>
              <a:rPr lang="en-US" sz="900" smtClean="0">
                <a:latin typeface="+mn-lt"/>
              </a:rPr>
              <a:t>Latest estimate</a:t>
            </a:r>
            <a:endParaRPr lang="en-ZA" sz="900" dirty="0" smtClean="0">
              <a:latin typeface="+mn-lt"/>
            </a:endParaRPr>
          </a:p>
        </p:txBody>
      </p:sp>
      <p:sp>
        <p:nvSpPr>
          <p:cNvPr id="25" name="Rectangle 24"/>
          <p:cNvSpPr>
            <a:spLocks noChangeAspect="1"/>
          </p:cNvSpPr>
          <p:nvPr/>
        </p:nvSpPr>
        <p:spPr>
          <a:xfrm>
            <a:off x="2415936" y="1177984"/>
            <a:ext cx="180000" cy="180000"/>
          </a:xfrm>
          <a:prstGeom prst="rect">
            <a:avLst/>
          </a:prstGeom>
          <a:solidFill>
            <a:srgbClr val="6F8DB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smtClean="0">
              <a:solidFill>
                <a:schemeClr val="tx1"/>
              </a:solidFill>
            </a:endParaRPr>
          </a:p>
        </p:txBody>
      </p:sp>
      <p:sp>
        <p:nvSpPr>
          <p:cNvPr id="26" name="TextBox 25"/>
          <p:cNvSpPr txBox="1"/>
          <p:nvPr/>
        </p:nvSpPr>
        <p:spPr>
          <a:xfrm>
            <a:off x="2630249" y="1198622"/>
            <a:ext cx="1366240" cy="138499"/>
          </a:xfrm>
          <a:prstGeom prst="rect">
            <a:avLst/>
          </a:prstGeom>
          <a:noFill/>
        </p:spPr>
        <p:txBody>
          <a:bodyPr wrap="square" lIns="36000" tIns="0" rIns="0" bIns="0" rtlCol="0">
            <a:spAutoFit/>
          </a:bodyPr>
          <a:lstStyle/>
          <a:p>
            <a:r>
              <a:rPr lang="en-US" sz="900" dirty="0" smtClean="0"/>
              <a:t>2018/19 Corporate Plan</a:t>
            </a:r>
            <a:endParaRPr lang="en-ZA" sz="900" dirty="0"/>
          </a:p>
        </p:txBody>
      </p:sp>
      <p:sp>
        <p:nvSpPr>
          <p:cNvPr id="29" name="Rectangle 28"/>
          <p:cNvSpPr>
            <a:spLocks/>
          </p:cNvSpPr>
          <p:nvPr>
            <p:custDataLst>
              <p:tags r:id="rId24"/>
            </p:custDataLst>
          </p:nvPr>
        </p:nvSpPr>
        <p:spPr bwMode="auto">
          <a:xfrm>
            <a:off x="4629151" y="5211762"/>
            <a:ext cx="4392000" cy="1231200"/>
          </a:xfrm>
          <a:prstGeom prst="rect">
            <a:avLst/>
          </a:prstGeom>
          <a:solidFill>
            <a:srgbClr val="FFFFFF"/>
          </a:solidFill>
          <a:ln w="9525" cap="flat" cmpd="sng" algn="ctr">
            <a:solidFill>
              <a:schemeClr val="bg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defRPr/>
            </a:pPr>
            <a:endParaRPr lang="en-US" sz="900" kern="0" dirty="0" smtClean="0">
              <a:solidFill>
                <a:srgbClr val="000000"/>
              </a:solidFill>
              <a:latin typeface="Tahoma" pitchFamily="34" charset="0"/>
              <a:cs typeface="Tahoma" pitchFamily="34" charset="0"/>
            </a:endParaRPr>
          </a:p>
        </p:txBody>
      </p:sp>
      <p:sp>
        <p:nvSpPr>
          <p:cNvPr id="30" name="Rectangle 29"/>
          <p:cNvSpPr>
            <a:spLocks/>
          </p:cNvSpPr>
          <p:nvPr>
            <p:custDataLst>
              <p:tags r:id="rId25"/>
            </p:custDataLst>
          </p:nvPr>
        </p:nvSpPr>
        <p:spPr bwMode="auto">
          <a:xfrm>
            <a:off x="123986" y="5208589"/>
            <a:ext cx="4441787" cy="1231200"/>
          </a:xfrm>
          <a:prstGeom prst="rect">
            <a:avLst/>
          </a:prstGeom>
          <a:solidFill>
            <a:srgbClr val="FFFFFF"/>
          </a:solidFill>
          <a:ln w="9525" cap="flat" cmpd="sng" algn="ctr">
            <a:solidFill>
              <a:schemeClr val="bg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defRPr/>
            </a:pPr>
            <a:endParaRPr lang="en-US" sz="900" kern="0" dirty="0" smtClean="0">
              <a:solidFill>
                <a:srgbClr val="000000"/>
              </a:solidFill>
              <a:latin typeface="Tahoma" pitchFamily="34" charset="0"/>
              <a:cs typeface="Tahoma" pitchFamily="34" charset="0"/>
            </a:endParaRPr>
          </a:p>
        </p:txBody>
      </p:sp>
      <p:sp>
        <p:nvSpPr>
          <p:cNvPr id="31" name="TextBox 30"/>
          <p:cNvSpPr txBox="1"/>
          <p:nvPr/>
        </p:nvSpPr>
        <p:spPr>
          <a:xfrm>
            <a:off x="139160" y="5197475"/>
            <a:ext cx="4362113" cy="1177925"/>
          </a:xfrm>
          <a:prstGeom prst="rect">
            <a:avLst/>
          </a:prstGeom>
          <a:noFill/>
          <a:ln>
            <a:noFill/>
          </a:ln>
        </p:spPr>
        <p:txBody>
          <a:bodyPr wrap="square" rtlCol="0" anchor="t">
            <a:noAutofit/>
          </a:bodyPr>
          <a:lstStyle>
            <a:defPPr>
              <a:defRPr lang="en-US"/>
            </a:defPPr>
            <a:lvl1pPr marL="285750" indent="-285750" hangingPunct="0">
              <a:buFont typeface="Wingdings" panose="05000000000000000000" pitchFamily="2" charset="2"/>
              <a:buChar char="§"/>
              <a:defRPr sz="1200"/>
            </a:lvl1pPr>
            <a:lvl2pPr marL="173067" lvl="1" indent="-171450" fontAlgn="auto">
              <a:spcBef>
                <a:spcPts val="0"/>
              </a:spcBef>
              <a:spcAft>
                <a:spcPts val="0"/>
              </a:spcAft>
              <a:buFont typeface="Wingdings" panose="05000000000000000000" pitchFamily="2" charset="2"/>
              <a:buChar char="§"/>
              <a:defRPr sz="1200">
                <a:ea typeface="宋体"/>
              </a:defRPr>
            </a:lvl2pPr>
          </a:lstStyle>
          <a:p>
            <a:pPr marL="0" indent="0">
              <a:spcBef>
                <a:spcPts val="0"/>
              </a:spcBef>
              <a:spcAft>
                <a:spcPts val="0"/>
              </a:spcAft>
              <a:buNone/>
            </a:pPr>
            <a:r>
              <a:rPr lang="en-US" sz="850" b="1" dirty="0">
                <a:latin typeface="Arial" panose="020B0604020202020204" pitchFamily="34" charset="0"/>
                <a:cs typeface="Arial" panose="020B0604020202020204" pitchFamily="34" charset="0"/>
              </a:rPr>
              <a:t>Principles applied in crafting the capital investment portfolio</a:t>
            </a:r>
            <a:r>
              <a:rPr lang="en-US" sz="850" b="1" dirty="0" smtClean="0">
                <a:latin typeface="Arial" panose="020B0604020202020204" pitchFamily="34" charset="0"/>
                <a:cs typeface="Arial" panose="020B0604020202020204" pitchFamily="34" charset="0"/>
              </a:rPr>
              <a:t>:</a:t>
            </a:r>
            <a:endParaRPr lang="en-ZA" sz="850" kern="0" dirty="0" smtClean="0">
              <a:latin typeface="Arial" panose="020B0604020202020204" pitchFamily="34" charset="0"/>
              <a:cs typeface="Arial" panose="020B0604020202020204" pitchFamily="34" charset="0"/>
            </a:endParaRPr>
          </a:p>
          <a:p>
            <a:pPr marL="182563" lvl="3" indent="-182563">
              <a:spcBef>
                <a:spcPts val="0"/>
              </a:spcBef>
              <a:spcAft>
                <a:spcPts val="0"/>
              </a:spcAft>
              <a:buFont typeface="Wingdings" panose="05000000000000000000" pitchFamily="2" charset="2"/>
              <a:buChar char="§"/>
            </a:pPr>
            <a:r>
              <a:rPr lang="en-ZA" sz="850" kern="0" dirty="0" smtClean="0">
                <a:latin typeface="Arial" panose="020B0604020202020204" pitchFamily="34" charset="0"/>
                <a:cs typeface="Arial" panose="020B0604020202020204" pitchFamily="34" charset="0"/>
              </a:rPr>
              <a:t>Key </a:t>
            </a:r>
            <a:r>
              <a:rPr lang="en-ZA" sz="850" kern="0" dirty="0">
                <a:latin typeface="Arial" panose="020B0604020202020204" pitchFamily="34" charset="0"/>
                <a:cs typeface="Arial" panose="020B0604020202020204" pitchFamily="34" charset="0"/>
              </a:rPr>
              <a:t>safety and regulatory investment projects to be prioritised </a:t>
            </a:r>
            <a:r>
              <a:rPr lang="en-ZA" sz="850" kern="0" dirty="0" smtClean="0">
                <a:latin typeface="Arial" panose="020B0604020202020204" pitchFamily="34" charset="0"/>
                <a:cs typeface="Arial" panose="020B0604020202020204" pitchFamily="34" charset="0"/>
              </a:rPr>
              <a:t>first.</a:t>
            </a:r>
            <a:endParaRPr lang="en-ZA" sz="850" kern="0" dirty="0">
              <a:latin typeface="Arial" panose="020B0604020202020204" pitchFamily="34" charset="0"/>
              <a:cs typeface="Arial" panose="020B0604020202020204" pitchFamily="34" charset="0"/>
            </a:endParaRPr>
          </a:p>
          <a:p>
            <a:pPr marL="182563" lvl="3" indent="-182563">
              <a:spcBef>
                <a:spcPts val="0"/>
              </a:spcBef>
              <a:spcAft>
                <a:spcPts val="0"/>
              </a:spcAft>
              <a:buFont typeface="Wingdings" panose="05000000000000000000" pitchFamily="2" charset="2"/>
              <a:buChar char="§"/>
            </a:pPr>
            <a:r>
              <a:rPr lang="en-US" sz="850" dirty="0">
                <a:latin typeface="Arial" panose="020B0604020202020204" pitchFamily="34" charset="0"/>
                <a:ea typeface="Tahoma" panose="020B0604030504040204" pitchFamily="34" charset="0"/>
                <a:cs typeface="Arial" panose="020B0604020202020204" pitchFamily="34" charset="0"/>
              </a:rPr>
              <a:t>Loco maintenance contracts to commence after warranty </a:t>
            </a:r>
            <a:r>
              <a:rPr lang="en-US" sz="850" dirty="0" smtClean="0">
                <a:latin typeface="Arial" panose="020B0604020202020204" pitchFamily="34" charset="0"/>
                <a:ea typeface="Tahoma" panose="020B0604030504040204" pitchFamily="34" charset="0"/>
                <a:cs typeface="Arial" panose="020B0604020202020204" pitchFamily="34" charset="0"/>
              </a:rPr>
              <a:t>period</a:t>
            </a:r>
            <a:r>
              <a:rPr lang="en-ZA" sz="850" dirty="0">
                <a:latin typeface="Arial" panose="020B0604020202020204" pitchFamily="34" charset="0"/>
                <a:ea typeface="Tahoma" panose="020B0604030504040204" pitchFamily="34" charset="0"/>
                <a:cs typeface="Arial" panose="020B0604020202020204" pitchFamily="34" charset="0"/>
              </a:rPr>
              <a:t>.</a:t>
            </a:r>
          </a:p>
          <a:p>
            <a:pPr marL="182563" lvl="3" indent="-182563">
              <a:spcBef>
                <a:spcPts val="0"/>
              </a:spcBef>
              <a:spcAft>
                <a:spcPts val="0"/>
              </a:spcAft>
              <a:buFont typeface="Wingdings" panose="05000000000000000000" pitchFamily="2" charset="2"/>
              <a:buChar char="§"/>
            </a:pPr>
            <a:r>
              <a:rPr lang="en-US" sz="850" dirty="0">
                <a:latin typeface="Arial" panose="020B0604020202020204" pitchFamily="34" charset="0"/>
                <a:ea typeface="Tahoma" panose="020B0604030504040204" pitchFamily="34" charset="0"/>
                <a:cs typeface="Arial" panose="020B0604020202020204" pitchFamily="34" charset="0"/>
              </a:rPr>
              <a:t>Deferred scope of NMPP to be funded through industry </a:t>
            </a:r>
            <a:r>
              <a:rPr lang="en-US" sz="850" dirty="0" smtClean="0">
                <a:latin typeface="Arial" panose="020B0604020202020204" pitchFamily="34" charset="0"/>
                <a:ea typeface="Tahoma" panose="020B0604030504040204" pitchFamily="34" charset="0"/>
                <a:cs typeface="Arial" panose="020B0604020202020204" pitchFamily="34" charset="0"/>
              </a:rPr>
              <a:t>partnerships.</a:t>
            </a:r>
            <a:endParaRPr lang="en-US" sz="850" dirty="0">
              <a:latin typeface="Arial" panose="020B0604020202020204" pitchFamily="34" charset="0"/>
              <a:ea typeface="Tahoma" panose="020B0604030504040204" pitchFamily="34" charset="0"/>
              <a:cs typeface="Arial" panose="020B0604020202020204" pitchFamily="34" charset="0"/>
            </a:endParaRPr>
          </a:p>
          <a:p>
            <a:pPr marL="182563" lvl="3" indent="-182563">
              <a:spcBef>
                <a:spcPts val="0"/>
              </a:spcBef>
              <a:spcAft>
                <a:spcPts val="0"/>
              </a:spcAft>
              <a:buFont typeface="Wingdings" panose="05000000000000000000" pitchFamily="2" charset="2"/>
              <a:buChar char="§"/>
            </a:pPr>
            <a:r>
              <a:rPr lang="en-US" sz="850" dirty="0">
                <a:latin typeface="Arial" panose="020B0604020202020204" pitchFamily="34" charset="0"/>
                <a:ea typeface="Tahoma" panose="020B0604030504040204" pitchFamily="34" charset="0"/>
                <a:cs typeface="Arial" panose="020B0604020202020204" pitchFamily="34" charset="0"/>
              </a:rPr>
              <a:t>New business, international and digital projects (mostly in feasibility </a:t>
            </a:r>
            <a:r>
              <a:rPr lang="en-US" sz="850" dirty="0" smtClean="0">
                <a:latin typeface="Arial" panose="020B0604020202020204" pitchFamily="34" charset="0"/>
                <a:ea typeface="Tahoma" panose="020B0604030504040204" pitchFamily="34" charset="0"/>
                <a:cs typeface="Arial" panose="020B0604020202020204" pitchFamily="34" charset="0"/>
              </a:rPr>
              <a:t>stage) </a:t>
            </a:r>
            <a:r>
              <a:rPr lang="en-US" sz="850" dirty="0">
                <a:latin typeface="Arial" panose="020B0604020202020204" pitchFamily="34" charset="0"/>
                <a:ea typeface="Tahoma" panose="020B0604030504040204" pitchFamily="34" charset="0"/>
                <a:cs typeface="Arial" panose="020B0604020202020204" pitchFamily="34" charset="0"/>
              </a:rPr>
              <a:t>are allocated and limited to the </a:t>
            </a:r>
            <a:r>
              <a:rPr lang="en-US" sz="850" b="1" dirty="0" smtClean="0">
                <a:latin typeface="Arial" panose="020B0604020202020204" pitchFamily="34" charset="0"/>
                <a:ea typeface="Tahoma" panose="020B0604030504040204" pitchFamily="34" charset="0"/>
                <a:cs typeface="Arial" panose="020B0604020202020204" pitchFamily="34" charset="0"/>
              </a:rPr>
              <a:t>R20.0bn</a:t>
            </a:r>
            <a:r>
              <a:rPr lang="en-US" sz="850" dirty="0" smtClean="0">
                <a:latin typeface="Arial" panose="020B0604020202020204" pitchFamily="34" charset="0"/>
                <a:ea typeface="Tahoma" panose="020B0604030504040204" pitchFamily="34" charset="0"/>
                <a:cs typeface="Arial" panose="020B0604020202020204" pitchFamily="34" charset="0"/>
              </a:rPr>
              <a:t> (R15.0bn for the next 5 years) Transnet 4.0 war </a:t>
            </a:r>
            <a:r>
              <a:rPr lang="en-US" sz="850" dirty="0">
                <a:latin typeface="Arial" panose="020B0604020202020204" pitchFamily="34" charset="0"/>
                <a:ea typeface="Tahoma" panose="020B0604030504040204" pitchFamily="34" charset="0"/>
                <a:cs typeface="Arial" panose="020B0604020202020204" pitchFamily="34" charset="0"/>
              </a:rPr>
              <a:t>chest.</a:t>
            </a:r>
            <a:endParaRPr lang="en-US" sz="850" dirty="0">
              <a:latin typeface="Arial" panose="020B0604020202020204" pitchFamily="34" charset="0"/>
              <a:cs typeface="Arial" panose="020B0604020202020204" pitchFamily="34" charset="0"/>
            </a:endParaRPr>
          </a:p>
          <a:p>
            <a:pPr marL="182563" lvl="3" indent="-182563">
              <a:spcBef>
                <a:spcPts val="0"/>
              </a:spcBef>
              <a:spcAft>
                <a:spcPts val="0"/>
              </a:spcAft>
              <a:buFont typeface="Wingdings" panose="05000000000000000000" pitchFamily="2" charset="2"/>
              <a:buChar char="§"/>
            </a:pPr>
            <a:r>
              <a:rPr lang="en-US" sz="850" dirty="0">
                <a:latin typeface="Arial" panose="020B0604020202020204" pitchFamily="34" charset="0"/>
                <a:ea typeface="Tahoma" panose="020B0604030504040204" pitchFamily="34" charset="0"/>
                <a:cs typeface="Arial" panose="020B0604020202020204" pitchFamily="34" charset="0"/>
              </a:rPr>
              <a:t>Prioritise critical capital investments to sustain the business, improve service delivery and expansion projects in </a:t>
            </a:r>
            <a:r>
              <a:rPr lang="en-US" sz="850" dirty="0" smtClean="0">
                <a:latin typeface="Arial" panose="020B0604020202020204" pitchFamily="34" charset="0"/>
                <a:ea typeface="Tahoma" panose="020B0604030504040204" pitchFamily="34" charset="0"/>
                <a:cs typeface="Arial" panose="020B0604020202020204" pitchFamily="34" charset="0"/>
              </a:rPr>
              <a:t>execution.</a:t>
            </a:r>
            <a:endParaRPr lang="en-US" sz="850" dirty="0">
              <a:latin typeface="Arial" panose="020B0604020202020204" pitchFamily="34" charset="0"/>
              <a:ea typeface="Tahoma" panose="020B0604030504040204" pitchFamily="34" charset="0"/>
              <a:cs typeface="Arial" panose="020B0604020202020204" pitchFamily="34" charset="0"/>
            </a:endParaRPr>
          </a:p>
        </p:txBody>
      </p:sp>
      <p:sp>
        <p:nvSpPr>
          <p:cNvPr id="32" name="Rectangle 31"/>
          <p:cNvSpPr>
            <a:spLocks/>
          </p:cNvSpPr>
          <p:nvPr>
            <p:custDataLst>
              <p:tags r:id="rId26"/>
            </p:custDataLst>
          </p:nvPr>
        </p:nvSpPr>
        <p:spPr bwMode="auto">
          <a:xfrm>
            <a:off x="118584" y="2516188"/>
            <a:ext cx="4458340" cy="2613065"/>
          </a:xfrm>
          <a:prstGeom prst="rect">
            <a:avLst/>
          </a:prstGeom>
          <a:solidFill>
            <a:srgbClr val="FFFFFF"/>
          </a:solidFill>
          <a:ln w="9525" cap="flat" cmpd="sng" algn="ctr">
            <a:solidFill>
              <a:schemeClr val="bg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defRPr/>
            </a:pPr>
            <a:endParaRPr lang="en-US" sz="900" kern="0" dirty="0" smtClean="0">
              <a:solidFill>
                <a:srgbClr val="000000"/>
              </a:solidFill>
              <a:latin typeface="Tahoma" pitchFamily="34" charset="0"/>
              <a:cs typeface="Tahoma" pitchFamily="34" charset="0"/>
            </a:endParaRPr>
          </a:p>
        </p:txBody>
      </p:sp>
      <p:sp>
        <p:nvSpPr>
          <p:cNvPr id="33" name="Rectangle 32"/>
          <p:cNvSpPr>
            <a:spLocks/>
          </p:cNvSpPr>
          <p:nvPr>
            <p:custDataLst>
              <p:tags r:id="rId27"/>
            </p:custDataLst>
          </p:nvPr>
        </p:nvSpPr>
        <p:spPr bwMode="auto">
          <a:xfrm>
            <a:off x="4623176" y="2516188"/>
            <a:ext cx="4392000" cy="2613026"/>
          </a:xfrm>
          <a:prstGeom prst="rect">
            <a:avLst/>
          </a:prstGeom>
          <a:solidFill>
            <a:srgbClr val="FFFFFF"/>
          </a:solidFill>
          <a:ln w="9525" cap="flat" cmpd="sng" algn="ctr">
            <a:solidFill>
              <a:schemeClr val="bg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defRPr/>
            </a:pPr>
            <a:endParaRPr lang="en-US" sz="900" kern="0" dirty="0" smtClean="0">
              <a:solidFill>
                <a:srgbClr val="000000"/>
              </a:solidFill>
              <a:latin typeface="Tahoma" pitchFamily="34" charset="0"/>
              <a:cs typeface="Tahoma" pitchFamily="34" charset="0"/>
            </a:endParaRPr>
          </a:p>
        </p:txBody>
      </p:sp>
      <p:sp>
        <p:nvSpPr>
          <p:cNvPr id="34" name="TextBox 33"/>
          <p:cNvSpPr txBox="1"/>
          <p:nvPr/>
        </p:nvSpPr>
        <p:spPr>
          <a:xfrm>
            <a:off x="206375" y="2503488"/>
            <a:ext cx="3664499" cy="308812"/>
          </a:xfrm>
          <a:prstGeom prst="rect">
            <a:avLst/>
          </a:prstGeom>
          <a:noFill/>
          <a:ln>
            <a:noFill/>
          </a:ln>
        </p:spPr>
        <p:txBody>
          <a:bodyPr wrap="square" rtlCol="0" anchor="t">
            <a:noAutofit/>
          </a:bodyPr>
          <a:lstStyle>
            <a:defPPr>
              <a:defRPr lang="en-US"/>
            </a:defPPr>
            <a:lvl1pPr marL="285750" indent="-285750" hangingPunct="0">
              <a:buFont typeface="Wingdings" panose="05000000000000000000" pitchFamily="2" charset="2"/>
              <a:buChar char="§"/>
              <a:defRPr sz="1200"/>
            </a:lvl1pPr>
            <a:lvl2pPr marL="173067" lvl="1" indent="-171450" fontAlgn="auto">
              <a:spcBef>
                <a:spcPts val="0"/>
              </a:spcBef>
              <a:spcAft>
                <a:spcPts val="0"/>
              </a:spcAft>
              <a:buFont typeface="Wingdings" panose="05000000000000000000" pitchFamily="2" charset="2"/>
              <a:buChar char="§"/>
              <a:defRPr sz="1200">
                <a:ea typeface="宋体"/>
              </a:defRPr>
            </a:lvl2pPr>
          </a:lstStyle>
          <a:p>
            <a:pPr marL="0" indent="0">
              <a:spcBef>
                <a:spcPts val="0"/>
              </a:spcBef>
              <a:spcAft>
                <a:spcPts val="600"/>
              </a:spcAft>
              <a:buNone/>
            </a:pPr>
            <a:r>
              <a:rPr lang="en-US" sz="900" b="1" dirty="0"/>
              <a:t>Capital investment summary: Business unit </a:t>
            </a:r>
            <a:r>
              <a:rPr lang="en-US" sz="900" b="1" dirty="0" smtClean="0"/>
              <a:t>allocation (Rm)</a:t>
            </a:r>
            <a:endParaRPr lang="en-US" sz="900" b="1" dirty="0"/>
          </a:p>
        </p:txBody>
      </p:sp>
      <p:sp>
        <p:nvSpPr>
          <p:cNvPr id="35" name="TextBox 34"/>
          <p:cNvSpPr txBox="1"/>
          <p:nvPr/>
        </p:nvSpPr>
        <p:spPr>
          <a:xfrm>
            <a:off x="4653930" y="4838333"/>
            <a:ext cx="3976690" cy="261610"/>
          </a:xfrm>
          <a:prstGeom prst="rect">
            <a:avLst/>
          </a:prstGeom>
          <a:noFill/>
        </p:spPr>
        <p:txBody>
          <a:bodyPr wrap="square" lIns="36000" tIns="0" rIns="0" bIns="0" rtlCol="0">
            <a:spAutoFit/>
          </a:bodyPr>
          <a:lstStyle/>
          <a:p>
            <a:pPr fontAlgn="b"/>
            <a:r>
              <a:rPr lang="en-US" sz="900" dirty="0"/>
              <a:t>(</a:t>
            </a:r>
            <a:r>
              <a:rPr lang="en-US" sz="800" i="1" dirty="0"/>
              <a:t>1) Including loco and wagon copex performed by TE</a:t>
            </a:r>
            <a:endParaRPr lang="en-ZA" sz="800" i="1" dirty="0"/>
          </a:p>
          <a:p>
            <a:pPr fontAlgn="b"/>
            <a:r>
              <a:rPr lang="en-ZA" sz="800" i="1" dirty="0"/>
              <a:t>(2) Manufactured by </a:t>
            </a:r>
            <a:r>
              <a:rPr lang="en-ZA" sz="800" i="1" dirty="0" smtClean="0"/>
              <a:t>TE</a:t>
            </a:r>
            <a:endParaRPr lang="en-ZA" sz="800" i="1" dirty="0"/>
          </a:p>
        </p:txBody>
      </p:sp>
      <p:graphicFrame>
        <p:nvGraphicFramePr>
          <p:cNvPr id="36" name="Object 35"/>
          <p:cNvGraphicFramePr>
            <a:graphicFrameLocks/>
          </p:cNvGraphicFramePr>
          <p:nvPr>
            <p:custDataLst>
              <p:tags r:id="rId28"/>
            </p:custDataLst>
            <p:extLst>
              <p:ext uri="{D42A27DB-BD31-4B8C-83A1-F6EECF244321}">
                <p14:modId xmlns:p14="http://schemas.microsoft.com/office/powerpoint/2010/main" val="706754774"/>
              </p:ext>
            </p:extLst>
          </p:nvPr>
        </p:nvGraphicFramePr>
        <p:xfrm>
          <a:off x="4686300" y="5753100"/>
          <a:ext cx="2047677" cy="914400"/>
        </p:xfrm>
        <a:graphic>
          <a:graphicData uri="http://schemas.openxmlformats.org/presentationml/2006/ole">
            <mc:AlternateContent xmlns:mc="http://schemas.openxmlformats.org/markup-compatibility/2006">
              <mc:Choice xmlns:v="urn:schemas-microsoft-com:vml" Requires="v">
                <p:oleObj spid="_x0000_s1212844" name="Chart" r:id="rId55" imgW="2047677" imgH="914400" progId="MSGraph.Chart.8">
                  <p:embed followColorScheme="full"/>
                </p:oleObj>
              </mc:Choice>
              <mc:Fallback>
                <p:oleObj name="Chart" r:id="rId55" imgW="2047677" imgH="914400" progId="MSGraph.Chart.8">
                  <p:embed followColorScheme="full"/>
                  <p:pic>
                    <p:nvPicPr>
                      <p:cNvPr id="0" name=""/>
                      <p:cNvPicPr/>
                      <p:nvPr/>
                    </p:nvPicPr>
                    <p:blipFill>
                      <a:blip r:embed="rId56"/>
                      <a:stretch>
                        <a:fillRect/>
                      </a:stretch>
                    </p:blipFill>
                    <p:spPr>
                      <a:xfrm>
                        <a:off x="4686300" y="5753100"/>
                        <a:ext cx="2047677" cy="914400"/>
                      </a:xfrm>
                      <a:prstGeom prst="rect">
                        <a:avLst/>
                      </a:prstGeom>
                    </p:spPr>
                  </p:pic>
                </p:oleObj>
              </mc:Fallback>
            </mc:AlternateContent>
          </a:graphicData>
        </a:graphic>
      </p:graphicFrame>
      <p:cxnSp>
        <p:nvCxnSpPr>
          <p:cNvPr id="37" name="Straight Connector 36"/>
          <p:cNvCxnSpPr/>
          <p:nvPr>
            <p:custDataLst>
              <p:tags r:id="rId29"/>
            </p:custDataLst>
          </p:nvPr>
        </p:nvCxnSpPr>
        <p:spPr bwMode="auto">
          <a:xfrm>
            <a:off x="6043613" y="5540376"/>
            <a:ext cx="0" cy="1651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30"/>
            </p:custDataLst>
          </p:nvPr>
        </p:nvCxnSpPr>
        <p:spPr bwMode="auto">
          <a:xfrm flipV="1">
            <a:off x="5381625" y="5540375"/>
            <a:ext cx="0" cy="1270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31"/>
            </p:custDataLst>
          </p:nvPr>
        </p:nvCxnSpPr>
        <p:spPr bwMode="auto">
          <a:xfrm>
            <a:off x="5381625" y="5540375"/>
            <a:ext cx="661988"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3" name="Rectangle 42"/>
          <p:cNvSpPr/>
          <p:nvPr>
            <p:custDataLst>
              <p:tags r:id="rId32"/>
            </p:custDataLst>
          </p:nvPr>
        </p:nvSpPr>
        <p:spPr bwMode="gray">
          <a:xfrm>
            <a:off x="5224463" y="5705475"/>
            <a:ext cx="314325"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8A3B0AF7-236C-4797-8138-EE2289ECE846}" type="datetime'''''1''''''''''0''''''''''''1.''''''''''''''''5'''''''''''">
              <a:rPr lang="en-ZA" altLang="en-US" sz="900">
                <a:solidFill>
                  <a:schemeClr val="tx1"/>
                </a:solidFill>
              </a:rPr>
              <a:pPr/>
              <a:t>101.5</a:t>
            </a:fld>
            <a:endParaRPr lang="en-ZA" sz="900" dirty="0" err="1" smtClean="0">
              <a:solidFill>
                <a:schemeClr val="tx1"/>
              </a:solidFill>
              <a:sym typeface="+mn-lt"/>
            </a:endParaRPr>
          </a:p>
        </p:txBody>
      </p:sp>
      <p:sp>
        <p:nvSpPr>
          <p:cNvPr id="40" name="Oval 39"/>
          <p:cNvSpPr/>
          <p:nvPr>
            <p:custDataLst>
              <p:tags r:id="rId33"/>
            </p:custDataLst>
          </p:nvPr>
        </p:nvSpPr>
        <p:spPr bwMode="gray">
          <a:xfrm>
            <a:off x="5456238" y="5453063"/>
            <a:ext cx="511175"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A50D0C26-9A42-4B8F-B492-83F04D8A10E6}" type="datetime'''''''(''''''''''''''''12''''''.''''''''''''''5'''')'''">
              <a:rPr lang="en-ZA" altLang="en-US" sz="900" b="1">
                <a:solidFill>
                  <a:schemeClr val="bg1"/>
                </a:solidFill>
              </a:rPr>
              <a:pPr/>
              <a:t>(12.5)</a:t>
            </a:fld>
            <a:endParaRPr lang="en-ZA" sz="900" b="1" dirty="0" err="1" smtClean="0">
              <a:solidFill>
                <a:schemeClr val="bg1"/>
              </a:solidFill>
              <a:sym typeface="+mn-lt"/>
            </a:endParaRPr>
          </a:p>
        </p:txBody>
      </p:sp>
      <p:sp>
        <p:nvSpPr>
          <p:cNvPr id="41" name="Rectangle 40"/>
          <p:cNvSpPr/>
          <p:nvPr>
            <p:custDataLst>
              <p:tags r:id="rId34"/>
            </p:custDataLst>
          </p:nvPr>
        </p:nvSpPr>
        <p:spPr bwMode="auto">
          <a:xfrm>
            <a:off x="5205413" y="6238875"/>
            <a:ext cx="1011238" cy="136525"/>
          </a:xfrm>
          <a:prstGeom prst="rect">
            <a:avLst/>
          </a:prstGeom>
          <a:noFill/>
          <a:ln w="9525" cap="flat" cmpd="sng" algn="ctr">
            <a:noFill/>
            <a:prstDash val="solid"/>
          </a:ln>
          <a:effectLst/>
          <a:extLst>
            <a:ext uri="{909E8E84-426E-40DD-AFC4-6F175D3DCCD1}">
              <a14:hiddenFill xmlns:a14="http://schemas.microsoft.com/office/drawing/2010/main">
                <a:solidFill>
                  <a:srgbClr val="D6CEB2"/>
                </a:solidFill>
              </a14:hiddenFill>
            </a:ext>
            <a:ext uri="{91240B29-F687-4F45-9708-019B960494DF}">
              <a14:hiddenLine xmlns:a14="http://schemas.microsoft.com/office/drawing/2010/main" w="9525" cap="flat" cmpd="sng" algn="ctr">
                <a:solidFill>
                  <a:schemeClr val="bg2">
                    <a:lumMod val="7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pPr algn="ctr" defTabSz="457200" fontAlgn="auto"/>
            <a:fld id="{626D33C6-7C6D-409E-BBC4-EDD501F9C7FD}" type="datetime'3''-Ye''ar C''''o''''''''mpar''a''''''''''tiv''''''''e'''''">
              <a:rPr lang="en-US" altLang="en-US" sz="900">
                <a:solidFill>
                  <a:schemeClr val="tx1"/>
                </a:solidFill>
              </a:rPr>
              <a:pPr/>
              <a:t>3-Year Comparative</a:t>
            </a:fld>
            <a:endParaRPr lang="en-ZA" sz="900" dirty="0" smtClean="0">
              <a:solidFill>
                <a:schemeClr val="tx1"/>
              </a:solidFill>
              <a:sym typeface="+mn-lt"/>
            </a:endParaRPr>
          </a:p>
        </p:txBody>
      </p:sp>
      <p:sp>
        <p:nvSpPr>
          <p:cNvPr id="42" name="Rectangle 41"/>
          <p:cNvSpPr/>
          <p:nvPr>
            <p:custDataLst>
              <p:tags r:id="rId35"/>
            </p:custDataLst>
          </p:nvPr>
        </p:nvSpPr>
        <p:spPr bwMode="gray">
          <a:xfrm>
            <a:off x="5918200" y="5743575"/>
            <a:ext cx="25241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fld id="{5AA29AE1-80CD-43BC-ADE4-589CD20D3CB5}" type="datetime'''''''''8''9''''''''.''''''''''''''''''''''''''''''0'''''">
              <a:rPr lang="en-ZA" altLang="en-US" sz="900">
                <a:solidFill>
                  <a:schemeClr val="tx1"/>
                </a:solidFill>
              </a:rPr>
              <a:pPr/>
              <a:t>89.0</a:t>
            </a:fld>
            <a:endParaRPr lang="en-ZA" sz="900" dirty="0" err="1" smtClean="0">
              <a:solidFill>
                <a:schemeClr val="tx1"/>
              </a:solidFill>
              <a:sym typeface="+mn-lt"/>
            </a:endParaRPr>
          </a:p>
        </p:txBody>
      </p:sp>
      <p:graphicFrame>
        <p:nvGraphicFramePr>
          <p:cNvPr id="44" name="Object 43"/>
          <p:cNvGraphicFramePr>
            <a:graphicFrameLocks/>
          </p:cNvGraphicFramePr>
          <p:nvPr>
            <p:custDataLst>
              <p:tags r:id="rId36"/>
            </p:custDataLst>
            <p:extLst>
              <p:ext uri="{D42A27DB-BD31-4B8C-83A1-F6EECF244321}">
                <p14:modId xmlns:p14="http://schemas.microsoft.com/office/powerpoint/2010/main" val="3247117516"/>
              </p:ext>
            </p:extLst>
          </p:nvPr>
        </p:nvGraphicFramePr>
        <p:xfrm>
          <a:off x="6743700" y="5753100"/>
          <a:ext cx="2009781" cy="914400"/>
        </p:xfrm>
        <a:graphic>
          <a:graphicData uri="http://schemas.openxmlformats.org/presentationml/2006/ole">
            <mc:AlternateContent xmlns:mc="http://schemas.openxmlformats.org/markup-compatibility/2006">
              <mc:Choice xmlns:v="urn:schemas-microsoft-com:vml" Requires="v">
                <p:oleObj spid="_x0000_s1212845" name="Chart" r:id="rId57" imgW="2009781" imgH="914400" progId="MSGraph.Chart.8">
                  <p:embed followColorScheme="full"/>
                </p:oleObj>
              </mc:Choice>
              <mc:Fallback>
                <p:oleObj name="Chart" r:id="rId57" imgW="2009781" imgH="914400" progId="MSGraph.Chart.8">
                  <p:embed followColorScheme="full"/>
                  <p:pic>
                    <p:nvPicPr>
                      <p:cNvPr id="0" name=""/>
                      <p:cNvPicPr/>
                      <p:nvPr/>
                    </p:nvPicPr>
                    <p:blipFill>
                      <a:blip r:embed="rId58"/>
                      <a:stretch>
                        <a:fillRect/>
                      </a:stretch>
                    </p:blipFill>
                    <p:spPr>
                      <a:xfrm>
                        <a:off x="6743700" y="5753100"/>
                        <a:ext cx="2009781" cy="914400"/>
                      </a:xfrm>
                      <a:prstGeom prst="rect">
                        <a:avLst/>
                      </a:prstGeom>
                    </p:spPr>
                  </p:pic>
                </p:oleObj>
              </mc:Fallback>
            </mc:AlternateContent>
          </a:graphicData>
        </a:graphic>
      </p:graphicFrame>
      <p:cxnSp>
        <p:nvCxnSpPr>
          <p:cNvPr id="46" name="Straight Connector 45"/>
          <p:cNvCxnSpPr/>
          <p:nvPr>
            <p:custDataLst>
              <p:tags r:id="rId37"/>
            </p:custDataLst>
          </p:nvPr>
        </p:nvCxnSpPr>
        <p:spPr bwMode="auto">
          <a:xfrm>
            <a:off x="7439025" y="5534025"/>
            <a:ext cx="62865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38"/>
            </p:custDataLst>
          </p:nvPr>
        </p:nvCxnSpPr>
        <p:spPr bwMode="auto">
          <a:xfrm flipV="1">
            <a:off x="7439025" y="5534025"/>
            <a:ext cx="0" cy="1333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39"/>
            </p:custDataLst>
          </p:nvPr>
        </p:nvCxnSpPr>
        <p:spPr bwMode="auto">
          <a:xfrm>
            <a:off x="8067675" y="5534025"/>
            <a:ext cx="0" cy="1524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8" name="Oval 47"/>
          <p:cNvSpPr/>
          <p:nvPr>
            <p:custDataLst>
              <p:tags r:id="rId40"/>
            </p:custDataLst>
          </p:nvPr>
        </p:nvSpPr>
        <p:spPr bwMode="gray">
          <a:xfrm>
            <a:off x="7550150" y="5446713"/>
            <a:ext cx="406400"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005FB59C-87A7-44C3-8B78-EA5F4640B435}" type="datetime'(''8''''''''''''''''''''.''''''''9)'''''''''''''">
              <a:rPr lang="en-ZA" altLang="en-US" sz="900" b="1">
                <a:solidFill>
                  <a:schemeClr val="bg1"/>
                </a:solidFill>
              </a:rPr>
              <a:pPr/>
              <a:t>(8.9)</a:t>
            </a:fld>
            <a:endParaRPr lang="en-ZA" sz="900" b="1" dirty="0" err="1" smtClean="0">
              <a:solidFill>
                <a:schemeClr val="bg1"/>
              </a:solidFill>
              <a:sym typeface="+mn-lt"/>
            </a:endParaRPr>
          </a:p>
        </p:txBody>
      </p:sp>
      <p:sp>
        <p:nvSpPr>
          <p:cNvPr id="49" name="Rectangle 48"/>
          <p:cNvSpPr/>
          <p:nvPr>
            <p:custDataLst>
              <p:tags r:id="rId41"/>
            </p:custDataLst>
          </p:nvPr>
        </p:nvSpPr>
        <p:spPr bwMode="auto">
          <a:xfrm>
            <a:off x="7248525" y="6238875"/>
            <a:ext cx="1011238" cy="136525"/>
          </a:xfrm>
          <a:prstGeom prst="rect">
            <a:avLst/>
          </a:prstGeom>
          <a:noFill/>
          <a:ln w="9525" cap="flat" cmpd="sng" algn="ctr">
            <a:noFill/>
            <a:prstDash val="solid"/>
          </a:ln>
          <a:effectLst/>
          <a:extLst>
            <a:ext uri="{909E8E84-426E-40DD-AFC4-6F175D3DCCD1}">
              <a14:hiddenFill xmlns:a14="http://schemas.microsoft.com/office/drawing/2010/main">
                <a:solidFill>
                  <a:srgbClr val="D6CEB2"/>
                </a:solidFill>
              </a14:hiddenFill>
            </a:ext>
            <a:ext uri="{91240B29-F687-4F45-9708-019B960494DF}">
              <a14:hiddenLine xmlns:a14="http://schemas.microsoft.com/office/drawing/2010/main" w="9525" cap="flat" cmpd="sng" algn="ctr">
                <a:solidFill>
                  <a:schemeClr val="bg2">
                    <a:lumMod val="7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pPr algn="ctr" defTabSz="457200" fontAlgn="auto"/>
            <a:fld id="{EF8C91BA-37CD-41FF-9ED3-2A2971C0B4D7}" type="datetime'5-Ye''''ar'''''' C''''''''o''mpa''''''''rat''i''ve'''''''''">
              <a:rPr lang="en-US" altLang="en-US" sz="900">
                <a:solidFill>
                  <a:schemeClr val="tx1"/>
                </a:solidFill>
              </a:rPr>
              <a:pPr/>
              <a:t>5-Year Comparative</a:t>
            </a:fld>
            <a:endParaRPr lang="en-ZA" sz="900" dirty="0" smtClean="0">
              <a:solidFill>
                <a:schemeClr val="tx1"/>
              </a:solidFill>
              <a:sym typeface="+mn-lt"/>
            </a:endParaRPr>
          </a:p>
        </p:txBody>
      </p:sp>
      <p:sp>
        <p:nvSpPr>
          <p:cNvPr id="59" name="Text Placeholder 2"/>
          <p:cNvSpPr>
            <a:spLocks noGrp="1"/>
          </p:cNvSpPr>
          <p:nvPr>
            <p:custDataLst>
              <p:tags r:id="rId42"/>
            </p:custDataLst>
          </p:nvPr>
        </p:nvSpPr>
        <p:spPr bwMode="gray">
          <a:xfrm>
            <a:off x="7910513" y="5724525"/>
            <a:ext cx="314325"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332E338D-044D-4BA1-B544-997BC7B34902}" type="datetime'''1''''''''''''''''''''''''63''''''''.''''''7'''''''''">
              <a:rPr lang="en-ZA" altLang="en-US" sz="900">
                <a:sym typeface="+mn-lt"/>
              </a:rPr>
              <a:pPr marL="0" lvl="1" indent="0" algn="ctr">
                <a:lnSpc>
                  <a:spcPct val="100000"/>
                </a:lnSpc>
                <a:spcBef>
                  <a:spcPct val="0"/>
                </a:spcBef>
                <a:spcAft>
                  <a:spcPct val="0"/>
                </a:spcAft>
                <a:buNone/>
              </a:pPr>
              <a:t>163.7</a:t>
            </a:fld>
            <a:endParaRPr lang="en-ZA" sz="900" dirty="0">
              <a:sym typeface="+mn-lt"/>
            </a:endParaRPr>
          </a:p>
        </p:txBody>
      </p:sp>
      <p:sp>
        <p:nvSpPr>
          <p:cNvPr id="58" name="Text Placeholder 2"/>
          <p:cNvSpPr>
            <a:spLocks noGrp="1"/>
          </p:cNvSpPr>
          <p:nvPr>
            <p:custDataLst>
              <p:tags r:id="rId43"/>
            </p:custDataLst>
          </p:nvPr>
        </p:nvSpPr>
        <p:spPr bwMode="gray">
          <a:xfrm>
            <a:off x="7281863" y="5705475"/>
            <a:ext cx="314325"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0AF3A6FC-0980-466E-9A1F-2C74C321E44A}" type="datetime'''1''''''''''''''''''''7''''''''''''''''2''.''''''''''6'">
              <a:rPr lang="en-ZA" altLang="en-US" sz="900">
                <a:sym typeface="+mn-lt"/>
              </a:rPr>
              <a:pPr marL="0" lvl="1" indent="0" algn="ctr">
                <a:lnSpc>
                  <a:spcPct val="100000"/>
                </a:lnSpc>
                <a:spcBef>
                  <a:spcPct val="0"/>
                </a:spcBef>
                <a:spcAft>
                  <a:spcPct val="0"/>
                </a:spcAft>
                <a:buNone/>
              </a:pPr>
              <a:t>172.6</a:t>
            </a:fld>
            <a:endParaRPr lang="en-ZA" sz="900" dirty="0">
              <a:sym typeface="+mn-lt"/>
            </a:endParaRPr>
          </a:p>
        </p:txBody>
      </p:sp>
      <p:sp>
        <p:nvSpPr>
          <p:cNvPr id="50" name="Rectangle 49"/>
          <p:cNvSpPr/>
          <p:nvPr/>
        </p:nvSpPr>
        <p:spPr>
          <a:xfrm>
            <a:off x="4587875" y="5171238"/>
            <a:ext cx="1986441" cy="230832"/>
          </a:xfrm>
          <a:prstGeom prst="rect">
            <a:avLst/>
          </a:prstGeom>
        </p:spPr>
        <p:txBody>
          <a:bodyPr wrap="none">
            <a:spAutoFit/>
          </a:bodyPr>
          <a:lstStyle/>
          <a:p>
            <a:pPr>
              <a:spcBef>
                <a:spcPts val="0"/>
              </a:spcBef>
              <a:spcAft>
                <a:spcPts val="0"/>
              </a:spcAft>
            </a:pPr>
            <a:r>
              <a:rPr lang="en-US" sz="900" b="1" dirty="0"/>
              <a:t>Comparative capex profile </a:t>
            </a:r>
            <a:r>
              <a:rPr lang="en-US" sz="900" dirty="0"/>
              <a:t>(Rbn)</a:t>
            </a:r>
            <a:r>
              <a:rPr lang="en-US" sz="900" b="1" dirty="0"/>
              <a:t>:</a:t>
            </a:r>
          </a:p>
        </p:txBody>
      </p:sp>
      <p:sp>
        <p:nvSpPr>
          <p:cNvPr id="51" name="TextBox 50"/>
          <p:cNvSpPr txBox="1"/>
          <p:nvPr/>
        </p:nvSpPr>
        <p:spPr>
          <a:xfrm>
            <a:off x="4605338" y="2528888"/>
            <a:ext cx="4431824" cy="291340"/>
          </a:xfrm>
          <a:prstGeom prst="rect">
            <a:avLst/>
          </a:prstGeom>
          <a:noFill/>
          <a:ln>
            <a:noFill/>
          </a:ln>
        </p:spPr>
        <p:txBody>
          <a:bodyPr wrap="square" rtlCol="0" anchor="t">
            <a:noAutofit/>
          </a:bodyPr>
          <a:lstStyle>
            <a:defPPr>
              <a:defRPr lang="en-US"/>
            </a:defPPr>
            <a:lvl1pPr marL="285750" indent="-285750" hangingPunct="0">
              <a:buFont typeface="Wingdings" panose="05000000000000000000" pitchFamily="2" charset="2"/>
              <a:buChar char="§"/>
              <a:defRPr sz="1200"/>
            </a:lvl1pPr>
            <a:lvl2pPr marL="173067" lvl="1" indent="-171450" fontAlgn="auto">
              <a:spcBef>
                <a:spcPts val="0"/>
              </a:spcBef>
              <a:spcAft>
                <a:spcPts val="0"/>
              </a:spcAft>
              <a:buFont typeface="Wingdings" panose="05000000000000000000" pitchFamily="2" charset="2"/>
              <a:buChar char="§"/>
              <a:defRPr sz="1200">
                <a:ea typeface="宋体"/>
              </a:defRPr>
            </a:lvl2pPr>
          </a:lstStyle>
          <a:p>
            <a:pPr marL="0" indent="0">
              <a:spcBef>
                <a:spcPts val="0"/>
              </a:spcBef>
              <a:spcAft>
                <a:spcPts val="600"/>
              </a:spcAft>
              <a:buNone/>
            </a:pPr>
            <a:r>
              <a:rPr lang="en-US" sz="900" b="1" dirty="0"/>
              <a:t>Capital investment summary: Major projects included in portfolio (</a:t>
            </a:r>
            <a:r>
              <a:rPr lang="en-US" sz="900" b="1" dirty="0" smtClean="0"/>
              <a:t>Rm)</a:t>
            </a:r>
            <a:endParaRPr lang="en-US" sz="900" b="1" dirty="0"/>
          </a:p>
        </p:txBody>
      </p:sp>
      <p:pic>
        <p:nvPicPr>
          <p:cNvPr id="52" name="Picture 51"/>
          <p:cNvPicPr>
            <a:picLocks noChangeAspect="1"/>
          </p:cNvPicPr>
          <p:nvPr/>
        </p:nvPicPr>
        <p:blipFill>
          <a:blip r:embed="rId59"/>
          <a:stretch>
            <a:fillRect/>
          </a:stretch>
        </p:blipFill>
        <p:spPr>
          <a:xfrm>
            <a:off x="223941" y="2795549"/>
            <a:ext cx="4014739" cy="2145094"/>
          </a:xfrm>
          <a:prstGeom prst="rect">
            <a:avLst/>
          </a:prstGeom>
        </p:spPr>
      </p:pic>
      <p:pic>
        <p:nvPicPr>
          <p:cNvPr id="53" name="Picture 52"/>
          <p:cNvPicPr>
            <a:picLocks noChangeAspect="1"/>
          </p:cNvPicPr>
          <p:nvPr/>
        </p:nvPicPr>
        <p:blipFill>
          <a:blip r:embed="rId60"/>
          <a:stretch>
            <a:fillRect/>
          </a:stretch>
        </p:blipFill>
        <p:spPr>
          <a:xfrm>
            <a:off x="4754527" y="2800639"/>
            <a:ext cx="3892586" cy="2030906"/>
          </a:xfrm>
          <a:prstGeom prst="rect">
            <a:avLst/>
          </a:prstGeom>
        </p:spPr>
      </p:pic>
      <p:sp>
        <p:nvSpPr>
          <p:cNvPr id="54" name="Rectangle 53"/>
          <p:cNvSpPr/>
          <p:nvPr>
            <p:custDataLst>
              <p:tags r:id="rId44"/>
            </p:custDataLst>
          </p:nvPr>
        </p:nvSpPr>
        <p:spPr bwMode="auto">
          <a:xfrm>
            <a:off x="8143875" y="5448300"/>
            <a:ext cx="160338" cy="120650"/>
          </a:xfrm>
          <a:prstGeom prst="rect">
            <a:avLst/>
          </a:prstGeom>
          <a:solidFill>
            <a:srgbClr val="6F8DB9"/>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55" name="Rectangle 54"/>
          <p:cNvSpPr/>
          <p:nvPr>
            <p:custDataLst>
              <p:tags r:id="rId45"/>
            </p:custDataLst>
          </p:nvPr>
        </p:nvSpPr>
        <p:spPr bwMode="auto">
          <a:xfrm>
            <a:off x="8143875" y="5260975"/>
            <a:ext cx="160338" cy="120650"/>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57" name="Rectangle 56"/>
          <p:cNvSpPr/>
          <p:nvPr>
            <p:custDataLst>
              <p:tags r:id="rId46"/>
            </p:custDataLst>
          </p:nvPr>
        </p:nvSpPr>
        <p:spPr bwMode="auto">
          <a:xfrm>
            <a:off x="8355013" y="5445125"/>
            <a:ext cx="5842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ZA" altLang="en-US" sz="900" dirty="0" smtClean="0">
                <a:solidFill>
                  <a:schemeClr val="tx1"/>
                </a:solidFill>
              </a:rPr>
              <a:t>2018/19 CP</a:t>
            </a:r>
            <a:endParaRPr lang="en-ZA" sz="900" dirty="0" smtClean="0">
              <a:solidFill>
                <a:schemeClr val="tx1"/>
              </a:solidFill>
              <a:sym typeface="+mn-lt"/>
            </a:endParaRPr>
          </a:p>
        </p:txBody>
      </p:sp>
      <p:sp>
        <p:nvSpPr>
          <p:cNvPr id="56" name="Rectangle 55"/>
          <p:cNvSpPr/>
          <p:nvPr>
            <p:custDataLst>
              <p:tags r:id="rId47"/>
            </p:custDataLst>
          </p:nvPr>
        </p:nvSpPr>
        <p:spPr bwMode="auto">
          <a:xfrm>
            <a:off x="8355013" y="5257800"/>
            <a:ext cx="5842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2CBB34D8-CBE7-42C9-8DF2-9B1B8F7BC895}" type="datetime'''''''2''''0''''''''17/''''1''''''''''8'''''''' ''CP'''''''''">
              <a:rPr lang="en-ZA" altLang="en-US" sz="900">
                <a:solidFill>
                  <a:schemeClr val="tx1"/>
                </a:solidFill>
              </a:rPr>
              <a:pPr/>
              <a:t>2017/18 CP</a:t>
            </a:fld>
            <a:endParaRPr lang="en-ZA" sz="900" dirty="0" err="1" smtClean="0">
              <a:solidFill>
                <a:schemeClr val="tx1"/>
              </a:solidFill>
              <a:sym typeface="+mn-lt"/>
            </a:endParaRPr>
          </a:p>
        </p:txBody>
      </p:sp>
      <p:sp>
        <p:nvSpPr>
          <p:cNvPr id="65" name="TextBox 2"/>
          <p:cNvSpPr txBox="1"/>
          <p:nvPr/>
        </p:nvSpPr>
        <p:spPr>
          <a:xfrm>
            <a:off x="139160" y="6604353"/>
            <a:ext cx="7333142" cy="261610"/>
          </a:xfrm>
          <a:prstGeom prst="rect">
            <a:avLst/>
          </a:prstGeom>
          <a:noFill/>
        </p:spPr>
        <p:txBody>
          <a:bodyPr wrap="square" rtlCol="0">
            <a:sp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81" algn="l" rtl="0" fontAlgn="base">
              <a:spcBef>
                <a:spcPct val="0"/>
              </a:spcBef>
              <a:spcAft>
                <a:spcPct val="0"/>
              </a:spcAft>
              <a:defRPr sz="1600" kern="1200">
                <a:solidFill>
                  <a:schemeClr val="tx1"/>
                </a:solidFill>
                <a:latin typeface="Arial" charset="0"/>
                <a:ea typeface="+mn-ea"/>
                <a:cs typeface="+mn-cs"/>
              </a:defRPr>
            </a:lvl2pPr>
            <a:lvl3pPr marL="932962" algn="l" rtl="0" fontAlgn="base">
              <a:spcBef>
                <a:spcPct val="0"/>
              </a:spcBef>
              <a:spcAft>
                <a:spcPct val="0"/>
              </a:spcAft>
              <a:defRPr sz="1600" kern="1200">
                <a:solidFill>
                  <a:schemeClr val="tx1"/>
                </a:solidFill>
                <a:latin typeface="Arial" charset="0"/>
                <a:ea typeface="+mn-ea"/>
                <a:cs typeface="+mn-cs"/>
              </a:defRPr>
            </a:lvl3pPr>
            <a:lvl4pPr marL="1399443" algn="l" rtl="0" fontAlgn="base">
              <a:spcBef>
                <a:spcPct val="0"/>
              </a:spcBef>
              <a:spcAft>
                <a:spcPct val="0"/>
              </a:spcAft>
              <a:defRPr sz="1600" kern="1200">
                <a:solidFill>
                  <a:schemeClr val="tx1"/>
                </a:solidFill>
                <a:latin typeface="Arial" charset="0"/>
                <a:ea typeface="+mn-ea"/>
                <a:cs typeface="+mn-cs"/>
              </a:defRPr>
            </a:lvl4pPr>
            <a:lvl5pPr marL="1865925" algn="l" rtl="0" fontAlgn="base">
              <a:spcBef>
                <a:spcPct val="0"/>
              </a:spcBef>
              <a:spcAft>
                <a:spcPct val="0"/>
              </a:spcAft>
              <a:defRPr sz="1600" kern="1200">
                <a:solidFill>
                  <a:schemeClr val="tx1"/>
                </a:solidFill>
                <a:latin typeface="Arial" charset="0"/>
                <a:ea typeface="+mn-ea"/>
                <a:cs typeface="+mn-cs"/>
              </a:defRPr>
            </a:lvl5pPr>
            <a:lvl6pPr marL="2332406" algn="l" defTabSz="932962" rtl="0" eaLnBrk="1" latinLnBrk="0" hangingPunct="1">
              <a:defRPr sz="1600" kern="1200">
                <a:solidFill>
                  <a:schemeClr val="tx1"/>
                </a:solidFill>
                <a:latin typeface="Arial" charset="0"/>
                <a:ea typeface="+mn-ea"/>
                <a:cs typeface="+mn-cs"/>
              </a:defRPr>
            </a:lvl6pPr>
            <a:lvl7pPr marL="2798887" algn="l" defTabSz="932962" rtl="0" eaLnBrk="1" latinLnBrk="0" hangingPunct="1">
              <a:defRPr sz="1600" kern="1200">
                <a:solidFill>
                  <a:schemeClr val="tx1"/>
                </a:solidFill>
                <a:latin typeface="Arial" charset="0"/>
                <a:ea typeface="+mn-ea"/>
                <a:cs typeface="+mn-cs"/>
              </a:defRPr>
            </a:lvl7pPr>
            <a:lvl8pPr marL="3265368" algn="l" defTabSz="932962" rtl="0" eaLnBrk="1" latinLnBrk="0" hangingPunct="1">
              <a:defRPr sz="1600" kern="1200">
                <a:solidFill>
                  <a:schemeClr val="tx1"/>
                </a:solidFill>
                <a:latin typeface="Arial" charset="0"/>
                <a:ea typeface="+mn-ea"/>
                <a:cs typeface="+mn-cs"/>
              </a:defRPr>
            </a:lvl8pPr>
            <a:lvl9pPr marL="3731849" algn="l" defTabSz="932962" rtl="0" eaLnBrk="1" latinLnBrk="0" hangingPunct="1">
              <a:defRPr sz="1600" kern="1200">
                <a:solidFill>
                  <a:schemeClr val="tx1"/>
                </a:solidFill>
                <a:latin typeface="Arial" charset="0"/>
                <a:ea typeface="+mn-ea"/>
                <a:cs typeface="+mn-cs"/>
              </a:defRPr>
            </a:lvl9pPr>
          </a:lstStyle>
          <a:p>
            <a:r>
              <a:rPr lang="en-US" sz="1100" i="1" dirty="0" smtClean="0"/>
              <a:t>2017/18 LE = Latest estimate at the time of finalizing the 2018/19 Corporate Plan</a:t>
            </a:r>
            <a:endParaRPr lang="en-ZA" sz="1100" i="1" dirty="0"/>
          </a:p>
        </p:txBody>
      </p:sp>
    </p:spTree>
    <p:extLst>
      <p:ext uri="{BB962C8B-B14F-4D97-AF65-F5344CB8AC3E}">
        <p14:creationId xmlns:p14="http://schemas.microsoft.com/office/powerpoint/2010/main" val="251027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8710865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3611" name="think-cell Slide" r:id="rId49" imgW="421" imgH="420" progId="TCLayout.ActiveDocument.1">
                  <p:embed/>
                </p:oleObj>
              </mc:Choice>
              <mc:Fallback>
                <p:oleObj name="think-cell Slide" r:id="rId49" imgW="421" imgH="420" progId="TCLayout.ActiveDocument.1">
                  <p:embed/>
                  <p:pic>
                    <p:nvPicPr>
                      <p:cNvPr id="0" name=""/>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ZA" sz="1000" dirty="0">
              <a:latin typeface="Tahoma" panose="020B0604030504040204" pitchFamily="34" charset="0"/>
              <a:sym typeface="Tahoma" panose="020B0604030504040204" pitchFamily="34" charset="0"/>
            </a:endParaRPr>
          </a:p>
        </p:txBody>
      </p:sp>
      <p:sp>
        <p:nvSpPr>
          <p:cNvPr id="2" name="Title 1"/>
          <p:cNvSpPr>
            <a:spLocks noGrp="1"/>
          </p:cNvSpPr>
          <p:nvPr>
            <p:ph type="title"/>
          </p:nvPr>
        </p:nvSpPr>
        <p:spPr/>
        <p:txBody>
          <a:bodyPr/>
          <a:lstStyle/>
          <a:p>
            <a:r>
              <a:rPr lang="en-US" sz="2400" dirty="0"/>
              <a:t>2018/19 Corporate Plan: Funding requirements</a:t>
            </a:r>
            <a:endParaRPr lang="en-ZA" sz="2400" dirty="0"/>
          </a:p>
        </p:txBody>
      </p:sp>
      <p:graphicFrame>
        <p:nvGraphicFramePr>
          <p:cNvPr id="5" name="Object 4"/>
          <p:cNvGraphicFramePr>
            <a:graphicFrameLocks/>
          </p:cNvGraphicFramePr>
          <p:nvPr>
            <p:custDataLst>
              <p:tags r:id="rId4"/>
            </p:custDataLst>
            <p:extLst>
              <p:ext uri="{D42A27DB-BD31-4B8C-83A1-F6EECF244321}">
                <p14:modId xmlns:p14="http://schemas.microsoft.com/office/powerpoint/2010/main" val="1538262562"/>
              </p:ext>
            </p:extLst>
          </p:nvPr>
        </p:nvGraphicFramePr>
        <p:xfrm>
          <a:off x="114299" y="2019300"/>
          <a:ext cx="4848138" cy="2000208"/>
        </p:xfrm>
        <a:graphic>
          <a:graphicData uri="http://schemas.openxmlformats.org/presentationml/2006/ole">
            <mc:AlternateContent xmlns:mc="http://schemas.openxmlformats.org/markup-compatibility/2006">
              <mc:Choice xmlns:v="urn:schemas-microsoft-com:vml" Requires="v">
                <p:oleObj spid="_x0000_s1213612" name="Chart" r:id="rId51" imgW="4848138" imgH="2000208" progId="MSGraph.Chart.8">
                  <p:embed followColorScheme="full"/>
                </p:oleObj>
              </mc:Choice>
              <mc:Fallback>
                <p:oleObj name="Chart" r:id="rId51" imgW="4848138" imgH="2000208" progId="MSGraph.Chart.8">
                  <p:embed followColorScheme="full"/>
                  <p:pic>
                    <p:nvPicPr>
                      <p:cNvPr id="0" name=""/>
                      <p:cNvPicPr/>
                      <p:nvPr/>
                    </p:nvPicPr>
                    <p:blipFill>
                      <a:blip r:embed="rId52"/>
                      <a:stretch>
                        <a:fillRect/>
                      </a:stretch>
                    </p:blipFill>
                    <p:spPr>
                      <a:xfrm>
                        <a:off x="114299" y="2019300"/>
                        <a:ext cx="4848138" cy="2000208"/>
                      </a:xfrm>
                      <a:prstGeom prst="rect">
                        <a:avLst/>
                      </a:prstGeom>
                    </p:spPr>
                  </p:pic>
                </p:oleObj>
              </mc:Fallback>
            </mc:AlternateContent>
          </a:graphicData>
        </a:graphic>
      </p:graphicFrame>
      <p:sp useBgFill="1">
        <p:nvSpPr>
          <p:cNvPr id="65" name="Freeform 64"/>
          <p:cNvSpPr/>
          <p:nvPr>
            <p:custDataLst>
              <p:tags r:id="rId5"/>
            </p:custDataLst>
          </p:nvPr>
        </p:nvSpPr>
        <p:spPr bwMode="auto">
          <a:xfrm>
            <a:off x="4100513" y="2978150"/>
            <a:ext cx="592138" cy="215901"/>
          </a:xfrm>
          <a:custGeom>
            <a:avLst/>
            <a:gdLst/>
            <a:ahLst/>
            <a:cxnLst/>
            <a:rect l="0" t="0" r="0" b="0"/>
            <a:pathLst>
              <a:path w="592138" h="215901">
                <a:moveTo>
                  <a:pt x="0" y="158750"/>
                </a:moveTo>
                <a:lnTo>
                  <a:pt x="592137" y="0"/>
                </a:lnTo>
                <a:lnTo>
                  <a:pt x="592137" y="57150"/>
                </a:lnTo>
                <a:lnTo>
                  <a:pt x="0" y="215900"/>
                </a:lnTo>
                <a:close/>
              </a:path>
            </a:pathLst>
          </a:custGeom>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useBgFill="1">
        <p:nvSpPr>
          <p:cNvPr id="62" name="Freeform 61"/>
          <p:cNvSpPr/>
          <p:nvPr>
            <p:custDataLst>
              <p:tags r:id="rId6"/>
            </p:custDataLst>
          </p:nvPr>
        </p:nvSpPr>
        <p:spPr bwMode="auto">
          <a:xfrm>
            <a:off x="3176588" y="2978150"/>
            <a:ext cx="593726" cy="217489"/>
          </a:xfrm>
          <a:custGeom>
            <a:avLst/>
            <a:gdLst/>
            <a:ahLst/>
            <a:cxnLst/>
            <a:rect l="0" t="0" r="0" b="0"/>
            <a:pathLst>
              <a:path w="593726" h="217489">
                <a:moveTo>
                  <a:pt x="0" y="160338"/>
                </a:moveTo>
                <a:lnTo>
                  <a:pt x="593725" y="0"/>
                </a:lnTo>
                <a:lnTo>
                  <a:pt x="593725" y="57150"/>
                </a:lnTo>
                <a:lnTo>
                  <a:pt x="0" y="217488"/>
                </a:lnTo>
                <a:close/>
              </a:path>
            </a:pathLst>
          </a:custGeom>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useBgFill="1">
        <p:nvSpPr>
          <p:cNvPr id="59" name="Freeform 58"/>
          <p:cNvSpPr/>
          <p:nvPr>
            <p:custDataLst>
              <p:tags r:id="rId7"/>
            </p:custDataLst>
          </p:nvPr>
        </p:nvSpPr>
        <p:spPr bwMode="auto">
          <a:xfrm>
            <a:off x="2254250" y="2978150"/>
            <a:ext cx="592139" cy="215901"/>
          </a:xfrm>
          <a:custGeom>
            <a:avLst/>
            <a:gdLst/>
            <a:ahLst/>
            <a:cxnLst/>
            <a:rect l="0" t="0" r="0" b="0"/>
            <a:pathLst>
              <a:path w="592139" h="215901">
                <a:moveTo>
                  <a:pt x="0" y="158750"/>
                </a:moveTo>
                <a:lnTo>
                  <a:pt x="592138" y="0"/>
                </a:lnTo>
                <a:lnTo>
                  <a:pt x="592138" y="57150"/>
                </a:lnTo>
                <a:lnTo>
                  <a:pt x="0" y="215900"/>
                </a:lnTo>
                <a:close/>
              </a:path>
            </a:pathLst>
          </a:custGeom>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useBgFill="1">
        <p:nvSpPr>
          <p:cNvPr id="56" name="Freeform 55"/>
          <p:cNvSpPr/>
          <p:nvPr>
            <p:custDataLst>
              <p:tags r:id="rId8"/>
            </p:custDataLst>
          </p:nvPr>
        </p:nvSpPr>
        <p:spPr bwMode="auto">
          <a:xfrm>
            <a:off x="1330325" y="2978150"/>
            <a:ext cx="593726" cy="217489"/>
          </a:xfrm>
          <a:custGeom>
            <a:avLst/>
            <a:gdLst/>
            <a:ahLst/>
            <a:cxnLst/>
            <a:rect l="0" t="0" r="0" b="0"/>
            <a:pathLst>
              <a:path w="593726" h="217489">
                <a:moveTo>
                  <a:pt x="0" y="160338"/>
                </a:moveTo>
                <a:lnTo>
                  <a:pt x="593725" y="0"/>
                </a:lnTo>
                <a:lnTo>
                  <a:pt x="593725" y="57150"/>
                </a:lnTo>
                <a:lnTo>
                  <a:pt x="0" y="217488"/>
                </a:lnTo>
                <a:close/>
              </a:path>
            </a:pathLst>
          </a:custGeom>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useBgFill="1">
        <p:nvSpPr>
          <p:cNvPr id="53" name="Freeform 52"/>
          <p:cNvSpPr/>
          <p:nvPr>
            <p:custDataLst>
              <p:tags r:id="rId9"/>
            </p:custDataLst>
          </p:nvPr>
        </p:nvSpPr>
        <p:spPr bwMode="auto">
          <a:xfrm>
            <a:off x="407988" y="2978150"/>
            <a:ext cx="592138" cy="215901"/>
          </a:xfrm>
          <a:custGeom>
            <a:avLst/>
            <a:gdLst/>
            <a:ahLst/>
            <a:cxnLst/>
            <a:rect l="0" t="0" r="0" b="0"/>
            <a:pathLst>
              <a:path w="592138" h="215901">
                <a:moveTo>
                  <a:pt x="0" y="158750"/>
                </a:moveTo>
                <a:lnTo>
                  <a:pt x="592137" y="0"/>
                </a:lnTo>
                <a:lnTo>
                  <a:pt x="592137" y="57150"/>
                </a:lnTo>
                <a:lnTo>
                  <a:pt x="0" y="215900"/>
                </a:lnTo>
                <a:close/>
              </a:path>
            </a:pathLst>
          </a:custGeom>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64" name="Freeform 63"/>
          <p:cNvSpPr/>
          <p:nvPr>
            <p:custDataLst>
              <p:tags r:id="rId10"/>
            </p:custDataLst>
          </p:nvPr>
        </p:nvSpPr>
        <p:spPr bwMode="auto">
          <a:xfrm>
            <a:off x="4100513" y="3035300"/>
            <a:ext cx="592138" cy="158751"/>
          </a:xfrm>
          <a:custGeom>
            <a:avLst/>
            <a:gdLst/>
            <a:ahLst/>
            <a:cxnLst/>
            <a:rect l="0" t="0" r="0" b="0"/>
            <a:pathLst>
              <a:path w="592138" h="158751">
                <a:moveTo>
                  <a:pt x="0" y="158750"/>
                </a:moveTo>
                <a:lnTo>
                  <a:pt x="592137" y="0"/>
                </a:lnTo>
              </a:path>
            </a:pathLst>
          </a:custGeom>
          <a:ln w="9525"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63" name="Freeform 62"/>
          <p:cNvSpPr/>
          <p:nvPr>
            <p:custDataLst>
              <p:tags r:id="rId11"/>
            </p:custDataLst>
          </p:nvPr>
        </p:nvSpPr>
        <p:spPr bwMode="auto">
          <a:xfrm>
            <a:off x="4100513" y="2978150"/>
            <a:ext cx="592138" cy="158751"/>
          </a:xfrm>
          <a:custGeom>
            <a:avLst/>
            <a:gdLst/>
            <a:ahLst/>
            <a:cxnLst/>
            <a:rect l="0" t="0" r="0" b="0"/>
            <a:pathLst>
              <a:path w="592138" h="158751">
                <a:moveTo>
                  <a:pt x="0" y="158750"/>
                </a:moveTo>
                <a:lnTo>
                  <a:pt x="592137" y="0"/>
                </a:lnTo>
              </a:path>
            </a:pathLst>
          </a:custGeom>
          <a:ln w="9525"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61" name="Freeform 60"/>
          <p:cNvSpPr/>
          <p:nvPr>
            <p:custDataLst>
              <p:tags r:id="rId12"/>
            </p:custDataLst>
          </p:nvPr>
        </p:nvSpPr>
        <p:spPr bwMode="auto">
          <a:xfrm>
            <a:off x="3176588" y="3035300"/>
            <a:ext cx="593726" cy="160339"/>
          </a:xfrm>
          <a:custGeom>
            <a:avLst/>
            <a:gdLst/>
            <a:ahLst/>
            <a:cxnLst/>
            <a:rect l="0" t="0" r="0" b="0"/>
            <a:pathLst>
              <a:path w="593726" h="160339">
                <a:moveTo>
                  <a:pt x="0" y="160338"/>
                </a:moveTo>
                <a:lnTo>
                  <a:pt x="593725" y="0"/>
                </a:lnTo>
              </a:path>
            </a:pathLst>
          </a:custGeom>
          <a:ln w="9525"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60" name="Freeform 59"/>
          <p:cNvSpPr/>
          <p:nvPr>
            <p:custDataLst>
              <p:tags r:id="rId13"/>
            </p:custDataLst>
          </p:nvPr>
        </p:nvSpPr>
        <p:spPr bwMode="auto">
          <a:xfrm>
            <a:off x="3176588" y="2978150"/>
            <a:ext cx="593726" cy="160339"/>
          </a:xfrm>
          <a:custGeom>
            <a:avLst/>
            <a:gdLst/>
            <a:ahLst/>
            <a:cxnLst/>
            <a:rect l="0" t="0" r="0" b="0"/>
            <a:pathLst>
              <a:path w="593726" h="160339">
                <a:moveTo>
                  <a:pt x="0" y="160338"/>
                </a:moveTo>
                <a:lnTo>
                  <a:pt x="593725" y="0"/>
                </a:lnTo>
              </a:path>
            </a:pathLst>
          </a:custGeom>
          <a:ln w="9525"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8" name="Freeform 57"/>
          <p:cNvSpPr/>
          <p:nvPr>
            <p:custDataLst>
              <p:tags r:id="rId14"/>
            </p:custDataLst>
          </p:nvPr>
        </p:nvSpPr>
        <p:spPr bwMode="auto">
          <a:xfrm>
            <a:off x="2254250" y="3035300"/>
            <a:ext cx="592139" cy="158751"/>
          </a:xfrm>
          <a:custGeom>
            <a:avLst/>
            <a:gdLst/>
            <a:ahLst/>
            <a:cxnLst/>
            <a:rect l="0" t="0" r="0" b="0"/>
            <a:pathLst>
              <a:path w="592139" h="158751">
                <a:moveTo>
                  <a:pt x="0" y="158750"/>
                </a:moveTo>
                <a:lnTo>
                  <a:pt x="592138" y="0"/>
                </a:lnTo>
              </a:path>
            </a:pathLst>
          </a:custGeom>
          <a:ln w="9525"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7" name="Freeform 56"/>
          <p:cNvSpPr/>
          <p:nvPr>
            <p:custDataLst>
              <p:tags r:id="rId15"/>
            </p:custDataLst>
          </p:nvPr>
        </p:nvSpPr>
        <p:spPr bwMode="auto">
          <a:xfrm>
            <a:off x="2254250" y="2978150"/>
            <a:ext cx="592139" cy="158751"/>
          </a:xfrm>
          <a:custGeom>
            <a:avLst/>
            <a:gdLst/>
            <a:ahLst/>
            <a:cxnLst/>
            <a:rect l="0" t="0" r="0" b="0"/>
            <a:pathLst>
              <a:path w="592139" h="158751">
                <a:moveTo>
                  <a:pt x="0" y="158750"/>
                </a:moveTo>
                <a:lnTo>
                  <a:pt x="592138" y="0"/>
                </a:lnTo>
              </a:path>
            </a:pathLst>
          </a:custGeom>
          <a:ln w="9525"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5" name="Freeform 54"/>
          <p:cNvSpPr/>
          <p:nvPr>
            <p:custDataLst>
              <p:tags r:id="rId16"/>
            </p:custDataLst>
          </p:nvPr>
        </p:nvSpPr>
        <p:spPr bwMode="auto">
          <a:xfrm>
            <a:off x="1330325" y="3035300"/>
            <a:ext cx="593726" cy="160339"/>
          </a:xfrm>
          <a:custGeom>
            <a:avLst/>
            <a:gdLst/>
            <a:ahLst/>
            <a:cxnLst/>
            <a:rect l="0" t="0" r="0" b="0"/>
            <a:pathLst>
              <a:path w="593726" h="160339">
                <a:moveTo>
                  <a:pt x="0" y="160338"/>
                </a:moveTo>
                <a:lnTo>
                  <a:pt x="593725" y="0"/>
                </a:lnTo>
              </a:path>
            </a:pathLst>
          </a:custGeom>
          <a:ln w="9525"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4" name="Freeform 53"/>
          <p:cNvSpPr/>
          <p:nvPr>
            <p:custDataLst>
              <p:tags r:id="rId17"/>
            </p:custDataLst>
          </p:nvPr>
        </p:nvSpPr>
        <p:spPr bwMode="auto">
          <a:xfrm>
            <a:off x="1330325" y="2978150"/>
            <a:ext cx="593726" cy="160339"/>
          </a:xfrm>
          <a:custGeom>
            <a:avLst/>
            <a:gdLst/>
            <a:ahLst/>
            <a:cxnLst/>
            <a:rect l="0" t="0" r="0" b="0"/>
            <a:pathLst>
              <a:path w="593726" h="160339">
                <a:moveTo>
                  <a:pt x="0" y="160338"/>
                </a:moveTo>
                <a:lnTo>
                  <a:pt x="593725" y="0"/>
                </a:lnTo>
              </a:path>
            </a:pathLst>
          </a:custGeom>
          <a:ln w="9525"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2" name="Freeform 51"/>
          <p:cNvSpPr/>
          <p:nvPr>
            <p:custDataLst>
              <p:tags r:id="rId18"/>
            </p:custDataLst>
          </p:nvPr>
        </p:nvSpPr>
        <p:spPr bwMode="auto">
          <a:xfrm>
            <a:off x="407988" y="3035300"/>
            <a:ext cx="592138" cy="158751"/>
          </a:xfrm>
          <a:custGeom>
            <a:avLst/>
            <a:gdLst/>
            <a:ahLst/>
            <a:cxnLst/>
            <a:rect l="0" t="0" r="0" b="0"/>
            <a:pathLst>
              <a:path w="592138" h="158751">
                <a:moveTo>
                  <a:pt x="0" y="158750"/>
                </a:moveTo>
                <a:lnTo>
                  <a:pt x="592137" y="0"/>
                </a:lnTo>
              </a:path>
            </a:pathLst>
          </a:custGeom>
          <a:ln w="9525"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3" name="Freeform 2"/>
          <p:cNvSpPr/>
          <p:nvPr>
            <p:custDataLst>
              <p:tags r:id="rId19"/>
            </p:custDataLst>
          </p:nvPr>
        </p:nvSpPr>
        <p:spPr bwMode="auto">
          <a:xfrm>
            <a:off x="407988" y="2978150"/>
            <a:ext cx="592138" cy="158751"/>
          </a:xfrm>
          <a:custGeom>
            <a:avLst/>
            <a:gdLst/>
            <a:ahLst/>
            <a:cxnLst/>
            <a:rect l="0" t="0" r="0" b="0"/>
            <a:pathLst>
              <a:path w="592138" h="158751">
                <a:moveTo>
                  <a:pt x="0" y="158750"/>
                </a:moveTo>
                <a:lnTo>
                  <a:pt x="592137" y="0"/>
                </a:lnTo>
              </a:path>
            </a:pathLst>
          </a:custGeom>
          <a:ln w="9525"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67" name="Text Placeholder 2"/>
          <p:cNvSpPr>
            <a:spLocks noGrp="1"/>
          </p:cNvSpPr>
          <p:nvPr>
            <p:custDataLst>
              <p:tags r:id="rId20"/>
            </p:custDataLst>
          </p:nvPr>
        </p:nvSpPr>
        <p:spPr bwMode="gray">
          <a:xfrm>
            <a:off x="1463675" y="2433638"/>
            <a:ext cx="3111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CF1E5558-0B40-4ABD-B0FF-006B9BE217DA}" type="datetime'''''''''(''''''''''6,''4'''''''''''''''''''''')'''''">
              <a:rPr lang="en-ZA" altLang="en-US" sz="1000">
                <a:solidFill>
                  <a:schemeClr val="bg1"/>
                </a:solidFill>
                <a:sym typeface="+mn-lt"/>
              </a:rPr>
              <a:pPr marL="0" lvl="1" indent="0" algn="ctr">
                <a:lnSpc>
                  <a:spcPct val="100000"/>
                </a:lnSpc>
                <a:spcBef>
                  <a:spcPct val="0"/>
                </a:spcBef>
                <a:spcAft>
                  <a:spcPct val="0"/>
                </a:spcAft>
                <a:buNone/>
              </a:pPr>
              <a:t>(6,4)</a:t>
            </a:fld>
            <a:endParaRPr lang="en-ZA" sz="1000" dirty="0">
              <a:solidFill>
                <a:schemeClr val="bg1"/>
              </a:solidFill>
              <a:sym typeface="+mn-lt"/>
            </a:endParaRPr>
          </a:p>
        </p:txBody>
      </p:sp>
      <p:sp>
        <p:nvSpPr>
          <p:cNvPr id="24" name="Rectangle 23"/>
          <p:cNvSpPr/>
          <p:nvPr>
            <p:custDataLst>
              <p:tags r:id="rId21"/>
            </p:custDataLst>
          </p:nvPr>
        </p:nvSpPr>
        <p:spPr bwMode="auto">
          <a:xfrm>
            <a:off x="455613" y="4213225"/>
            <a:ext cx="4810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05C8F7BE-772A-4416-8974-47AA4487DC58}" type="datetime'''''''2''''''''''''''''''''''''''018''/19'''''''''''''">
              <a:rPr lang="en-ZA" altLang="en-US" sz="1000">
                <a:solidFill>
                  <a:schemeClr val="tx1"/>
                </a:solidFill>
              </a:rPr>
              <a:pPr/>
              <a:t>2018/19</a:t>
            </a:fld>
            <a:endParaRPr lang="en-ZA" sz="1000" dirty="0" err="1" smtClean="0">
              <a:solidFill>
                <a:schemeClr val="tx1"/>
              </a:solidFill>
              <a:sym typeface="+mn-lt"/>
            </a:endParaRPr>
          </a:p>
        </p:txBody>
      </p:sp>
      <p:sp>
        <p:nvSpPr>
          <p:cNvPr id="27" name="Rectangle 26"/>
          <p:cNvSpPr/>
          <p:nvPr>
            <p:custDataLst>
              <p:tags r:id="rId22"/>
            </p:custDataLst>
          </p:nvPr>
        </p:nvSpPr>
        <p:spPr bwMode="gray">
          <a:xfrm>
            <a:off x="479425" y="3581400"/>
            <a:ext cx="43180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t"/>
          <a:lstStyle/>
          <a:p>
            <a:pPr algn="ctr"/>
            <a:fld id="{259D2659-DA17-4F33-BFC4-9F2A84B269D1}" type="datetime'(''''''''''''''''''''1''''''''''''''''5'''',''5'''')'''''''">
              <a:rPr lang="en-ZA" altLang="en-US" sz="1000" b="1">
                <a:solidFill>
                  <a:schemeClr val="tx1"/>
                </a:solidFill>
              </a:rPr>
              <a:pPr/>
              <a:t>(15,5)</a:t>
            </a:fld>
            <a:endParaRPr lang="en-ZA" sz="1000" b="1" dirty="0" err="1" smtClean="0">
              <a:solidFill>
                <a:schemeClr val="tx1"/>
              </a:solidFill>
              <a:sym typeface="+mn-lt"/>
            </a:endParaRPr>
          </a:p>
        </p:txBody>
      </p:sp>
      <p:sp>
        <p:nvSpPr>
          <p:cNvPr id="28" name="Rectangle 27"/>
          <p:cNvSpPr/>
          <p:nvPr>
            <p:custDataLst>
              <p:tags r:id="rId23"/>
            </p:custDataLst>
          </p:nvPr>
        </p:nvSpPr>
        <p:spPr bwMode="gray">
          <a:xfrm>
            <a:off x="539750" y="3429000"/>
            <a:ext cx="311150" cy="152400"/>
          </a:xfrm>
          <a:prstGeom prst="rect">
            <a:avLst/>
          </a:prstGeom>
          <a:solidFill>
            <a:srgbClr val="969696"/>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fld id="{4C687C39-8D55-42FC-8346-A95D682A2944}" type="datetime'''''''''''''''''''''(0,''''''7'''''''''''')'''''''''''''">
              <a:rPr lang="en-ZA" altLang="en-US" sz="1000">
                <a:solidFill>
                  <a:schemeClr val="tx1"/>
                </a:solidFill>
              </a:rPr>
              <a:pPr/>
              <a:t>(0,7)</a:t>
            </a:fld>
            <a:endParaRPr lang="en-ZA" sz="1000" dirty="0" err="1" smtClean="0">
              <a:solidFill>
                <a:schemeClr val="tx1"/>
              </a:solidFill>
              <a:sym typeface="+mn-lt"/>
            </a:endParaRPr>
          </a:p>
        </p:txBody>
      </p:sp>
      <p:sp>
        <p:nvSpPr>
          <p:cNvPr id="29" name="Rectangle 28"/>
          <p:cNvSpPr/>
          <p:nvPr>
            <p:custDataLst>
              <p:tags r:id="rId24"/>
            </p:custDataLst>
          </p:nvPr>
        </p:nvSpPr>
        <p:spPr bwMode="gray">
          <a:xfrm>
            <a:off x="539750" y="3217863"/>
            <a:ext cx="3111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fld id="{D740798C-BF00-4627-8268-B63E2C5D1EC5}" type="datetime'''''''(''''''8'''''''''''''',''''''0'''')'''''''">
              <a:rPr lang="en-ZA" altLang="en-US" sz="1000">
                <a:solidFill>
                  <a:schemeClr val="bg1"/>
                </a:solidFill>
              </a:rPr>
              <a:pPr/>
              <a:t>(8,0)</a:t>
            </a:fld>
            <a:endParaRPr lang="en-ZA" sz="1000" dirty="0" err="1" smtClean="0">
              <a:solidFill>
                <a:schemeClr val="bg1"/>
              </a:solidFill>
              <a:sym typeface="+mn-lt"/>
            </a:endParaRPr>
          </a:p>
        </p:txBody>
      </p:sp>
      <p:sp>
        <p:nvSpPr>
          <p:cNvPr id="36" name="Rectangle 35"/>
          <p:cNvSpPr/>
          <p:nvPr>
            <p:custDataLst>
              <p:tags r:id="rId25"/>
            </p:custDataLst>
          </p:nvPr>
        </p:nvSpPr>
        <p:spPr bwMode="auto">
          <a:xfrm>
            <a:off x="4151313" y="4213225"/>
            <a:ext cx="4810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7C6E51BC-45DB-4A6D-BF33-BD94CBC96D69}" type="datetime'''''20''''''''''2''''2/''''''''''''''''2''''''''3'">
              <a:rPr lang="en-ZA" altLang="en-US" sz="1000">
                <a:solidFill>
                  <a:schemeClr val="tx1"/>
                </a:solidFill>
              </a:rPr>
              <a:pPr/>
              <a:t>2022/23</a:t>
            </a:fld>
            <a:endParaRPr lang="en-ZA" sz="1000" dirty="0" err="1" smtClean="0">
              <a:solidFill>
                <a:schemeClr val="tx1"/>
              </a:solidFill>
              <a:sym typeface="+mn-lt"/>
            </a:endParaRPr>
          </a:p>
        </p:txBody>
      </p:sp>
      <p:sp>
        <p:nvSpPr>
          <p:cNvPr id="37" name="Rectangle 36"/>
          <p:cNvSpPr/>
          <p:nvPr>
            <p:custDataLst>
              <p:tags r:id="rId26"/>
            </p:custDataLst>
          </p:nvPr>
        </p:nvSpPr>
        <p:spPr bwMode="gray">
          <a:xfrm>
            <a:off x="4175125" y="3787775"/>
            <a:ext cx="43180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t"/>
          <a:lstStyle/>
          <a:p>
            <a:pPr algn="ctr"/>
            <a:fld id="{EC390A82-B323-42C7-8485-1A51F33F7B94}" type="datetime'''''''''''(''''''''''1''''''''''''''7'''''''''''',''''4)'">
              <a:rPr lang="en-ZA" altLang="en-US" sz="1000" b="1">
                <a:solidFill>
                  <a:schemeClr val="tx1"/>
                </a:solidFill>
              </a:rPr>
              <a:pPr/>
              <a:t>(17,4)</a:t>
            </a:fld>
            <a:endParaRPr lang="en-ZA" sz="1000" b="1" dirty="0" err="1" smtClean="0">
              <a:solidFill>
                <a:schemeClr val="tx1"/>
              </a:solidFill>
              <a:sym typeface="+mn-lt"/>
            </a:endParaRPr>
          </a:p>
        </p:txBody>
      </p:sp>
      <p:sp>
        <p:nvSpPr>
          <p:cNvPr id="32" name="Rectangle 31"/>
          <p:cNvSpPr/>
          <p:nvPr>
            <p:custDataLst>
              <p:tags r:id="rId27"/>
            </p:custDataLst>
          </p:nvPr>
        </p:nvSpPr>
        <p:spPr bwMode="gray">
          <a:xfrm>
            <a:off x="4200525" y="2797175"/>
            <a:ext cx="38100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fld id="{2F57253C-3A1A-48C6-A854-C4C493DAD195}" type="datetime'(1''''''''''''7'''''''''''''''',''0'''''''''''')'''''''">
              <a:rPr lang="en-ZA" altLang="en-US" sz="1000">
                <a:solidFill>
                  <a:schemeClr val="bg1"/>
                </a:solidFill>
              </a:rPr>
              <a:pPr/>
              <a:t>(17,0)</a:t>
            </a:fld>
            <a:endParaRPr lang="en-ZA" sz="1000" dirty="0" err="1" smtClean="0">
              <a:solidFill>
                <a:schemeClr val="bg1"/>
              </a:solidFill>
              <a:sym typeface="+mn-lt"/>
            </a:endParaRPr>
          </a:p>
        </p:txBody>
      </p:sp>
      <p:sp>
        <p:nvSpPr>
          <p:cNvPr id="38" name="Rectangle 37"/>
          <p:cNvSpPr/>
          <p:nvPr>
            <p:custDataLst>
              <p:tags r:id="rId28"/>
            </p:custDataLst>
          </p:nvPr>
        </p:nvSpPr>
        <p:spPr bwMode="gray">
          <a:xfrm>
            <a:off x="4235450" y="2085975"/>
            <a:ext cx="311150" cy="152400"/>
          </a:xfrm>
          <a:prstGeom prst="rect">
            <a:avLst/>
          </a:prstGeom>
          <a:solidFill>
            <a:srgbClr val="6F8DB9"/>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fld id="{B2DFE2FD-CC29-48F5-A208-B267950EAB96}" type="datetime'''(0'''''''',4'''''''''''''''''')'''">
              <a:rPr lang="en-ZA" altLang="en-US" sz="1000">
                <a:solidFill>
                  <a:schemeClr val="bg1"/>
                </a:solidFill>
              </a:rPr>
              <a:pPr/>
              <a:t>(0,4)</a:t>
            </a:fld>
            <a:endParaRPr lang="en-ZA" sz="1000" dirty="0" err="1" smtClean="0">
              <a:solidFill>
                <a:schemeClr val="bg1"/>
              </a:solidFill>
              <a:sym typeface="+mn-lt"/>
            </a:endParaRPr>
          </a:p>
        </p:txBody>
      </p:sp>
      <p:sp>
        <p:nvSpPr>
          <p:cNvPr id="33" name="Rectangle 32"/>
          <p:cNvSpPr/>
          <p:nvPr>
            <p:custDataLst>
              <p:tags r:id="rId29"/>
            </p:custDataLst>
          </p:nvPr>
        </p:nvSpPr>
        <p:spPr bwMode="auto">
          <a:xfrm>
            <a:off x="3227388" y="4213225"/>
            <a:ext cx="4810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EFB3E381-BB30-41CE-BAD9-CA3D1B0EF75B}" type="datetime'2''0''''''''''''''''''2''''''''''1/''''''''22'''">
              <a:rPr lang="en-ZA" altLang="en-US" sz="1000">
                <a:solidFill>
                  <a:schemeClr val="tx1"/>
                </a:solidFill>
              </a:rPr>
              <a:pPr/>
              <a:t>2021/22</a:t>
            </a:fld>
            <a:endParaRPr lang="en-ZA" sz="1000" dirty="0" err="1" smtClean="0">
              <a:solidFill>
                <a:schemeClr val="tx1"/>
              </a:solidFill>
              <a:sym typeface="+mn-lt"/>
            </a:endParaRPr>
          </a:p>
        </p:txBody>
      </p:sp>
      <p:sp>
        <p:nvSpPr>
          <p:cNvPr id="35" name="Rectangle 34"/>
          <p:cNvSpPr/>
          <p:nvPr>
            <p:custDataLst>
              <p:tags r:id="rId30"/>
            </p:custDataLst>
          </p:nvPr>
        </p:nvSpPr>
        <p:spPr bwMode="gray">
          <a:xfrm>
            <a:off x="3251200" y="3883025"/>
            <a:ext cx="43180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t"/>
          <a:lstStyle/>
          <a:p>
            <a:pPr algn="ctr"/>
            <a:fld id="{BF70FC99-3410-42FE-A0B9-78310ED728F8}" type="datetime'''''(''''''''''''''''''1''''''''8'',''''''''''2)'''''''''">
              <a:rPr lang="en-ZA" altLang="en-US" sz="1000" b="1">
                <a:solidFill>
                  <a:schemeClr val="tx1"/>
                </a:solidFill>
              </a:rPr>
              <a:pPr/>
              <a:t>(18,2)</a:t>
            </a:fld>
            <a:endParaRPr lang="en-ZA" sz="1000" b="1" dirty="0" err="1" smtClean="0">
              <a:solidFill>
                <a:schemeClr val="tx1"/>
              </a:solidFill>
              <a:sym typeface="+mn-lt"/>
            </a:endParaRPr>
          </a:p>
        </p:txBody>
      </p:sp>
      <p:sp>
        <p:nvSpPr>
          <p:cNvPr id="34" name="Rectangle 33"/>
          <p:cNvSpPr/>
          <p:nvPr>
            <p:custDataLst>
              <p:tags r:id="rId31"/>
            </p:custDataLst>
          </p:nvPr>
        </p:nvSpPr>
        <p:spPr bwMode="gray">
          <a:xfrm>
            <a:off x="3276600" y="3328988"/>
            <a:ext cx="38100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fld id="{550EA467-4AB4-45D4-82EF-909F1297898F}" type="datetime'''''''''''(''''1''''''''''1,1)'''''''''''''''">
              <a:rPr lang="en-ZA" altLang="en-US" sz="1000">
                <a:solidFill>
                  <a:schemeClr val="bg1"/>
                </a:solidFill>
              </a:rPr>
              <a:pPr/>
              <a:t>(11,1)</a:t>
            </a:fld>
            <a:endParaRPr lang="en-ZA" sz="1000" dirty="0" err="1" smtClean="0">
              <a:solidFill>
                <a:schemeClr val="bg1"/>
              </a:solidFill>
              <a:sym typeface="+mn-lt"/>
            </a:endParaRPr>
          </a:p>
        </p:txBody>
      </p:sp>
      <p:sp>
        <p:nvSpPr>
          <p:cNvPr id="69" name="Text Placeholder 2"/>
          <p:cNvSpPr>
            <a:spLocks noGrp="1"/>
          </p:cNvSpPr>
          <p:nvPr>
            <p:custDataLst>
              <p:tags r:id="rId32"/>
            </p:custDataLst>
          </p:nvPr>
        </p:nvSpPr>
        <p:spPr bwMode="gray">
          <a:xfrm>
            <a:off x="3311525" y="2471738"/>
            <a:ext cx="3111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8D00A695-847D-46ED-A39B-EDC1E188F563}" type="datetime'''''''''''''''''''''(7,''''''''''''''''''''''''''''1'''')'''''">
              <a:rPr lang="en-ZA" altLang="en-US" sz="1000">
                <a:solidFill>
                  <a:schemeClr val="bg1"/>
                </a:solidFill>
                <a:sym typeface="+mn-lt"/>
              </a:rPr>
              <a:pPr marL="0" lvl="1" indent="0" algn="ctr">
                <a:lnSpc>
                  <a:spcPct val="100000"/>
                </a:lnSpc>
                <a:spcBef>
                  <a:spcPct val="0"/>
                </a:spcBef>
                <a:spcAft>
                  <a:spcPct val="0"/>
                </a:spcAft>
                <a:buNone/>
              </a:pPr>
              <a:t>(7,1)</a:t>
            </a:fld>
            <a:endParaRPr lang="en-ZA" sz="1000" dirty="0">
              <a:solidFill>
                <a:schemeClr val="bg1"/>
              </a:solidFill>
              <a:sym typeface="+mn-lt"/>
            </a:endParaRPr>
          </a:p>
        </p:txBody>
      </p:sp>
      <p:sp>
        <p:nvSpPr>
          <p:cNvPr id="22" name="Rectangle 21"/>
          <p:cNvSpPr/>
          <p:nvPr>
            <p:custDataLst>
              <p:tags r:id="rId33"/>
            </p:custDataLst>
          </p:nvPr>
        </p:nvSpPr>
        <p:spPr bwMode="auto">
          <a:xfrm>
            <a:off x="2303463" y="4213225"/>
            <a:ext cx="4810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32A653F4-CBA2-4F87-BE20-55DE87D58BD5}" type="datetime'''''2''''''''02''0''''''/''''''''''''''''''''''''''2''1'''">
              <a:rPr lang="en-ZA" altLang="en-US" sz="1000">
                <a:solidFill>
                  <a:schemeClr val="tx1"/>
                </a:solidFill>
              </a:rPr>
              <a:pPr/>
              <a:t>2020/21</a:t>
            </a:fld>
            <a:endParaRPr lang="en-ZA" sz="1000" dirty="0" err="1" smtClean="0">
              <a:solidFill>
                <a:schemeClr val="tx1"/>
              </a:solidFill>
              <a:sym typeface="+mn-lt"/>
            </a:endParaRPr>
          </a:p>
        </p:txBody>
      </p:sp>
      <p:sp>
        <p:nvSpPr>
          <p:cNvPr id="25" name="Rectangle 24"/>
          <p:cNvSpPr/>
          <p:nvPr>
            <p:custDataLst>
              <p:tags r:id="rId34"/>
            </p:custDataLst>
          </p:nvPr>
        </p:nvSpPr>
        <p:spPr bwMode="gray">
          <a:xfrm>
            <a:off x="2327275" y="3986213"/>
            <a:ext cx="43180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t"/>
          <a:lstStyle/>
          <a:p>
            <a:pPr algn="ctr"/>
            <a:fld id="{6C370304-08B6-4C52-8400-837098528AC7}" type="datetime'''''''''''(''''18'',''''''''''''''''''8)'''''''''">
              <a:rPr lang="en-ZA" altLang="en-US" sz="1000" b="1">
                <a:solidFill>
                  <a:schemeClr val="tx1"/>
                </a:solidFill>
              </a:rPr>
              <a:pPr/>
              <a:t>(18,8)</a:t>
            </a:fld>
            <a:endParaRPr lang="en-ZA" sz="1000" b="1" dirty="0" err="1" smtClean="0">
              <a:solidFill>
                <a:schemeClr val="tx1"/>
              </a:solidFill>
              <a:sym typeface="+mn-lt"/>
            </a:endParaRPr>
          </a:p>
        </p:txBody>
      </p:sp>
      <p:sp>
        <p:nvSpPr>
          <p:cNvPr id="26" name="Rectangle 25"/>
          <p:cNvSpPr/>
          <p:nvPr>
            <p:custDataLst>
              <p:tags r:id="rId35"/>
            </p:custDataLst>
          </p:nvPr>
        </p:nvSpPr>
        <p:spPr bwMode="gray">
          <a:xfrm>
            <a:off x="2387600" y="3833813"/>
            <a:ext cx="311150" cy="152400"/>
          </a:xfrm>
          <a:prstGeom prst="rect">
            <a:avLst/>
          </a:prstGeom>
          <a:solidFill>
            <a:srgbClr val="969696"/>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fld id="{98930FDD-48C5-4547-A340-87200F5D40D3}" type="datetime'''''''''''''''''''''''''''(''0'''''''''',''''''''3'')'''''''">
              <a:rPr lang="en-ZA" altLang="en-US" sz="1000">
                <a:solidFill>
                  <a:schemeClr val="tx1"/>
                </a:solidFill>
              </a:rPr>
              <a:pPr/>
              <a:t>(0,3)</a:t>
            </a:fld>
            <a:endParaRPr lang="en-ZA" sz="1000" dirty="0" err="1" smtClean="0">
              <a:solidFill>
                <a:schemeClr val="tx1"/>
              </a:solidFill>
              <a:sym typeface="+mn-lt"/>
            </a:endParaRPr>
          </a:p>
        </p:txBody>
      </p:sp>
      <p:sp>
        <p:nvSpPr>
          <p:cNvPr id="23" name="Rectangle 22"/>
          <p:cNvSpPr/>
          <p:nvPr>
            <p:custDataLst>
              <p:tags r:id="rId36"/>
            </p:custDataLst>
          </p:nvPr>
        </p:nvSpPr>
        <p:spPr bwMode="gray">
          <a:xfrm>
            <a:off x="2352675" y="3252788"/>
            <a:ext cx="38100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fld id="{D1FBB809-A90E-4C69-A6C9-DEAE988D1D5A}" type="datetime'(''''''1''3'''''''''''''''',1'''''')'''''">
              <a:rPr lang="en-ZA" altLang="en-US" sz="1000">
                <a:solidFill>
                  <a:schemeClr val="bg1"/>
                </a:solidFill>
              </a:rPr>
              <a:pPr/>
              <a:t>(13,1)</a:t>
            </a:fld>
            <a:endParaRPr lang="en-ZA" sz="1000" dirty="0" err="1" smtClean="0">
              <a:solidFill>
                <a:schemeClr val="bg1"/>
              </a:solidFill>
              <a:sym typeface="+mn-lt"/>
            </a:endParaRPr>
          </a:p>
        </p:txBody>
      </p:sp>
      <p:sp>
        <p:nvSpPr>
          <p:cNvPr id="68" name="Text Placeholder 2"/>
          <p:cNvSpPr>
            <a:spLocks noGrp="1"/>
          </p:cNvSpPr>
          <p:nvPr>
            <p:custDataLst>
              <p:tags r:id="rId37"/>
            </p:custDataLst>
          </p:nvPr>
        </p:nvSpPr>
        <p:spPr bwMode="gray">
          <a:xfrm>
            <a:off x="2387600" y="2376488"/>
            <a:ext cx="3111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06C2BA0A-2CA0-4B62-9751-1756853804B9}" type="datetime'''''''''''''(''5'''''''''''',''''''''''''''''''4'''''''')'''''">
              <a:rPr lang="en-ZA" altLang="en-US" sz="1000">
                <a:solidFill>
                  <a:schemeClr val="bg1"/>
                </a:solidFill>
                <a:sym typeface="+mn-lt"/>
              </a:rPr>
              <a:pPr marL="0" lvl="1" indent="0" algn="ctr">
                <a:lnSpc>
                  <a:spcPct val="100000"/>
                </a:lnSpc>
                <a:spcBef>
                  <a:spcPct val="0"/>
                </a:spcBef>
                <a:spcAft>
                  <a:spcPct val="0"/>
                </a:spcAft>
                <a:buNone/>
              </a:pPr>
              <a:t>(5,4)</a:t>
            </a:fld>
            <a:endParaRPr lang="en-ZA" sz="1000" dirty="0">
              <a:solidFill>
                <a:schemeClr val="bg1"/>
              </a:solidFill>
              <a:sym typeface="+mn-lt"/>
            </a:endParaRPr>
          </a:p>
        </p:txBody>
      </p:sp>
      <p:sp>
        <p:nvSpPr>
          <p:cNvPr id="39" name="Rectangle 38"/>
          <p:cNvSpPr/>
          <p:nvPr>
            <p:custDataLst>
              <p:tags r:id="rId38"/>
            </p:custDataLst>
          </p:nvPr>
        </p:nvSpPr>
        <p:spPr bwMode="auto">
          <a:xfrm>
            <a:off x="1379538" y="4213225"/>
            <a:ext cx="4810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E4382684-6F0F-4C1B-A2BC-D1C1DDEE8DFD}" type="datetime'''''''''''''''''''''''''''''''''2019/20'''''">
              <a:rPr lang="en-ZA" altLang="en-US" sz="1000">
                <a:solidFill>
                  <a:schemeClr val="tx1"/>
                </a:solidFill>
              </a:rPr>
              <a:pPr/>
              <a:t>2019/20</a:t>
            </a:fld>
            <a:endParaRPr lang="en-ZA" sz="1000" dirty="0" err="1" smtClean="0">
              <a:solidFill>
                <a:schemeClr val="tx1"/>
              </a:solidFill>
              <a:sym typeface="+mn-lt"/>
            </a:endParaRPr>
          </a:p>
        </p:txBody>
      </p:sp>
      <p:sp>
        <p:nvSpPr>
          <p:cNvPr id="30" name="Rectangle 29"/>
          <p:cNvSpPr/>
          <p:nvPr>
            <p:custDataLst>
              <p:tags r:id="rId39"/>
            </p:custDataLst>
          </p:nvPr>
        </p:nvSpPr>
        <p:spPr bwMode="gray">
          <a:xfrm>
            <a:off x="1403350" y="3244850"/>
            <a:ext cx="43180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t"/>
          <a:lstStyle/>
          <a:p>
            <a:pPr algn="ctr"/>
            <a:fld id="{031FB115-FF43-4C7C-8B90-25153D5C16F6}" type="datetime'''''''(''12'''''',7'')'''''''''''''''''''''''''''''''''''''">
              <a:rPr lang="en-ZA" altLang="en-US" sz="1000" b="1">
                <a:solidFill>
                  <a:schemeClr val="tx1"/>
                </a:solidFill>
              </a:rPr>
              <a:pPr/>
              <a:t>(12,7)</a:t>
            </a:fld>
            <a:endParaRPr lang="en-ZA" sz="1000" b="1" dirty="0" err="1" smtClean="0">
              <a:solidFill>
                <a:schemeClr val="tx1"/>
              </a:solidFill>
              <a:sym typeface="+mn-lt"/>
            </a:endParaRPr>
          </a:p>
        </p:txBody>
      </p:sp>
      <p:sp>
        <p:nvSpPr>
          <p:cNvPr id="31" name="Rectangle 30"/>
          <p:cNvSpPr/>
          <p:nvPr>
            <p:custDataLst>
              <p:tags r:id="rId40"/>
            </p:custDataLst>
          </p:nvPr>
        </p:nvSpPr>
        <p:spPr bwMode="gray">
          <a:xfrm>
            <a:off x="1463675" y="2874963"/>
            <a:ext cx="3111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fld id="{869E068C-83F7-45CA-89A0-E14101366237}" type="datetime'''''''''''(6'''''''''',''''''3'')'''''''''''''''''">
              <a:rPr lang="en-ZA" altLang="en-US" sz="1000">
                <a:solidFill>
                  <a:schemeClr val="bg1"/>
                </a:solidFill>
              </a:rPr>
              <a:pPr/>
              <a:t>(6,3)</a:t>
            </a:fld>
            <a:endParaRPr lang="en-ZA" sz="1000" dirty="0" err="1" smtClean="0">
              <a:solidFill>
                <a:schemeClr val="bg1"/>
              </a:solidFill>
              <a:sym typeface="+mn-lt"/>
            </a:endParaRPr>
          </a:p>
        </p:txBody>
      </p:sp>
      <p:sp>
        <p:nvSpPr>
          <p:cNvPr id="66" name="Text Placeholder 2"/>
          <p:cNvSpPr>
            <a:spLocks noGrp="1"/>
          </p:cNvSpPr>
          <p:nvPr>
            <p:custDataLst>
              <p:tags r:id="rId41"/>
            </p:custDataLst>
          </p:nvPr>
        </p:nvSpPr>
        <p:spPr bwMode="gray">
          <a:xfrm>
            <a:off x="539750" y="2457450"/>
            <a:ext cx="3111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B52B6B10-8527-48BD-871C-99A290E00664}" type="datetime'''''''(''6'''',''8'''''''')'''''">
              <a:rPr lang="en-ZA" altLang="en-US" sz="1000">
                <a:solidFill>
                  <a:schemeClr val="bg1"/>
                </a:solidFill>
                <a:sym typeface="+mn-lt"/>
              </a:rPr>
              <a:pPr marL="0" lvl="1" indent="0" algn="ctr">
                <a:lnSpc>
                  <a:spcPct val="100000"/>
                </a:lnSpc>
                <a:spcBef>
                  <a:spcPct val="0"/>
                </a:spcBef>
                <a:spcAft>
                  <a:spcPct val="0"/>
                </a:spcAft>
                <a:buNone/>
              </a:pPr>
              <a:t>(6,8)</a:t>
            </a:fld>
            <a:endParaRPr lang="en-ZA" sz="1000" dirty="0">
              <a:solidFill>
                <a:schemeClr val="bg1"/>
              </a:solidFill>
              <a:sym typeface="+mn-lt"/>
            </a:endParaRPr>
          </a:p>
        </p:txBody>
      </p:sp>
      <p:sp>
        <p:nvSpPr>
          <p:cNvPr id="42" name="Rectangle 41"/>
          <p:cNvSpPr/>
          <p:nvPr>
            <p:custDataLst>
              <p:tags r:id="rId42"/>
            </p:custDataLst>
          </p:nvPr>
        </p:nvSpPr>
        <p:spPr bwMode="auto">
          <a:xfrm>
            <a:off x="1604963" y="1697038"/>
            <a:ext cx="142875" cy="106363"/>
          </a:xfrm>
          <a:prstGeom prst="rect">
            <a:avLst/>
          </a:prstGeom>
          <a:solidFill>
            <a:srgbClr val="4C6C9C"/>
          </a:solidFill>
          <a:ln w="3175" cap="flat" cmpd="sng" algn="ctr">
            <a:solidFill>
              <a:schemeClr val="tx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40" name="Rectangle 39"/>
          <p:cNvSpPr/>
          <p:nvPr>
            <p:custDataLst>
              <p:tags r:id="rId43"/>
            </p:custDataLst>
          </p:nvPr>
        </p:nvSpPr>
        <p:spPr bwMode="auto">
          <a:xfrm>
            <a:off x="2706688" y="1697038"/>
            <a:ext cx="142875" cy="106363"/>
          </a:xfrm>
          <a:prstGeom prst="rect">
            <a:avLst/>
          </a:prstGeom>
          <a:solidFill>
            <a:srgbClr val="9696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41" name="Rectangle 40"/>
          <p:cNvSpPr/>
          <p:nvPr>
            <p:custDataLst>
              <p:tags r:id="rId44"/>
            </p:custDataLst>
          </p:nvPr>
        </p:nvSpPr>
        <p:spPr bwMode="auto">
          <a:xfrm>
            <a:off x="227013" y="1697038"/>
            <a:ext cx="142875" cy="106363"/>
          </a:xfrm>
          <a:prstGeom prst="rect">
            <a:avLst/>
          </a:prstGeom>
          <a:solidFill>
            <a:srgbClr val="6F8DB9"/>
          </a:solidFill>
          <a:ln w="3175" cap="flat" cmpd="sng" algn="ctr">
            <a:solidFill>
              <a:schemeClr val="tx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45" name="Rectangle 44"/>
          <p:cNvSpPr/>
          <p:nvPr>
            <p:custDataLst>
              <p:tags r:id="rId45"/>
            </p:custDataLst>
          </p:nvPr>
        </p:nvSpPr>
        <p:spPr bwMode="auto">
          <a:xfrm>
            <a:off x="420688" y="1692275"/>
            <a:ext cx="10826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3BC7D3DA-02EE-4FDC-834D-BC8C7F657BE8}" type="datetime'''C''ash s''urplu''s/''''(s''h''ort''''f''''''''all)'''' '''''">
              <a:rPr lang="en-ZA" altLang="en-US" sz="800">
                <a:solidFill>
                  <a:schemeClr val="tx1"/>
                </a:solidFill>
              </a:rPr>
              <a:pPr/>
              <a:t>Cash surplus/(shortfall) </a:t>
            </a:fld>
            <a:endParaRPr lang="en-ZA" sz="800" dirty="0" err="1" smtClean="0">
              <a:solidFill>
                <a:schemeClr val="tx1"/>
              </a:solidFill>
              <a:sym typeface="+mn-lt"/>
            </a:endParaRPr>
          </a:p>
        </p:txBody>
      </p:sp>
      <p:sp>
        <p:nvSpPr>
          <p:cNvPr id="43" name="Rectangle 42"/>
          <p:cNvSpPr/>
          <p:nvPr>
            <p:custDataLst>
              <p:tags r:id="rId46"/>
            </p:custDataLst>
          </p:nvPr>
        </p:nvSpPr>
        <p:spPr bwMode="auto">
          <a:xfrm>
            <a:off x="2900363" y="1692275"/>
            <a:ext cx="6254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15315B93-C789-4BED-A120-F85D30494FF2}" type="datetime'Co''nt''''''''''''''''''''''''''''in''gen''''''''c''''i''es'''">
              <a:rPr lang="en-ZA" altLang="en-US" sz="800">
                <a:solidFill>
                  <a:schemeClr val="tx1"/>
                </a:solidFill>
              </a:rPr>
              <a:pPr/>
              <a:t>Contingencies</a:t>
            </a:fld>
            <a:endParaRPr lang="en-ZA" sz="800" dirty="0" err="1" smtClean="0">
              <a:solidFill>
                <a:schemeClr val="tx1"/>
              </a:solidFill>
              <a:sym typeface="+mn-lt"/>
            </a:endParaRPr>
          </a:p>
        </p:txBody>
      </p:sp>
      <p:sp>
        <p:nvSpPr>
          <p:cNvPr id="44" name="Rectangle 43"/>
          <p:cNvSpPr/>
          <p:nvPr>
            <p:custDataLst>
              <p:tags r:id="rId47"/>
            </p:custDataLst>
          </p:nvPr>
        </p:nvSpPr>
        <p:spPr bwMode="auto">
          <a:xfrm>
            <a:off x="1798638" y="1692275"/>
            <a:ext cx="806450"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00F8D208-523A-4D51-9261-F9CA316309BB}" type="datetime'''''L''''o''''''''''''a''n r''ed''''em''p''tion''''''s'''''''">
              <a:rPr lang="en-ZA" altLang="en-US" sz="800">
                <a:solidFill>
                  <a:schemeClr val="tx1"/>
                </a:solidFill>
              </a:rPr>
              <a:pPr/>
              <a:t>Loan redemptions</a:t>
            </a:fld>
            <a:endParaRPr lang="en-ZA" sz="800" dirty="0" err="1" smtClean="0">
              <a:solidFill>
                <a:schemeClr val="tx1"/>
              </a:solidFill>
              <a:sym typeface="+mn-lt"/>
            </a:endParaRPr>
          </a:p>
        </p:txBody>
      </p:sp>
      <p:sp>
        <p:nvSpPr>
          <p:cNvPr id="46" name="TextBox 45"/>
          <p:cNvSpPr txBox="1"/>
          <p:nvPr/>
        </p:nvSpPr>
        <p:spPr>
          <a:xfrm>
            <a:off x="5105400" y="2289175"/>
            <a:ext cx="3787775" cy="1792798"/>
          </a:xfrm>
          <a:prstGeom prst="rect">
            <a:avLst/>
          </a:prstGeom>
          <a:solidFill>
            <a:srgbClr val="E6EBF2"/>
          </a:solidFill>
          <a:ln>
            <a:noFill/>
          </a:ln>
        </p:spPr>
        <p:txBody>
          <a:bodyPr wrap="square" lIns="36000" tIns="0" rIns="0" bIns="0" rtlCol="0">
            <a:spAutoFit/>
          </a:bodyPr>
          <a:lstStyle/>
          <a:p>
            <a:r>
              <a:rPr lang="en-ZA" sz="1100" b="1" dirty="0" smtClean="0">
                <a:latin typeface="+mn-lt"/>
              </a:rPr>
              <a:t>Limitations to raise debt despite technical affordability</a:t>
            </a:r>
          </a:p>
          <a:p>
            <a:endParaRPr lang="en-ZA" sz="1050" b="1" dirty="0" smtClean="0">
              <a:latin typeface="+mn-lt"/>
            </a:endParaRPr>
          </a:p>
          <a:p>
            <a:pPr marL="171450" indent="-171450">
              <a:buFont typeface="Arial" panose="020B0604020202020204" pitchFamily="34" charset="0"/>
              <a:buChar char="•"/>
            </a:pPr>
            <a:r>
              <a:rPr lang="en-ZA" sz="1050" dirty="0" smtClean="0">
                <a:latin typeface="+mn-lt"/>
              </a:rPr>
              <a:t>Continued negative SOC narrative</a:t>
            </a:r>
          </a:p>
          <a:p>
            <a:pPr marL="171450" indent="-171450">
              <a:buFont typeface="Arial" panose="020B0604020202020204" pitchFamily="34" charset="0"/>
              <a:buChar char="•"/>
            </a:pPr>
            <a:endParaRPr lang="en-ZA" sz="1050" dirty="0" smtClean="0">
              <a:latin typeface="+mn-lt"/>
            </a:endParaRPr>
          </a:p>
          <a:p>
            <a:pPr marL="171450" indent="-171450">
              <a:buFont typeface="Arial" panose="020B0604020202020204" pitchFamily="34" charset="0"/>
              <a:buChar char="•"/>
            </a:pPr>
            <a:r>
              <a:rPr lang="en-ZA" sz="1050" dirty="0" smtClean="0">
                <a:latin typeface="+mn-lt"/>
              </a:rPr>
              <a:t>Worsening SA Inc. outlook will deter investment </a:t>
            </a:r>
          </a:p>
          <a:p>
            <a:endParaRPr lang="en-ZA" sz="1050" dirty="0" smtClean="0">
              <a:latin typeface="+mn-lt"/>
            </a:endParaRPr>
          </a:p>
          <a:p>
            <a:pPr marL="171450" indent="-171450">
              <a:buFont typeface="Arial" panose="020B0604020202020204" pitchFamily="34" charset="0"/>
              <a:buChar char="•"/>
            </a:pPr>
            <a:r>
              <a:rPr lang="en-ZA" sz="1050" dirty="0" smtClean="0">
                <a:latin typeface="+mn-lt"/>
              </a:rPr>
              <a:t>Continued breakdown of Dealer Panel’s market making ability</a:t>
            </a:r>
          </a:p>
          <a:p>
            <a:pPr marL="171450" indent="-171450">
              <a:buFont typeface="Arial" panose="020B0604020202020204" pitchFamily="34" charset="0"/>
              <a:buChar char="•"/>
            </a:pPr>
            <a:endParaRPr lang="en-ZA" sz="1050" dirty="0" smtClean="0">
              <a:latin typeface="+mn-lt"/>
            </a:endParaRPr>
          </a:p>
          <a:p>
            <a:pPr marL="171450" indent="-171450">
              <a:buFont typeface="Arial" panose="020B0604020202020204" pitchFamily="34" charset="0"/>
              <a:buChar char="•"/>
            </a:pPr>
            <a:r>
              <a:rPr lang="en-US" sz="1050" dirty="0" smtClean="0">
                <a:latin typeface="+mn-lt"/>
              </a:rPr>
              <a:t>Tightened liquidity in the domestic market</a:t>
            </a:r>
            <a:endParaRPr lang="en-ZA" sz="1050" dirty="0" smtClean="0">
              <a:latin typeface="+mn-lt"/>
            </a:endParaRPr>
          </a:p>
        </p:txBody>
      </p:sp>
      <p:sp>
        <p:nvSpPr>
          <p:cNvPr id="48" name="TextBox 47"/>
          <p:cNvSpPr txBox="1"/>
          <p:nvPr/>
        </p:nvSpPr>
        <p:spPr>
          <a:xfrm>
            <a:off x="242888" y="1183525"/>
            <a:ext cx="7969903" cy="369332"/>
          </a:xfrm>
          <a:prstGeom prst="rect">
            <a:avLst/>
          </a:prstGeom>
          <a:noFill/>
        </p:spPr>
        <p:txBody>
          <a:bodyPr wrap="square" lIns="36000" tIns="0" rIns="0" bIns="0" rtlCol="0">
            <a:spAutoFit/>
          </a:bodyPr>
          <a:lstStyle/>
          <a:p>
            <a:r>
              <a:rPr lang="en-ZA" sz="1200" b="1" dirty="0" smtClean="0">
                <a:latin typeface="+mn-lt"/>
              </a:rPr>
              <a:t>Cash surplus</a:t>
            </a:r>
            <a:r>
              <a:rPr lang="en-ZA" sz="1200" b="1" dirty="0">
                <a:latin typeface="+mn-lt"/>
              </a:rPr>
              <a:t>/(</a:t>
            </a:r>
            <a:r>
              <a:rPr lang="en-ZA" sz="1200" b="1" dirty="0" smtClean="0">
                <a:latin typeface="+mn-lt"/>
              </a:rPr>
              <a:t>shortfall) after capital investments, plus loan redemptions and </a:t>
            </a:r>
            <a:r>
              <a:rPr lang="en-US" sz="1200" b="1" dirty="0" smtClean="0">
                <a:latin typeface="+mn-lt"/>
              </a:rPr>
              <a:t>contingencies             </a:t>
            </a:r>
            <a:endParaRPr lang="en-US" sz="1200" b="1" dirty="0" smtClean="0">
              <a:latin typeface="+mn-lt"/>
            </a:endParaRPr>
          </a:p>
          <a:p>
            <a:r>
              <a:rPr lang="en-US" sz="1200" dirty="0" smtClean="0">
                <a:latin typeface="+mn-lt"/>
              </a:rPr>
              <a:t>(R billion)</a:t>
            </a:r>
            <a:endParaRPr lang="en-ZA" sz="1200" dirty="0" smtClean="0">
              <a:latin typeface="+mn-lt"/>
            </a:endParaRPr>
          </a:p>
        </p:txBody>
      </p:sp>
      <p:sp>
        <p:nvSpPr>
          <p:cNvPr id="49" name="Rectangle 48"/>
          <p:cNvSpPr>
            <a:spLocks/>
          </p:cNvSpPr>
          <p:nvPr/>
        </p:nvSpPr>
        <p:spPr bwMode="gray">
          <a:xfrm>
            <a:off x="114299" y="4790917"/>
            <a:ext cx="8892000" cy="1723341"/>
          </a:xfrm>
          <a:prstGeom prst="rect">
            <a:avLst/>
          </a:prstGeom>
          <a:solidFill>
            <a:schemeClr val="bg1"/>
          </a:solidFill>
          <a:ln w="19050">
            <a:solidFill>
              <a:schemeClr val="bg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pPr>
            <a:endParaRPr lang="en-US" sz="1000" b="1" dirty="0">
              <a:solidFill>
                <a:srgbClr val="C00000"/>
              </a:solidFill>
            </a:endParaRPr>
          </a:p>
        </p:txBody>
      </p:sp>
      <p:graphicFrame>
        <p:nvGraphicFramePr>
          <p:cNvPr id="50" name="Table 49"/>
          <p:cNvGraphicFramePr>
            <a:graphicFrameLocks noGrp="1"/>
          </p:cNvGraphicFramePr>
          <p:nvPr>
            <p:extLst>
              <p:ext uri="{D42A27DB-BD31-4B8C-83A1-F6EECF244321}">
                <p14:modId xmlns:p14="http://schemas.microsoft.com/office/powerpoint/2010/main" val="1594093672"/>
              </p:ext>
            </p:extLst>
          </p:nvPr>
        </p:nvGraphicFramePr>
        <p:xfrm>
          <a:off x="157162" y="5114743"/>
          <a:ext cx="8849137" cy="1371600"/>
        </p:xfrm>
        <a:graphic>
          <a:graphicData uri="http://schemas.openxmlformats.org/drawingml/2006/table">
            <a:tbl>
              <a:tblPr firstRow="1" firstCol="1" lastRow="1" bandRow="1">
                <a:tableStyleId>{21E4AEA4-8DFA-4A89-87EB-49C32662AFE0}</a:tableStyleId>
              </a:tblPr>
              <a:tblGrid>
                <a:gridCol w="2392006"/>
                <a:gridCol w="1364542"/>
                <a:gridCol w="1240404"/>
                <a:gridCol w="1301906"/>
                <a:gridCol w="1207378"/>
                <a:gridCol w="1342901"/>
              </a:tblGrid>
              <a:tr h="215591">
                <a:tc>
                  <a:txBody>
                    <a:bodyPr/>
                    <a:lstStyle/>
                    <a:p>
                      <a:pPr algn="l">
                        <a:lnSpc>
                          <a:spcPct val="100000"/>
                        </a:lnSpc>
                        <a:spcAft>
                          <a:spcPts val="0"/>
                        </a:spcAft>
                        <a:tabLst>
                          <a:tab pos="5943600" algn="l"/>
                          <a:tab pos="6570980" algn="l"/>
                        </a:tabLst>
                      </a:pPr>
                      <a:r>
                        <a:rPr lang="en-ZA" sz="900" dirty="0" smtClean="0">
                          <a:effectLst/>
                        </a:rPr>
                        <a:t>R million</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b">
                    <a:solidFill>
                      <a:srgbClr val="7E99C0"/>
                    </a:solidFill>
                  </a:tcPr>
                </a:tc>
                <a:tc>
                  <a:txBody>
                    <a:bodyPr/>
                    <a:lstStyle/>
                    <a:p>
                      <a:pPr algn="ctr">
                        <a:lnSpc>
                          <a:spcPct val="107000"/>
                        </a:lnSpc>
                        <a:spcAft>
                          <a:spcPts val="0"/>
                        </a:spcAft>
                      </a:pPr>
                      <a:r>
                        <a:rPr lang="en-US" sz="900" dirty="0">
                          <a:effectLst/>
                          <a:latin typeface="Tahoma" panose="020B0604030504040204" pitchFamily="34" charset="0"/>
                          <a:ea typeface="Calibri" panose="020F0502020204030204" pitchFamily="34" charset="0"/>
                          <a:cs typeface="Times New Roman" panose="02020603050405020304" pitchFamily="18" charset="0"/>
                        </a:rPr>
                        <a:t>2018/19</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E99C0"/>
                    </a:solidFill>
                  </a:tcPr>
                </a:tc>
                <a:tc>
                  <a:txBody>
                    <a:bodyPr/>
                    <a:lstStyle/>
                    <a:p>
                      <a:pPr algn="ctr">
                        <a:lnSpc>
                          <a:spcPct val="107000"/>
                        </a:lnSpc>
                        <a:spcAft>
                          <a:spcPts val="0"/>
                        </a:spcAft>
                      </a:pPr>
                      <a:r>
                        <a:rPr lang="en-US" sz="900" dirty="0">
                          <a:effectLst/>
                          <a:latin typeface="Tahoma" panose="020B0604030504040204" pitchFamily="34" charset="0"/>
                          <a:ea typeface="Calibri" panose="020F0502020204030204" pitchFamily="34" charset="0"/>
                          <a:cs typeface="Times New Roman" panose="02020603050405020304" pitchFamily="18" charset="0"/>
                        </a:rPr>
                        <a:t>2019/20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E99C0"/>
                    </a:solidFill>
                  </a:tcPr>
                </a:tc>
                <a:tc>
                  <a:txBody>
                    <a:bodyPr/>
                    <a:lstStyle/>
                    <a:p>
                      <a:pPr algn="ctr">
                        <a:lnSpc>
                          <a:spcPct val="107000"/>
                        </a:lnSpc>
                        <a:spcAft>
                          <a:spcPts val="0"/>
                        </a:spcAft>
                      </a:pPr>
                      <a:r>
                        <a:rPr lang="en-US" sz="900" dirty="0">
                          <a:effectLst/>
                          <a:latin typeface="Tahoma" panose="020B0604030504040204" pitchFamily="34" charset="0"/>
                          <a:ea typeface="Calibri" panose="020F0502020204030204" pitchFamily="34" charset="0"/>
                          <a:cs typeface="Times New Roman" panose="02020603050405020304" pitchFamily="18" charset="0"/>
                        </a:rPr>
                        <a:t>2020/21</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E99C0"/>
                    </a:solidFill>
                  </a:tcPr>
                </a:tc>
                <a:tc>
                  <a:txBody>
                    <a:bodyPr/>
                    <a:lstStyle/>
                    <a:p>
                      <a:pPr algn="ctr">
                        <a:lnSpc>
                          <a:spcPct val="107000"/>
                        </a:lnSpc>
                        <a:spcAft>
                          <a:spcPts val="0"/>
                        </a:spcAft>
                      </a:pPr>
                      <a:r>
                        <a:rPr lang="en-US" sz="900" dirty="0">
                          <a:effectLst/>
                          <a:latin typeface="Tahoma" panose="020B0604030504040204" pitchFamily="34" charset="0"/>
                          <a:ea typeface="Calibri" panose="020F0502020204030204" pitchFamily="34" charset="0"/>
                          <a:cs typeface="Times New Roman" panose="02020603050405020304" pitchFamily="18" charset="0"/>
                        </a:rPr>
                        <a:t>2021/22</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E99C0"/>
                    </a:solidFill>
                  </a:tcPr>
                </a:tc>
                <a:tc>
                  <a:txBody>
                    <a:bodyPr/>
                    <a:lstStyle/>
                    <a:p>
                      <a:pPr algn="ctr">
                        <a:lnSpc>
                          <a:spcPct val="107000"/>
                        </a:lnSpc>
                        <a:spcAft>
                          <a:spcPts val="0"/>
                        </a:spcAft>
                      </a:pPr>
                      <a:r>
                        <a:rPr lang="en-US" sz="900" dirty="0">
                          <a:effectLst/>
                          <a:latin typeface="Tahoma" panose="020B0604030504040204" pitchFamily="34" charset="0"/>
                          <a:ea typeface="Calibri" panose="020F0502020204030204" pitchFamily="34" charset="0"/>
                          <a:cs typeface="Times New Roman" panose="02020603050405020304" pitchFamily="18" charset="0"/>
                        </a:rPr>
                        <a:t>2022/23</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E99C0"/>
                    </a:solidFill>
                  </a:tcPr>
                </a:tc>
              </a:tr>
              <a:tr h="215591">
                <a:tc>
                  <a:txBody>
                    <a:bodyPr/>
                    <a:lstStyle/>
                    <a:p>
                      <a:pPr algn="l">
                        <a:lnSpc>
                          <a:spcPct val="100000"/>
                        </a:lnSpc>
                        <a:spcAft>
                          <a:spcPts val="0"/>
                        </a:spcAft>
                      </a:pPr>
                      <a:r>
                        <a:rPr lang="en-ZA" sz="900" smtClean="0">
                          <a:effectLst/>
                        </a:rPr>
                        <a:t>Commercial Paper</a:t>
                      </a:r>
                      <a:endParaRPr lang="en-ZA" sz="900" dirty="0">
                        <a:effectLst/>
                        <a:latin typeface="Times New Roman" panose="02020603050405020304" pitchFamily="18" charset="0"/>
                        <a:ea typeface="Times New Roman" panose="02020603050405020304" pitchFamily="18" charset="0"/>
                      </a:endParaRPr>
                    </a:p>
                  </a:txBody>
                  <a:tcPr marL="45720" marR="45720" anchor="ctr">
                    <a:solidFill>
                      <a:srgbClr val="7E99C0"/>
                    </a:solidFill>
                  </a:tcPr>
                </a:tc>
                <a:tc>
                  <a:txBody>
                    <a:bodyPr/>
                    <a:lstStyle/>
                    <a:p>
                      <a:pPr algn="ctr">
                        <a:lnSpc>
                          <a:spcPct val="100000"/>
                        </a:lnSpc>
                        <a:spcAft>
                          <a:spcPts val="0"/>
                        </a:spcAft>
                      </a:pPr>
                      <a:r>
                        <a:rPr lang="en-ZA" sz="900" dirty="0">
                          <a:solidFill>
                            <a:schemeClr val="tx1"/>
                          </a:solidFill>
                          <a:effectLst/>
                        </a:rPr>
                        <a:t>    </a:t>
                      </a:r>
                      <a:r>
                        <a:rPr lang="en-ZA" sz="900" dirty="0" smtClean="0">
                          <a:solidFill>
                            <a:schemeClr val="tx1"/>
                          </a:solidFill>
                          <a:effectLst/>
                        </a:rPr>
                        <a:t>2 055</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c>
                  <a:txBody>
                    <a:bodyPr/>
                    <a:lstStyle/>
                    <a:p>
                      <a:pPr algn="ctr">
                        <a:lnSpc>
                          <a:spcPct val="100000"/>
                        </a:lnSpc>
                        <a:spcAft>
                          <a:spcPts val="0"/>
                        </a:spcAft>
                      </a:pPr>
                      <a:r>
                        <a:rPr lang="en-ZA" sz="900" dirty="0" smtClean="0">
                          <a:solidFill>
                            <a:schemeClr val="tx1"/>
                          </a:solidFill>
                          <a:effectLst/>
                        </a:rPr>
                        <a:t>  3 000</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c>
                  <a:txBody>
                    <a:bodyPr/>
                    <a:lstStyle/>
                    <a:p>
                      <a:pPr algn="ctr">
                        <a:lnSpc>
                          <a:spcPct val="100000"/>
                        </a:lnSpc>
                        <a:spcAft>
                          <a:spcPts val="0"/>
                        </a:spcAft>
                      </a:pPr>
                      <a:r>
                        <a:rPr lang="en-ZA" sz="900" dirty="0">
                          <a:solidFill>
                            <a:schemeClr val="tx1"/>
                          </a:solidFill>
                          <a:effectLst/>
                        </a:rPr>
                        <a:t>    </a:t>
                      </a:r>
                      <a:r>
                        <a:rPr lang="en-ZA" sz="900" dirty="0" smtClean="0">
                          <a:solidFill>
                            <a:schemeClr val="tx1"/>
                          </a:solidFill>
                          <a:effectLst/>
                        </a:rPr>
                        <a:t>2 500</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c>
                  <a:txBody>
                    <a:bodyPr/>
                    <a:lstStyle/>
                    <a:p>
                      <a:pPr algn="ctr">
                        <a:lnSpc>
                          <a:spcPct val="100000"/>
                        </a:lnSpc>
                        <a:spcAft>
                          <a:spcPts val="0"/>
                        </a:spcAft>
                      </a:pPr>
                      <a:r>
                        <a:rPr lang="en-ZA" sz="900" dirty="0">
                          <a:solidFill>
                            <a:schemeClr val="tx1"/>
                          </a:solidFill>
                          <a:effectLst/>
                        </a:rPr>
                        <a:t>    </a:t>
                      </a:r>
                      <a:r>
                        <a:rPr lang="en-ZA" sz="900" dirty="0" smtClean="0">
                          <a:solidFill>
                            <a:schemeClr val="tx1"/>
                          </a:solidFill>
                          <a:effectLst/>
                        </a:rPr>
                        <a:t>2 700</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c>
                  <a:txBody>
                    <a:bodyPr/>
                    <a:lstStyle/>
                    <a:p>
                      <a:pPr algn="ctr">
                        <a:lnSpc>
                          <a:spcPct val="100000"/>
                        </a:lnSpc>
                        <a:spcAft>
                          <a:spcPts val="0"/>
                        </a:spcAft>
                      </a:pPr>
                      <a:r>
                        <a:rPr lang="en-ZA" sz="900" dirty="0">
                          <a:solidFill>
                            <a:schemeClr val="tx1"/>
                          </a:solidFill>
                          <a:effectLst/>
                        </a:rPr>
                        <a:t>    </a:t>
                      </a:r>
                      <a:r>
                        <a:rPr lang="en-ZA" sz="900" dirty="0" smtClean="0">
                          <a:solidFill>
                            <a:schemeClr val="tx1"/>
                          </a:solidFill>
                          <a:effectLst/>
                        </a:rPr>
                        <a:t>2 870</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r>
              <a:tr h="215591">
                <a:tc>
                  <a:txBody>
                    <a:bodyPr/>
                    <a:lstStyle/>
                    <a:p>
                      <a:pPr algn="l">
                        <a:lnSpc>
                          <a:spcPct val="100000"/>
                        </a:lnSpc>
                        <a:spcAft>
                          <a:spcPts val="0"/>
                        </a:spcAft>
                      </a:pPr>
                      <a:r>
                        <a:rPr lang="en-ZA" sz="900" smtClean="0">
                          <a:effectLst/>
                        </a:rPr>
                        <a:t>Domestic Bonds</a:t>
                      </a:r>
                      <a:endParaRPr lang="en-ZA" sz="900" dirty="0">
                        <a:effectLst/>
                        <a:latin typeface="Times New Roman" panose="02020603050405020304" pitchFamily="18" charset="0"/>
                        <a:ea typeface="Times New Roman" panose="02020603050405020304" pitchFamily="18" charset="0"/>
                      </a:endParaRPr>
                    </a:p>
                  </a:txBody>
                  <a:tcPr marL="45720" marR="45720" anchor="ctr">
                    <a:solidFill>
                      <a:srgbClr val="7E99C0"/>
                    </a:solidFill>
                  </a:tcPr>
                </a:tc>
                <a:tc>
                  <a:txBody>
                    <a:bodyPr/>
                    <a:lstStyle/>
                    <a:p>
                      <a:pPr algn="ctr">
                        <a:lnSpc>
                          <a:spcPct val="100000"/>
                        </a:lnSpc>
                        <a:spcAft>
                          <a:spcPts val="0"/>
                        </a:spcAft>
                      </a:pPr>
                      <a:r>
                        <a:rPr lang="en-ZA" sz="900" dirty="0">
                          <a:solidFill>
                            <a:schemeClr val="tx1"/>
                          </a:solidFill>
                          <a:effectLst/>
                        </a:rPr>
                        <a:t>    2 </a:t>
                      </a:r>
                      <a:r>
                        <a:rPr lang="en-ZA" sz="900" dirty="0" smtClean="0">
                          <a:solidFill>
                            <a:schemeClr val="tx1"/>
                          </a:solidFill>
                          <a:effectLst/>
                        </a:rPr>
                        <a:t>000 </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c>
                  <a:txBody>
                    <a:bodyPr/>
                    <a:lstStyle/>
                    <a:p>
                      <a:pPr algn="ctr">
                        <a:lnSpc>
                          <a:spcPct val="100000"/>
                        </a:lnSpc>
                        <a:spcAft>
                          <a:spcPts val="0"/>
                        </a:spcAft>
                      </a:pPr>
                      <a:r>
                        <a:rPr lang="en-ZA" sz="900" dirty="0" smtClean="0">
                          <a:solidFill>
                            <a:schemeClr val="tx1"/>
                          </a:solidFill>
                          <a:effectLst/>
                        </a:rPr>
                        <a:t>  2 </a:t>
                      </a:r>
                      <a:r>
                        <a:rPr lang="en-ZA" sz="900" dirty="0">
                          <a:solidFill>
                            <a:schemeClr val="tx1"/>
                          </a:solidFill>
                          <a:effectLst/>
                        </a:rPr>
                        <a:t>000 </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c>
                  <a:txBody>
                    <a:bodyPr/>
                    <a:lstStyle/>
                    <a:p>
                      <a:pPr algn="ctr">
                        <a:lnSpc>
                          <a:spcPct val="100000"/>
                        </a:lnSpc>
                        <a:spcAft>
                          <a:spcPts val="0"/>
                        </a:spcAft>
                      </a:pPr>
                      <a:r>
                        <a:rPr lang="en-ZA" sz="900" dirty="0">
                          <a:solidFill>
                            <a:schemeClr val="tx1"/>
                          </a:solidFill>
                          <a:effectLst/>
                        </a:rPr>
                        <a:t>    5 000 </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c>
                  <a:txBody>
                    <a:bodyPr/>
                    <a:lstStyle/>
                    <a:p>
                      <a:pPr algn="ctr">
                        <a:lnSpc>
                          <a:spcPct val="100000"/>
                        </a:lnSpc>
                        <a:spcAft>
                          <a:spcPts val="0"/>
                        </a:spcAft>
                      </a:pPr>
                      <a:r>
                        <a:rPr lang="en-ZA" sz="900" dirty="0">
                          <a:solidFill>
                            <a:schemeClr val="tx1"/>
                          </a:solidFill>
                          <a:effectLst/>
                        </a:rPr>
                        <a:t>    5 </a:t>
                      </a:r>
                      <a:r>
                        <a:rPr lang="en-ZA" sz="900" dirty="0" smtClean="0">
                          <a:solidFill>
                            <a:schemeClr val="tx1"/>
                          </a:solidFill>
                          <a:effectLst/>
                        </a:rPr>
                        <a:t>300 </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c>
                  <a:txBody>
                    <a:bodyPr/>
                    <a:lstStyle/>
                    <a:p>
                      <a:pPr algn="ctr">
                        <a:lnSpc>
                          <a:spcPct val="100000"/>
                        </a:lnSpc>
                        <a:spcAft>
                          <a:spcPts val="0"/>
                        </a:spcAft>
                      </a:pPr>
                      <a:r>
                        <a:rPr lang="en-ZA" sz="900" dirty="0">
                          <a:solidFill>
                            <a:schemeClr val="tx1"/>
                          </a:solidFill>
                          <a:effectLst/>
                        </a:rPr>
                        <a:t>    5 </a:t>
                      </a:r>
                      <a:r>
                        <a:rPr lang="en-ZA" sz="900" dirty="0" smtClean="0">
                          <a:solidFill>
                            <a:schemeClr val="tx1"/>
                          </a:solidFill>
                          <a:effectLst/>
                        </a:rPr>
                        <a:t>000 </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r>
              <a:tr h="215591">
                <a:tc>
                  <a:txBody>
                    <a:bodyPr/>
                    <a:lstStyle/>
                    <a:p>
                      <a:pPr algn="l">
                        <a:lnSpc>
                          <a:spcPct val="100000"/>
                        </a:lnSpc>
                        <a:spcAft>
                          <a:spcPts val="0"/>
                        </a:spcAft>
                      </a:pPr>
                      <a:r>
                        <a:rPr lang="en-ZA" sz="900" smtClean="0">
                          <a:effectLst/>
                        </a:rPr>
                        <a:t>DFI’s/ECA’s/GMTN</a:t>
                      </a:r>
                      <a:endParaRPr lang="en-ZA" sz="900" dirty="0">
                        <a:effectLst/>
                        <a:latin typeface="Times New Roman" panose="02020603050405020304" pitchFamily="18" charset="0"/>
                        <a:ea typeface="Times New Roman" panose="02020603050405020304" pitchFamily="18" charset="0"/>
                      </a:endParaRPr>
                    </a:p>
                  </a:txBody>
                  <a:tcPr marL="45720" marR="45720" anchor="ctr">
                    <a:solidFill>
                      <a:srgbClr val="7E99C0"/>
                    </a:solidFill>
                  </a:tcPr>
                </a:tc>
                <a:tc>
                  <a:txBody>
                    <a:bodyPr/>
                    <a:lstStyle/>
                    <a:p>
                      <a:pPr algn="ctr">
                        <a:lnSpc>
                          <a:spcPct val="100000"/>
                        </a:lnSpc>
                        <a:spcAft>
                          <a:spcPts val="0"/>
                        </a:spcAft>
                      </a:pPr>
                      <a:r>
                        <a:rPr lang="en-ZA" sz="900" dirty="0">
                          <a:solidFill>
                            <a:schemeClr val="tx1"/>
                          </a:solidFill>
                          <a:effectLst/>
                        </a:rPr>
                        <a:t>    </a:t>
                      </a:r>
                      <a:r>
                        <a:rPr lang="en-ZA" sz="900" dirty="0" smtClean="0">
                          <a:solidFill>
                            <a:schemeClr val="tx1"/>
                          </a:solidFill>
                          <a:effectLst/>
                        </a:rPr>
                        <a:t>4 483</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c>
                  <a:txBody>
                    <a:bodyPr/>
                    <a:lstStyle/>
                    <a:p>
                      <a:pPr algn="ctr">
                        <a:lnSpc>
                          <a:spcPct val="100000"/>
                        </a:lnSpc>
                        <a:spcAft>
                          <a:spcPts val="0"/>
                        </a:spcAft>
                      </a:pPr>
                      <a:r>
                        <a:rPr lang="en-ZA" sz="900" dirty="0" smtClean="0">
                          <a:solidFill>
                            <a:schemeClr val="tx1"/>
                          </a:solidFill>
                          <a:effectLst/>
                        </a:rPr>
                        <a:t>  3 </a:t>
                      </a:r>
                      <a:r>
                        <a:rPr lang="en-ZA" sz="900" dirty="0">
                          <a:solidFill>
                            <a:schemeClr val="tx1"/>
                          </a:solidFill>
                          <a:effectLst/>
                        </a:rPr>
                        <a:t>000 </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c>
                  <a:txBody>
                    <a:bodyPr/>
                    <a:lstStyle/>
                    <a:p>
                      <a:pPr algn="ctr">
                        <a:lnSpc>
                          <a:spcPct val="100000"/>
                        </a:lnSpc>
                        <a:spcAft>
                          <a:spcPts val="0"/>
                        </a:spcAft>
                      </a:pPr>
                      <a:r>
                        <a:rPr lang="en-ZA" sz="900" dirty="0">
                          <a:solidFill>
                            <a:schemeClr val="tx1"/>
                          </a:solidFill>
                          <a:effectLst/>
                        </a:rPr>
                        <a:t>    </a:t>
                      </a:r>
                      <a:r>
                        <a:rPr lang="en-ZA" sz="900" dirty="0" smtClean="0">
                          <a:solidFill>
                            <a:schemeClr val="tx1"/>
                          </a:solidFill>
                          <a:effectLst/>
                        </a:rPr>
                        <a:t>8 000</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c>
                  <a:txBody>
                    <a:bodyPr/>
                    <a:lstStyle/>
                    <a:p>
                      <a:pPr algn="ctr">
                        <a:lnSpc>
                          <a:spcPct val="100000"/>
                        </a:lnSpc>
                        <a:spcAft>
                          <a:spcPts val="0"/>
                        </a:spcAft>
                      </a:pPr>
                      <a:r>
                        <a:rPr lang="en-ZA" sz="900" dirty="0">
                          <a:solidFill>
                            <a:schemeClr val="tx1"/>
                          </a:solidFill>
                          <a:effectLst/>
                        </a:rPr>
                        <a:t>    </a:t>
                      </a:r>
                      <a:r>
                        <a:rPr lang="en-ZA" sz="900" dirty="0" smtClean="0">
                          <a:solidFill>
                            <a:schemeClr val="tx1"/>
                          </a:solidFill>
                          <a:effectLst/>
                        </a:rPr>
                        <a:t>6</a:t>
                      </a:r>
                      <a:r>
                        <a:rPr lang="en-ZA" sz="900" baseline="0" dirty="0" smtClean="0">
                          <a:solidFill>
                            <a:schemeClr val="tx1"/>
                          </a:solidFill>
                          <a:effectLst/>
                        </a:rPr>
                        <a:t> 173</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c>
                  <a:txBody>
                    <a:bodyPr/>
                    <a:lstStyle/>
                    <a:p>
                      <a:pPr algn="ctr">
                        <a:lnSpc>
                          <a:spcPct val="100000"/>
                        </a:lnSpc>
                        <a:spcAft>
                          <a:spcPts val="0"/>
                        </a:spcAft>
                      </a:pPr>
                      <a:r>
                        <a:rPr lang="en-ZA" sz="900" dirty="0">
                          <a:solidFill>
                            <a:schemeClr val="tx1"/>
                          </a:solidFill>
                          <a:effectLst/>
                        </a:rPr>
                        <a:t>    </a:t>
                      </a:r>
                      <a:r>
                        <a:rPr lang="en-ZA" sz="900" dirty="0" smtClean="0">
                          <a:solidFill>
                            <a:schemeClr val="tx1"/>
                          </a:solidFill>
                          <a:effectLst/>
                        </a:rPr>
                        <a:t>7 000</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r>
              <a:tr h="215591">
                <a:tc>
                  <a:txBody>
                    <a:bodyPr/>
                    <a:lstStyle/>
                    <a:p>
                      <a:pPr algn="l">
                        <a:lnSpc>
                          <a:spcPct val="100000"/>
                        </a:lnSpc>
                        <a:spcAft>
                          <a:spcPts val="0"/>
                        </a:spcAft>
                      </a:pPr>
                      <a:r>
                        <a:rPr lang="en-ZA" sz="900" smtClean="0">
                          <a:effectLst/>
                        </a:rPr>
                        <a:t>Bank Loans/Other</a:t>
                      </a:r>
                      <a:endParaRPr lang="en-ZA" sz="900" dirty="0">
                        <a:effectLst/>
                        <a:latin typeface="Times New Roman" panose="02020603050405020304" pitchFamily="18" charset="0"/>
                        <a:ea typeface="Times New Roman" panose="02020603050405020304" pitchFamily="18" charset="0"/>
                      </a:endParaRPr>
                    </a:p>
                  </a:txBody>
                  <a:tcPr marL="45720" marR="45720" anchor="ctr">
                    <a:solidFill>
                      <a:srgbClr val="7E99C0"/>
                    </a:solidFill>
                  </a:tcPr>
                </a:tc>
                <a:tc>
                  <a:txBody>
                    <a:bodyPr/>
                    <a:lstStyle/>
                    <a:p>
                      <a:pPr algn="ctr">
                        <a:lnSpc>
                          <a:spcPct val="100000"/>
                        </a:lnSpc>
                        <a:spcAft>
                          <a:spcPts val="0"/>
                        </a:spcAft>
                      </a:pPr>
                      <a:r>
                        <a:rPr lang="en-ZA" sz="900" dirty="0" smtClean="0">
                          <a:solidFill>
                            <a:schemeClr val="tx1"/>
                          </a:solidFill>
                          <a:effectLst/>
                        </a:rPr>
                        <a:t>   7 000</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c>
                  <a:txBody>
                    <a:bodyPr/>
                    <a:lstStyle/>
                    <a:p>
                      <a:pPr algn="ctr">
                        <a:lnSpc>
                          <a:spcPct val="100000"/>
                        </a:lnSpc>
                        <a:spcAft>
                          <a:spcPts val="0"/>
                        </a:spcAft>
                      </a:pPr>
                      <a:r>
                        <a:rPr lang="en-ZA" sz="900" dirty="0" smtClean="0">
                          <a:solidFill>
                            <a:schemeClr val="tx1"/>
                          </a:solidFill>
                          <a:effectLst/>
                        </a:rPr>
                        <a:t>  4 739</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c>
                  <a:txBody>
                    <a:bodyPr/>
                    <a:lstStyle/>
                    <a:p>
                      <a:pPr algn="ctr">
                        <a:lnSpc>
                          <a:spcPct val="100000"/>
                        </a:lnSpc>
                        <a:spcAft>
                          <a:spcPts val="0"/>
                        </a:spcAft>
                      </a:pPr>
                      <a:r>
                        <a:rPr lang="en-US" sz="900" kern="1200" dirty="0" smtClean="0">
                          <a:solidFill>
                            <a:schemeClr val="tx1"/>
                          </a:solidFill>
                          <a:effectLst/>
                          <a:latin typeface="+mn-lt"/>
                          <a:ea typeface="+mn-ea"/>
                          <a:cs typeface="+mn-cs"/>
                        </a:rPr>
                        <a:t>    3 294</a:t>
                      </a:r>
                      <a:endParaRPr lang="en-ZA" sz="900" kern="1200" dirty="0">
                        <a:solidFill>
                          <a:schemeClr val="tx1"/>
                        </a:solidFill>
                        <a:effectLst/>
                        <a:latin typeface="+mn-lt"/>
                        <a:ea typeface="+mn-ea"/>
                        <a:cs typeface="+mn-cs"/>
                      </a:endParaRPr>
                    </a:p>
                  </a:txBody>
                  <a:tcPr marL="45720" marR="45720" anchor="ctr">
                    <a:solidFill>
                      <a:srgbClr val="BCCADE"/>
                    </a:solidFill>
                  </a:tcPr>
                </a:tc>
                <a:tc>
                  <a:txBody>
                    <a:bodyPr/>
                    <a:lstStyle/>
                    <a:p>
                      <a:pPr algn="ctr">
                        <a:lnSpc>
                          <a:spcPct val="100000"/>
                        </a:lnSpc>
                        <a:spcAft>
                          <a:spcPts val="0"/>
                        </a:spcAft>
                      </a:pPr>
                      <a:r>
                        <a:rPr lang="en-ZA" sz="900" dirty="0">
                          <a:solidFill>
                            <a:schemeClr val="tx1"/>
                          </a:solidFill>
                          <a:effectLst/>
                        </a:rPr>
                        <a:t>    </a:t>
                      </a:r>
                      <a:r>
                        <a:rPr lang="en-ZA" sz="900" dirty="0" smtClean="0">
                          <a:solidFill>
                            <a:schemeClr val="tx1"/>
                          </a:solidFill>
                          <a:effectLst/>
                        </a:rPr>
                        <a:t>4</a:t>
                      </a:r>
                      <a:r>
                        <a:rPr lang="en-ZA" sz="900" baseline="0" dirty="0" smtClean="0">
                          <a:solidFill>
                            <a:schemeClr val="tx1"/>
                          </a:solidFill>
                          <a:effectLst/>
                        </a:rPr>
                        <a:t> 000</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c>
                  <a:txBody>
                    <a:bodyPr/>
                    <a:lstStyle/>
                    <a:p>
                      <a:pPr algn="ctr">
                        <a:lnSpc>
                          <a:spcPct val="100000"/>
                        </a:lnSpc>
                        <a:spcAft>
                          <a:spcPts val="0"/>
                        </a:spcAft>
                      </a:pPr>
                      <a:r>
                        <a:rPr lang="en-ZA" sz="900" dirty="0">
                          <a:solidFill>
                            <a:schemeClr val="tx1"/>
                          </a:solidFill>
                          <a:effectLst/>
                        </a:rPr>
                        <a:t>    </a:t>
                      </a:r>
                      <a:r>
                        <a:rPr lang="en-ZA" sz="900" dirty="0" smtClean="0">
                          <a:solidFill>
                            <a:schemeClr val="tx1"/>
                          </a:solidFill>
                          <a:effectLst/>
                        </a:rPr>
                        <a:t>2 545</a:t>
                      </a:r>
                      <a:endParaRPr lang="en-ZA" sz="9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solidFill>
                      <a:srgbClr val="BCCADE"/>
                    </a:solidFill>
                  </a:tcPr>
                </a:tc>
              </a:tr>
              <a:tr h="215591">
                <a:tc>
                  <a:txBody>
                    <a:bodyPr/>
                    <a:lstStyle/>
                    <a:p>
                      <a:pPr algn="l">
                        <a:lnSpc>
                          <a:spcPct val="100000"/>
                        </a:lnSpc>
                        <a:spcAft>
                          <a:spcPts val="0"/>
                        </a:spcAft>
                      </a:pPr>
                      <a:r>
                        <a:rPr lang="en-ZA" sz="900" dirty="0" smtClean="0">
                          <a:effectLst/>
                        </a:rPr>
                        <a:t> TOTAL</a:t>
                      </a:r>
                      <a:endParaRPr lang="en-ZA" sz="900" dirty="0">
                        <a:effectLst/>
                        <a:latin typeface="Times New Roman" panose="02020603050405020304" pitchFamily="18" charset="0"/>
                        <a:ea typeface="Times New Roman" panose="02020603050405020304" pitchFamily="18" charset="0"/>
                      </a:endParaRPr>
                    </a:p>
                  </a:txBody>
                  <a:tcPr marL="45720" marR="45720" anchor="ctr">
                    <a:solidFill>
                      <a:srgbClr val="7E99C0"/>
                    </a:solidFill>
                  </a:tcPr>
                </a:tc>
                <a:tc>
                  <a:txBody>
                    <a:bodyPr/>
                    <a:lstStyle/>
                    <a:p>
                      <a:pPr algn="ctr">
                        <a:lnSpc>
                          <a:spcPct val="100000"/>
                        </a:lnSpc>
                        <a:spcAft>
                          <a:spcPts val="0"/>
                        </a:spcAft>
                      </a:pPr>
                      <a:r>
                        <a:rPr lang="en-ZA" sz="900" dirty="0" smtClean="0">
                          <a:effectLst/>
                        </a:rPr>
                        <a:t>    15</a:t>
                      </a:r>
                      <a:r>
                        <a:rPr lang="en-ZA" sz="900" baseline="0" dirty="0" smtClean="0">
                          <a:effectLst/>
                        </a:rPr>
                        <a:t> 538</a:t>
                      </a:r>
                      <a:endParaRPr lang="en-ZA" sz="900" dirty="0">
                        <a:effectLst/>
                        <a:latin typeface="Times New Roman" panose="02020603050405020304" pitchFamily="18" charset="0"/>
                        <a:ea typeface="Times New Roman" panose="02020603050405020304" pitchFamily="18" charset="0"/>
                      </a:endParaRPr>
                    </a:p>
                  </a:txBody>
                  <a:tcPr marL="45720" marR="45720" anchor="ctr">
                    <a:solidFill>
                      <a:srgbClr val="7E99C0"/>
                    </a:solidFill>
                  </a:tcPr>
                </a:tc>
                <a:tc>
                  <a:txBody>
                    <a:bodyPr/>
                    <a:lstStyle/>
                    <a:p>
                      <a:pPr algn="ctr">
                        <a:lnSpc>
                          <a:spcPct val="100000"/>
                        </a:lnSpc>
                        <a:spcAft>
                          <a:spcPts val="0"/>
                        </a:spcAft>
                      </a:pPr>
                      <a:r>
                        <a:rPr lang="en-ZA" sz="900" dirty="0" smtClean="0">
                          <a:effectLst/>
                        </a:rPr>
                        <a:t>12 739</a:t>
                      </a:r>
                      <a:endParaRPr lang="en-ZA" sz="900" dirty="0">
                        <a:effectLst/>
                        <a:latin typeface="Times New Roman" panose="02020603050405020304" pitchFamily="18" charset="0"/>
                        <a:ea typeface="Times New Roman" panose="02020603050405020304" pitchFamily="18" charset="0"/>
                      </a:endParaRPr>
                    </a:p>
                  </a:txBody>
                  <a:tcPr marL="45720" marR="45720" anchor="ctr">
                    <a:solidFill>
                      <a:srgbClr val="7E99C0"/>
                    </a:solidFill>
                  </a:tcPr>
                </a:tc>
                <a:tc>
                  <a:txBody>
                    <a:bodyPr/>
                    <a:lstStyle/>
                    <a:p>
                      <a:pPr algn="ctr">
                        <a:lnSpc>
                          <a:spcPct val="100000"/>
                        </a:lnSpc>
                        <a:spcAft>
                          <a:spcPts val="0"/>
                        </a:spcAft>
                      </a:pPr>
                      <a:r>
                        <a:rPr lang="en-ZA" sz="900" dirty="0">
                          <a:effectLst/>
                        </a:rPr>
                        <a:t>  </a:t>
                      </a:r>
                      <a:r>
                        <a:rPr lang="en-ZA" sz="900" dirty="0" smtClean="0">
                          <a:effectLst/>
                        </a:rPr>
                        <a:t>18 794</a:t>
                      </a:r>
                      <a:endParaRPr lang="en-ZA" sz="900" dirty="0">
                        <a:effectLst/>
                        <a:latin typeface="Times New Roman" panose="02020603050405020304" pitchFamily="18" charset="0"/>
                        <a:ea typeface="Times New Roman" panose="02020603050405020304" pitchFamily="18" charset="0"/>
                      </a:endParaRPr>
                    </a:p>
                  </a:txBody>
                  <a:tcPr marL="45720" marR="45720" anchor="ctr">
                    <a:solidFill>
                      <a:srgbClr val="7E99C0"/>
                    </a:solidFill>
                  </a:tcPr>
                </a:tc>
                <a:tc>
                  <a:txBody>
                    <a:bodyPr/>
                    <a:lstStyle/>
                    <a:p>
                      <a:pPr algn="ctr">
                        <a:lnSpc>
                          <a:spcPct val="100000"/>
                        </a:lnSpc>
                        <a:spcAft>
                          <a:spcPts val="0"/>
                        </a:spcAft>
                      </a:pPr>
                      <a:r>
                        <a:rPr lang="en-ZA" sz="900" dirty="0">
                          <a:effectLst/>
                        </a:rPr>
                        <a:t>  </a:t>
                      </a:r>
                      <a:r>
                        <a:rPr lang="en-ZA" sz="900" dirty="0" smtClean="0">
                          <a:effectLst/>
                        </a:rPr>
                        <a:t>18 173</a:t>
                      </a:r>
                      <a:endParaRPr lang="en-ZA" sz="900" dirty="0">
                        <a:effectLst/>
                        <a:latin typeface="Times New Roman" panose="02020603050405020304" pitchFamily="18" charset="0"/>
                        <a:ea typeface="Times New Roman" panose="02020603050405020304" pitchFamily="18" charset="0"/>
                      </a:endParaRPr>
                    </a:p>
                  </a:txBody>
                  <a:tcPr marL="45720" marR="45720" anchor="ctr">
                    <a:solidFill>
                      <a:srgbClr val="7E99C0"/>
                    </a:solidFill>
                  </a:tcPr>
                </a:tc>
                <a:tc>
                  <a:txBody>
                    <a:bodyPr/>
                    <a:lstStyle/>
                    <a:p>
                      <a:pPr algn="ctr">
                        <a:lnSpc>
                          <a:spcPct val="100000"/>
                        </a:lnSpc>
                        <a:spcAft>
                          <a:spcPts val="0"/>
                        </a:spcAft>
                      </a:pPr>
                      <a:r>
                        <a:rPr lang="en-ZA" sz="900" dirty="0">
                          <a:effectLst/>
                        </a:rPr>
                        <a:t>    </a:t>
                      </a:r>
                      <a:r>
                        <a:rPr lang="en-ZA" sz="900" dirty="0" smtClean="0">
                          <a:effectLst/>
                        </a:rPr>
                        <a:t>17 415</a:t>
                      </a:r>
                      <a:endParaRPr lang="en-ZA" sz="900" dirty="0">
                        <a:effectLst/>
                        <a:latin typeface="Times New Roman" panose="02020603050405020304" pitchFamily="18" charset="0"/>
                        <a:ea typeface="Times New Roman" panose="02020603050405020304" pitchFamily="18" charset="0"/>
                      </a:endParaRPr>
                    </a:p>
                  </a:txBody>
                  <a:tcPr marL="45720" marR="45720" anchor="ctr">
                    <a:solidFill>
                      <a:srgbClr val="7E99C0"/>
                    </a:solidFill>
                  </a:tcPr>
                </a:tc>
              </a:tr>
            </a:tbl>
          </a:graphicData>
        </a:graphic>
      </p:graphicFrame>
      <p:sp>
        <p:nvSpPr>
          <p:cNvPr id="51" name="TextBox 50"/>
          <p:cNvSpPr txBox="1"/>
          <p:nvPr/>
        </p:nvSpPr>
        <p:spPr>
          <a:xfrm>
            <a:off x="214536" y="4840170"/>
            <a:ext cx="2780854" cy="184666"/>
          </a:xfrm>
          <a:prstGeom prst="rect">
            <a:avLst/>
          </a:prstGeom>
          <a:noFill/>
          <a:ln>
            <a:noFill/>
          </a:ln>
        </p:spPr>
        <p:txBody>
          <a:bodyPr wrap="square" lIns="0" tIns="0" rIns="0" bIns="0" rtlCol="0">
            <a:spAutoFit/>
          </a:bodyPr>
          <a:lstStyle/>
          <a:p>
            <a:pPr defTabSz="457200" fontAlgn="auto">
              <a:spcBef>
                <a:spcPts val="0"/>
              </a:spcBef>
              <a:spcAft>
                <a:spcPts val="0"/>
              </a:spcAft>
            </a:pPr>
            <a:r>
              <a:rPr lang="en-US" sz="1200" b="1" dirty="0" smtClean="0">
                <a:latin typeface="+mn-lt"/>
                <a:cs typeface="Arial" pitchFamily="34" charset="0"/>
              </a:rPr>
              <a:t>Sources of funding </a:t>
            </a:r>
            <a:r>
              <a:rPr lang="en-US" sz="1200" dirty="0" smtClean="0">
                <a:solidFill>
                  <a:schemeClr val="tx1">
                    <a:lumMod val="50000"/>
                    <a:lumOff val="50000"/>
                  </a:schemeClr>
                </a:solidFill>
                <a:latin typeface="+mn-lt"/>
                <a:cs typeface="Arial" pitchFamily="34" charset="0"/>
              </a:rPr>
              <a:t>(Rm)</a:t>
            </a:r>
            <a:endParaRPr lang="en-ZA" sz="1200" dirty="0">
              <a:solidFill>
                <a:schemeClr val="tx1">
                  <a:lumMod val="50000"/>
                  <a:lumOff val="50000"/>
                </a:schemeClr>
              </a:solidFill>
              <a:latin typeface="+mn-lt"/>
              <a:cs typeface="Arial" pitchFamily="34" charset="0"/>
            </a:endParaRPr>
          </a:p>
        </p:txBody>
      </p:sp>
    </p:spTree>
    <p:extLst>
      <p:ext uri="{BB962C8B-B14F-4D97-AF65-F5344CB8AC3E}">
        <p14:creationId xmlns:p14="http://schemas.microsoft.com/office/powerpoint/2010/main" val="561820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315507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4549" name="think-cell Slide" r:id="rId5" imgW="421" imgH="420" progId="TCLayout.ActiveDocument.1">
                  <p:embed/>
                </p:oleObj>
              </mc:Choice>
              <mc:Fallback>
                <p:oleObj name="think-cell Slide" r:id="rId5" imgW="421" imgH="42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ZA" sz="2000" dirty="0">
              <a:latin typeface="Tahoma" panose="020B0604030504040204" pitchFamily="34" charset="0"/>
              <a:sym typeface="Tahoma" panose="020B0604030504040204" pitchFamily="34" charset="0"/>
            </a:endParaRPr>
          </a:p>
        </p:txBody>
      </p:sp>
      <p:sp>
        <p:nvSpPr>
          <p:cNvPr id="2" name="Title 1"/>
          <p:cNvSpPr>
            <a:spLocks noGrp="1"/>
          </p:cNvSpPr>
          <p:nvPr>
            <p:ph type="title"/>
          </p:nvPr>
        </p:nvSpPr>
        <p:spPr/>
        <p:txBody>
          <a:bodyPr/>
          <a:lstStyle/>
          <a:p>
            <a:r>
              <a:rPr lang="en-US" sz="2200" dirty="0"/>
              <a:t>2018/19 Corporate Plan: Key financial ratios</a:t>
            </a:r>
            <a:endParaRPr lang="en-ZA" sz="2200" dirty="0"/>
          </a:p>
        </p:txBody>
      </p:sp>
      <p:graphicFrame>
        <p:nvGraphicFramePr>
          <p:cNvPr id="13" name="Table 12"/>
          <p:cNvGraphicFramePr>
            <a:graphicFrameLocks noGrp="1"/>
          </p:cNvGraphicFramePr>
          <p:nvPr>
            <p:extLst>
              <p:ext uri="{D42A27DB-BD31-4B8C-83A1-F6EECF244321}">
                <p14:modId xmlns:p14="http://schemas.microsoft.com/office/powerpoint/2010/main" val="3908131848"/>
              </p:ext>
            </p:extLst>
          </p:nvPr>
        </p:nvGraphicFramePr>
        <p:xfrm>
          <a:off x="139921" y="1209004"/>
          <a:ext cx="8833598" cy="3987675"/>
        </p:xfrm>
        <a:graphic>
          <a:graphicData uri="http://schemas.openxmlformats.org/drawingml/2006/table">
            <a:tbl>
              <a:tblPr firstRow="1" bandRow="1"/>
              <a:tblGrid>
                <a:gridCol w="2065840"/>
                <a:gridCol w="967937"/>
                <a:gridCol w="1076102"/>
                <a:gridCol w="1075454"/>
                <a:gridCol w="941487"/>
                <a:gridCol w="929004"/>
                <a:gridCol w="903673"/>
                <a:gridCol w="874101"/>
              </a:tblGrid>
              <a:tr h="510991">
                <a:tc>
                  <a:txBody>
                    <a:bodyPr/>
                    <a:lstStyle>
                      <a:lvl1pPr marL="0" algn="l" defTabSz="844083" rtl="0" eaLnBrk="1" latinLnBrk="0" hangingPunct="1">
                        <a:defRPr sz="1662" b="1" kern="1200">
                          <a:solidFill>
                            <a:schemeClr val="lt1"/>
                          </a:solidFill>
                          <a:latin typeface="Tahoma"/>
                          <a:ea typeface="ＭＳ Ｐゴシック"/>
                        </a:defRPr>
                      </a:lvl1pPr>
                      <a:lvl2pPr marL="422041" algn="l" defTabSz="844083" rtl="0" eaLnBrk="1" latinLnBrk="0" hangingPunct="1">
                        <a:defRPr sz="1662" b="1" kern="1200">
                          <a:solidFill>
                            <a:schemeClr val="lt1"/>
                          </a:solidFill>
                          <a:latin typeface="Tahoma"/>
                          <a:ea typeface="ＭＳ Ｐゴシック"/>
                        </a:defRPr>
                      </a:lvl2pPr>
                      <a:lvl3pPr marL="844083" algn="l" defTabSz="844083" rtl="0" eaLnBrk="1" latinLnBrk="0" hangingPunct="1">
                        <a:defRPr sz="1662" b="1" kern="1200">
                          <a:solidFill>
                            <a:schemeClr val="lt1"/>
                          </a:solidFill>
                          <a:latin typeface="Tahoma"/>
                          <a:ea typeface="ＭＳ Ｐゴシック"/>
                        </a:defRPr>
                      </a:lvl3pPr>
                      <a:lvl4pPr marL="1266124" algn="l" defTabSz="844083" rtl="0" eaLnBrk="1" latinLnBrk="0" hangingPunct="1">
                        <a:defRPr sz="1662" b="1" kern="1200">
                          <a:solidFill>
                            <a:schemeClr val="lt1"/>
                          </a:solidFill>
                          <a:latin typeface="Tahoma"/>
                          <a:ea typeface="ＭＳ Ｐゴシック"/>
                        </a:defRPr>
                      </a:lvl4pPr>
                      <a:lvl5pPr marL="1688165" algn="l" defTabSz="844083" rtl="0" eaLnBrk="1" latinLnBrk="0" hangingPunct="1">
                        <a:defRPr sz="1662" b="1" kern="1200">
                          <a:solidFill>
                            <a:schemeClr val="lt1"/>
                          </a:solidFill>
                          <a:latin typeface="Tahoma"/>
                          <a:ea typeface="ＭＳ Ｐゴシック"/>
                        </a:defRPr>
                      </a:lvl5pPr>
                      <a:lvl6pPr marL="2110207" algn="l" defTabSz="844083" rtl="0" eaLnBrk="1" latinLnBrk="0" hangingPunct="1">
                        <a:defRPr sz="1662" b="1" kern="1200">
                          <a:solidFill>
                            <a:schemeClr val="lt1"/>
                          </a:solidFill>
                          <a:latin typeface="Tahoma"/>
                          <a:ea typeface="ＭＳ Ｐゴシック"/>
                        </a:defRPr>
                      </a:lvl6pPr>
                      <a:lvl7pPr marL="2532248" algn="l" defTabSz="844083" rtl="0" eaLnBrk="1" latinLnBrk="0" hangingPunct="1">
                        <a:defRPr sz="1662" b="1" kern="1200">
                          <a:solidFill>
                            <a:schemeClr val="lt1"/>
                          </a:solidFill>
                          <a:latin typeface="Tahoma"/>
                          <a:ea typeface="ＭＳ Ｐゴシック"/>
                        </a:defRPr>
                      </a:lvl7pPr>
                      <a:lvl8pPr marL="2954289" algn="l" defTabSz="844083" rtl="0" eaLnBrk="1" latinLnBrk="0" hangingPunct="1">
                        <a:defRPr sz="1662" b="1" kern="1200">
                          <a:solidFill>
                            <a:schemeClr val="lt1"/>
                          </a:solidFill>
                          <a:latin typeface="Tahoma"/>
                          <a:ea typeface="ＭＳ Ｐゴシック"/>
                        </a:defRPr>
                      </a:lvl8pPr>
                      <a:lvl9pPr marL="3376331" algn="l" defTabSz="844083" rtl="0" eaLnBrk="1" latinLnBrk="0" hangingPunct="1">
                        <a:defRPr sz="1662" b="1" kern="1200">
                          <a:solidFill>
                            <a:schemeClr val="lt1"/>
                          </a:solidFill>
                          <a:latin typeface="Tahoma"/>
                          <a:ea typeface="ＭＳ Ｐゴシック"/>
                        </a:defRPr>
                      </a:lvl9pPr>
                    </a:lstStyle>
                    <a:p>
                      <a:pPr algn="l"/>
                      <a:r>
                        <a:rPr lang="en-US" sz="1000" dirty="0" smtClean="0">
                          <a:solidFill>
                            <a:schemeClr val="tx1"/>
                          </a:solidFill>
                        </a:rPr>
                        <a:t>Ratio</a:t>
                      </a:r>
                      <a:endParaRPr lang="en-ZA" sz="1000" dirty="0">
                        <a:solidFill>
                          <a:schemeClr val="tx1"/>
                        </a:solidFill>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solidFill>
                  </a:tcPr>
                </a:tc>
                <a:tc>
                  <a:txBody>
                    <a:bodyPr/>
                    <a:lstStyle>
                      <a:lvl1pPr marL="0" algn="l" defTabSz="844083" rtl="0" eaLnBrk="1" latinLnBrk="0" hangingPunct="1">
                        <a:defRPr sz="1662" b="1" kern="1200">
                          <a:solidFill>
                            <a:schemeClr val="lt1"/>
                          </a:solidFill>
                          <a:latin typeface="Tahoma"/>
                          <a:ea typeface="ＭＳ Ｐゴシック"/>
                        </a:defRPr>
                      </a:lvl1pPr>
                      <a:lvl2pPr marL="422041" algn="l" defTabSz="844083" rtl="0" eaLnBrk="1" latinLnBrk="0" hangingPunct="1">
                        <a:defRPr sz="1662" b="1" kern="1200">
                          <a:solidFill>
                            <a:schemeClr val="lt1"/>
                          </a:solidFill>
                          <a:latin typeface="Tahoma"/>
                          <a:ea typeface="ＭＳ Ｐゴシック"/>
                        </a:defRPr>
                      </a:lvl2pPr>
                      <a:lvl3pPr marL="844083" algn="l" defTabSz="844083" rtl="0" eaLnBrk="1" latinLnBrk="0" hangingPunct="1">
                        <a:defRPr sz="1662" b="1" kern="1200">
                          <a:solidFill>
                            <a:schemeClr val="lt1"/>
                          </a:solidFill>
                          <a:latin typeface="Tahoma"/>
                          <a:ea typeface="ＭＳ Ｐゴシック"/>
                        </a:defRPr>
                      </a:lvl3pPr>
                      <a:lvl4pPr marL="1266124" algn="l" defTabSz="844083" rtl="0" eaLnBrk="1" latinLnBrk="0" hangingPunct="1">
                        <a:defRPr sz="1662" b="1" kern="1200">
                          <a:solidFill>
                            <a:schemeClr val="lt1"/>
                          </a:solidFill>
                          <a:latin typeface="Tahoma"/>
                          <a:ea typeface="ＭＳ Ｐゴシック"/>
                        </a:defRPr>
                      </a:lvl4pPr>
                      <a:lvl5pPr marL="1688165" algn="l" defTabSz="844083" rtl="0" eaLnBrk="1" latinLnBrk="0" hangingPunct="1">
                        <a:defRPr sz="1662" b="1" kern="1200">
                          <a:solidFill>
                            <a:schemeClr val="lt1"/>
                          </a:solidFill>
                          <a:latin typeface="Tahoma"/>
                          <a:ea typeface="ＭＳ Ｐゴシック"/>
                        </a:defRPr>
                      </a:lvl5pPr>
                      <a:lvl6pPr marL="2110207" algn="l" defTabSz="844083" rtl="0" eaLnBrk="1" latinLnBrk="0" hangingPunct="1">
                        <a:defRPr sz="1662" b="1" kern="1200">
                          <a:solidFill>
                            <a:schemeClr val="lt1"/>
                          </a:solidFill>
                          <a:latin typeface="Tahoma"/>
                          <a:ea typeface="ＭＳ Ｐゴシック"/>
                        </a:defRPr>
                      </a:lvl6pPr>
                      <a:lvl7pPr marL="2532248" algn="l" defTabSz="844083" rtl="0" eaLnBrk="1" latinLnBrk="0" hangingPunct="1">
                        <a:defRPr sz="1662" b="1" kern="1200">
                          <a:solidFill>
                            <a:schemeClr val="lt1"/>
                          </a:solidFill>
                          <a:latin typeface="Tahoma"/>
                          <a:ea typeface="ＭＳ Ｐゴシック"/>
                        </a:defRPr>
                      </a:lvl7pPr>
                      <a:lvl8pPr marL="2954289" algn="l" defTabSz="844083" rtl="0" eaLnBrk="1" latinLnBrk="0" hangingPunct="1">
                        <a:defRPr sz="1662" b="1" kern="1200">
                          <a:solidFill>
                            <a:schemeClr val="lt1"/>
                          </a:solidFill>
                          <a:latin typeface="Tahoma"/>
                          <a:ea typeface="ＭＳ Ｐゴシック"/>
                        </a:defRPr>
                      </a:lvl8pPr>
                      <a:lvl9pPr marL="3376331" algn="l" defTabSz="844083" rtl="0" eaLnBrk="1" latinLnBrk="0" hangingPunct="1">
                        <a:defRPr sz="1662" b="1" kern="1200">
                          <a:solidFill>
                            <a:schemeClr val="lt1"/>
                          </a:solidFill>
                          <a:latin typeface="Tahoma"/>
                          <a:ea typeface="ＭＳ Ｐゴシック"/>
                        </a:defRPr>
                      </a:lvl9pPr>
                    </a:lstStyle>
                    <a:p>
                      <a:pPr algn="ctr"/>
                      <a:r>
                        <a:rPr lang="en-US" sz="1000" dirty="0" smtClean="0">
                          <a:solidFill>
                            <a:schemeClr val="tx1"/>
                          </a:solidFill>
                        </a:rPr>
                        <a:t>Range</a:t>
                      </a:r>
                    </a:p>
                    <a:p>
                      <a:pPr algn="ctr"/>
                      <a:r>
                        <a:rPr lang="en-US" sz="900" dirty="0" smtClean="0">
                          <a:solidFill>
                            <a:schemeClr val="tx1"/>
                          </a:solidFill>
                        </a:rPr>
                        <a:t>(investment  grade)</a:t>
                      </a:r>
                      <a:endParaRPr lang="en-ZA" sz="1000" dirty="0">
                        <a:solidFill>
                          <a:schemeClr val="tx1"/>
                        </a:solidFill>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solidFill>
                  </a:tcPr>
                </a:tc>
                <a:tc>
                  <a:txBody>
                    <a:bodyPr/>
                    <a:lstStyle>
                      <a:lvl1pPr marL="0" algn="l" defTabSz="844083" rtl="0" eaLnBrk="1" latinLnBrk="0" hangingPunct="1">
                        <a:defRPr sz="1662" b="1" kern="1200">
                          <a:solidFill>
                            <a:schemeClr val="lt1"/>
                          </a:solidFill>
                          <a:latin typeface="Tahoma"/>
                          <a:ea typeface="ＭＳ Ｐゴシック"/>
                        </a:defRPr>
                      </a:lvl1pPr>
                      <a:lvl2pPr marL="422041" algn="l" defTabSz="844083" rtl="0" eaLnBrk="1" latinLnBrk="0" hangingPunct="1">
                        <a:defRPr sz="1662" b="1" kern="1200">
                          <a:solidFill>
                            <a:schemeClr val="lt1"/>
                          </a:solidFill>
                          <a:latin typeface="Tahoma"/>
                          <a:ea typeface="ＭＳ Ｐゴシック"/>
                        </a:defRPr>
                      </a:lvl2pPr>
                      <a:lvl3pPr marL="844083" algn="l" defTabSz="844083" rtl="0" eaLnBrk="1" latinLnBrk="0" hangingPunct="1">
                        <a:defRPr sz="1662" b="1" kern="1200">
                          <a:solidFill>
                            <a:schemeClr val="lt1"/>
                          </a:solidFill>
                          <a:latin typeface="Tahoma"/>
                          <a:ea typeface="ＭＳ Ｐゴシック"/>
                        </a:defRPr>
                      </a:lvl3pPr>
                      <a:lvl4pPr marL="1266124" algn="l" defTabSz="844083" rtl="0" eaLnBrk="1" latinLnBrk="0" hangingPunct="1">
                        <a:defRPr sz="1662" b="1" kern="1200">
                          <a:solidFill>
                            <a:schemeClr val="lt1"/>
                          </a:solidFill>
                          <a:latin typeface="Tahoma"/>
                          <a:ea typeface="ＭＳ Ｐゴシック"/>
                        </a:defRPr>
                      </a:lvl4pPr>
                      <a:lvl5pPr marL="1688165" algn="l" defTabSz="844083" rtl="0" eaLnBrk="1" latinLnBrk="0" hangingPunct="1">
                        <a:defRPr sz="1662" b="1" kern="1200">
                          <a:solidFill>
                            <a:schemeClr val="lt1"/>
                          </a:solidFill>
                          <a:latin typeface="Tahoma"/>
                          <a:ea typeface="ＭＳ Ｐゴシック"/>
                        </a:defRPr>
                      </a:lvl5pPr>
                      <a:lvl6pPr marL="2110207" algn="l" defTabSz="844083" rtl="0" eaLnBrk="1" latinLnBrk="0" hangingPunct="1">
                        <a:defRPr sz="1662" b="1" kern="1200">
                          <a:solidFill>
                            <a:schemeClr val="lt1"/>
                          </a:solidFill>
                          <a:latin typeface="Tahoma"/>
                          <a:ea typeface="ＭＳ Ｐゴシック"/>
                        </a:defRPr>
                      </a:lvl6pPr>
                      <a:lvl7pPr marL="2532248" algn="l" defTabSz="844083" rtl="0" eaLnBrk="1" latinLnBrk="0" hangingPunct="1">
                        <a:defRPr sz="1662" b="1" kern="1200">
                          <a:solidFill>
                            <a:schemeClr val="lt1"/>
                          </a:solidFill>
                          <a:latin typeface="Tahoma"/>
                          <a:ea typeface="ＭＳ Ｐゴシック"/>
                        </a:defRPr>
                      </a:lvl7pPr>
                      <a:lvl8pPr marL="2954289" algn="l" defTabSz="844083" rtl="0" eaLnBrk="1" latinLnBrk="0" hangingPunct="1">
                        <a:defRPr sz="1662" b="1" kern="1200">
                          <a:solidFill>
                            <a:schemeClr val="lt1"/>
                          </a:solidFill>
                          <a:latin typeface="Tahoma"/>
                          <a:ea typeface="ＭＳ Ｐゴシック"/>
                        </a:defRPr>
                      </a:lvl8pPr>
                      <a:lvl9pPr marL="3376331" algn="l" defTabSz="844083" rtl="0" eaLnBrk="1" latinLnBrk="0" hangingPunct="1">
                        <a:defRPr sz="1662" b="1" kern="1200">
                          <a:solidFill>
                            <a:schemeClr val="lt1"/>
                          </a:solidFill>
                          <a:latin typeface="Tahoma"/>
                          <a:ea typeface="ＭＳ Ｐゴシック"/>
                        </a:defRPr>
                      </a:lvl9pPr>
                    </a:lstStyle>
                    <a:p>
                      <a:pPr algn="ctr"/>
                      <a:r>
                        <a:rPr lang="en-US" sz="1000" b="0" dirty="0" smtClean="0">
                          <a:solidFill>
                            <a:schemeClr val="tx1"/>
                          </a:solidFill>
                        </a:rPr>
                        <a:t>2017/18 LE</a:t>
                      </a:r>
                      <a:endParaRPr lang="en-ZA"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solidFill>
                  </a:tcPr>
                </a:tc>
                <a:tc>
                  <a:txBody>
                    <a:bodyPr/>
                    <a:lstStyle>
                      <a:lvl1pPr marL="0" algn="l" defTabSz="844083" rtl="0" eaLnBrk="1" latinLnBrk="0" hangingPunct="1">
                        <a:defRPr sz="1662" b="1" kern="1200">
                          <a:solidFill>
                            <a:schemeClr val="lt1"/>
                          </a:solidFill>
                          <a:latin typeface="Tahoma"/>
                          <a:ea typeface="ＭＳ Ｐゴシック"/>
                        </a:defRPr>
                      </a:lvl1pPr>
                      <a:lvl2pPr marL="422041" algn="l" defTabSz="844083" rtl="0" eaLnBrk="1" latinLnBrk="0" hangingPunct="1">
                        <a:defRPr sz="1662" b="1" kern="1200">
                          <a:solidFill>
                            <a:schemeClr val="lt1"/>
                          </a:solidFill>
                          <a:latin typeface="Tahoma"/>
                          <a:ea typeface="ＭＳ Ｐゴシック"/>
                        </a:defRPr>
                      </a:lvl2pPr>
                      <a:lvl3pPr marL="844083" algn="l" defTabSz="844083" rtl="0" eaLnBrk="1" latinLnBrk="0" hangingPunct="1">
                        <a:defRPr sz="1662" b="1" kern="1200">
                          <a:solidFill>
                            <a:schemeClr val="lt1"/>
                          </a:solidFill>
                          <a:latin typeface="Tahoma"/>
                          <a:ea typeface="ＭＳ Ｐゴシック"/>
                        </a:defRPr>
                      </a:lvl3pPr>
                      <a:lvl4pPr marL="1266124" algn="l" defTabSz="844083" rtl="0" eaLnBrk="1" latinLnBrk="0" hangingPunct="1">
                        <a:defRPr sz="1662" b="1" kern="1200">
                          <a:solidFill>
                            <a:schemeClr val="lt1"/>
                          </a:solidFill>
                          <a:latin typeface="Tahoma"/>
                          <a:ea typeface="ＭＳ Ｐゴシック"/>
                        </a:defRPr>
                      </a:lvl4pPr>
                      <a:lvl5pPr marL="1688165" algn="l" defTabSz="844083" rtl="0" eaLnBrk="1" latinLnBrk="0" hangingPunct="1">
                        <a:defRPr sz="1662" b="1" kern="1200">
                          <a:solidFill>
                            <a:schemeClr val="lt1"/>
                          </a:solidFill>
                          <a:latin typeface="Tahoma"/>
                          <a:ea typeface="ＭＳ Ｐゴシック"/>
                        </a:defRPr>
                      </a:lvl5pPr>
                      <a:lvl6pPr marL="2110207" algn="l" defTabSz="844083" rtl="0" eaLnBrk="1" latinLnBrk="0" hangingPunct="1">
                        <a:defRPr sz="1662" b="1" kern="1200">
                          <a:solidFill>
                            <a:schemeClr val="lt1"/>
                          </a:solidFill>
                          <a:latin typeface="Tahoma"/>
                          <a:ea typeface="ＭＳ Ｐゴシック"/>
                        </a:defRPr>
                      </a:lvl6pPr>
                      <a:lvl7pPr marL="2532248" algn="l" defTabSz="844083" rtl="0" eaLnBrk="1" latinLnBrk="0" hangingPunct="1">
                        <a:defRPr sz="1662" b="1" kern="1200">
                          <a:solidFill>
                            <a:schemeClr val="lt1"/>
                          </a:solidFill>
                          <a:latin typeface="Tahoma"/>
                          <a:ea typeface="ＭＳ Ｐゴシック"/>
                        </a:defRPr>
                      </a:lvl7pPr>
                      <a:lvl8pPr marL="2954289" algn="l" defTabSz="844083" rtl="0" eaLnBrk="1" latinLnBrk="0" hangingPunct="1">
                        <a:defRPr sz="1662" b="1" kern="1200">
                          <a:solidFill>
                            <a:schemeClr val="lt1"/>
                          </a:solidFill>
                          <a:latin typeface="Tahoma"/>
                          <a:ea typeface="ＭＳ Ｐゴシック"/>
                        </a:defRPr>
                      </a:lvl8pPr>
                      <a:lvl9pPr marL="3376331" algn="l" defTabSz="844083" rtl="0" eaLnBrk="1" latinLnBrk="0" hangingPunct="1">
                        <a:defRPr sz="1662" b="1" kern="1200">
                          <a:solidFill>
                            <a:schemeClr val="lt1"/>
                          </a:solidFill>
                          <a:latin typeface="Tahoma"/>
                          <a:ea typeface="ＭＳ Ｐゴシック"/>
                        </a:defRPr>
                      </a:lvl9pPr>
                    </a:lstStyle>
                    <a:p>
                      <a:pPr algn="ctr"/>
                      <a:r>
                        <a:rPr lang="en-US" sz="1000" b="1" dirty="0" smtClean="0">
                          <a:solidFill>
                            <a:schemeClr val="tx1"/>
                          </a:solidFill>
                        </a:rPr>
                        <a:t>2018/19</a:t>
                      </a:r>
                      <a:r>
                        <a:rPr lang="en-US" sz="1000" b="1" baseline="0" dirty="0" smtClean="0">
                          <a:solidFill>
                            <a:schemeClr val="tx1"/>
                          </a:solidFill>
                        </a:rPr>
                        <a:t> CP Budget</a:t>
                      </a:r>
                      <a:endParaRPr lang="en-ZA"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solidFill>
                  </a:tcPr>
                </a:tc>
                <a:tc>
                  <a:txBody>
                    <a:bodyPr/>
                    <a:lstStyle>
                      <a:lvl1pPr marL="0" algn="l" defTabSz="844083" rtl="0" eaLnBrk="1" latinLnBrk="0" hangingPunct="1">
                        <a:defRPr sz="1662" b="1" kern="1200">
                          <a:solidFill>
                            <a:schemeClr val="lt1"/>
                          </a:solidFill>
                          <a:latin typeface="Tahoma"/>
                          <a:ea typeface="ＭＳ Ｐゴシック"/>
                        </a:defRPr>
                      </a:lvl1pPr>
                      <a:lvl2pPr marL="422041" algn="l" defTabSz="844083" rtl="0" eaLnBrk="1" latinLnBrk="0" hangingPunct="1">
                        <a:defRPr sz="1662" b="1" kern="1200">
                          <a:solidFill>
                            <a:schemeClr val="lt1"/>
                          </a:solidFill>
                          <a:latin typeface="Tahoma"/>
                          <a:ea typeface="ＭＳ Ｐゴシック"/>
                        </a:defRPr>
                      </a:lvl2pPr>
                      <a:lvl3pPr marL="844083" algn="l" defTabSz="844083" rtl="0" eaLnBrk="1" latinLnBrk="0" hangingPunct="1">
                        <a:defRPr sz="1662" b="1" kern="1200">
                          <a:solidFill>
                            <a:schemeClr val="lt1"/>
                          </a:solidFill>
                          <a:latin typeface="Tahoma"/>
                          <a:ea typeface="ＭＳ Ｐゴシック"/>
                        </a:defRPr>
                      </a:lvl3pPr>
                      <a:lvl4pPr marL="1266124" algn="l" defTabSz="844083" rtl="0" eaLnBrk="1" latinLnBrk="0" hangingPunct="1">
                        <a:defRPr sz="1662" b="1" kern="1200">
                          <a:solidFill>
                            <a:schemeClr val="lt1"/>
                          </a:solidFill>
                          <a:latin typeface="Tahoma"/>
                          <a:ea typeface="ＭＳ Ｐゴシック"/>
                        </a:defRPr>
                      </a:lvl4pPr>
                      <a:lvl5pPr marL="1688165" algn="l" defTabSz="844083" rtl="0" eaLnBrk="1" latinLnBrk="0" hangingPunct="1">
                        <a:defRPr sz="1662" b="1" kern="1200">
                          <a:solidFill>
                            <a:schemeClr val="lt1"/>
                          </a:solidFill>
                          <a:latin typeface="Tahoma"/>
                          <a:ea typeface="ＭＳ Ｐゴシック"/>
                        </a:defRPr>
                      </a:lvl5pPr>
                      <a:lvl6pPr marL="2110207" algn="l" defTabSz="844083" rtl="0" eaLnBrk="1" latinLnBrk="0" hangingPunct="1">
                        <a:defRPr sz="1662" b="1" kern="1200">
                          <a:solidFill>
                            <a:schemeClr val="lt1"/>
                          </a:solidFill>
                          <a:latin typeface="Tahoma"/>
                          <a:ea typeface="ＭＳ Ｐゴシック"/>
                        </a:defRPr>
                      </a:lvl6pPr>
                      <a:lvl7pPr marL="2532248" algn="l" defTabSz="844083" rtl="0" eaLnBrk="1" latinLnBrk="0" hangingPunct="1">
                        <a:defRPr sz="1662" b="1" kern="1200">
                          <a:solidFill>
                            <a:schemeClr val="lt1"/>
                          </a:solidFill>
                          <a:latin typeface="Tahoma"/>
                          <a:ea typeface="ＭＳ Ｐゴシック"/>
                        </a:defRPr>
                      </a:lvl7pPr>
                      <a:lvl8pPr marL="2954289" algn="l" defTabSz="844083" rtl="0" eaLnBrk="1" latinLnBrk="0" hangingPunct="1">
                        <a:defRPr sz="1662" b="1" kern="1200">
                          <a:solidFill>
                            <a:schemeClr val="lt1"/>
                          </a:solidFill>
                          <a:latin typeface="Tahoma"/>
                          <a:ea typeface="ＭＳ Ｐゴシック"/>
                        </a:defRPr>
                      </a:lvl8pPr>
                      <a:lvl9pPr marL="3376331" algn="l" defTabSz="844083" rtl="0" eaLnBrk="1" latinLnBrk="0" hangingPunct="1">
                        <a:defRPr sz="1662" b="1" kern="1200">
                          <a:solidFill>
                            <a:schemeClr val="lt1"/>
                          </a:solidFill>
                          <a:latin typeface="Tahoma"/>
                          <a:ea typeface="ＭＳ Ｐゴシック"/>
                        </a:defRPr>
                      </a:lvl9pPr>
                    </a:lstStyle>
                    <a:p>
                      <a:pPr algn="ctr"/>
                      <a:r>
                        <a:rPr lang="en-US" sz="1000" b="0" dirty="0" smtClean="0">
                          <a:solidFill>
                            <a:schemeClr val="tx1"/>
                          </a:solidFill>
                        </a:rPr>
                        <a:t>2019/20</a:t>
                      </a:r>
                      <a:endParaRPr lang="en-ZA"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solidFill>
                  </a:tcPr>
                </a:tc>
                <a:tc>
                  <a:txBody>
                    <a:bodyPr/>
                    <a:lstStyle>
                      <a:lvl1pPr marL="0" algn="l" defTabSz="844083" rtl="0" eaLnBrk="1" latinLnBrk="0" hangingPunct="1">
                        <a:defRPr sz="1662" b="1" kern="1200">
                          <a:solidFill>
                            <a:schemeClr val="lt1"/>
                          </a:solidFill>
                          <a:latin typeface="Tahoma"/>
                          <a:ea typeface="ＭＳ Ｐゴシック"/>
                        </a:defRPr>
                      </a:lvl1pPr>
                      <a:lvl2pPr marL="422041" algn="l" defTabSz="844083" rtl="0" eaLnBrk="1" latinLnBrk="0" hangingPunct="1">
                        <a:defRPr sz="1662" b="1" kern="1200">
                          <a:solidFill>
                            <a:schemeClr val="lt1"/>
                          </a:solidFill>
                          <a:latin typeface="Tahoma"/>
                          <a:ea typeface="ＭＳ Ｐゴシック"/>
                        </a:defRPr>
                      </a:lvl2pPr>
                      <a:lvl3pPr marL="844083" algn="l" defTabSz="844083" rtl="0" eaLnBrk="1" latinLnBrk="0" hangingPunct="1">
                        <a:defRPr sz="1662" b="1" kern="1200">
                          <a:solidFill>
                            <a:schemeClr val="lt1"/>
                          </a:solidFill>
                          <a:latin typeface="Tahoma"/>
                          <a:ea typeface="ＭＳ Ｐゴシック"/>
                        </a:defRPr>
                      </a:lvl3pPr>
                      <a:lvl4pPr marL="1266124" algn="l" defTabSz="844083" rtl="0" eaLnBrk="1" latinLnBrk="0" hangingPunct="1">
                        <a:defRPr sz="1662" b="1" kern="1200">
                          <a:solidFill>
                            <a:schemeClr val="lt1"/>
                          </a:solidFill>
                          <a:latin typeface="Tahoma"/>
                          <a:ea typeface="ＭＳ Ｐゴシック"/>
                        </a:defRPr>
                      </a:lvl4pPr>
                      <a:lvl5pPr marL="1688165" algn="l" defTabSz="844083" rtl="0" eaLnBrk="1" latinLnBrk="0" hangingPunct="1">
                        <a:defRPr sz="1662" b="1" kern="1200">
                          <a:solidFill>
                            <a:schemeClr val="lt1"/>
                          </a:solidFill>
                          <a:latin typeface="Tahoma"/>
                          <a:ea typeface="ＭＳ Ｐゴシック"/>
                        </a:defRPr>
                      </a:lvl5pPr>
                      <a:lvl6pPr marL="2110207" algn="l" defTabSz="844083" rtl="0" eaLnBrk="1" latinLnBrk="0" hangingPunct="1">
                        <a:defRPr sz="1662" b="1" kern="1200">
                          <a:solidFill>
                            <a:schemeClr val="lt1"/>
                          </a:solidFill>
                          <a:latin typeface="Tahoma"/>
                          <a:ea typeface="ＭＳ Ｐゴシック"/>
                        </a:defRPr>
                      </a:lvl6pPr>
                      <a:lvl7pPr marL="2532248" algn="l" defTabSz="844083" rtl="0" eaLnBrk="1" latinLnBrk="0" hangingPunct="1">
                        <a:defRPr sz="1662" b="1" kern="1200">
                          <a:solidFill>
                            <a:schemeClr val="lt1"/>
                          </a:solidFill>
                          <a:latin typeface="Tahoma"/>
                          <a:ea typeface="ＭＳ Ｐゴシック"/>
                        </a:defRPr>
                      </a:lvl7pPr>
                      <a:lvl8pPr marL="2954289" algn="l" defTabSz="844083" rtl="0" eaLnBrk="1" latinLnBrk="0" hangingPunct="1">
                        <a:defRPr sz="1662" b="1" kern="1200">
                          <a:solidFill>
                            <a:schemeClr val="lt1"/>
                          </a:solidFill>
                          <a:latin typeface="Tahoma"/>
                          <a:ea typeface="ＭＳ Ｐゴシック"/>
                        </a:defRPr>
                      </a:lvl8pPr>
                      <a:lvl9pPr marL="3376331" algn="l" defTabSz="844083" rtl="0" eaLnBrk="1" latinLnBrk="0" hangingPunct="1">
                        <a:defRPr sz="1662" b="1" kern="1200">
                          <a:solidFill>
                            <a:schemeClr val="lt1"/>
                          </a:solidFill>
                          <a:latin typeface="Tahoma"/>
                          <a:ea typeface="ＭＳ Ｐゴシック"/>
                        </a:defRPr>
                      </a:lvl9pPr>
                    </a:lstStyle>
                    <a:p>
                      <a:pPr algn="ctr"/>
                      <a:r>
                        <a:rPr lang="en-US" sz="1000" b="0" dirty="0" smtClean="0">
                          <a:solidFill>
                            <a:schemeClr val="tx1"/>
                          </a:solidFill>
                        </a:rPr>
                        <a:t>2020/21</a:t>
                      </a:r>
                      <a:endParaRPr lang="en-ZA"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solidFill>
                  </a:tcPr>
                </a:tc>
                <a:tc>
                  <a:txBody>
                    <a:bodyPr/>
                    <a:lstStyle>
                      <a:lvl1pPr marL="0" algn="l" defTabSz="844083" rtl="0" eaLnBrk="1" latinLnBrk="0" hangingPunct="1">
                        <a:defRPr sz="1662" b="1" kern="1200">
                          <a:solidFill>
                            <a:schemeClr val="lt1"/>
                          </a:solidFill>
                          <a:latin typeface="Tahoma"/>
                          <a:ea typeface="ＭＳ Ｐゴシック"/>
                        </a:defRPr>
                      </a:lvl1pPr>
                      <a:lvl2pPr marL="422041" algn="l" defTabSz="844083" rtl="0" eaLnBrk="1" latinLnBrk="0" hangingPunct="1">
                        <a:defRPr sz="1662" b="1" kern="1200">
                          <a:solidFill>
                            <a:schemeClr val="lt1"/>
                          </a:solidFill>
                          <a:latin typeface="Tahoma"/>
                          <a:ea typeface="ＭＳ Ｐゴシック"/>
                        </a:defRPr>
                      </a:lvl2pPr>
                      <a:lvl3pPr marL="844083" algn="l" defTabSz="844083" rtl="0" eaLnBrk="1" latinLnBrk="0" hangingPunct="1">
                        <a:defRPr sz="1662" b="1" kern="1200">
                          <a:solidFill>
                            <a:schemeClr val="lt1"/>
                          </a:solidFill>
                          <a:latin typeface="Tahoma"/>
                          <a:ea typeface="ＭＳ Ｐゴシック"/>
                        </a:defRPr>
                      </a:lvl3pPr>
                      <a:lvl4pPr marL="1266124" algn="l" defTabSz="844083" rtl="0" eaLnBrk="1" latinLnBrk="0" hangingPunct="1">
                        <a:defRPr sz="1662" b="1" kern="1200">
                          <a:solidFill>
                            <a:schemeClr val="lt1"/>
                          </a:solidFill>
                          <a:latin typeface="Tahoma"/>
                          <a:ea typeface="ＭＳ Ｐゴシック"/>
                        </a:defRPr>
                      </a:lvl4pPr>
                      <a:lvl5pPr marL="1688165" algn="l" defTabSz="844083" rtl="0" eaLnBrk="1" latinLnBrk="0" hangingPunct="1">
                        <a:defRPr sz="1662" b="1" kern="1200">
                          <a:solidFill>
                            <a:schemeClr val="lt1"/>
                          </a:solidFill>
                          <a:latin typeface="Tahoma"/>
                          <a:ea typeface="ＭＳ Ｐゴシック"/>
                        </a:defRPr>
                      </a:lvl5pPr>
                      <a:lvl6pPr marL="2110207" algn="l" defTabSz="844083" rtl="0" eaLnBrk="1" latinLnBrk="0" hangingPunct="1">
                        <a:defRPr sz="1662" b="1" kern="1200">
                          <a:solidFill>
                            <a:schemeClr val="lt1"/>
                          </a:solidFill>
                          <a:latin typeface="Tahoma"/>
                          <a:ea typeface="ＭＳ Ｐゴシック"/>
                        </a:defRPr>
                      </a:lvl6pPr>
                      <a:lvl7pPr marL="2532248" algn="l" defTabSz="844083" rtl="0" eaLnBrk="1" latinLnBrk="0" hangingPunct="1">
                        <a:defRPr sz="1662" b="1" kern="1200">
                          <a:solidFill>
                            <a:schemeClr val="lt1"/>
                          </a:solidFill>
                          <a:latin typeface="Tahoma"/>
                          <a:ea typeface="ＭＳ Ｐゴシック"/>
                        </a:defRPr>
                      </a:lvl7pPr>
                      <a:lvl8pPr marL="2954289" algn="l" defTabSz="844083" rtl="0" eaLnBrk="1" latinLnBrk="0" hangingPunct="1">
                        <a:defRPr sz="1662" b="1" kern="1200">
                          <a:solidFill>
                            <a:schemeClr val="lt1"/>
                          </a:solidFill>
                          <a:latin typeface="Tahoma"/>
                          <a:ea typeface="ＭＳ Ｐゴシック"/>
                        </a:defRPr>
                      </a:lvl8pPr>
                      <a:lvl9pPr marL="3376331" algn="l" defTabSz="844083" rtl="0" eaLnBrk="1" latinLnBrk="0" hangingPunct="1">
                        <a:defRPr sz="1662" b="1" kern="1200">
                          <a:solidFill>
                            <a:schemeClr val="lt1"/>
                          </a:solidFill>
                          <a:latin typeface="Tahoma"/>
                          <a:ea typeface="ＭＳ Ｐゴシック"/>
                        </a:defRPr>
                      </a:lvl9pPr>
                    </a:lstStyle>
                    <a:p>
                      <a:pPr algn="ctr"/>
                      <a:r>
                        <a:rPr lang="en-US" sz="1000" b="0" dirty="0" smtClean="0">
                          <a:solidFill>
                            <a:schemeClr val="tx1"/>
                          </a:solidFill>
                        </a:rPr>
                        <a:t>2021/22</a:t>
                      </a:r>
                      <a:endParaRPr lang="en-ZA"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solidFill>
                  </a:tcPr>
                </a:tc>
                <a:tc>
                  <a:txBody>
                    <a:bodyPr/>
                    <a:lstStyle>
                      <a:lvl1pPr marL="0" algn="l" defTabSz="844083" rtl="0" eaLnBrk="1" latinLnBrk="0" hangingPunct="1">
                        <a:defRPr sz="1662" b="1" kern="1200">
                          <a:solidFill>
                            <a:schemeClr val="lt1"/>
                          </a:solidFill>
                          <a:latin typeface="Tahoma"/>
                          <a:ea typeface="ＭＳ Ｐゴシック"/>
                        </a:defRPr>
                      </a:lvl1pPr>
                      <a:lvl2pPr marL="422041" algn="l" defTabSz="844083" rtl="0" eaLnBrk="1" latinLnBrk="0" hangingPunct="1">
                        <a:defRPr sz="1662" b="1" kern="1200">
                          <a:solidFill>
                            <a:schemeClr val="lt1"/>
                          </a:solidFill>
                          <a:latin typeface="Tahoma"/>
                          <a:ea typeface="ＭＳ Ｐゴシック"/>
                        </a:defRPr>
                      </a:lvl2pPr>
                      <a:lvl3pPr marL="844083" algn="l" defTabSz="844083" rtl="0" eaLnBrk="1" latinLnBrk="0" hangingPunct="1">
                        <a:defRPr sz="1662" b="1" kern="1200">
                          <a:solidFill>
                            <a:schemeClr val="lt1"/>
                          </a:solidFill>
                          <a:latin typeface="Tahoma"/>
                          <a:ea typeface="ＭＳ Ｐゴシック"/>
                        </a:defRPr>
                      </a:lvl3pPr>
                      <a:lvl4pPr marL="1266124" algn="l" defTabSz="844083" rtl="0" eaLnBrk="1" latinLnBrk="0" hangingPunct="1">
                        <a:defRPr sz="1662" b="1" kern="1200">
                          <a:solidFill>
                            <a:schemeClr val="lt1"/>
                          </a:solidFill>
                          <a:latin typeface="Tahoma"/>
                          <a:ea typeface="ＭＳ Ｐゴシック"/>
                        </a:defRPr>
                      </a:lvl4pPr>
                      <a:lvl5pPr marL="1688165" algn="l" defTabSz="844083" rtl="0" eaLnBrk="1" latinLnBrk="0" hangingPunct="1">
                        <a:defRPr sz="1662" b="1" kern="1200">
                          <a:solidFill>
                            <a:schemeClr val="lt1"/>
                          </a:solidFill>
                          <a:latin typeface="Tahoma"/>
                          <a:ea typeface="ＭＳ Ｐゴシック"/>
                        </a:defRPr>
                      </a:lvl5pPr>
                      <a:lvl6pPr marL="2110207" algn="l" defTabSz="844083" rtl="0" eaLnBrk="1" latinLnBrk="0" hangingPunct="1">
                        <a:defRPr sz="1662" b="1" kern="1200">
                          <a:solidFill>
                            <a:schemeClr val="lt1"/>
                          </a:solidFill>
                          <a:latin typeface="Tahoma"/>
                          <a:ea typeface="ＭＳ Ｐゴシック"/>
                        </a:defRPr>
                      </a:lvl6pPr>
                      <a:lvl7pPr marL="2532248" algn="l" defTabSz="844083" rtl="0" eaLnBrk="1" latinLnBrk="0" hangingPunct="1">
                        <a:defRPr sz="1662" b="1" kern="1200">
                          <a:solidFill>
                            <a:schemeClr val="lt1"/>
                          </a:solidFill>
                          <a:latin typeface="Tahoma"/>
                          <a:ea typeface="ＭＳ Ｐゴシック"/>
                        </a:defRPr>
                      </a:lvl7pPr>
                      <a:lvl8pPr marL="2954289" algn="l" defTabSz="844083" rtl="0" eaLnBrk="1" latinLnBrk="0" hangingPunct="1">
                        <a:defRPr sz="1662" b="1" kern="1200">
                          <a:solidFill>
                            <a:schemeClr val="lt1"/>
                          </a:solidFill>
                          <a:latin typeface="Tahoma"/>
                          <a:ea typeface="ＭＳ Ｐゴシック"/>
                        </a:defRPr>
                      </a:lvl8pPr>
                      <a:lvl9pPr marL="3376331" algn="l" defTabSz="844083" rtl="0" eaLnBrk="1" latinLnBrk="0" hangingPunct="1">
                        <a:defRPr sz="1662" b="1" kern="1200">
                          <a:solidFill>
                            <a:schemeClr val="lt1"/>
                          </a:solidFill>
                          <a:latin typeface="Tahoma"/>
                          <a:ea typeface="ＭＳ Ｐゴシック"/>
                        </a:defRPr>
                      </a:lvl9pPr>
                    </a:lstStyle>
                    <a:p>
                      <a:pPr algn="ctr"/>
                      <a:r>
                        <a:rPr lang="en-US" sz="1000" b="0" dirty="0" smtClean="0">
                          <a:solidFill>
                            <a:schemeClr val="tx1"/>
                          </a:solidFill>
                        </a:rPr>
                        <a:t>2022/23</a:t>
                      </a:r>
                      <a:endParaRPr lang="en-ZA" sz="1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solidFill>
                  </a:tcPr>
                </a:tc>
              </a:tr>
              <a:tr h="404717">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r>
                        <a:rPr lang="en-US" sz="1000" dirty="0" smtClean="0">
                          <a:solidFill>
                            <a:schemeClr val="tx1"/>
                          </a:solidFill>
                        </a:rPr>
                        <a:t>Cash interest cover</a:t>
                      </a:r>
                      <a:endParaRPr lang="en-ZA" sz="1000" dirty="0">
                        <a:solidFill>
                          <a:schemeClr val="tx1"/>
                        </a:solidFill>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4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a:r>
                        <a:rPr lang="en-US" sz="1000" dirty="0" smtClean="0">
                          <a:solidFill>
                            <a:schemeClr val="tx1"/>
                          </a:solidFill>
                        </a:rPr>
                        <a:t>&gt;2.5</a:t>
                      </a:r>
                      <a:endParaRPr lang="en-ZA" sz="1000" dirty="0">
                        <a:solidFill>
                          <a:schemeClr val="tx1"/>
                        </a:solidFill>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4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l" fontAlgn="b"/>
                      <a:r>
                        <a:rPr lang="en-ZA" sz="1000" b="0" i="0" u="none" strike="noStrike" dirty="0">
                          <a:effectLst/>
                          <a:latin typeface="Arial" panose="020B0604020202020204" pitchFamily="34" charset="0"/>
                        </a:rPr>
                        <a:t>        </a:t>
                      </a:r>
                      <a:r>
                        <a:rPr lang="en-ZA" sz="1000" b="0" i="0" u="none" strike="noStrike" dirty="0" smtClean="0">
                          <a:effectLst/>
                          <a:latin typeface="Arial" panose="020B0604020202020204" pitchFamily="34" charset="0"/>
                        </a:rPr>
                        <a:t>   </a:t>
                      </a:r>
                      <a:r>
                        <a:rPr lang="en-ZA" sz="1000" b="0" i="0" u="none" strike="noStrike" dirty="0">
                          <a:effectLst/>
                          <a:latin typeface="Arial" panose="020B0604020202020204" pitchFamily="34" charset="0"/>
                        </a:rPr>
                        <a:t>2,7 </a:t>
                      </a:r>
                    </a:p>
                  </a:txBody>
                  <a:tcPr marL="9525" marR="9525" marT="9525" marB="0"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1" i="0" u="none" strike="noStrike" dirty="0" smtClean="0">
                          <a:effectLst/>
                          <a:latin typeface="Arial" panose="020B0604020202020204" pitchFamily="34" charset="0"/>
                        </a:rPr>
                        <a:t>2,5</a:t>
                      </a:r>
                      <a:endParaRPr lang="en-ZA" sz="1000" b="1" i="0" u="none" strike="noStrike" dirty="0">
                        <a:effectLst/>
                        <a:latin typeface="Arial" panose="020B0604020202020204" pitchFamily="34" charset="0"/>
                      </a:endParaRPr>
                    </a:p>
                  </a:txBody>
                  <a:tcPr marL="9525" marR="9525" marT="9525" marB="0"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C0AE00">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l" fontAlgn="b"/>
                      <a:r>
                        <a:rPr lang="en-ZA" sz="1000" b="0" i="0" u="none" strike="noStrike" dirty="0">
                          <a:effectLst/>
                          <a:latin typeface="Arial" panose="020B0604020202020204" pitchFamily="34" charset="0"/>
                        </a:rPr>
                        <a:t>         2,7 </a:t>
                      </a:r>
                    </a:p>
                  </a:txBody>
                  <a:tcPr marL="9525" marR="9525" marT="9525" marB="0"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l" fontAlgn="b"/>
                      <a:r>
                        <a:rPr lang="en-ZA" sz="1000" b="0" i="0" u="none" strike="noStrike" dirty="0">
                          <a:effectLst/>
                          <a:latin typeface="Arial" panose="020B0604020202020204" pitchFamily="34" charset="0"/>
                        </a:rPr>
                        <a:t>         2,9 </a:t>
                      </a:r>
                    </a:p>
                  </a:txBody>
                  <a:tcPr marL="9525" marR="9525" marT="9525" marB="0"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l" fontAlgn="b"/>
                      <a:r>
                        <a:rPr lang="en-ZA" sz="1000" b="0" i="0" u="none" strike="noStrike" dirty="0">
                          <a:effectLst/>
                          <a:latin typeface="Arial" panose="020B0604020202020204" pitchFamily="34" charset="0"/>
                        </a:rPr>
                        <a:t>         </a:t>
                      </a:r>
                      <a:r>
                        <a:rPr lang="en-ZA" sz="1000" b="0" i="0" u="none" strike="noStrike" dirty="0" smtClean="0">
                          <a:effectLst/>
                          <a:latin typeface="Arial" panose="020B0604020202020204" pitchFamily="34" charset="0"/>
                        </a:rPr>
                        <a:t>3,1 </a:t>
                      </a:r>
                      <a:endParaRPr lang="en-ZA" sz="1000" b="0" i="0" u="none" strike="noStrike" dirty="0">
                        <a:effectLst/>
                        <a:latin typeface="Arial" panose="020B0604020202020204" pitchFamily="34" charset="0"/>
                      </a:endParaRPr>
                    </a:p>
                  </a:txBody>
                  <a:tcPr marL="9525" marR="9525" marT="9525" marB="0"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l" fontAlgn="b"/>
                      <a:r>
                        <a:rPr lang="en-ZA" sz="1000" b="0" i="0" u="none" strike="noStrike" dirty="0">
                          <a:effectLst/>
                          <a:latin typeface="Arial" panose="020B0604020202020204" pitchFamily="34" charset="0"/>
                        </a:rPr>
                        <a:t>         3,3 </a:t>
                      </a:r>
                    </a:p>
                  </a:txBody>
                  <a:tcPr marL="9525" marR="9525" marT="9525" marB="0"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r>
              <a:tr h="381688">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r>
                        <a:rPr lang="en-US" sz="1000" dirty="0" smtClean="0">
                          <a:solidFill>
                            <a:schemeClr val="tx1"/>
                          </a:solidFill>
                        </a:rPr>
                        <a:t>Gearing</a:t>
                      </a:r>
                      <a:endParaRPr lang="en-ZA" sz="1000" dirty="0">
                        <a:solidFill>
                          <a:schemeClr val="tx1"/>
                        </a:solidFill>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2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a:r>
                        <a:rPr lang="en-US" sz="1000" dirty="0" smtClean="0">
                          <a:solidFill>
                            <a:schemeClr val="tx1"/>
                          </a:solidFill>
                        </a:rPr>
                        <a:t>&lt;50,0</a:t>
                      </a:r>
                      <a:endParaRPr lang="en-ZA" sz="1000" dirty="0">
                        <a:solidFill>
                          <a:schemeClr val="tx1"/>
                        </a:solidFill>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2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endParaRPr lang="en-ZA" sz="1000" b="0" i="0" u="none" strike="noStrike" dirty="0" smtClean="0">
                        <a:solidFill>
                          <a:schemeClr val="tx1"/>
                        </a:solidFill>
                        <a:effectLst/>
                        <a:latin typeface="Arial" panose="020B0604020202020204" pitchFamily="34" charset="0"/>
                      </a:endParaRPr>
                    </a:p>
                    <a:p>
                      <a:pPr algn="ctr" fontAlgn="b"/>
                      <a:r>
                        <a:rPr lang="en-ZA" sz="1000" b="0" i="0" u="none" strike="noStrike" dirty="0" smtClean="0">
                          <a:solidFill>
                            <a:schemeClr val="tx1"/>
                          </a:solidFill>
                          <a:effectLst/>
                          <a:latin typeface="Arial" panose="020B0604020202020204" pitchFamily="34" charset="0"/>
                        </a:rPr>
                        <a:t>43,4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1" i="0" u="none" strike="noStrike" dirty="0">
                          <a:solidFill>
                            <a:schemeClr val="tx1"/>
                          </a:solidFill>
                          <a:effectLst/>
                          <a:latin typeface="Arial" panose="020B0604020202020204" pitchFamily="34" charset="0"/>
                        </a:rPr>
                        <a:t>                        </a:t>
                      </a:r>
                      <a:r>
                        <a:rPr lang="en-ZA" sz="1000" b="1" i="0" u="none" strike="noStrike" dirty="0" smtClean="0">
                          <a:solidFill>
                            <a:schemeClr val="tx1"/>
                          </a:solidFill>
                          <a:effectLst/>
                          <a:latin typeface="Arial" panose="020B0604020202020204" pitchFamily="34" charset="0"/>
                        </a:rPr>
                        <a:t>43,5</a:t>
                      </a:r>
                      <a:endParaRPr lang="en-ZA" sz="1000" b="1"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r>
                        <a:rPr lang="en-ZA" sz="1000" b="0" i="0" u="none" strike="noStrike" dirty="0" smtClean="0">
                          <a:solidFill>
                            <a:schemeClr val="tx1"/>
                          </a:solidFill>
                          <a:effectLst/>
                          <a:latin typeface="Arial" panose="020B0604020202020204" pitchFamily="34" charset="0"/>
                        </a:rPr>
                        <a:t>43,5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r>
                        <a:rPr lang="en-ZA" sz="1000" b="0" i="0" u="none" strike="noStrike" dirty="0" smtClean="0">
                          <a:solidFill>
                            <a:schemeClr val="tx1"/>
                          </a:solidFill>
                          <a:effectLst/>
                          <a:latin typeface="Arial" panose="020B0604020202020204" pitchFamily="34" charset="0"/>
                        </a:rPr>
                        <a:t>43,0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r>
                        <a:rPr lang="en-ZA" sz="1000" b="0" i="0" u="none" strike="noStrike" dirty="0" smtClean="0">
                          <a:solidFill>
                            <a:schemeClr val="tx1"/>
                          </a:solidFill>
                          <a:effectLst/>
                          <a:latin typeface="Arial" panose="020B0604020202020204" pitchFamily="34" charset="0"/>
                        </a:rPr>
                        <a:t>42.7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r>
                        <a:rPr lang="en-ZA" sz="1000" b="0" i="0" u="none" strike="noStrike" dirty="0" smtClean="0">
                          <a:solidFill>
                            <a:schemeClr val="tx1"/>
                          </a:solidFill>
                          <a:effectLst/>
                          <a:latin typeface="Arial" panose="020B0604020202020204" pitchFamily="34" charset="0"/>
                        </a:rPr>
                        <a:t>40,9</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r>
              <a:tr h="381145">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r>
                        <a:rPr lang="en-US" sz="1000" b="0" smtClean="0">
                          <a:solidFill>
                            <a:schemeClr val="tx1"/>
                          </a:solidFill>
                        </a:rPr>
                        <a:t>Net debt / EBITDA</a:t>
                      </a:r>
                      <a:endParaRPr lang="en-ZA" sz="1000" b="0" dirty="0">
                        <a:solidFill>
                          <a:schemeClr val="tx1"/>
                        </a:solidFill>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4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a:r>
                        <a:rPr lang="en-US" sz="1000" b="0" dirty="0" smtClean="0">
                          <a:solidFill>
                            <a:schemeClr val="tx1"/>
                          </a:solidFill>
                        </a:rPr>
                        <a:t>&lt;4,0</a:t>
                      </a:r>
                      <a:endParaRPr lang="en-ZA" sz="1000" b="0" dirty="0">
                        <a:solidFill>
                          <a:schemeClr val="tx1"/>
                        </a:solidFill>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4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endParaRPr lang="en-ZA" sz="1000" b="0" i="0" u="none" strike="noStrike" dirty="0" smtClean="0">
                        <a:solidFill>
                          <a:schemeClr val="tx1"/>
                        </a:solidFill>
                        <a:effectLst/>
                        <a:latin typeface="Arial" panose="020B0604020202020204" pitchFamily="34" charset="0"/>
                      </a:endParaRPr>
                    </a:p>
                    <a:p>
                      <a:pPr algn="ctr" fontAlgn="b"/>
                      <a:r>
                        <a:rPr lang="en-ZA" sz="1000" b="0" i="0" u="none" strike="noStrike" dirty="0" smtClean="0">
                          <a:solidFill>
                            <a:schemeClr val="tx1"/>
                          </a:solidFill>
                          <a:effectLst/>
                          <a:latin typeface="Arial" panose="020B0604020202020204" pitchFamily="34" charset="0"/>
                        </a:rPr>
                        <a:t>3,77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1" i="0" u="none" strike="noStrike" dirty="0">
                          <a:solidFill>
                            <a:schemeClr val="tx1"/>
                          </a:solidFill>
                          <a:effectLst/>
                          <a:latin typeface="Arial" panose="020B0604020202020204" pitchFamily="34" charset="0"/>
                        </a:rPr>
                        <a:t>                        </a:t>
                      </a:r>
                      <a:r>
                        <a:rPr lang="en-ZA" sz="1000" b="1" i="0" u="none" strike="noStrike" dirty="0" smtClean="0">
                          <a:solidFill>
                            <a:schemeClr val="tx1"/>
                          </a:solidFill>
                          <a:effectLst/>
                          <a:latin typeface="Arial" panose="020B0604020202020204" pitchFamily="34" charset="0"/>
                        </a:rPr>
                        <a:t>3,32 </a:t>
                      </a:r>
                      <a:endParaRPr lang="en-ZA" sz="1000" b="1"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r>
                        <a:rPr lang="en-ZA" sz="1000" b="0" i="0" u="none" strike="noStrike" dirty="0" smtClean="0">
                          <a:solidFill>
                            <a:schemeClr val="tx1"/>
                          </a:solidFill>
                          <a:effectLst/>
                          <a:latin typeface="Arial" panose="020B0604020202020204" pitchFamily="34" charset="0"/>
                        </a:rPr>
                        <a:t>3,18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r>
                        <a:rPr lang="en-ZA" sz="1000" b="0" i="0" u="none" strike="noStrike" dirty="0" smtClean="0">
                          <a:solidFill>
                            <a:schemeClr val="tx1"/>
                          </a:solidFill>
                          <a:effectLst/>
                          <a:latin typeface="Arial" panose="020B0604020202020204" pitchFamily="34" charset="0"/>
                        </a:rPr>
                        <a:t>3,11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r>
                        <a:rPr lang="en-ZA" sz="1000" b="0" i="0" u="none" strike="noStrike" dirty="0" smtClean="0">
                          <a:solidFill>
                            <a:schemeClr val="tx1"/>
                          </a:solidFill>
                          <a:effectLst/>
                          <a:latin typeface="Arial" panose="020B0604020202020204" pitchFamily="34" charset="0"/>
                        </a:rPr>
                        <a:t>2,98</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r>
                        <a:rPr lang="en-ZA" sz="1000" b="0" i="0" u="none" strike="noStrike" dirty="0" smtClean="0">
                          <a:solidFill>
                            <a:schemeClr val="tx1"/>
                          </a:solidFill>
                          <a:effectLst/>
                          <a:latin typeface="Arial" panose="020B0604020202020204" pitchFamily="34" charset="0"/>
                        </a:rPr>
                        <a:t>2,72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r>
              <a:tr h="381145">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r>
                        <a:rPr lang="en-US" sz="1000" b="0" smtClean="0">
                          <a:solidFill>
                            <a:schemeClr val="tx1"/>
                          </a:solidFill>
                        </a:rPr>
                        <a:t>FFO / Debt</a:t>
                      </a:r>
                      <a:endParaRPr lang="en-ZA" sz="1000" b="0" dirty="0">
                        <a:solidFill>
                          <a:schemeClr val="tx1"/>
                        </a:solidFill>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2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a:r>
                        <a:rPr lang="en-US" sz="1000" b="0" dirty="0" smtClean="0">
                          <a:solidFill>
                            <a:schemeClr val="tx1"/>
                          </a:solidFill>
                        </a:rPr>
                        <a:t>&gt;15,0</a:t>
                      </a:r>
                      <a:endParaRPr lang="en-ZA" sz="1000" b="0" dirty="0">
                        <a:solidFill>
                          <a:schemeClr val="tx1"/>
                        </a:solidFill>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2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marL="0" algn="ctr" defTabSz="932962" rtl="0" eaLnBrk="1" fontAlgn="b" latinLnBrk="0" hangingPunct="1"/>
                      <a:r>
                        <a:rPr lang="en-ZA" sz="1000" b="0" i="0" u="none" strike="noStrike" kern="1200" dirty="0">
                          <a:solidFill>
                            <a:schemeClr val="dk1"/>
                          </a:solidFill>
                          <a:effectLst/>
                          <a:latin typeface="Arial" panose="020B0604020202020204" pitchFamily="34" charset="0"/>
                          <a:ea typeface="+mn-ea"/>
                          <a:cs typeface="+mn-cs"/>
                        </a:rPr>
                        <a:t> </a:t>
                      </a:r>
                      <a:r>
                        <a:rPr lang="en-ZA" sz="1000" b="0" i="0" u="none" strike="noStrike" kern="1200" dirty="0" smtClean="0">
                          <a:solidFill>
                            <a:schemeClr val="dk1"/>
                          </a:solidFill>
                          <a:effectLst/>
                          <a:latin typeface="Arial" panose="020B0604020202020204" pitchFamily="34" charset="0"/>
                          <a:ea typeface="+mn-ea"/>
                          <a:cs typeface="+mn-cs"/>
                        </a:rPr>
                        <a:t>15,1 </a:t>
                      </a:r>
                      <a:endParaRPr lang="en-ZA" sz="1000" b="0" i="0" u="none" strike="noStrike" kern="1200" dirty="0">
                        <a:solidFill>
                          <a:schemeClr val="dk1"/>
                        </a:solidFill>
                        <a:effectLst/>
                        <a:latin typeface="Arial" panose="020B0604020202020204" pitchFamily="34" charset="0"/>
                        <a:ea typeface="+mn-ea"/>
                        <a:cs typeface="+mn-cs"/>
                      </a:endParaRPr>
                    </a:p>
                  </a:txBody>
                  <a:tcPr marL="9525" marR="9525" marT="9525" marB="0"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marL="0" algn="ctr" defTabSz="932962" rtl="0" eaLnBrk="1" fontAlgn="b" latinLnBrk="0" hangingPunct="1"/>
                      <a:r>
                        <a:rPr lang="en-ZA" sz="1000" b="1" i="0" u="none" strike="noStrike" kern="1200" dirty="0">
                          <a:solidFill>
                            <a:schemeClr val="dk1"/>
                          </a:solidFill>
                          <a:effectLst/>
                          <a:latin typeface="Arial" panose="020B0604020202020204" pitchFamily="34" charset="0"/>
                          <a:ea typeface="+mn-ea"/>
                          <a:cs typeface="+mn-cs"/>
                        </a:rPr>
                        <a:t>                        </a:t>
                      </a:r>
                      <a:r>
                        <a:rPr lang="en-ZA" sz="1000" b="1" i="0" u="none" strike="noStrike" kern="1200" dirty="0" smtClean="0">
                          <a:solidFill>
                            <a:schemeClr val="dk1"/>
                          </a:solidFill>
                          <a:effectLst/>
                          <a:latin typeface="Arial" panose="020B0604020202020204" pitchFamily="34" charset="0"/>
                          <a:ea typeface="+mn-ea"/>
                          <a:cs typeface="+mn-cs"/>
                        </a:rPr>
                        <a:t>16,7 </a:t>
                      </a:r>
                      <a:endParaRPr lang="en-ZA" sz="1000" b="1" i="0" u="none" strike="noStrike" kern="1200" dirty="0">
                        <a:solidFill>
                          <a:schemeClr val="dk1"/>
                        </a:solidFill>
                        <a:effectLst/>
                        <a:latin typeface="Arial" panose="020B0604020202020204" pitchFamily="34" charset="0"/>
                        <a:ea typeface="+mn-ea"/>
                        <a:cs typeface="+mn-cs"/>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marL="0" algn="ctr" defTabSz="932962" rtl="0" eaLnBrk="1" fontAlgn="b" latinLnBrk="0" hangingPunct="1"/>
                      <a:r>
                        <a:rPr lang="en-ZA" sz="1000" b="0" i="0" u="none" strike="noStrike" kern="1200" dirty="0">
                          <a:solidFill>
                            <a:schemeClr val="dk1"/>
                          </a:solidFill>
                          <a:effectLst/>
                          <a:latin typeface="Arial" panose="020B0604020202020204" pitchFamily="34" charset="0"/>
                          <a:ea typeface="+mn-ea"/>
                          <a:cs typeface="+mn-cs"/>
                        </a:rPr>
                        <a:t>                        </a:t>
                      </a:r>
                      <a:r>
                        <a:rPr lang="en-ZA" sz="1000" b="0" i="0" u="none" strike="noStrike" kern="1200" dirty="0" smtClean="0">
                          <a:solidFill>
                            <a:schemeClr val="dk1"/>
                          </a:solidFill>
                          <a:effectLst/>
                          <a:latin typeface="Arial" panose="020B0604020202020204" pitchFamily="34" charset="0"/>
                          <a:ea typeface="+mn-ea"/>
                          <a:cs typeface="+mn-cs"/>
                        </a:rPr>
                        <a:t>18,2 </a:t>
                      </a:r>
                      <a:endParaRPr lang="en-ZA" sz="1000" b="0" i="0" u="none" strike="noStrike" kern="1200" dirty="0">
                        <a:solidFill>
                          <a:schemeClr val="dk1"/>
                        </a:solidFill>
                        <a:effectLst/>
                        <a:latin typeface="Arial" panose="020B0604020202020204" pitchFamily="34" charset="0"/>
                        <a:ea typeface="+mn-ea"/>
                        <a:cs typeface="+mn-cs"/>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marL="0" algn="ctr" defTabSz="932962" rtl="0" eaLnBrk="1" fontAlgn="b" latinLnBrk="0" hangingPunct="1"/>
                      <a:r>
                        <a:rPr lang="en-ZA" sz="1000" b="0" i="0" u="none" strike="noStrike" kern="1200" dirty="0">
                          <a:solidFill>
                            <a:schemeClr val="dk1"/>
                          </a:solidFill>
                          <a:effectLst/>
                          <a:latin typeface="Arial" panose="020B0604020202020204" pitchFamily="34" charset="0"/>
                          <a:ea typeface="+mn-ea"/>
                          <a:cs typeface="+mn-cs"/>
                        </a:rPr>
                        <a:t>                        </a:t>
                      </a:r>
                      <a:r>
                        <a:rPr lang="en-ZA" sz="1000" b="0" i="0" u="none" strike="noStrike" kern="1200" dirty="0" smtClean="0">
                          <a:solidFill>
                            <a:schemeClr val="dk1"/>
                          </a:solidFill>
                          <a:effectLst/>
                          <a:latin typeface="Arial" panose="020B0604020202020204" pitchFamily="34" charset="0"/>
                          <a:ea typeface="+mn-ea"/>
                          <a:cs typeface="+mn-cs"/>
                        </a:rPr>
                        <a:t>20,4 </a:t>
                      </a:r>
                      <a:endParaRPr lang="en-ZA" sz="1000" b="0" i="0" u="none" strike="noStrike" kern="1200" dirty="0">
                        <a:solidFill>
                          <a:schemeClr val="dk1"/>
                        </a:solidFill>
                        <a:effectLst/>
                        <a:latin typeface="Arial" panose="020B0604020202020204" pitchFamily="34" charset="0"/>
                        <a:ea typeface="+mn-ea"/>
                        <a:cs typeface="+mn-cs"/>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marL="0" algn="ctr" defTabSz="932962" rtl="0" eaLnBrk="1" fontAlgn="b" latinLnBrk="0" hangingPunct="1"/>
                      <a:r>
                        <a:rPr lang="en-ZA" sz="1000" b="0" i="0" u="none" strike="noStrike" kern="1200" dirty="0">
                          <a:solidFill>
                            <a:schemeClr val="dk1"/>
                          </a:solidFill>
                          <a:effectLst/>
                          <a:latin typeface="Arial" panose="020B0604020202020204" pitchFamily="34" charset="0"/>
                          <a:ea typeface="+mn-ea"/>
                          <a:cs typeface="+mn-cs"/>
                        </a:rPr>
                        <a:t>                        </a:t>
                      </a:r>
                      <a:r>
                        <a:rPr lang="en-ZA" sz="1000" b="0" i="0" u="none" strike="noStrike" kern="1200" dirty="0" smtClean="0">
                          <a:solidFill>
                            <a:schemeClr val="dk1"/>
                          </a:solidFill>
                          <a:effectLst/>
                          <a:latin typeface="Arial" panose="020B0604020202020204" pitchFamily="34" charset="0"/>
                          <a:ea typeface="+mn-ea"/>
                          <a:cs typeface="+mn-cs"/>
                        </a:rPr>
                        <a:t>21,2 </a:t>
                      </a:r>
                      <a:endParaRPr lang="en-ZA" sz="1000" b="0" i="0" u="none" strike="noStrike" kern="1200" dirty="0">
                        <a:solidFill>
                          <a:schemeClr val="dk1"/>
                        </a:solidFill>
                        <a:effectLst/>
                        <a:latin typeface="Arial" panose="020B0604020202020204" pitchFamily="34" charset="0"/>
                        <a:ea typeface="+mn-ea"/>
                        <a:cs typeface="+mn-cs"/>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marL="0" algn="ctr" defTabSz="932962" rtl="0" eaLnBrk="1" fontAlgn="b" latinLnBrk="0" hangingPunct="1"/>
                      <a:r>
                        <a:rPr lang="en-ZA" sz="1000" b="0" i="0" u="none" strike="noStrike" kern="1200" dirty="0">
                          <a:solidFill>
                            <a:schemeClr val="dk1"/>
                          </a:solidFill>
                          <a:effectLst/>
                          <a:latin typeface="Arial" panose="020B0604020202020204" pitchFamily="34" charset="0"/>
                          <a:ea typeface="+mn-ea"/>
                          <a:cs typeface="+mn-cs"/>
                        </a:rPr>
                        <a:t>                        </a:t>
                      </a:r>
                      <a:r>
                        <a:rPr lang="en-ZA" sz="1000" b="0" i="0" u="none" strike="noStrike" kern="1200" dirty="0" smtClean="0">
                          <a:solidFill>
                            <a:schemeClr val="dk1"/>
                          </a:solidFill>
                          <a:effectLst/>
                          <a:latin typeface="Arial" panose="020B0604020202020204" pitchFamily="34" charset="0"/>
                          <a:ea typeface="+mn-ea"/>
                          <a:cs typeface="+mn-cs"/>
                        </a:rPr>
                        <a:t>24,5 </a:t>
                      </a:r>
                      <a:endParaRPr lang="en-ZA" sz="1000" b="0" i="0" u="none" strike="noStrike" kern="1200" dirty="0">
                        <a:solidFill>
                          <a:schemeClr val="dk1"/>
                        </a:solidFill>
                        <a:effectLst/>
                        <a:latin typeface="Arial" panose="020B0604020202020204" pitchFamily="34" charset="0"/>
                        <a:ea typeface="+mn-ea"/>
                        <a:cs typeface="+mn-cs"/>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r>
              <a:tr h="381145">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r>
                        <a:rPr lang="en-US" sz="1000" b="0" dirty="0" smtClean="0">
                          <a:solidFill>
                            <a:schemeClr val="tx1"/>
                          </a:solidFill>
                        </a:rPr>
                        <a:t>Debt</a:t>
                      </a:r>
                      <a:r>
                        <a:rPr lang="en-US" sz="1000" b="0" baseline="0" dirty="0" smtClean="0">
                          <a:solidFill>
                            <a:schemeClr val="tx1"/>
                          </a:solidFill>
                        </a:rPr>
                        <a:t> / EBITDA</a:t>
                      </a:r>
                      <a:endParaRPr lang="en-US" sz="1000" b="0" dirty="0" smtClean="0">
                        <a:solidFill>
                          <a:schemeClr val="tx1"/>
                        </a:solidFill>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4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marL="0" algn="ctr" defTabSz="932962" rtl="0" eaLnBrk="1" fontAlgn="b" latinLnBrk="0" hangingPunct="1"/>
                      <a:r>
                        <a:rPr lang="en-US" sz="1000" b="0" i="0" u="none" strike="noStrike" kern="1200" dirty="0" smtClean="0">
                          <a:solidFill>
                            <a:schemeClr val="tx1"/>
                          </a:solidFill>
                          <a:effectLst/>
                          <a:latin typeface="Arial" panose="020B0604020202020204" pitchFamily="34" charset="0"/>
                          <a:ea typeface="+mn-ea"/>
                          <a:cs typeface="+mn-cs"/>
                        </a:rPr>
                        <a:t>&lt;4,0</a:t>
                      </a:r>
                      <a:endParaRPr lang="en-ZA" sz="1000" b="0" i="0" u="none" strike="noStrike" kern="1200" dirty="0">
                        <a:solidFill>
                          <a:schemeClr val="tx1"/>
                        </a:solidFill>
                        <a:effectLst/>
                        <a:latin typeface="Arial" panose="020B0604020202020204" pitchFamily="34" charset="0"/>
                        <a:ea typeface="+mn-ea"/>
                        <a:cs typeface="+mn-cs"/>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4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endParaRPr lang="en-ZA" sz="1000" b="0" i="0" u="none" strike="noStrike" dirty="0" smtClean="0">
                        <a:solidFill>
                          <a:schemeClr val="tx1"/>
                        </a:solidFill>
                        <a:effectLst/>
                        <a:latin typeface="Arial" panose="020B0604020202020204" pitchFamily="34" charset="0"/>
                      </a:endParaRPr>
                    </a:p>
                    <a:p>
                      <a:pPr algn="ctr" fontAlgn="b"/>
                      <a:r>
                        <a:rPr lang="en-ZA" sz="1000" b="0" i="0" u="none" strike="noStrike" dirty="0" smtClean="0">
                          <a:solidFill>
                            <a:schemeClr val="tx1"/>
                          </a:solidFill>
                          <a:effectLst/>
                          <a:latin typeface="Arial" panose="020B0604020202020204" pitchFamily="34" charset="0"/>
                        </a:rPr>
                        <a:t>3,9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1" i="0" u="none" strike="noStrike" dirty="0">
                          <a:solidFill>
                            <a:schemeClr val="tx1"/>
                          </a:solidFill>
                          <a:effectLst/>
                          <a:latin typeface="Arial" panose="020B0604020202020204" pitchFamily="34" charset="0"/>
                        </a:rPr>
                        <a:t>                          </a:t>
                      </a:r>
                      <a:r>
                        <a:rPr lang="en-ZA" sz="1000" b="1" i="0" u="none" strike="noStrike" dirty="0" smtClean="0">
                          <a:solidFill>
                            <a:schemeClr val="tx1"/>
                          </a:solidFill>
                          <a:effectLst/>
                          <a:latin typeface="Arial" panose="020B0604020202020204" pitchFamily="34" charset="0"/>
                        </a:rPr>
                        <a:t>3,4 </a:t>
                      </a:r>
                      <a:endParaRPr lang="en-ZA" sz="1000" b="1"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3,3 </a:t>
                      </a: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3,2 </a:t>
                      </a: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3,1 </a:t>
                      </a: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a:solidFill>
                            <a:schemeClr val="tx1"/>
                          </a:solidFill>
                          <a:effectLst/>
                          <a:latin typeface="Arial" panose="020B0604020202020204" pitchFamily="34" charset="0"/>
                        </a:rPr>
                        <a:t>                          2,8 </a:t>
                      </a: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r>
              <a:tr h="381145">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r>
                        <a:rPr lang="en-US" sz="1000" b="0" smtClean="0">
                          <a:solidFill>
                            <a:schemeClr val="tx1"/>
                          </a:solidFill>
                        </a:rPr>
                        <a:t>EBIT/Interest</a:t>
                      </a:r>
                      <a:r>
                        <a:rPr lang="en-US" sz="1000" b="0" baseline="0" smtClean="0">
                          <a:solidFill>
                            <a:schemeClr val="tx1"/>
                          </a:solidFill>
                        </a:rPr>
                        <a:t> expense</a:t>
                      </a:r>
                      <a:endParaRPr lang="en-US" sz="1000" b="0" dirty="0" smtClean="0">
                        <a:solidFill>
                          <a:schemeClr val="tx1"/>
                        </a:solidFill>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2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a:r>
                        <a:rPr lang="en-ZA" sz="1000" b="0" dirty="0" smtClean="0">
                          <a:solidFill>
                            <a:schemeClr val="tx1"/>
                          </a:solidFill>
                        </a:rPr>
                        <a:t>&gt;1,0</a:t>
                      </a:r>
                      <a:endParaRPr lang="en-ZA" sz="1000" b="0" dirty="0">
                        <a:solidFill>
                          <a:schemeClr val="tx1"/>
                        </a:solidFill>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2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endParaRPr lang="en-ZA" sz="1000" b="0" i="0" u="none" strike="noStrike" dirty="0" smtClean="0">
                        <a:solidFill>
                          <a:schemeClr val="tx1"/>
                        </a:solidFill>
                        <a:effectLst/>
                        <a:latin typeface="Arial" panose="020B0604020202020204" pitchFamily="34" charset="0"/>
                      </a:endParaRPr>
                    </a:p>
                    <a:p>
                      <a:pPr algn="ctr" fontAlgn="b"/>
                      <a:r>
                        <a:rPr lang="en-ZA" sz="1000" b="0" i="0" u="none" strike="noStrike" dirty="0" smtClean="0">
                          <a:solidFill>
                            <a:schemeClr val="tx1"/>
                          </a:solidFill>
                          <a:effectLst/>
                          <a:latin typeface="Arial" panose="020B0604020202020204" pitchFamily="34" charset="0"/>
                        </a:rPr>
                        <a:t>1,3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1" i="0" u="none" strike="noStrike" dirty="0">
                          <a:solidFill>
                            <a:schemeClr val="tx1"/>
                          </a:solidFill>
                          <a:effectLst/>
                          <a:latin typeface="Arial" panose="020B0604020202020204" pitchFamily="34" charset="0"/>
                        </a:rPr>
                        <a:t>                          1,5 </a:t>
                      </a: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a:solidFill>
                            <a:schemeClr val="tx1"/>
                          </a:solidFill>
                          <a:effectLst/>
                          <a:latin typeface="Arial" panose="020B0604020202020204" pitchFamily="34" charset="0"/>
                        </a:rPr>
                        <a:t>                          1,6 </a:t>
                      </a: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1,8 </a:t>
                      </a: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1,8 </a:t>
                      </a: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2,0 </a:t>
                      </a: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r>
              <a:tr h="381145">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r>
                        <a:rPr lang="en-US" sz="1000" b="0" dirty="0" smtClean="0">
                          <a:solidFill>
                            <a:schemeClr val="tx1"/>
                          </a:solidFill>
                        </a:rPr>
                        <a:t>FFO/Debt</a:t>
                      </a: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4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marL="0" algn="ctr" defTabSz="932962" rtl="0" eaLnBrk="1" fontAlgn="b" latinLnBrk="0" hangingPunct="1"/>
                      <a:r>
                        <a:rPr lang="en-US" sz="1000" b="0" i="0" u="none" strike="noStrike" kern="1200" dirty="0" smtClean="0">
                          <a:solidFill>
                            <a:schemeClr val="tx1"/>
                          </a:solidFill>
                          <a:effectLst/>
                          <a:latin typeface="Arial" panose="020B0604020202020204" pitchFamily="34" charset="0"/>
                          <a:ea typeface="+mn-ea"/>
                          <a:cs typeface="+mn-cs"/>
                        </a:rPr>
                        <a:t>&gt;13,0</a:t>
                      </a:r>
                      <a:endParaRPr lang="en-ZA" sz="1000" b="0" i="0" u="none" strike="noStrike" kern="1200" dirty="0">
                        <a:solidFill>
                          <a:schemeClr val="tx1"/>
                        </a:solidFill>
                        <a:effectLst/>
                        <a:latin typeface="Arial" panose="020B0604020202020204" pitchFamily="34" charset="0"/>
                        <a:ea typeface="+mn-ea"/>
                        <a:cs typeface="+mn-cs"/>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4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smtClean="0">
                          <a:solidFill>
                            <a:schemeClr val="tx1"/>
                          </a:solidFill>
                          <a:effectLst/>
                          <a:latin typeface="Arial" panose="020B0604020202020204" pitchFamily="34" charset="0"/>
                        </a:rPr>
                        <a:t>             </a:t>
                      </a:r>
                    </a:p>
                    <a:p>
                      <a:pPr algn="ctr" fontAlgn="b"/>
                      <a:r>
                        <a:rPr lang="en-ZA" sz="1000" b="0" i="0" u="none" strike="noStrike" dirty="0" smtClean="0">
                          <a:solidFill>
                            <a:schemeClr val="tx1"/>
                          </a:solidFill>
                          <a:effectLst/>
                          <a:latin typeface="Arial" panose="020B0604020202020204" pitchFamily="34" charset="0"/>
                        </a:rPr>
                        <a:t>15,7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1" i="0" u="none" strike="noStrike" dirty="0">
                          <a:solidFill>
                            <a:schemeClr val="tx1"/>
                          </a:solidFill>
                          <a:effectLst/>
                          <a:latin typeface="Arial" panose="020B0604020202020204" pitchFamily="34" charset="0"/>
                        </a:rPr>
                        <a:t>                        </a:t>
                      </a:r>
                      <a:r>
                        <a:rPr lang="en-ZA" sz="1000" b="1" i="0" u="none" strike="noStrike" dirty="0" smtClean="0">
                          <a:solidFill>
                            <a:schemeClr val="tx1"/>
                          </a:solidFill>
                          <a:effectLst/>
                          <a:latin typeface="Arial" panose="020B0604020202020204" pitchFamily="34" charset="0"/>
                        </a:rPr>
                        <a:t>18.5</a:t>
                      </a:r>
                      <a:endParaRPr lang="en-ZA" sz="1000" b="1"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r>
                        <a:rPr lang="en-ZA" sz="1000" b="0" i="0" u="none" strike="noStrike" dirty="0" smtClean="0">
                          <a:solidFill>
                            <a:schemeClr val="tx1"/>
                          </a:solidFill>
                          <a:effectLst/>
                          <a:latin typeface="Arial" panose="020B0604020202020204" pitchFamily="34" charset="0"/>
                        </a:rPr>
                        <a:t>19,9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r>
                        <a:rPr lang="en-ZA" sz="1000" b="0" i="0" u="none" strike="noStrike" dirty="0" smtClean="0">
                          <a:solidFill>
                            <a:schemeClr val="tx1"/>
                          </a:solidFill>
                          <a:effectLst/>
                          <a:latin typeface="Arial" panose="020B0604020202020204" pitchFamily="34" charset="0"/>
                        </a:rPr>
                        <a:t>21.4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r>
                        <a:rPr lang="en-ZA" sz="1000" b="0" i="0" u="none" strike="noStrike" dirty="0" smtClean="0">
                          <a:solidFill>
                            <a:schemeClr val="tx1"/>
                          </a:solidFill>
                          <a:effectLst/>
                          <a:latin typeface="Arial" panose="020B0604020202020204" pitchFamily="34" charset="0"/>
                        </a:rPr>
                        <a:t>22.1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r>
                        <a:rPr lang="en-ZA" sz="1000" b="0" i="0" u="none" strike="noStrike" dirty="0" smtClean="0">
                          <a:solidFill>
                            <a:schemeClr val="tx1"/>
                          </a:solidFill>
                          <a:effectLst/>
                          <a:latin typeface="Arial" panose="020B0604020202020204" pitchFamily="34" charset="0"/>
                        </a:rPr>
                        <a:t>26.1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r>
              <a:tr h="381145">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r>
                        <a:rPr lang="en-US" sz="1000" b="0" smtClean="0">
                          <a:solidFill>
                            <a:schemeClr val="tx1"/>
                          </a:solidFill>
                        </a:rPr>
                        <a:t>Debt</a:t>
                      </a:r>
                      <a:r>
                        <a:rPr lang="en-US" sz="1000" b="0" baseline="0" smtClean="0">
                          <a:solidFill>
                            <a:schemeClr val="tx1"/>
                          </a:solidFill>
                        </a:rPr>
                        <a:t> / EBITDA</a:t>
                      </a:r>
                      <a:endParaRPr lang="en-US" sz="1000" b="0" dirty="0" smtClean="0">
                        <a:solidFill>
                          <a:schemeClr val="tx1"/>
                        </a:solidFill>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2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a:r>
                        <a:rPr lang="en-US" sz="1000" b="0" dirty="0" smtClean="0">
                          <a:solidFill>
                            <a:schemeClr val="tx1"/>
                          </a:solidFill>
                        </a:rPr>
                        <a:t>&lt;4,0</a:t>
                      </a:r>
                      <a:endParaRPr lang="en-ZA" sz="1000" b="0" dirty="0">
                        <a:solidFill>
                          <a:schemeClr val="tx1"/>
                        </a:solidFill>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2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endParaRPr lang="en-ZA" sz="1000" b="0" i="0" u="none" strike="noStrike" dirty="0" smtClean="0">
                        <a:solidFill>
                          <a:schemeClr val="tx1"/>
                        </a:solidFill>
                        <a:effectLst/>
                        <a:latin typeface="Arial" panose="020B0604020202020204" pitchFamily="34" charset="0"/>
                      </a:endParaRPr>
                    </a:p>
                    <a:p>
                      <a:pPr algn="ctr" fontAlgn="b"/>
                      <a:r>
                        <a:rPr lang="en-ZA" sz="1000" b="0" i="0" u="none" strike="noStrike" dirty="0" smtClean="0">
                          <a:solidFill>
                            <a:schemeClr val="tx1"/>
                          </a:solidFill>
                          <a:effectLst/>
                          <a:latin typeface="Arial" panose="020B0604020202020204" pitchFamily="34" charset="0"/>
                        </a:rPr>
                        <a:t>3,8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1" i="0" u="none" strike="noStrike" dirty="0">
                          <a:solidFill>
                            <a:schemeClr val="tx1"/>
                          </a:solidFill>
                          <a:effectLst/>
                          <a:latin typeface="Arial" panose="020B0604020202020204" pitchFamily="34" charset="0"/>
                        </a:rPr>
                        <a:t>                          </a:t>
                      </a:r>
                      <a:r>
                        <a:rPr lang="en-ZA" sz="1000" b="1" i="0" u="none" strike="noStrike" dirty="0" smtClean="0">
                          <a:solidFill>
                            <a:schemeClr val="tx1"/>
                          </a:solidFill>
                          <a:effectLst/>
                          <a:latin typeface="Arial" panose="020B0604020202020204" pitchFamily="34" charset="0"/>
                        </a:rPr>
                        <a:t>3,3 </a:t>
                      </a:r>
                      <a:endParaRPr lang="en-ZA" sz="1000" b="1"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r>
                        <a:rPr lang="en-ZA" sz="1000" b="0" i="0" u="none" strike="noStrike" dirty="0" smtClean="0">
                          <a:solidFill>
                            <a:schemeClr val="tx1"/>
                          </a:solidFill>
                          <a:effectLst/>
                          <a:latin typeface="Arial" panose="020B0604020202020204" pitchFamily="34" charset="0"/>
                        </a:rPr>
                        <a:t>3,2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a:t>
                      </a:r>
                      <a:r>
                        <a:rPr lang="en-ZA" sz="1000" b="0" i="0" u="none" strike="noStrike" dirty="0" smtClean="0">
                          <a:solidFill>
                            <a:schemeClr val="tx1"/>
                          </a:solidFill>
                          <a:effectLst/>
                          <a:latin typeface="Arial" panose="020B0604020202020204" pitchFamily="34" charset="0"/>
                        </a:rPr>
                        <a:t>3,1 </a:t>
                      </a:r>
                      <a:endParaRPr lang="en-ZA" sz="1000" b="0" i="0" u="none" strike="noStrike" dirty="0">
                        <a:solidFill>
                          <a:schemeClr val="tx1"/>
                        </a:solidFill>
                        <a:effectLst/>
                        <a:latin typeface="Arial" panose="020B0604020202020204" pitchFamily="34" charset="0"/>
                      </a:endParaRP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a:solidFill>
                            <a:schemeClr val="tx1"/>
                          </a:solidFill>
                          <a:effectLst/>
                          <a:latin typeface="Arial" panose="020B0604020202020204" pitchFamily="34" charset="0"/>
                        </a:rPr>
                        <a:t>                          3,0 </a:t>
                      </a: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a:solidFill>
                            <a:schemeClr val="tx1"/>
                          </a:solidFill>
                          <a:effectLst/>
                          <a:latin typeface="Arial" panose="020B0604020202020204" pitchFamily="34" charset="0"/>
                        </a:rPr>
                        <a:t>                          2,7 </a:t>
                      </a:r>
                    </a:p>
                  </a:txBody>
                  <a:tcPr marL="9525" marR="9525" marT="9525" marB="0">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r>
              <a:tr h="383163">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r>
                        <a:rPr lang="en-US" sz="1000" b="0" dirty="0" err="1" smtClean="0">
                          <a:solidFill>
                            <a:schemeClr val="tx1"/>
                          </a:solidFill>
                        </a:rPr>
                        <a:t>FFO</a:t>
                      </a:r>
                      <a:r>
                        <a:rPr lang="en-US" sz="1000" b="0" dirty="0" smtClean="0">
                          <a:solidFill>
                            <a:schemeClr val="tx1"/>
                          </a:solidFill>
                        </a:rPr>
                        <a:t>/Cash interest</a:t>
                      </a:r>
                    </a:p>
                    <a:p>
                      <a:r>
                        <a:rPr lang="en-US" sz="1000" b="0" dirty="0" smtClean="0">
                          <a:solidFill>
                            <a:schemeClr val="tx1"/>
                          </a:solidFill>
                        </a:rPr>
                        <a:t>Coverage</a:t>
                      </a: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4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a:r>
                        <a:rPr lang="en-US" sz="1000" b="0" dirty="0" smtClean="0">
                          <a:solidFill>
                            <a:schemeClr val="tx1"/>
                          </a:solidFill>
                        </a:rPr>
                        <a:t>&gt;2,5</a:t>
                      </a:r>
                      <a:endParaRPr lang="en-ZA" sz="1000" b="0" dirty="0">
                        <a:solidFill>
                          <a:schemeClr val="tx1"/>
                        </a:solidFill>
                      </a:endParaRPr>
                    </a:p>
                  </a:txBody>
                  <a:tcPr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E0DECF">
                        <a:tint val="4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smtClean="0">
                          <a:solidFill>
                            <a:schemeClr val="tx1"/>
                          </a:solidFill>
                          <a:effectLst/>
                          <a:latin typeface="Arial" panose="020B0604020202020204" pitchFamily="34" charset="0"/>
                        </a:rPr>
                        <a:t>2.1 </a:t>
                      </a:r>
                      <a:endParaRPr lang="en-ZA" sz="10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C0AE00">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1" i="0" u="none" strike="noStrike" dirty="0" smtClean="0">
                          <a:solidFill>
                            <a:schemeClr val="tx1"/>
                          </a:solidFill>
                          <a:effectLst/>
                          <a:latin typeface="Arial" panose="020B0604020202020204" pitchFamily="34" charset="0"/>
                        </a:rPr>
                        <a:t>1.9 </a:t>
                      </a:r>
                      <a:endParaRPr lang="en-ZA" sz="10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C0AE00">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smtClean="0">
                          <a:solidFill>
                            <a:schemeClr val="tx1"/>
                          </a:solidFill>
                          <a:effectLst/>
                          <a:latin typeface="Arial" panose="020B0604020202020204" pitchFamily="34" charset="0"/>
                        </a:rPr>
                        <a:t>2.0 </a:t>
                      </a:r>
                      <a:endParaRPr lang="en-ZA" sz="10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C0AE00">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smtClean="0">
                          <a:solidFill>
                            <a:schemeClr val="tx1"/>
                          </a:solidFill>
                          <a:effectLst/>
                          <a:latin typeface="Arial" panose="020B0604020202020204" pitchFamily="34" charset="0"/>
                        </a:rPr>
                        <a:t>2.3 </a:t>
                      </a:r>
                      <a:endParaRPr lang="en-ZA" sz="10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C0AE00">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smtClean="0">
                          <a:solidFill>
                            <a:schemeClr val="tx1"/>
                          </a:solidFill>
                          <a:effectLst/>
                          <a:latin typeface="Arial" panose="020B0604020202020204" pitchFamily="34" charset="0"/>
                        </a:rPr>
                        <a:t>2.3 </a:t>
                      </a:r>
                      <a:endParaRPr lang="en-ZA" sz="10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C0AE00">
                        <a:lumMod val="20000"/>
                        <a:lumOff val="80000"/>
                      </a:srgbClr>
                    </a:solidFill>
                  </a:tcPr>
                </a:tc>
                <a:tc>
                  <a:txBody>
                    <a:bodyPr/>
                    <a:lstStyle>
                      <a:lvl1pPr marL="0" algn="l" defTabSz="844083" rtl="0" eaLnBrk="1" latinLnBrk="0" hangingPunct="1">
                        <a:defRPr sz="1662" kern="1200">
                          <a:solidFill>
                            <a:schemeClr val="dk1"/>
                          </a:solidFill>
                          <a:latin typeface="Tahoma"/>
                          <a:ea typeface="ＭＳ Ｐゴシック"/>
                        </a:defRPr>
                      </a:lvl1pPr>
                      <a:lvl2pPr marL="422041" algn="l" defTabSz="844083" rtl="0" eaLnBrk="1" latinLnBrk="0" hangingPunct="1">
                        <a:defRPr sz="1662" kern="1200">
                          <a:solidFill>
                            <a:schemeClr val="dk1"/>
                          </a:solidFill>
                          <a:latin typeface="Tahoma"/>
                          <a:ea typeface="ＭＳ Ｐゴシック"/>
                        </a:defRPr>
                      </a:lvl2pPr>
                      <a:lvl3pPr marL="844083" algn="l" defTabSz="844083" rtl="0" eaLnBrk="1" latinLnBrk="0" hangingPunct="1">
                        <a:defRPr sz="1662" kern="1200">
                          <a:solidFill>
                            <a:schemeClr val="dk1"/>
                          </a:solidFill>
                          <a:latin typeface="Tahoma"/>
                          <a:ea typeface="ＭＳ Ｐゴシック"/>
                        </a:defRPr>
                      </a:lvl3pPr>
                      <a:lvl4pPr marL="1266124" algn="l" defTabSz="844083" rtl="0" eaLnBrk="1" latinLnBrk="0" hangingPunct="1">
                        <a:defRPr sz="1662" kern="1200">
                          <a:solidFill>
                            <a:schemeClr val="dk1"/>
                          </a:solidFill>
                          <a:latin typeface="Tahoma"/>
                          <a:ea typeface="ＭＳ Ｐゴシック"/>
                        </a:defRPr>
                      </a:lvl4pPr>
                      <a:lvl5pPr marL="1688165" algn="l" defTabSz="844083" rtl="0" eaLnBrk="1" latinLnBrk="0" hangingPunct="1">
                        <a:defRPr sz="1662" kern="1200">
                          <a:solidFill>
                            <a:schemeClr val="dk1"/>
                          </a:solidFill>
                          <a:latin typeface="Tahoma"/>
                          <a:ea typeface="ＭＳ Ｐゴシック"/>
                        </a:defRPr>
                      </a:lvl5pPr>
                      <a:lvl6pPr marL="2110207" algn="l" defTabSz="844083" rtl="0" eaLnBrk="1" latinLnBrk="0" hangingPunct="1">
                        <a:defRPr sz="1662" kern="1200">
                          <a:solidFill>
                            <a:schemeClr val="dk1"/>
                          </a:solidFill>
                          <a:latin typeface="Tahoma"/>
                          <a:ea typeface="ＭＳ Ｐゴシック"/>
                        </a:defRPr>
                      </a:lvl6pPr>
                      <a:lvl7pPr marL="2532248" algn="l" defTabSz="844083" rtl="0" eaLnBrk="1" latinLnBrk="0" hangingPunct="1">
                        <a:defRPr sz="1662" kern="1200">
                          <a:solidFill>
                            <a:schemeClr val="dk1"/>
                          </a:solidFill>
                          <a:latin typeface="Tahoma"/>
                          <a:ea typeface="ＭＳ Ｐゴシック"/>
                        </a:defRPr>
                      </a:lvl7pPr>
                      <a:lvl8pPr marL="2954289" algn="l" defTabSz="844083" rtl="0" eaLnBrk="1" latinLnBrk="0" hangingPunct="1">
                        <a:defRPr sz="1662" kern="1200">
                          <a:solidFill>
                            <a:schemeClr val="dk1"/>
                          </a:solidFill>
                          <a:latin typeface="Tahoma"/>
                          <a:ea typeface="ＭＳ Ｐゴシック"/>
                        </a:defRPr>
                      </a:lvl8pPr>
                      <a:lvl9pPr marL="3376331" algn="l" defTabSz="844083" rtl="0" eaLnBrk="1" latinLnBrk="0" hangingPunct="1">
                        <a:defRPr sz="1662" kern="1200">
                          <a:solidFill>
                            <a:schemeClr val="dk1"/>
                          </a:solidFill>
                          <a:latin typeface="Tahoma"/>
                          <a:ea typeface="ＭＳ Ｐゴシック"/>
                        </a:defRPr>
                      </a:lvl9pPr>
                    </a:lstStyle>
                    <a:p>
                      <a:pPr algn="ctr" fontAlgn="b"/>
                      <a:r>
                        <a:rPr lang="en-ZA" sz="1000" b="0" i="0" u="none" strike="noStrike" dirty="0" smtClean="0">
                          <a:solidFill>
                            <a:schemeClr val="tx1"/>
                          </a:solidFill>
                          <a:effectLst/>
                          <a:latin typeface="Arial" panose="020B0604020202020204" pitchFamily="34" charset="0"/>
                        </a:rPr>
                        <a:t>2.7 </a:t>
                      </a:r>
                      <a:endParaRPr lang="en-ZA" sz="10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rgbClr val="E0DECF">
                          <a:lumMod val="75000"/>
                        </a:srgbClr>
                      </a:solidFill>
                      <a:prstDash val="sysDash"/>
                      <a:round/>
                      <a:headEnd type="none" w="med" len="med"/>
                      <a:tailEnd type="none" w="med" len="med"/>
                    </a:lnL>
                    <a:lnR w="12700" cap="flat" cmpd="sng" algn="ctr">
                      <a:solidFill>
                        <a:srgbClr val="E0DECF">
                          <a:lumMod val="75000"/>
                        </a:srgbClr>
                      </a:solidFill>
                      <a:prstDash val="sysDash"/>
                      <a:round/>
                      <a:headEnd type="none" w="med" len="med"/>
                      <a:tailEnd type="none" w="med" len="med"/>
                    </a:lnR>
                    <a:lnT w="12700" cap="flat" cmpd="sng" algn="ctr">
                      <a:solidFill>
                        <a:srgbClr val="E0DECF">
                          <a:lumMod val="75000"/>
                        </a:srgbClr>
                      </a:solidFill>
                      <a:prstDash val="sysDash"/>
                      <a:round/>
                      <a:headEnd type="none" w="med" len="med"/>
                      <a:tailEnd type="none" w="med" len="med"/>
                    </a:lnT>
                    <a:lnB w="12700" cap="flat" cmpd="sng" algn="ctr">
                      <a:solidFill>
                        <a:srgbClr val="E0DECF">
                          <a:lumMod val="75000"/>
                        </a:srgbClr>
                      </a:solidFill>
                      <a:prstDash val="sysDash"/>
                      <a:round/>
                      <a:headEnd type="none" w="med" len="med"/>
                      <a:tailEnd type="none" w="med" len="med"/>
                    </a:lnB>
                    <a:lnTlToBr w="12700" cmpd="sng">
                      <a:noFill/>
                      <a:prstDash val="solid"/>
                    </a:lnTlToBr>
                    <a:lnBlToTr w="12700" cmpd="sng">
                      <a:noFill/>
                      <a:prstDash val="solid"/>
                    </a:lnBlToTr>
                    <a:solidFill>
                      <a:srgbClr val="8DC63F">
                        <a:lumMod val="20000"/>
                        <a:lumOff val="80000"/>
                      </a:srgbClr>
                    </a:solidFill>
                  </a:tcPr>
                </a:tc>
              </a:tr>
            </a:tbl>
          </a:graphicData>
        </a:graphic>
      </p:graphicFrame>
      <p:pic>
        <p:nvPicPr>
          <p:cNvPr id="15" name="Picture 14"/>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16200000">
            <a:off x="1406615" y="4533888"/>
            <a:ext cx="1103175" cy="218100"/>
          </a:xfrm>
          <a:prstGeom prst="rect">
            <a:avLst/>
          </a:prstGeom>
          <a:noFill/>
          <a:ln w="317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99740" y="2919196"/>
            <a:ext cx="278418" cy="321622"/>
          </a:xfrm>
          <a:prstGeom prst="rect">
            <a:avLst/>
          </a:prstGeom>
          <a:noFill/>
          <a:ln w="317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9535" y="1744845"/>
            <a:ext cx="380184" cy="305222"/>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9535" y="2147235"/>
            <a:ext cx="380184" cy="305222"/>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9535" y="2548305"/>
            <a:ext cx="380184" cy="305222"/>
          </a:xfrm>
          <a:prstGeom prst="rect">
            <a:avLst/>
          </a:prstGeom>
        </p:spPr>
      </p:pic>
      <p:pic>
        <p:nvPicPr>
          <p:cNvPr id="20" name="Picture 2"/>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99740" y="3309187"/>
            <a:ext cx="278418" cy="321622"/>
          </a:xfrm>
          <a:prstGeom prst="rect">
            <a:avLst/>
          </a:prstGeom>
          <a:noFill/>
          <a:ln w="317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99740" y="3707412"/>
            <a:ext cx="278418" cy="321622"/>
          </a:xfrm>
          <a:prstGeom prst="rect">
            <a:avLst/>
          </a:prstGeom>
          <a:noFill/>
          <a:ln w="317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Flowchart: Process 21"/>
          <p:cNvSpPr>
            <a:spLocks/>
          </p:cNvSpPr>
          <p:nvPr/>
        </p:nvSpPr>
        <p:spPr>
          <a:xfrm>
            <a:off x="118584" y="5252053"/>
            <a:ext cx="8913337" cy="1192763"/>
          </a:xfrm>
          <a:prstGeom prst="flowChartProcess">
            <a:avLst/>
          </a:prstGeom>
          <a:solidFill>
            <a:schemeClr val="bg1"/>
          </a:solidFill>
          <a:ln w="19050">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00"/>
          </a:p>
        </p:txBody>
      </p:sp>
      <p:sp>
        <p:nvSpPr>
          <p:cNvPr id="23" name="Rectangle 22"/>
          <p:cNvSpPr/>
          <p:nvPr/>
        </p:nvSpPr>
        <p:spPr>
          <a:xfrm>
            <a:off x="139921" y="5291890"/>
            <a:ext cx="8575021" cy="1169551"/>
          </a:xfrm>
          <a:prstGeom prst="rect">
            <a:avLst/>
          </a:prstGeom>
        </p:spPr>
        <p:txBody>
          <a:bodyPr wrap="square">
            <a:spAutoFit/>
          </a:bodyPr>
          <a:lstStyle/>
          <a:p>
            <a:r>
              <a:rPr lang="en-US" sz="1000" dirty="0" smtClean="0">
                <a:latin typeface="+mn-lt"/>
              </a:rPr>
              <a:t>The Group Leadership Team is implementing a number of initiatives (not included in the conservative 2018/19 budget) to create further headroom in the financial ratios: </a:t>
            </a:r>
          </a:p>
          <a:p>
            <a:pPr marL="171450" indent="-171450">
              <a:buFont typeface="Arial" panose="020B0604020202020204" pitchFamily="34" charset="0"/>
              <a:buChar char="•"/>
            </a:pPr>
            <a:r>
              <a:rPr lang="en-US" sz="1000" dirty="0" smtClean="0">
                <a:latin typeface="+mn-lt"/>
              </a:rPr>
              <a:t>Diversification of Africa revenue streams through Transnet International Holdings (R1bn target);</a:t>
            </a:r>
          </a:p>
          <a:p>
            <a:pPr marL="171450" indent="-171450">
              <a:buFont typeface="Arial" panose="020B0604020202020204" pitchFamily="34" charset="0"/>
              <a:buChar char="•"/>
            </a:pPr>
            <a:r>
              <a:rPr lang="en-US" sz="1000" dirty="0" smtClean="0">
                <a:latin typeface="+mn-lt"/>
              </a:rPr>
              <a:t>Disposal of non-core properties (R1bn target);</a:t>
            </a:r>
          </a:p>
          <a:p>
            <a:pPr marL="171450" indent="-171450">
              <a:buFont typeface="Arial" panose="020B0604020202020204" pitchFamily="34" charset="0"/>
              <a:buChar char="•"/>
            </a:pPr>
            <a:r>
              <a:rPr lang="en-US" sz="1000" dirty="0" smtClean="0">
                <a:latin typeface="+mn-lt"/>
              </a:rPr>
              <a:t>New growth opportunities (</a:t>
            </a:r>
            <a:r>
              <a:rPr lang="en-US" sz="1000" dirty="0">
                <a:latin typeface="+mn-lt"/>
              </a:rPr>
              <a:t>TPL volume </a:t>
            </a:r>
            <a:r>
              <a:rPr lang="en-US" sz="1000" dirty="0" smtClean="0">
                <a:latin typeface="+mn-lt"/>
              </a:rPr>
              <a:t>growth, integrated </a:t>
            </a:r>
            <a:r>
              <a:rPr lang="en-US" sz="1000" dirty="0">
                <a:latin typeface="+mn-lt"/>
              </a:rPr>
              <a:t>supply chain (diesel</a:t>
            </a:r>
            <a:r>
              <a:rPr lang="en-US" sz="1000" dirty="0" smtClean="0">
                <a:latin typeface="+mn-lt"/>
              </a:rPr>
              <a:t>), </a:t>
            </a:r>
            <a:r>
              <a:rPr lang="en-US" sz="1000" dirty="0" err="1" smtClean="0">
                <a:latin typeface="+mn-lt"/>
              </a:rPr>
              <a:t>Ngqura</a:t>
            </a:r>
            <a:r>
              <a:rPr lang="en-US" sz="1000" dirty="0" smtClean="0">
                <a:latin typeface="+mn-lt"/>
              </a:rPr>
              <a:t> Waste Treatment, Island View lease, PSPs and </a:t>
            </a:r>
            <a:r>
              <a:rPr lang="en-US" sz="1000" dirty="0" err="1" smtClean="0">
                <a:latin typeface="+mn-lt"/>
              </a:rPr>
              <a:t>fibre</a:t>
            </a:r>
            <a:r>
              <a:rPr lang="en-US" sz="1000" dirty="0" smtClean="0">
                <a:latin typeface="+mn-lt"/>
              </a:rPr>
              <a:t> network) (R750m target); and</a:t>
            </a:r>
          </a:p>
          <a:p>
            <a:pPr marL="171450" indent="-171450">
              <a:buFont typeface="Arial" panose="020B0604020202020204" pitchFamily="34" charset="0"/>
              <a:buChar char="•"/>
            </a:pPr>
            <a:r>
              <a:rPr lang="en-US" sz="1000" dirty="0" smtClean="0">
                <a:latin typeface="+mn-lt"/>
              </a:rPr>
              <a:t>Improved rail tariff/yield mix (R500m target).</a:t>
            </a:r>
            <a:endParaRPr lang="en-ZA" sz="1000" dirty="0">
              <a:latin typeface="+mn-lt"/>
            </a:endParaRPr>
          </a:p>
        </p:txBody>
      </p:sp>
      <p:sp>
        <p:nvSpPr>
          <p:cNvPr id="24" name="TextBox 2"/>
          <p:cNvSpPr txBox="1"/>
          <p:nvPr/>
        </p:nvSpPr>
        <p:spPr>
          <a:xfrm>
            <a:off x="118584" y="6611048"/>
            <a:ext cx="7333142" cy="261610"/>
          </a:xfrm>
          <a:prstGeom prst="rect">
            <a:avLst/>
          </a:prstGeom>
          <a:noFill/>
        </p:spPr>
        <p:txBody>
          <a:bodyPr wrap="square" rtlCol="0">
            <a:sp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81" algn="l" rtl="0" fontAlgn="base">
              <a:spcBef>
                <a:spcPct val="0"/>
              </a:spcBef>
              <a:spcAft>
                <a:spcPct val="0"/>
              </a:spcAft>
              <a:defRPr sz="1600" kern="1200">
                <a:solidFill>
                  <a:schemeClr val="tx1"/>
                </a:solidFill>
                <a:latin typeface="Arial" charset="0"/>
                <a:ea typeface="+mn-ea"/>
                <a:cs typeface="+mn-cs"/>
              </a:defRPr>
            </a:lvl2pPr>
            <a:lvl3pPr marL="932962" algn="l" rtl="0" fontAlgn="base">
              <a:spcBef>
                <a:spcPct val="0"/>
              </a:spcBef>
              <a:spcAft>
                <a:spcPct val="0"/>
              </a:spcAft>
              <a:defRPr sz="1600" kern="1200">
                <a:solidFill>
                  <a:schemeClr val="tx1"/>
                </a:solidFill>
                <a:latin typeface="Arial" charset="0"/>
                <a:ea typeface="+mn-ea"/>
                <a:cs typeface="+mn-cs"/>
              </a:defRPr>
            </a:lvl3pPr>
            <a:lvl4pPr marL="1399443" algn="l" rtl="0" fontAlgn="base">
              <a:spcBef>
                <a:spcPct val="0"/>
              </a:spcBef>
              <a:spcAft>
                <a:spcPct val="0"/>
              </a:spcAft>
              <a:defRPr sz="1600" kern="1200">
                <a:solidFill>
                  <a:schemeClr val="tx1"/>
                </a:solidFill>
                <a:latin typeface="Arial" charset="0"/>
                <a:ea typeface="+mn-ea"/>
                <a:cs typeface="+mn-cs"/>
              </a:defRPr>
            </a:lvl4pPr>
            <a:lvl5pPr marL="1865925" algn="l" rtl="0" fontAlgn="base">
              <a:spcBef>
                <a:spcPct val="0"/>
              </a:spcBef>
              <a:spcAft>
                <a:spcPct val="0"/>
              </a:spcAft>
              <a:defRPr sz="1600" kern="1200">
                <a:solidFill>
                  <a:schemeClr val="tx1"/>
                </a:solidFill>
                <a:latin typeface="Arial" charset="0"/>
                <a:ea typeface="+mn-ea"/>
                <a:cs typeface="+mn-cs"/>
              </a:defRPr>
            </a:lvl5pPr>
            <a:lvl6pPr marL="2332406" algn="l" defTabSz="932962" rtl="0" eaLnBrk="1" latinLnBrk="0" hangingPunct="1">
              <a:defRPr sz="1600" kern="1200">
                <a:solidFill>
                  <a:schemeClr val="tx1"/>
                </a:solidFill>
                <a:latin typeface="Arial" charset="0"/>
                <a:ea typeface="+mn-ea"/>
                <a:cs typeface="+mn-cs"/>
              </a:defRPr>
            </a:lvl6pPr>
            <a:lvl7pPr marL="2798887" algn="l" defTabSz="932962" rtl="0" eaLnBrk="1" latinLnBrk="0" hangingPunct="1">
              <a:defRPr sz="1600" kern="1200">
                <a:solidFill>
                  <a:schemeClr val="tx1"/>
                </a:solidFill>
                <a:latin typeface="Arial" charset="0"/>
                <a:ea typeface="+mn-ea"/>
                <a:cs typeface="+mn-cs"/>
              </a:defRPr>
            </a:lvl7pPr>
            <a:lvl8pPr marL="3265368" algn="l" defTabSz="932962" rtl="0" eaLnBrk="1" latinLnBrk="0" hangingPunct="1">
              <a:defRPr sz="1600" kern="1200">
                <a:solidFill>
                  <a:schemeClr val="tx1"/>
                </a:solidFill>
                <a:latin typeface="Arial" charset="0"/>
                <a:ea typeface="+mn-ea"/>
                <a:cs typeface="+mn-cs"/>
              </a:defRPr>
            </a:lvl8pPr>
            <a:lvl9pPr marL="3731849" algn="l" defTabSz="932962" rtl="0" eaLnBrk="1" latinLnBrk="0" hangingPunct="1">
              <a:defRPr sz="1600" kern="1200">
                <a:solidFill>
                  <a:schemeClr val="tx1"/>
                </a:solidFill>
                <a:latin typeface="Arial" charset="0"/>
                <a:ea typeface="+mn-ea"/>
                <a:cs typeface="+mn-cs"/>
              </a:defRPr>
            </a:lvl9pPr>
          </a:lstStyle>
          <a:p>
            <a:r>
              <a:rPr lang="en-US" sz="1100" i="1" dirty="0" smtClean="0"/>
              <a:t>2017/18 LE = Latest estimate at the time of finalizing the 2018/19 Corporate Plan</a:t>
            </a:r>
            <a:endParaRPr lang="en-ZA" sz="1100" i="1" dirty="0"/>
          </a:p>
        </p:txBody>
      </p:sp>
    </p:spTree>
    <p:extLst>
      <p:ext uri="{BB962C8B-B14F-4D97-AF65-F5344CB8AC3E}">
        <p14:creationId xmlns:p14="http://schemas.microsoft.com/office/powerpoint/2010/main" val="2813047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564235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38" name="think-cell Slide" r:id="rId57" imgW="421" imgH="420" progId="TCLayout.ActiveDocument.1">
                  <p:embed/>
                </p:oleObj>
              </mc:Choice>
              <mc:Fallback>
                <p:oleObj name="think-cell Slide" r:id="rId57" imgW="421" imgH="420" progId="TCLayout.ActiveDocument.1">
                  <p:embed/>
                  <p:pic>
                    <p:nvPicPr>
                      <p:cNvPr id="0" name=""/>
                      <p:cNvPicPr/>
                      <p:nvPr/>
                    </p:nvPicPr>
                    <p:blipFill>
                      <a:blip r:embed="rId58"/>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endParaRPr lang="en-ZA" sz="900" b="1" dirty="0">
              <a:latin typeface="Tahoma" panose="020B0604030504040204" pitchFamily="34" charset="0"/>
              <a:sym typeface="Tahoma" panose="020B0604030504040204" pitchFamily="34" charset="0"/>
            </a:endParaRPr>
          </a:p>
        </p:txBody>
      </p:sp>
      <p:sp>
        <p:nvSpPr>
          <p:cNvPr id="2" name="Title 1"/>
          <p:cNvSpPr>
            <a:spLocks noGrp="1"/>
          </p:cNvSpPr>
          <p:nvPr>
            <p:ph type="title"/>
          </p:nvPr>
        </p:nvSpPr>
        <p:spPr>
          <a:xfrm>
            <a:off x="118584" y="160338"/>
            <a:ext cx="7843331" cy="720105"/>
          </a:xfrm>
        </p:spPr>
        <p:txBody>
          <a:bodyPr/>
          <a:lstStyle/>
          <a:p>
            <a:r>
              <a:rPr lang="en-US" sz="2000" dirty="0" smtClean="0"/>
              <a:t>Should funding be a challenge over </a:t>
            </a:r>
            <a:r>
              <a:rPr lang="en-US" sz="2000" dirty="0"/>
              <a:t>the </a:t>
            </a:r>
            <a:r>
              <a:rPr lang="en-US" sz="2000" dirty="0" smtClean="0"/>
              <a:t>medium-term</a:t>
            </a:r>
            <a:r>
              <a:rPr lang="en-US" sz="2000" dirty="0"/>
              <a:t>, Transnet will </a:t>
            </a:r>
            <a:r>
              <a:rPr lang="en-US" sz="2000" dirty="0" smtClean="0"/>
              <a:t>reduce </a:t>
            </a:r>
            <a:r>
              <a:rPr lang="en-US" sz="2000" dirty="0"/>
              <a:t>the </a:t>
            </a:r>
            <a:r>
              <a:rPr lang="en-US" sz="2000" dirty="0" smtClean="0"/>
              <a:t>capital investment portfolio further</a:t>
            </a:r>
            <a:endParaRPr lang="en-ZA" sz="2000" dirty="0"/>
          </a:p>
        </p:txBody>
      </p:sp>
      <p:sp>
        <p:nvSpPr>
          <p:cNvPr id="3" name="Rectangle 2"/>
          <p:cNvSpPr/>
          <p:nvPr/>
        </p:nvSpPr>
        <p:spPr>
          <a:xfrm>
            <a:off x="306197" y="1371105"/>
            <a:ext cx="5288153" cy="5016758"/>
          </a:xfrm>
          <a:prstGeom prst="rect">
            <a:avLst/>
          </a:prstGeom>
        </p:spPr>
        <p:txBody>
          <a:bodyPr wrap="square">
            <a:spAutoFit/>
          </a:bodyPr>
          <a:lstStyle/>
          <a:p>
            <a:pPr algn="just">
              <a:spcAft>
                <a:spcPts val="1200"/>
              </a:spcAft>
            </a:pPr>
            <a:r>
              <a:rPr lang="en-US" sz="1000" dirty="0">
                <a:solidFill>
                  <a:srgbClr val="000000"/>
                </a:solidFill>
                <a:latin typeface="+mn-lt"/>
              </a:rPr>
              <a:t>The current sub-investment grade economic climate is negatively impacting the liquidity in the debt markets. We have identified a number of measures that, to the extent necessary, can be implemented to mitigate this situation: </a:t>
            </a:r>
          </a:p>
          <a:p>
            <a:pPr marL="228600" indent="-228600" algn="just">
              <a:spcAft>
                <a:spcPts val="1200"/>
              </a:spcAft>
              <a:buFont typeface="Arial" panose="020B0604020202020204" pitchFamily="34" charset="0"/>
              <a:buChar char="•"/>
            </a:pPr>
            <a:r>
              <a:rPr lang="en-US" sz="1000" dirty="0">
                <a:solidFill>
                  <a:srgbClr val="000000"/>
                </a:solidFill>
                <a:latin typeface="+mn-lt"/>
              </a:rPr>
              <a:t>The capital investment profile for the first three years of the plan can be reduced by up to R22 billion by applying existing project </a:t>
            </a:r>
            <a:r>
              <a:rPr lang="en-US" sz="1000" dirty="0" err="1">
                <a:solidFill>
                  <a:srgbClr val="000000"/>
                </a:solidFill>
                <a:latin typeface="+mn-lt"/>
              </a:rPr>
              <a:t>prioritisation</a:t>
            </a:r>
            <a:r>
              <a:rPr lang="en-US" sz="1000" dirty="0">
                <a:solidFill>
                  <a:srgbClr val="000000"/>
                </a:solidFill>
                <a:latin typeface="+mn-lt"/>
              </a:rPr>
              <a:t> principles; </a:t>
            </a:r>
          </a:p>
          <a:p>
            <a:pPr marL="228600" indent="-228600" algn="just">
              <a:spcAft>
                <a:spcPts val="1200"/>
              </a:spcAft>
              <a:buFont typeface="Arial" panose="020B0604020202020204" pitchFamily="34" charset="0"/>
              <a:buChar char="•"/>
            </a:pPr>
            <a:r>
              <a:rPr lang="en-US" sz="1000" dirty="0">
                <a:solidFill>
                  <a:srgbClr val="000000"/>
                </a:solidFill>
                <a:latin typeface="+mn-lt"/>
              </a:rPr>
              <a:t>A forced reduction in capital investment levels will have a knock-on impact on projected volumes, possibly limiting growth rates to that of forecasted GDP growth. Operating expenditure will be reduced to maintain EBITDA margins. We are already implementing processes to critically review the need for all planned operating expenditure; </a:t>
            </a:r>
          </a:p>
          <a:p>
            <a:pPr marL="228600" indent="-228600" algn="just">
              <a:spcAft>
                <a:spcPts val="1200"/>
              </a:spcAft>
              <a:buFont typeface="Arial" panose="020B0604020202020204" pitchFamily="34" charset="0"/>
              <a:buChar char="•"/>
            </a:pPr>
            <a:r>
              <a:rPr lang="en-US" sz="1000" dirty="0">
                <a:solidFill>
                  <a:srgbClr val="000000"/>
                </a:solidFill>
                <a:latin typeface="+mn-lt"/>
              </a:rPr>
              <a:t>The continued management of working capital requirements through a number of already identified initiatives aimed particularly at reduced debtor and inventory levels (the Company is already actively pursuing concepts such as consignment stock);</a:t>
            </a:r>
          </a:p>
          <a:p>
            <a:pPr marL="228600" indent="-228600" algn="just">
              <a:spcAft>
                <a:spcPts val="1200"/>
              </a:spcAft>
              <a:buFont typeface="Arial" panose="020B0604020202020204" pitchFamily="34" charset="0"/>
              <a:buChar char="•"/>
            </a:pPr>
            <a:r>
              <a:rPr lang="en-US" sz="1000" dirty="0">
                <a:solidFill>
                  <a:srgbClr val="000000"/>
                </a:solidFill>
                <a:latin typeface="+mn-lt"/>
              </a:rPr>
              <a:t>There are a number of opportunities to further diversify the sources of funding that must be pursued; and </a:t>
            </a:r>
          </a:p>
          <a:p>
            <a:pPr marL="228600" indent="-228600" algn="just">
              <a:spcAft>
                <a:spcPts val="1200"/>
              </a:spcAft>
              <a:buFont typeface="Arial" panose="020B0604020202020204" pitchFamily="34" charset="0"/>
              <a:buChar char="•"/>
            </a:pPr>
            <a:r>
              <a:rPr lang="en-US" sz="1000" dirty="0">
                <a:solidFill>
                  <a:srgbClr val="000000"/>
                </a:solidFill>
                <a:latin typeface="+mn-lt"/>
              </a:rPr>
              <a:t>Accelerate the sale of non-core properties and/or identifying appropriate partnerships to extract value from </a:t>
            </a:r>
            <a:r>
              <a:rPr lang="en-US" sz="1000" dirty="0" err="1">
                <a:solidFill>
                  <a:srgbClr val="000000"/>
                </a:solidFill>
                <a:latin typeface="+mn-lt"/>
              </a:rPr>
              <a:t>under-utilised</a:t>
            </a:r>
            <a:r>
              <a:rPr lang="en-US" sz="1000" dirty="0">
                <a:solidFill>
                  <a:srgbClr val="000000"/>
                </a:solidFill>
                <a:latin typeface="+mn-lt"/>
              </a:rPr>
              <a:t> property assets. </a:t>
            </a:r>
          </a:p>
          <a:p>
            <a:pPr algn="just">
              <a:spcAft>
                <a:spcPts val="1200"/>
              </a:spcAft>
            </a:pPr>
            <a:r>
              <a:rPr lang="en-US" sz="1000" dirty="0">
                <a:solidFill>
                  <a:srgbClr val="000000"/>
                </a:solidFill>
                <a:latin typeface="+mn-lt"/>
              </a:rPr>
              <a:t>If necessary, the Company is able to implement the above-mentioned initiatives that will reduce the funding requirement by as much as R18,1 billion for the first three-year period of the plan, which will reduce the funding requirement to only that needed to re-finance the maturing of existing debt. </a:t>
            </a:r>
          </a:p>
          <a:p>
            <a:pPr algn="just">
              <a:spcAft>
                <a:spcPts val="1200"/>
              </a:spcAft>
            </a:pPr>
            <a:r>
              <a:rPr lang="en-US" sz="1000" dirty="0">
                <a:solidFill>
                  <a:srgbClr val="000000"/>
                </a:solidFill>
                <a:latin typeface="+mn-lt"/>
              </a:rPr>
              <a:t>Given the above, management is confident that there is sufficient flexibility in both the capital investment and operating plans to be able to adjust and pull the necessary levers to ensure that the Company does not experience any going concern and/or liquidity issues.</a:t>
            </a:r>
            <a:endParaRPr lang="en-ZA" sz="1000" dirty="0">
              <a:solidFill>
                <a:srgbClr val="000000"/>
              </a:solidFill>
              <a:latin typeface="+mn-lt"/>
            </a:endParaRPr>
          </a:p>
        </p:txBody>
      </p:sp>
      <p:sp>
        <p:nvSpPr>
          <p:cNvPr id="6" name="Rectangle 5"/>
          <p:cNvSpPr>
            <a:spLocks/>
          </p:cNvSpPr>
          <p:nvPr/>
        </p:nvSpPr>
        <p:spPr bwMode="gray">
          <a:xfrm>
            <a:off x="5880100" y="1223963"/>
            <a:ext cx="3060000" cy="5311042"/>
          </a:xfrm>
          <a:prstGeom prst="rect">
            <a:avLst/>
          </a:prstGeom>
          <a:solidFill>
            <a:schemeClr val="bg1"/>
          </a:solidFill>
          <a:ln w="12700">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aphicFrame>
        <p:nvGraphicFramePr>
          <p:cNvPr id="7" name="Object 6"/>
          <p:cNvGraphicFramePr>
            <a:graphicFrameLocks/>
          </p:cNvGraphicFramePr>
          <p:nvPr>
            <p:custDataLst>
              <p:tags r:id="rId4"/>
            </p:custDataLst>
            <p:extLst>
              <p:ext uri="{D42A27DB-BD31-4B8C-83A1-F6EECF244321}">
                <p14:modId xmlns:p14="http://schemas.microsoft.com/office/powerpoint/2010/main" val="2842759381"/>
              </p:ext>
            </p:extLst>
          </p:nvPr>
        </p:nvGraphicFramePr>
        <p:xfrm>
          <a:off x="5867400" y="2247901"/>
          <a:ext cx="2857567" cy="1314439"/>
        </p:xfrm>
        <a:graphic>
          <a:graphicData uri="http://schemas.openxmlformats.org/presentationml/2006/ole">
            <mc:AlternateContent xmlns:mc="http://schemas.openxmlformats.org/markup-compatibility/2006">
              <mc:Choice xmlns:v="urn:schemas-microsoft-com:vml" Requires="v">
                <p:oleObj spid="_x0000_s1229039" name="Chart" r:id="rId59" imgW="2857567" imgH="1314439" progId="MSGraph.Chart.8">
                  <p:embed followColorScheme="full"/>
                </p:oleObj>
              </mc:Choice>
              <mc:Fallback>
                <p:oleObj name="Chart" r:id="rId59" imgW="2857567" imgH="1314439" progId="MSGraph.Chart.8">
                  <p:embed followColorScheme="full"/>
                  <p:pic>
                    <p:nvPicPr>
                      <p:cNvPr id="0" name=""/>
                      <p:cNvPicPr/>
                      <p:nvPr/>
                    </p:nvPicPr>
                    <p:blipFill>
                      <a:blip r:embed="rId60"/>
                      <a:stretch>
                        <a:fillRect/>
                      </a:stretch>
                    </p:blipFill>
                    <p:spPr>
                      <a:xfrm>
                        <a:off x="5867400" y="2247901"/>
                        <a:ext cx="2857567" cy="1314439"/>
                      </a:xfrm>
                      <a:prstGeom prst="rect">
                        <a:avLst/>
                      </a:prstGeom>
                    </p:spPr>
                  </p:pic>
                </p:oleObj>
              </mc:Fallback>
            </mc:AlternateContent>
          </a:graphicData>
        </a:graphic>
      </p:graphicFrame>
      <p:cxnSp>
        <p:nvCxnSpPr>
          <p:cNvPr id="13" name="Straight Connector 12"/>
          <p:cNvCxnSpPr/>
          <p:nvPr>
            <p:custDataLst>
              <p:tags r:id="rId5"/>
            </p:custDataLst>
          </p:nvPr>
        </p:nvCxnSpPr>
        <p:spPr bwMode="auto">
          <a:xfrm>
            <a:off x="8339138" y="1997075"/>
            <a:ext cx="0" cy="441325"/>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6"/>
            </p:custDataLst>
          </p:nvPr>
        </p:nvCxnSpPr>
        <p:spPr bwMode="auto">
          <a:xfrm>
            <a:off x="8024813" y="1997075"/>
            <a:ext cx="31432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7"/>
            </p:custDataLst>
          </p:nvPr>
        </p:nvCxnSpPr>
        <p:spPr bwMode="auto">
          <a:xfrm flipV="1">
            <a:off x="8024813" y="1997075"/>
            <a:ext cx="0" cy="1651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8"/>
            </p:custDataLst>
          </p:nvPr>
        </p:nvCxnSpPr>
        <p:spPr bwMode="auto">
          <a:xfrm>
            <a:off x="7467600" y="2101850"/>
            <a:ext cx="0" cy="4318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9"/>
            </p:custDataLst>
          </p:nvPr>
        </p:nvCxnSpPr>
        <p:spPr bwMode="auto">
          <a:xfrm>
            <a:off x="7158038" y="2101850"/>
            <a:ext cx="309563"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10"/>
            </p:custDataLst>
          </p:nvPr>
        </p:nvCxnSpPr>
        <p:spPr bwMode="auto">
          <a:xfrm flipV="1">
            <a:off x="7158038" y="2101850"/>
            <a:ext cx="0" cy="1651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11"/>
            </p:custDataLst>
          </p:nvPr>
        </p:nvCxnSpPr>
        <p:spPr bwMode="auto">
          <a:xfrm>
            <a:off x="6596063" y="2254250"/>
            <a:ext cx="0" cy="346075"/>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2"/>
            </p:custDataLst>
          </p:nvPr>
        </p:nvCxnSpPr>
        <p:spPr bwMode="auto">
          <a:xfrm>
            <a:off x="6281738" y="2254250"/>
            <a:ext cx="31432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3"/>
            </p:custDataLst>
          </p:nvPr>
        </p:nvCxnSpPr>
        <p:spPr bwMode="auto">
          <a:xfrm flipV="1">
            <a:off x="6281738" y="2254250"/>
            <a:ext cx="0" cy="1651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 name="Oval 22"/>
          <p:cNvSpPr/>
          <p:nvPr>
            <p:custDataLst>
              <p:tags r:id="rId14"/>
            </p:custDataLst>
          </p:nvPr>
        </p:nvSpPr>
        <p:spPr bwMode="gray">
          <a:xfrm>
            <a:off x="7978775" y="1909763"/>
            <a:ext cx="406400"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F84BE206-8F95-4D6F-BEAF-DAF794061D1B}" type="datetime'''''''''(''''''''''8'''''''''''''''''',''''''''''''''3)'''">
              <a:rPr lang="en-ZA" altLang="en-US" sz="900" b="1">
                <a:solidFill>
                  <a:schemeClr val="bg1"/>
                </a:solidFill>
                <a:sym typeface="+mn-lt"/>
              </a:rPr>
              <a:pPr/>
              <a:t>(8,3)</a:t>
            </a:fld>
            <a:endParaRPr lang="en-ZA" sz="900" b="1" dirty="0" err="1" smtClean="0">
              <a:solidFill>
                <a:schemeClr val="bg1"/>
              </a:solidFill>
              <a:sym typeface="+mn-lt"/>
            </a:endParaRPr>
          </a:p>
        </p:txBody>
      </p:sp>
      <p:sp>
        <p:nvSpPr>
          <p:cNvPr id="22" name="Oval 21"/>
          <p:cNvSpPr/>
          <p:nvPr>
            <p:custDataLst>
              <p:tags r:id="rId15"/>
            </p:custDataLst>
          </p:nvPr>
        </p:nvSpPr>
        <p:spPr bwMode="gray">
          <a:xfrm>
            <a:off x="7108825" y="2014538"/>
            <a:ext cx="406400"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B322B4DF-FA10-449F-970F-B9DFDFA5AAA1}" type="datetime'''''''''''''''''''(''''''''''''''''''''''8,1'')'''">
              <a:rPr lang="en-ZA" altLang="en-US" sz="900" b="1">
                <a:solidFill>
                  <a:schemeClr val="bg1"/>
                </a:solidFill>
                <a:sym typeface="+mn-lt"/>
              </a:rPr>
              <a:pPr/>
              <a:t>(8,1)</a:t>
            </a:fld>
            <a:endParaRPr lang="en-ZA" sz="900" b="1" dirty="0" err="1" smtClean="0">
              <a:solidFill>
                <a:schemeClr val="bg1"/>
              </a:solidFill>
              <a:sym typeface="+mn-lt"/>
            </a:endParaRPr>
          </a:p>
        </p:txBody>
      </p:sp>
      <p:sp>
        <p:nvSpPr>
          <p:cNvPr id="21" name="Oval 20"/>
          <p:cNvSpPr/>
          <p:nvPr>
            <p:custDataLst>
              <p:tags r:id="rId16"/>
            </p:custDataLst>
          </p:nvPr>
        </p:nvSpPr>
        <p:spPr bwMode="gray">
          <a:xfrm>
            <a:off x="6235700" y="2166938"/>
            <a:ext cx="406400"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2ACC78F1-E135-40EA-BD4B-570606B5A2F5}" type="datetime'''''(''''5,''''''''''6'''')'''''''''''''''''''''''''''''">
              <a:rPr lang="en-ZA" altLang="en-US" sz="900" b="1">
                <a:solidFill>
                  <a:schemeClr val="bg1"/>
                </a:solidFill>
                <a:sym typeface="+mn-lt"/>
              </a:rPr>
              <a:pPr/>
              <a:t>(5,6)</a:t>
            </a:fld>
            <a:endParaRPr lang="en-ZA" sz="900" b="1" dirty="0" err="1" smtClean="0">
              <a:solidFill>
                <a:schemeClr val="bg1"/>
              </a:solidFill>
              <a:sym typeface="+mn-lt"/>
            </a:endParaRPr>
          </a:p>
        </p:txBody>
      </p:sp>
      <p:sp>
        <p:nvSpPr>
          <p:cNvPr id="20" name="Rectangle 19"/>
          <p:cNvSpPr/>
          <p:nvPr>
            <p:custDataLst>
              <p:tags r:id="rId17"/>
            </p:custDataLst>
          </p:nvPr>
        </p:nvSpPr>
        <p:spPr bwMode="auto">
          <a:xfrm>
            <a:off x="7967663" y="3533775"/>
            <a:ext cx="428625"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A86E6E15-4A24-44B2-A1C4-527C5B0997DD}" type="datetime'''''''''''2''''''''''''''''''020''''''''''''/''''''2''1'''''''">
              <a:rPr lang="en-ZA" altLang="en-US" sz="900">
                <a:solidFill>
                  <a:schemeClr val="tx1"/>
                </a:solidFill>
                <a:sym typeface="+mn-lt"/>
              </a:rPr>
              <a:pPr/>
              <a:t>2020/21</a:t>
            </a:fld>
            <a:endParaRPr lang="en-ZA" sz="900" dirty="0" err="1" smtClean="0">
              <a:solidFill>
                <a:schemeClr val="tx1"/>
              </a:solidFill>
              <a:sym typeface="+mn-lt"/>
            </a:endParaRPr>
          </a:p>
        </p:txBody>
      </p:sp>
      <p:sp>
        <p:nvSpPr>
          <p:cNvPr id="55" name="Text Placeholder 2"/>
          <p:cNvSpPr>
            <a:spLocks noGrp="1"/>
          </p:cNvSpPr>
          <p:nvPr>
            <p:custDataLst>
              <p:tags r:id="rId18"/>
            </p:custDataLst>
          </p:nvPr>
        </p:nvSpPr>
        <p:spPr bwMode="gray">
          <a:xfrm>
            <a:off x="8213725" y="2476500"/>
            <a:ext cx="252413"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447A19D8-594B-4AA1-95DB-65FA5545B01A}" type="datetime'''''''''''''''''''2''''''''5'''''''''',''''''''''''0'''''''''">
              <a:rPr lang="en-ZA" altLang="en-US" sz="900">
                <a:sym typeface="+mn-lt"/>
              </a:rPr>
              <a:pPr marL="0" lvl="1" indent="0" algn="ctr">
                <a:lnSpc>
                  <a:spcPct val="100000"/>
                </a:lnSpc>
                <a:spcBef>
                  <a:spcPct val="0"/>
                </a:spcBef>
                <a:spcAft>
                  <a:spcPct val="0"/>
                </a:spcAft>
                <a:buNone/>
              </a:pPr>
              <a:t>25,0</a:t>
            </a:fld>
            <a:endParaRPr lang="en-ZA" sz="900" dirty="0">
              <a:sym typeface="+mn-lt"/>
            </a:endParaRPr>
          </a:p>
        </p:txBody>
      </p:sp>
      <p:sp>
        <p:nvSpPr>
          <p:cNvPr id="54" name="Text Placeholder 2"/>
          <p:cNvSpPr>
            <a:spLocks noGrp="1"/>
          </p:cNvSpPr>
          <p:nvPr>
            <p:custDataLst>
              <p:tags r:id="rId19"/>
            </p:custDataLst>
          </p:nvPr>
        </p:nvSpPr>
        <p:spPr bwMode="gray">
          <a:xfrm>
            <a:off x="7899400" y="2200275"/>
            <a:ext cx="252413"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789C46E9-347B-4D8C-BC13-CBDD979EC98F}" type="datetime'''''''''''3''''3'''',3'''''''''''''''''''''''">
              <a:rPr lang="en-ZA" altLang="en-US" sz="900">
                <a:sym typeface="+mn-lt"/>
              </a:rPr>
              <a:pPr marL="0" lvl="1" indent="0" algn="ctr">
                <a:lnSpc>
                  <a:spcPct val="100000"/>
                </a:lnSpc>
                <a:spcBef>
                  <a:spcPct val="0"/>
                </a:spcBef>
                <a:spcAft>
                  <a:spcPct val="0"/>
                </a:spcAft>
                <a:buNone/>
              </a:pPr>
              <a:t>33,3</a:t>
            </a:fld>
            <a:endParaRPr lang="en-ZA" sz="900" dirty="0">
              <a:sym typeface="+mn-lt"/>
            </a:endParaRPr>
          </a:p>
        </p:txBody>
      </p:sp>
      <p:sp>
        <p:nvSpPr>
          <p:cNvPr id="19" name="Rectangle 18"/>
          <p:cNvSpPr/>
          <p:nvPr>
            <p:custDataLst>
              <p:tags r:id="rId20"/>
            </p:custDataLst>
          </p:nvPr>
        </p:nvSpPr>
        <p:spPr bwMode="auto">
          <a:xfrm>
            <a:off x="7096125" y="3533775"/>
            <a:ext cx="428625"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B93DCCAB-AF8A-4CC0-92E3-033EEF276BA6}" type="datetime'''''''2''''0''''''''1''''''''''9/''2''''''''''''0'''">
              <a:rPr lang="en-ZA" altLang="en-US" sz="900">
                <a:solidFill>
                  <a:schemeClr val="tx1"/>
                </a:solidFill>
                <a:sym typeface="+mn-lt"/>
              </a:rPr>
              <a:pPr/>
              <a:t>2019/20</a:t>
            </a:fld>
            <a:endParaRPr lang="en-ZA" sz="900" dirty="0" err="1" smtClean="0">
              <a:solidFill>
                <a:schemeClr val="tx1"/>
              </a:solidFill>
              <a:sym typeface="+mn-lt"/>
            </a:endParaRPr>
          </a:p>
        </p:txBody>
      </p:sp>
      <p:sp>
        <p:nvSpPr>
          <p:cNvPr id="53" name="Text Placeholder 2"/>
          <p:cNvSpPr>
            <a:spLocks noGrp="1"/>
          </p:cNvSpPr>
          <p:nvPr>
            <p:custDataLst>
              <p:tags r:id="rId21"/>
            </p:custDataLst>
          </p:nvPr>
        </p:nvSpPr>
        <p:spPr bwMode="gray">
          <a:xfrm>
            <a:off x="7342188" y="2571750"/>
            <a:ext cx="252413"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913BA239-2ADF-42B9-8006-17F0F59FB10D}" type="datetime'''''''''2''''''2'''',''''''0'''''''''''''''''''''">
              <a:rPr lang="en-ZA" altLang="en-US" sz="900">
                <a:sym typeface="+mn-lt"/>
              </a:rPr>
              <a:pPr marL="0" lvl="1" indent="0" algn="ctr">
                <a:lnSpc>
                  <a:spcPct val="100000"/>
                </a:lnSpc>
                <a:spcBef>
                  <a:spcPct val="0"/>
                </a:spcBef>
                <a:spcAft>
                  <a:spcPct val="0"/>
                </a:spcAft>
                <a:buNone/>
              </a:pPr>
              <a:t>22,0</a:t>
            </a:fld>
            <a:endParaRPr lang="en-ZA" sz="900" dirty="0">
              <a:sym typeface="+mn-lt"/>
            </a:endParaRPr>
          </a:p>
        </p:txBody>
      </p:sp>
      <p:sp>
        <p:nvSpPr>
          <p:cNvPr id="52" name="Text Placeholder 2"/>
          <p:cNvSpPr>
            <a:spLocks noGrp="1"/>
          </p:cNvSpPr>
          <p:nvPr>
            <p:custDataLst>
              <p:tags r:id="rId22"/>
            </p:custDataLst>
          </p:nvPr>
        </p:nvSpPr>
        <p:spPr bwMode="gray">
          <a:xfrm>
            <a:off x="7032625" y="2305050"/>
            <a:ext cx="252413"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3FD221B5-9E6B-4A76-9389-75DB32D7BEFA}" type="datetime'''''''3''0'''',''''''''''1'''''''''''''''''''''''''''''''">
              <a:rPr lang="en-ZA" altLang="en-US" sz="900">
                <a:sym typeface="+mn-lt"/>
              </a:rPr>
              <a:pPr marL="0" lvl="1" indent="0" algn="ctr">
                <a:lnSpc>
                  <a:spcPct val="100000"/>
                </a:lnSpc>
                <a:spcBef>
                  <a:spcPct val="0"/>
                </a:spcBef>
                <a:spcAft>
                  <a:spcPct val="0"/>
                </a:spcAft>
                <a:buNone/>
              </a:pPr>
              <a:t>30,1</a:t>
            </a:fld>
            <a:endParaRPr lang="en-ZA" sz="900" dirty="0">
              <a:sym typeface="+mn-lt"/>
            </a:endParaRPr>
          </a:p>
        </p:txBody>
      </p:sp>
      <p:sp>
        <p:nvSpPr>
          <p:cNvPr id="18" name="Rectangle 17"/>
          <p:cNvSpPr/>
          <p:nvPr>
            <p:custDataLst>
              <p:tags r:id="rId23"/>
            </p:custDataLst>
          </p:nvPr>
        </p:nvSpPr>
        <p:spPr bwMode="auto">
          <a:xfrm>
            <a:off x="6224588" y="3533775"/>
            <a:ext cx="428625"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F28F1B50-EC75-4436-974B-844CC028E831}" type="datetime'2''''01''''''''8''''/''''''''''''19'''''''''''''''''''''''''''">
              <a:rPr lang="en-ZA" altLang="en-US" sz="900">
                <a:solidFill>
                  <a:schemeClr val="tx1"/>
                </a:solidFill>
                <a:sym typeface="+mn-lt"/>
              </a:rPr>
              <a:pPr/>
              <a:t>2018/19</a:t>
            </a:fld>
            <a:endParaRPr lang="en-ZA" sz="900" dirty="0" err="1" smtClean="0">
              <a:solidFill>
                <a:schemeClr val="tx1"/>
              </a:solidFill>
              <a:sym typeface="+mn-lt"/>
            </a:endParaRPr>
          </a:p>
        </p:txBody>
      </p:sp>
      <p:sp>
        <p:nvSpPr>
          <p:cNvPr id="51" name="Text Placeholder 2"/>
          <p:cNvSpPr>
            <a:spLocks noGrp="1"/>
          </p:cNvSpPr>
          <p:nvPr>
            <p:custDataLst>
              <p:tags r:id="rId24"/>
            </p:custDataLst>
          </p:nvPr>
        </p:nvSpPr>
        <p:spPr bwMode="gray">
          <a:xfrm>
            <a:off x="6470650" y="2638425"/>
            <a:ext cx="252413"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6A81495B-7707-4893-878E-94A6BCDFC536}" type="datetime'''20'''''''',''''''''''''''''''''''''''''''''0'''''''''''''''">
              <a:rPr lang="en-ZA" altLang="en-US" sz="900">
                <a:sym typeface="+mn-lt"/>
              </a:rPr>
              <a:pPr marL="0" lvl="1" indent="0" algn="ctr">
                <a:lnSpc>
                  <a:spcPct val="100000"/>
                </a:lnSpc>
                <a:spcBef>
                  <a:spcPct val="0"/>
                </a:spcBef>
                <a:spcAft>
                  <a:spcPct val="0"/>
                </a:spcAft>
                <a:buNone/>
              </a:pPr>
              <a:t>20,0</a:t>
            </a:fld>
            <a:endParaRPr lang="en-ZA" sz="900" dirty="0">
              <a:sym typeface="+mn-lt"/>
            </a:endParaRPr>
          </a:p>
        </p:txBody>
      </p:sp>
      <p:sp>
        <p:nvSpPr>
          <p:cNvPr id="50" name="Text Placeholder 2"/>
          <p:cNvSpPr>
            <a:spLocks noGrp="1"/>
          </p:cNvSpPr>
          <p:nvPr>
            <p:custDataLst>
              <p:tags r:id="rId25"/>
            </p:custDataLst>
          </p:nvPr>
        </p:nvSpPr>
        <p:spPr bwMode="gray">
          <a:xfrm>
            <a:off x="6156325" y="2457450"/>
            <a:ext cx="252413"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7F1A1F52-8F76-49AA-95B2-AAD3CD298B56}" type="datetime'2''''''''''5,''''''''''''''''''''''''''6'''''''''''''">
              <a:rPr lang="en-ZA" altLang="en-US" sz="900">
                <a:sym typeface="+mn-lt"/>
              </a:rPr>
              <a:pPr marL="0" lvl="1" indent="0" algn="ctr">
                <a:lnSpc>
                  <a:spcPct val="100000"/>
                </a:lnSpc>
                <a:spcBef>
                  <a:spcPct val="0"/>
                </a:spcBef>
                <a:spcAft>
                  <a:spcPct val="0"/>
                </a:spcAft>
                <a:buNone/>
              </a:pPr>
              <a:t>25,6</a:t>
            </a:fld>
            <a:endParaRPr lang="en-ZA" sz="900" dirty="0">
              <a:sym typeface="+mn-lt"/>
            </a:endParaRPr>
          </a:p>
        </p:txBody>
      </p:sp>
      <p:sp>
        <p:nvSpPr>
          <p:cNvPr id="25" name="Rectangle 24"/>
          <p:cNvSpPr/>
          <p:nvPr>
            <p:custDataLst>
              <p:tags r:id="rId26"/>
            </p:custDataLst>
          </p:nvPr>
        </p:nvSpPr>
        <p:spPr bwMode="auto">
          <a:xfrm>
            <a:off x="5978525" y="1774825"/>
            <a:ext cx="160338" cy="120650"/>
          </a:xfrm>
          <a:prstGeom prst="rect">
            <a:avLst/>
          </a:prstGeom>
          <a:solidFill>
            <a:srgbClr val="364D6E"/>
          </a:solidFill>
          <a:ln w="317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24" name="Rectangle 23"/>
          <p:cNvSpPr/>
          <p:nvPr>
            <p:custDataLst>
              <p:tags r:id="rId27"/>
            </p:custDataLst>
          </p:nvPr>
        </p:nvSpPr>
        <p:spPr bwMode="auto">
          <a:xfrm>
            <a:off x="5978525" y="1587500"/>
            <a:ext cx="160338" cy="120650"/>
          </a:xfrm>
          <a:prstGeom prst="rect">
            <a:avLst/>
          </a:prstGeom>
          <a:solidFill>
            <a:srgbClr val="6F8DB9"/>
          </a:solidFill>
          <a:ln w="317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27" name="Rectangle 26"/>
          <p:cNvSpPr/>
          <p:nvPr>
            <p:custDataLst>
              <p:tags r:id="rId28"/>
            </p:custDataLst>
          </p:nvPr>
        </p:nvSpPr>
        <p:spPr bwMode="auto">
          <a:xfrm>
            <a:off x="6189663" y="1771650"/>
            <a:ext cx="1012825"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3B9E7255-82FD-4841-92A3-A857492416D4}" type="datetime'C''on''s''''t''''r''a''i''''ned'' ''f''un''''''''''din''g'''''">
              <a:rPr lang="en-ZA" altLang="en-US" sz="900">
                <a:solidFill>
                  <a:schemeClr val="tx1"/>
                </a:solidFill>
                <a:sym typeface="+mn-lt"/>
              </a:rPr>
              <a:pPr/>
              <a:t>Constrained funding</a:t>
            </a:fld>
            <a:endParaRPr lang="en-ZA" sz="900" dirty="0" err="1" smtClean="0">
              <a:solidFill>
                <a:schemeClr val="tx1"/>
              </a:solidFill>
              <a:sym typeface="+mn-lt"/>
            </a:endParaRPr>
          </a:p>
        </p:txBody>
      </p:sp>
      <p:sp>
        <p:nvSpPr>
          <p:cNvPr id="26" name="Rectangle 25"/>
          <p:cNvSpPr/>
          <p:nvPr>
            <p:custDataLst>
              <p:tags r:id="rId29"/>
            </p:custDataLst>
          </p:nvPr>
        </p:nvSpPr>
        <p:spPr bwMode="auto">
          <a:xfrm>
            <a:off x="6189663" y="1584325"/>
            <a:ext cx="119856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6AD91C62-2826-46F0-828E-771E68A56008}" type="datetime'20''1''8/''''''''''''1''''9'' C''o''''rpor''at''e'''''' Plan'">
              <a:rPr lang="en-ZA" altLang="en-US" sz="900">
                <a:solidFill>
                  <a:schemeClr val="tx1"/>
                </a:solidFill>
                <a:sym typeface="+mn-lt"/>
              </a:rPr>
              <a:pPr/>
              <a:t>2018/19 Corporate Plan</a:t>
            </a:fld>
            <a:endParaRPr lang="en-ZA" sz="900" dirty="0" err="1" smtClean="0">
              <a:solidFill>
                <a:schemeClr val="tx1"/>
              </a:solidFill>
              <a:sym typeface="+mn-lt"/>
            </a:endParaRPr>
          </a:p>
        </p:txBody>
      </p:sp>
      <p:sp>
        <p:nvSpPr>
          <p:cNvPr id="28" name="TextBox 27"/>
          <p:cNvSpPr txBox="1">
            <a:spLocks/>
          </p:cNvSpPr>
          <p:nvPr/>
        </p:nvSpPr>
        <p:spPr>
          <a:xfrm>
            <a:off x="5848350" y="1208088"/>
            <a:ext cx="2473644" cy="330090"/>
          </a:xfrm>
          <a:prstGeom prst="rect">
            <a:avLst/>
          </a:prstGeom>
          <a:noFill/>
          <a:ln w="19050">
            <a:noFill/>
          </a:ln>
        </p:spPr>
        <p:txBody>
          <a:bodyPr wrap="square" lIns="72009" tIns="72009" rIns="72009" bIns="72009" rtlCol="0" anchor="ctr" anchorCtr="0">
            <a:noAutofit/>
          </a:bodyPr>
          <a:lstStyle/>
          <a:p>
            <a:r>
              <a:rPr lang="en-ZA" sz="1000" b="1" dirty="0" smtClean="0">
                <a:latin typeface="+mn-lt"/>
              </a:rPr>
              <a:t>Revised capex profile </a:t>
            </a:r>
            <a:r>
              <a:rPr lang="en-ZA" sz="1000" dirty="0" smtClean="0">
                <a:solidFill>
                  <a:schemeClr val="tx1">
                    <a:lumMod val="50000"/>
                    <a:lumOff val="50000"/>
                  </a:schemeClr>
                </a:solidFill>
                <a:latin typeface="+mn-lt"/>
              </a:rPr>
              <a:t>(</a:t>
            </a:r>
            <a:r>
              <a:rPr lang="en-ZA" sz="1000" dirty="0" err="1" smtClean="0">
                <a:solidFill>
                  <a:schemeClr val="tx1">
                    <a:lumMod val="50000"/>
                    <a:lumOff val="50000"/>
                  </a:schemeClr>
                </a:solidFill>
                <a:latin typeface="+mn-lt"/>
              </a:rPr>
              <a:t>Rbn</a:t>
            </a:r>
            <a:r>
              <a:rPr lang="en-ZA" sz="1000" dirty="0" smtClean="0">
                <a:solidFill>
                  <a:schemeClr val="tx1">
                    <a:lumMod val="50000"/>
                    <a:lumOff val="50000"/>
                  </a:schemeClr>
                </a:solidFill>
                <a:latin typeface="+mn-lt"/>
              </a:rPr>
              <a:t>)</a:t>
            </a:r>
            <a:endParaRPr lang="en-ZA" sz="1000" dirty="0">
              <a:solidFill>
                <a:schemeClr val="tx1">
                  <a:lumMod val="50000"/>
                  <a:lumOff val="50000"/>
                </a:schemeClr>
              </a:solidFill>
              <a:latin typeface="+mn-lt"/>
            </a:endParaRPr>
          </a:p>
        </p:txBody>
      </p:sp>
      <p:graphicFrame>
        <p:nvGraphicFramePr>
          <p:cNvPr id="29" name="Object 28"/>
          <p:cNvGraphicFramePr>
            <a:graphicFrameLocks/>
          </p:cNvGraphicFramePr>
          <p:nvPr>
            <p:custDataLst>
              <p:tags r:id="rId30"/>
            </p:custDataLst>
            <p:extLst>
              <p:ext uri="{D42A27DB-BD31-4B8C-83A1-F6EECF244321}">
                <p14:modId xmlns:p14="http://schemas.microsoft.com/office/powerpoint/2010/main" val="4254236513"/>
              </p:ext>
            </p:extLst>
          </p:nvPr>
        </p:nvGraphicFramePr>
        <p:xfrm>
          <a:off x="5867400" y="4991100"/>
          <a:ext cx="2886159" cy="1200152"/>
        </p:xfrm>
        <a:graphic>
          <a:graphicData uri="http://schemas.openxmlformats.org/presentationml/2006/ole">
            <mc:AlternateContent xmlns:mc="http://schemas.openxmlformats.org/markup-compatibility/2006">
              <mc:Choice xmlns:v="urn:schemas-microsoft-com:vml" Requires="v">
                <p:oleObj spid="_x0000_s1229040" name="Chart" r:id="rId61" imgW="2886159" imgH="1200152" progId="MSGraph.Chart.8">
                  <p:embed followColorScheme="full"/>
                </p:oleObj>
              </mc:Choice>
              <mc:Fallback>
                <p:oleObj name="Chart" r:id="rId61" imgW="2886159" imgH="1200152" progId="MSGraph.Chart.8">
                  <p:embed followColorScheme="full"/>
                  <p:pic>
                    <p:nvPicPr>
                      <p:cNvPr id="0" name=""/>
                      <p:cNvPicPr/>
                      <p:nvPr/>
                    </p:nvPicPr>
                    <p:blipFill>
                      <a:blip r:embed="rId62"/>
                      <a:stretch>
                        <a:fillRect/>
                      </a:stretch>
                    </p:blipFill>
                    <p:spPr>
                      <a:xfrm>
                        <a:off x="5867400" y="4991100"/>
                        <a:ext cx="2886159" cy="1200152"/>
                      </a:xfrm>
                      <a:prstGeom prst="rect">
                        <a:avLst/>
                      </a:prstGeom>
                    </p:spPr>
                  </p:pic>
                </p:oleObj>
              </mc:Fallback>
            </mc:AlternateContent>
          </a:graphicData>
        </a:graphic>
      </p:graphicFrame>
      <p:cxnSp>
        <p:nvCxnSpPr>
          <p:cNvPr id="34" name="Straight Connector 33"/>
          <p:cNvCxnSpPr/>
          <p:nvPr>
            <p:custDataLst>
              <p:tags r:id="rId31"/>
            </p:custDataLst>
          </p:nvPr>
        </p:nvCxnSpPr>
        <p:spPr bwMode="auto">
          <a:xfrm>
            <a:off x="6596063" y="4845050"/>
            <a:ext cx="0" cy="2413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32"/>
            </p:custDataLst>
          </p:nvPr>
        </p:nvCxnSpPr>
        <p:spPr bwMode="auto">
          <a:xfrm>
            <a:off x="6281738" y="4845050"/>
            <a:ext cx="31432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33"/>
            </p:custDataLst>
          </p:nvPr>
        </p:nvCxnSpPr>
        <p:spPr bwMode="auto">
          <a:xfrm flipV="1">
            <a:off x="6281738" y="4845050"/>
            <a:ext cx="0" cy="2413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34"/>
            </p:custDataLst>
          </p:nvPr>
        </p:nvCxnSpPr>
        <p:spPr bwMode="auto">
          <a:xfrm>
            <a:off x="8043863" y="4845050"/>
            <a:ext cx="31432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35"/>
            </p:custDataLst>
          </p:nvPr>
        </p:nvCxnSpPr>
        <p:spPr bwMode="auto">
          <a:xfrm>
            <a:off x="7162800" y="4845050"/>
            <a:ext cx="319088"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36"/>
            </p:custDataLst>
          </p:nvPr>
        </p:nvCxnSpPr>
        <p:spPr bwMode="auto">
          <a:xfrm>
            <a:off x="7481888" y="4845050"/>
            <a:ext cx="0" cy="2413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37"/>
            </p:custDataLst>
          </p:nvPr>
        </p:nvCxnSpPr>
        <p:spPr bwMode="auto">
          <a:xfrm flipV="1">
            <a:off x="7162800" y="4845050"/>
            <a:ext cx="0" cy="2413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38"/>
            </p:custDataLst>
          </p:nvPr>
        </p:nvCxnSpPr>
        <p:spPr bwMode="auto">
          <a:xfrm>
            <a:off x="8358188" y="4845050"/>
            <a:ext cx="0" cy="2413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39"/>
            </p:custDataLst>
          </p:nvPr>
        </p:nvCxnSpPr>
        <p:spPr bwMode="auto">
          <a:xfrm flipV="1">
            <a:off x="8043863" y="4845050"/>
            <a:ext cx="0" cy="2413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0" name="Oval 39"/>
          <p:cNvSpPr/>
          <p:nvPr>
            <p:custDataLst>
              <p:tags r:id="rId40"/>
            </p:custDataLst>
          </p:nvPr>
        </p:nvSpPr>
        <p:spPr bwMode="gray">
          <a:xfrm>
            <a:off x="8072438" y="4757738"/>
            <a:ext cx="258763"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0D52654C-44E8-430D-9A5A-378DDAF5D1B3}" type="datetime'''''''''''''''''''''''''''''6'''''''''',''''8'''">
              <a:rPr lang="en-ZA" altLang="en-US" sz="900" b="1">
                <a:solidFill>
                  <a:schemeClr val="bg1"/>
                </a:solidFill>
                <a:sym typeface="+mn-lt"/>
              </a:rPr>
              <a:pPr/>
              <a:t>6,8</a:t>
            </a:fld>
            <a:endParaRPr lang="en-ZA" sz="900" b="1" dirty="0" err="1" smtClean="0">
              <a:solidFill>
                <a:schemeClr val="bg1"/>
              </a:solidFill>
              <a:sym typeface="+mn-lt"/>
            </a:endParaRPr>
          </a:p>
        </p:txBody>
      </p:sp>
      <p:sp>
        <p:nvSpPr>
          <p:cNvPr id="39" name="Oval 38"/>
          <p:cNvSpPr/>
          <p:nvPr>
            <p:custDataLst>
              <p:tags r:id="rId41"/>
            </p:custDataLst>
          </p:nvPr>
        </p:nvSpPr>
        <p:spPr bwMode="gray">
          <a:xfrm>
            <a:off x="7192963" y="4757738"/>
            <a:ext cx="258763"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F1D622E7-4CE3-4814-92DD-2BD62912528A}" type="datetime'''''''''''''''''''''''''''''''''''''''''''6'',''''''''''''''7'">
              <a:rPr lang="en-ZA" altLang="en-US" sz="900" b="1">
                <a:solidFill>
                  <a:schemeClr val="bg1"/>
                </a:solidFill>
                <a:sym typeface="+mn-lt"/>
              </a:rPr>
              <a:pPr/>
              <a:t>6,7</a:t>
            </a:fld>
            <a:endParaRPr lang="en-ZA" sz="900" b="1" dirty="0" err="1" smtClean="0">
              <a:solidFill>
                <a:schemeClr val="bg1"/>
              </a:solidFill>
              <a:sym typeface="+mn-lt"/>
            </a:endParaRPr>
          </a:p>
        </p:txBody>
      </p:sp>
      <p:sp>
        <p:nvSpPr>
          <p:cNvPr id="41" name="Oval 40"/>
          <p:cNvSpPr/>
          <p:nvPr>
            <p:custDataLst>
              <p:tags r:id="rId42"/>
            </p:custDataLst>
          </p:nvPr>
        </p:nvSpPr>
        <p:spPr bwMode="gray">
          <a:xfrm>
            <a:off x="6310313" y="4757738"/>
            <a:ext cx="258763" cy="176213"/>
          </a:xfrm>
          <a:prstGeom prst="ellipse">
            <a:avLst/>
          </a:prstGeom>
          <a:solidFill>
            <a:srgbClr val="44802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fld id="{6F6E0881-50CA-4F22-ABDF-423297AC46FE}" type="datetime'''''''''''''''''4'''''',''''''''6'''''">
              <a:rPr lang="en-ZA" altLang="en-US" sz="900" b="1">
                <a:solidFill>
                  <a:schemeClr val="bg1"/>
                </a:solidFill>
                <a:sym typeface="+mn-lt"/>
              </a:rPr>
              <a:pPr/>
              <a:t>4,6</a:t>
            </a:fld>
            <a:endParaRPr lang="en-ZA" sz="900" b="1" dirty="0" err="1" smtClean="0">
              <a:solidFill>
                <a:schemeClr val="bg1"/>
              </a:solidFill>
              <a:sym typeface="+mn-lt"/>
            </a:endParaRPr>
          </a:p>
        </p:txBody>
      </p:sp>
      <p:sp>
        <p:nvSpPr>
          <p:cNvPr id="42" name="Rectangle 41"/>
          <p:cNvSpPr/>
          <p:nvPr>
            <p:custDataLst>
              <p:tags r:id="rId43"/>
            </p:custDataLst>
          </p:nvPr>
        </p:nvSpPr>
        <p:spPr bwMode="auto">
          <a:xfrm>
            <a:off x="7986713" y="6315075"/>
            <a:ext cx="428625"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1B1023ED-FB09-4E44-8E1B-514297596DD2}" type="datetime'''2''''''02''''''''0''''''''/''''''''''''''''''''''''''21'''''">
              <a:rPr lang="en-ZA" altLang="en-US" sz="900">
                <a:solidFill>
                  <a:schemeClr val="tx1"/>
                </a:solidFill>
                <a:sym typeface="+mn-lt"/>
              </a:rPr>
              <a:pPr/>
              <a:t>2020/21</a:t>
            </a:fld>
            <a:endParaRPr lang="en-ZA" sz="900" dirty="0" err="1" smtClean="0">
              <a:solidFill>
                <a:schemeClr val="tx1"/>
              </a:solidFill>
              <a:sym typeface="+mn-lt"/>
            </a:endParaRPr>
          </a:p>
        </p:txBody>
      </p:sp>
      <p:sp>
        <p:nvSpPr>
          <p:cNvPr id="61" name="Text Placeholder 2"/>
          <p:cNvSpPr>
            <a:spLocks noGrp="1"/>
          </p:cNvSpPr>
          <p:nvPr>
            <p:custDataLst>
              <p:tags r:id="rId44"/>
            </p:custDataLst>
          </p:nvPr>
        </p:nvSpPr>
        <p:spPr bwMode="gray">
          <a:xfrm>
            <a:off x="8188325" y="5759450"/>
            <a:ext cx="341313"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t"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92AD47B6-EFA5-4442-9C58-0EECCBD0CA01}" type="datetime'''''''''''(''''''1''1'',7'''''''')'''''''''''''">
              <a:rPr lang="en-ZA" altLang="en-US" sz="900">
                <a:sym typeface="+mn-lt"/>
              </a:rPr>
              <a:pPr marL="0" lvl="1" indent="0" algn="ctr">
                <a:lnSpc>
                  <a:spcPct val="100000"/>
                </a:lnSpc>
                <a:spcBef>
                  <a:spcPct val="0"/>
                </a:spcBef>
                <a:spcAft>
                  <a:spcPct val="0"/>
                </a:spcAft>
                <a:buNone/>
              </a:pPr>
              <a:t>(11,7)</a:t>
            </a:fld>
            <a:endParaRPr lang="en-ZA" sz="900" dirty="0">
              <a:sym typeface="+mn-lt"/>
            </a:endParaRPr>
          </a:p>
        </p:txBody>
      </p:sp>
      <p:sp>
        <p:nvSpPr>
          <p:cNvPr id="60" name="Text Placeholder 2"/>
          <p:cNvSpPr>
            <a:spLocks noGrp="1"/>
          </p:cNvSpPr>
          <p:nvPr>
            <p:custDataLst>
              <p:tags r:id="rId45"/>
            </p:custDataLst>
          </p:nvPr>
        </p:nvSpPr>
        <p:spPr bwMode="gray">
          <a:xfrm>
            <a:off x="7874000" y="6111875"/>
            <a:ext cx="341313"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t"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CC374228-8AF5-4635-B25B-4821F6253C57}" type="datetime'''''(''''''''''''1''''''''''8'''''''''',5'''')'">
              <a:rPr lang="en-ZA" altLang="en-US" sz="900">
                <a:sym typeface="+mn-lt"/>
              </a:rPr>
              <a:pPr marL="0" lvl="1" indent="0" algn="ctr">
                <a:lnSpc>
                  <a:spcPct val="100000"/>
                </a:lnSpc>
                <a:spcBef>
                  <a:spcPct val="0"/>
                </a:spcBef>
                <a:spcAft>
                  <a:spcPct val="0"/>
                </a:spcAft>
                <a:buNone/>
              </a:pPr>
              <a:t>(18,5)</a:t>
            </a:fld>
            <a:endParaRPr lang="en-ZA" sz="900" dirty="0">
              <a:sym typeface="+mn-lt"/>
            </a:endParaRPr>
          </a:p>
        </p:txBody>
      </p:sp>
      <p:sp>
        <p:nvSpPr>
          <p:cNvPr id="43" name="Rectangle 42"/>
          <p:cNvSpPr/>
          <p:nvPr>
            <p:custDataLst>
              <p:tags r:id="rId46"/>
            </p:custDataLst>
          </p:nvPr>
        </p:nvSpPr>
        <p:spPr bwMode="auto">
          <a:xfrm>
            <a:off x="7105650" y="6315075"/>
            <a:ext cx="428625"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9036F81F-EFBE-4AB1-BA2E-5A821D0EEF9B}" type="datetime'2''''''''''''0''1''''''9''''''''''''''''''''''''/''20'''''">
              <a:rPr lang="en-ZA" altLang="en-US" sz="900">
                <a:solidFill>
                  <a:schemeClr val="tx1"/>
                </a:solidFill>
                <a:sym typeface="+mn-lt"/>
              </a:rPr>
              <a:pPr/>
              <a:t>2019/20</a:t>
            </a:fld>
            <a:endParaRPr lang="en-ZA" sz="900" dirty="0" err="1" smtClean="0">
              <a:solidFill>
                <a:schemeClr val="tx1"/>
              </a:solidFill>
              <a:sym typeface="+mn-lt"/>
            </a:endParaRPr>
          </a:p>
        </p:txBody>
      </p:sp>
      <p:sp>
        <p:nvSpPr>
          <p:cNvPr id="59" name="Text Placeholder 2"/>
          <p:cNvSpPr>
            <a:spLocks noGrp="1"/>
          </p:cNvSpPr>
          <p:nvPr>
            <p:custDataLst>
              <p:tags r:id="rId47"/>
            </p:custDataLst>
          </p:nvPr>
        </p:nvSpPr>
        <p:spPr bwMode="gray">
          <a:xfrm>
            <a:off x="7342188" y="5464175"/>
            <a:ext cx="279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t"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361746C5-10CF-42D8-BE5A-5D6DEA86CBE6}" type="datetime'''''''''''''(6'''''',''''0'''')'''''">
              <a:rPr lang="en-ZA" altLang="en-US" sz="900">
                <a:sym typeface="+mn-lt"/>
              </a:rPr>
              <a:pPr marL="0" lvl="1" indent="0" algn="ctr">
                <a:lnSpc>
                  <a:spcPct val="100000"/>
                </a:lnSpc>
                <a:spcBef>
                  <a:spcPct val="0"/>
                </a:spcBef>
                <a:spcAft>
                  <a:spcPct val="0"/>
                </a:spcAft>
                <a:buNone/>
              </a:pPr>
              <a:t>(6,0)</a:t>
            </a:fld>
            <a:endParaRPr lang="en-ZA" sz="900" dirty="0">
              <a:sym typeface="+mn-lt"/>
            </a:endParaRPr>
          </a:p>
        </p:txBody>
      </p:sp>
      <p:sp>
        <p:nvSpPr>
          <p:cNvPr id="58" name="Text Placeholder 2"/>
          <p:cNvSpPr>
            <a:spLocks noGrp="1"/>
          </p:cNvSpPr>
          <p:nvPr>
            <p:custDataLst>
              <p:tags r:id="rId48"/>
            </p:custDataLst>
          </p:nvPr>
        </p:nvSpPr>
        <p:spPr bwMode="gray">
          <a:xfrm>
            <a:off x="6992938" y="5807075"/>
            <a:ext cx="341313"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t"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92582B01-A7CF-41C8-8BE0-E871C770E7C0}" type="datetime'''''''''(''''''''''12'''''''''',''''7'''''')'''''''''''">
              <a:rPr lang="en-ZA" altLang="en-US" sz="900">
                <a:sym typeface="+mn-lt"/>
              </a:rPr>
              <a:pPr marL="0" lvl="1" indent="0" algn="ctr">
                <a:lnSpc>
                  <a:spcPct val="100000"/>
                </a:lnSpc>
                <a:spcBef>
                  <a:spcPct val="0"/>
                </a:spcBef>
                <a:spcAft>
                  <a:spcPct val="0"/>
                </a:spcAft>
                <a:buNone/>
              </a:pPr>
              <a:t>(12,7)</a:t>
            </a:fld>
            <a:endParaRPr lang="en-ZA" sz="900" dirty="0">
              <a:sym typeface="+mn-lt"/>
            </a:endParaRPr>
          </a:p>
        </p:txBody>
      </p:sp>
      <p:sp>
        <p:nvSpPr>
          <p:cNvPr id="44" name="Rectangle 43"/>
          <p:cNvSpPr/>
          <p:nvPr>
            <p:custDataLst>
              <p:tags r:id="rId49"/>
            </p:custDataLst>
          </p:nvPr>
        </p:nvSpPr>
        <p:spPr bwMode="auto">
          <a:xfrm>
            <a:off x="6224588" y="6315075"/>
            <a:ext cx="428625"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00A31269-90D7-4389-BBCD-9459C9FDDB24}" type="datetime'''''''''''''''''2''''0''''''''''''''1''8/1''''''''''''9'">
              <a:rPr lang="en-ZA" altLang="en-US" sz="900">
                <a:solidFill>
                  <a:schemeClr val="tx1"/>
                </a:solidFill>
                <a:sym typeface="+mn-lt"/>
              </a:rPr>
              <a:pPr/>
              <a:t>2018/19</a:t>
            </a:fld>
            <a:endParaRPr lang="en-ZA" sz="900" dirty="0" err="1" smtClean="0">
              <a:solidFill>
                <a:schemeClr val="tx1"/>
              </a:solidFill>
              <a:sym typeface="+mn-lt"/>
            </a:endParaRPr>
          </a:p>
        </p:txBody>
      </p:sp>
      <p:sp>
        <p:nvSpPr>
          <p:cNvPr id="57" name="Text Placeholder 2"/>
          <p:cNvSpPr>
            <a:spLocks noGrp="1"/>
          </p:cNvSpPr>
          <p:nvPr>
            <p:custDataLst>
              <p:tags r:id="rId50"/>
            </p:custDataLst>
          </p:nvPr>
        </p:nvSpPr>
        <p:spPr bwMode="gray">
          <a:xfrm>
            <a:off x="6426200" y="5683250"/>
            <a:ext cx="341313"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t"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814B1750-B9F4-4EF3-8A61-30E3ED310C1E}" type="datetime'''''''''(''''10'''''''''''',''''''3)'''''''''''''''''''''''">
              <a:rPr lang="en-ZA" altLang="en-US" sz="900">
                <a:sym typeface="+mn-lt"/>
              </a:rPr>
              <a:pPr marL="0" lvl="1" indent="0" algn="ctr">
                <a:lnSpc>
                  <a:spcPct val="100000"/>
                </a:lnSpc>
                <a:spcBef>
                  <a:spcPct val="0"/>
                </a:spcBef>
                <a:spcAft>
                  <a:spcPct val="0"/>
                </a:spcAft>
                <a:buNone/>
              </a:pPr>
              <a:t>(10,3)</a:t>
            </a:fld>
            <a:endParaRPr lang="en-ZA" sz="900" dirty="0">
              <a:sym typeface="+mn-lt"/>
            </a:endParaRPr>
          </a:p>
        </p:txBody>
      </p:sp>
      <p:sp>
        <p:nvSpPr>
          <p:cNvPr id="56" name="Text Placeholder 2"/>
          <p:cNvSpPr>
            <a:spLocks noGrp="1"/>
          </p:cNvSpPr>
          <p:nvPr>
            <p:custDataLst>
              <p:tags r:id="rId51"/>
            </p:custDataLst>
          </p:nvPr>
        </p:nvSpPr>
        <p:spPr bwMode="gray">
          <a:xfrm>
            <a:off x="6111875" y="5921375"/>
            <a:ext cx="341313"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t"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D8667DBF-E96A-4742-ADB9-4C4109250316}" type="datetime'''(''''1''''''''''''''''4'',''''''8'''''''''''''''''''''''')'">
              <a:rPr lang="en-ZA" altLang="en-US" sz="900">
                <a:sym typeface="+mn-lt"/>
              </a:rPr>
              <a:pPr marL="0" lvl="1" indent="0" algn="ctr">
                <a:lnSpc>
                  <a:spcPct val="100000"/>
                </a:lnSpc>
                <a:spcBef>
                  <a:spcPct val="0"/>
                </a:spcBef>
                <a:spcAft>
                  <a:spcPct val="0"/>
                </a:spcAft>
                <a:buNone/>
              </a:pPr>
              <a:t>(14,8)</a:t>
            </a:fld>
            <a:endParaRPr lang="en-ZA" sz="900" dirty="0">
              <a:sym typeface="+mn-lt"/>
            </a:endParaRPr>
          </a:p>
        </p:txBody>
      </p:sp>
      <p:sp>
        <p:nvSpPr>
          <p:cNvPr id="45" name="Rectangle 44"/>
          <p:cNvSpPr/>
          <p:nvPr>
            <p:custDataLst>
              <p:tags r:id="rId52"/>
            </p:custDataLst>
          </p:nvPr>
        </p:nvSpPr>
        <p:spPr bwMode="auto">
          <a:xfrm>
            <a:off x="6046788" y="4122738"/>
            <a:ext cx="160338" cy="120650"/>
          </a:xfrm>
          <a:prstGeom prst="rect">
            <a:avLst/>
          </a:prstGeom>
          <a:solidFill>
            <a:srgbClr val="6F8DB9"/>
          </a:solidFill>
          <a:ln w="317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46" name="Rectangle 45"/>
          <p:cNvSpPr/>
          <p:nvPr>
            <p:custDataLst>
              <p:tags r:id="rId53"/>
            </p:custDataLst>
          </p:nvPr>
        </p:nvSpPr>
        <p:spPr bwMode="auto">
          <a:xfrm>
            <a:off x="6046788" y="4310063"/>
            <a:ext cx="160338" cy="120650"/>
          </a:xfrm>
          <a:prstGeom prst="rect">
            <a:avLst/>
          </a:prstGeom>
          <a:solidFill>
            <a:srgbClr val="364D6E"/>
          </a:solidFill>
          <a:ln w="317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48" name="Rectangle 47"/>
          <p:cNvSpPr/>
          <p:nvPr>
            <p:custDataLst>
              <p:tags r:id="rId54"/>
            </p:custDataLst>
          </p:nvPr>
        </p:nvSpPr>
        <p:spPr bwMode="auto">
          <a:xfrm>
            <a:off x="6257925" y="4306888"/>
            <a:ext cx="1012825"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E4E3F04A-CD21-4B6B-9844-CDA17AEA1ADC}" type="datetime'''Con''st''r''ain''''''''e''''d ''''''''f''und''''i''''''ng'''">
              <a:rPr lang="en-ZA" altLang="en-US" sz="900">
                <a:solidFill>
                  <a:schemeClr val="tx1"/>
                </a:solidFill>
                <a:sym typeface="+mn-lt"/>
              </a:rPr>
              <a:pPr/>
              <a:t>Constrained funding</a:t>
            </a:fld>
            <a:endParaRPr lang="en-ZA" sz="900" dirty="0" err="1" smtClean="0">
              <a:solidFill>
                <a:schemeClr val="tx1"/>
              </a:solidFill>
              <a:sym typeface="+mn-lt"/>
            </a:endParaRPr>
          </a:p>
        </p:txBody>
      </p:sp>
      <p:sp>
        <p:nvSpPr>
          <p:cNvPr id="47" name="Rectangle 46"/>
          <p:cNvSpPr/>
          <p:nvPr>
            <p:custDataLst>
              <p:tags r:id="rId55"/>
            </p:custDataLst>
          </p:nvPr>
        </p:nvSpPr>
        <p:spPr bwMode="auto">
          <a:xfrm>
            <a:off x="6257925" y="4119563"/>
            <a:ext cx="1198563"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D6FB97C4-2431-44C4-A2D2-1CC1F67BAE5F}" type="datetime'''20''1''8/''''19 Co''''r''p''''o''''''''rate ''''Plan'''''">
              <a:rPr lang="en-ZA" altLang="en-US" sz="900">
                <a:solidFill>
                  <a:schemeClr val="tx1"/>
                </a:solidFill>
                <a:sym typeface="+mn-lt"/>
              </a:rPr>
              <a:pPr/>
              <a:t>2018/19 Corporate Plan</a:t>
            </a:fld>
            <a:endParaRPr lang="en-ZA" sz="900" dirty="0" err="1" smtClean="0">
              <a:solidFill>
                <a:schemeClr val="tx1"/>
              </a:solidFill>
              <a:sym typeface="+mn-lt"/>
            </a:endParaRPr>
          </a:p>
        </p:txBody>
      </p:sp>
      <p:sp>
        <p:nvSpPr>
          <p:cNvPr id="49" name="TextBox 48"/>
          <p:cNvSpPr txBox="1">
            <a:spLocks/>
          </p:cNvSpPr>
          <p:nvPr/>
        </p:nvSpPr>
        <p:spPr>
          <a:xfrm>
            <a:off x="5932488" y="3743325"/>
            <a:ext cx="2473644" cy="330090"/>
          </a:xfrm>
          <a:prstGeom prst="rect">
            <a:avLst/>
          </a:prstGeom>
          <a:noFill/>
          <a:ln w="19050">
            <a:noFill/>
          </a:ln>
        </p:spPr>
        <p:txBody>
          <a:bodyPr wrap="square" lIns="72009" tIns="72009" rIns="72009" bIns="72009" rtlCol="0" anchor="ctr" anchorCtr="0">
            <a:noAutofit/>
          </a:bodyPr>
          <a:lstStyle/>
          <a:p>
            <a:r>
              <a:rPr lang="en-ZA" sz="1000" b="1" dirty="0" smtClean="0">
                <a:latin typeface="+mn-lt"/>
              </a:rPr>
              <a:t>Revised funding requirement</a:t>
            </a:r>
            <a:r>
              <a:rPr lang="en-ZA" sz="1000" b="1" dirty="0" smtClean="0">
                <a:solidFill>
                  <a:schemeClr val="tx1">
                    <a:lumMod val="50000"/>
                    <a:lumOff val="50000"/>
                  </a:schemeClr>
                </a:solidFill>
                <a:latin typeface="+mn-lt"/>
              </a:rPr>
              <a:t> </a:t>
            </a:r>
            <a:r>
              <a:rPr lang="en-ZA" sz="1000" dirty="0" smtClean="0">
                <a:solidFill>
                  <a:schemeClr val="tx1">
                    <a:lumMod val="50000"/>
                    <a:lumOff val="50000"/>
                  </a:schemeClr>
                </a:solidFill>
                <a:latin typeface="+mn-lt"/>
              </a:rPr>
              <a:t>(</a:t>
            </a:r>
            <a:r>
              <a:rPr lang="en-ZA" sz="1000" dirty="0" err="1" smtClean="0">
                <a:solidFill>
                  <a:schemeClr val="tx1">
                    <a:lumMod val="50000"/>
                    <a:lumOff val="50000"/>
                  </a:schemeClr>
                </a:solidFill>
                <a:latin typeface="+mn-lt"/>
              </a:rPr>
              <a:t>Rbn</a:t>
            </a:r>
            <a:r>
              <a:rPr lang="en-ZA" sz="1000" dirty="0" smtClean="0">
                <a:solidFill>
                  <a:schemeClr val="tx1">
                    <a:lumMod val="50000"/>
                    <a:lumOff val="50000"/>
                  </a:schemeClr>
                </a:solidFill>
                <a:latin typeface="+mn-lt"/>
              </a:rPr>
              <a:t>)</a:t>
            </a:r>
            <a:endParaRPr lang="en-ZA" sz="1000" dirty="0">
              <a:solidFill>
                <a:schemeClr val="tx1">
                  <a:lumMod val="50000"/>
                  <a:lumOff val="50000"/>
                </a:schemeClr>
              </a:solidFill>
              <a:latin typeface="+mn-lt"/>
            </a:endParaRPr>
          </a:p>
        </p:txBody>
      </p:sp>
    </p:spTree>
    <p:extLst>
      <p:ext uri="{BB962C8B-B14F-4D97-AF65-F5344CB8AC3E}">
        <p14:creationId xmlns:p14="http://schemas.microsoft.com/office/powerpoint/2010/main" val="3148792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7026651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5810" name="think-cell Slide" r:id="rId23" imgW="421" imgH="420" progId="TCLayout.ActiveDocument.1">
                  <p:embed/>
                </p:oleObj>
              </mc:Choice>
              <mc:Fallback>
                <p:oleObj name="think-cell Slide" r:id="rId23" imgW="421" imgH="420" progId="TCLayout.ActiveDocument.1">
                  <p:embed/>
                  <p:pic>
                    <p:nvPicPr>
                      <p:cNvPr id="0" name=""/>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ZA" sz="800" dirty="0">
              <a:sym typeface="+mn-lt"/>
            </a:endParaRPr>
          </a:p>
        </p:txBody>
      </p:sp>
      <p:sp>
        <p:nvSpPr>
          <p:cNvPr id="2" name="Title 1"/>
          <p:cNvSpPr>
            <a:spLocks noGrp="1"/>
          </p:cNvSpPr>
          <p:nvPr>
            <p:ph type="title"/>
          </p:nvPr>
        </p:nvSpPr>
        <p:spPr/>
        <p:txBody>
          <a:bodyPr/>
          <a:lstStyle/>
          <a:p>
            <a:r>
              <a:rPr lang="en-US" sz="2200" dirty="0"/>
              <a:t>2018/19 Corporate Plan: </a:t>
            </a:r>
            <a:r>
              <a:rPr lang="en-ZA" sz="2200" dirty="0"/>
              <a:t>Safety, Environmental and Transformation KPI’s</a:t>
            </a:r>
          </a:p>
        </p:txBody>
      </p:sp>
      <p:graphicFrame>
        <p:nvGraphicFramePr>
          <p:cNvPr id="5" name="Table 4"/>
          <p:cNvGraphicFramePr>
            <a:graphicFrameLocks noGrp="1"/>
          </p:cNvGraphicFramePr>
          <p:nvPr>
            <p:extLst>
              <p:ext uri="{D42A27DB-BD31-4B8C-83A1-F6EECF244321}">
                <p14:modId xmlns:p14="http://schemas.microsoft.com/office/powerpoint/2010/main" val="3922182621"/>
              </p:ext>
            </p:extLst>
          </p:nvPr>
        </p:nvGraphicFramePr>
        <p:xfrm>
          <a:off x="205740" y="1200150"/>
          <a:ext cx="8814274" cy="5262643"/>
        </p:xfrm>
        <a:graphic>
          <a:graphicData uri="http://schemas.openxmlformats.org/drawingml/2006/table">
            <a:tbl>
              <a:tblPr firstRow="1" bandRow="1">
                <a:tableStyleId>{5C22544A-7EE6-4342-B048-85BDC9FD1C3A}</a:tableStyleId>
              </a:tblPr>
              <a:tblGrid>
                <a:gridCol w="1546617"/>
                <a:gridCol w="5165924"/>
                <a:gridCol w="2101733"/>
              </a:tblGrid>
              <a:tr h="1180117">
                <a:tc>
                  <a:txBody>
                    <a:bodyPr/>
                    <a:lstStyle/>
                    <a:p>
                      <a:pPr marL="0" marR="0" lvl="0" indent="0" algn="ctr" defTabSz="932962"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Disabling injury frequency rate </a:t>
                      </a:r>
                      <a:b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(DIFR)</a:t>
                      </a:r>
                    </a:p>
                    <a:p>
                      <a:pPr marL="0" marR="0" lvl="0" indent="0" algn="ctr" defTabSz="932962"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en-GB"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endParaRPr lang="en-ZA" sz="700" dirty="0"/>
                    </a:p>
                  </a:txBody>
                  <a:tcPr anchor="ct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solidFill>
                      <a:schemeClr val="accent1">
                        <a:lumMod val="40000"/>
                        <a:lumOff val="60000"/>
                      </a:schemeClr>
                    </a:solidFill>
                  </a:tcPr>
                </a:tc>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pPr marL="0" marR="0" lvl="0" indent="0" algn="l" defTabSz="932962" rtl="0" eaLnBrk="1" fontAlgn="auto" latinLnBrk="0" hangingPunct="1">
                        <a:lnSpc>
                          <a:spcPct val="100000"/>
                        </a:lnSpc>
                        <a:spcBef>
                          <a:spcPts val="0"/>
                        </a:spcBef>
                        <a:spcAft>
                          <a:spcPts val="0"/>
                        </a:spcAft>
                        <a:buClrTx/>
                        <a:buSzTx/>
                        <a:buFontTx/>
                        <a:buNone/>
                        <a:tabLst/>
                        <a:defRPr/>
                      </a:pPr>
                      <a:r>
                        <a:rPr lang="en-US" sz="1000" b="0" kern="1200" baseline="0" dirty="0" smtClean="0">
                          <a:solidFill>
                            <a:schemeClr val="tx1"/>
                          </a:solidFill>
                          <a:latin typeface="+mn-lt"/>
                          <a:ea typeface="+mn-ea"/>
                          <a:cs typeface="Arial" panose="020B0604020202020204" pitchFamily="34" charset="0"/>
                        </a:rPr>
                        <a:t>Transnet is committed to providing a safe and healthy working environment for all its stakeholders</a:t>
                      </a:r>
                      <a:r>
                        <a:rPr lang="en-US" sz="1000" b="0" kern="1200" baseline="0" dirty="0" smtClean="0">
                          <a:solidFill>
                            <a:schemeClr val="tx1"/>
                          </a:solidFill>
                          <a:latin typeface="Arial" panose="020B0604020202020204" pitchFamily="34" charset="0"/>
                          <a:ea typeface="+mn-ea"/>
                          <a:cs typeface="Arial" panose="020B0604020202020204" pitchFamily="34" charset="0"/>
                        </a:rPr>
                        <a:t>.</a:t>
                      </a:r>
                      <a:endParaRPr lang="en-ZA" sz="1000" b="0" kern="1200" baseline="0" dirty="0" smtClean="0">
                        <a:solidFill>
                          <a:schemeClr val="tx1"/>
                        </a:solidFill>
                        <a:latin typeface="Arial" panose="020B0604020202020204" pitchFamily="34" charset="0"/>
                        <a:ea typeface="+mn-ea"/>
                        <a:cs typeface="Arial" panose="020B0604020202020204" pitchFamily="34" charset="0"/>
                      </a:endParaRPr>
                    </a:p>
                    <a:p>
                      <a:endParaRPr lang="en-ZA" dirty="0"/>
                    </a:p>
                  </a:txBody>
                  <a:tcPr anchor="ct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r>
              <a:tr h="1246796">
                <a:tc>
                  <a:txBody>
                    <a:bodyPr/>
                    <a:lstStyle/>
                    <a:p>
                      <a:endParaRPr lang="en-US" sz="700" dirty="0" smtClean="0"/>
                    </a:p>
                    <a:p>
                      <a:endParaRPr lang="en-US" sz="700" dirty="0" smtClean="0"/>
                    </a:p>
                    <a:p>
                      <a:endParaRPr lang="en-US" sz="700" dirty="0" smtClean="0"/>
                    </a:p>
                    <a:p>
                      <a:endParaRPr lang="en-US" sz="700" dirty="0" smtClean="0"/>
                    </a:p>
                    <a:p>
                      <a:pPr marL="0" marR="0" lvl="0" indent="0" algn="ctr" defTabSz="932962" rtl="0" eaLnBrk="1" fontAlgn="auto" latinLnBrk="0" hangingPunct="1">
                        <a:lnSpc>
                          <a:spcPct val="100000"/>
                        </a:lnSpc>
                        <a:spcBef>
                          <a:spcPts val="0"/>
                        </a:spcBef>
                        <a:spcAft>
                          <a:spcPts val="0"/>
                        </a:spcAft>
                        <a:buClrTx/>
                        <a:buSzTx/>
                        <a:buFontTx/>
                        <a:buNone/>
                        <a:tabLst/>
                        <a:defRPr/>
                      </a:pPr>
                      <a:r>
                        <a:rPr kumimoji="0" lang="en-GB"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Cost of Risk</a:t>
                      </a:r>
                    </a:p>
                    <a:p>
                      <a:pPr marL="0" marR="0" lvl="0" indent="0" algn="ctr" defTabSz="932962" rtl="0" eaLnBrk="1" fontAlgn="auto" latinLnBrk="0" hangingPunct="1">
                        <a:lnSpc>
                          <a:spcPct val="100000"/>
                        </a:lnSpc>
                        <a:spcBef>
                          <a:spcPts val="0"/>
                        </a:spcBef>
                        <a:spcAft>
                          <a:spcPts val="0"/>
                        </a:spcAft>
                        <a:buClrTx/>
                        <a:buSzTx/>
                        <a:buFontTx/>
                        <a:buNone/>
                        <a:tabLst/>
                        <a:defRPr/>
                      </a:pPr>
                      <a:r>
                        <a:rPr kumimoji="0" lang="en-GB"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(As a % of revenue) </a:t>
                      </a:r>
                    </a:p>
                    <a:p>
                      <a:endParaRPr lang="en-ZA" sz="700"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solidFill>
                      <a:schemeClr val="accent1">
                        <a:lumMod val="40000"/>
                        <a:lumOff val="60000"/>
                      </a:schemeClr>
                    </a:solidFill>
                  </a:tcPr>
                </a:tc>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endParaRPr lang="en-US" dirty="0" smtClean="0"/>
                    </a:p>
                    <a:p>
                      <a:pPr marL="0" marR="0" lvl="0" indent="0" algn="l" defTabSz="932962" rtl="0" eaLnBrk="1" fontAlgn="auto" latinLnBrk="0" hangingPunct="1">
                        <a:lnSpc>
                          <a:spcPct val="100000"/>
                        </a:lnSpc>
                        <a:spcBef>
                          <a:spcPts val="0"/>
                        </a:spcBef>
                        <a:spcAft>
                          <a:spcPts val="0"/>
                        </a:spcAft>
                        <a:buClrTx/>
                        <a:buSzTx/>
                        <a:buFontTx/>
                        <a:buNone/>
                        <a:tabLst/>
                        <a:defRPr/>
                      </a:pPr>
                      <a:r>
                        <a:rPr lang="en-US" sz="1000" b="0" kern="1200" baseline="0" dirty="0" smtClean="0">
                          <a:solidFill>
                            <a:schemeClr val="tx1"/>
                          </a:solidFill>
                          <a:latin typeface="+mn-lt"/>
                          <a:ea typeface="+mn-ea"/>
                          <a:cs typeface="Arial" panose="020B0604020202020204" pitchFamily="34" charset="0"/>
                        </a:rPr>
                        <a:t>The Company will strive to reduce the cost of risk as a percentage of revenue.</a:t>
                      </a:r>
                      <a:endParaRPr lang="en-ZA" sz="1000" b="0" kern="1200" baseline="0" dirty="0" smtClean="0">
                        <a:solidFill>
                          <a:schemeClr val="tx1"/>
                        </a:solidFill>
                        <a:latin typeface="+mn-lt"/>
                        <a:ea typeface="+mn-ea"/>
                        <a:cs typeface="Arial" panose="020B0604020202020204" pitchFamily="34" charset="0"/>
                      </a:endParaRPr>
                    </a:p>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r>
              <a:tr h="1208408">
                <a:tc>
                  <a:txBody>
                    <a:bodyPr/>
                    <a:lstStyle/>
                    <a:p>
                      <a:endParaRPr lang="en-US" dirty="0" smtClean="0"/>
                    </a:p>
                    <a:p>
                      <a:pPr marL="0" marR="0" lvl="0" indent="0" algn="ctr" defTabSz="932962" rtl="0" eaLnBrk="1" fontAlgn="auto" latinLnBrk="0" hangingPunct="1">
                        <a:lnSpc>
                          <a:spcPct val="100000"/>
                        </a:lnSpc>
                        <a:spcBef>
                          <a:spcPts val="0"/>
                        </a:spcBef>
                        <a:spcAft>
                          <a:spcPts val="0"/>
                        </a:spcAft>
                        <a:buClrTx/>
                        <a:buSzTx/>
                        <a:buFontTx/>
                        <a:buNone/>
                        <a:tabLst/>
                        <a:defRPr/>
                      </a:pPr>
                      <a:r>
                        <a:rPr kumimoji="0" lang="en-GB"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Carbon emissions &gt;(YoY improvement kgCO2 /ton)</a:t>
                      </a:r>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solidFill>
                      <a:schemeClr val="accent1">
                        <a:lumMod val="40000"/>
                        <a:lumOff val="60000"/>
                      </a:schemeClr>
                    </a:solidFill>
                  </a:tcPr>
                </a:tc>
                <a:tc>
                  <a:txBody>
                    <a:bodyPr/>
                    <a:lstStyle/>
                    <a:p>
                      <a:endParaRPr lang="en-US" dirty="0" smtClean="0"/>
                    </a:p>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endParaRPr lang="en-US" dirty="0" smtClean="0"/>
                    </a:p>
                    <a:p>
                      <a:pPr marL="0" marR="0" lvl="0" indent="0" algn="l" defTabSz="932962" rtl="0" eaLnBrk="1" fontAlgn="auto" latinLnBrk="0" hangingPunct="1">
                        <a:lnSpc>
                          <a:spcPct val="100000"/>
                        </a:lnSpc>
                        <a:spcBef>
                          <a:spcPts val="0"/>
                        </a:spcBef>
                        <a:spcAft>
                          <a:spcPts val="0"/>
                        </a:spcAft>
                        <a:buClrTx/>
                        <a:buSzTx/>
                        <a:buFontTx/>
                        <a:buNone/>
                        <a:tabLst/>
                        <a:defRPr/>
                      </a:pPr>
                      <a:r>
                        <a:rPr lang="en-US" sz="1000" b="0" kern="1200" baseline="0" dirty="0" smtClean="0">
                          <a:solidFill>
                            <a:schemeClr val="tx1"/>
                          </a:solidFill>
                          <a:latin typeface="+mn-lt"/>
                          <a:ea typeface="+mn-ea"/>
                          <a:cs typeface="Arial" panose="020B0604020202020204" pitchFamily="34" charset="0"/>
                        </a:rPr>
                        <a:t>Year-on-year carbon emission reduction is expected to be &gt;0.6 </a:t>
                      </a:r>
                      <a:r>
                        <a:rPr lang="en-GB" sz="1000" b="0" kern="1200" baseline="0" dirty="0" smtClean="0">
                          <a:solidFill>
                            <a:schemeClr val="tx1"/>
                          </a:solidFill>
                          <a:latin typeface="+mn-lt"/>
                          <a:ea typeface="+mn-ea"/>
                          <a:cs typeface="Arial" panose="020B0604020202020204" pitchFamily="34" charset="0"/>
                        </a:rPr>
                        <a:t>kgCO2/ ton for the next five years.</a:t>
                      </a:r>
                      <a:endParaRPr lang="en-US" sz="1000" b="0" kern="1200" baseline="0" dirty="0" smtClean="0">
                        <a:solidFill>
                          <a:schemeClr val="tx1"/>
                        </a:solidFill>
                        <a:latin typeface="+mn-lt"/>
                        <a:ea typeface="+mn-ea"/>
                        <a:cs typeface="Arial" panose="020B0604020202020204" pitchFamily="34" charset="0"/>
                      </a:endParaRPr>
                    </a:p>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r>
              <a:tr h="1627322">
                <a:tc>
                  <a:txBody>
                    <a:bodyPr/>
                    <a:lstStyle/>
                    <a:p>
                      <a:endParaRPr lang="en-US" dirty="0" smtClean="0"/>
                    </a:p>
                    <a:p>
                      <a:pPr marL="0" marR="0" lvl="0" indent="0" algn="ctr" defTabSz="9329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Employment </a:t>
                      </a:r>
                    </a:p>
                    <a:p>
                      <a:pPr marL="0" marR="0" lvl="0" indent="0" algn="ctr" defTabSz="9329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Equity</a:t>
                      </a:r>
                      <a:endParaRPr kumimoji="0" lang="en-GB" sz="12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p>
                      <a:endParaRPr lang="en-ZA" dirty="0"/>
                    </a:p>
                  </a:txBody>
                  <a:tcPr anchor="ct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solidFill>
                      <a:schemeClr val="accent1">
                        <a:lumMod val="40000"/>
                        <a:lumOff val="60000"/>
                      </a:schemeClr>
                    </a:solidFill>
                  </a:tcPr>
                </a:tc>
                <a:tc>
                  <a:txBody>
                    <a:bodyPr/>
                    <a:lstStyle/>
                    <a:p>
                      <a:endParaRPr lang="en-ZA" dirty="0"/>
                    </a:p>
                  </a:txBody>
                  <a:tcP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c>
                  <a:txBody>
                    <a:bodyPr/>
                    <a:lstStyle/>
                    <a:p>
                      <a:pPr marL="0" marR="0" lvl="0" indent="0" algn="l" defTabSz="932962" rtl="0" eaLnBrk="1" fontAlgn="auto" latinLnBrk="0" hangingPunct="1">
                        <a:lnSpc>
                          <a:spcPct val="100000"/>
                        </a:lnSpc>
                        <a:spcBef>
                          <a:spcPts val="0"/>
                        </a:spcBef>
                        <a:spcAft>
                          <a:spcPts val="0"/>
                        </a:spcAft>
                        <a:buClrTx/>
                        <a:buSzTx/>
                        <a:buFontTx/>
                        <a:buNone/>
                        <a:tabLst/>
                        <a:defRPr/>
                      </a:pPr>
                      <a:r>
                        <a:rPr lang="en-US" sz="1000" b="0" kern="1200" baseline="0" dirty="0" smtClean="0">
                          <a:solidFill>
                            <a:schemeClr val="tx1"/>
                          </a:solidFill>
                          <a:latin typeface="+mn-lt"/>
                          <a:ea typeface="+mn-ea"/>
                          <a:cs typeface="Arial" panose="020B0604020202020204" pitchFamily="34" charset="0"/>
                        </a:rPr>
                        <a:t>The Company aims to continue structured initiatives to implement affirmative action measures to achieve Employment Equity (EE) targets and goals as set out in the EE Plan. </a:t>
                      </a:r>
                    </a:p>
                    <a:p>
                      <a:endParaRPr lang="en-ZA" dirty="0"/>
                    </a:p>
                  </a:txBody>
                  <a:tcPr anchor="ct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noFill/>
                  </a:tcPr>
                </a:tc>
              </a:tr>
            </a:tbl>
          </a:graphicData>
        </a:graphic>
      </p:graphicFrame>
      <p:graphicFrame>
        <p:nvGraphicFramePr>
          <p:cNvPr id="6" name="Object 5"/>
          <p:cNvGraphicFramePr>
            <a:graphicFrameLocks/>
          </p:cNvGraphicFramePr>
          <p:nvPr>
            <p:custDataLst>
              <p:tags r:id="rId4"/>
            </p:custDataLst>
            <p:extLst>
              <p:ext uri="{D42A27DB-BD31-4B8C-83A1-F6EECF244321}">
                <p14:modId xmlns:p14="http://schemas.microsoft.com/office/powerpoint/2010/main" val="3842747362"/>
              </p:ext>
            </p:extLst>
          </p:nvPr>
        </p:nvGraphicFramePr>
        <p:xfrm>
          <a:off x="1714500" y="1257300"/>
          <a:ext cx="4981712" cy="1171693"/>
        </p:xfrm>
        <a:graphic>
          <a:graphicData uri="http://schemas.openxmlformats.org/presentationml/2006/ole">
            <mc:AlternateContent xmlns:mc="http://schemas.openxmlformats.org/markup-compatibility/2006">
              <mc:Choice xmlns:v="urn:schemas-microsoft-com:vml" Requires="v">
                <p:oleObj spid="_x0000_s1215811" name="Chart" r:id="rId25" imgW="4981712" imgH="1171693" progId="MSGraph.Chart.8">
                  <p:embed followColorScheme="full"/>
                </p:oleObj>
              </mc:Choice>
              <mc:Fallback>
                <p:oleObj name="Chart" r:id="rId25" imgW="4981712" imgH="1171693" progId="MSGraph.Chart.8">
                  <p:embed followColorScheme="full"/>
                  <p:pic>
                    <p:nvPicPr>
                      <p:cNvPr id="0" name=""/>
                      <p:cNvPicPr/>
                      <p:nvPr/>
                    </p:nvPicPr>
                    <p:blipFill>
                      <a:blip r:embed="rId26"/>
                      <a:stretch>
                        <a:fillRect/>
                      </a:stretch>
                    </p:blipFill>
                    <p:spPr>
                      <a:xfrm>
                        <a:off x="1714500" y="1257300"/>
                        <a:ext cx="4981712" cy="1171693"/>
                      </a:xfrm>
                      <a:prstGeom prst="rect">
                        <a:avLst/>
                      </a:prstGeom>
                    </p:spPr>
                  </p:pic>
                </p:oleObj>
              </mc:Fallback>
            </mc:AlternateContent>
          </a:graphicData>
        </a:graphic>
      </p:graphicFrame>
      <p:sp>
        <p:nvSpPr>
          <p:cNvPr id="7" name="Rectangle 6"/>
          <p:cNvSpPr/>
          <p:nvPr>
            <p:custDataLst>
              <p:tags r:id="rId5"/>
            </p:custDataLst>
          </p:nvPr>
        </p:nvSpPr>
        <p:spPr bwMode="auto">
          <a:xfrm>
            <a:off x="4941888" y="218281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AA818BDF-3541-46DC-AC27-2A7634B5443B}" type="datetime'2''0''''''2''''''1''''''''''/''22'''''''''''''''''''''''''">
              <a:rPr lang="en-ZA" altLang="en-US" sz="800">
                <a:solidFill>
                  <a:schemeClr val="tx1"/>
                </a:solidFill>
              </a:rPr>
              <a:pPr/>
              <a:t>2021/22</a:t>
            </a:fld>
            <a:endParaRPr lang="en-ZA" sz="800" dirty="0" err="1" smtClean="0">
              <a:solidFill>
                <a:schemeClr val="tx1"/>
              </a:solidFill>
              <a:sym typeface="+mn-lt"/>
            </a:endParaRPr>
          </a:p>
        </p:txBody>
      </p:sp>
      <p:sp>
        <p:nvSpPr>
          <p:cNvPr id="8" name="Rectangle 7"/>
          <p:cNvSpPr/>
          <p:nvPr>
            <p:custDataLst>
              <p:tags r:id="rId6"/>
            </p:custDataLst>
          </p:nvPr>
        </p:nvSpPr>
        <p:spPr bwMode="auto">
          <a:xfrm>
            <a:off x="3103563" y="218281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1BD598CE-5F15-40AF-BFF4-7D47BB4E15DF}" type="datetime'2''''0''19''''/''''''''''2''''''''''''''''''''''''''''''0'">
              <a:rPr lang="en-US" altLang="en-US" sz="800">
                <a:solidFill>
                  <a:schemeClr val="tx1"/>
                </a:solidFill>
              </a:rPr>
              <a:pPr/>
              <a:t>2019/20</a:t>
            </a:fld>
            <a:endParaRPr lang="en-ZA" sz="800" dirty="0" err="1" smtClean="0">
              <a:solidFill>
                <a:schemeClr val="tx1"/>
              </a:solidFill>
              <a:sym typeface="+mn-lt"/>
            </a:endParaRPr>
          </a:p>
        </p:txBody>
      </p:sp>
      <p:sp>
        <p:nvSpPr>
          <p:cNvPr id="9" name="Rectangle 8"/>
          <p:cNvSpPr/>
          <p:nvPr>
            <p:custDataLst>
              <p:tags r:id="rId7"/>
            </p:custDataLst>
          </p:nvPr>
        </p:nvSpPr>
        <p:spPr bwMode="auto">
          <a:xfrm>
            <a:off x="5865813" y="218281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D217ABC-613D-4C64-A443-76206A93F320}" type="datetime'''20''''''22''''''''''/''''''''''''''''2''''''''''''''''''3'">
              <a:rPr lang="en-ZA" altLang="en-US" sz="800">
                <a:solidFill>
                  <a:schemeClr val="tx1"/>
                </a:solidFill>
              </a:rPr>
              <a:pPr/>
              <a:t>2022/23</a:t>
            </a:fld>
            <a:endParaRPr lang="en-ZA" sz="800" dirty="0" err="1" smtClean="0">
              <a:solidFill>
                <a:schemeClr val="tx1"/>
              </a:solidFill>
              <a:sym typeface="+mn-lt"/>
            </a:endParaRPr>
          </a:p>
        </p:txBody>
      </p:sp>
      <p:sp>
        <p:nvSpPr>
          <p:cNvPr id="10" name="Rectangle 9"/>
          <p:cNvSpPr/>
          <p:nvPr>
            <p:custDataLst>
              <p:tags r:id="rId8"/>
            </p:custDataLst>
          </p:nvPr>
        </p:nvSpPr>
        <p:spPr bwMode="auto">
          <a:xfrm>
            <a:off x="4022725" y="218281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33C1E603-1C2B-4B1F-BE2F-C09EE342290E}" type="datetime'''''2''''''0''''''''2''''''''''''''0''''/''''2''''''1'''''''''">
              <a:rPr lang="en-US" altLang="en-US" sz="800">
                <a:solidFill>
                  <a:schemeClr val="tx1"/>
                </a:solidFill>
              </a:rPr>
              <a:pPr/>
              <a:t>2020/21</a:t>
            </a:fld>
            <a:endParaRPr lang="en-ZA" sz="800" dirty="0" err="1" smtClean="0">
              <a:solidFill>
                <a:schemeClr val="tx1"/>
              </a:solidFill>
              <a:sym typeface="+mn-lt"/>
            </a:endParaRPr>
          </a:p>
        </p:txBody>
      </p:sp>
      <p:sp>
        <p:nvSpPr>
          <p:cNvPr id="11" name="Rectangle 10"/>
          <p:cNvSpPr/>
          <p:nvPr>
            <p:custDataLst>
              <p:tags r:id="rId9"/>
            </p:custDataLst>
          </p:nvPr>
        </p:nvSpPr>
        <p:spPr bwMode="auto">
          <a:xfrm>
            <a:off x="2179638" y="218281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F30F78DE-4BA0-4F4B-85CB-207517729964}" type="datetime'''''''''2''''''0''''18''''''/1''9'''''''''''''''''''''''">
              <a:rPr lang="en-US" altLang="en-US" sz="800">
                <a:solidFill>
                  <a:schemeClr val="tx1"/>
                </a:solidFill>
              </a:rPr>
              <a:pPr/>
              <a:t>2018/19</a:t>
            </a:fld>
            <a:endParaRPr lang="en-ZA" sz="800" dirty="0" err="1" smtClean="0">
              <a:solidFill>
                <a:schemeClr val="tx1"/>
              </a:solidFill>
              <a:sym typeface="+mn-lt"/>
            </a:endParaRPr>
          </a:p>
        </p:txBody>
      </p:sp>
      <p:graphicFrame>
        <p:nvGraphicFramePr>
          <p:cNvPr id="12" name="Object 11"/>
          <p:cNvGraphicFramePr>
            <a:graphicFrameLocks/>
          </p:cNvGraphicFramePr>
          <p:nvPr>
            <p:custDataLst>
              <p:tags r:id="rId10"/>
            </p:custDataLst>
            <p:extLst>
              <p:ext uri="{D42A27DB-BD31-4B8C-83A1-F6EECF244321}">
                <p14:modId xmlns:p14="http://schemas.microsoft.com/office/powerpoint/2010/main" val="1008147031"/>
              </p:ext>
            </p:extLst>
          </p:nvPr>
        </p:nvGraphicFramePr>
        <p:xfrm>
          <a:off x="1714500" y="2362200"/>
          <a:ext cx="5038557" cy="1133436"/>
        </p:xfrm>
        <a:graphic>
          <a:graphicData uri="http://schemas.openxmlformats.org/presentationml/2006/ole">
            <mc:AlternateContent xmlns:mc="http://schemas.openxmlformats.org/markup-compatibility/2006">
              <mc:Choice xmlns:v="urn:schemas-microsoft-com:vml" Requires="v">
                <p:oleObj spid="_x0000_s1215812" name="Chart" r:id="rId27" imgW="5038557" imgH="1133436" progId="MSGraph.Chart.8">
                  <p:embed followColorScheme="full"/>
                </p:oleObj>
              </mc:Choice>
              <mc:Fallback>
                <p:oleObj name="Chart" r:id="rId27" imgW="5038557" imgH="1133436" progId="MSGraph.Chart.8">
                  <p:embed followColorScheme="full"/>
                  <p:pic>
                    <p:nvPicPr>
                      <p:cNvPr id="0" name=""/>
                      <p:cNvPicPr/>
                      <p:nvPr/>
                    </p:nvPicPr>
                    <p:blipFill>
                      <a:blip r:embed="rId28"/>
                      <a:stretch>
                        <a:fillRect/>
                      </a:stretch>
                    </p:blipFill>
                    <p:spPr>
                      <a:xfrm>
                        <a:off x="1714500" y="2362200"/>
                        <a:ext cx="5038557" cy="1133436"/>
                      </a:xfrm>
                      <a:prstGeom prst="rect">
                        <a:avLst/>
                      </a:prstGeom>
                    </p:spPr>
                  </p:pic>
                </p:oleObj>
              </mc:Fallback>
            </mc:AlternateContent>
          </a:graphicData>
        </a:graphic>
      </p:graphicFrame>
      <p:sp>
        <p:nvSpPr>
          <p:cNvPr id="13" name="Rectangle 12"/>
          <p:cNvSpPr/>
          <p:nvPr>
            <p:custDataLst>
              <p:tags r:id="rId11"/>
            </p:custDataLst>
          </p:nvPr>
        </p:nvSpPr>
        <p:spPr bwMode="auto">
          <a:xfrm>
            <a:off x="4999038" y="331628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EBDFD4D0-9FD8-4703-A504-E4B56AD12A47}" type="datetime'''2''''''''''''''''''0''''''''''2''''''1''/''''''2''''2'''''">
              <a:rPr lang="en-ZA" altLang="en-US" sz="800">
                <a:solidFill>
                  <a:schemeClr val="tx1"/>
                </a:solidFill>
              </a:rPr>
              <a:pPr/>
              <a:t>2021/22</a:t>
            </a:fld>
            <a:endParaRPr lang="en-ZA" sz="800" dirty="0" err="1" smtClean="0">
              <a:solidFill>
                <a:schemeClr val="tx1"/>
              </a:solidFill>
              <a:sym typeface="+mn-lt"/>
            </a:endParaRPr>
          </a:p>
        </p:txBody>
      </p:sp>
      <p:sp>
        <p:nvSpPr>
          <p:cNvPr id="15" name="Rectangle 14"/>
          <p:cNvSpPr/>
          <p:nvPr>
            <p:custDataLst>
              <p:tags r:id="rId12"/>
            </p:custDataLst>
          </p:nvPr>
        </p:nvSpPr>
        <p:spPr bwMode="auto">
          <a:xfrm>
            <a:off x="4060825" y="331628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6289FB9B-DA45-4A52-918C-8EABD75CB227}" type="datetime'''''''2''''''''''''0''''''''2''''''''0''''/2''''''1'''''">
              <a:rPr lang="en-US" altLang="en-US" sz="800">
                <a:solidFill>
                  <a:schemeClr val="tx1"/>
                </a:solidFill>
              </a:rPr>
              <a:pPr/>
              <a:t>2020/21</a:t>
            </a:fld>
            <a:endParaRPr lang="en-ZA" sz="800" dirty="0" err="1" smtClean="0">
              <a:solidFill>
                <a:schemeClr val="tx1"/>
              </a:solidFill>
              <a:sym typeface="+mn-lt"/>
            </a:endParaRPr>
          </a:p>
        </p:txBody>
      </p:sp>
      <p:sp>
        <p:nvSpPr>
          <p:cNvPr id="16" name="Rectangle 15"/>
          <p:cNvSpPr/>
          <p:nvPr>
            <p:custDataLst>
              <p:tags r:id="rId13"/>
            </p:custDataLst>
          </p:nvPr>
        </p:nvSpPr>
        <p:spPr bwMode="auto">
          <a:xfrm>
            <a:off x="5937250" y="331628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A1411AFA-8D01-4649-A6F7-9A10EE0DE178}" type="datetime'''''''2''''''''''''''''0''''''''2''''2''''/''''''2''''3'">
              <a:rPr lang="en-ZA" altLang="en-US" sz="800">
                <a:solidFill>
                  <a:schemeClr val="tx1"/>
                </a:solidFill>
              </a:rPr>
              <a:pPr/>
              <a:t>2022/23</a:t>
            </a:fld>
            <a:endParaRPr lang="en-ZA" sz="800" dirty="0" err="1" smtClean="0">
              <a:solidFill>
                <a:schemeClr val="tx1"/>
              </a:solidFill>
              <a:sym typeface="+mn-lt"/>
            </a:endParaRPr>
          </a:p>
        </p:txBody>
      </p:sp>
      <p:sp>
        <p:nvSpPr>
          <p:cNvPr id="17" name="Rectangle 16"/>
          <p:cNvSpPr/>
          <p:nvPr>
            <p:custDataLst>
              <p:tags r:id="rId14"/>
            </p:custDataLst>
          </p:nvPr>
        </p:nvSpPr>
        <p:spPr bwMode="auto">
          <a:xfrm>
            <a:off x="2184400" y="331628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663A836D-9264-4EB5-BF2C-00D4BE6698B4}" type="datetime'''''''''''''''''''''2''''''''0''1''''8/''1''''''9'''''">
              <a:rPr lang="en-US" altLang="en-US" sz="800">
                <a:solidFill>
                  <a:schemeClr val="tx1"/>
                </a:solidFill>
              </a:rPr>
              <a:pPr/>
              <a:t>2018/19</a:t>
            </a:fld>
            <a:endParaRPr lang="en-ZA" sz="800" dirty="0" err="1" smtClean="0">
              <a:solidFill>
                <a:schemeClr val="tx1"/>
              </a:solidFill>
              <a:sym typeface="+mn-lt"/>
            </a:endParaRPr>
          </a:p>
        </p:txBody>
      </p:sp>
      <p:sp>
        <p:nvSpPr>
          <p:cNvPr id="18" name="Rectangle 17"/>
          <p:cNvSpPr/>
          <p:nvPr>
            <p:custDataLst>
              <p:tags r:id="rId15"/>
            </p:custDataLst>
          </p:nvPr>
        </p:nvSpPr>
        <p:spPr bwMode="auto">
          <a:xfrm>
            <a:off x="3122613" y="3316288"/>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6FE1DA6B-7DFC-4063-9407-18D118DE6289}" type="datetime'''''20''1''''''9''''''''''''''''''''''''''''''''''/''2''''''0'">
              <a:rPr lang="en-US" altLang="en-US" sz="800">
                <a:solidFill>
                  <a:schemeClr val="tx1"/>
                </a:solidFill>
              </a:rPr>
              <a:pPr/>
              <a:t>2019/20</a:t>
            </a:fld>
            <a:endParaRPr lang="en-ZA" sz="800" dirty="0" err="1" smtClean="0">
              <a:solidFill>
                <a:schemeClr val="tx1"/>
              </a:solidFill>
              <a:sym typeface="+mn-lt"/>
            </a:endParaRPr>
          </a:p>
        </p:txBody>
      </p:sp>
      <p:graphicFrame>
        <p:nvGraphicFramePr>
          <p:cNvPr id="19" name="Object 18"/>
          <p:cNvGraphicFramePr>
            <a:graphicFrameLocks/>
          </p:cNvGraphicFramePr>
          <p:nvPr>
            <p:custDataLst>
              <p:tags r:id="rId16"/>
            </p:custDataLst>
            <p:extLst>
              <p:ext uri="{D42A27DB-BD31-4B8C-83A1-F6EECF244321}">
                <p14:modId xmlns:p14="http://schemas.microsoft.com/office/powerpoint/2010/main" val="591474525"/>
              </p:ext>
            </p:extLst>
          </p:nvPr>
        </p:nvGraphicFramePr>
        <p:xfrm>
          <a:off x="1714500" y="3619500"/>
          <a:ext cx="5038557" cy="1171693"/>
        </p:xfrm>
        <a:graphic>
          <a:graphicData uri="http://schemas.openxmlformats.org/presentationml/2006/ole">
            <mc:AlternateContent xmlns:mc="http://schemas.openxmlformats.org/markup-compatibility/2006">
              <mc:Choice xmlns:v="urn:schemas-microsoft-com:vml" Requires="v">
                <p:oleObj spid="_x0000_s1215813" name="Chart" r:id="rId29" imgW="5038557" imgH="1171693" progId="MSGraph.Chart.8">
                  <p:embed followColorScheme="full"/>
                </p:oleObj>
              </mc:Choice>
              <mc:Fallback>
                <p:oleObj name="Chart" r:id="rId29" imgW="5038557" imgH="1171693" progId="MSGraph.Chart.8">
                  <p:embed followColorScheme="full"/>
                  <p:pic>
                    <p:nvPicPr>
                      <p:cNvPr id="0" name=""/>
                      <p:cNvPicPr/>
                      <p:nvPr/>
                    </p:nvPicPr>
                    <p:blipFill>
                      <a:blip r:embed="rId30"/>
                      <a:stretch>
                        <a:fillRect/>
                      </a:stretch>
                    </p:blipFill>
                    <p:spPr>
                      <a:xfrm>
                        <a:off x="1714500" y="3619500"/>
                        <a:ext cx="5038557" cy="1171693"/>
                      </a:xfrm>
                      <a:prstGeom prst="rect">
                        <a:avLst/>
                      </a:prstGeom>
                    </p:spPr>
                  </p:pic>
                </p:oleObj>
              </mc:Fallback>
            </mc:AlternateContent>
          </a:graphicData>
        </a:graphic>
      </p:graphicFrame>
      <p:sp>
        <p:nvSpPr>
          <p:cNvPr id="20" name="Rectangle 19"/>
          <p:cNvSpPr/>
          <p:nvPr>
            <p:custDataLst>
              <p:tags r:id="rId17"/>
            </p:custDataLst>
          </p:nvPr>
        </p:nvSpPr>
        <p:spPr bwMode="auto">
          <a:xfrm>
            <a:off x="2184400" y="45640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1C4C6614-7465-482A-BA8F-18F38EB4986B}" type="datetime'2''''''''''''''''''''''01''8''''''/''''1''''''9'''''''''''">
              <a:rPr lang="en-US" altLang="en-US" sz="800">
                <a:solidFill>
                  <a:schemeClr val="tx1"/>
                </a:solidFill>
              </a:rPr>
              <a:pPr/>
              <a:t>2018/19</a:t>
            </a:fld>
            <a:endParaRPr lang="en-ZA" sz="800" dirty="0" err="1" smtClean="0">
              <a:solidFill>
                <a:schemeClr val="tx1"/>
              </a:solidFill>
              <a:sym typeface="+mn-lt"/>
            </a:endParaRPr>
          </a:p>
        </p:txBody>
      </p:sp>
      <p:sp>
        <p:nvSpPr>
          <p:cNvPr id="21" name="Rectangle 20"/>
          <p:cNvSpPr/>
          <p:nvPr>
            <p:custDataLst>
              <p:tags r:id="rId18"/>
            </p:custDataLst>
          </p:nvPr>
        </p:nvSpPr>
        <p:spPr bwMode="auto">
          <a:xfrm>
            <a:off x="4060825" y="45640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D4920223-735E-4117-883C-E034BA391559}" type="datetime'''''''2''''02''''''''''''''''''''''''''''0''''''''''''''/21'''">
              <a:rPr lang="en-US" altLang="en-US" sz="800">
                <a:solidFill>
                  <a:schemeClr val="tx1"/>
                </a:solidFill>
              </a:rPr>
              <a:pPr/>
              <a:t>2020/21</a:t>
            </a:fld>
            <a:endParaRPr lang="en-ZA" sz="800" dirty="0" err="1" smtClean="0">
              <a:solidFill>
                <a:schemeClr val="tx1"/>
              </a:solidFill>
              <a:sym typeface="+mn-lt"/>
            </a:endParaRPr>
          </a:p>
        </p:txBody>
      </p:sp>
      <p:sp>
        <p:nvSpPr>
          <p:cNvPr id="22" name="Rectangle 21"/>
          <p:cNvSpPr/>
          <p:nvPr>
            <p:custDataLst>
              <p:tags r:id="rId19"/>
            </p:custDataLst>
          </p:nvPr>
        </p:nvSpPr>
        <p:spPr bwMode="auto">
          <a:xfrm>
            <a:off x="3122613" y="45640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D58194A2-E00A-4B91-9DDB-22C43C236342}" type="datetime'''2''''''''''0''''''1''''''''''9''/''''''''2''''''''''0'''''">
              <a:rPr lang="en-US" altLang="en-US" sz="800">
                <a:solidFill>
                  <a:schemeClr val="tx1"/>
                </a:solidFill>
              </a:rPr>
              <a:pPr/>
              <a:t>2019/20</a:t>
            </a:fld>
            <a:endParaRPr lang="en-ZA" sz="800" dirty="0" err="1" smtClean="0">
              <a:solidFill>
                <a:schemeClr val="tx1"/>
              </a:solidFill>
              <a:sym typeface="+mn-lt"/>
            </a:endParaRPr>
          </a:p>
        </p:txBody>
      </p:sp>
      <p:sp>
        <p:nvSpPr>
          <p:cNvPr id="23" name="Rectangle 22"/>
          <p:cNvSpPr/>
          <p:nvPr>
            <p:custDataLst>
              <p:tags r:id="rId20"/>
            </p:custDataLst>
          </p:nvPr>
        </p:nvSpPr>
        <p:spPr bwMode="auto">
          <a:xfrm>
            <a:off x="4999038" y="45640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A26F7C67-F5E8-4ACD-9AE0-3DFD44F02BAA}" type="datetime'''2''''''''0''''''''''''''''''2''''''''''1/2''''2'''''">
              <a:rPr lang="en-ZA" altLang="en-US" sz="800">
                <a:solidFill>
                  <a:schemeClr val="tx1"/>
                </a:solidFill>
              </a:rPr>
              <a:pPr/>
              <a:t>2021/22</a:t>
            </a:fld>
            <a:endParaRPr lang="en-ZA" sz="800" dirty="0" err="1" smtClean="0">
              <a:solidFill>
                <a:schemeClr val="tx1"/>
              </a:solidFill>
              <a:sym typeface="+mn-lt"/>
            </a:endParaRPr>
          </a:p>
        </p:txBody>
      </p:sp>
      <p:sp>
        <p:nvSpPr>
          <p:cNvPr id="24" name="Rectangle 23"/>
          <p:cNvSpPr/>
          <p:nvPr>
            <p:custDataLst>
              <p:tags r:id="rId21"/>
            </p:custDataLst>
          </p:nvPr>
        </p:nvSpPr>
        <p:spPr bwMode="auto">
          <a:xfrm>
            <a:off x="5937250" y="4564063"/>
            <a:ext cx="384175" cy="12223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fld id="{9E062217-FC9A-4A03-8342-DDB6C48B5C1C}" type="datetime'''''''''''202''''''''''''''''''2''''''''''''''''''/23'''">
              <a:rPr lang="en-ZA" altLang="en-US" sz="800">
                <a:solidFill>
                  <a:schemeClr val="tx1"/>
                </a:solidFill>
              </a:rPr>
              <a:pPr/>
              <a:t>2022/23</a:t>
            </a:fld>
            <a:endParaRPr lang="en-ZA" sz="800" dirty="0" err="1" smtClean="0">
              <a:solidFill>
                <a:schemeClr val="tx1"/>
              </a:solidFill>
              <a:sym typeface="+mn-lt"/>
            </a:endParaRPr>
          </a:p>
        </p:txBody>
      </p:sp>
      <p:graphicFrame>
        <p:nvGraphicFramePr>
          <p:cNvPr id="25" name="Table 24"/>
          <p:cNvGraphicFramePr>
            <a:graphicFrameLocks noGrp="1"/>
          </p:cNvGraphicFramePr>
          <p:nvPr>
            <p:extLst>
              <p:ext uri="{D42A27DB-BD31-4B8C-83A1-F6EECF244321}">
                <p14:modId xmlns:p14="http://schemas.microsoft.com/office/powerpoint/2010/main" val="2274527441"/>
              </p:ext>
            </p:extLst>
          </p:nvPr>
        </p:nvGraphicFramePr>
        <p:xfrm>
          <a:off x="1805939" y="4915057"/>
          <a:ext cx="5052061" cy="1548000"/>
        </p:xfrm>
        <a:graphic>
          <a:graphicData uri="http://schemas.openxmlformats.org/drawingml/2006/table">
            <a:tbl>
              <a:tblPr firstRow="1" bandRow="1">
                <a:tableStyleId>{5C22544A-7EE6-4342-B048-85BDC9FD1C3A}</a:tableStyleId>
              </a:tblPr>
              <a:tblGrid>
                <a:gridCol w="1828801"/>
                <a:gridCol w="644652"/>
                <a:gridCol w="644652"/>
                <a:gridCol w="644652"/>
                <a:gridCol w="644652"/>
                <a:gridCol w="644652"/>
              </a:tblGrid>
              <a:tr h="242544">
                <a:tc>
                  <a:txBody>
                    <a:bodyPr/>
                    <a:lstStyle/>
                    <a:p>
                      <a:pPr algn="l"/>
                      <a:r>
                        <a:rPr lang="en-ZA" sz="800" dirty="0" smtClean="0">
                          <a:solidFill>
                            <a:schemeClr val="tx1"/>
                          </a:solidFill>
                        </a:rPr>
                        <a:t>Designated Categories (%)</a:t>
                      </a:r>
                      <a:endParaRPr lang="en-ZA" sz="800"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ZA" sz="800" b="0" dirty="0" smtClean="0">
                          <a:solidFill>
                            <a:schemeClr val="tx1"/>
                          </a:solidFill>
                        </a:rPr>
                        <a:t>2018/19</a:t>
                      </a:r>
                      <a:endParaRPr lang="en-ZA" sz="800" b="0"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ZA" sz="800" b="0" dirty="0" smtClean="0">
                          <a:solidFill>
                            <a:schemeClr val="tx1"/>
                          </a:solidFill>
                        </a:rPr>
                        <a:t>2019/20</a:t>
                      </a:r>
                      <a:endParaRPr lang="en-ZA" sz="800" b="0"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ZA" sz="800" b="0" dirty="0" smtClean="0">
                          <a:solidFill>
                            <a:schemeClr val="tx1"/>
                          </a:solidFill>
                        </a:rPr>
                        <a:t>2020/21</a:t>
                      </a:r>
                      <a:endParaRPr lang="en-ZA" sz="800" b="0"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marL="0" marR="0" lvl="0" indent="0" algn="ctr" defTabSz="932962" rtl="0" eaLnBrk="1" fontAlgn="auto" latinLnBrk="0" hangingPunct="1">
                        <a:lnSpc>
                          <a:spcPct val="100000"/>
                        </a:lnSpc>
                        <a:spcBef>
                          <a:spcPts val="0"/>
                        </a:spcBef>
                        <a:spcAft>
                          <a:spcPts val="0"/>
                        </a:spcAft>
                        <a:buClrTx/>
                        <a:buSzTx/>
                        <a:buFontTx/>
                        <a:buNone/>
                        <a:tabLst/>
                        <a:defRPr/>
                      </a:pPr>
                      <a:r>
                        <a:rPr lang="en-ZA" sz="800" b="0" dirty="0" smtClean="0">
                          <a:solidFill>
                            <a:schemeClr val="tx1"/>
                          </a:solidFill>
                        </a:rPr>
                        <a:t>2021/22</a:t>
                      </a:r>
                    </a:p>
                    <a:p>
                      <a:pPr algn="ctr"/>
                      <a:endParaRPr lang="en-ZA" sz="800" b="0"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ZA" sz="800" b="0" dirty="0" smtClean="0">
                          <a:solidFill>
                            <a:schemeClr val="tx1"/>
                          </a:solidFill>
                        </a:rPr>
                        <a:t>2022/23</a:t>
                      </a:r>
                      <a:endParaRPr lang="en-ZA" sz="800" b="0" dirty="0">
                        <a:solidFill>
                          <a:schemeClr val="tx1"/>
                        </a:solidFill>
                      </a:endParaRPr>
                    </a:p>
                  </a:txBody>
                  <a:tcPr>
                    <a:lnB w="12700" cap="flat" cmpd="sng" algn="ctr">
                      <a:solidFill>
                        <a:schemeClr val="tx1"/>
                      </a:solidFill>
                      <a:prstDash val="solid"/>
                      <a:round/>
                      <a:headEnd type="none" w="med" len="med"/>
                      <a:tailEnd type="none" w="med" len="med"/>
                    </a:lnB>
                    <a:noFill/>
                  </a:tcPr>
                </a:tc>
              </a:tr>
              <a:tr h="242544">
                <a:tc>
                  <a:txBody>
                    <a:bodyPr/>
                    <a:lstStyle/>
                    <a:p>
                      <a:r>
                        <a:rPr lang="en-ZA" sz="800" dirty="0" smtClean="0">
                          <a:latin typeface="+mn-lt"/>
                        </a:rPr>
                        <a:t>Black</a:t>
                      </a:r>
                      <a:endParaRPr lang="en-ZA" sz="800" dirty="0">
                        <a:latin typeface="+mn-lt"/>
                      </a:endParaRPr>
                    </a:p>
                  </a:txBody>
                  <a:tcPr>
                    <a:lnT w="12700" cap="flat" cmpd="sng" algn="ctr">
                      <a:solidFill>
                        <a:schemeClr val="tx1"/>
                      </a:solidFill>
                      <a:prstDash val="solid"/>
                      <a:round/>
                      <a:headEnd type="none" w="med" len="med"/>
                      <a:tailEnd type="none" w="med" len="med"/>
                    </a:lnT>
                    <a:noFill/>
                  </a:tcPr>
                </a:tc>
                <a:tc>
                  <a:txBody>
                    <a:bodyPr/>
                    <a:lstStyle/>
                    <a:p>
                      <a:pPr algn="ctr"/>
                      <a:r>
                        <a:rPr lang="en-US" sz="800" dirty="0" smtClean="0">
                          <a:latin typeface="+mn-lt"/>
                          <a:cs typeface="Arial" panose="020B0604020202020204" pitchFamily="34" charset="0"/>
                        </a:rPr>
                        <a:t>89,0</a:t>
                      </a:r>
                      <a:endParaRPr lang="en-ZA" sz="800" dirty="0">
                        <a:latin typeface="+mn-lt"/>
                        <a:cs typeface="Arial" panose="020B0604020202020204" pitchFamily="34" charset="0"/>
                      </a:endParaRPr>
                    </a:p>
                  </a:txBody>
                  <a:tcPr marL="91437" marR="91437" marT="45714" marB="45714">
                    <a:lnT w="12700" cap="flat" cmpd="sng" algn="ctr">
                      <a:solidFill>
                        <a:schemeClr val="tx1"/>
                      </a:solidFill>
                      <a:prstDash val="solid"/>
                      <a:round/>
                      <a:headEnd type="none" w="med" len="med"/>
                      <a:tailEnd type="none" w="med" len="med"/>
                    </a:lnT>
                    <a:noFill/>
                  </a:tcPr>
                </a:tc>
                <a:tc>
                  <a:txBody>
                    <a:bodyPr/>
                    <a:lstStyle/>
                    <a:p>
                      <a:pPr algn="ctr"/>
                      <a:r>
                        <a:rPr lang="en-US" sz="800" dirty="0" smtClean="0">
                          <a:latin typeface="+mn-lt"/>
                          <a:cs typeface="Arial" panose="020B0604020202020204" pitchFamily="34" charset="0"/>
                        </a:rPr>
                        <a:t>90,0</a:t>
                      </a:r>
                      <a:endParaRPr lang="en-ZA" sz="800" dirty="0">
                        <a:latin typeface="+mn-lt"/>
                        <a:cs typeface="Arial" panose="020B0604020202020204" pitchFamily="34" charset="0"/>
                      </a:endParaRPr>
                    </a:p>
                  </a:txBody>
                  <a:tcPr marL="91437" marR="91437" marT="45714" marB="45714">
                    <a:lnT w="12700" cap="flat" cmpd="sng" algn="ctr">
                      <a:solidFill>
                        <a:schemeClr val="tx1"/>
                      </a:solidFill>
                      <a:prstDash val="solid"/>
                      <a:round/>
                      <a:headEnd type="none" w="med" len="med"/>
                      <a:tailEnd type="none" w="med" len="med"/>
                    </a:lnT>
                    <a:noFill/>
                  </a:tcPr>
                </a:tc>
                <a:tc>
                  <a:txBody>
                    <a:bodyPr/>
                    <a:lstStyle/>
                    <a:p>
                      <a:pPr algn="ctr"/>
                      <a:r>
                        <a:rPr lang="en-US" sz="800" dirty="0" smtClean="0">
                          <a:latin typeface="+mn-lt"/>
                          <a:cs typeface="Arial" panose="020B0604020202020204" pitchFamily="34" charset="0"/>
                        </a:rPr>
                        <a:t>90,0</a:t>
                      </a:r>
                      <a:endParaRPr lang="en-ZA" sz="800" dirty="0">
                        <a:latin typeface="+mn-lt"/>
                        <a:cs typeface="Arial" panose="020B0604020202020204" pitchFamily="34" charset="0"/>
                      </a:endParaRPr>
                    </a:p>
                  </a:txBody>
                  <a:tcPr marL="91437" marR="91437" marT="45714" marB="45714">
                    <a:lnT w="12700" cap="flat" cmpd="sng" algn="ctr">
                      <a:solidFill>
                        <a:schemeClr val="tx1"/>
                      </a:solidFill>
                      <a:prstDash val="solid"/>
                      <a:round/>
                      <a:headEnd type="none" w="med" len="med"/>
                      <a:tailEnd type="none" w="med" len="med"/>
                    </a:lnT>
                    <a:noFill/>
                  </a:tcPr>
                </a:tc>
                <a:tc>
                  <a:txBody>
                    <a:bodyPr/>
                    <a:lstStyle/>
                    <a:p>
                      <a:pPr algn="ctr"/>
                      <a:r>
                        <a:rPr lang="en-US" sz="800" dirty="0" smtClean="0">
                          <a:latin typeface="+mn-lt"/>
                          <a:cs typeface="Arial" panose="020B0604020202020204" pitchFamily="34" charset="0"/>
                        </a:rPr>
                        <a:t>90,0</a:t>
                      </a:r>
                      <a:endParaRPr lang="en-ZA" sz="800" dirty="0">
                        <a:latin typeface="+mn-lt"/>
                        <a:cs typeface="Arial" panose="020B0604020202020204" pitchFamily="34" charset="0"/>
                      </a:endParaRPr>
                    </a:p>
                  </a:txBody>
                  <a:tcPr marL="91437" marR="91437" marT="45714" marB="45714">
                    <a:lnT w="12700" cap="flat" cmpd="sng" algn="ctr">
                      <a:solidFill>
                        <a:schemeClr val="tx1"/>
                      </a:solidFill>
                      <a:prstDash val="solid"/>
                      <a:round/>
                      <a:headEnd type="none" w="med" len="med"/>
                      <a:tailEnd type="none" w="med" len="med"/>
                    </a:lnT>
                    <a:noFill/>
                  </a:tcPr>
                </a:tc>
                <a:tc>
                  <a:txBody>
                    <a:bodyPr/>
                    <a:lstStyle/>
                    <a:p>
                      <a:pPr algn="ctr"/>
                      <a:r>
                        <a:rPr lang="en-US" sz="800" dirty="0" smtClean="0">
                          <a:latin typeface="+mn-lt"/>
                          <a:cs typeface="Arial" panose="020B0604020202020204" pitchFamily="34" charset="0"/>
                        </a:rPr>
                        <a:t>90,0</a:t>
                      </a:r>
                      <a:endParaRPr lang="en-ZA" sz="800" dirty="0">
                        <a:latin typeface="+mn-lt"/>
                        <a:cs typeface="Arial" panose="020B0604020202020204" pitchFamily="34" charset="0"/>
                      </a:endParaRPr>
                    </a:p>
                  </a:txBody>
                  <a:tcPr marL="91437" marR="91437" marT="45714" marB="45714">
                    <a:lnT w="12700" cap="flat" cmpd="sng" algn="ctr">
                      <a:solidFill>
                        <a:schemeClr val="tx1"/>
                      </a:solidFill>
                      <a:prstDash val="solid"/>
                      <a:round/>
                      <a:headEnd type="none" w="med" len="med"/>
                      <a:tailEnd type="none" w="med" len="med"/>
                    </a:lnT>
                    <a:noFill/>
                  </a:tcPr>
                </a:tc>
              </a:tr>
              <a:tr h="242544">
                <a:tc>
                  <a:txBody>
                    <a:bodyPr/>
                    <a:lstStyle/>
                    <a:p>
                      <a:r>
                        <a:rPr lang="en-ZA" sz="800" dirty="0" smtClean="0">
                          <a:latin typeface="+mn-lt"/>
                        </a:rPr>
                        <a:t>Females at Group</a:t>
                      </a:r>
                      <a:r>
                        <a:rPr lang="en-ZA" sz="800" baseline="0" dirty="0" smtClean="0">
                          <a:latin typeface="+mn-lt"/>
                        </a:rPr>
                        <a:t> Leadership Team</a:t>
                      </a:r>
                      <a:endParaRPr lang="en-ZA" sz="800" dirty="0">
                        <a:latin typeface="+mn-lt"/>
                      </a:endParaRPr>
                    </a:p>
                  </a:txBody>
                  <a:tcPr>
                    <a:noFill/>
                  </a:tcPr>
                </a:tc>
                <a:tc>
                  <a:txBody>
                    <a:bodyPr/>
                    <a:lstStyle/>
                    <a:p>
                      <a:pPr algn="ctr"/>
                      <a:r>
                        <a:rPr lang="en-US" sz="800" dirty="0" smtClean="0">
                          <a:latin typeface="+mn-lt"/>
                          <a:cs typeface="Arial" panose="020B0604020202020204" pitchFamily="34" charset="0"/>
                        </a:rPr>
                        <a:t>47,7</a:t>
                      </a:r>
                      <a:endParaRPr lang="en-ZA" sz="800" dirty="0">
                        <a:latin typeface="+mn-lt"/>
                        <a:cs typeface="Arial" panose="020B0604020202020204" pitchFamily="34" charset="0"/>
                      </a:endParaRPr>
                    </a:p>
                  </a:txBody>
                  <a:tcPr marL="91437" marR="91437" marT="45714" marB="45714">
                    <a:noFill/>
                  </a:tcPr>
                </a:tc>
                <a:tc>
                  <a:txBody>
                    <a:bodyPr/>
                    <a:lstStyle/>
                    <a:p>
                      <a:pPr algn="ctr"/>
                      <a:r>
                        <a:rPr lang="en-US" sz="800" dirty="0" smtClean="0">
                          <a:latin typeface="+mn-lt"/>
                          <a:cs typeface="Arial" panose="020B0604020202020204" pitchFamily="34" charset="0"/>
                        </a:rPr>
                        <a:t>50,0</a:t>
                      </a:r>
                      <a:endParaRPr lang="en-ZA" sz="800" dirty="0">
                        <a:latin typeface="+mn-lt"/>
                        <a:cs typeface="Arial" panose="020B0604020202020204" pitchFamily="34" charset="0"/>
                      </a:endParaRPr>
                    </a:p>
                  </a:txBody>
                  <a:tcPr marL="91437" marR="91437" marT="45714" marB="45714">
                    <a:noFill/>
                  </a:tcPr>
                </a:tc>
                <a:tc>
                  <a:txBody>
                    <a:bodyPr/>
                    <a:lstStyle/>
                    <a:p>
                      <a:pPr algn="ctr"/>
                      <a:r>
                        <a:rPr lang="en-US" sz="800" dirty="0" smtClean="0">
                          <a:latin typeface="+mn-lt"/>
                          <a:cs typeface="Arial" panose="020B0604020202020204" pitchFamily="34" charset="0"/>
                        </a:rPr>
                        <a:t>50,0</a:t>
                      </a:r>
                      <a:endParaRPr lang="en-ZA" sz="800" dirty="0">
                        <a:latin typeface="+mn-lt"/>
                        <a:cs typeface="Arial" panose="020B0604020202020204" pitchFamily="34" charset="0"/>
                      </a:endParaRPr>
                    </a:p>
                  </a:txBody>
                  <a:tcPr marL="91437" marR="91437" marT="45714" marB="45714">
                    <a:noFill/>
                  </a:tcPr>
                </a:tc>
                <a:tc>
                  <a:txBody>
                    <a:bodyPr/>
                    <a:lstStyle/>
                    <a:p>
                      <a:pPr algn="ctr"/>
                      <a:r>
                        <a:rPr lang="en-US" sz="800" dirty="0" smtClean="0">
                          <a:latin typeface="+mn-lt"/>
                          <a:cs typeface="Arial" panose="020B0604020202020204" pitchFamily="34" charset="0"/>
                        </a:rPr>
                        <a:t>50,0</a:t>
                      </a:r>
                      <a:endParaRPr lang="en-ZA" sz="800" dirty="0">
                        <a:latin typeface="+mn-lt"/>
                        <a:cs typeface="Arial" panose="020B0604020202020204" pitchFamily="34" charset="0"/>
                      </a:endParaRPr>
                    </a:p>
                  </a:txBody>
                  <a:tcPr marL="91437" marR="91437" marT="45714" marB="45714">
                    <a:noFill/>
                  </a:tcPr>
                </a:tc>
                <a:tc>
                  <a:txBody>
                    <a:bodyPr/>
                    <a:lstStyle/>
                    <a:p>
                      <a:pPr algn="ctr"/>
                      <a:r>
                        <a:rPr lang="en-US" sz="800" dirty="0" smtClean="0">
                          <a:latin typeface="+mn-lt"/>
                          <a:cs typeface="Arial" panose="020B0604020202020204" pitchFamily="34" charset="0"/>
                        </a:rPr>
                        <a:t>50,0</a:t>
                      </a:r>
                      <a:endParaRPr lang="en-ZA" sz="800" dirty="0">
                        <a:latin typeface="+mn-lt"/>
                        <a:cs typeface="Arial" panose="020B0604020202020204" pitchFamily="34" charset="0"/>
                      </a:endParaRPr>
                    </a:p>
                  </a:txBody>
                  <a:tcPr marL="91437" marR="91437" marT="45714" marB="45714">
                    <a:noFill/>
                  </a:tcPr>
                </a:tc>
              </a:tr>
              <a:tr h="242544">
                <a:tc>
                  <a:txBody>
                    <a:bodyPr/>
                    <a:lstStyle/>
                    <a:p>
                      <a:r>
                        <a:rPr lang="en-ZA" sz="800" dirty="0" smtClean="0">
                          <a:latin typeface="+mn-lt"/>
                        </a:rPr>
                        <a:t>Females at Extended Leadership</a:t>
                      </a:r>
                      <a:endParaRPr lang="en-ZA" sz="800" dirty="0">
                        <a:latin typeface="+mn-lt"/>
                      </a:endParaRPr>
                    </a:p>
                  </a:txBody>
                  <a:tcPr>
                    <a:noFill/>
                  </a:tcPr>
                </a:tc>
                <a:tc>
                  <a:txBody>
                    <a:bodyPr/>
                    <a:lstStyle/>
                    <a:p>
                      <a:pPr algn="ctr"/>
                      <a:r>
                        <a:rPr lang="en-US" sz="800" dirty="0" smtClean="0">
                          <a:latin typeface="+mn-lt"/>
                          <a:cs typeface="Arial" panose="020B0604020202020204" pitchFamily="34" charset="0"/>
                        </a:rPr>
                        <a:t>37,0</a:t>
                      </a:r>
                      <a:endParaRPr lang="en-ZA" sz="800" dirty="0">
                        <a:latin typeface="+mn-lt"/>
                        <a:cs typeface="Arial" panose="020B0604020202020204" pitchFamily="34" charset="0"/>
                      </a:endParaRPr>
                    </a:p>
                  </a:txBody>
                  <a:tcPr marL="91437" marR="91437" marT="45714" marB="45714">
                    <a:noFill/>
                  </a:tcPr>
                </a:tc>
                <a:tc>
                  <a:txBody>
                    <a:bodyPr/>
                    <a:lstStyle/>
                    <a:p>
                      <a:pPr algn="ctr"/>
                      <a:r>
                        <a:rPr lang="en-US" sz="800" dirty="0" smtClean="0">
                          <a:latin typeface="+mn-lt"/>
                          <a:cs typeface="Arial" panose="020B0604020202020204" pitchFamily="34" charset="0"/>
                        </a:rPr>
                        <a:t>40,0</a:t>
                      </a:r>
                      <a:endParaRPr lang="en-ZA" sz="800" dirty="0">
                        <a:latin typeface="+mn-lt"/>
                        <a:cs typeface="Arial" panose="020B0604020202020204" pitchFamily="34" charset="0"/>
                      </a:endParaRPr>
                    </a:p>
                  </a:txBody>
                  <a:tcPr marL="91437" marR="91437" marT="45714" marB="45714">
                    <a:noFill/>
                  </a:tcPr>
                </a:tc>
                <a:tc>
                  <a:txBody>
                    <a:bodyPr/>
                    <a:lstStyle/>
                    <a:p>
                      <a:pPr algn="ctr"/>
                      <a:r>
                        <a:rPr lang="en-US" sz="800" dirty="0" smtClean="0">
                          <a:latin typeface="+mn-lt"/>
                          <a:cs typeface="Arial" panose="020B0604020202020204" pitchFamily="34" charset="0"/>
                        </a:rPr>
                        <a:t>40,0</a:t>
                      </a:r>
                      <a:endParaRPr lang="en-ZA" sz="800" dirty="0">
                        <a:latin typeface="+mn-lt"/>
                        <a:cs typeface="Arial" panose="020B0604020202020204" pitchFamily="34" charset="0"/>
                      </a:endParaRPr>
                    </a:p>
                  </a:txBody>
                  <a:tcPr marL="91437" marR="91437" marT="45714" marB="45714">
                    <a:noFill/>
                  </a:tcPr>
                </a:tc>
                <a:tc>
                  <a:txBody>
                    <a:bodyPr/>
                    <a:lstStyle/>
                    <a:p>
                      <a:pPr algn="ctr"/>
                      <a:r>
                        <a:rPr lang="en-US" sz="800" dirty="0" smtClean="0">
                          <a:latin typeface="+mn-lt"/>
                          <a:cs typeface="Arial" panose="020B0604020202020204" pitchFamily="34" charset="0"/>
                        </a:rPr>
                        <a:t>40,0</a:t>
                      </a:r>
                      <a:endParaRPr lang="en-ZA" sz="800" dirty="0">
                        <a:latin typeface="+mn-lt"/>
                        <a:cs typeface="Arial" panose="020B0604020202020204" pitchFamily="34" charset="0"/>
                      </a:endParaRPr>
                    </a:p>
                  </a:txBody>
                  <a:tcPr marL="91437" marR="91437" marT="45714" marB="45714">
                    <a:noFill/>
                  </a:tcPr>
                </a:tc>
                <a:tc>
                  <a:txBody>
                    <a:bodyPr/>
                    <a:lstStyle/>
                    <a:p>
                      <a:pPr algn="ctr"/>
                      <a:r>
                        <a:rPr lang="en-US" sz="800" dirty="0" smtClean="0">
                          <a:latin typeface="+mn-lt"/>
                          <a:cs typeface="Arial" panose="020B0604020202020204" pitchFamily="34" charset="0"/>
                        </a:rPr>
                        <a:t>40,0</a:t>
                      </a:r>
                      <a:endParaRPr lang="en-ZA" sz="800" dirty="0">
                        <a:latin typeface="+mn-lt"/>
                        <a:cs typeface="Arial" panose="020B0604020202020204" pitchFamily="34" charset="0"/>
                      </a:endParaRPr>
                    </a:p>
                  </a:txBody>
                  <a:tcPr marL="91437" marR="91437" marT="45714" marB="45714">
                    <a:noFill/>
                  </a:tcPr>
                </a:tc>
              </a:tr>
              <a:tr h="242544">
                <a:tc>
                  <a:txBody>
                    <a:bodyPr/>
                    <a:lstStyle/>
                    <a:p>
                      <a:r>
                        <a:rPr lang="en-ZA" sz="800" dirty="0" smtClean="0">
                          <a:latin typeface="+mn-lt"/>
                        </a:rPr>
                        <a:t>Females below Extended</a:t>
                      </a:r>
                      <a:r>
                        <a:rPr lang="en-ZA" sz="800" baseline="0" dirty="0" smtClean="0">
                          <a:latin typeface="+mn-lt"/>
                        </a:rPr>
                        <a:t> Leadership</a:t>
                      </a:r>
                      <a:endParaRPr lang="en-ZA" sz="800" dirty="0">
                        <a:latin typeface="+mn-lt"/>
                      </a:endParaRPr>
                    </a:p>
                  </a:txBody>
                  <a:tcPr>
                    <a:noFill/>
                  </a:tcPr>
                </a:tc>
                <a:tc>
                  <a:txBody>
                    <a:bodyPr/>
                    <a:lstStyle/>
                    <a:p>
                      <a:pPr algn="ctr"/>
                      <a:r>
                        <a:rPr lang="en-US" sz="800" dirty="0" smtClean="0">
                          <a:latin typeface="+mn-lt"/>
                          <a:cs typeface="Arial" panose="020B0604020202020204" pitchFamily="34" charset="0"/>
                        </a:rPr>
                        <a:t>32,3</a:t>
                      </a:r>
                      <a:endParaRPr lang="en-ZA" sz="800" dirty="0">
                        <a:latin typeface="+mn-lt"/>
                        <a:cs typeface="Arial" panose="020B0604020202020204" pitchFamily="34" charset="0"/>
                      </a:endParaRPr>
                    </a:p>
                  </a:txBody>
                  <a:tcPr marL="91437" marR="91437" marT="45714" marB="45714">
                    <a:noFill/>
                  </a:tcPr>
                </a:tc>
                <a:tc>
                  <a:txBody>
                    <a:bodyPr/>
                    <a:lstStyle/>
                    <a:p>
                      <a:pPr algn="ctr"/>
                      <a:r>
                        <a:rPr lang="en-US" sz="800" dirty="0" smtClean="0">
                          <a:latin typeface="+mn-lt"/>
                          <a:cs typeface="Arial" panose="020B0604020202020204" pitchFamily="34" charset="0"/>
                        </a:rPr>
                        <a:t>35,0</a:t>
                      </a:r>
                      <a:endParaRPr lang="en-ZA" sz="800" dirty="0">
                        <a:latin typeface="+mn-lt"/>
                        <a:cs typeface="Arial" panose="020B0604020202020204" pitchFamily="34" charset="0"/>
                      </a:endParaRPr>
                    </a:p>
                  </a:txBody>
                  <a:tcPr marL="91437" marR="91437" marT="45714" marB="45714">
                    <a:noFill/>
                  </a:tcPr>
                </a:tc>
                <a:tc>
                  <a:txBody>
                    <a:bodyPr/>
                    <a:lstStyle/>
                    <a:p>
                      <a:pPr algn="ctr"/>
                      <a:r>
                        <a:rPr lang="en-US" sz="800" dirty="0" smtClean="0">
                          <a:latin typeface="+mn-lt"/>
                          <a:cs typeface="Arial" panose="020B0604020202020204" pitchFamily="34" charset="0"/>
                        </a:rPr>
                        <a:t>35,0</a:t>
                      </a:r>
                      <a:endParaRPr lang="en-ZA" sz="800" dirty="0">
                        <a:latin typeface="+mn-lt"/>
                        <a:cs typeface="Arial" panose="020B0604020202020204" pitchFamily="34" charset="0"/>
                      </a:endParaRPr>
                    </a:p>
                  </a:txBody>
                  <a:tcPr marL="91437" marR="91437" marT="45714" marB="45714">
                    <a:noFill/>
                  </a:tcPr>
                </a:tc>
                <a:tc>
                  <a:txBody>
                    <a:bodyPr/>
                    <a:lstStyle/>
                    <a:p>
                      <a:pPr algn="ctr"/>
                      <a:r>
                        <a:rPr lang="en-US" sz="800" dirty="0" smtClean="0">
                          <a:latin typeface="+mn-lt"/>
                          <a:cs typeface="Arial" panose="020B0604020202020204" pitchFamily="34" charset="0"/>
                        </a:rPr>
                        <a:t>35,0</a:t>
                      </a:r>
                      <a:endParaRPr lang="en-ZA" sz="800" dirty="0">
                        <a:latin typeface="+mn-lt"/>
                        <a:cs typeface="Arial" panose="020B0604020202020204" pitchFamily="34" charset="0"/>
                      </a:endParaRPr>
                    </a:p>
                  </a:txBody>
                  <a:tcPr marL="91437" marR="91437" marT="45714" marB="45714">
                    <a:noFill/>
                  </a:tcPr>
                </a:tc>
                <a:tc>
                  <a:txBody>
                    <a:bodyPr/>
                    <a:lstStyle/>
                    <a:p>
                      <a:pPr algn="ctr"/>
                      <a:r>
                        <a:rPr lang="en-US" sz="800" dirty="0" smtClean="0">
                          <a:latin typeface="+mn-lt"/>
                          <a:cs typeface="Arial" panose="020B0604020202020204" pitchFamily="34" charset="0"/>
                        </a:rPr>
                        <a:t>35,0</a:t>
                      </a:r>
                      <a:endParaRPr lang="en-ZA" sz="800" dirty="0">
                        <a:latin typeface="+mn-lt"/>
                        <a:cs typeface="Arial" panose="020B0604020202020204" pitchFamily="34" charset="0"/>
                      </a:endParaRPr>
                    </a:p>
                  </a:txBody>
                  <a:tcPr marL="91437" marR="91437" marT="45714" marB="45714">
                    <a:noFill/>
                  </a:tcPr>
                </a:tc>
              </a:tr>
              <a:tr h="242544">
                <a:tc>
                  <a:txBody>
                    <a:bodyPr/>
                    <a:lstStyle/>
                    <a:p>
                      <a:r>
                        <a:rPr lang="en-ZA" sz="800" dirty="0" smtClean="0">
                          <a:latin typeface="+mn-lt"/>
                        </a:rPr>
                        <a:t>People with disabilities</a:t>
                      </a:r>
                      <a:endParaRPr lang="en-ZA" sz="800" dirty="0">
                        <a:latin typeface="+mn-lt"/>
                      </a:endParaRPr>
                    </a:p>
                  </a:txBody>
                  <a:tcPr>
                    <a:noFill/>
                  </a:tcPr>
                </a:tc>
                <a:tc>
                  <a:txBody>
                    <a:bodyPr/>
                    <a:lstStyle/>
                    <a:p>
                      <a:pPr algn="ctr"/>
                      <a:r>
                        <a:rPr lang="en-US" sz="800" dirty="0" smtClean="0">
                          <a:latin typeface="+mn-lt"/>
                          <a:cs typeface="Arial" panose="020B0604020202020204" pitchFamily="34" charset="0"/>
                        </a:rPr>
                        <a:t>3,2</a:t>
                      </a:r>
                      <a:endParaRPr lang="en-ZA" sz="800" dirty="0">
                        <a:latin typeface="+mn-lt"/>
                        <a:cs typeface="Arial" panose="020B0604020202020204" pitchFamily="34" charset="0"/>
                      </a:endParaRPr>
                    </a:p>
                  </a:txBody>
                  <a:tcPr marL="91437" marR="91437" marT="45714" marB="45714">
                    <a:noFill/>
                  </a:tcPr>
                </a:tc>
                <a:tc>
                  <a:txBody>
                    <a:bodyPr/>
                    <a:lstStyle/>
                    <a:p>
                      <a:pPr algn="ctr"/>
                      <a:r>
                        <a:rPr lang="en-US" sz="800" dirty="0" smtClean="0">
                          <a:latin typeface="+mn-lt"/>
                          <a:cs typeface="Arial" panose="020B0604020202020204" pitchFamily="34" charset="0"/>
                        </a:rPr>
                        <a:t>3,3</a:t>
                      </a:r>
                      <a:endParaRPr lang="en-ZA" sz="800" dirty="0">
                        <a:latin typeface="+mn-lt"/>
                        <a:cs typeface="Arial" panose="020B0604020202020204" pitchFamily="34" charset="0"/>
                      </a:endParaRPr>
                    </a:p>
                  </a:txBody>
                  <a:tcPr marL="91437" marR="91437" marT="45714" marB="45714">
                    <a:noFill/>
                  </a:tcPr>
                </a:tc>
                <a:tc>
                  <a:txBody>
                    <a:bodyPr/>
                    <a:lstStyle/>
                    <a:p>
                      <a:pPr algn="ctr"/>
                      <a:r>
                        <a:rPr lang="en-US" sz="800" dirty="0" smtClean="0">
                          <a:latin typeface="+mn-lt"/>
                          <a:cs typeface="Arial" panose="020B0604020202020204" pitchFamily="34" charset="0"/>
                        </a:rPr>
                        <a:t>3,3</a:t>
                      </a:r>
                      <a:endParaRPr lang="en-ZA" sz="800" dirty="0">
                        <a:latin typeface="+mn-lt"/>
                        <a:cs typeface="Arial" panose="020B0604020202020204" pitchFamily="34" charset="0"/>
                      </a:endParaRPr>
                    </a:p>
                  </a:txBody>
                  <a:tcPr marL="91437" marR="91437" marT="45714" marB="45714">
                    <a:noFill/>
                  </a:tcPr>
                </a:tc>
                <a:tc>
                  <a:txBody>
                    <a:bodyPr/>
                    <a:lstStyle/>
                    <a:p>
                      <a:pPr algn="ctr"/>
                      <a:r>
                        <a:rPr lang="en-US" sz="800" dirty="0" smtClean="0">
                          <a:latin typeface="+mn-lt"/>
                          <a:cs typeface="Arial" panose="020B0604020202020204" pitchFamily="34" charset="0"/>
                        </a:rPr>
                        <a:t>3,3</a:t>
                      </a:r>
                      <a:endParaRPr lang="en-ZA" sz="800" dirty="0">
                        <a:latin typeface="+mn-lt"/>
                        <a:cs typeface="Arial" panose="020B0604020202020204" pitchFamily="34" charset="0"/>
                      </a:endParaRPr>
                    </a:p>
                  </a:txBody>
                  <a:tcPr marL="91437" marR="91437" marT="45714" marB="45714">
                    <a:noFill/>
                  </a:tcPr>
                </a:tc>
                <a:tc>
                  <a:txBody>
                    <a:bodyPr/>
                    <a:lstStyle/>
                    <a:p>
                      <a:pPr algn="ctr"/>
                      <a:r>
                        <a:rPr lang="en-US" sz="800" dirty="0" smtClean="0">
                          <a:latin typeface="+mn-lt"/>
                          <a:cs typeface="Arial" panose="020B0604020202020204" pitchFamily="34" charset="0"/>
                        </a:rPr>
                        <a:t>3,3</a:t>
                      </a:r>
                      <a:endParaRPr lang="en-ZA" sz="800" dirty="0">
                        <a:latin typeface="+mn-lt"/>
                        <a:cs typeface="Arial" panose="020B0604020202020204" pitchFamily="34" charset="0"/>
                      </a:endParaRPr>
                    </a:p>
                  </a:txBody>
                  <a:tcPr marL="91437" marR="91437" marT="45714" marB="45714">
                    <a:noFill/>
                  </a:tcPr>
                </a:tc>
              </a:tr>
            </a:tbl>
          </a:graphicData>
        </a:graphic>
      </p:graphicFrame>
    </p:spTree>
    <p:extLst>
      <p:ext uri="{BB962C8B-B14F-4D97-AF65-F5344CB8AC3E}">
        <p14:creationId xmlns:p14="http://schemas.microsoft.com/office/powerpoint/2010/main" val="2281674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9956532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6761" name="think-cell Slide" r:id="rId50" imgW="421" imgH="420" progId="TCLayout.ActiveDocument.1">
                  <p:embed/>
                </p:oleObj>
              </mc:Choice>
              <mc:Fallback>
                <p:oleObj name="think-cell Slide" r:id="rId50" imgW="421" imgH="420" progId="TCLayout.ActiveDocument.1">
                  <p:embed/>
                  <p:pic>
                    <p:nvPicPr>
                      <p:cNvPr id="0" name=""/>
                      <p:cNvPicPr/>
                      <p:nvPr/>
                    </p:nvPicPr>
                    <p:blipFill>
                      <a:blip r:embed="rId51"/>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ZA" sz="1000" dirty="0">
              <a:sym typeface="+mn-lt"/>
            </a:endParaRPr>
          </a:p>
        </p:txBody>
      </p:sp>
      <p:sp>
        <p:nvSpPr>
          <p:cNvPr id="2" name="Title 1"/>
          <p:cNvSpPr>
            <a:spLocks noGrp="1"/>
          </p:cNvSpPr>
          <p:nvPr>
            <p:ph type="title"/>
          </p:nvPr>
        </p:nvSpPr>
        <p:spPr>
          <a:xfrm>
            <a:off x="134082" y="157917"/>
            <a:ext cx="7843331" cy="720105"/>
          </a:xfrm>
        </p:spPr>
        <p:txBody>
          <a:bodyPr/>
          <a:lstStyle/>
          <a:p>
            <a:r>
              <a:rPr lang="en-US" sz="2200" dirty="0"/>
              <a:t>2018/19 Corporate Plan: </a:t>
            </a:r>
            <a:r>
              <a:rPr lang="en-ZA" sz="2200" dirty="0"/>
              <a:t>The Human Capital strategy </a:t>
            </a:r>
            <a:r>
              <a:rPr lang="en-ZA" sz="2200" dirty="0" smtClean="0"/>
              <a:t>focusses on </a:t>
            </a:r>
            <a:r>
              <a:rPr lang="en-ZA" sz="2200" dirty="0"/>
              <a:t>skills development and personnel retention</a:t>
            </a:r>
          </a:p>
        </p:txBody>
      </p:sp>
      <p:sp>
        <p:nvSpPr>
          <p:cNvPr id="5" name="TextBox 4"/>
          <p:cNvSpPr txBox="1">
            <a:spLocks/>
          </p:cNvSpPr>
          <p:nvPr/>
        </p:nvSpPr>
        <p:spPr>
          <a:xfrm>
            <a:off x="136988" y="1154223"/>
            <a:ext cx="8134270" cy="330090"/>
          </a:xfrm>
          <a:prstGeom prst="rect">
            <a:avLst/>
          </a:prstGeom>
          <a:noFill/>
          <a:ln w="19050">
            <a:noFill/>
          </a:ln>
        </p:spPr>
        <p:txBody>
          <a:bodyPr wrap="square" lIns="72009" tIns="72009" rIns="72009" bIns="72009" rtlCol="0" anchor="ctr" anchorCtr="0">
            <a:noAutofit/>
          </a:bodyPr>
          <a:lstStyle/>
          <a:p>
            <a:r>
              <a:rPr lang="en-ZA" sz="1000" b="1" dirty="0" smtClean="0">
                <a:latin typeface="+mn-lt"/>
              </a:rPr>
              <a:t>Planned intakes per annum </a:t>
            </a:r>
            <a:r>
              <a:rPr lang="en-ZA" sz="1000" dirty="0" smtClean="0">
                <a:solidFill>
                  <a:schemeClr val="tx1">
                    <a:lumMod val="50000"/>
                    <a:lumOff val="50000"/>
                  </a:schemeClr>
                </a:solidFill>
                <a:latin typeface="+mn-lt"/>
              </a:rPr>
              <a:t>(skills required)</a:t>
            </a:r>
            <a:endParaRPr lang="en-ZA" sz="1000" dirty="0">
              <a:solidFill>
                <a:schemeClr val="tx1">
                  <a:lumMod val="50000"/>
                  <a:lumOff val="50000"/>
                </a:schemeClr>
              </a:solidFill>
              <a:latin typeface="+mn-lt"/>
            </a:endParaRPr>
          </a:p>
        </p:txBody>
      </p:sp>
      <p:graphicFrame>
        <p:nvGraphicFramePr>
          <p:cNvPr id="6" name="Object 5"/>
          <p:cNvGraphicFramePr>
            <a:graphicFrameLocks/>
          </p:cNvGraphicFramePr>
          <p:nvPr>
            <p:custDataLst>
              <p:tags r:id="rId4"/>
            </p:custDataLst>
            <p:extLst>
              <p:ext uri="{D42A27DB-BD31-4B8C-83A1-F6EECF244321}">
                <p14:modId xmlns:p14="http://schemas.microsoft.com/office/powerpoint/2010/main" val="3255618423"/>
              </p:ext>
            </p:extLst>
          </p:nvPr>
        </p:nvGraphicFramePr>
        <p:xfrm>
          <a:off x="495300" y="1676400"/>
          <a:ext cx="8162918" cy="2171858"/>
        </p:xfrm>
        <a:graphic>
          <a:graphicData uri="http://schemas.openxmlformats.org/presentationml/2006/ole">
            <mc:AlternateContent xmlns:mc="http://schemas.openxmlformats.org/markup-compatibility/2006">
              <mc:Choice xmlns:v="urn:schemas-microsoft-com:vml" Requires="v">
                <p:oleObj spid="_x0000_s1216762" name="Chart" r:id="rId52" imgW="8162918" imgH="2171858" progId="MSGraph.Chart.8">
                  <p:embed followColorScheme="full"/>
                </p:oleObj>
              </mc:Choice>
              <mc:Fallback>
                <p:oleObj name="Chart" r:id="rId52" imgW="8162918" imgH="2171858" progId="MSGraph.Chart.8">
                  <p:embed followColorScheme="full"/>
                  <p:pic>
                    <p:nvPicPr>
                      <p:cNvPr id="0" name=""/>
                      <p:cNvPicPr/>
                      <p:nvPr/>
                    </p:nvPicPr>
                    <p:blipFill>
                      <a:blip r:embed="rId53"/>
                      <a:stretch>
                        <a:fillRect/>
                      </a:stretch>
                    </p:blipFill>
                    <p:spPr>
                      <a:xfrm>
                        <a:off x="495300" y="1676400"/>
                        <a:ext cx="8162918" cy="2171858"/>
                      </a:xfrm>
                      <a:prstGeom prst="rect">
                        <a:avLst/>
                      </a:prstGeom>
                    </p:spPr>
                  </p:pic>
                </p:oleObj>
              </mc:Fallback>
            </mc:AlternateContent>
          </a:graphicData>
        </a:graphic>
      </p:graphicFrame>
      <p:sp useBgFill="1">
        <p:nvSpPr>
          <p:cNvPr id="7" name="Freeform 6"/>
          <p:cNvSpPr/>
          <p:nvPr>
            <p:custDataLst>
              <p:tags r:id="rId5"/>
            </p:custDataLst>
          </p:nvPr>
        </p:nvSpPr>
        <p:spPr bwMode="auto">
          <a:xfrm>
            <a:off x="931863" y="3408363"/>
            <a:ext cx="966789" cy="317501"/>
          </a:xfrm>
          <a:custGeom>
            <a:avLst/>
            <a:gdLst/>
            <a:ahLst/>
            <a:cxnLst/>
            <a:rect l="0" t="0" r="0" b="0"/>
            <a:pathLst>
              <a:path w="966789" h="317501">
                <a:moveTo>
                  <a:pt x="0" y="260350"/>
                </a:moveTo>
                <a:lnTo>
                  <a:pt x="966788" y="0"/>
                </a:lnTo>
                <a:lnTo>
                  <a:pt x="966788" y="57150"/>
                </a:lnTo>
                <a:lnTo>
                  <a:pt x="0" y="317500"/>
                </a:lnTo>
                <a:close/>
              </a:path>
            </a:pathLst>
          </a:custGeom>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useBgFill="1">
        <p:nvSpPr>
          <p:cNvPr id="8" name="Freeform 7"/>
          <p:cNvSpPr/>
          <p:nvPr>
            <p:custDataLst>
              <p:tags r:id="rId6"/>
            </p:custDataLst>
          </p:nvPr>
        </p:nvSpPr>
        <p:spPr bwMode="auto">
          <a:xfrm>
            <a:off x="4103688" y="3408363"/>
            <a:ext cx="968376" cy="317501"/>
          </a:xfrm>
          <a:custGeom>
            <a:avLst/>
            <a:gdLst/>
            <a:ahLst/>
            <a:cxnLst/>
            <a:rect l="0" t="0" r="0" b="0"/>
            <a:pathLst>
              <a:path w="968376" h="317501">
                <a:moveTo>
                  <a:pt x="0" y="260350"/>
                </a:moveTo>
                <a:lnTo>
                  <a:pt x="968375" y="0"/>
                </a:lnTo>
                <a:lnTo>
                  <a:pt x="968375" y="57150"/>
                </a:lnTo>
                <a:lnTo>
                  <a:pt x="0" y="317500"/>
                </a:lnTo>
                <a:close/>
              </a:path>
            </a:pathLst>
          </a:custGeom>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useBgFill="1">
        <p:nvSpPr>
          <p:cNvPr id="9" name="Freeform 8"/>
          <p:cNvSpPr/>
          <p:nvPr>
            <p:custDataLst>
              <p:tags r:id="rId7"/>
            </p:custDataLst>
          </p:nvPr>
        </p:nvSpPr>
        <p:spPr bwMode="auto">
          <a:xfrm>
            <a:off x="2517775" y="3408363"/>
            <a:ext cx="966788" cy="317501"/>
          </a:xfrm>
          <a:custGeom>
            <a:avLst/>
            <a:gdLst/>
            <a:ahLst/>
            <a:cxnLst/>
            <a:rect l="0" t="0" r="0" b="0"/>
            <a:pathLst>
              <a:path w="966788" h="317501">
                <a:moveTo>
                  <a:pt x="0" y="260350"/>
                </a:moveTo>
                <a:lnTo>
                  <a:pt x="966787" y="0"/>
                </a:lnTo>
                <a:lnTo>
                  <a:pt x="966787" y="57150"/>
                </a:lnTo>
                <a:lnTo>
                  <a:pt x="0" y="317500"/>
                </a:lnTo>
                <a:close/>
              </a:path>
            </a:pathLst>
          </a:custGeom>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useBgFill="1">
        <p:nvSpPr>
          <p:cNvPr id="10" name="Freeform 9"/>
          <p:cNvSpPr/>
          <p:nvPr>
            <p:custDataLst>
              <p:tags r:id="rId8"/>
            </p:custDataLst>
          </p:nvPr>
        </p:nvSpPr>
        <p:spPr bwMode="auto">
          <a:xfrm>
            <a:off x="5691188" y="3408363"/>
            <a:ext cx="966789" cy="317501"/>
          </a:xfrm>
          <a:custGeom>
            <a:avLst/>
            <a:gdLst/>
            <a:ahLst/>
            <a:cxnLst/>
            <a:rect l="0" t="0" r="0" b="0"/>
            <a:pathLst>
              <a:path w="966789" h="317501">
                <a:moveTo>
                  <a:pt x="0" y="260350"/>
                </a:moveTo>
                <a:lnTo>
                  <a:pt x="966788" y="0"/>
                </a:lnTo>
                <a:lnTo>
                  <a:pt x="966788" y="57150"/>
                </a:lnTo>
                <a:lnTo>
                  <a:pt x="0" y="317500"/>
                </a:lnTo>
                <a:close/>
              </a:path>
            </a:pathLst>
          </a:custGeom>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useBgFill="1">
        <p:nvSpPr>
          <p:cNvPr id="11" name="Freeform 10"/>
          <p:cNvSpPr/>
          <p:nvPr>
            <p:custDataLst>
              <p:tags r:id="rId9"/>
            </p:custDataLst>
          </p:nvPr>
        </p:nvSpPr>
        <p:spPr bwMode="auto">
          <a:xfrm>
            <a:off x="7277100" y="3408363"/>
            <a:ext cx="966788" cy="317501"/>
          </a:xfrm>
          <a:custGeom>
            <a:avLst/>
            <a:gdLst/>
            <a:ahLst/>
            <a:cxnLst/>
            <a:rect l="0" t="0" r="0" b="0"/>
            <a:pathLst>
              <a:path w="966788" h="317501">
                <a:moveTo>
                  <a:pt x="0" y="260350"/>
                </a:moveTo>
                <a:lnTo>
                  <a:pt x="966787" y="0"/>
                </a:lnTo>
                <a:lnTo>
                  <a:pt x="966787" y="57150"/>
                </a:lnTo>
                <a:lnTo>
                  <a:pt x="0" y="317500"/>
                </a:lnTo>
                <a:close/>
              </a:path>
            </a:pathLst>
          </a:custGeom>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12" name="Freeform 11"/>
          <p:cNvSpPr/>
          <p:nvPr>
            <p:custDataLst>
              <p:tags r:id="rId10"/>
            </p:custDataLst>
          </p:nvPr>
        </p:nvSpPr>
        <p:spPr bwMode="auto">
          <a:xfrm>
            <a:off x="931863" y="3408363"/>
            <a:ext cx="966789" cy="260351"/>
          </a:xfrm>
          <a:custGeom>
            <a:avLst/>
            <a:gdLst/>
            <a:ahLst/>
            <a:cxnLst/>
            <a:rect l="0" t="0" r="0" b="0"/>
            <a:pathLst>
              <a:path w="966789" h="260351">
                <a:moveTo>
                  <a:pt x="0" y="260350"/>
                </a:moveTo>
                <a:lnTo>
                  <a:pt x="966788"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3" name="Freeform 12"/>
          <p:cNvSpPr/>
          <p:nvPr>
            <p:custDataLst>
              <p:tags r:id="rId11"/>
            </p:custDataLst>
          </p:nvPr>
        </p:nvSpPr>
        <p:spPr bwMode="auto">
          <a:xfrm>
            <a:off x="931863" y="3465513"/>
            <a:ext cx="966789" cy="260351"/>
          </a:xfrm>
          <a:custGeom>
            <a:avLst/>
            <a:gdLst/>
            <a:ahLst/>
            <a:cxnLst/>
            <a:rect l="0" t="0" r="0" b="0"/>
            <a:pathLst>
              <a:path w="966789" h="260351">
                <a:moveTo>
                  <a:pt x="0" y="260350"/>
                </a:moveTo>
                <a:lnTo>
                  <a:pt x="966788"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5" name="Freeform 14"/>
          <p:cNvSpPr/>
          <p:nvPr>
            <p:custDataLst>
              <p:tags r:id="rId12"/>
            </p:custDataLst>
          </p:nvPr>
        </p:nvSpPr>
        <p:spPr bwMode="auto">
          <a:xfrm>
            <a:off x="2517775" y="3465513"/>
            <a:ext cx="966788" cy="260351"/>
          </a:xfrm>
          <a:custGeom>
            <a:avLst/>
            <a:gdLst/>
            <a:ahLst/>
            <a:cxnLst/>
            <a:rect l="0" t="0" r="0" b="0"/>
            <a:pathLst>
              <a:path w="966788" h="260351">
                <a:moveTo>
                  <a:pt x="0" y="260350"/>
                </a:moveTo>
                <a:lnTo>
                  <a:pt x="966787"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6" name="Freeform 15"/>
          <p:cNvSpPr/>
          <p:nvPr>
            <p:custDataLst>
              <p:tags r:id="rId13"/>
            </p:custDataLst>
          </p:nvPr>
        </p:nvSpPr>
        <p:spPr bwMode="auto">
          <a:xfrm>
            <a:off x="7277100" y="3465513"/>
            <a:ext cx="966788" cy="260351"/>
          </a:xfrm>
          <a:custGeom>
            <a:avLst/>
            <a:gdLst/>
            <a:ahLst/>
            <a:cxnLst/>
            <a:rect l="0" t="0" r="0" b="0"/>
            <a:pathLst>
              <a:path w="966788" h="260351">
                <a:moveTo>
                  <a:pt x="0" y="260350"/>
                </a:moveTo>
                <a:lnTo>
                  <a:pt x="966787"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7" name="Freeform 16"/>
          <p:cNvSpPr/>
          <p:nvPr>
            <p:custDataLst>
              <p:tags r:id="rId14"/>
            </p:custDataLst>
          </p:nvPr>
        </p:nvSpPr>
        <p:spPr bwMode="auto">
          <a:xfrm>
            <a:off x="7277100" y="3408363"/>
            <a:ext cx="966788" cy="260351"/>
          </a:xfrm>
          <a:custGeom>
            <a:avLst/>
            <a:gdLst/>
            <a:ahLst/>
            <a:cxnLst/>
            <a:rect l="0" t="0" r="0" b="0"/>
            <a:pathLst>
              <a:path w="966788" h="260351">
                <a:moveTo>
                  <a:pt x="0" y="260350"/>
                </a:moveTo>
                <a:lnTo>
                  <a:pt x="966787"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8" name="Freeform 17"/>
          <p:cNvSpPr/>
          <p:nvPr>
            <p:custDataLst>
              <p:tags r:id="rId15"/>
            </p:custDataLst>
          </p:nvPr>
        </p:nvSpPr>
        <p:spPr bwMode="auto">
          <a:xfrm>
            <a:off x="5691188" y="3465513"/>
            <a:ext cx="966789" cy="260351"/>
          </a:xfrm>
          <a:custGeom>
            <a:avLst/>
            <a:gdLst/>
            <a:ahLst/>
            <a:cxnLst/>
            <a:rect l="0" t="0" r="0" b="0"/>
            <a:pathLst>
              <a:path w="966789" h="260351">
                <a:moveTo>
                  <a:pt x="0" y="260350"/>
                </a:moveTo>
                <a:lnTo>
                  <a:pt x="966788"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9" name="Freeform 18"/>
          <p:cNvSpPr/>
          <p:nvPr>
            <p:custDataLst>
              <p:tags r:id="rId16"/>
            </p:custDataLst>
          </p:nvPr>
        </p:nvSpPr>
        <p:spPr bwMode="auto">
          <a:xfrm>
            <a:off x="5691188" y="3408363"/>
            <a:ext cx="966789" cy="260351"/>
          </a:xfrm>
          <a:custGeom>
            <a:avLst/>
            <a:gdLst/>
            <a:ahLst/>
            <a:cxnLst/>
            <a:rect l="0" t="0" r="0" b="0"/>
            <a:pathLst>
              <a:path w="966789" h="260351">
                <a:moveTo>
                  <a:pt x="0" y="260350"/>
                </a:moveTo>
                <a:lnTo>
                  <a:pt x="966788"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0" name="Freeform 19"/>
          <p:cNvSpPr/>
          <p:nvPr>
            <p:custDataLst>
              <p:tags r:id="rId17"/>
            </p:custDataLst>
          </p:nvPr>
        </p:nvSpPr>
        <p:spPr bwMode="auto">
          <a:xfrm>
            <a:off x="4103688" y="3465513"/>
            <a:ext cx="968376" cy="260351"/>
          </a:xfrm>
          <a:custGeom>
            <a:avLst/>
            <a:gdLst/>
            <a:ahLst/>
            <a:cxnLst/>
            <a:rect l="0" t="0" r="0" b="0"/>
            <a:pathLst>
              <a:path w="968376" h="260351">
                <a:moveTo>
                  <a:pt x="0" y="260350"/>
                </a:moveTo>
                <a:lnTo>
                  <a:pt x="968375"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1" name="Freeform 20"/>
          <p:cNvSpPr/>
          <p:nvPr>
            <p:custDataLst>
              <p:tags r:id="rId18"/>
            </p:custDataLst>
          </p:nvPr>
        </p:nvSpPr>
        <p:spPr bwMode="auto">
          <a:xfrm>
            <a:off x="4103688" y="3408363"/>
            <a:ext cx="968376" cy="260351"/>
          </a:xfrm>
          <a:custGeom>
            <a:avLst/>
            <a:gdLst/>
            <a:ahLst/>
            <a:cxnLst/>
            <a:rect l="0" t="0" r="0" b="0"/>
            <a:pathLst>
              <a:path w="968376" h="260351">
                <a:moveTo>
                  <a:pt x="0" y="260350"/>
                </a:moveTo>
                <a:lnTo>
                  <a:pt x="968375"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2" name="Freeform 21"/>
          <p:cNvSpPr/>
          <p:nvPr>
            <p:custDataLst>
              <p:tags r:id="rId19"/>
            </p:custDataLst>
          </p:nvPr>
        </p:nvSpPr>
        <p:spPr bwMode="auto">
          <a:xfrm>
            <a:off x="2517775" y="3408363"/>
            <a:ext cx="966788" cy="260351"/>
          </a:xfrm>
          <a:custGeom>
            <a:avLst/>
            <a:gdLst/>
            <a:ahLst/>
            <a:cxnLst/>
            <a:rect l="0" t="0" r="0" b="0"/>
            <a:pathLst>
              <a:path w="966788" h="260351">
                <a:moveTo>
                  <a:pt x="0" y="260350"/>
                </a:moveTo>
                <a:lnTo>
                  <a:pt x="966787"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3" name="Text Placeholder 38"/>
          <p:cNvSpPr>
            <a:spLocks noGrp="1"/>
          </p:cNvSpPr>
          <p:nvPr>
            <p:custDataLst>
              <p:tags r:id="rId20"/>
            </p:custDataLst>
          </p:nvPr>
        </p:nvSpPr>
        <p:spPr bwMode="gray">
          <a:xfrm>
            <a:off x="7581900" y="3243263"/>
            <a:ext cx="354013" cy="15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63" tIns="0" rIns="17463" bIns="0" numCol="1" spcCol="0"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EBE07276-0560-4062-A469-D33DF4110495}" type="datetime'1'''''''''''''''''''''''' ''2''1''''''''''''8'''">
              <a:rPr lang="en-US" altLang="en-US" sz="1000">
                <a:solidFill>
                  <a:schemeClr val="bg1"/>
                </a:solidFill>
              </a:rPr>
              <a:pPr/>
              <a:t>1 218</a:t>
            </a:fld>
            <a:endParaRPr lang="en-US" sz="1000" dirty="0">
              <a:solidFill>
                <a:schemeClr val="bg1"/>
              </a:solidFill>
              <a:sym typeface="+mn-lt"/>
            </a:endParaRPr>
          </a:p>
        </p:txBody>
      </p:sp>
      <p:sp>
        <p:nvSpPr>
          <p:cNvPr id="24" name="Text Placeholder 7"/>
          <p:cNvSpPr>
            <a:spLocks noGrp="1"/>
          </p:cNvSpPr>
          <p:nvPr>
            <p:custDataLst>
              <p:tags r:id="rId21"/>
            </p:custDataLst>
          </p:nvPr>
        </p:nvSpPr>
        <p:spPr bwMode="gray">
          <a:xfrm>
            <a:off x="5995988" y="1736725"/>
            <a:ext cx="354013"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anchor="b" anchorCtr="0" compatLnSpc="1">
            <a:prstTxWarp prst="textNoShape">
              <a:avLst/>
            </a:prstTxWarp>
            <a:noAutofit/>
          </a:bodyPr>
          <a:lstStyle>
            <a:lvl1pPr marL="338367" indent="-338367" algn="l" defTabSz="900718" rtl="0" eaLnBrk="0" fontAlgn="base" hangingPunct="0">
              <a:spcBef>
                <a:spcPct val="0"/>
              </a:spcBef>
              <a:spcAft>
                <a:spcPct val="0"/>
              </a:spcAft>
              <a:buClr>
                <a:schemeClr val="tx2"/>
              </a:buClr>
              <a:defRPr sz="1600">
                <a:solidFill>
                  <a:schemeClr val="tx1"/>
                </a:solidFill>
                <a:latin typeface="+mn-lt"/>
                <a:ea typeface="+mn-ea"/>
                <a:cs typeface="+mn-cs"/>
              </a:defRPr>
            </a:lvl1pPr>
            <a:lvl2pPr marL="194245" indent="-192682" algn="l" defTabSz="900718" rtl="0" eaLnBrk="0" fontAlgn="base" hangingPunct="0">
              <a:spcBef>
                <a:spcPct val="0"/>
              </a:spcBef>
              <a:spcAft>
                <a:spcPct val="0"/>
              </a:spcAft>
              <a:buClr>
                <a:schemeClr val="accent2"/>
              </a:buClr>
              <a:buSzPct val="120000"/>
              <a:buFont typeface="Arial" pitchFamily="34" charset="0"/>
              <a:buChar char="▪"/>
              <a:defRPr sz="1600">
                <a:solidFill>
                  <a:schemeClr val="tx1"/>
                </a:solidFill>
                <a:latin typeface="+mn-lt"/>
                <a:cs typeface="+mn-cs"/>
              </a:defRPr>
            </a:lvl2pPr>
            <a:lvl3pPr marL="460479" indent="-264732" algn="l" defTabSz="900718" rtl="0" eaLnBrk="0" fontAlgn="base" hangingPunct="0">
              <a:spcBef>
                <a:spcPct val="0"/>
              </a:spcBef>
              <a:spcAft>
                <a:spcPct val="0"/>
              </a:spcAft>
              <a:buClr>
                <a:schemeClr val="accent2"/>
              </a:buClr>
              <a:buSzPct val="120000"/>
              <a:buFont typeface="Arial" pitchFamily="34" charset="0"/>
              <a:buChar char="–"/>
              <a:defRPr sz="1600">
                <a:solidFill>
                  <a:schemeClr val="tx1"/>
                </a:solidFill>
                <a:latin typeface="+mn-lt"/>
                <a:cs typeface="+mn-cs"/>
              </a:defRPr>
            </a:lvl3pPr>
            <a:lvl4pPr marL="618754" indent="-156651" algn="l" defTabSz="900718" rtl="0" eaLnBrk="0" fontAlgn="base" hangingPunct="0">
              <a:spcBef>
                <a:spcPct val="0"/>
              </a:spcBef>
              <a:spcAft>
                <a:spcPct val="0"/>
              </a:spcAft>
              <a:buClr>
                <a:schemeClr val="accent2"/>
              </a:buClr>
              <a:buSzPct val="120000"/>
              <a:buFont typeface="Arial" pitchFamily="34" charset="0"/>
              <a:buChar char="▫"/>
              <a:defRPr sz="1600">
                <a:solidFill>
                  <a:schemeClr val="tx1"/>
                </a:solidFill>
                <a:latin typeface="+mn-lt"/>
                <a:cs typeface="+mn-cs"/>
              </a:defRPr>
            </a:lvl4pPr>
            <a:lvl5pPr marL="751910" indent="-131582" algn="l" defTabSz="900718" rtl="0" eaLnBrk="0" fontAlgn="base" hangingPunct="0">
              <a:spcBef>
                <a:spcPct val="0"/>
              </a:spcBef>
              <a:spcAft>
                <a:spcPct val="0"/>
              </a:spcAft>
              <a:buClr>
                <a:schemeClr val="accent2"/>
              </a:buClr>
              <a:buSzPct val="120000"/>
              <a:buFont typeface="Arial" pitchFamily="34" charset="0"/>
              <a:buChar char="-"/>
              <a:defRPr sz="1600">
                <a:solidFill>
                  <a:schemeClr val="tx1"/>
                </a:solidFill>
                <a:latin typeface="+mn-lt"/>
                <a:cs typeface="+mn-cs"/>
              </a:defRPr>
            </a:lvl5pPr>
            <a:lvl6pPr marL="1203050" indent="-131582" algn="l" defTabSz="900718" rtl="0" fontAlgn="base">
              <a:spcBef>
                <a:spcPct val="0"/>
              </a:spcBef>
              <a:spcAft>
                <a:spcPct val="0"/>
              </a:spcAft>
              <a:buClr>
                <a:schemeClr val="accent2"/>
              </a:buClr>
              <a:buSzPct val="120000"/>
              <a:buFont typeface="Arial" pitchFamily="34" charset="0"/>
              <a:buChar char="-"/>
              <a:defRPr sz="1600">
                <a:solidFill>
                  <a:schemeClr val="tx1"/>
                </a:solidFill>
                <a:latin typeface="+mn-lt"/>
                <a:cs typeface="+mn-cs"/>
              </a:defRPr>
            </a:lvl6pPr>
            <a:lvl7pPr marL="1654186" indent="-131582" algn="l" defTabSz="900718" rtl="0" fontAlgn="base">
              <a:spcBef>
                <a:spcPct val="0"/>
              </a:spcBef>
              <a:spcAft>
                <a:spcPct val="0"/>
              </a:spcAft>
              <a:buClr>
                <a:schemeClr val="accent2"/>
              </a:buClr>
              <a:buSzPct val="120000"/>
              <a:buFont typeface="Arial" pitchFamily="34" charset="0"/>
              <a:buChar char="-"/>
              <a:defRPr sz="1600">
                <a:solidFill>
                  <a:schemeClr val="tx1"/>
                </a:solidFill>
                <a:latin typeface="+mn-lt"/>
                <a:cs typeface="+mn-cs"/>
              </a:defRPr>
            </a:lvl7pPr>
            <a:lvl8pPr marL="2105334" indent="-131582" algn="l" defTabSz="900718" rtl="0" fontAlgn="base">
              <a:spcBef>
                <a:spcPct val="0"/>
              </a:spcBef>
              <a:spcAft>
                <a:spcPct val="0"/>
              </a:spcAft>
              <a:buClr>
                <a:schemeClr val="accent2"/>
              </a:buClr>
              <a:buSzPct val="120000"/>
              <a:buFont typeface="Arial" pitchFamily="34" charset="0"/>
              <a:buChar char="-"/>
              <a:defRPr sz="1600">
                <a:solidFill>
                  <a:schemeClr val="tx1"/>
                </a:solidFill>
                <a:latin typeface="+mn-lt"/>
                <a:cs typeface="+mn-cs"/>
              </a:defRPr>
            </a:lvl8pPr>
            <a:lvl9pPr marL="2556475" indent="-131582" algn="l" defTabSz="900718" rtl="0" fontAlgn="base">
              <a:spcBef>
                <a:spcPct val="0"/>
              </a:spcBef>
              <a:spcAft>
                <a:spcPct val="0"/>
              </a:spcAft>
              <a:buClr>
                <a:schemeClr val="accent2"/>
              </a:buClr>
              <a:buSzPct val="120000"/>
              <a:buFont typeface="Arial" pitchFamily="34" charset="0"/>
              <a:buChar char="-"/>
              <a:defRPr sz="1600">
                <a:solidFill>
                  <a:schemeClr val="tx1"/>
                </a:solidFill>
                <a:latin typeface="+mn-lt"/>
                <a:cs typeface="+mn-cs"/>
              </a:defRPr>
            </a:lvl9pPr>
          </a:lstStyle>
          <a:p>
            <a:pPr marL="0" indent="0" algn="ctr"/>
            <a:fld id="{B04DC0BB-0F02-452D-9FE2-8A94F9F1FA6C}" type="datetime'1 ''''''6''''''''''''''6''''''''''''''''''''''''''0'''">
              <a:rPr lang="en-US" altLang="en-US" sz="1000"/>
              <a:pPr/>
              <a:t>1 660</a:t>
            </a:fld>
            <a:endParaRPr lang="en-ZA" sz="1000">
              <a:sym typeface="+mn-lt"/>
            </a:endParaRPr>
          </a:p>
        </p:txBody>
      </p:sp>
      <p:sp>
        <p:nvSpPr>
          <p:cNvPr id="25" name="Rectangle 24"/>
          <p:cNvSpPr/>
          <p:nvPr>
            <p:custDataLst>
              <p:tags r:id="rId22"/>
            </p:custDataLst>
          </p:nvPr>
        </p:nvSpPr>
        <p:spPr bwMode="auto">
          <a:xfrm>
            <a:off x="7518400" y="3817938"/>
            <a:ext cx="4810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66124F6D-A525-4284-AEDD-F64D55029571}" type="datetime'''''''20''''''''''2''''''''2''/''''''2''''''3'''''''''''''''''">
              <a:rPr lang="en-ZA" altLang="en-US" sz="1000">
                <a:solidFill>
                  <a:schemeClr val="tx1"/>
                </a:solidFill>
              </a:rPr>
              <a:pPr/>
              <a:t>2022/23</a:t>
            </a:fld>
            <a:endParaRPr lang="en-ZA" sz="1000" dirty="0" err="1" smtClean="0">
              <a:solidFill>
                <a:schemeClr val="tx1"/>
              </a:solidFill>
              <a:sym typeface="+mn-lt"/>
            </a:endParaRPr>
          </a:p>
        </p:txBody>
      </p:sp>
      <p:sp>
        <p:nvSpPr>
          <p:cNvPr id="26" name="Text Placeholder 3"/>
          <p:cNvSpPr>
            <a:spLocks noGrp="1"/>
          </p:cNvSpPr>
          <p:nvPr>
            <p:custDataLst>
              <p:tags r:id="rId23"/>
            </p:custDataLst>
          </p:nvPr>
        </p:nvSpPr>
        <p:spPr bwMode="gray">
          <a:xfrm>
            <a:off x="7581900" y="1612900"/>
            <a:ext cx="354013"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63" tIns="0" rIns="17463" bIns="0" numCol="1" spcCol="0" anchor="b" anchorCtr="0" compatLnSpc="1">
            <a:prstTxWarp prst="textNoShape">
              <a:avLst/>
            </a:prstTxWarp>
            <a:noAutofit/>
          </a:bodyPr>
          <a:lstStyle>
            <a:lvl1pPr algn="l" defTabSz="912813" rtl="0" fontAlgn="base">
              <a:spcBef>
                <a:spcPct val="0"/>
              </a:spcBef>
              <a:spcAft>
                <a:spcPct val="0"/>
              </a:spcAft>
              <a:buClr>
                <a:schemeClr val="tx2"/>
              </a:buClr>
              <a:defRPr sz="1600">
                <a:solidFill>
                  <a:schemeClr val="tx1"/>
                </a:solidFill>
                <a:latin typeface="+mn-lt"/>
                <a:ea typeface="+mn-ea"/>
                <a:cs typeface="+mn-cs"/>
              </a:defRPr>
            </a:lvl1pPr>
            <a:lvl2pPr marL="196850" indent="-195263" algn="l" defTabSz="912813" rtl="0" fontAlgn="base">
              <a:spcBef>
                <a:spcPct val="0"/>
              </a:spcBef>
              <a:spcAft>
                <a:spcPct val="0"/>
              </a:spcAft>
              <a:buClr>
                <a:schemeClr val="accent2"/>
              </a:buClr>
              <a:buSzPct val="120000"/>
              <a:buFont typeface="Arial" charset="0"/>
              <a:buChar char="▪"/>
              <a:defRPr sz="1600">
                <a:solidFill>
                  <a:schemeClr val="tx1"/>
                </a:solidFill>
                <a:latin typeface="+mn-lt"/>
                <a:cs typeface="+mn-cs"/>
              </a:defRPr>
            </a:lvl2pPr>
            <a:lvl3pPr marL="466725" indent="-268288" algn="l" defTabSz="912813" rtl="0" fontAlgn="base">
              <a:spcBef>
                <a:spcPct val="0"/>
              </a:spcBef>
              <a:spcAft>
                <a:spcPct val="0"/>
              </a:spcAft>
              <a:buClr>
                <a:schemeClr val="accent2"/>
              </a:buClr>
              <a:buSzPct val="120000"/>
              <a:buFont typeface="Arial" charset="0"/>
              <a:buChar char="–"/>
              <a:defRPr sz="1600">
                <a:solidFill>
                  <a:schemeClr val="tx1"/>
                </a:solidFill>
                <a:latin typeface="+mn-lt"/>
                <a:cs typeface="+mn-cs"/>
              </a:defRPr>
            </a:lvl3pPr>
            <a:lvl4pPr marL="627063" indent="-158750" algn="l" defTabSz="912813" rtl="0" fontAlgn="base">
              <a:spcBef>
                <a:spcPct val="0"/>
              </a:spcBef>
              <a:spcAft>
                <a:spcPct val="0"/>
              </a:spcAft>
              <a:buClr>
                <a:schemeClr val="accent2"/>
              </a:buClr>
              <a:buSzPct val="120000"/>
              <a:buFont typeface="Arial" charset="0"/>
              <a:buChar char="▫"/>
              <a:defRPr sz="1600">
                <a:solidFill>
                  <a:schemeClr val="tx1"/>
                </a:solidFill>
                <a:latin typeface="+mn-lt"/>
                <a:cs typeface="+mn-cs"/>
              </a:defRPr>
            </a:lvl4pPr>
            <a:lvl5pPr marL="762000" indent="-133350" algn="l" defTabSz="912813" rtl="0" fontAlgn="base">
              <a:spcBef>
                <a:spcPct val="0"/>
              </a:spcBef>
              <a:spcAft>
                <a:spcPct val="0"/>
              </a:spcAft>
              <a:buClr>
                <a:schemeClr val="accent2"/>
              </a:buClr>
              <a:buSzPct val="120000"/>
              <a:buFont typeface="Arial" charset="0"/>
              <a:buChar char="-"/>
              <a:defRPr sz="1600">
                <a:solidFill>
                  <a:schemeClr val="tx1"/>
                </a:solidFill>
                <a:latin typeface="+mn-lt"/>
                <a:cs typeface="+mn-cs"/>
              </a:defRPr>
            </a:lvl5pPr>
            <a:lvl6pPr marL="1219200" indent="-133350" algn="l" defTabSz="912813" rtl="0" fontAlgn="base">
              <a:spcBef>
                <a:spcPct val="0"/>
              </a:spcBef>
              <a:spcAft>
                <a:spcPct val="0"/>
              </a:spcAft>
              <a:buClr>
                <a:schemeClr val="accent2"/>
              </a:buClr>
              <a:buSzPct val="120000"/>
              <a:buFont typeface="Arial" charset="0"/>
              <a:buChar char="-"/>
              <a:defRPr sz="1600">
                <a:solidFill>
                  <a:schemeClr val="tx1"/>
                </a:solidFill>
                <a:latin typeface="+mn-lt"/>
                <a:cs typeface="+mn-cs"/>
              </a:defRPr>
            </a:lvl6pPr>
            <a:lvl7pPr marL="1676400" indent="-133350" algn="l" defTabSz="912813" rtl="0" fontAlgn="base">
              <a:spcBef>
                <a:spcPct val="0"/>
              </a:spcBef>
              <a:spcAft>
                <a:spcPct val="0"/>
              </a:spcAft>
              <a:buClr>
                <a:schemeClr val="accent2"/>
              </a:buClr>
              <a:buSzPct val="120000"/>
              <a:buFont typeface="Arial" charset="0"/>
              <a:buChar char="-"/>
              <a:defRPr sz="1600">
                <a:solidFill>
                  <a:schemeClr val="tx1"/>
                </a:solidFill>
                <a:latin typeface="+mn-lt"/>
                <a:cs typeface="+mn-cs"/>
              </a:defRPr>
            </a:lvl7pPr>
            <a:lvl8pPr marL="2133600" indent="-133350" algn="l" defTabSz="912813" rtl="0" fontAlgn="base">
              <a:spcBef>
                <a:spcPct val="0"/>
              </a:spcBef>
              <a:spcAft>
                <a:spcPct val="0"/>
              </a:spcAft>
              <a:buClr>
                <a:schemeClr val="accent2"/>
              </a:buClr>
              <a:buSzPct val="120000"/>
              <a:buFont typeface="Arial" charset="0"/>
              <a:buChar char="-"/>
              <a:defRPr sz="1600">
                <a:solidFill>
                  <a:schemeClr val="tx1"/>
                </a:solidFill>
                <a:latin typeface="+mn-lt"/>
                <a:cs typeface="+mn-cs"/>
              </a:defRPr>
            </a:lvl8pPr>
            <a:lvl9pPr marL="2590800" indent="-133350" algn="l" defTabSz="912813" rtl="0" fontAlgn="base">
              <a:spcBef>
                <a:spcPct val="0"/>
              </a:spcBef>
              <a:spcAft>
                <a:spcPct val="0"/>
              </a:spcAft>
              <a:buClr>
                <a:schemeClr val="accent2"/>
              </a:buClr>
              <a:buSzPct val="120000"/>
              <a:buFont typeface="Arial" charset="0"/>
              <a:buChar char="-"/>
              <a:defRPr sz="1600">
                <a:solidFill>
                  <a:schemeClr val="tx1"/>
                </a:solidFill>
                <a:latin typeface="+mn-lt"/>
                <a:cs typeface="+mn-cs"/>
              </a:defRPr>
            </a:lvl9pPr>
          </a:lstStyle>
          <a:p>
            <a:pPr algn="ctr"/>
            <a:fld id="{9CE6BD01-F9CA-45A4-BDC2-793238C5E73E}" type="datetime'''''1'''''''''''' ''71''''''8'''''''''''''''''''''">
              <a:rPr lang="en-US" altLang="en-US" sz="1000"/>
              <a:pPr/>
              <a:t>1 718</a:t>
            </a:fld>
            <a:endParaRPr lang="en-ZA" sz="1000" dirty="0">
              <a:sym typeface="+mn-lt"/>
            </a:endParaRPr>
          </a:p>
        </p:txBody>
      </p:sp>
      <p:sp>
        <p:nvSpPr>
          <p:cNvPr id="27" name="Rectangle 26"/>
          <p:cNvSpPr/>
          <p:nvPr>
            <p:custDataLst>
              <p:tags r:id="rId24"/>
            </p:custDataLst>
          </p:nvPr>
        </p:nvSpPr>
        <p:spPr bwMode="auto">
          <a:xfrm>
            <a:off x="5932488" y="3817938"/>
            <a:ext cx="4810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7B7E3060-7C09-4EDF-8BCC-E286E0ECE2B4}" type="datetime'''''''2''''''''''''''''0''''''''21''/''2''''''''''''2'''''''">
              <a:rPr lang="en-ZA" altLang="en-US" sz="1000">
                <a:solidFill>
                  <a:schemeClr val="tx1"/>
                </a:solidFill>
              </a:rPr>
              <a:pPr/>
              <a:t>2021/22</a:t>
            </a:fld>
            <a:endParaRPr lang="en-ZA" sz="1000" dirty="0" err="1" smtClean="0">
              <a:solidFill>
                <a:schemeClr val="tx1"/>
              </a:solidFill>
              <a:sym typeface="+mn-lt"/>
            </a:endParaRPr>
          </a:p>
        </p:txBody>
      </p:sp>
      <p:sp>
        <p:nvSpPr>
          <p:cNvPr id="28" name="Rectangle 27"/>
          <p:cNvSpPr/>
          <p:nvPr>
            <p:custDataLst>
              <p:tags r:id="rId25"/>
            </p:custDataLst>
          </p:nvPr>
        </p:nvSpPr>
        <p:spPr bwMode="gray">
          <a:xfrm>
            <a:off x="4410075" y="3279775"/>
            <a:ext cx="3540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fld id="{2F2A3D0E-55E6-4411-9872-7B22CB864223}" type="datetime'''1'''''''' ''''1''''''''''''''''''''''''''''''0''''5'''''''''">
              <a:rPr lang="en-ZA" altLang="en-US" sz="1000">
                <a:solidFill>
                  <a:schemeClr val="bg1"/>
                </a:solidFill>
              </a:rPr>
              <a:pPr/>
              <a:t>1 105</a:t>
            </a:fld>
            <a:endParaRPr lang="en-ZA" sz="1000" dirty="0" err="1" smtClean="0">
              <a:solidFill>
                <a:schemeClr val="bg1"/>
              </a:solidFill>
              <a:sym typeface="+mn-lt"/>
            </a:endParaRPr>
          </a:p>
        </p:txBody>
      </p:sp>
      <p:sp>
        <p:nvSpPr>
          <p:cNvPr id="29" name="Rectangle 28"/>
          <p:cNvSpPr/>
          <p:nvPr>
            <p:custDataLst>
              <p:tags r:id="rId26"/>
            </p:custDataLst>
          </p:nvPr>
        </p:nvSpPr>
        <p:spPr bwMode="gray">
          <a:xfrm>
            <a:off x="2824163" y="1984375"/>
            <a:ext cx="3540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fld id="{54088294-008B-466D-81A5-071DCC84430A}" type="datetime'''''1'''''''''''''''''''''' ''5''''''5''''2'''''''''''">
              <a:rPr lang="en-US" altLang="en-US" sz="1000">
                <a:solidFill>
                  <a:schemeClr val="tx1"/>
                </a:solidFill>
              </a:rPr>
              <a:pPr/>
              <a:t>1 552</a:t>
            </a:fld>
            <a:endParaRPr lang="en-ZA" sz="1000" dirty="0">
              <a:solidFill>
                <a:schemeClr val="tx1"/>
              </a:solidFill>
              <a:sym typeface="+mn-lt"/>
            </a:endParaRPr>
          </a:p>
        </p:txBody>
      </p:sp>
      <p:sp>
        <p:nvSpPr>
          <p:cNvPr id="30" name="Rectangle 29"/>
          <p:cNvSpPr/>
          <p:nvPr>
            <p:custDataLst>
              <p:tags r:id="rId27"/>
            </p:custDataLst>
          </p:nvPr>
        </p:nvSpPr>
        <p:spPr bwMode="auto">
          <a:xfrm>
            <a:off x="4346575" y="3817938"/>
            <a:ext cx="4810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1602CBA5-8A61-48F1-A98A-30048DD6D19D}" type="datetime'2''''''''''''''''''''''0''''''''2''''0/''2''''''''1'''''''''">
              <a:rPr lang="en-ZA" altLang="en-US" sz="1000">
                <a:solidFill>
                  <a:schemeClr val="tx1"/>
                </a:solidFill>
              </a:rPr>
              <a:pPr/>
              <a:t>2020/21</a:t>
            </a:fld>
            <a:endParaRPr lang="en-ZA" sz="1000" dirty="0" err="1" smtClean="0">
              <a:solidFill>
                <a:schemeClr val="tx1"/>
              </a:solidFill>
              <a:sym typeface="+mn-lt"/>
            </a:endParaRPr>
          </a:p>
        </p:txBody>
      </p:sp>
      <p:sp>
        <p:nvSpPr>
          <p:cNvPr id="31" name="Rectangle 30"/>
          <p:cNvSpPr/>
          <p:nvPr>
            <p:custDataLst>
              <p:tags r:id="rId28"/>
            </p:custDataLst>
          </p:nvPr>
        </p:nvSpPr>
        <p:spPr bwMode="auto">
          <a:xfrm>
            <a:off x="2760663" y="3817938"/>
            <a:ext cx="4810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53B13C71-0C65-4849-ABA1-7441FBF81235}" type="datetime'''''''2019''''''''/''''''''''''''''2''0'''''">
              <a:rPr lang="en-ZA" altLang="en-US" sz="1000">
                <a:solidFill>
                  <a:schemeClr val="tx1"/>
                </a:solidFill>
              </a:rPr>
              <a:pPr/>
              <a:t>2019/20</a:t>
            </a:fld>
            <a:endParaRPr lang="en-ZA" sz="1000" dirty="0" err="1" smtClean="0">
              <a:solidFill>
                <a:schemeClr val="tx1"/>
              </a:solidFill>
              <a:sym typeface="+mn-lt"/>
            </a:endParaRPr>
          </a:p>
        </p:txBody>
      </p:sp>
      <p:sp>
        <p:nvSpPr>
          <p:cNvPr id="32" name="Rectangle 31"/>
          <p:cNvSpPr/>
          <p:nvPr>
            <p:custDataLst>
              <p:tags r:id="rId29"/>
            </p:custDataLst>
          </p:nvPr>
        </p:nvSpPr>
        <p:spPr bwMode="gray">
          <a:xfrm>
            <a:off x="2824163" y="3308350"/>
            <a:ext cx="3540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fld id="{D9715CCD-342D-4BA9-9C53-F434EEF1F83F}" type="datetime'''1'''''''''''''''''''''''''''''' ''''0''52'''''''''''''''">
              <a:rPr lang="en-ZA" altLang="en-US" sz="1000">
                <a:solidFill>
                  <a:schemeClr val="bg1"/>
                </a:solidFill>
              </a:rPr>
              <a:pPr/>
              <a:t>1 052</a:t>
            </a:fld>
            <a:endParaRPr lang="en-ZA" sz="1000" dirty="0" err="1" smtClean="0">
              <a:solidFill>
                <a:schemeClr val="bg1"/>
              </a:solidFill>
              <a:sym typeface="+mn-lt"/>
            </a:endParaRPr>
          </a:p>
        </p:txBody>
      </p:sp>
      <p:sp>
        <p:nvSpPr>
          <p:cNvPr id="33" name="Rectangle 32"/>
          <p:cNvSpPr/>
          <p:nvPr>
            <p:custDataLst>
              <p:tags r:id="rId30"/>
            </p:custDataLst>
          </p:nvPr>
        </p:nvSpPr>
        <p:spPr bwMode="auto">
          <a:xfrm>
            <a:off x="1174750" y="3817938"/>
            <a:ext cx="4810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5DAA0607-7177-433C-B348-4797B3C607E9}" type="datetime'''''''2''0''''''''''''''''''''''''''''1''''''8''''/''''''1''9'">
              <a:rPr lang="en-ZA" altLang="en-US" sz="1000">
                <a:solidFill>
                  <a:schemeClr val="tx1"/>
                </a:solidFill>
              </a:rPr>
              <a:pPr/>
              <a:t>2018/19</a:t>
            </a:fld>
            <a:endParaRPr lang="en-ZA" sz="1000" dirty="0" err="1" smtClean="0">
              <a:solidFill>
                <a:schemeClr val="tx1"/>
              </a:solidFill>
              <a:sym typeface="+mn-lt"/>
            </a:endParaRPr>
          </a:p>
        </p:txBody>
      </p:sp>
      <p:sp>
        <p:nvSpPr>
          <p:cNvPr id="34" name="Text Placeholder 5"/>
          <p:cNvSpPr>
            <a:spLocks noGrp="1"/>
          </p:cNvSpPr>
          <p:nvPr>
            <p:custDataLst>
              <p:tags r:id="rId31"/>
            </p:custDataLst>
          </p:nvPr>
        </p:nvSpPr>
        <p:spPr bwMode="gray">
          <a:xfrm>
            <a:off x="4410075" y="1860550"/>
            <a:ext cx="354013"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anchor="b" anchorCtr="0" compatLnSpc="1">
            <a:prstTxWarp prst="textNoShape">
              <a:avLst/>
            </a:prstTxWarp>
            <a:noAutofit/>
          </a:bodyPr>
          <a:lstStyle>
            <a:lvl1pPr marL="338367" indent="-338367" algn="l" defTabSz="900718" rtl="0" eaLnBrk="0" fontAlgn="base" hangingPunct="0">
              <a:spcBef>
                <a:spcPct val="0"/>
              </a:spcBef>
              <a:spcAft>
                <a:spcPct val="0"/>
              </a:spcAft>
              <a:buClr>
                <a:schemeClr val="tx2"/>
              </a:buClr>
              <a:defRPr sz="1600">
                <a:solidFill>
                  <a:schemeClr val="tx1"/>
                </a:solidFill>
                <a:latin typeface="+mn-lt"/>
                <a:ea typeface="+mn-ea"/>
                <a:cs typeface="+mn-cs"/>
              </a:defRPr>
            </a:lvl1pPr>
            <a:lvl2pPr marL="194245" indent="-192682" algn="l" defTabSz="900718" rtl="0" eaLnBrk="0" fontAlgn="base" hangingPunct="0">
              <a:spcBef>
                <a:spcPct val="0"/>
              </a:spcBef>
              <a:spcAft>
                <a:spcPct val="0"/>
              </a:spcAft>
              <a:buClr>
                <a:schemeClr val="accent2"/>
              </a:buClr>
              <a:buSzPct val="120000"/>
              <a:buFont typeface="Arial" pitchFamily="34" charset="0"/>
              <a:buChar char="▪"/>
              <a:defRPr sz="1600">
                <a:solidFill>
                  <a:schemeClr val="tx1"/>
                </a:solidFill>
                <a:latin typeface="+mn-lt"/>
                <a:cs typeface="+mn-cs"/>
              </a:defRPr>
            </a:lvl2pPr>
            <a:lvl3pPr marL="460479" indent="-264732" algn="l" defTabSz="900718" rtl="0" eaLnBrk="0" fontAlgn="base" hangingPunct="0">
              <a:spcBef>
                <a:spcPct val="0"/>
              </a:spcBef>
              <a:spcAft>
                <a:spcPct val="0"/>
              </a:spcAft>
              <a:buClr>
                <a:schemeClr val="accent2"/>
              </a:buClr>
              <a:buSzPct val="120000"/>
              <a:buFont typeface="Arial" pitchFamily="34" charset="0"/>
              <a:buChar char="–"/>
              <a:defRPr sz="1600">
                <a:solidFill>
                  <a:schemeClr val="tx1"/>
                </a:solidFill>
                <a:latin typeface="+mn-lt"/>
                <a:cs typeface="+mn-cs"/>
              </a:defRPr>
            </a:lvl3pPr>
            <a:lvl4pPr marL="618754" indent="-156651" algn="l" defTabSz="900718" rtl="0" eaLnBrk="0" fontAlgn="base" hangingPunct="0">
              <a:spcBef>
                <a:spcPct val="0"/>
              </a:spcBef>
              <a:spcAft>
                <a:spcPct val="0"/>
              </a:spcAft>
              <a:buClr>
                <a:schemeClr val="accent2"/>
              </a:buClr>
              <a:buSzPct val="120000"/>
              <a:buFont typeface="Arial" pitchFamily="34" charset="0"/>
              <a:buChar char="▫"/>
              <a:defRPr sz="1600">
                <a:solidFill>
                  <a:schemeClr val="tx1"/>
                </a:solidFill>
                <a:latin typeface="+mn-lt"/>
                <a:cs typeface="+mn-cs"/>
              </a:defRPr>
            </a:lvl4pPr>
            <a:lvl5pPr marL="751910" indent="-131582" algn="l" defTabSz="900718" rtl="0" eaLnBrk="0" fontAlgn="base" hangingPunct="0">
              <a:spcBef>
                <a:spcPct val="0"/>
              </a:spcBef>
              <a:spcAft>
                <a:spcPct val="0"/>
              </a:spcAft>
              <a:buClr>
                <a:schemeClr val="accent2"/>
              </a:buClr>
              <a:buSzPct val="120000"/>
              <a:buFont typeface="Arial" pitchFamily="34" charset="0"/>
              <a:buChar char="-"/>
              <a:defRPr sz="1600">
                <a:solidFill>
                  <a:schemeClr val="tx1"/>
                </a:solidFill>
                <a:latin typeface="+mn-lt"/>
                <a:cs typeface="+mn-cs"/>
              </a:defRPr>
            </a:lvl5pPr>
            <a:lvl6pPr marL="1203050" indent="-131582" algn="l" defTabSz="900718" rtl="0" fontAlgn="base">
              <a:spcBef>
                <a:spcPct val="0"/>
              </a:spcBef>
              <a:spcAft>
                <a:spcPct val="0"/>
              </a:spcAft>
              <a:buClr>
                <a:schemeClr val="accent2"/>
              </a:buClr>
              <a:buSzPct val="120000"/>
              <a:buFont typeface="Arial" pitchFamily="34" charset="0"/>
              <a:buChar char="-"/>
              <a:defRPr sz="1600">
                <a:solidFill>
                  <a:schemeClr val="tx1"/>
                </a:solidFill>
                <a:latin typeface="+mn-lt"/>
                <a:cs typeface="+mn-cs"/>
              </a:defRPr>
            </a:lvl6pPr>
            <a:lvl7pPr marL="1654186" indent="-131582" algn="l" defTabSz="900718" rtl="0" fontAlgn="base">
              <a:spcBef>
                <a:spcPct val="0"/>
              </a:spcBef>
              <a:spcAft>
                <a:spcPct val="0"/>
              </a:spcAft>
              <a:buClr>
                <a:schemeClr val="accent2"/>
              </a:buClr>
              <a:buSzPct val="120000"/>
              <a:buFont typeface="Arial" pitchFamily="34" charset="0"/>
              <a:buChar char="-"/>
              <a:defRPr sz="1600">
                <a:solidFill>
                  <a:schemeClr val="tx1"/>
                </a:solidFill>
                <a:latin typeface="+mn-lt"/>
                <a:cs typeface="+mn-cs"/>
              </a:defRPr>
            </a:lvl7pPr>
            <a:lvl8pPr marL="2105334" indent="-131582" algn="l" defTabSz="900718" rtl="0" fontAlgn="base">
              <a:spcBef>
                <a:spcPct val="0"/>
              </a:spcBef>
              <a:spcAft>
                <a:spcPct val="0"/>
              </a:spcAft>
              <a:buClr>
                <a:schemeClr val="accent2"/>
              </a:buClr>
              <a:buSzPct val="120000"/>
              <a:buFont typeface="Arial" pitchFamily="34" charset="0"/>
              <a:buChar char="-"/>
              <a:defRPr sz="1600">
                <a:solidFill>
                  <a:schemeClr val="tx1"/>
                </a:solidFill>
                <a:latin typeface="+mn-lt"/>
                <a:cs typeface="+mn-cs"/>
              </a:defRPr>
            </a:lvl8pPr>
            <a:lvl9pPr marL="2556475" indent="-131582" algn="l" defTabSz="900718" rtl="0" fontAlgn="base">
              <a:spcBef>
                <a:spcPct val="0"/>
              </a:spcBef>
              <a:spcAft>
                <a:spcPct val="0"/>
              </a:spcAft>
              <a:buClr>
                <a:schemeClr val="accent2"/>
              </a:buClr>
              <a:buSzPct val="120000"/>
              <a:buFont typeface="Arial" pitchFamily="34" charset="0"/>
              <a:buChar char="-"/>
              <a:defRPr sz="1600">
                <a:solidFill>
                  <a:schemeClr val="tx1"/>
                </a:solidFill>
                <a:latin typeface="+mn-lt"/>
                <a:cs typeface="+mn-cs"/>
              </a:defRPr>
            </a:lvl9pPr>
          </a:lstStyle>
          <a:p>
            <a:pPr marL="0" indent="0" algn="ctr"/>
            <a:fld id="{D515B9A7-11E6-47D2-9FD4-ED056D6679CE}" type="datetime'''''1'''' ''''6''''''''0''''5'''''''''''''''''''''''''''''''''">
              <a:rPr lang="en-US" altLang="en-US" sz="1000"/>
              <a:pPr/>
              <a:t>1 605</a:t>
            </a:fld>
            <a:endParaRPr lang="en-ZA" sz="1000">
              <a:sym typeface="+mn-lt"/>
            </a:endParaRPr>
          </a:p>
        </p:txBody>
      </p:sp>
      <p:sp>
        <p:nvSpPr>
          <p:cNvPr id="35" name="Rectangle 34"/>
          <p:cNvSpPr/>
          <p:nvPr>
            <p:custDataLst>
              <p:tags r:id="rId32"/>
            </p:custDataLst>
          </p:nvPr>
        </p:nvSpPr>
        <p:spPr bwMode="gray">
          <a:xfrm>
            <a:off x="1238250" y="2089150"/>
            <a:ext cx="3540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fld id="{B4A019E9-A2C6-45CC-9C69-5AAE307DEB6C}" type="datetime'1'''''' ''''''''''5''0''''''''''''''''''''2'''''''''''''''''''">
              <a:rPr lang="en-US" altLang="en-US" sz="1000">
                <a:solidFill>
                  <a:schemeClr val="tx1"/>
                </a:solidFill>
              </a:rPr>
              <a:pPr/>
              <a:t>1 502</a:t>
            </a:fld>
            <a:endParaRPr lang="en-ZA" sz="1000">
              <a:solidFill>
                <a:schemeClr val="tx1"/>
              </a:solidFill>
              <a:sym typeface="+mn-lt"/>
            </a:endParaRPr>
          </a:p>
        </p:txBody>
      </p:sp>
      <p:sp>
        <p:nvSpPr>
          <p:cNvPr id="36" name="Rectangle 35"/>
          <p:cNvSpPr/>
          <p:nvPr>
            <p:custDataLst>
              <p:tags r:id="rId33"/>
            </p:custDataLst>
          </p:nvPr>
        </p:nvSpPr>
        <p:spPr bwMode="gray">
          <a:xfrm>
            <a:off x="1238250" y="3486150"/>
            <a:ext cx="354013" cy="152400"/>
          </a:xfrm>
          <a:prstGeom prst="rect">
            <a:avLst/>
          </a:prstGeom>
          <a:solidFill>
            <a:srgbClr val="6F8DB9"/>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fld id="{F0FF8BE9-135C-42B4-97C5-5535DB7B9C0C}" type="datetime'1'''''''' ''''''0''''''02'''''''''''''''''''''''''''''''''''''">
              <a:rPr lang="en-ZA" altLang="en-US" sz="1000">
                <a:solidFill>
                  <a:schemeClr val="bg1"/>
                </a:solidFill>
              </a:rPr>
              <a:pPr/>
              <a:t>1 002</a:t>
            </a:fld>
            <a:endParaRPr lang="en-ZA" sz="1000" dirty="0" err="1" smtClean="0">
              <a:solidFill>
                <a:schemeClr val="bg1"/>
              </a:solidFill>
              <a:sym typeface="+mn-lt"/>
            </a:endParaRPr>
          </a:p>
        </p:txBody>
      </p:sp>
      <p:sp>
        <p:nvSpPr>
          <p:cNvPr id="37" name="Text Placeholder 36"/>
          <p:cNvSpPr>
            <a:spLocks noGrp="1"/>
          </p:cNvSpPr>
          <p:nvPr>
            <p:custDataLst>
              <p:tags r:id="rId34"/>
            </p:custDataLst>
          </p:nvPr>
        </p:nvSpPr>
        <p:spPr bwMode="gray">
          <a:xfrm>
            <a:off x="5995988" y="3279775"/>
            <a:ext cx="354013" cy="15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63" tIns="0" rIns="17463" bIns="0" numCol="1" spcCol="0"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D968B6C3-AB30-44C8-95F0-A6DEB457B88D}" type="datetime'''1'''''''''''''''''''' ''''''''''''''''''''''160'''''">
              <a:rPr lang="en-US" altLang="en-US" sz="1000">
                <a:solidFill>
                  <a:schemeClr val="bg1"/>
                </a:solidFill>
              </a:rPr>
              <a:pPr/>
              <a:t>1 160</a:t>
            </a:fld>
            <a:endParaRPr lang="en-US" sz="1000" dirty="0">
              <a:solidFill>
                <a:schemeClr val="bg1"/>
              </a:solidFill>
              <a:sym typeface="+mn-lt"/>
            </a:endParaRPr>
          </a:p>
        </p:txBody>
      </p:sp>
      <p:sp>
        <p:nvSpPr>
          <p:cNvPr id="38" name="Rectangle 37"/>
          <p:cNvSpPr/>
          <p:nvPr>
            <p:custDataLst>
              <p:tags r:id="rId35"/>
            </p:custDataLst>
          </p:nvPr>
        </p:nvSpPr>
        <p:spPr bwMode="auto">
          <a:xfrm>
            <a:off x="3276600" y="1552575"/>
            <a:ext cx="179388" cy="133350"/>
          </a:xfrm>
          <a:prstGeom prst="rect">
            <a:avLst/>
          </a:prstGeom>
          <a:solidFill>
            <a:srgbClr val="99939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Rectangle 38"/>
          <p:cNvSpPr/>
          <p:nvPr>
            <p:custDataLst>
              <p:tags r:id="rId36"/>
            </p:custDataLst>
          </p:nvPr>
        </p:nvSpPr>
        <p:spPr bwMode="auto">
          <a:xfrm>
            <a:off x="4691063" y="1552575"/>
            <a:ext cx="179388" cy="133350"/>
          </a:xfrm>
          <a:prstGeom prst="rect">
            <a:avLst/>
          </a:prstGeom>
          <a:solidFill>
            <a:srgbClr val="6F8DB9"/>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ectangle 39"/>
          <p:cNvSpPr/>
          <p:nvPr>
            <p:custDataLst>
              <p:tags r:id="rId37"/>
            </p:custDataLst>
          </p:nvPr>
        </p:nvSpPr>
        <p:spPr bwMode="auto">
          <a:xfrm>
            <a:off x="550863" y="1552575"/>
            <a:ext cx="179388" cy="133350"/>
          </a:xfrm>
          <a:prstGeom prst="rect">
            <a:avLst/>
          </a:prstGeom>
          <a:solidFill>
            <a:srgbClr val="364D6E"/>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en-ZA"/>
          </a:p>
        </p:txBody>
      </p:sp>
      <p:sp>
        <p:nvSpPr>
          <p:cNvPr id="41" name="Rectangle 40"/>
          <p:cNvSpPr/>
          <p:nvPr>
            <p:custDataLst>
              <p:tags r:id="rId38"/>
            </p:custDataLst>
          </p:nvPr>
        </p:nvSpPr>
        <p:spPr bwMode="auto">
          <a:xfrm>
            <a:off x="1757363" y="1552575"/>
            <a:ext cx="179388" cy="133350"/>
          </a:xfrm>
          <a:prstGeom prst="rect">
            <a:avLst/>
          </a:prstGeom>
          <a:solidFill>
            <a:srgbClr val="C0C0C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ectangle 41"/>
          <p:cNvSpPr/>
          <p:nvPr>
            <p:custDataLst>
              <p:tags r:id="rId39"/>
            </p:custDataLst>
          </p:nvPr>
        </p:nvSpPr>
        <p:spPr bwMode="auto">
          <a:xfrm>
            <a:off x="3506788" y="1547813"/>
            <a:ext cx="10826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1CFB2617-BA0E-4252-A0AA-E7858661666A}" type="datetime'''T''''''e''''ch''ni''c''''''ian'''''''''' ''tra''''inees'">
              <a:rPr lang="en-US" altLang="en-US" sz="1000">
                <a:solidFill>
                  <a:schemeClr val="tx1"/>
                </a:solidFill>
              </a:rPr>
              <a:pPr/>
              <a:t>Technician trainees</a:t>
            </a:fld>
            <a:endParaRPr lang="en-ZA" sz="1000" dirty="0">
              <a:solidFill>
                <a:schemeClr val="tx1"/>
              </a:solidFill>
              <a:sym typeface="+mn-lt"/>
            </a:endParaRPr>
          </a:p>
        </p:txBody>
      </p:sp>
      <p:sp>
        <p:nvSpPr>
          <p:cNvPr id="43" name="Rectangle 42"/>
          <p:cNvSpPr/>
          <p:nvPr>
            <p:custDataLst>
              <p:tags r:id="rId40"/>
            </p:custDataLst>
          </p:nvPr>
        </p:nvSpPr>
        <p:spPr bwMode="auto">
          <a:xfrm>
            <a:off x="4921250" y="1547813"/>
            <a:ext cx="8016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95DD8D9C-4FA0-4EDA-B2E7-2726CE480E29}" type="datetime'''''S''''''''''''''''ec''''''''''tor ''s''''''pecific'''''''">
              <a:rPr lang="en-US" altLang="en-US" sz="1000">
                <a:solidFill>
                  <a:schemeClr val="tx1"/>
                </a:solidFill>
              </a:rPr>
              <a:pPr/>
              <a:t>Sector specific</a:t>
            </a:fld>
            <a:endParaRPr lang="en-ZA" sz="1000">
              <a:solidFill>
                <a:schemeClr val="tx1"/>
              </a:solidFill>
              <a:sym typeface="+mn-lt"/>
            </a:endParaRPr>
          </a:p>
        </p:txBody>
      </p:sp>
      <p:sp>
        <p:nvSpPr>
          <p:cNvPr id="44" name="Rectangle 43"/>
          <p:cNvSpPr/>
          <p:nvPr>
            <p:custDataLst>
              <p:tags r:id="rId41"/>
            </p:custDataLst>
          </p:nvPr>
        </p:nvSpPr>
        <p:spPr bwMode="auto">
          <a:xfrm>
            <a:off x="1987550" y="1547813"/>
            <a:ext cx="1187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fld id="{A84A4393-15C6-46F0-AEDB-6E67C4239B60}" type="datetime'''''''En''g''''ine''''er''ing'' t''ra''''''in''''''e''''e''s '">
              <a:rPr lang="en-US" altLang="en-US" sz="1000">
                <a:solidFill>
                  <a:schemeClr val="tx1"/>
                </a:solidFill>
              </a:rPr>
              <a:pPr/>
              <a:t>Engineering trainees </a:t>
            </a:fld>
            <a:endParaRPr lang="en-ZA" sz="1000" dirty="0">
              <a:solidFill>
                <a:schemeClr val="tx1"/>
              </a:solidFill>
              <a:sym typeface="+mn-lt"/>
            </a:endParaRPr>
          </a:p>
        </p:txBody>
      </p:sp>
      <p:sp>
        <p:nvSpPr>
          <p:cNvPr id="45" name="Text Placeholder 9"/>
          <p:cNvSpPr>
            <a:spLocks noGrp="1"/>
          </p:cNvSpPr>
          <p:nvPr>
            <p:custDataLst>
              <p:tags r:id="rId42"/>
            </p:custDataLst>
          </p:nvPr>
        </p:nvSpPr>
        <p:spPr bwMode="auto">
          <a:xfrm>
            <a:off x="781050" y="1547813"/>
            <a:ext cx="874713"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algn="l" defTabSz="912813" rtl="0" fontAlgn="base">
              <a:spcBef>
                <a:spcPct val="0"/>
              </a:spcBef>
              <a:spcAft>
                <a:spcPct val="0"/>
              </a:spcAft>
              <a:buClr>
                <a:schemeClr val="tx2"/>
              </a:buClr>
              <a:defRPr sz="1600">
                <a:solidFill>
                  <a:schemeClr val="tx1"/>
                </a:solidFill>
                <a:latin typeface="+mn-lt"/>
                <a:ea typeface="+mn-ea"/>
                <a:cs typeface="+mn-cs"/>
              </a:defRPr>
            </a:lvl1pPr>
            <a:lvl2pPr marL="196850" indent="-195263" algn="l" defTabSz="912813" rtl="0" fontAlgn="base">
              <a:spcBef>
                <a:spcPct val="0"/>
              </a:spcBef>
              <a:spcAft>
                <a:spcPct val="0"/>
              </a:spcAft>
              <a:buClr>
                <a:schemeClr val="accent2"/>
              </a:buClr>
              <a:buSzPct val="120000"/>
              <a:buFont typeface="Arial" charset="0"/>
              <a:buChar char="▪"/>
              <a:defRPr sz="1600">
                <a:solidFill>
                  <a:schemeClr val="tx1"/>
                </a:solidFill>
                <a:latin typeface="+mn-lt"/>
                <a:cs typeface="+mn-cs"/>
              </a:defRPr>
            </a:lvl2pPr>
            <a:lvl3pPr marL="466725" indent="-268288" algn="l" defTabSz="912813" rtl="0" fontAlgn="base">
              <a:spcBef>
                <a:spcPct val="0"/>
              </a:spcBef>
              <a:spcAft>
                <a:spcPct val="0"/>
              </a:spcAft>
              <a:buClr>
                <a:schemeClr val="accent2"/>
              </a:buClr>
              <a:buSzPct val="120000"/>
              <a:buFont typeface="Arial" charset="0"/>
              <a:buChar char="–"/>
              <a:defRPr sz="1600">
                <a:solidFill>
                  <a:schemeClr val="tx1"/>
                </a:solidFill>
                <a:latin typeface="+mn-lt"/>
                <a:cs typeface="+mn-cs"/>
              </a:defRPr>
            </a:lvl3pPr>
            <a:lvl4pPr marL="627063" indent="-158750" algn="l" defTabSz="912813" rtl="0" fontAlgn="base">
              <a:spcBef>
                <a:spcPct val="0"/>
              </a:spcBef>
              <a:spcAft>
                <a:spcPct val="0"/>
              </a:spcAft>
              <a:buClr>
                <a:schemeClr val="accent2"/>
              </a:buClr>
              <a:buSzPct val="120000"/>
              <a:buFont typeface="Arial" charset="0"/>
              <a:buChar char="▫"/>
              <a:defRPr sz="1600">
                <a:solidFill>
                  <a:schemeClr val="tx1"/>
                </a:solidFill>
                <a:latin typeface="+mn-lt"/>
                <a:cs typeface="+mn-cs"/>
              </a:defRPr>
            </a:lvl4pPr>
            <a:lvl5pPr marL="762000" indent="-133350" algn="l" defTabSz="912813" rtl="0" fontAlgn="base">
              <a:spcBef>
                <a:spcPct val="0"/>
              </a:spcBef>
              <a:spcAft>
                <a:spcPct val="0"/>
              </a:spcAft>
              <a:buClr>
                <a:schemeClr val="accent2"/>
              </a:buClr>
              <a:buSzPct val="120000"/>
              <a:buFont typeface="Arial" charset="0"/>
              <a:buChar char="-"/>
              <a:defRPr sz="1600">
                <a:solidFill>
                  <a:schemeClr val="tx1"/>
                </a:solidFill>
                <a:latin typeface="+mn-lt"/>
                <a:cs typeface="+mn-cs"/>
              </a:defRPr>
            </a:lvl5pPr>
            <a:lvl6pPr marL="1219200" indent="-133350" algn="l" defTabSz="912813" rtl="0" fontAlgn="base">
              <a:spcBef>
                <a:spcPct val="0"/>
              </a:spcBef>
              <a:spcAft>
                <a:spcPct val="0"/>
              </a:spcAft>
              <a:buClr>
                <a:schemeClr val="accent2"/>
              </a:buClr>
              <a:buSzPct val="120000"/>
              <a:buFont typeface="Arial" charset="0"/>
              <a:buChar char="-"/>
              <a:defRPr sz="1600">
                <a:solidFill>
                  <a:schemeClr val="tx1"/>
                </a:solidFill>
                <a:latin typeface="+mn-lt"/>
                <a:cs typeface="+mn-cs"/>
              </a:defRPr>
            </a:lvl6pPr>
            <a:lvl7pPr marL="1676400" indent="-133350" algn="l" defTabSz="912813" rtl="0" fontAlgn="base">
              <a:spcBef>
                <a:spcPct val="0"/>
              </a:spcBef>
              <a:spcAft>
                <a:spcPct val="0"/>
              </a:spcAft>
              <a:buClr>
                <a:schemeClr val="accent2"/>
              </a:buClr>
              <a:buSzPct val="120000"/>
              <a:buFont typeface="Arial" charset="0"/>
              <a:buChar char="-"/>
              <a:defRPr sz="1600">
                <a:solidFill>
                  <a:schemeClr val="tx1"/>
                </a:solidFill>
                <a:latin typeface="+mn-lt"/>
                <a:cs typeface="+mn-cs"/>
              </a:defRPr>
            </a:lvl7pPr>
            <a:lvl8pPr marL="2133600" indent="-133350" algn="l" defTabSz="912813" rtl="0" fontAlgn="base">
              <a:spcBef>
                <a:spcPct val="0"/>
              </a:spcBef>
              <a:spcAft>
                <a:spcPct val="0"/>
              </a:spcAft>
              <a:buClr>
                <a:schemeClr val="accent2"/>
              </a:buClr>
              <a:buSzPct val="120000"/>
              <a:buFont typeface="Arial" charset="0"/>
              <a:buChar char="-"/>
              <a:defRPr sz="1600">
                <a:solidFill>
                  <a:schemeClr val="tx1"/>
                </a:solidFill>
                <a:latin typeface="+mn-lt"/>
                <a:cs typeface="+mn-cs"/>
              </a:defRPr>
            </a:lvl8pPr>
            <a:lvl9pPr marL="2590800" indent="-133350" algn="l" defTabSz="912813" rtl="0" fontAlgn="base">
              <a:spcBef>
                <a:spcPct val="0"/>
              </a:spcBef>
              <a:spcAft>
                <a:spcPct val="0"/>
              </a:spcAft>
              <a:buClr>
                <a:schemeClr val="accent2"/>
              </a:buClr>
              <a:buSzPct val="120000"/>
              <a:buFont typeface="Arial" charset="0"/>
              <a:buChar char="-"/>
              <a:defRPr sz="1600">
                <a:solidFill>
                  <a:schemeClr val="tx1"/>
                </a:solidFill>
                <a:latin typeface="+mn-lt"/>
                <a:cs typeface="+mn-cs"/>
              </a:defRPr>
            </a:lvl9pPr>
          </a:lstStyle>
          <a:p>
            <a:fld id="{0A597506-57E5-44F6-AB79-878E31EAD9E5}" type="datetime'A''''r''t''''is''''''an'''''''' ''tr''''ai''n''''''e''es'''">
              <a:rPr lang="en-US" altLang="en-US" sz="1000"/>
              <a:pPr/>
              <a:t>Artisan trainees</a:t>
            </a:fld>
            <a:endParaRPr lang="en-ZA" sz="1000" dirty="0">
              <a:sym typeface="+mn-lt"/>
            </a:endParaRPr>
          </a:p>
        </p:txBody>
      </p:sp>
      <p:sp>
        <p:nvSpPr>
          <p:cNvPr id="46" name="TextBox 45"/>
          <p:cNvSpPr txBox="1">
            <a:spLocks/>
          </p:cNvSpPr>
          <p:nvPr/>
        </p:nvSpPr>
        <p:spPr>
          <a:xfrm>
            <a:off x="136988" y="3995718"/>
            <a:ext cx="8134270" cy="330090"/>
          </a:xfrm>
          <a:prstGeom prst="rect">
            <a:avLst/>
          </a:prstGeom>
          <a:noFill/>
          <a:ln w="19050">
            <a:noFill/>
          </a:ln>
        </p:spPr>
        <p:txBody>
          <a:bodyPr wrap="square" lIns="72009" tIns="72009" rIns="72009" bIns="72009" rtlCol="0" anchor="ctr" anchorCtr="0">
            <a:noAutofit/>
          </a:bodyPr>
          <a:lstStyle/>
          <a:p>
            <a:r>
              <a:rPr lang="en-ZA" sz="1000" b="1" dirty="0" smtClean="0">
                <a:latin typeface="+mn-lt"/>
              </a:rPr>
              <a:t>Key initiatives</a:t>
            </a:r>
            <a:endParaRPr lang="en-ZA" sz="1000" dirty="0">
              <a:solidFill>
                <a:schemeClr val="accent6"/>
              </a:solidFill>
              <a:latin typeface="+mn-lt"/>
            </a:endParaRPr>
          </a:p>
        </p:txBody>
      </p:sp>
      <p:sp>
        <p:nvSpPr>
          <p:cNvPr id="47" name="TextBox 46"/>
          <p:cNvSpPr txBox="1"/>
          <p:nvPr/>
        </p:nvSpPr>
        <p:spPr>
          <a:xfrm>
            <a:off x="242270" y="4340403"/>
            <a:ext cx="8077448"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sym typeface="Tahoma"/>
              </a:defRPr>
            </a:lvl1pPr>
            <a:lvl2pPr marL="197607" lvl="1" indent="-195987" defTabSz="913526" eaLnBrk="1" hangingPunct="1">
              <a:buClr>
                <a:schemeClr val="tx2"/>
              </a:buClr>
              <a:buSzPct val="125000"/>
              <a:buFont typeface="Arial" pitchFamily="34" charset="0"/>
              <a:buChar char="•"/>
              <a:defRPr baseline="0">
                <a:latin typeface="+mn-lt"/>
                <a:sym typeface="Tahoma"/>
              </a:defRPr>
            </a:lvl2pPr>
            <a:lvl3pPr marL="466481" lvl="2" indent="-267255" defTabSz="913526" eaLnBrk="1" hangingPunct="1">
              <a:buClr>
                <a:schemeClr val="tx2"/>
              </a:buClr>
              <a:buSzPct val="120000"/>
              <a:buFont typeface="Arial" charset="0"/>
              <a:buChar char="–"/>
              <a:defRPr baseline="0">
                <a:latin typeface="+mn-lt"/>
                <a:sym typeface="Tahoma"/>
              </a:defRPr>
            </a:lvl3pPr>
            <a:lvl4pPr marL="626835" lvl="3" indent="-158733" defTabSz="913526" eaLnBrk="1" hangingPunct="1">
              <a:buClr>
                <a:schemeClr val="tx2"/>
              </a:buClr>
              <a:buSzPct val="115000"/>
              <a:buFont typeface="Arial" pitchFamily="34" charset="0"/>
              <a:buChar char="•"/>
              <a:defRPr baseline="0">
                <a:latin typeface="+mn-lt"/>
                <a:sym typeface="Tahoma"/>
              </a:defRPr>
            </a:lvl4pPr>
            <a:lvl5pPr marL="765029" lvl="4" indent="-132818" defTabSz="913526" eaLnBrk="1" hangingPunct="1">
              <a:buClr>
                <a:schemeClr val="tx2"/>
              </a:buClr>
              <a:buSzPct val="89000"/>
              <a:buFont typeface="Arial" charset="0"/>
              <a:buChar char="-"/>
              <a:defRPr baseline="0">
                <a:latin typeface="+mn-lt"/>
                <a:sym typeface="Tahoma"/>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indent="-171450">
              <a:buFont typeface="Wingdings" panose="05000000000000000000" pitchFamily="2" charset="2"/>
              <a:buChar char="§"/>
            </a:pPr>
            <a:r>
              <a:rPr lang="en-US" sz="1000" dirty="0"/>
              <a:t>Deliver learning and development initiatives for targeted </a:t>
            </a:r>
            <a:r>
              <a:rPr lang="en-US" sz="1000" dirty="0" smtClean="0"/>
              <a:t>segments.</a:t>
            </a:r>
            <a:endParaRPr lang="en-ZA" sz="1000" dirty="0"/>
          </a:p>
          <a:p>
            <a:pPr marL="171450" indent="-171450">
              <a:buFont typeface="Wingdings" panose="05000000000000000000" pitchFamily="2" charset="2"/>
              <a:buChar char="§"/>
            </a:pPr>
            <a:endParaRPr lang="en-US" sz="1000" dirty="0"/>
          </a:p>
          <a:p>
            <a:pPr marL="171450" indent="-171450">
              <a:buFont typeface="Wingdings" panose="05000000000000000000" pitchFamily="2" charset="2"/>
              <a:buChar char="§"/>
            </a:pPr>
            <a:r>
              <a:rPr lang="en-US" sz="1000" dirty="0"/>
              <a:t>Design an integrated learning and development strategy to support the </a:t>
            </a:r>
            <a:r>
              <a:rPr lang="en-US" sz="1000" dirty="0" smtClean="0"/>
              <a:t>Transnet 4.0 while delivering on the MDS outcomes.</a:t>
            </a:r>
            <a:endParaRPr lang="en-US" sz="1000" dirty="0"/>
          </a:p>
          <a:p>
            <a:pPr lvl="1">
              <a:spcBef>
                <a:spcPts val="0"/>
              </a:spcBef>
              <a:spcAft>
                <a:spcPts val="300"/>
              </a:spcAft>
            </a:pPr>
            <a:endParaRPr lang="en-US" sz="1000" dirty="0"/>
          </a:p>
        </p:txBody>
      </p:sp>
      <p:sp>
        <p:nvSpPr>
          <p:cNvPr id="48" name="Flowchart: Process 47"/>
          <p:cNvSpPr>
            <a:spLocks/>
          </p:cNvSpPr>
          <p:nvPr/>
        </p:nvSpPr>
        <p:spPr>
          <a:xfrm>
            <a:off x="119434" y="4889124"/>
            <a:ext cx="8900580" cy="1558424"/>
          </a:xfrm>
          <a:prstGeom prst="flowChartProcess">
            <a:avLst/>
          </a:prstGeom>
          <a:solidFill>
            <a:schemeClr val="bg1"/>
          </a:solidFill>
          <a:ln w="12700">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00"/>
          </a:p>
        </p:txBody>
      </p:sp>
      <p:sp>
        <p:nvSpPr>
          <p:cNvPr id="49" name="TextBox 48"/>
          <p:cNvSpPr txBox="1">
            <a:spLocks/>
          </p:cNvSpPr>
          <p:nvPr/>
        </p:nvSpPr>
        <p:spPr>
          <a:xfrm>
            <a:off x="125419" y="4886790"/>
            <a:ext cx="8134270" cy="330090"/>
          </a:xfrm>
          <a:prstGeom prst="rect">
            <a:avLst/>
          </a:prstGeom>
          <a:noFill/>
          <a:ln w="19050">
            <a:noFill/>
          </a:ln>
        </p:spPr>
        <p:txBody>
          <a:bodyPr wrap="square" lIns="72009" tIns="72009" rIns="72009" bIns="72009" rtlCol="0" anchor="ctr" anchorCtr="0">
            <a:noAutofit/>
          </a:bodyPr>
          <a:lstStyle/>
          <a:p>
            <a:r>
              <a:rPr lang="en-ZA" sz="1000" b="1" dirty="0" smtClean="0">
                <a:latin typeface="+mn-lt"/>
              </a:rPr>
              <a:t>Total Headcount*</a:t>
            </a:r>
            <a:endParaRPr lang="en-ZA" sz="1000" dirty="0">
              <a:solidFill>
                <a:schemeClr val="accent6"/>
              </a:solidFill>
              <a:latin typeface="+mn-lt"/>
            </a:endParaRPr>
          </a:p>
        </p:txBody>
      </p:sp>
      <p:graphicFrame>
        <p:nvGraphicFramePr>
          <p:cNvPr id="50" name="Object 49"/>
          <p:cNvGraphicFramePr>
            <a:graphicFrameLocks/>
          </p:cNvGraphicFramePr>
          <p:nvPr>
            <p:custDataLst>
              <p:tags r:id="rId43"/>
            </p:custDataLst>
            <p:extLst>
              <p:ext uri="{D42A27DB-BD31-4B8C-83A1-F6EECF244321}">
                <p14:modId xmlns:p14="http://schemas.microsoft.com/office/powerpoint/2010/main" val="3917072947"/>
              </p:ext>
            </p:extLst>
          </p:nvPr>
        </p:nvGraphicFramePr>
        <p:xfrm>
          <a:off x="381000" y="5067300"/>
          <a:ext cx="8162918" cy="1209530"/>
        </p:xfrm>
        <a:graphic>
          <a:graphicData uri="http://schemas.openxmlformats.org/presentationml/2006/ole">
            <mc:AlternateContent xmlns:mc="http://schemas.openxmlformats.org/markup-compatibility/2006">
              <mc:Choice xmlns:v="urn:schemas-microsoft-com:vml" Requires="v">
                <p:oleObj spid="_x0000_s1216763" name="Chart" r:id="rId54" imgW="8162918" imgH="1209530" progId="MSGraph.Chart.8">
                  <p:embed followColorScheme="full"/>
                </p:oleObj>
              </mc:Choice>
              <mc:Fallback>
                <p:oleObj name="Chart" r:id="rId54" imgW="8162918" imgH="1209530" progId="MSGraph.Chart.8">
                  <p:embed followColorScheme="full"/>
                  <p:pic>
                    <p:nvPicPr>
                      <p:cNvPr id="0" name=""/>
                      <p:cNvPicPr/>
                      <p:nvPr/>
                    </p:nvPicPr>
                    <p:blipFill>
                      <a:blip r:embed="rId55"/>
                      <a:stretch>
                        <a:fillRect/>
                      </a:stretch>
                    </p:blipFill>
                    <p:spPr>
                      <a:xfrm>
                        <a:off x="381000" y="5067300"/>
                        <a:ext cx="8162918" cy="1209530"/>
                      </a:xfrm>
                      <a:prstGeom prst="rect">
                        <a:avLst/>
                      </a:prstGeom>
                    </p:spPr>
                  </p:pic>
                </p:oleObj>
              </mc:Fallback>
            </mc:AlternateContent>
          </a:graphicData>
        </a:graphic>
      </p:graphicFrame>
      <p:sp>
        <p:nvSpPr>
          <p:cNvPr id="51" name="Text Placeholder 49"/>
          <p:cNvSpPr>
            <a:spLocks noGrp="1"/>
          </p:cNvSpPr>
          <p:nvPr>
            <p:custDataLst>
              <p:tags r:id="rId44"/>
            </p:custDataLst>
          </p:nvPr>
        </p:nvSpPr>
        <p:spPr bwMode="auto">
          <a:xfrm>
            <a:off x="7361238" y="6161088"/>
            <a:ext cx="481013" cy="15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F133A6DD-63C3-4334-9AAE-13DBA1E8975D}" type="datetime'''''''2''''''''0''2''''''''''''''2''''''/''''''''''''''''2''3'">
              <a:rPr lang="en-US" altLang="en-US" sz="1000"/>
              <a:pPr/>
              <a:t>2022/23</a:t>
            </a:fld>
            <a:endParaRPr lang="en-ZA" sz="1000" dirty="0">
              <a:sym typeface="+mn-lt"/>
            </a:endParaRPr>
          </a:p>
        </p:txBody>
      </p:sp>
      <p:sp>
        <p:nvSpPr>
          <p:cNvPr id="52" name="Text Placeholder 48"/>
          <p:cNvSpPr>
            <a:spLocks noGrp="1"/>
          </p:cNvSpPr>
          <p:nvPr>
            <p:custDataLst>
              <p:tags r:id="rId45"/>
            </p:custDataLst>
          </p:nvPr>
        </p:nvSpPr>
        <p:spPr bwMode="auto">
          <a:xfrm>
            <a:off x="5799138" y="6161088"/>
            <a:ext cx="481013" cy="15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B89FC8C3-7B1C-46D3-B446-94BAC104A2E9}" type="datetime'''''''''2''''0''2''''''''''1/22'''''''''">
              <a:rPr lang="en-US" altLang="en-US" sz="1000"/>
              <a:pPr/>
              <a:t>2021/22</a:t>
            </a:fld>
            <a:endParaRPr lang="en-ZA" sz="1000" dirty="0">
              <a:sym typeface="+mn-lt"/>
            </a:endParaRPr>
          </a:p>
        </p:txBody>
      </p:sp>
      <p:sp>
        <p:nvSpPr>
          <p:cNvPr id="53" name="Text Placeholder 47"/>
          <p:cNvSpPr>
            <a:spLocks noGrp="1"/>
          </p:cNvSpPr>
          <p:nvPr>
            <p:custDataLst>
              <p:tags r:id="rId46"/>
            </p:custDataLst>
          </p:nvPr>
        </p:nvSpPr>
        <p:spPr bwMode="auto">
          <a:xfrm>
            <a:off x="4241800" y="6161088"/>
            <a:ext cx="481013" cy="15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D6015F66-3FED-4DF2-9476-ACFE4734C305}" type="datetime'2''''0''''''''''''''''2''''0/''''''''''2''''''''1'''''''">
              <a:rPr lang="en-US" altLang="en-US" sz="1000"/>
              <a:pPr/>
              <a:t>2020/21</a:t>
            </a:fld>
            <a:endParaRPr lang="en-ZA" sz="1000" dirty="0">
              <a:sym typeface="+mn-lt"/>
            </a:endParaRPr>
          </a:p>
        </p:txBody>
      </p:sp>
      <p:sp>
        <p:nvSpPr>
          <p:cNvPr id="54" name="Text Placeholder 46"/>
          <p:cNvSpPr>
            <a:spLocks noGrp="1"/>
          </p:cNvSpPr>
          <p:nvPr>
            <p:custDataLst>
              <p:tags r:id="rId47"/>
            </p:custDataLst>
          </p:nvPr>
        </p:nvSpPr>
        <p:spPr bwMode="auto">
          <a:xfrm>
            <a:off x="2684463" y="6161088"/>
            <a:ext cx="481013" cy="15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782DF807-EC3D-4AE2-AB25-08E8844977C9}" type="datetime'''''2''''''''''''''''''''0''''''1''''9/2''0'''''''">
              <a:rPr lang="en-US" altLang="en-US" sz="1000"/>
              <a:pPr/>
              <a:t>2019/20</a:t>
            </a:fld>
            <a:endParaRPr lang="en-ZA" sz="1000" dirty="0">
              <a:sym typeface="+mn-lt"/>
            </a:endParaRPr>
          </a:p>
        </p:txBody>
      </p:sp>
      <p:sp>
        <p:nvSpPr>
          <p:cNvPr id="55" name="Text Placeholder 45"/>
          <p:cNvSpPr>
            <a:spLocks noGrp="1"/>
          </p:cNvSpPr>
          <p:nvPr>
            <p:custDataLst>
              <p:tags r:id="rId48"/>
            </p:custDataLst>
          </p:nvPr>
        </p:nvSpPr>
        <p:spPr bwMode="auto">
          <a:xfrm>
            <a:off x="1122363" y="6161088"/>
            <a:ext cx="481013" cy="15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DB331020-C516-47B2-9B77-97F6B5B1BCD0}" type="datetime'''''''''''''''20''''''''''''''''''1''8''''/''''1''9'''''">
              <a:rPr lang="en-US" altLang="en-US" sz="1000"/>
              <a:pPr/>
              <a:t>2018/19</a:t>
            </a:fld>
            <a:endParaRPr lang="en-ZA" sz="1000" dirty="0">
              <a:sym typeface="+mn-lt"/>
            </a:endParaRPr>
          </a:p>
        </p:txBody>
      </p:sp>
      <p:sp>
        <p:nvSpPr>
          <p:cNvPr id="56" name="TextBox 55"/>
          <p:cNvSpPr txBox="1"/>
          <p:nvPr/>
        </p:nvSpPr>
        <p:spPr>
          <a:xfrm>
            <a:off x="258763" y="6648450"/>
            <a:ext cx="2412999" cy="123111"/>
          </a:xfrm>
          <a:prstGeom prst="rect">
            <a:avLst/>
          </a:prstGeom>
          <a:noFill/>
        </p:spPr>
        <p:txBody>
          <a:bodyPr wrap="square" lIns="36000" tIns="0" rIns="0" bIns="0" rtlCol="0">
            <a:spAutoFit/>
          </a:bodyPr>
          <a:lstStyle/>
          <a:p>
            <a:r>
              <a:rPr lang="en-US" sz="800" i="1" dirty="0" smtClean="0">
                <a:latin typeface="Arial" panose="020B0604020202020204" pitchFamily="34" charset="0"/>
                <a:cs typeface="Arial" panose="020B0604020202020204" pitchFamily="34" charset="0"/>
              </a:rPr>
              <a:t>*Headcount includes permanent staff only.</a:t>
            </a:r>
            <a:endParaRPr lang="en-ZA" sz="800"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317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5447590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022" name="think-cell Slide" r:id="rId35" imgW="421" imgH="420" progId="TCLayout.ActiveDocument.1">
                  <p:embed/>
                </p:oleObj>
              </mc:Choice>
              <mc:Fallback>
                <p:oleObj name="think-cell Slide" r:id="rId35" imgW="421" imgH="420" progId="TCLayout.ActiveDocument.1">
                  <p:embed/>
                  <p:pic>
                    <p:nvPicPr>
                      <p:cNvPr id="0" name=""/>
                      <p:cNvPicPr/>
                      <p:nvPr/>
                    </p:nvPicPr>
                    <p:blipFill>
                      <a:blip r:embed="rId36"/>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endParaRPr lang="en-US" sz="800" b="1" dirty="0">
              <a:latin typeface="Tahoma" panose="020B0604030504040204" pitchFamily="34" charset="0"/>
              <a:sym typeface="Tahoma" panose="020B0604030504040204" pitchFamily="34" charset="0"/>
            </a:endParaRPr>
          </a:p>
        </p:txBody>
      </p:sp>
      <p:sp>
        <p:nvSpPr>
          <p:cNvPr id="2" name="Title 1"/>
          <p:cNvSpPr>
            <a:spLocks noGrp="1"/>
          </p:cNvSpPr>
          <p:nvPr>
            <p:ph type="title"/>
          </p:nvPr>
        </p:nvSpPr>
        <p:spPr/>
        <p:txBody>
          <a:bodyPr/>
          <a:lstStyle/>
          <a:p>
            <a:r>
              <a:rPr lang="en-US" sz="2200" dirty="0"/>
              <a:t>2018/19 Corporate Plan: World-class enterprise and supplier development remains the key socio-economic contributor</a:t>
            </a:r>
            <a:endParaRPr lang="en-ZA" sz="2200" dirty="0"/>
          </a:p>
        </p:txBody>
      </p:sp>
      <p:sp>
        <p:nvSpPr>
          <p:cNvPr id="5" name="Flowchart: Process 4"/>
          <p:cNvSpPr>
            <a:spLocks/>
          </p:cNvSpPr>
          <p:nvPr/>
        </p:nvSpPr>
        <p:spPr>
          <a:xfrm>
            <a:off x="118584" y="1200150"/>
            <a:ext cx="8894497" cy="5262643"/>
          </a:xfrm>
          <a:prstGeom prst="flowChartProcess">
            <a:avLst/>
          </a:prstGeom>
          <a:solidFill>
            <a:schemeClr val="bg1"/>
          </a:solidFill>
          <a:ln w="19050">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solidFill>
                <a:srgbClr val="FFFFFF"/>
              </a:solidFill>
            </a:endParaRPr>
          </a:p>
        </p:txBody>
      </p:sp>
      <p:sp>
        <p:nvSpPr>
          <p:cNvPr id="6" name="TextBox 5"/>
          <p:cNvSpPr txBox="1"/>
          <p:nvPr/>
        </p:nvSpPr>
        <p:spPr>
          <a:xfrm>
            <a:off x="277813" y="3031292"/>
            <a:ext cx="8524295" cy="34140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sym typeface="Tahoma"/>
              </a:defRPr>
            </a:lvl1pPr>
            <a:lvl2pPr marL="197607" lvl="1" indent="-195987" defTabSz="913526" eaLnBrk="1" hangingPunct="1">
              <a:buClr>
                <a:schemeClr val="tx2"/>
              </a:buClr>
              <a:buSzPct val="125000"/>
              <a:buFont typeface="Arial" pitchFamily="34" charset="0"/>
              <a:buChar char="•"/>
              <a:defRPr baseline="0">
                <a:latin typeface="+mn-lt"/>
                <a:sym typeface="Tahoma"/>
              </a:defRPr>
            </a:lvl2pPr>
            <a:lvl3pPr marL="466481" lvl="2" indent="-267255" defTabSz="913526" eaLnBrk="1" hangingPunct="1">
              <a:buClr>
                <a:schemeClr val="tx2"/>
              </a:buClr>
              <a:buSzPct val="120000"/>
              <a:buFont typeface="Arial" charset="0"/>
              <a:buChar char="–"/>
              <a:defRPr baseline="0">
                <a:latin typeface="+mn-lt"/>
                <a:sym typeface="Tahoma"/>
              </a:defRPr>
            </a:lvl3pPr>
            <a:lvl4pPr marL="626835" lvl="3" indent="-158733" defTabSz="913526" eaLnBrk="1" hangingPunct="1">
              <a:buClr>
                <a:schemeClr val="tx2"/>
              </a:buClr>
              <a:buSzPct val="115000"/>
              <a:buFont typeface="Arial" pitchFamily="34" charset="0"/>
              <a:buChar char="•"/>
              <a:defRPr baseline="0">
                <a:latin typeface="+mn-lt"/>
                <a:sym typeface="Tahoma"/>
              </a:defRPr>
            </a:lvl4pPr>
            <a:lvl5pPr marL="765029" lvl="4" indent="-132818" defTabSz="913526" eaLnBrk="1" hangingPunct="1">
              <a:buClr>
                <a:schemeClr val="tx2"/>
              </a:buClr>
              <a:buSzPct val="89000"/>
              <a:buFont typeface="Arial" charset="0"/>
              <a:buChar char="-"/>
              <a:defRPr baseline="0">
                <a:latin typeface="+mn-lt"/>
                <a:sym typeface="Tahoma"/>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algn="just">
              <a:spcBef>
                <a:spcPct val="22500"/>
              </a:spcBef>
              <a:buClr>
                <a:srgbClr val="000000"/>
              </a:buClr>
            </a:pPr>
            <a:r>
              <a:rPr lang="en-US" sz="910" dirty="0">
                <a:solidFill>
                  <a:srgbClr val="000000"/>
                </a:solidFill>
              </a:rPr>
              <a:t>Transnet partnered with Wits University to establish the Innovation and Research Centre for Black Entrepreneurs and Black Owned SMMEs;</a:t>
            </a:r>
          </a:p>
          <a:p>
            <a:pPr lvl="1" algn="just">
              <a:spcBef>
                <a:spcPct val="22500"/>
              </a:spcBef>
              <a:buClr>
                <a:srgbClr val="000000"/>
              </a:buClr>
            </a:pPr>
            <a:r>
              <a:rPr lang="en-US" sz="910" dirty="0">
                <a:solidFill>
                  <a:srgbClr val="000000"/>
                </a:solidFill>
              </a:rPr>
              <a:t>Implementation of </a:t>
            </a:r>
            <a:r>
              <a:rPr lang="en-US" sz="910" dirty="0" err="1">
                <a:solidFill>
                  <a:srgbClr val="000000"/>
                </a:solidFill>
              </a:rPr>
              <a:t>Phuhliso</a:t>
            </a:r>
            <a:r>
              <a:rPr lang="en-US" sz="910" dirty="0">
                <a:solidFill>
                  <a:srgbClr val="000000"/>
                </a:solidFill>
              </a:rPr>
              <a:t> Funding </a:t>
            </a:r>
            <a:r>
              <a:rPr lang="en-US" sz="910" dirty="0" err="1">
                <a:solidFill>
                  <a:srgbClr val="000000"/>
                </a:solidFill>
              </a:rPr>
              <a:t>Programme</a:t>
            </a:r>
            <a:r>
              <a:rPr lang="en-US" sz="910" dirty="0">
                <a:solidFill>
                  <a:srgbClr val="000000"/>
                </a:solidFill>
              </a:rPr>
              <a:t> – Providing funding to black-owned, black women-owned and black youth-owned small and medium-sized enterprises (SMEs) in the </a:t>
            </a:r>
            <a:r>
              <a:rPr lang="en-US" sz="910" dirty="0" err="1">
                <a:solidFill>
                  <a:srgbClr val="000000"/>
                </a:solidFill>
              </a:rPr>
              <a:t>Ekapa</a:t>
            </a:r>
            <a:r>
              <a:rPr lang="en-US" sz="910" dirty="0">
                <a:solidFill>
                  <a:srgbClr val="000000"/>
                </a:solidFill>
              </a:rPr>
              <a:t> Colony (Western Cape, Eastern Cape and Northern Cape) as well as guarantee facilities nationally;</a:t>
            </a:r>
          </a:p>
          <a:p>
            <a:pPr lvl="1" algn="just">
              <a:spcBef>
                <a:spcPct val="22500"/>
              </a:spcBef>
              <a:buClr>
                <a:srgbClr val="000000"/>
              </a:buClr>
            </a:pPr>
            <a:r>
              <a:rPr lang="en-US" sz="910" dirty="0">
                <a:solidFill>
                  <a:srgbClr val="000000"/>
                </a:solidFill>
              </a:rPr>
              <a:t>Transnet and Seed </a:t>
            </a:r>
            <a:r>
              <a:rPr lang="en-US" sz="910" dirty="0" smtClean="0">
                <a:solidFill>
                  <a:srgbClr val="000000"/>
                </a:solidFill>
              </a:rPr>
              <a:t>Academy </a:t>
            </a:r>
            <a:r>
              <a:rPr lang="en-US" sz="910" dirty="0">
                <a:solidFill>
                  <a:srgbClr val="000000"/>
                </a:solidFill>
              </a:rPr>
              <a:t>established an ICT incubation program for black owned start-ups by providing practical training, mentoring and hands-on incubation to accelerate growth and success of start-up businesses;</a:t>
            </a:r>
          </a:p>
          <a:p>
            <a:pPr lvl="1" algn="just">
              <a:spcBef>
                <a:spcPct val="22500"/>
              </a:spcBef>
              <a:buClr>
                <a:srgbClr val="000000"/>
              </a:buClr>
            </a:pPr>
            <a:r>
              <a:rPr lang="en-US" sz="910" dirty="0">
                <a:solidFill>
                  <a:srgbClr val="000000"/>
                </a:solidFill>
              </a:rPr>
              <a:t>Establishment of Military Veterans Incubation Centers in </a:t>
            </a:r>
            <a:r>
              <a:rPr lang="en-US" sz="910" dirty="0" err="1" smtClean="0">
                <a:solidFill>
                  <a:srgbClr val="000000"/>
                </a:solidFill>
              </a:rPr>
              <a:t>KwaZulu</a:t>
            </a:r>
            <a:r>
              <a:rPr lang="en-US" sz="910" dirty="0" smtClean="0">
                <a:solidFill>
                  <a:srgbClr val="000000"/>
                </a:solidFill>
              </a:rPr>
              <a:t> </a:t>
            </a:r>
            <a:r>
              <a:rPr lang="en-US" sz="910" dirty="0">
                <a:solidFill>
                  <a:srgbClr val="000000"/>
                </a:solidFill>
              </a:rPr>
              <a:t>Natal and Eastern </a:t>
            </a:r>
            <a:r>
              <a:rPr lang="en-US" sz="910" dirty="0" smtClean="0">
                <a:solidFill>
                  <a:srgbClr val="000000"/>
                </a:solidFill>
              </a:rPr>
              <a:t>Cape; </a:t>
            </a:r>
            <a:endParaRPr lang="en-US" sz="910" dirty="0">
              <a:solidFill>
                <a:srgbClr val="000000"/>
              </a:solidFill>
            </a:endParaRPr>
          </a:p>
          <a:p>
            <a:pPr lvl="1" algn="just">
              <a:spcBef>
                <a:spcPct val="22500"/>
              </a:spcBef>
              <a:buClr>
                <a:srgbClr val="000000"/>
              </a:buClr>
            </a:pPr>
            <a:r>
              <a:rPr lang="en-US" sz="910" dirty="0">
                <a:solidFill>
                  <a:srgbClr val="000000"/>
                </a:solidFill>
              </a:rPr>
              <a:t>Transnet partnered with </a:t>
            </a:r>
            <a:r>
              <a:rPr lang="en-US" sz="910" dirty="0" err="1">
                <a:solidFill>
                  <a:srgbClr val="000000"/>
                </a:solidFill>
              </a:rPr>
              <a:t>FurnTech</a:t>
            </a:r>
            <a:r>
              <a:rPr lang="en-US" sz="910" dirty="0">
                <a:solidFill>
                  <a:srgbClr val="000000"/>
                </a:solidFill>
              </a:rPr>
              <a:t> to offer business incubation and / or skills development in furniture manufacturing. This is focused specifically on People living with Disabilities in Limpopo </a:t>
            </a:r>
            <a:r>
              <a:rPr lang="en-US" sz="910" dirty="0" smtClean="0">
                <a:solidFill>
                  <a:srgbClr val="000000"/>
                </a:solidFill>
              </a:rPr>
              <a:t>Province; and</a:t>
            </a:r>
            <a:endParaRPr lang="en-US" sz="910" dirty="0">
              <a:solidFill>
                <a:srgbClr val="000000"/>
              </a:solidFill>
            </a:endParaRPr>
          </a:p>
          <a:p>
            <a:pPr lvl="1" algn="just">
              <a:spcBef>
                <a:spcPct val="22500"/>
              </a:spcBef>
              <a:buClr>
                <a:srgbClr val="000000"/>
              </a:buClr>
            </a:pPr>
            <a:r>
              <a:rPr lang="en-US" sz="910" dirty="0">
                <a:solidFill>
                  <a:srgbClr val="000000"/>
                </a:solidFill>
              </a:rPr>
              <a:t>Transnet Shanduka Black Umbrellas Programme: </a:t>
            </a:r>
            <a:r>
              <a:rPr lang="en-US" sz="910" dirty="0" smtClean="0">
                <a:solidFill>
                  <a:srgbClr val="000000"/>
                </a:solidFill>
              </a:rPr>
              <a:t>Port Elizabeth, Richards Bay, Lephalale and Burgersfort.</a:t>
            </a:r>
          </a:p>
          <a:p>
            <a:pPr lvl="1" algn="just">
              <a:spcBef>
                <a:spcPct val="22500"/>
              </a:spcBef>
              <a:buClr>
                <a:srgbClr val="000000"/>
              </a:buClr>
            </a:pPr>
            <a:endParaRPr lang="en-US" sz="910" dirty="0">
              <a:solidFill>
                <a:srgbClr val="000000"/>
              </a:solidFill>
            </a:endParaRPr>
          </a:p>
          <a:p>
            <a:pPr marL="171450" lvl="0" indent="-171450" defTabSz="914400">
              <a:buClrTx/>
              <a:buFont typeface="Arial" panose="020B0604020202020204" pitchFamily="34" charset="0"/>
              <a:buChar char="•"/>
            </a:pPr>
            <a:r>
              <a:rPr lang="en-ZA" sz="910" dirty="0">
                <a:solidFill>
                  <a:srgbClr val="000000"/>
                </a:solidFill>
              </a:rPr>
              <a:t>For the 2018/19 Transnet will be focusing on the following initiatives to better focus on Transnet’s Core Operations as per the Enterprise and Supplier Development Strategy, </a:t>
            </a:r>
            <a:r>
              <a:rPr lang="en-ZA" sz="910" dirty="0" smtClean="0">
                <a:solidFill>
                  <a:srgbClr val="000000"/>
                </a:solidFill>
              </a:rPr>
              <a:t>namely</a:t>
            </a:r>
            <a:r>
              <a:rPr lang="en-ZA" sz="910" dirty="0">
                <a:solidFill>
                  <a:srgbClr val="000000"/>
                </a:solidFill>
              </a:rPr>
              <a:t>:</a:t>
            </a:r>
          </a:p>
          <a:p>
            <a:pPr marL="369057" lvl="1" indent="-171450" defTabSz="914400">
              <a:buClrTx/>
            </a:pPr>
            <a:r>
              <a:rPr lang="en-ZA" sz="910" dirty="0" smtClean="0">
                <a:solidFill>
                  <a:srgbClr val="000000"/>
                </a:solidFill>
              </a:rPr>
              <a:t>To </a:t>
            </a:r>
            <a:r>
              <a:rPr lang="en-ZA" sz="910" dirty="0">
                <a:solidFill>
                  <a:srgbClr val="000000"/>
                </a:solidFill>
              </a:rPr>
              <a:t>have fully operational Transnet Mega Hubs in:  </a:t>
            </a:r>
            <a:r>
              <a:rPr lang="en-ZA" sz="910" dirty="0" err="1" smtClean="0">
                <a:solidFill>
                  <a:srgbClr val="000000"/>
                </a:solidFill>
              </a:rPr>
              <a:t>Saldanha</a:t>
            </a:r>
            <a:r>
              <a:rPr lang="en-ZA" sz="910" dirty="0" smtClean="0">
                <a:solidFill>
                  <a:srgbClr val="000000"/>
                </a:solidFill>
              </a:rPr>
              <a:t> </a:t>
            </a:r>
            <a:r>
              <a:rPr lang="en-ZA" sz="910" dirty="0">
                <a:solidFill>
                  <a:srgbClr val="000000"/>
                </a:solidFill>
              </a:rPr>
              <a:t>Bay, </a:t>
            </a:r>
            <a:r>
              <a:rPr lang="en-ZA" sz="910" dirty="0" err="1" smtClean="0">
                <a:solidFill>
                  <a:srgbClr val="000000"/>
                </a:solidFill>
              </a:rPr>
              <a:t>Empangeni</a:t>
            </a:r>
            <a:r>
              <a:rPr lang="en-ZA" sz="910" dirty="0">
                <a:solidFill>
                  <a:srgbClr val="000000"/>
                </a:solidFill>
              </a:rPr>
              <a:t> </a:t>
            </a:r>
            <a:r>
              <a:rPr lang="en-ZA" sz="910" dirty="0" smtClean="0">
                <a:solidFill>
                  <a:srgbClr val="000000"/>
                </a:solidFill>
              </a:rPr>
              <a:t>and </a:t>
            </a:r>
            <a:r>
              <a:rPr lang="en-ZA" sz="910" dirty="0" err="1" smtClean="0">
                <a:solidFill>
                  <a:srgbClr val="000000"/>
                </a:solidFill>
              </a:rPr>
              <a:t>Tubatse</a:t>
            </a:r>
            <a:r>
              <a:rPr lang="en-ZA" sz="910" dirty="0" smtClean="0">
                <a:solidFill>
                  <a:srgbClr val="000000"/>
                </a:solidFill>
              </a:rPr>
              <a:t>;</a:t>
            </a:r>
            <a:endParaRPr lang="en-ZA" sz="910" dirty="0">
              <a:solidFill>
                <a:srgbClr val="000000"/>
              </a:solidFill>
            </a:endParaRPr>
          </a:p>
          <a:p>
            <a:pPr marL="369057" lvl="1" indent="-171450" defTabSz="914400">
              <a:buClrTx/>
            </a:pPr>
            <a:r>
              <a:rPr lang="en-ZA" sz="910" dirty="0" smtClean="0">
                <a:solidFill>
                  <a:srgbClr val="000000"/>
                </a:solidFill>
              </a:rPr>
              <a:t>To establish </a:t>
            </a:r>
            <a:r>
              <a:rPr lang="en-ZA" sz="910" dirty="0">
                <a:solidFill>
                  <a:srgbClr val="000000"/>
                </a:solidFill>
              </a:rPr>
              <a:t>Supplier/Industrial Parks within Mega Hubs focusing </a:t>
            </a:r>
            <a:r>
              <a:rPr lang="en-ZA" sz="910" dirty="0" smtClean="0">
                <a:solidFill>
                  <a:srgbClr val="000000"/>
                </a:solidFill>
              </a:rPr>
              <a:t>on Textile sector  (PPE), Testing </a:t>
            </a:r>
            <a:r>
              <a:rPr lang="en-ZA" sz="910" dirty="0">
                <a:solidFill>
                  <a:srgbClr val="000000"/>
                </a:solidFill>
              </a:rPr>
              <a:t>Engineering/Fabrication components (FAI</a:t>
            </a:r>
            <a:r>
              <a:rPr lang="en-ZA" sz="910" dirty="0" smtClean="0">
                <a:solidFill>
                  <a:srgbClr val="000000"/>
                </a:solidFill>
              </a:rPr>
              <a:t>), Specialized </a:t>
            </a:r>
            <a:r>
              <a:rPr lang="en-ZA" sz="910" dirty="0">
                <a:solidFill>
                  <a:srgbClr val="000000"/>
                </a:solidFill>
              </a:rPr>
              <a:t>Ports Driving </a:t>
            </a:r>
            <a:r>
              <a:rPr lang="en-ZA" sz="910" dirty="0" smtClean="0">
                <a:solidFill>
                  <a:srgbClr val="000000"/>
                </a:solidFill>
              </a:rPr>
              <a:t>services;</a:t>
            </a:r>
            <a:endParaRPr lang="en-ZA" sz="910" dirty="0">
              <a:solidFill>
                <a:srgbClr val="000000"/>
              </a:solidFill>
            </a:endParaRPr>
          </a:p>
          <a:p>
            <a:pPr marL="369057" lvl="1" indent="-171450" defTabSz="914400">
              <a:buClrTx/>
            </a:pPr>
            <a:r>
              <a:rPr lang="en-ZA" sz="910" dirty="0" smtClean="0">
                <a:solidFill>
                  <a:srgbClr val="000000"/>
                </a:solidFill>
              </a:rPr>
              <a:t>To establish </a:t>
            </a:r>
            <a:r>
              <a:rPr lang="en-ZA" sz="910" dirty="0">
                <a:solidFill>
                  <a:srgbClr val="000000"/>
                </a:solidFill>
              </a:rPr>
              <a:t>Manufacturing Supplier Park in </a:t>
            </a:r>
            <a:r>
              <a:rPr lang="en-ZA" sz="910" dirty="0" err="1" smtClean="0">
                <a:solidFill>
                  <a:srgbClr val="000000"/>
                </a:solidFill>
              </a:rPr>
              <a:t>Koedoespoort</a:t>
            </a:r>
            <a:r>
              <a:rPr lang="en-ZA" sz="910" dirty="0" smtClean="0">
                <a:solidFill>
                  <a:srgbClr val="000000"/>
                </a:solidFill>
              </a:rPr>
              <a:t>;</a:t>
            </a:r>
            <a:endParaRPr lang="en-ZA" sz="910" dirty="0">
              <a:solidFill>
                <a:srgbClr val="000000"/>
              </a:solidFill>
            </a:endParaRPr>
          </a:p>
          <a:p>
            <a:pPr marL="369057" lvl="1" indent="-171450" defTabSz="914400">
              <a:buClrTx/>
            </a:pPr>
            <a:r>
              <a:rPr lang="en-ZA" sz="910" dirty="0" smtClean="0">
                <a:solidFill>
                  <a:srgbClr val="000000"/>
                </a:solidFill>
              </a:rPr>
              <a:t>To establish </a:t>
            </a:r>
            <a:r>
              <a:rPr lang="en-ZA" sz="910" dirty="0">
                <a:solidFill>
                  <a:srgbClr val="000000"/>
                </a:solidFill>
              </a:rPr>
              <a:t>Youth Tooling </a:t>
            </a:r>
            <a:r>
              <a:rPr lang="en-ZA" sz="910" dirty="0" smtClean="0">
                <a:solidFill>
                  <a:srgbClr val="000000"/>
                </a:solidFill>
              </a:rPr>
              <a:t>Initiative;</a:t>
            </a:r>
          </a:p>
          <a:p>
            <a:pPr marL="369057" lvl="1" indent="-171450" defTabSz="914400">
              <a:buClrTx/>
            </a:pPr>
            <a:r>
              <a:rPr lang="en-ZA" sz="910" dirty="0" smtClean="0">
                <a:solidFill>
                  <a:srgbClr val="000000"/>
                </a:solidFill>
              </a:rPr>
              <a:t>To </a:t>
            </a:r>
            <a:r>
              <a:rPr lang="en-ZA" sz="910" dirty="0">
                <a:solidFill>
                  <a:srgbClr val="000000"/>
                </a:solidFill>
              </a:rPr>
              <a:t>participate in the Global Entrepreneurship Africa 22 ON Sloane for Transnet Black Youth Owned </a:t>
            </a:r>
            <a:r>
              <a:rPr lang="en-ZA" sz="910" dirty="0" smtClean="0">
                <a:solidFill>
                  <a:srgbClr val="000000"/>
                </a:solidFill>
              </a:rPr>
              <a:t>Suppliers;</a:t>
            </a:r>
          </a:p>
          <a:p>
            <a:pPr marL="369057" lvl="1" indent="-171450" defTabSz="914400">
              <a:buClrTx/>
            </a:pPr>
            <a:r>
              <a:rPr lang="en-ZA" sz="910" dirty="0" smtClean="0">
                <a:solidFill>
                  <a:srgbClr val="000000"/>
                </a:solidFill>
              </a:rPr>
              <a:t>To establish the National Gazelles Programme for Transnet Suppliers;</a:t>
            </a:r>
            <a:endParaRPr lang="en-ZA" sz="910" dirty="0">
              <a:solidFill>
                <a:srgbClr val="000000"/>
              </a:solidFill>
            </a:endParaRPr>
          </a:p>
          <a:p>
            <a:pPr marL="369057" lvl="1" indent="-171450" defTabSz="914400">
              <a:buClrTx/>
            </a:pPr>
            <a:r>
              <a:rPr lang="en-ZA" sz="910" dirty="0" smtClean="0">
                <a:solidFill>
                  <a:srgbClr val="000000"/>
                </a:solidFill>
              </a:rPr>
              <a:t>To </a:t>
            </a:r>
            <a:r>
              <a:rPr lang="en-ZA" sz="910" dirty="0">
                <a:solidFill>
                  <a:srgbClr val="000000"/>
                </a:solidFill>
              </a:rPr>
              <a:t>conduct market research in the Vessel Building, Dredgers and Tugboats industry to improve the participation of black owned </a:t>
            </a:r>
            <a:r>
              <a:rPr lang="en-ZA" sz="910" dirty="0" smtClean="0">
                <a:solidFill>
                  <a:srgbClr val="000000"/>
                </a:solidFill>
              </a:rPr>
              <a:t>SMMEs;</a:t>
            </a:r>
          </a:p>
          <a:p>
            <a:pPr marL="369057" lvl="1" indent="-171450" defTabSz="914400">
              <a:buClrTx/>
            </a:pPr>
            <a:r>
              <a:rPr lang="en-ZA" sz="910" dirty="0" smtClean="0">
                <a:solidFill>
                  <a:srgbClr val="000000"/>
                </a:solidFill>
              </a:rPr>
              <a:t>To </a:t>
            </a:r>
            <a:r>
              <a:rPr lang="en-ZA" sz="910" dirty="0">
                <a:solidFill>
                  <a:srgbClr val="000000"/>
                </a:solidFill>
              </a:rPr>
              <a:t>establish Maritime SMME development </a:t>
            </a:r>
            <a:r>
              <a:rPr lang="en-ZA" sz="910" dirty="0" smtClean="0">
                <a:solidFill>
                  <a:srgbClr val="000000"/>
                </a:solidFill>
              </a:rPr>
              <a:t>Partnerships;</a:t>
            </a:r>
          </a:p>
          <a:p>
            <a:pPr marL="369057" lvl="1" indent="-171450" defTabSz="914400">
              <a:buClrTx/>
            </a:pPr>
            <a:r>
              <a:rPr lang="en-ZA" sz="910" dirty="0" smtClean="0">
                <a:solidFill>
                  <a:srgbClr val="000000"/>
                </a:solidFill>
              </a:rPr>
              <a:t>To </a:t>
            </a:r>
            <a:r>
              <a:rPr lang="en-ZA" sz="910" dirty="0">
                <a:solidFill>
                  <a:srgbClr val="000000"/>
                </a:solidFill>
              </a:rPr>
              <a:t>establish Youth and People with Disabilities  development partnership with NEF (supplier Readiness </a:t>
            </a:r>
            <a:r>
              <a:rPr lang="en-ZA" sz="910" dirty="0" smtClean="0">
                <a:solidFill>
                  <a:srgbClr val="000000"/>
                </a:solidFill>
              </a:rPr>
              <a:t>Programme); and</a:t>
            </a:r>
          </a:p>
          <a:p>
            <a:pPr marL="369057" lvl="1" indent="-171450" defTabSz="914400">
              <a:buClrTx/>
            </a:pPr>
            <a:r>
              <a:rPr lang="en-ZA" sz="910" dirty="0" smtClean="0">
                <a:solidFill>
                  <a:srgbClr val="000000"/>
                </a:solidFill>
              </a:rPr>
              <a:t>To </a:t>
            </a:r>
            <a:r>
              <a:rPr lang="en-ZA" sz="910" dirty="0">
                <a:solidFill>
                  <a:srgbClr val="000000"/>
                </a:solidFill>
              </a:rPr>
              <a:t>establish Financial grants programme for TPT suppliers</a:t>
            </a:r>
            <a:r>
              <a:rPr lang="en-ZA" sz="910" dirty="0" smtClean="0">
                <a:solidFill>
                  <a:srgbClr val="000000"/>
                </a:solidFill>
              </a:rPr>
              <a:t>. </a:t>
            </a:r>
            <a:endParaRPr lang="en-US" sz="910" dirty="0">
              <a:solidFill>
                <a:srgbClr val="000000"/>
              </a:solidFill>
            </a:endParaRPr>
          </a:p>
        </p:txBody>
      </p:sp>
      <p:sp>
        <p:nvSpPr>
          <p:cNvPr id="7" name="TextBox 6"/>
          <p:cNvSpPr txBox="1"/>
          <p:nvPr/>
        </p:nvSpPr>
        <p:spPr>
          <a:xfrm>
            <a:off x="501650" y="6964363"/>
            <a:ext cx="6507125" cy="215444"/>
          </a:xfrm>
          <a:prstGeom prst="rect">
            <a:avLst/>
          </a:prstGeom>
          <a:noFill/>
        </p:spPr>
        <p:txBody>
          <a:bodyPr wrap="square" rtlCol="0">
            <a:spAutoFit/>
          </a:bodyPr>
          <a:lstStyle/>
          <a:p>
            <a:r>
              <a:rPr lang="en-ZA" sz="800" smtClean="0">
                <a:solidFill>
                  <a:srgbClr val="000000"/>
                </a:solidFill>
              </a:rPr>
              <a:t>.</a:t>
            </a:r>
            <a:endParaRPr lang="en-ZA" sz="800" dirty="0">
              <a:solidFill>
                <a:srgbClr val="000000"/>
              </a:solidFill>
            </a:endParaRPr>
          </a:p>
        </p:txBody>
      </p:sp>
      <p:sp>
        <p:nvSpPr>
          <p:cNvPr id="8" name="Flowchart: Process 7"/>
          <p:cNvSpPr>
            <a:spLocks/>
          </p:cNvSpPr>
          <p:nvPr/>
        </p:nvSpPr>
        <p:spPr>
          <a:xfrm>
            <a:off x="118584" y="1107162"/>
            <a:ext cx="8894497" cy="1584000"/>
          </a:xfrm>
          <a:prstGeom prst="flowChartProcess">
            <a:avLst/>
          </a:prstGeom>
          <a:solidFill>
            <a:schemeClr val="bg1"/>
          </a:solidFill>
          <a:ln w="19050">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sz="800">
              <a:solidFill>
                <a:srgbClr val="FFFFFF"/>
              </a:solidFill>
            </a:endParaRPr>
          </a:p>
        </p:txBody>
      </p:sp>
      <p:sp>
        <p:nvSpPr>
          <p:cNvPr id="9" name="TextBox 8"/>
          <p:cNvSpPr txBox="1">
            <a:spLocks/>
          </p:cNvSpPr>
          <p:nvPr/>
        </p:nvSpPr>
        <p:spPr>
          <a:xfrm>
            <a:off x="118584" y="1104900"/>
            <a:ext cx="8894497" cy="338138"/>
          </a:xfrm>
          <a:prstGeom prst="rect">
            <a:avLst/>
          </a:prstGeom>
          <a:solidFill>
            <a:schemeClr val="tx2">
              <a:lumMod val="40000"/>
              <a:lumOff val="60000"/>
            </a:schemeClr>
          </a:solidFill>
          <a:ln w="19050">
            <a:solidFill>
              <a:schemeClr val="tx2">
                <a:lumMod val="60000"/>
                <a:lumOff val="40000"/>
              </a:schemeClr>
            </a:solidFill>
          </a:ln>
        </p:spPr>
        <p:txBody>
          <a:bodyPr wrap="square" lIns="72009" tIns="72009" rIns="72009" bIns="72009" rtlCol="0" anchor="ctr" anchorCtr="0">
            <a:noAutofit/>
          </a:bodyPr>
          <a:lstStyle/>
          <a:p>
            <a:pPr fontAlgn="base">
              <a:spcBef>
                <a:spcPct val="0"/>
              </a:spcBef>
              <a:spcAft>
                <a:spcPct val="0"/>
              </a:spcAft>
            </a:pPr>
            <a:r>
              <a:rPr lang="en-ZA" sz="1100" b="1" dirty="0" smtClean="0">
                <a:solidFill>
                  <a:srgbClr val="000000"/>
                </a:solidFill>
              </a:rPr>
              <a:t>Targets (%)</a:t>
            </a:r>
            <a:endParaRPr lang="en-ZA" sz="1100" b="1" dirty="0">
              <a:solidFill>
                <a:srgbClr val="000000"/>
              </a:solidFill>
            </a:endParaRPr>
          </a:p>
        </p:txBody>
      </p:sp>
      <p:graphicFrame>
        <p:nvGraphicFramePr>
          <p:cNvPr id="10" name="Object 9"/>
          <p:cNvGraphicFramePr>
            <a:graphicFrameLocks/>
          </p:cNvGraphicFramePr>
          <p:nvPr>
            <p:custDataLst>
              <p:tags r:id="rId4"/>
            </p:custDataLst>
            <p:extLst>
              <p:ext uri="{D42A27DB-BD31-4B8C-83A1-F6EECF244321}">
                <p14:modId xmlns:p14="http://schemas.microsoft.com/office/powerpoint/2010/main" val="3098553112"/>
              </p:ext>
            </p:extLst>
          </p:nvPr>
        </p:nvGraphicFramePr>
        <p:xfrm>
          <a:off x="228600" y="1409700"/>
          <a:ext cx="1514599" cy="1152354"/>
        </p:xfrm>
        <a:graphic>
          <a:graphicData uri="http://schemas.openxmlformats.org/presentationml/2006/ole">
            <mc:AlternateContent xmlns:mc="http://schemas.openxmlformats.org/markup-compatibility/2006">
              <mc:Choice xmlns:v="urn:schemas-microsoft-com:vml" Requires="v">
                <p:oleObj spid="_x0000_s1218023" name="Chart" r:id="rId37" imgW="1514599" imgH="1152354" progId="MSGraph.Chart.8">
                  <p:embed followColorScheme="full"/>
                </p:oleObj>
              </mc:Choice>
              <mc:Fallback>
                <p:oleObj name="Chart" r:id="rId37" imgW="1514599" imgH="1152354" progId="MSGraph.Chart.8">
                  <p:embed followColorScheme="full"/>
                  <p:pic>
                    <p:nvPicPr>
                      <p:cNvPr id="0" name=""/>
                      <p:cNvPicPr/>
                      <p:nvPr/>
                    </p:nvPicPr>
                    <p:blipFill>
                      <a:blip r:embed="rId38"/>
                      <a:stretch>
                        <a:fillRect/>
                      </a:stretch>
                    </p:blipFill>
                    <p:spPr>
                      <a:xfrm>
                        <a:off x="228600" y="1409700"/>
                        <a:ext cx="1514599" cy="1152354"/>
                      </a:xfrm>
                      <a:prstGeom prst="rect">
                        <a:avLst/>
                      </a:prstGeom>
                    </p:spPr>
                  </p:pic>
                </p:oleObj>
              </mc:Fallback>
            </mc:AlternateContent>
          </a:graphicData>
        </a:graphic>
      </p:graphicFrame>
      <p:cxnSp>
        <p:nvCxnSpPr>
          <p:cNvPr id="11" name="Straight Connector 10"/>
          <p:cNvCxnSpPr/>
          <p:nvPr>
            <p:custDataLst>
              <p:tags r:id="rId5"/>
            </p:custDataLst>
          </p:nvPr>
        </p:nvCxnSpPr>
        <p:spPr bwMode="gray">
          <a:xfrm flipV="1">
            <a:off x="1571625" y="1682750"/>
            <a:ext cx="0" cy="6350"/>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6"/>
            </p:custDataLst>
          </p:nvPr>
        </p:nvCxnSpPr>
        <p:spPr bwMode="gray">
          <a:xfrm>
            <a:off x="1401763" y="1685925"/>
            <a:ext cx="227013"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7"/>
            </p:custDataLst>
          </p:nvPr>
        </p:nvCxnSpPr>
        <p:spPr bwMode="gray">
          <a:xfrm>
            <a:off x="1401763" y="1685925"/>
            <a:ext cx="227013"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custDataLst>
              <p:tags r:id="rId8"/>
            </p:custDataLst>
          </p:nvPr>
        </p:nvSpPr>
        <p:spPr bwMode="auto">
          <a:xfrm>
            <a:off x="684213" y="2459038"/>
            <a:ext cx="614363" cy="12223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342900" indent="-342900" algn="l" defTabSz="457200" rtl="0" eaLnBrk="1" latinLnBrk="0" hangingPunct="1">
              <a:spcBef>
                <a:spcPct val="20000"/>
              </a:spcBef>
              <a:buFont typeface="Arial"/>
              <a:buChar char="•"/>
              <a:defRPr sz="1800" kern="1200">
                <a:solidFill>
                  <a:srgbClr val="404040"/>
                </a:solidFill>
                <a:latin typeface="Apex Sans"/>
                <a:ea typeface="+mn-ea"/>
                <a:cs typeface="Apex Sans"/>
              </a:defRPr>
            </a:lvl1pPr>
            <a:lvl2pPr marL="742950" indent="-285750" algn="l" defTabSz="457200" rtl="0" eaLnBrk="1" latinLnBrk="0" hangingPunct="1">
              <a:spcBef>
                <a:spcPct val="20000"/>
              </a:spcBef>
              <a:buFont typeface="Arial"/>
              <a:buChar char="–"/>
              <a:defRPr sz="2000" kern="1200">
                <a:solidFill>
                  <a:srgbClr val="404040"/>
                </a:solidFill>
                <a:latin typeface="Apex Sans"/>
                <a:ea typeface="+mn-ea"/>
                <a:cs typeface="Apex Sans"/>
              </a:defRPr>
            </a:lvl2pPr>
            <a:lvl3pPr marL="1143000" indent="-228600" algn="l" defTabSz="457200" rtl="0" eaLnBrk="1" latinLnBrk="0" hangingPunct="1">
              <a:spcBef>
                <a:spcPct val="20000"/>
              </a:spcBef>
              <a:buFont typeface="Arial"/>
              <a:buChar char="•"/>
              <a:defRPr sz="2000" kern="1200">
                <a:solidFill>
                  <a:srgbClr val="404040"/>
                </a:solidFill>
                <a:latin typeface="Apex Sans"/>
                <a:ea typeface="+mn-ea"/>
                <a:cs typeface="Apex Sans"/>
              </a:defRPr>
            </a:lvl3pPr>
            <a:lvl4pPr marL="1600200" indent="-228600" algn="l" defTabSz="457200" rtl="0" eaLnBrk="1" latinLnBrk="0" hangingPunct="1">
              <a:spcBef>
                <a:spcPct val="20000"/>
              </a:spcBef>
              <a:buFont typeface="Arial"/>
              <a:buChar char="–"/>
              <a:defRPr sz="2000" kern="1200">
                <a:solidFill>
                  <a:srgbClr val="404040"/>
                </a:solidFill>
                <a:latin typeface="Apex Sans"/>
                <a:ea typeface="+mn-ea"/>
                <a:cs typeface="Apex Sans"/>
              </a:defRPr>
            </a:lvl4pPr>
            <a:lvl5pPr marL="2057400" indent="-228600" algn="l" defTabSz="457200" rtl="0" eaLnBrk="1" latinLnBrk="0" hangingPunct="1">
              <a:spcBef>
                <a:spcPct val="20000"/>
              </a:spcBef>
              <a:buFont typeface="Arial"/>
              <a:buChar char="»"/>
              <a:defRPr sz="2000" kern="1200">
                <a:solidFill>
                  <a:srgbClr val="404040"/>
                </a:solidFill>
                <a:latin typeface="Apex Sans"/>
                <a:ea typeface="+mn-ea"/>
                <a:cs typeface="Apex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B50D87B6-2A99-458F-A5A3-406CFB8A559A}" type="datetime'''Lo''''''''''''ca''l'' ''c''ont''''''en''''''''''''''t'">
              <a:rPr lang="en-US" altLang="en-US" sz="800">
                <a:solidFill>
                  <a:srgbClr val="000000"/>
                </a:solidFill>
                <a:latin typeface="+mn-lt"/>
                <a:cs typeface="+mn-cs"/>
                <a:sym typeface="+mn-lt"/>
              </a:rPr>
              <a:pPr/>
              <a:t>Local content</a:t>
            </a:fld>
            <a:endParaRPr lang="en-ZA" sz="800" dirty="0">
              <a:solidFill>
                <a:srgbClr val="000000"/>
              </a:solidFill>
              <a:latin typeface="+mn-lt"/>
              <a:cs typeface="+mn-cs"/>
              <a:sym typeface="+mn-lt"/>
            </a:endParaRPr>
          </a:p>
        </p:txBody>
      </p:sp>
      <p:sp>
        <p:nvSpPr>
          <p:cNvPr id="15" name="Text Placeholder 2"/>
          <p:cNvSpPr>
            <a:spLocks noGrp="1"/>
          </p:cNvSpPr>
          <p:nvPr>
            <p:custDataLst>
              <p:tags r:id="rId9"/>
            </p:custDataLst>
          </p:nvPr>
        </p:nvSpPr>
        <p:spPr bwMode="gray">
          <a:xfrm>
            <a:off x="1676400" y="1608138"/>
            <a:ext cx="265113" cy="155575"/>
          </a:xfrm>
          <a:prstGeom prst="ellipse">
            <a:avLst/>
          </a:prstGeom>
          <a:solidFill>
            <a:srgbClr val="44802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fld id="{6446E7EB-A27C-4185-B4BB-2C948323E8B2}" type="datetime'''''''''0''''''''''''''''''''''%'''">
              <a:rPr lang="en-US" altLang="en-US" sz="800" b="1">
                <a:solidFill>
                  <a:schemeClr val="bg1"/>
                </a:solidFill>
              </a:rPr>
              <a:pPr/>
              <a:t>0%</a:t>
            </a:fld>
            <a:endParaRPr lang="en-US" sz="800" b="1" dirty="0">
              <a:solidFill>
                <a:schemeClr val="bg1"/>
              </a:solidFill>
              <a:sym typeface="+mn-lt"/>
            </a:endParaRPr>
          </a:p>
        </p:txBody>
      </p:sp>
      <p:graphicFrame>
        <p:nvGraphicFramePr>
          <p:cNvPr id="17" name="Object 16"/>
          <p:cNvGraphicFramePr>
            <a:graphicFrameLocks/>
          </p:cNvGraphicFramePr>
          <p:nvPr>
            <p:custDataLst>
              <p:tags r:id="rId10"/>
            </p:custDataLst>
            <p:extLst>
              <p:ext uri="{D42A27DB-BD31-4B8C-83A1-F6EECF244321}">
                <p14:modId xmlns:p14="http://schemas.microsoft.com/office/powerpoint/2010/main" val="1639735654"/>
              </p:ext>
            </p:extLst>
          </p:nvPr>
        </p:nvGraphicFramePr>
        <p:xfrm>
          <a:off x="3619500" y="1562100"/>
          <a:ext cx="1514599" cy="1171693"/>
        </p:xfrm>
        <a:graphic>
          <a:graphicData uri="http://schemas.openxmlformats.org/presentationml/2006/ole">
            <mc:AlternateContent xmlns:mc="http://schemas.openxmlformats.org/markup-compatibility/2006">
              <mc:Choice xmlns:v="urn:schemas-microsoft-com:vml" Requires="v">
                <p:oleObj spid="_x0000_s1218024" name="Chart" r:id="rId39" imgW="1514599" imgH="1171693" progId="MSGraph.Chart.8">
                  <p:embed followColorScheme="full"/>
                </p:oleObj>
              </mc:Choice>
              <mc:Fallback>
                <p:oleObj name="Chart" r:id="rId39" imgW="1514599" imgH="1171693" progId="MSGraph.Chart.8">
                  <p:embed followColorScheme="full"/>
                  <p:pic>
                    <p:nvPicPr>
                      <p:cNvPr id="0" name=""/>
                      <p:cNvPicPr/>
                      <p:nvPr/>
                    </p:nvPicPr>
                    <p:blipFill>
                      <a:blip r:embed="rId40"/>
                      <a:stretch>
                        <a:fillRect/>
                      </a:stretch>
                    </p:blipFill>
                    <p:spPr>
                      <a:xfrm>
                        <a:off x="3619500" y="1562100"/>
                        <a:ext cx="1514599" cy="1171693"/>
                      </a:xfrm>
                      <a:prstGeom prst="rect">
                        <a:avLst/>
                      </a:prstGeom>
                    </p:spPr>
                  </p:pic>
                </p:oleObj>
              </mc:Fallback>
            </mc:AlternateContent>
          </a:graphicData>
        </a:graphic>
      </p:graphicFrame>
      <p:cxnSp>
        <p:nvCxnSpPr>
          <p:cNvPr id="18" name="Straight Connector 17"/>
          <p:cNvCxnSpPr/>
          <p:nvPr>
            <p:custDataLst>
              <p:tags r:id="rId11"/>
            </p:custDataLst>
          </p:nvPr>
        </p:nvCxnSpPr>
        <p:spPr bwMode="gray">
          <a:xfrm flipV="1">
            <a:off x="4157663" y="1844675"/>
            <a:ext cx="0" cy="34925"/>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2"/>
            </p:custDataLst>
          </p:nvPr>
        </p:nvCxnSpPr>
        <p:spPr bwMode="auto">
          <a:xfrm flipH="1">
            <a:off x="4238625" y="1847850"/>
            <a:ext cx="114300"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1" name="Text Placeholder 3"/>
          <p:cNvSpPr>
            <a:spLocks noGrp="1"/>
          </p:cNvSpPr>
          <p:nvPr>
            <p:custDataLst>
              <p:tags r:id="rId13"/>
            </p:custDataLst>
          </p:nvPr>
        </p:nvSpPr>
        <p:spPr bwMode="auto">
          <a:xfrm>
            <a:off x="4143375" y="2449513"/>
            <a:ext cx="409575" cy="12223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342900" indent="-342900" algn="l" defTabSz="457200" rtl="0" eaLnBrk="1" latinLnBrk="0" hangingPunct="1">
              <a:spcBef>
                <a:spcPct val="20000"/>
              </a:spcBef>
              <a:buFont typeface="Arial"/>
              <a:buChar char="•"/>
              <a:defRPr sz="1800" kern="1200">
                <a:solidFill>
                  <a:srgbClr val="404040"/>
                </a:solidFill>
                <a:latin typeface="Apex Sans"/>
                <a:ea typeface="+mn-ea"/>
                <a:cs typeface="Apex Sans"/>
              </a:defRPr>
            </a:lvl1pPr>
            <a:lvl2pPr marL="742950" indent="-285750" algn="l" defTabSz="457200" rtl="0" eaLnBrk="1" latinLnBrk="0" hangingPunct="1">
              <a:spcBef>
                <a:spcPct val="20000"/>
              </a:spcBef>
              <a:buFont typeface="Arial"/>
              <a:buChar char="–"/>
              <a:defRPr sz="2000" kern="1200">
                <a:solidFill>
                  <a:srgbClr val="404040"/>
                </a:solidFill>
                <a:latin typeface="Apex Sans"/>
                <a:ea typeface="+mn-ea"/>
                <a:cs typeface="Apex Sans"/>
              </a:defRPr>
            </a:lvl2pPr>
            <a:lvl3pPr marL="1143000" indent="-228600" algn="l" defTabSz="457200" rtl="0" eaLnBrk="1" latinLnBrk="0" hangingPunct="1">
              <a:spcBef>
                <a:spcPct val="20000"/>
              </a:spcBef>
              <a:buFont typeface="Arial"/>
              <a:buChar char="•"/>
              <a:defRPr sz="2000" kern="1200">
                <a:solidFill>
                  <a:srgbClr val="404040"/>
                </a:solidFill>
                <a:latin typeface="Apex Sans"/>
                <a:ea typeface="+mn-ea"/>
                <a:cs typeface="Apex Sans"/>
              </a:defRPr>
            </a:lvl3pPr>
            <a:lvl4pPr marL="1600200" indent="-228600" algn="l" defTabSz="457200" rtl="0" eaLnBrk="1" latinLnBrk="0" hangingPunct="1">
              <a:spcBef>
                <a:spcPct val="20000"/>
              </a:spcBef>
              <a:buFont typeface="Arial"/>
              <a:buChar char="–"/>
              <a:defRPr sz="2000" kern="1200">
                <a:solidFill>
                  <a:srgbClr val="404040"/>
                </a:solidFill>
                <a:latin typeface="Apex Sans"/>
                <a:ea typeface="+mn-ea"/>
                <a:cs typeface="Apex Sans"/>
              </a:defRPr>
            </a:lvl4pPr>
            <a:lvl5pPr marL="2057400" indent="-228600" algn="l" defTabSz="457200" rtl="0" eaLnBrk="1" latinLnBrk="0" hangingPunct="1">
              <a:spcBef>
                <a:spcPct val="20000"/>
              </a:spcBef>
              <a:buFont typeface="Arial"/>
              <a:buChar char="»"/>
              <a:defRPr sz="2000" kern="1200">
                <a:solidFill>
                  <a:srgbClr val="404040"/>
                </a:solidFill>
                <a:latin typeface="Apex Sans"/>
                <a:ea typeface="+mn-ea"/>
                <a:cs typeface="Apex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70E57457-3719-405B-A0FB-7D1651CFA7FC}" type="datetime'''''''''''''''''S''D'' ''v''''''a''''l''''''''''ue'''">
              <a:rPr lang="en-US" altLang="en-US" sz="800">
                <a:solidFill>
                  <a:srgbClr val="000000"/>
                </a:solidFill>
                <a:latin typeface="+mn-lt"/>
                <a:cs typeface="+mn-cs"/>
                <a:sym typeface="+mn-lt"/>
              </a:rPr>
              <a:pPr/>
              <a:t>SD value</a:t>
            </a:fld>
            <a:endParaRPr lang="en-ZA" sz="800" dirty="0">
              <a:solidFill>
                <a:srgbClr val="000000"/>
              </a:solidFill>
              <a:latin typeface="+mn-lt"/>
              <a:cs typeface="+mn-cs"/>
              <a:sym typeface="+mn-lt"/>
            </a:endParaRPr>
          </a:p>
        </p:txBody>
      </p:sp>
      <p:sp>
        <p:nvSpPr>
          <p:cNvPr id="20" name="Text Placeholder 2"/>
          <p:cNvSpPr>
            <a:spLocks noGrp="1"/>
          </p:cNvSpPr>
          <p:nvPr>
            <p:custDataLst>
              <p:tags r:id="rId14"/>
            </p:custDataLst>
          </p:nvPr>
        </p:nvSpPr>
        <p:spPr bwMode="gray">
          <a:xfrm>
            <a:off x="3967163" y="1573213"/>
            <a:ext cx="381000" cy="155575"/>
          </a:xfrm>
          <a:prstGeom prst="ellipse">
            <a:avLst/>
          </a:prstGeom>
          <a:solidFill>
            <a:srgbClr val="44802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fld id="{5D27E5AE-6D7F-4F4D-B070-E4DF1DFEF82B}" type="datetime'''''+''''''5''''''''''''''''''''%'''''''''">
              <a:rPr lang="en-US" altLang="en-US" sz="800" b="1">
                <a:solidFill>
                  <a:schemeClr val="bg1"/>
                </a:solidFill>
              </a:rPr>
              <a:pPr/>
              <a:t>+5%</a:t>
            </a:fld>
            <a:endParaRPr lang="en-US" sz="800" b="1" dirty="0">
              <a:solidFill>
                <a:schemeClr val="bg1"/>
              </a:solidFill>
              <a:sym typeface="+mn-lt"/>
            </a:endParaRPr>
          </a:p>
        </p:txBody>
      </p:sp>
      <p:sp>
        <p:nvSpPr>
          <p:cNvPr id="23" name="Rectangle 22"/>
          <p:cNvSpPr/>
          <p:nvPr>
            <p:custDataLst>
              <p:tags r:id="rId15"/>
            </p:custDataLst>
          </p:nvPr>
        </p:nvSpPr>
        <p:spPr bwMode="auto">
          <a:xfrm>
            <a:off x="1225550" y="1203325"/>
            <a:ext cx="142875" cy="106363"/>
          </a:xfrm>
          <a:prstGeom prst="rect">
            <a:avLst/>
          </a:prstGeom>
          <a:solidFill>
            <a:srgbClr val="B2A97E"/>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sz="1600" dirty="0" err="1">
              <a:solidFill>
                <a:srgbClr val="000000"/>
              </a:solidFill>
            </a:endParaRPr>
          </a:p>
        </p:txBody>
      </p:sp>
      <p:sp>
        <p:nvSpPr>
          <p:cNvPr id="22" name="Rectangle 21"/>
          <p:cNvSpPr/>
          <p:nvPr>
            <p:custDataLst>
              <p:tags r:id="rId16"/>
            </p:custDataLst>
          </p:nvPr>
        </p:nvSpPr>
        <p:spPr bwMode="auto">
          <a:xfrm>
            <a:off x="2032000" y="1203325"/>
            <a:ext cx="142875" cy="106363"/>
          </a:xfrm>
          <a:prstGeom prst="rect">
            <a:avLst/>
          </a:prstGeom>
          <a:solidFill>
            <a:srgbClr val="6F8DB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sz="1600" dirty="0" err="1">
              <a:solidFill>
                <a:srgbClr val="000000"/>
              </a:solidFill>
            </a:endParaRPr>
          </a:p>
        </p:txBody>
      </p:sp>
      <p:sp>
        <p:nvSpPr>
          <p:cNvPr id="24" name="Text Placeholder 114"/>
          <p:cNvSpPr>
            <a:spLocks noGrp="1"/>
          </p:cNvSpPr>
          <p:nvPr>
            <p:custDataLst>
              <p:tags r:id="rId17"/>
            </p:custDataLst>
          </p:nvPr>
        </p:nvSpPr>
        <p:spPr bwMode="auto">
          <a:xfrm>
            <a:off x="2225675" y="1198563"/>
            <a:ext cx="371475" cy="1222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000000"/>
              </a:buClr>
            </a:pPr>
            <a:r>
              <a:rPr lang="en-ZA" sz="800" dirty="0" smtClean="0">
                <a:solidFill>
                  <a:srgbClr val="000000"/>
                </a:solidFill>
                <a:sym typeface="+mn-lt"/>
              </a:rPr>
              <a:t>2018/19</a:t>
            </a:r>
            <a:endParaRPr lang="en-ZA" sz="800" dirty="0">
              <a:solidFill>
                <a:srgbClr val="000000"/>
              </a:solidFill>
              <a:sym typeface="+mn-lt"/>
            </a:endParaRPr>
          </a:p>
        </p:txBody>
      </p:sp>
      <p:sp>
        <p:nvSpPr>
          <p:cNvPr id="25" name="Text Placeholder 113"/>
          <p:cNvSpPr>
            <a:spLocks noGrp="1"/>
          </p:cNvSpPr>
          <p:nvPr>
            <p:custDataLst>
              <p:tags r:id="rId18"/>
            </p:custDataLst>
          </p:nvPr>
        </p:nvSpPr>
        <p:spPr bwMode="auto">
          <a:xfrm>
            <a:off x="1419225" y="1198563"/>
            <a:ext cx="511175" cy="1222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000000"/>
              </a:buClr>
            </a:pPr>
            <a:r>
              <a:rPr lang="en-ZA" sz="800" dirty="0" smtClean="0">
                <a:solidFill>
                  <a:srgbClr val="000000"/>
                </a:solidFill>
                <a:sym typeface="+mn-lt"/>
              </a:rPr>
              <a:t>2017/18 LE</a:t>
            </a:r>
            <a:endParaRPr lang="en-ZA" sz="800" dirty="0">
              <a:solidFill>
                <a:srgbClr val="000000"/>
              </a:solidFill>
              <a:sym typeface="+mn-lt"/>
            </a:endParaRPr>
          </a:p>
        </p:txBody>
      </p:sp>
      <p:graphicFrame>
        <p:nvGraphicFramePr>
          <p:cNvPr id="26" name="Object 25"/>
          <p:cNvGraphicFramePr>
            <a:graphicFrameLocks/>
          </p:cNvGraphicFramePr>
          <p:nvPr>
            <p:custDataLst>
              <p:tags r:id="rId19"/>
            </p:custDataLst>
            <p:extLst>
              <p:ext uri="{D42A27DB-BD31-4B8C-83A1-F6EECF244321}">
                <p14:modId xmlns:p14="http://schemas.microsoft.com/office/powerpoint/2010/main" val="3456154707"/>
              </p:ext>
            </p:extLst>
          </p:nvPr>
        </p:nvGraphicFramePr>
        <p:xfrm>
          <a:off x="1943100" y="1714500"/>
          <a:ext cx="1514599" cy="1133436"/>
        </p:xfrm>
        <a:graphic>
          <a:graphicData uri="http://schemas.openxmlformats.org/presentationml/2006/ole">
            <mc:AlternateContent xmlns:mc="http://schemas.openxmlformats.org/markup-compatibility/2006">
              <mc:Choice xmlns:v="urn:schemas-microsoft-com:vml" Requires="v">
                <p:oleObj spid="_x0000_s1218025" name="Chart" r:id="rId41" imgW="1514599" imgH="1133436" progId="MSGraph.Chart.8">
                  <p:embed followColorScheme="full"/>
                </p:oleObj>
              </mc:Choice>
              <mc:Fallback>
                <p:oleObj name="Chart" r:id="rId41" imgW="1514599" imgH="1133436" progId="MSGraph.Chart.8">
                  <p:embed followColorScheme="full"/>
                  <p:pic>
                    <p:nvPicPr>
                      <p:cNvPr id="0" name=""/>
                      <p:cNvPicPr/>
                      <p:nvPr/>
                    </p:nvPicPr>
                    <p:blipFill>
                      <a:blip r:embed="rId42"/>
                      <a:stretch>
                        <a:fillRect/>
                      </a:stretch>
                    </p:blipFill>
                    <p:spPr>
                      <a:xfrm>
                        <a:off x="1943100" y="1714500"/>
                        <a:ext cx="1514599" cy="1133436"/>
                      </a:xfrm>
                      <a:prstGeom prst="rect">
                        <a:avLst/>
                      </a:prstGeom>
                    </p:spPr>
                  </p:pic>
                </p:oleObj>
              </mc:Fallback>
            </mc:AlternateContent>
          </a:graphicData>
        </a:graphic>
      </p:graphicFrame>
      <p:cxnSp>
        <p:nvCxnSpPr>
          <p:cNvPr id="27" name="Straight Connector 26"/>
          <p:cNvCxnSpPr/>
          <p:nvPr>
            <p:custDataLst>
              <p:tags r:id="rId20"/>
            </p:custDataLst>
          </p:nvPr>
        </p:nvCxnSpPr>
        <p:spPr bwMode="gray">
          <a:xfrm flipV="1">
            <a:off x="2481263" y="1987550"/>
            <a:ext cx="0" cy="6350"/>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8" name="Text Placeholder 2"/>
          <p:cNvSpPr>
            <a:spLocks noGrp="1"/>
          </p:cNvSpPr>
          <p:nvPr>
            <p:custDataLst>
              <p:tags r:id="rId21"/>
            </p:custDataLst>
          </p:nvPr>
        </p:nvSpPr>
        <p:spPr bwMode="gray">
          <a:xfrm>
            <a:off x="2349500" y="1687513"/>
            <a:ext cx="263525" cy="155575"/>
          </a:xfrm>
          <a:prstGeom prst="ellipse">
            <a:avLst/>
          </a:prstGeom>
          <a:solidFill>
            <a:srgbClr val="44802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fld id="{EDBD8F42-6061-460B-9107-C81D37024B40}" type="datetime'''''''''''''''''''''''''''''''''0''%'''">
              <a:rPr lang="en-US" altLang="en-US" sz="800" b="1">
                <a:solidFill>
                  <a:schemeClr val="bg1"/>
                </a:solidFill>
              </a:rPr>
              <a:pPr/>
              <a:t>0%</a:t>
            </a:fld>
            <a:endParaRPr lang="en-ZA" sz="800" b="1" dirty="0">
              <a:solidFill>
                <a:schemeClr val="bg1"/>
              </a:solidFill>
              <a:sym typeface="+mn-lt"/>
            </a:endParaRPr>
          </a:p>
        </p:txBody>
      </p:sp>
      <p:sp>
        <p:nvSpPr>
          <p:cNvPr id="29" name="Text Placeholder 3"/>
          <p:cNvSpPr>
            <a:spLocks noGrp="1"/>
          </p:cNvSpPr>
          <p:nvPr>
            <p:custDataLst>
              <p:tags r:id="rId22"/>
            </p:custDataLst>
          </p:nvPr>
        </p:nvSpPr>
        <p:spPr bwMode="auto">
          <a:xfrm>
            <a:off x="2252663" y="2459038"/>
            <a:ext cx="849313" cy="12223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342900" indent="-342900" algn="l" defTabSz="457200" rtl="0" eaLnBrk="1" latinLnBrk="0" hangingPunct="1">
              <a:spcBef>
                <a:spcPct val="20000"/>
              </a:spcBef>
              <a:buFont typeface="Arial"/>
              <a:buChar char="•"/>
              <a:defRPr sz="1800" kern="1200">
                <a:solidFill>
                  <a:srgbClr val="404040"/>
                </a:solidFill>
                <a:latin typeface="Apex Sans"/>
                <a:ea typeface="+mn-ea"/>
                <a:cs typeface="Apex Sans"/>
              </a:defRPr>
            </a:lvl1pPr>
            <a:lvl2pPr marL="742950" indent="-285750" algn="l" defTabSz="457200" rtl="0" eaLnBrk="1" latinLnBrk="0" hangingPunct="1">
              <a:spcBef>
                <a:spcPct val="20000"/>
              </a:spcBef>
              <a:buFont typeface="Arial"/>
              <a:buChar char="–"/>
              <a:defRPr sz="2000" kern="1200">
                <a:solidFill>
                  <a:srgbClr val="404040"/>
                </a:solidFill>
                <a:latin typeface="Apex Sans"/>
                <a:ea typeface="+mn-ea"/>
                <a:cs typeface="Apex Sans"/>
              </a:defRPr>
            </a:lvl2pPr>
            <a:lvl3pPr marL="1143000" indent="-228600" algn="l" defTabSz="457200" rtl="0" eaLnBrk="1" latinLnBrk="0" hangingPunct="1">
              <a:spcBef>
                <a:spcPct val="20000"/>
              </a:spcBef>
              <a:buFont typeface="Arial"/>
              <a:buChar char="•"/>
              <a:defRPr sz="2000" kern="1200">
                <a:solidFill>
                  <a:srgbClr val="404040"/>
                </a:solidFill>
                <a:latin typeface="Apex Sans"/>
                <a:ea typeface="+mn-ea"/>
                <a:cs typeface="Apex Sans"/>
              </a:defRPr>
            </a:lvl3pPr>
            <a:lvl4pPr marL="1600200" indent="-228600" algn="l" defTabSz="457200" rtl="0" eaLnBrk="1" latinLnBrk="0" hangingPunct="1">
              <a:spcBef>
                <a:spcPct val="20000"/>
              </a:spcBef>
              <a:buFont typeface="Arial"/>
              <a:buChar char="–"/>
              <a:defRPr sz="2000" kern="1200">
                <a:solidFill>
                  <a:srgbClr val="404040"/>
                </a:solidFill>
                <a:latin typeface="Apex Sans"/>
                <a:ea typeface="+mn-ea"/>
                <a:cs typeface="Apex Sans"/>
              </a:defRPr>
            </a:lvl4pPr>
            <a:lvl5pPr marL="2057400" indent="-228600" algn="l" defTabSz="457200" rtl="0" eaLnBrk="1" latinLnBrk="0" hangingPunct="1">
              <a:spcBef>
                <a:spcPct val="20000"/>
              </a:spcBef>
              <a:buFont typeface="Arial"/>
              <a:buChar char="»"/>
              <a:defRPr sz="2000" kern="1200">
                <a:solidFill>
                  <a:srgbClr val="404040"/>
                </a:solidFill>
                <a:latin typeface="Apex Sans"/>
                <a:ea typeface="+mn-ea"/>
                <a:cs typeface="Apex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E0DE1265-6C28-4C31-8205-3B062A41722D}" type="datetime'''''''S''kill''''s'' d''''e''''''v''''el''''o''pme''nt'''''''">
              <a:rPr lang="en-US" altLang="en-US" sz="800">
                <a:solidFill>
                  <a:srgbClr val="000000"/>
                </a:solidFill>
                <a:latin typeface="+mn-lt"/>
                <a:cs typeface="+mn-cs"/>
                <a:sym typeface="+mn-lt"/>
              </a:rPr>
              <a:pPr/>
              <a:t>Skills development</a:t>
            </a:fld>
            <a:endParaRPr lang="en-ZA" sz="800" dirty="0">
              <a:solidFill>
                <a:srgbClr val="000000"/>
              </a:solidFill>
              <a:latin typeface="+mn-lt"/>
              <a:cs typeface="+mn-cs"/>
              <a:sym typeface="+mn-lt"/>
            </a:endParaRPr>
          </a:p>
        </p:txBody>
      </p:sp>
      <p:graphicFrame>
        <p:nvGraphicFramePr>
          <p:cNvPr id="30" name="Object 29"/>
          <p:cNvGraphicFramePr>
            <a:graphicFrameLocks/>
          </p:cNvGraphicFramePr>
          <p:nvPr>
            <p:custDataLst>
              <p:tags r:id="rId23"/>
            </p:custDataLst>
            <p:extLst>
              <p:ext uri="{D42A27DB-BD31-4B8C-83A1-F6EECF244321}">
                <p14:modId xmlns:p14="http://schemas.microsoft.com/office/powerpoint/2010/main" val="2066722708"/>
              </p:ext>
            </p:extLst>
          </p:nvPr>
        </p:nvGraphicFramePr>
        <p:xfrm>
          <a:off x="5295900" y="1866900"/>
          <a:ext cx="1419015" cy="914400"/>
        </p:xfrm>
        <a:graphic>
          <a:graphicData uri="http://schemas.openxmlformats.org/presentationml/2006/ole">
            <mc:AlternateContent xmlns:mc="http://schemas.openxmlformats.org/markup-compatibility/2006">
              <mc:Choice xmlns:v="urn:schemas-microsoft-com:vml" Requires="v">
                <p:oleObj spid="_x0000_s1218026" name="Chart" r:id="rId43" imgW="1419015" imgH="914400" progId="MSGraph.Chart.8">
                  <p:embed followColorScheme="full"/>
                </p:oleObj>
              </mc:Choice>
              <mc:Fallback>
                <p:oleObj name="Chart" r:id="rId43" imgW="1419015" imgH="914400" progId="MSGraph.Chart.8">
                  <p:embed followColorScheme="full"/>
                  <p:pic>
                    <p:nvPicPr>
                      <p:cNvPr id="0" name=""/>
                      <p:cNvPicPr/>
                      <p:nvPr/>
                    </p:nvPicPr>
                    <p:blipFill>
                      <a:blip r:embed="rId44"/>
                      <a:stretch>
                        <a:fillRect/>
                      </a:stretch>
                    </p:blipFill>
                    <p:spPr>
                      <a:xfrm>
                        <a:off x="5295900" y="1866900"/>
                        <a:ext cx="1419015" cy="914400"/>
                      </a:xfrm>
                      <a:prstGeom prst="rect">
                        <a:avLst/>
                      </a:prstGeom>
                    </p:spPr>
                  </p:pic>
                </p:oleObj>
              </mc:Fallback>
            </mc:AlternateContent>
          </a:graphicData>
        </a:graphic>
      </p:graphicFrame>
      <p:cxnSp>
        <p:nvCxnSpPr>
          <p:cNvPr id="31" name="Straight Connector 30"/>
          <p:cNvCxnSpPr/>
          <p:nvPr>
            <p:custDataLst>
              <p:tags r:id="rId24"/>
            </p:custDataLst>
          </p:nvPr>
        </p:nvCxnSpPr>
        <p:spPr bwMode="auto">
          <a:xfrm flipH="1">
            <a:off x="5929313" y="1981200"/>
            <a:ext cx="90488"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25"/>
            </p:custDataLst>
          </p:nvPr>
        </p:nvCxnSpPr>
        <p:spPr bwMode="gray">
          <a:xfrm flipV="1">
            <a:off x="5805488" y="2022475"/>
            <a:ext cx="0" cy="28575"/>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3" name="Text Placeholder 108"/>
          <p:cNvSpPr>
            <a:spLocks noGrp="1"/>
          </p:cNvSpPr>
          <p:nvPr>
            <p:custDataLst>
              <p:tags r:id="rId26"/>
            </p:custDataLst>
          </p:nvPr>
        </p:nvSpPr>
        <p:spPr bwMode="gray">
          <a:xfrm>
            <a:off x="5692775" y="1900238"/>
            <a:ext cx="225425" cy="1222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b"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buClr>
                <a:srgbClr val="000000"/>
              </a:buClr>
            </a:pPr>
            <a:fld id="{B2ED19EF-7FFC-4786-B722-1131DF6973B3}" type="datetime'''''''''''''''''''''''''''1,''''''''''''''''''''''2''5'''">
              <a:rPr lang="en-US" altLang="en-US" sz="800">
                <a:solidFill>
                  <a:srgbClr val="000000"/>
                </a:solidFill>
              </a:rPr>
              <a:pPr/>
              <a:t>1,25</a:t>
            </a:fld>
            <a:endParaRPr lang="en-ZA" sz="800" dirty="0">
              <a:solidFill>
                <a:srgbClr val="000000"/>
              </a:solidFill>
              <a:sym typeface="+mn-lt"/>
            </a:endParaRPr>
          </a:p>
        </p:txBody>
      </p:sp>
      <p:sp>
        <p:nvSpPr>
          <p:cNvPr id="34" name="Text Placeholder 3"/>
          <p:cNvSpPr>
            <a:spLocks noGrp="1"/>
          </p:cNvSpPr>
          <p:nvPr>
            <p:custDataLst>
              <p:tags r:id="rId27"/>
            </p:custDataLst>
          </p:nvPr>
        </p:nvSpPr>
        <p:spPr bwMode="gray">
          <a:xfrm>
            <a:off x="5568950" y="1744663"/>
            <a:ext cx="473075" cy="155575"/>
          </a:xfrm>
          <a:prstGeom prst="ellipse">
            <a:avLst/>
          </a:prstGeom>
          <a:solidFill>
            <a:srgbClr val="44802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fld id="{44D25112-FB0E-4C79-B6BB-2BE49C2EF038}" type="datetime'''''+''''2''''''''0%'''''''''''''''''''''">
              <a:rPr lang="en-US" altLang="en-US" sz="800" b="1">
                <a:solidFill>
                  <a:schemeClr val="bg1"/>
                </a:solidFill>
              </a:rPr>
              <a:pPr/>
              <a:t>+20%</a:t>
            </a:fld>
            <a:endParaRPr lang="en-US" sz="800" b="1" dirty="0">
              <a:solidFill>
                <a:schemeClr val="bg1"/>
              </a:solidFill>
              <a:sym typeface="+mn-lt"/>
            </a:endParaRPr>
          </a:p>
        </p:txBody>
      </p:sp>
      <p:sp>
        <p:nvSpPr>
          <p:cNvPr id="35" name="Text Placeholder 109"/>
          <p:cNvSpPr>
            <a:spLocks noGrp="1"/>
          </p:cNvSpPr>
          <p:nvPr>
            <p:custDataLst>
              <p:tags r:id="rId28"/>
            </p:custDataLst>
          </p:nvPr>
        </p:nvSpPr>
        <p:spPr bwMode="gray">
          <a:xfrm>
            <a:off x="6116638" y="1833563"/>
            <a:ext cx="225425" cy="1222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8" tIns="0" rIns="14288" bIns="0" numCol="1" spcCol="0" anchor="b"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buClr>
                <a:srgbClr val="000000"/>
              </a:buClr>
            </a:pPr>
            <a:fld id="{538137E2-280C-4C4C-A079-B912EA8791F8}" type="datetime'1'',''5''''''''''''''''''''''''''''''''''''''0'''''">
              <a:rPr lang="en-US" altLang="en-US" sz="800">
                <a:solidFill>
                  <a:srgbClr val="000000"/>
                </a:solidFill>
              </a:rPr>
              <a:pPr/>
              <a:t>1,50</a:t>
            </a:fld>
            <a:endParaRPr lang="en-ZA" sz="800" dirty="0">
              <a:solidFill>
                <a:srgbClr val="000000"/>
              </a:solidFill>
              <a:sym typeface="+mn-lt"/>
            </a:endParaRPr>
          </a:p>
        </p:txBody>
      </p:sp>
      <p:sp>
        <p:nvSpPr>
          <p:cNvPr id="36" name="Text Placeholder 3"/>
          <p:cNvSpPr>
            <a:spLocks noGrp="1"/>
          </p:cNvSpPr>
          <p:nvPr>
            <p:custDataLst>
              <p:tags r:id="rId29"/>
            </p:custDataLst>
          </p:nvPr>
        </p:nvSpPr>
        <p:spPr bwMode="auto">
          <a:xfrm>
            <a:off x="5462588" y="2459038"/>
            <a:ext cx="1104900" cy="12223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342900" indent="-342900" algn="l" defTabSz="457200" rtl="0" eaLnBrk="1" latinLnBrk="0" hangingPunct="1">
              <a:spcBef>
                <a:spcPct val="20000"/>
              </a:spcBef>
              <a:buFont typeface="Arial"/>
              <a:buChar char="•"/>
              <a:defRPr sz="1800" kern="1200">
                <a:solidFill>
                  <a:srgbClr val="404040"/>
                </a:solidFill>
                <a:latin typeface="Apex Sans"/>
                <a:ea typeface="+mn-ea"/>
                <a:cs typeface="Apex Sans"/>
              </a:defRPr>
            </a:lvl1pPr>
            <a:lvl2pPr marL="742950" indent="-285750" algn="l" defTabSz="457200" rtl="0" eaLnBrk="1" latinLnBrk="0" hangingPunct="1">
              <a:spcBef>
                <a:spcPct val="20000"/>
              </a:spcBef>
              <a:buFont typeface="Arial"/>
              <a:buChar char="–"/>
              <a:defRPr sz="2000" kern="1200">
                <a:solidFill>
                  <a:srgbClr val="404040"/>
                </a:solidFill>
                <a:latin typeface="Apex Sans"/>
                <a:ea typeface="+mn-ea"/>
                <a:cs typeface="Apex Sans"/>
              </a:defRPr>
            </a:lvl2pPr>
            <a:lvl3pPr marL="1143000" indent="-228600" algn="l" defTabSz="457200" rtl="0" eaLnBrk="1" latinLnBrk="0" hangingPunct="1">
              <a:spcBef>
                <a:spcPct val="20000"/>
              </a:spcBef>
              <a:buFont typeface="Arial"/>
              <a:buChar char="•"/>
              <a:defRPr sz="2000" kern="1200">
                <a:solidFill>
                  <a:srgbClr val="404040"/>
                </a:solidFill>
                <a:latin typeface="Apex Sans"/>
                <a:ea typeface="+mn-ea"/>
                <a:cs typeface="Apex Sans"/>
              </a:defRPr>
            </a:lvl3pPr>
            <a:lvl4pPr marL="1600200" indent="-228600" algn="l" defTabSz="457200" rtl="0" eaLnBrk="1" latinLnBrk="0" hangingPunct="1">
              <a:spcBef>
                <a:spcPct val="20000"/>
              </a:spcBef>
              <a:buFont typeface="Arial"/>
              <a:buChar char="–"/>
              <a:defRPr sz="2000" kern="1200">
                <a:solidFill>
                  <a:srgbClr val="404040"/>
                </a:solidFill>
                <a:latin typeface="Apex Sans"/>
                <a:ea typeface="+mn-ea"/>
                <a:cs typeface="Apex Sans"/>
              </a:defRPr>
            </a:lvl4pPr>
            <a:lvl5pPr marL="2057400" indent="-228600" algn="l" defTabSz="457200" rtl="0" eaLnBrk="1" latinLnBrk="0" hangingPunct="1">
              <a:spcBef>
                <a:spcPct val="20000"/>
              </a:spcBef>
              <a:buFont typeface="Arial"/>
              <a:buChar char="»"/>
              <a:defRPr sz="2000" kern="1200">
                <a:solidFill>
                  <a:srgbClr val="404040"/>
                </a:solidFill>
                <a:latin typeface="Apex Sans"/>
                <a:ea typeface="+mn-ea"/>
                <a:cs typeface="Apex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2126B778-B90D-4DC4-BF32-29EF709EA9F0}" type="datetime'T''e''c''h''n''ol''''''og''''y ''''''''t''r''ans''fer / IP'">
              <a:rPr lang="en-US" altLang="en-US" sz="800">
                <a:solidFill>
                  <a:srgbClr val="000000"/>
                </a:solidFill>
                <a:latin typeface="+mn-lt"/>
                <a:cs typeface="+mn-cs"/>
                <a:sym typeface="+mn-lt"/>
              </a:rPr>
              <a:pPr/>
              <a:t>Technology transfer / IP</a:t>
            </a:fld>
            <a:endParaRPr lang="en-ZA" sz="800" dirty="0">
              <a:solidFill>
                <a:srgbClr val="000000"/>
              </a:solidFill>
              <a:latin typeface="+mn-lt"/>
              <a:cs typeface="+mn-cs"/>
              <a:sym typeface="+mn-lt"/>
            </a:endParaRPr>
          </a:p>
        </p:txBody>
      </p:sp>
      <p:graphicFrame>
        <p:nvGraphicFramePr>
          <p:cNvPr id="37" name="Object 36"/>
          <p:cNvGraphicFramePr>
            <a:graphicFrameLocks/>
          </p:cNvGraphicFramePr>
          <p:nvPr>
            <p:custDataLst>
              <p:tags r:id="rId30"/>
            </p:custDataLst>
            <p:extLst>
              <p:ext uri="{D42A27DB-BD31-4B8C-83A1-F6EECF244321}">
                <p14:modId xmlns:p14="http://schemas.microsoft.com/office/powerpoint/2010/main" val="3656990590"/>
              </p:ext>
            </p:extLst>
          </p:nvPr>
        </p:nvGraphicFramePr>
        <p:xfrm>
          <a:off x="7048500" y="1562100"/>
          <a:ext cx="1514599" cy="1171693"/>
        </p:xfrm>
        <a:graphic>
          <a:graphicData uri="http://schemas.openxmlformats.org/presentationml/2006/ole">
            <mc:AlternateContent xmlns:mc="http://schemas.openxmlformats.org/markup-compatibility/2006">
              <mc:Choice xmlns:v="urn:schemas-microsoft-com:vml" Requires="v">
                <p:oleObj spid="_x0000_s1218027" name="Chart" r:id="rId45" imgW="1514599" imgH="1171693" progId="MSGraph.Chart.8">
                  <p:embed followColorScheme="full"/>
                </p:oleObj>
              </mc:Choice>
              <mc:Fallback>
                <p:oleObj name="Chart" r:id="rId45" imgW="1514599" imgH="1171693" progId="MSGraph.Chart.8">
                  <p:embed followColorScheme="full"/>
                  <p:pic>
                    <p:nvPicPr>
                      <p:cNvPr id="0" name=""/>
                      <p:cNvPicPr/>
                      <p:nvPr/>
                    </p:nvPicPr>
                    <p:blipFill>
                      <a:blip r:embed="rId46"/>
                      <a:stretch>
                        <a:fillRect/>
                      </a:stretch>
                    </p:blipFill>
                    <p:spPr>
                      <a:xfrm>
                        <a:off x="7048500" y="1562100"/>
                        <a:ext cx="1514599" cy="1171693"/>
                      </a:xfrm>
                      <a:prstGeom prst="rect">
                        <a:avLst/>
                      </a:prstGeom>
                    </p:spPr>
                  </p:pic>
                </p:oleObj>
              </mc:Fallback>
            </mc:AlternateContent>
          </a:graphicData>
        </a:graphic>
      </p:graphicFrame>
      <p:cxnSp>
        <p:nvCxnSpPr>
          <p:cNvPr id="38" name="Straight Connector 37"/>
          <p:cNvCxnSpPr/>
          <p:nvPr>
            <p:custDataLst>
              <p:tags r:id="rId31"/>
            </p:custDataLst>
          </p:nvPr>
        </p:nvCxnSpPr>
        <p:spPr bwMode="gray">
          <a:xfrm flipV="1">
            <a:off x="7948613" y="1844675"/>
            <a:ext cx="0" cy="101600"/>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0" name="Text Placeholder 5"/>
          <p:cNvSpPr>
            <a:spLocks noGrp="1"/>
          </p:cNvSpPr>
          <p:nvPr>
            <p:custDataLst>
              <p:tags r:id="rId32"/>
            </p:custDataLst>
          </p:nvPr>
        </p:nvSpPr>
        <p:spPr bwMode="gray">
          <a:xfrm>
            <a:off x="7712075" y="1544638"/>
            <a:ext cx="473075" cy="155575"/>
          </a:xfrm>
          <a:prstGeom prst="ellipse">
            <a:avLst/>
          </a:prstGeom>
          <a:solidFill>
            <a:srgbClr val="44802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fld id="{8121CB39-13D2-45E6-A464-A987C4242043}" type="datetime'''+''''''''''''2''0''''''''%'''">
              <a:rPr lang="en-US" altLang="en-US" sz="800" b="1">
                <a:solidFill>
                  <a:schemeClr val="bg1"/>
                </a:solidFill>
              </a:rPr>
              <a:pPr/>
              <a:t>+20%</a:t>
            </a:fld>
            <a:endParaRPr lang="en-US" sz="800" b="1" dirty="0">
              <a:solidFill>
                <a:schemeClr val="bg1"/>
              </a:solidFill>
              <a:sym typeface="+mn-lt"/>
            </a:endParaRPr>
          </a:p>
        </p:txBody>
      </p:sp>
      <p:sp>
        <p:nvSpPr>
          <p:cNvPr id="39" name="Text Placeholder 3"/>
          <p:cNvSpPr>
            <a:spLocks noGrp="1"/>
          </p:cNvSpPr>
          <p:nvPr>
            <p:custDataLst>
              <p:tags r:id="rId33"/>
            </p:custDataLst>
          </p:nvPr>
        </p:nvSpPr>
        <p:spPr bwMode="auto">
          <a:xfrm>
            <a:off x="7318375" y="2449513"/>
            <a:ext cx="890588" cy="12223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342900" indent="-342900" algn="l" defTabSz="457200" rtl="0" eaLnBrk="1" latinLnBrk="0" hangingPunct="1">
              <a:spcBef>
                <a:spcPct val="20000"/>
              </a:spcBef>
              <a:buFont typeface="Arial"/>
              <a:buChar char="•"/>
              <a:defRPr sz="1800" kern="1200">
                <a:solidFill>
                  <a:srgbClr val="404040"/>
                </a:solidFill>
                <a:latin typeface="Apex Sans"/>
                <a:ea typeface="+mn-ea"/>
                <a:cs typeface="Apex Sans"/>
              </a:defRPr>
            </a:lvl1pPr>
            <a:lvl2pPr marL="742950" indent="-285750" algn="l" defTabSz="457200" rtl="0" eaLnBrk="1" latinLnBrk="0" hangingPunct="1">
              <a:spcBef>
                <a:spcPct val="20000"/>
              </a:spcBef>
              <a:buFont typeface="Arial"/>
              <a:buChar char="–"/>
              <a:defRPr sz="2000" kern="1200">
                <a:solidFill>
                  <a:srgbClr val="404040"/>
                </a:solidFill>
                <a:latin typeface="Apex Sans"/>
                <a:ea typeface="+mn-ea"/>
                <a:cs typeface="Apex Sans"/>
              </a:defRPr>
            </a:lvl2pPr>
            <a:lvl3pPr marL="1143000" indent="-228600" algn="l" defTabSz="457200" rtl="0" eaLnBrk="1" latinLnBrk="0" hangingPunct="1">
              <a:spcBef>
                <a:spcPct val="20000"/>
              </a:spcBef>
              <a:buFont typeface="Arial"/>
              <a:buChar char="•"/>
              <a:defRPr sz="2000" kern="1200">
                <a:solidFill>
                  <a:srgbClr val="404040"/>
                </a:solidFill>
                <a:latin typeface="Apex Sans"/>
                <a:ea typeface="+mn-ea"/>
                <a:cs typeface="Apex Sans"/>
              </a:defRPr>
            </a:lvl3pPr>
            <a:lvl4pPr marL="1600200" indent="-228600" algn="l" defTabSz="457200" rtl="0" eaLnBrk="1" latinLnBrk="0" hangingPunct="1">
              <a:spcBef>
                <a:spcPct val="20000"/>
              </a:spcBef>
              <a:buFont typeface="Arial"/>
              <a:buChar char="–"/>
              <a:defRPr sz="2000" kern="1200">
                <a:solidFill>
                  <a:srgbClr val="404040"/>
                </a:solidFill>
                <a:latin typeface="Apex Sans"/>
                <a:ea typeface="+mn-ea"/>
                <a:cs typeface="Apex Sans"/>
              </a:defRPr>
            </a:lvl4pPr>
            <a:lvl5pPr marL="2057400" indent="-228600" algn="l" defTabSz="457200" rtl="0" eaLnBrk="1" latinLnBrk="0" hangingPunct="1">
              <a:spcBef>
                <a:spcPct val="20000"/>
              </a:spcBef>
              <a:buFont typeface="Arial"/>
              <a:buChar char="»"/>
              <a:defRPr sz="2000" kern="1200">
                <a:solidFill>
                  <a:srgbClr val="404040"/>
                </a:solidFill>
                <a:latin typeface="Apex Sans"/>
                <a:ea typeface="+mn-ea"/>
                <a:cs typeface="Apex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C0A622E7-F8EB-46F7-B1F7-27EDDBB179B4}" type="datetime'Inv''''''''''''''es''t''m''''ent ''''''''i''''''n'''' plan''t'">
              <a:rPr lang="en-US" altLang="en-US" sz="800">
                <a:solidFill>
                  <a:srgbClr val="000000"/>
                </a:solidFill>
                <a:latin typeface="+mn-lt"/>
                <a:cs typeface="+mn-cs"/>
                <a:sym typeface="+mn-lt"/>
              </a:rPr>
              <a:pPr/>
              <a:t>Investment in plant</a:t>
            </a:fld>
            <a:endParaRPr lang="en-ZA" sz="800" dirty="0">
              <a:solidFill>
                <a:srgbClr val="000000"/>
              </a:solidFill>
              <a:latin typeface="+mn-lt"/>
              <a:cs typeface="+mn-cs"/>
              <a:sym typeface="+mn-lt"/>
            </a:endParaRPr>
          </a:p>
        </p:txBody>
      </p:sp>
      <p:sp>
        <p:nvSpPr>
          <p:cNvPr id="41" name="TextBox 40"/>
          <p:cNvSpPr txBox="1">
            <a:spLocks/>
          </p:cNvSpPr>
          <p:nvPr/>
        </p:nvSpPr>
        <p:spPr>
          <a:xfrm>
            <a:off x="126464" y="2759075"/>
            <a:ext cx="8892000" cy="252796"/>
          </a:xfrm>
          <a:prstGeom prst="rect">
            <a:avLst/>
          </a:prstGeom>
          <a:solidFill>
            <a:schemeClr val="tx2">
              <a:lumMod val="40000"/>
              <a:lumOff val="60000"/>
            </a:schemeClr>
          </a:solidFill>
          <a:ln w="19050">
            <a:solidFill>
              <a:schemeClr val="tx2">
                <a:lumMod val="60000"/>
                <a:lumOff val="40000"/>
              </a:schemeClr>
            </a:solidFill>
          </a:ln>
        </p:spPr>
        <p:txBody>
          <a:bodyPr wrap="square" lIns="72009" tIns="72009" rIns="72009" bIns="72009" rtlCol="0" anchor="ctr" anchorCtr="0">
            <a:noAutofit/>
          </a:bodyPr>
          <a:lstStyle/>
          <a:p>
            <a:pPr>
              <a:defRPr/>
            </a:pPr>
            <a:r>
              <a:rPr lang="en-ZA" sz="1100" b="1" dirty="0" smtClean="0">
                <a:solidFill>
                  <a:srgbClr val="000000"/>
                </a:solidFill>
                <a:cs typeface="Arial" charset="0"/>
              </a:rPr>
              <a:t>Enterprise </a:t>
            </a:r>
            <a:r>
              <a:rPr lang="en-ZA" sz="1100" b="1" dirty="0">
                <a:solidFill>
                  <a:srgbClr val="000000"/>
                </a:solidFill>
                <a:cs typeface="Arial" charset="0"/>
              </a:rPr>
              <a:t>and Supplier Development (ESD)</a:t>
            </a:r>
          </a:p>
        </p:txBody>
      </p:sp>
    </p:spTree>
    <p:extLst>
      <p:ext uri="{BB962C8B-B14F-4D97-AF65-F5344CB8AC3E}">
        <p14:creationId xmlns:p14="http://schemas.microsoft.com/office/powerpoint/2010/main" val="140576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315507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4309" name="think-cell Slide" r:id="rId5" imgW="421" imgH="420" progId="TCLayout.ActiveDocument.1">
                  <p:embed/>
                </p:oleObj>
              </mc:Choice>
              <mc:Fallback>
                <p:oleObj name="think-cell Slide" r:id="rId5" imgW="421" imgH="42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ZA" sz="2000" dirty="0">
              <a:latin typeface="Tahoma" panose="020B0604030504040204" pitchFamily="34" charset="0"/>
              <a:sym typeface="Tahoma" panose="020B0604030504040204" pitchFamily="34" charset="0"/>
            </a:endParaRPr>
          </a:p>
        </p:txBody>
      </p:sp>
      <p:sp>
        <p:nvSpPr>
          <p:cNvPr id="2" name="Title 1"/>
          <p:cNvSpPr>
            <a:spLocks noGrp="1"/>
          </p:cNvSpPr>
          <p:nvPr>
            <p:ph type="title"/>
          </p:nvPr>
        </p:nvSpPr>
        <p:spPr/>
        <p:txBody>
          <a:bodyPr/>
          <a:lstStyle/>
          <a:p>
            <a:r>
              <a:rPr lang="en-ZA" sz="2200" dirty="0" smtClean="0"/>
              <a:t>Executive summary</a:t>
            </a:r>
            <a:endParaRPr lang="en-ZA" sz="2200" dirty="0"/>
          </a:p>
        </p:txBody>
      </p:sp>
      <p:sp>
        <p:nvSpPr>
          <p:cNvPr id="3" name="Rectangle 2"/>
          <p:cNvSpPr/>
          <p:nvPr/>
        </p:nvSpPr>
        <p:spPr>
          <a:xfrm>
            <a:off x="75719" y="1135236"/>
            <a:ext cx="8889685" cy="5078313"/>
          </a:xfrm>
          <a:prstGeom prst="rect">
            <a:avLst/>
          </a:prstGeom>
        </p:spPr>
        <p:txBody>
          <a:bodyPr wrap="square">
            <a:spAutoFit/>
          </a:bodyPr>
          <a:lstStyle/>
          <a:p>
            <a:pPr marL="182563" indent="-182563" algn="just">
              <a:lnSpc>
                <a:spcPct val="150000"/>
              </a:lnSpc>
              <a:spcBef>
                <a:spcPts val="0"/>
              </a:spcBef>
              <a:spcAft>
                <a:spcPts val="1200"/>
              </a:spcAft>
              <a:buFont typeface="Arial" panose="020B0604020202020204" pitchFamily="34" charset="0"/>
              <a:buChar char="•"/>
            </a:pPr>
            <a:r>
              <a:rPr lang="en-US" sz="1100" dirty="0">
                <a:latin typeface="+mn-lt"/>
              </a:rPr>
              <a:t>The Corporate Plan is prepared on an annual basis by the Transnet Group Leadership Team and was </a:t>
            </a:r>
            <a:r>
              <a:rPr lang="en-US" sz="1100" b="1" dirty="0">
                <a:latin typeface="+mn-lt"/>
              </a:rPr>
              <a:t>approved by the Transnet Board of Directors on 22 February </a:t>
            </a:r>
            <a:r>
              <a:rPr lang="en-US" sz="1100" b="1" dirty="0" smtClean="0">
                <a:latin typeface="+mn-lt"/>
              </a:rPr>
              <a:t>2018</a:t>
            </a:r>
            <a:r>
              <a:rPr lang="en-US" sz="1100" dirty="0" smtClean="0">
                <a:latin typeface="+mn-lt"/>
              </a:rPr>
              <a:t> and submitted to the Department of Public Enterprises and National Treasury </a:t>
            </a:r>
            <a:r>
              <a:rPr lang="en-US" sz="1100" dirty="0" smtClean="0">
                <a:latin typeface="+mn-lt"/>
              </a:rPr>
              <a:t>on 27 February </a:t>
            </a:r>
            <a:r>
              <a:rPr lang="en-US" sz="1100" dirty="0" smtClean="0">
                <a:latin typeface="+mn-lt"/>
              </a:rPr>
              <a:t>2018. </a:t>
            </a:r>
          </a:p>
          <a:p>
            <a:pPr marL="182563" indent="-182563" algn="just">
              <a:lnSpc>
                <a:spcPct val="150000"/>
              </a:lnSpc>
              <a:spcBef>
                <a:spcPts val="0"/>
              </a:spcBef>
              <a:spcAft>
                <a:spcPts val="1200"/>
              </a:spcAft>
              <a:buFont typeface="Arial" panose="020B0604020202020204" pitchFamily="34" charset="0"/>
              <a:buChar char="•"/>
            </a:pPr>
            <a:r>
              <a:rPr lang="en-US" sz="1100" dirty="0" smtClean="0">
                <a:latin typeface="+mn-lt"/>
              </a:rPr>
              <a:t>The </a:t>
            </a:r>
            <a:r>
              <a:rPr lang="en-US" sz="1100" dirty="0">
                <a:latin typeface="+mn-lt"/>
              </a:rPr>
              <a:t>Corporate Plan details the strategy, objectives and plans in line with the requirements of the Shareholder as agreed in the </a:t>
            </a:r>
            <a:r>
              <a:rPr lang="en-US" sz="1100" b="1" dirty="0">
                <a:latin typeface="+mn-lt"/>
              </a:rPr>
              <a:t>Statement of Strategic Intent and the Shareholder’s Compact </a:t>
            </a:r>
            <a:r>
              <a:rPr lang="en-US" sz="1100" dirty="0">
                <a:latin typeface="+mn-lt"/>
              </a:rPr>
              <a:t>as well as provide important information to </a:t>
            </a:r>
            <a:r>
              <a:rPr lang="en-US" sz="1100" b="1" dirty="0">
                <a:latin typeface="+mn-lt"/>
              </a:rPr>
              <a:t>stakeholders, including investors and funders</a:t>
            </a:r>
            <a:r>
              <a:rPr lang="en-US" sz="1100" dirty="0">
                <a:latin typeface="+mn-lt"/>
              </a:rPr>
              <a:t>, in their assessment of Transnet’s </a:t>
            </a:r>
            <a:r>
              <a:rPr lang="en-US" sz="1100" b="1" dirty="0">
                <a:latin typeface="+mn-lt"/>
              </a:rPr>
              <a:t>financial standing</a:t>
            </a:r>
            <a:r>
              <a:rPr lang="en-US" sz="1100" dirty="0">
                <a:latin typeface="+mn-lt"/>
              </a:rPr>
              <a:t> and their evaluation of the risks faced by each of the Operating Divisions and the Company as a whole, as well as associated </a:t>
            </a:r>
            <a:r>
              <a:rPr lang="en-ZA" sz="1100" b="1" dirty="0">
                <a:latin typeface="+mn-lt"/>
              </a:rPr>
              <a:t>mitigating actions</a:t>
            </a:r>
            <a:r>
              <a:rPr lang="en-ZA" sz="1100" dirty="0">
                <a:latin typeface="+mn-lt"/>
              </a:rPr>
              <a:t>.</a:t>
            </a:r>
          </a:p>
          <a:p>
            <a:pPr marL="182563" indent="-182563" algn="just">
              <a:lnSpc>
                <a:spcPct val="150000"/>
              </a:lnSpc>
              <a:spcBef>
                <a:spcPts val="0"/>
              </a:spcBef>
              <a:spcAft>
                <a:spcPts val="1200"/>
              </a:spcAft>
              <a:buFont typeface="Arial" panose="020B0604020202020204" pitchFamily="34" charset="0"/>
              <a:buChar char="•"/>
            </a:pPr>
            <a:r>
              <a:rPr lang="en-US" sz="1100" dirty="0">
                <a:latin typeface="+mn-lt"/>
              </a:rPr>
              <a:t>The preparation of the Corporate Plan follows a structured process and flows from the following activities within Transnet:</a:t>
            </a:r>
          </a:p>
          <a:p>
            <a:pPr marL="649044" lvl="1" indent="-182563" algn="just">
              <a:lnSpc>
                <a:spcPct val="150000"/>
              </a:lnSpc>
              <a:spcBef>
                <a:spcPts val="0"/>
              </a:spcBef>
              <a:spcAft>
                <a:spcPts val="1200"/>
              </a:spcAft>
              <a:buFont typeface="Arial" panose="020B0604020202020204" pitchFamily="34" charset="0"/>
              <a:buChar char="•"/>
            </a:pPr>
            <a:r>
              <a:rPr lang="en-US" sz="1100" dirty="0">
                <a:latin typeface="+mn-lt"/>
              </a:rPr>
              <a:t>The setting of </a:t>
            </a:r>
            <a:r>
              <a:rPr lang="en-US" sz="1100" b="1" dirty="0">
                <a:latin typeface="+mn-lt"/>
              </a:rPr>
              <a:t>strategic direction, associated objectives and targets</a:t>
            </a:r>
            <a:r>
              <a:rPr lang="en-US" sz="1100" dirty="0">
                <a:latin typeface="+mn-lt"/>
              </a:rPr>
              <a:t> using and informing the requirements of the Shareholder’s Compact;</a:t>
            </a:r>
          </a:p>
          <a:p>
            <a:pPr marL="649044" lvl="1" indent="-182563" algn="just">
              <a:lnSpc>
                <a:spcPct val="150000"/>
              </a:lnSpc>
              <a:spcBef>
                <a:spcPts val="0"/>
              </a:spcBef>
              <a:spcAft>
                <a:spcPts val="1200"/>
              </a:spcAft>
              <a:buFont typeface="Arial" panose="020B0604020202020204" pitchFamily="34" charset="0"/>
              <a:buChar char="•"/>
            </a:pPr>
            <a:r>
              <a:rPr lang="en-US" sz="1100" dirty="0">
                <a:latin typeface="+mn-lt"/>
              </a:rPr>
              <a:t>The alignment of volumes based on inputs from </a:t>
            </a:r>
            <a:r>
              <a:rPr lang="en-US" sz="1100" b="1" dirty="0">
                <a:latin typeface="+mn-lt"/>
              </a:rPr>
              <a:t>customers, financial plans, funding requirements, operational plans, capital investments and risk management strategies </a:t>
            </a:r>
            <a:r>
              <a:rPr lang="en-US" sz="1100" dirty="0">
                <a:latin typeface="+mn-lt"/>
              </a:rPr>
              <a:t>across the Company through a strategic planning and budgeting process;</a:t>
            </a:r>
          </a:p>
          <a:p>
            <a:pPr marL="649044" lvl="1" indent="-182563" algn="just">
              <a:lnSpc>
                <a:spcPct val="150000"/>
              </a:lnSpc>
              <a:spcBef>
                <a:spcPts val="0"/>
              </a:spcBef>
              <a:spcAft>
                <a:spcPts val="1200"/>
              </a:spcAft>
              <a:buFont typeface="Arial" panose="020B0604020202020204" pitchFamily="34" charset="0"/>
              <a:buChar char="•"/>
            </a:pPr>
            <a:r>
              <a:rPr lang="en-US" sz="1100" dirty="0">
                <a:latin typeface="+mn-lt"/>
              </a:rPr>
              <a:t>Various </a:t>
            </a:r>
            <a:r>
              <a:rPr lang="en-US" sz="1100" b="1" dirty="0">
                <a:latin typeface="+mn-lt"/>
              </a:rPr>
              <a:t>cross-divisional and cross-functional workshops, reviews and approval sessions with key stakeholders including the Board of Directors </a:t>
            </a:r>
            <a:r>
              <a:rPr lang="en-US" sz="1100" dirty="0">
                <a:latin typeface="+mn-lt"/>
              </a:rPr>
              <a:t>and the Group Leadership Team of Transnet; and </a:t>
            </a:r>
          </a:p>
          <a:p>
            <a:pPr marL="649044" lvl="1" indent="-182563" algn="just">
              <a:lnSpc>
                <a:spcPct val="150000"/>
              </a:lnSpc>
              <a:spcBef>
                <a:spcPts val="0"/>
              </a:spcBef>
              <a:spcAft>
                <a:spcPts val="1200"/>
              </a:spcAft>
              <a:buFont typeface="Arial" panose="020B0604020202020204" pitchFamily="34" charset="0"/>
              <a:buChar char="•"/>
            </a:pPr>
            <a:r>
              <a:rPr lang="en-US" sz="1100" dirty="0">
                <a:latin typeface="+mn-lt"/>
              </a:rPr>
              <a:t>A process to obtain the commitment from internal stakeholders to clearly define deliverables for the performance agreements to be concluded for 2018/19</a:t>
            </a:r>
            <a:r>
              <a:rPr lang="en-US" sz="1100" dirty="0" smtClean="0">
                <a:latin typeface="+mn-lt"/>
              </a:rPr>
              <a:t>.</a:t>
            </a:r>
            <a:endParaRPr lang="en-US" sz="1100" dirty="0">
              <a:latin typeface="+mn-lt"/>
            </a:endParaRPr>
          </a:p>
        </p:txBody>
      </p:sp>
    </p:spTree>
    <p:extLst>
      <p:ext uri="{BB962C8B-B14F-4D97-AF65-F5344CB8AC3E}">
        <p14:creationId xmlns:p14="http://schemas.microsoft.com/office/powerpoint/2010/main" val="749784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885637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723" name="think-cell Slide" r:id="rId13" imgW="421" imgH="420" progId="TCLayout.ActiveDocument.1">
                  <p:embed/>
                </p:oleObj>
              </mc:Choice>
              <mc:Fallback>
                <p:oleObj name="think-cell Slide" r:id="rId13" imgW="421" imgH="42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endParaRPr lang="en-US" sz="1200" dirty="0">
              <a:latin typeface="Tahoma" panose="020B0604030504040204" pitchFamily="34" charset="0"/>
              <a:sym typeface="Tahoma" panose="020B0604030504040204" pitchFamily="34" charset="0"/>
            </a:endParaRPr>
          </a:p>
        </p:txBody>
      </p:sp>
      <p:sp>
        <p:nvSpPr>
          <p:cNvPr id="2" name="Title 1"/>
          <p:cNvSpPr>
            <a:spLocks noGrp="1"/>
          </p:cNvSpPr>
          <p:nvPr>
            <p:ph type="title"/>
          </p:nvPr>
        </p:nvSpPr>
        <p:spPr/>
        <p:txBody>
          <a:bodyPr/>
          <a:lstStyle/>
          <a:p>
            <a:r>
              <a:rPr lang="en-US" sz="2200" dirty="0"/>
              <a:t>2018/19 Corporate Plan: Social stewardship</a:t>
            </a:r>
            <a:endParaRPr lang="en-ZA" sz="2200" dirty="0"/>
          </a:p>
        </p:txBody>
      </p:sp>
      <p:sp>
        <p:nvSpPr>
          <p:cNvPr id="5" name="Flowchart: Process 4"/>
          <p:cNvSpPr>
            <a:spLocks/>
          </p:cNvSpPr>
          <p:nvPr/>
        </p:nvSpPr>
        <p:spPr>
          <a:xfrm>
            <a:off x="118584" y="1200150"/>
            <a:ext cx="8885931" cy="2467572"/>
          </a:xfrm>
          <a:prstGeom prst="flowChartProcess">
            <a:avLst/>
          </a:prstGeom>
          <a:solidFill>
            <a:schemeClr val="bg1"/>
          </a:solidFill>
          <a:ln w="19050">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sp>
        <p:nvSpPr>
          <p:cNvPr id="6" name="Flowchart: Process 5"/>
          <p:cNvSpPr>
            <a:spLocks/>
          </p:cNvSpPr>
          <p:nvPr/>
        </p:nvSpPr>
        <p:spPr>
          <a:xfrm>
            <a:off x="118584" y="3754438"/>
            <a:ext cx="8885931" cy="2739352"/>
          </a:xfrm>
          <a:prstGeom prst="flowChartProcess">
            <a:avLst/>
          </a:prstGeom>
          <a:solidFill>
            <a:schemeClr val="bg1"/>
          </a:solidFill>
          <a:ln w="19050">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sp>
        <p:nvSpPr>
          <p:cNvPr id="7" name="TextBox 6"/>
          <p:cNvSpPr txBox="1">
            <a:spLocks/>
          </p:cNvSpPr>
          <p:nvPr/>
        </p:nvSpPr>
        <p:spPr>
          <a:xfrm>
            <a:off x="118584" y="1122659"/>
            <a:ext cx="8885931" cy="386359"/>
          </a:xfrm>
          <a:prstGeom prst="rect">
            <a:avLst/>
          </a:prstGeom>
          <a:solidFill>
            <a:schemeClr val="tx2">
              <a:lumMod val="40000"/>
              <a:lumOff val="60000"/>
            </a:schemeClr>
          </a:solidFill>
          <a:ln w="19050">
            <a:solidFill>
              <a:schemeClr val="tx2">
                <a:lumMod val="60000"/>
                <a:lumOff val="40000"/>
              </a:schemeClr>
            </a:solidFill>
          </a:ln>
        </p:spPr>
        <p:txBody>
          <a:bodyPr wrap="square" lIns="72009" tIns="72009" rIns="72009" bIns="72009" rtlCol="0" anchor="ctr" anchorCtr="0">
            <a:noAutofit/>
          </a:bodyPr>
          <a:lstStyle/>
          <a:p>
            <a:r>
              <a:rPr lang="en-US" sz="1200" b="1" dirty="0" smtClean="0">
                <a:latin typeface="+mn-lt"/>
              </a:rPr>
              <a:t>Transnet Foundation’s key </a:t>
            </a:r>
            <a:r>
              <a:rPr lang="en-US" sz="1200" b="1" dirty="0" err="1" smtClean="0">
                <a:latin typeface="+mn-lt"/>
              </a:rPr>
              <a:t>programme</a:t>
            </a:r>
            <a:r>
              <a:rPr lang="en-US" sz="1200" b="1" dirty="0" smtClean="0">
                <a:latin typeface="+mn-lt"/>
              </a:rPr>
              <a:t> spend </a:t>
            </a:r>
            <a:r>
              <a:rPr lang="en-US" sz="1200" dirty="0" smtClean="0">
                <a:solidFill>
                  <a:schemeClr val="tx1">
                    <a:lumMod val="50000"/>
                    <a:lumOff val="50000"/>
                  </a:schemeClr>
                </a:solidFill>
                <a:latin typeface="+mn-lt"/>
              </a:rPr>
              <a:t>(R million)</a:t>
            </a:r>
            <a:endParaRPr lang="en-ZA" sz="1200" dirty="0">
              <a:solidFill>
                <a:schemeClr val="tx1">
                  <a:lumMod val="50000"/>
                  <a:lumOff val="50000"/>
                </a:schemeClr>
              </a:solidFill>
              <a:latin typeface="+mn-lt"/>
            </a:endParaRPr>
          </a:p>
        </p:txBody>
      </p:sp>
      <p:sp>
        <p:nvSpPr>
          <p:cNvPr id="8" name="TextBox 7"/>
          <p:cNvSpPr txBox="1">
            <a:spLocks/>
          </p:cNvSpPr>
          <p:nvPr/>
        </p:nvSpPr>
        <p:spPr>
          <a:xfrm>
            <a:off x="118584" y="3744934"/>
            <a:ext cx="8885931" cy="330090"/>
          </a:xfrm>
          <a:prstGeom prst="rect">
            <a:avLst/>
          </a:prstGeom>
          <a:solidFill>
            <a:schemeClr val="tx2">
              <a:lumMod val="40000"/>
              <a:lumOff val="60000"/>
            </a:schemeClr>
          </a:solidFill>
          <a:ln w="19050">
            <a:solidFill>
              <a:schemeClr val="tx2">
                <a:lumMod val="60000"/>
                <a:lumOff val="40000"/>
              </a:schemeClr>
            </a:solidFill>
          </a:ln>
        </p:spPr>
        <p:txBody>
          <a:bodyPr wrap="square" lIns="72009" tIns="72009" rIns="72009" bIns="72009" anchor="ctr" anchorCtr="0">
            <a:spAutoFit/>
          </a:bodyPr>
          <a:lstStyle/>
          <a:p>
            <a:pPr>
              <a:defRPr/>
            </a:pPr>
            <a:r>
              <a:rPr lang="en-ZA" sz="1200" b="1" dirty="0" smtClean="0">
                <a:latin typeface="+mn-lt"/>
                <a:cs typeface="Arial" charset="0"/>
              </a:rPr>
              <a:t>Key initiatives planned for 2018/19</a:t>
            </a:r>
            <a:endParaRPr lang="en-ZA" sz="1200" b="1" dirty="0">
              <a:latin typeface="+mn-lt"/>
              <a:cs typeface="Arial" charset="0"/>
            </a:endParaRPr>
          </a:p>
        </p:txBody>
      </p:sp>
      <p:sp>
        <p:nvSpPr>
          <p:cNvPr id="9" name="TextBox 8"/>
          <p:cNvSpPr txBox="1"/>
          <p:nvPr/>
        </p:nvSpPr>
        <p:spPr>
          <a:xfrm>
            <a:off x="390525" y="4133850"/>
            <a:ext cx="8063810" cy="21975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sym typeface="Tahoma"/>
              </a:defRPr>
            </a:lvl1pPr>
            <a:lvl2pPr marL="197607" lvl="1" indent="-195987" defTabSz="913526" eaLnBrk="1" hangingPunct="1">
              <a:buClr>
                <a:schemeClr val="tx2"/>
              </a:buClr>
              <a:buSzPct val="125000"/>
              <a:buFont typeface="Arial" pitchFamily="34" charset="0"/>
              <a:buChar char="•"/>
              <a:defRPr baseline="0">
                <a:latin typeface="+mn-lt"/>
                <a:sym typeface="Tahoma"/>
              </a:defRPr>
            </a:lvl2pPr>
            <a:lvl3pPr marL="466481" lvl="2" indent="-267255" defTabSz="913526" eaLnBrk="1" hangingPunct="1">
              <a:buClr>
                <a:schemeClr val="tx2"/>
              </a:buClr>
              <a:buSzPct val="120000"/>
              <a:buFont typeface="Arial" charset="0"/>
              <a:buChar char="–"/>
              <a:defRPr baseline="0">
                <a:latin typeface="+mn-lt"/>
                <a:sym typeface="Tahoma"/>
              </a:defRPr>
            </a:lvl3pPr>
            <a:lvl4pPr marL="626835" lvl="3" indent="-158733" defTabSz="913526" eaLnBrk="1" hangingPunct="1">
              <a:buClr>
                <a:schemeClr val="tx2"/>
              </a:buClr>
              <a:buSzPct val="115000"/>
              <a:buFont typeface="Arial" pitchFamily="34" charset="0"/>
              <a:buChar char="•"/>
              <a:defRPr baseline="0">
                <a:latin typeface="+mn-lt"/>
                <a:sym typeface="Tahoma"/>
              </a:defRPr>
            </a:lvl4pPr>
            <a:lvl5pPr marL="765029" lvl="4" indent="-132818" defTabSz="913526" eaLnBrk="1" hangingPunct="1">
              <a:buClr>
                <a:schemeClr val="tx2"/>
              </a:buClr>
              <a:buSzPct val="89000"/>
              <a:buFont typeface="Arial" charset="0"/>
              <a:buChar char="-"/>
              <a:defRPr baseline="0">
                <a:latin typeface="+mn-lt"/>
                <a:sym typeface="Tahoma"/>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spcBef>
                <a:spcPct val="30000"/>
              </a:spcBef>
            </a:pPr>
            <a:r>
              <a:rPr lang="en-US" sz="1200" b="1" dirty="0" smtClean="0"/>
              <a:t>Socio-economic development</a:t>
            </a:r>
          </a:p>
          <a:p>
            <a:pPr lvl="1">
              <a:spcBef>
                <a:spcPct val="15000"/>
              </a:spcBef>
            </a:pPr>
            <a:r>
              <a:rPr lang="en-US" sz="1200" dirty="0" smtClean="0"/>
              <a:t>Provide effective and efficient developmental initiatives in the health, education, employee volunteerism, sport and socio-economic infrastructure sectors that will contribute towards the transformation of South African communities. </a:t>
            </a:r>
          </a:p>
          <a:p>
            <a:pPr marL="1620" lvl="1" indent="0">
              <a:spcBef>
                <a:spcPct val="15000"/>
              </a:spcBef>
              <a:buNone/>
            </a:pPr>
            <a:endParaRPr lang="en-US" sz="1200" b="1" dirty="0"/>
          </a:p>
          <a:p>
            <a:pPr marL="1620" lvl="1" indent="0">
              <a:spcBef>
                <a:spcPct val="15000"/>
              </a:spcBef>
              <a:buNone/>
            </a:pPr>
            <a:r>
              <a:rPr lang="en-US" sz="1200" b="1" dirty="0" smtClean="0"/>
              <a:t>Business integration and alignment</a:t>
            </a:r>
          </a:p>
          <a:p>
            <a:pPr lvl="1">
              <a:spcBef>
                <a:spcPct val="15000"/>
              </a:spcBef>
            </a:pPr>
            <a:r>
              <a:rPr lang="en-US" sz="1200" dirty="0" smtClean="0"/>
              <a:t>Deliver innovative developmental </a:t>
            </a:r>
            <a:r>
              <a:rPr lang="en-US" sz="1200" dirty="0" err="1" smtClean="0"/>
              <a:t>programmes</a:t>
            </a:r>
            <a:r>
              <a:rPr lang="en-US" sz="1200" dirty="0" smtClean="0"/>
              <a:t> in targeted Transnet communities based around mega projects to mitigate risks and threats against Transnet operations and assets;</a:t>
            </a:r>
          </a:p>
          <a:p>
            <a:pPr lvl="1">
              <a:spcBef>
                <a:spcPct val="15000"/>
              </a:spcBef>
            </a:pPr>
            <a:r>
              <a:rPr lang="en-US" sz="1200" dirty="0" smtClean="0"/>
              <a:t>Evolve the key CSI initiatives, portfolios and operations to implement a CSI strategy that benefits communities located close to the mega projects from Transnet’s capital expenditure; and</a:t>
            </a:r>
          </a:p>
          <a:p>
            <a:pPr lvl="1">
              <a:spcBef>
                <a:spcPct val="15000"/>
              </a:spcBef>
            </a:pPr>
            <a:r>
              <a:rPr lang="en-US" sz="1200" dirty="0" smtClean="0"/>
              <a:t>Collaborate with the schools of rail, engineering, maritime and security under the Transnet Academy, as well as Operating Divisions, to enable an integrated approach towards community development.</a:t>
            </a:r>
            <a:endParaRPr lang="en-US" sz="1200" dirty="0"/>
          </a:p>
        </p:txBody>
      </p:sp>
      <p:graphicFrame>
        <p:nvGraphicFramePr>
          <p:cNvPr id="10" name="Object 9"/>
          <p:cNvGraphicFramePr>
            <a:graphicFrameLocks/>
          </p:cNvGraphicFramePr>
          <p:nvPr>
            <p:custDataLst>
              <p:tags r:id="rId4"/>
            </p:custDataLst>
            <p:extLst>
              <p:ext uri="{D42A27DB-BD31-4B8C-83A1-F6EECF244321}">
                <p14:modId xmlns:p14="http://schemas.microsoft.com/office/powerpoint/2010/main" val="3146137558"/>
              </p:ext>
            </p:extLst>
          </p:nvPr>
        </p:nvGraphicFramePr>
        <p:xfrm>
          <a:off x="190500" y="1638300"/>
          <a:ext cx="7848797" cy="1676610"/>
        </p:xfrm>
        <a:graphic>
          <a:graphicData uri="http://schemas.openxmlformats.org/presentationml/2006/ole">
            <mc:AlternateContent xmlns:mc="http://schemas.openxmlformats.org/markup-compatibility/2006">
              <mc:Choice xmlns:v="urn:schemas-microsoft-com:vml" Requires="v">
                <p:oleObj spid="_x0000_s1218724" name="Chart" r:id="rId15" imgW="7848797" imgH="1676610" progId="MSGraph.Chart.8">
                  <p:embed followColorScheme="full"/>
                </p:oleObj>
              </mc:Choice>
              <mc:Fallback>
                <p:oleObj name="Chart" r:id="rId15" imgW="7848797" imgH="1676610" progId="MSGraph.Chart.8">
                  <p:embed followColorScheme="full"/>
                  <p:pic>
                    <p:nvPicPr>
                      <p:cNvPr id="0" name=""/>
                      <p:cNvPicPr/>
                      <p:nvPr/>
                    </p:nvPicPr>
                    <p:blipFill>
                      <a:blip r:embed="rId16"/>
                      <a:stretch>
                        <a:fillRect/>
                      </a:stretch>
                    </p:blipFill>
                    <p:spPr>
                      <a:xfrm>
                        <a:off x="190500" y="1638300"/>
                        <a:ext cx="7848797" cy="1676610"/>
                      </a:xfrm>
                      <a:prstGeom prst="rect">
                        <a:avLst/>
                      </a:prstGeom>
                    </p:spPr>
                  </p:pic>
                </p:oleObj>
              </mc:Fallback>
            </mc:AlternateContent>
          </a:graphicData>
        </a:graphic>
      </p:graphicFrame>
      <p:cxnSp>
        <p:nvCxnSpPr>
          <p:cNvPr id="11" name="Straight Connector 10"/>
          <p:cNvCxnSpPr/>
          <p:nvPr>
            <p:custDataLst>
              <p:tags r:id="rId5"/>
            </p:custDataLst>
          </p:nvPr>
        </p:nvCxnSpPr>
        <p:spPr bwMode="auto">
          <a:xfrm flipV="1">
            <a:off x="1138238" y="1673225"/>
            <a:ext cx="5981700" cy="485775"/>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2" name="Text Placeholder 54"/>
          <p:cNvSpPr>
            <a:spLocks noGrp="1"/>
          </p:cNvSpPr>
          <p:nvPr>
            <p:custDataLst>
              <p:tags r:id="rId6"/>
            </p:custDataLst>
          </p:nvPr>
        </p:nvSpPr>
        <p:spPr bwMode="gray">
          <a:xfrm>
            <a:off x="3886200" y="1798638"/>
            <a:ext cx="485775" cy="234950"/>
          </a:xfrm>
          <a:prstGeom prst="ellipse">
            <a:avLst/>
          </a:prstGeom>
          <a:solidFill>
            <a:srgbClr val="44802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0" tIns="0" rIns="0" bIns="0" numCol="1" spcCol="0" anchor="ctr"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fld id="{25875FF1-A248-48F1-A383-16A5F4D03FCA}" type="datetime'''''+''7''''''''''''''%'''''''''''''''''''''">
              <a:rPr lang="en-US" altLang="en-US" sz="1200">
                <a:solidFill>
                  <a:schemeClr val="bg1"/>
                </a:solidFill>
              </a:rPr>
              <a:pPr/>
              <a:t>+7%</a:t>
            </a:fld>
            <a:endParaRPr lang="en-ZA" sz="1200" dirty="0">
              <a:solidFill>
                <a:schemeClr val="bg1"/>
              </a:solidFill>
              <a:sym typeface="+mn-lt"/>
            </a:endParaRPr>
          </a:p>
        </p:txBody>
      </p:sp>
      <p:sp>
        <p:nvSpPr>
          <p:cNvPr id="13" name="Text Placeholder 49"/>
          <p:cNvSpPr>
            <a:spLocks noGrp="1"/>
          </p:cNvSpPr>
          <p:nvPr>
            <p:custDataLst>
              <p:tags r:id="rId7"/>
            </p:custDataLst>
          </p:nvPr>
        </p:nvSpPr>
        <p:spPr bwMode="auto">
          <a:xfrm>
            <a:off x="6837363" y="3251200"/>
            <a:ext cx="566738" cy="1825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82430EA5-652D-4A2A-B073-91679E5B22B5}" type="datetime'''''''''2''''''''02''''''''2''''''''''''''''/''''''''''23'''''">
              <a:rPr lang="en-US" altLang="en-US" sz="1200"/>
              <a:pPr/>
              <a:t>2022/23</a:t>
            </a:fld>
            <a:endParaRPr lang="en-ZA" sz="1200" dirty="0">
              <a:sym typeface="+mn-lt"/>
            </a:endParaRPr>
          </a:p>
        </p:txBody>
      </p:sp>
      <p:sp>
        <p:nvSpPr>
          <p:cNvPr id="15" name="Text Placeholder 48"/>
          <p:cNvSpPr>
            <a:spLocks noGrp="1"/>
          </p:cNvSpPr>
          <p:nvPr>
            <p:custDataLst>
              <p:tags r:id="rId8"/>
            </p:custDataLst>
          </p:nvPr>
        </p:nvSpPr>
        <p:spPr bwMode="auto">
          <a:xfrm>
            <a:off x="5341938" y="3251200"/>
            <a:ext cx="566738" cy="1825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C534F8DE-0013-437E-8DBD-26E002A14C4D}" type="datetime'''202''''''''1''''''''''''''''''''/''''''''''''2''2'''">
              <a:rPr lang="en-US" altLang="en-US" sz="1200"/>
              <a:pPr/>
              <a:t>2021/22</a:t>
            </a:fld>
            <a:endParaRPr lang="en-ZA" sz="1200" dirty="0">
              <a:sym typeface="+mn-lt"/>
            </a:endParaRPr>
          </a:p>
        </p:txBody>
      </p:sp>
      <p:sp>
        <p:nvSpPr>
          <p:cNvPr id="16" name="Text Placeholder 45"/>
          <p:cNvSpPr>
            <a:spLocks noGrp="1"/>
          </p:cNvSpPr>
          <p:nvPr>
            <p:custDataLst>
              <p:tags r:id="rId9"/>
            </p:custDataLst>
          </p:nvPr>
        </p:nvSpPr>
        <p:spPr bwMode="auto">
          <a:xfrm>
            <a:off x="855663" y="3251200"/>
            <a:ext cx="566738" cy="1825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14F10F17-9ECC-498A-86CC-38429EE12147}" type="datetime'2''''''''''018''''/''''''''''1''9'''''''''''''''''''''''">
              <a:rPr lang="en-US" altLang="en-US" sz="1200"/>
              <a:pPr/>
              <a:t>2018/19</a:t>
            </a:fld>
            <a:endParaRPr lang="en-ZA" sz="1200" dirty="0">
              <a:sym typeface="+mn-lt"/>
            </a:endParaRPr>
          </a:p>
        </p:txBody>
      </p:sp>
      <p:sp>
        <p:nvSpPr>
          <p:cNvPr id="17" name="Text Placeholder 46"/>
          <p:cNvSpPr>
            <a:spLocks noGrp="1"/>
          </p:cNvSpPr>
          <p:nvPr>
            <p:custDataLst>
              <p:tags r:id="rId10"/>
            </p:custDataLst>
          </p:nvPr>
        </p:nvSpPr>
        <p:spPr bwMode="auto">
          <a:xfrm>
            <a:off x="2351088" y="3251200"/>
            <a:ext cx="566738" cy="1825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E5706D69-6D3F-4968-BA8A-E54BE339EE57}" type="datetime'''2''''''0''''''1''''9''''/''''''''2''0'''''''''''''''''''''">
              <a:rPr lang="en-US" altLang="en-US" sz="1200"/>
              <a:pPr/>
              <a:t>2019/20</a:t>
            </a:fld>
            <a:endParaRPr lang="en-ZA" sz="1200" dirty="0">
              <a:sym typeface="+mn-lt"/>
            </a:endParaRPr>
          </a:p>
        </p:txBody>
      </p:sp>
      <p:sp>
        <p:nvSpPr>
          <p:cNvPr id="18" name="Text Placeholder 47"/>
          <p:cNvSpPr>
            <a:spLocks noGrp="1"/>
          </p:cNvSpPr>
          <p:nvPr>
            <p:custDataLst>
              <p:tags r:id="rId11"/>
            </p:custDataLst>
          </p:nvPr>
        </p:nvSpPr>
        <p:spPr bwMode="auto">
          <a:xfrm>
            <a:off x="3846513" y="3251200"/>
            <a:ext cx="566738" cy="1825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sym typeface="Tahoma"/>
              </a:defRPr>
            </a:lvl1pPr>
            <a:lvl2pPr marL="197607" indent="-195987" algn="l" defTabSz="91352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sym typeface="Tahoma"/>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sym typeface="Tahoma"/>
              </a:defRPr>
            </a:lvl3pPr>
            <a:lvl4pPr marL="626835" indent="-158733" algn="l" defTabSz="913526" rtl="0" eaLnBrk="1" fontAlgn="base" hangingPunct="1">
              <a:spcBef>
                <a:spcPct val="0"/>
              </a:spcBef>
              <a:spcAft>
                <a:spcPct val="0"/>
              </a:spcAft>
              <a:buClr>
                <a:schemeClr val="tx2"/>
              </a:buClr>
              <a:buSzPct val="115000"/>
              <a:buFont typeface="Arial" pitchFamily="34" charset="0"/>
              <a:buChar char="•"/>
              <a:defRPr sz="1600" baseline="0">
                <a:solidFill>
                  <a:schemeClr val="tx1"/>
                </a:solidFill>
                <a:latin typeface="+mn-lt"/>
                <a:sym typeface="Tahoma"/>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sym typeface="Tahoma"/>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FB087CF0-FB69-40A3-B6E2-76DCA04CE2E5}" type="datetime'''''2''''''02''''''''''''0''''/''''2''''''''''''''''''''''1'">
              <a:rPr lang="en-US" altLang="en-US" sz="1200"/>
              <a:pPr/>
              <a:t>2020/21</a:t>
            </a:fld>
            <a:endParaRPr lang="en-ZA" sz="1200" dirty="0">
              <a:sym typeface="+mn-lt"/>
            </a:endParaRPr>
          </a:p>
        </p:txBody>
      </p:sp>
    </p:spTree>
    <p:extLst>
      <p:ext uri="{BB962C8B-B14F-4D97-AF65-F5344CB8AC3E}">
        <p14:creationId xmlns:p14="http://schemas.microsoft.com/office/powerpoint/2010/main" val="162637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315507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0691" name="think-cell Slide" r:id="rId5" imgW="421" imgH="420" progId="TCLayout.ActiveDocument.1">
                  <p:embed/>
                </p:oleObj>
              </mc:Choice>
              <mc:Fallback>
                <p:oleObj name="think-cell Slide" r:id="rId5" imgW="421" imgH="42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ZA" sz="2000" dirty="0">
              <a:latin typeface="Tahoma" panose="020B0604030504040204" pitchFamily="34" charset="0"/>
              <a:sym typeface="Tahoma" panose="020B0604030504040204" pitchFamily="34" charset="0"/>
            </a:endParaRPr>
          </a:p>
        </p:txBody>
      </p:sp>
      <p:sp>
        <p:nvSpPr>
          <p:cNvPr id="2" name="Title 1"/>
          <p:cNvSpPr>
            <a:spLocks noGrp="1"/>
          </p:cNvSpPr>
          <p:nvPr>
            <p:ph type="title"/>
          </p:nvPr>
        </p:nvSpPr>
        <p:spPr/>
        <p:txBody>
          <a:bodyPr/>
          <a:lstStyle/>
          <a:p>
            <a:r>
              <a:rPr lang="en-US" sz="2200" dirty="0"/>
              <a:t>2018/19 Corporate Plan: Top 10 Strategic Risks</a:t>
            </a:r>
            <a:endParaRPr lang="en-ZA" sz="2200" dirty="0"/>
          </a:p>
        </p:txBody>
      </p:sp>
      <p:sp>
        <p:nvSpPr>
          <p:cNvPr id="5" name="TextBox 41"/>
          <p:cNvSpPr txBox="1"/>
          <p:nvPr/>
        </p:nvSpPr>
        <p:spPr>
          <a:xfrm>
            <a:off x="130951" y="1284250"/>
            <a:ext cx="3967635" cy="518218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0363" indent="-3175">
              <a:lnSpc>
                <a:spcPct val="150000"/>
              </a:lnSpc>
            </a:pPr>
            <a:r>
              <a:rPr lang="en-ZA" sz="1050" dirty="0" smtClean="0">
                <a:solidFill>
                  <a:prstClr val="black"/>
                </a:solidFill>
                <a:latin typeface="Arial Narrow" panose="020B0606020202030204" pitchFamily="34" charset="0"/>
              </a:rPr>
              <a:t>Pricing </a:t>
            </a:r>
            <a:r>
              <a:rPr lang="en-ZA" sz="1050" dirty="0">
                <a:solidFill>
                  <a:prstClr val="black"/>
                </a:solidFill>
                <a:latin typeface="Arial Narrow" panose="020B0606020202030204" pitchFamily="34" charset="0"/>
              </a:rPr>
              <a:t>risk</a:t>
            </a:r>
            <a:r>
              <a:rPr lang="en-ZA" sz="1050" dirty="0">
                <a:solidFill>
                  <a:srgbClr val="000000"/>
                </a:solidFill>
                <a:latin typeface="Arial Narrow" panose="020B0606020202030204" pitchFamily="34" charset="0"/>
              </a:rPr>
              <a:t>- </a:t>
            </a:r>
            <a:r>
              <a:rPr lang="en-ZA" sz="1050" dirty="0">
                <a:solidFill>
                  <a:prstClr val="black"/>
                </a:solidFill>
                <a:latin typeface="Arial Narrow" panose="020B0606020202030204" pitchFamily="34" charset="0"/>
              </a:rPr>
              <a:t>High cost of rendering freight service is rendering price </a:t>
            </a:r>
            <a:r>
              <a:rPr lang="en-ZA" sz="1050" dirty="0" smtClean="0">
                <a:solidFill>
                  <a:prstClr val="black"/>
                </a:solidFill>
                <a:latin typeface="Arial Narrow" panose="020B0606020202030204" pitchFamily="34" charset="0"/>
              </a:rPr>
              <a:t>      uncompetitive </a:t>
            </a:r>
            <a:r>
              <a:rPr lang="en-ZA" sz="1050" dirty="0">
                <a:solidFill>
                  <a:prstClr val="black"/>
                </a:solidFill>
                <a:latin typeface="Arial Narrow" panose="020B0606020202030204" pitchFamily="34" charset="0"/>
              </a:rPr>
              <a:t>in certain commodities</a:t>
            </a:r>
          </a:p>
          <a:p>
            <a:pPr marL="360363" indent="-3175">
              <a:lnSpc>
                <a:spcPct val="150000"/>
              </a:lnSpc>
            </a:pPr>
            <a:r>
              <a:rPr lang="en-ZA" sz="1050" dirty="0" smtClean="0">
                <a:solidFill>
                  <a:prstClr val="black"/>
                </a:solidFill>
                <a:latin typeface="Arial Narrow" panose="020B0606020202030204" pitchFamily="34" charset="0"/>
              </a:rPr>
              <a:t>Not </a:t>
            </a:r>
            <a:r>
              <a:rPr lang="en-ZA" sz="1050" dirty="0">
                <a:solidFill>
                  <a:prstClr val="black"/>
                </a:solidFill>
                <a:latin typeface="Arial Narrow" panose="020B0606020202030204" pitchFamily="34" charset="0"/>
              </a:rPr>
              <a:t>realising the benefits from the capital investments</a:t>
            </a:r>
          </a:p>
          <a:p>
            <a:pPr marL="360363" indent="-3175">
              <a:lnSpc>
                <a:spcPct val="150000"/>
              </a:lnSpc>
            </a:pPr>
            <a:r>
              <a:rPr lang="en-ZA" sz="1050" dirty="0" smtClean="0">
                <a:solidFill>
                  <a:prstClr val="black"/>
                </a:solidFill>
                <a:latin typeface="Arial Narrow" panose="020B0606020202030204" pitchFamily="34" charset="0"/>
              </a:rPr>
              <a:t>Deterioration </a:t>
            </a:r>
            <a:r>
              <a:rPr lang="en-ZA" sz="1050" dirty="0">
                <a:solidFill>
                  <a:prstClr val="black"/>
                </a:solidFill>
                <a:latin typeface="Arial Narrow" panose="020B0606020202030204" pitchFamily="34" charset="0"/>
              </a:rPr>
              <a:t>in macro-economic environment  due to global economic slowdown and slow recovery leading to capital projects becoming </a:t>
            </a:r>
            <a:r>
              <a:rPr lang="en-ZA" sz="1050" dirty="0" smtClean="0">
                <a:solidFill>
                  <a:prstClr val="black"/>
                </a:solidFill>
                <a:latin typeface="Arial Narrow" panose="020B0606020202030204" pitchFamily="34" charset="0"/>
              </a:rPr>
              <a:t>non-viable, including funding challenges</a:t>
            </a:r>
            <a:endParaRPr lang="en-ZA" sz="1050" dirty="0">
              <a:solidFill>
                <a:prstClr val="black"/>
              </a:solidFill>
              <a:latin typeface="Arial Narrow" panose="020B0606020202030204" pitchFamily="34" charset="0"/>
            </a:endParaRPr>
          </a:p>
          <a:p>
            <a:pPr marL="360363" indent="-3175">
              <a:lnSpc>
                <a:spcPct val="150000"/>
              </a:lnSpc>
            </a:pPr>
            <a:r>
              <a:rPr lang="en-ZA" sz="1050" dirty="0" smtClean="0">
                <a:solidFill>
                  <a:prstClr val="black"/>
                </a:solidFill>
                <a:latin typeface="Arial Narrow" panose="020B0606020202030204" pitchFamily="34" charset="0"/>
              </a:rPr>
              <a:t>Inability </a:t>
            </a:r>
            <a:r>
              <a:rPr lang="en-ZA" sz="1050" dirty="0">
                <a:solidFill>
                  <a:prstClr val="black"/>
                </a:solidFill>
                <a:latin typeface="Arial Narrow" panose="020B0606020202030204" pitchFamily="34" charset="0"/>
              </a:rPr>
              <a:t>to attract and sustain additional volumes as new capacity is created and to protect current volumes against new entrants, customer activism</a:t>
            </a:r>
          </a:p>
          <a:p>
            <a:pPr marL="360363" indent="-3175">
              <a:lnSpc>
                <a:spcPct val="150000"/>
              </a:lnSpc>
            </a:pPr>
            <a:r>
              <a:rPr lang="en-ZA" sz="1050" dirty="0" smtClean="0">
                <a:solidFill>
                  <a:prstClr val="black"/>
                </a:solidFill>
                <a:latin typeface="Arial Narrow" panose="020B0606020202030204" pitchFamily="34" charset="0"/>
              </a:rPr>
              <a:t>Misalignment </a:t>
            </a:r>
            <a:r>
              <a:rPr lang="en-ZA" sz="1050" dirty="0">
                <a:solidFill>
                  <a:prstClr val="black"/>
                </a:solidFill>
                <a:latin typeface="Arial Narrow" panose="020B0606020202030204" pitchFamily="34" charset="0"/>
              </a:rPr>
              <a:t>between operational readiness and new assets</a:t>
            </a:r>
          </a:p>
          <a:p>
            <a:pPr marL="360363" indent="-3175">
              <a:lnSpc>
                <a:spcPct val="150000"/>
              </a:lnSpc>
            </a:pPr>
            <a:r>
              <a:rPr lang="en-ZA" sz="1050" dirty="0" smtClean="0">
                <a:solidFill>
                  <a:prstClr val="black"/>
                </a:solidFill>
                <a:latin typeface="Arial Narrow" panose="020B0606020202030204" pitchFamily="34" charset="0"/>
              </a:rPr>
              <a:t>People </a:t>
            </a:r>
            <a:r>
              <a:rPr lang="en-ZA" sz="1050" dirty="0">
                <a:solidFill>
                  <a:prstClr val="black"/>
                </a:solidFill>
                <a:latin typeface="Arial Narrow" panose="020B0606020202030204" pitchFamily="34" charset="0"/>
              </a:rPr>
              <a:t>management – inadequately skilled staff in operations, not </a:t>
            </a:r>
            <a:r>
              <a:rPr lang="en-ZA" sz="1050" dirty="0" smtClean="0">
                <a:solidFill>
                  <a:prstClr val="black"/>
                </a:solidFill>
                <a:latin typeface="Arial Narrow" panose="020B0606020202030204" pitchFamily="34" charset="0"/>
              </a:rPr>
              <a:t> skilled </a:t>
            </a:r>
            <a:r>
              <a:rPr lang="en-ZA" sz="1050" dirty="0">
                <a:solidFill>
                  <a:prstClr val="black"/>
                </a:solidFill>
                <a:latin typeface="Arial Narrow" panose="020B0606020202030204" pitchFamily="34" charset="0"/>
              </a:rPr>
              <a:t>for future operations</a:t>
            </a:r>
          </a:p>
          <a:p>
            <a:pPr marL="360363" indent="-3175">
              <a:lnSpc>
                <a:spcPct val="150000"/>
              </a:lnSpc>
            </a:pPr>
            <a:r>
              <a:rPr lang="en-US" sz="1050" dirty="0" smtClean="0">
                <a:solidFill>
                  <a:prstClr val="black"/>
                </a:solidFill>
                <a:latin typeface="Arial Narrow" panose="020B0606020202030204" pitchFamily="34" charset="0"/>
              </a:rPr>
              <a:t>Inefficiencies </a:t>
            </a:r>
            <a:r>
              <a:rPr lang="en-US" sz="1050" dirty="0">
                <a:solidFill>
                  <a:prstClr val="black"/>
                </a:solidFill>
                <a:latin typeface="Arial Narrow" panose="020B0606020202030204" pitchFamily="34" charset="0"/>
              </a:rPr>
              <a:t>in the value chain leading to lower volumes and </a:t>
            </a:r>
            <a:r>
              <a:rPr lang="en-US" sz="1050" dirty="0" smtClean="0">
                <a:solidFill>
                  <a:prstClr val="black"/>
                </a:solidFill>
                <a:latin typeface="Arial Narrow" panose="020B0606020202030204" pitchFamily="34" charset="0"/>
              </a:rPr>
              <a:t>financial   instability</a:t>
            </a:r>
            <a:endParaRPr lang="en-US" sz="1050" dirty="0">
              <a:solidFill>
                <a:prstClr val="black"/>
              </a:solidFill>
              <a:latin typeface="Arial Narrow" panose="020B0606020202030204" pitchFamily="34" charset="0"/>
            </a:endParaRPr>
          </a:p>
          <a:p>
            <a:pPr marL="360363" indent="-3175">
              <a:lnSpc>
                <a:spcPct val="150000"/>
              </a:lnSpc>
            </a:pPr>
            <a:r>
              <a:rPr lang="en-ZA" sz="1050" dirty="0" smtClean="0">
                <a:solidFill>
                  <a:prstClr val="black"/>
                </a:solidFill>
                <a:latin typeface="Arial Narrow" panose="020B0606020202030204" pitchFamily="34" charset="0"/>
              </a:rPr>
              <a:t>Changes </a:t>
            </a:r>
            <a:r>
              <a:rPr lang="en-ZA" sz="1050" dirty="0">
                <a:solidFill>
                  <a:prstClr val="black"/>
                </a:solidFill>
                <a:latin typeface="Arial Narrow" panose="020B0606020202030204" pitchFamily="34" charset="0"/>
              </a:rPr>
              <a:t>in the regulatory environment (i.e. economic, technical and </a:t>
            </a:r>
            <a:r>
              <a:rPr lang="en-ZA" sz="1050" dirty="0" smtClean="0">
                <a:solidFill>
                  <a:prstClr val="black"/>
                </a:solidFill>
                <a:latin typeface="Arial Narrow" panose="020B0606020202030204" pitchFamily="34" charset="0"/>
              </a:rPr>
              <a:t> compliance</a:t>
            </a:r>
            <a:r>
              <a:rPr lang="en-ZA" sz="1050" dirty="0">
                <a:solidFill>
                  <a:prstClr val="black"/>
                </a:solidFill>
                <a:latin typeface="Arial Narrow" panose="020B0606020202030204" pitchFamily="34" charset="0"/>
              </a:rPr>
              <a:t>) – spending on Capex based on assumptions that may be negatively impacted by subsequent changes in </a:t>
            </a:r>
            <a:r>
              <a:rPr lang="en-ZA" sz="1050" dirty="0" smtClean="0">
                <a:solidFill>
                  <a:prstClr val="black"/>
                </a:solidFill>
                <a:latin typeface="Arial Narrow" panose="020B0606020202030204" pitchFamily="34" charset="0"/>
              </a:rPr>
              <a:t>regulation</a:t>
            </a:r>
          </a:p>
          <a:p>
            <a:pPr marL="360363" indent="-3175">
              <a:lnSpc>
                <a:spcPct val="150000"/>
              </a:lnSpc>
            </a:pPr>
            <a:r>
              <a:rPr lang="en-ZA" sz="1050" dirty="0" smtClean="0">
                <a:solidFill>
                  <a:prstClr val="black"/>
                </a:solidFill>
                <a:latin typeface="Arial Narrow" panose="020B0606020202030204" pitchFamily="34" charset="0"/>
              </a:rPr>
              <a:t>Inadequate ICT infrastructure and technology to enable business and  to deal with disruptive innovation </a:t>
            </a:r>
          </a:p>
          <a:p>
            <a:pPr marL="360363" indent="-3175">
              <a:lnSpc>
                <a:spcPct val="150000"/>
              </a:lnSpc>
            </a:pPr>
            <a:r>
              <a:rPr lang="en-ZA" sz="1050" dirty="0" smtClean="0">
                <a:solidFill>
                  <a:prstClr val="black"/>
                </a:solidFill>
                <a:latin typeface="Arial Narrow" panose="020B0606020202030204" pitchFamily="34" charset="0"/>
              </a:rPr>
              <a:t>Sustainability </a:t>
            </a:r>
            <a:r>
              <a:rPr lang="en-ZA" sz="1050" dirty="0">
                <a:solidFill>
                  <a:prstClr val="black"/>
                </a:solidFill>
                <a:latin typeface="Arial Narrow" panose="020B0606020202030204" pitchFamily="34" charset="0"/>
              </a:rPr>
              <a:t>risks - </a:t>
            </a:r>
            <a:r>
              <a:rPr lang="en-US" sz="1050" dirty="0">
                <a:solidFill>
                  <a:prstClr val="black"/>
                </a:solidFill>
                <a:latin typeface="Arial Narrow" panose="020B0606020202030204" pitchFamily="34" charset="0"/>
              </a:rPr>
              <a:t>energy supply, water shortage and adverse weather patterns</a:t>
            </a:r>
            <a:endParaRPr lang="en-ZA" sz="1050" dirty="0">
              <a:solidFill>
                <a:prstClr val="black"/>
              </a:solidFill>
              <a:latin typeface="Arial Narrow" panose="020B0606020202030204" pitchFamily="34" charset="0"/>
            </a:endParaRPr>
          </a:p>
        </p:txBody>
      </p:sp>
      <p:sp>
        <p:nvSpPr>
          <p:cNvPr id="6" name="Oval 5"/>
          <p:cNvSpPr/>
          <p:nvPr/>
        </p:nvSpPr>
        <p:spPr>
          <a:xfrm>
            <a:off x="310857" y="1367072"/>
            <a:ext cx="171458" cy="168100"/>
          </a:xfrm>
          <a:prstGeom prst="ellipse">
            <a:avLst/>
          </a:prstGeom>
          <a:solidFill>
            <a:schemeClr val="tx1"/>
          </a:solidFill>
          <a:ln w="25400" cap="flat" cmpd="sng" algn="ctr">
            <a:solidFill>
              <a:srgbClr val="4F81B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defRPr/>
            </a:pPr>
            <a:r>
              <a:rPr lang="en-ZA" sz="700" b="1" dirty="0">
                <a:solidFill>
                  <a:prstClr val="white"/>
                </a:solidFill>
                <a:latin typeface="Arial Narrow" panose="020B0606020202030204" pitchFamily="34" charset="0"/>
              </a:rPr>
              <a:t>1</a:t>
            </a:r>
          </a:p>
        </p:txBody>
      </p:sp>
      <p:sp>
        <p:nvSpPr>
          <p:cNvPr id="7" name="Oval 6"/>
          <p:cNvSpPr/>
          <p:nvPr/>
        </p:nvSpPr>
        <p:spPr>
          <a:xfrm>
            <a:off x="310857" y="1859680"/>
            <a:ext cx="171458" cy="152818"/>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defRPr/>
            </a:pPr>
            <a:endParaRPr lang="en-ZA" sz="800" b="1" dirty="0">
              <a:solidFill>
                <a:prstClr val="white"/>
              </a:solidFill>
              <a:latin typeface="Arial Narrow" panose="020B0606020202030204" pitchFamily="34" charset="0"/>
            </a:endParaRPr>
          </a:p>
        </p:txBody>
      </p:sp>
      <p:sp>
        <p:nvSpPr>
          <p:cNvPr id="8" name="Oval 7"/>
          <p:cNvSpPr/>
          <p:nvPr/>
        </p:nvSpPr>
        <p:spPr>
          <a:xfrm>
            <a:off x="310857" y="2100790"/>
            <a:ext cx="171458" cy="168100"/>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defRPr/>
            </a:pPr>
            <a:r>
              <a:rPr lang="en-ZA" sz="700" b="1" dirty="0">
                <a:solidFill>
                  <a:prstClr val="white"/>
                </a:solidFill>
                <a:latin typeface="Arial Narrow" panose="020B0606020202030204" pitchFamily="34" charset="0"/>
              </a:rPr>
              <a:t>3</a:t>
            </a:r>
          </a:p>
        </p:txBody>
      </p:sp>
      <p:sp>
        <p:nvSpPr>
          <p:cNvPr id="9" name="Oval 8"/>
          <p:cNvSpPr/>
          <p:nvPr/>
        </p:nvSpPr>
        <p:spPr>
          <a:xfrm>
            <a:off x="310857" y="2805914"/>
            <a:ext cx="171458" cy="168100"/>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defRPr/>
            </a:pPr>
            <a:r>
              <a:rPr lang="en-ZA" sz="700" b="1" dirty="0">
                <a:solidFill>
                  <a:prstClr val="white"/>
                </a:solidFill>
                <a:latin typeface="Arial Narrow" panose="020B0606020202030204" pitchFamily="34" charset="0"/>
              </a:rPr>
              <a:t>5</a:t>
            </a:r>
          </a:p>
        </p:txBody>
      </p:sp>
      <p:sp>
        <p:nvSpPr>
          <p:cNvPr id="10" name="Oval 9"/>
          <p:cNvSpPr/>
          <p:nvPr/>
        </p:nvSpPr>
        <p:spPr>
          <a:xfrm>
            <a:off x="310857" y="3553580"/>
            <a:ext cx="171458" cy="168100"/>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defRPr/>
            </a:pPr>
            <a:r>
              <a:rPr lang="en-ZA" sz="700" b="1" dirty="0">
                <a:solidFill>
                  <a:prstClr val="white"/>
                </a:solidFill>
                <a:latin typeface="Arial Narrow" panose="020B0606020202030204" pitchFamily="34" charset="0"/>
              </a:rPr>
              <a:t>7</a:t>
            </a:r>
          </a:p>
        </p:txBody>
      </p:sp>
      <p:sp>
        <p:nvSpPr>
          <p:cNvPr id="11" name="Oval 10"/>
          <p:cNvSpPr/>
          <p:nvPr/>
        </p:nvSpPr>
        <p:spPr>
          <a:xfrm>
            <a:off x="310857" y="3791294"/>
            <a:ext cx="171458" cy="168100"/>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defRPr/>
            </a:pPr>
            <a:r>
              <a:rPr lang="en-US" sz="700" b="1" dirty="0">
                <a:solidFill>
                  <a:prstClr val="white"/>
                </a:solidFill>
                <a:latin typeface="Arial Narrow" panose="020B0606020202030204" pitchFamily="34" charset="0"/>
              </a:rPr>
              <a:t>8</a:t>
            </a:r>
            <a:endParaRPr lang="en-ZA" sz="700" b="1" dirty="0">
              <a:solidFill>
                <a:prstClr val="white"/>
              </a:solidFill>
              <a:latin typeface="Arial Narrow" panose="020B0606020202030204" pitchFamily="34" charset="0"/>
            </a:endParaRPr>
          </a:p>
        </p:txBody>
      </p:sp>
      <p:sp>
        <p:nvSpPr>
          <p:cNvPr id="12" name="Oval 11"/>
          <p:cNvSpPr/>
          <p:nvPr/>
        </p:nvSpPr>
        <p:spPr>
          <a:xfrm>
            <a:off x="310857" y="4261940"/>
            <a:ext cx="171458" cy="168100"/>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defRPr/>
            </a:pPr>
            <a:r>
              <a:rPr lang="en-US" sz="700" b="1" dirty="0">
                <a:solidFill>
                  <a:prstClr val="white"/>
                </a:solidFill>
                <a:latin typeface="Arial Narrow" panose="020B0606020202030204" pitchFamily="34" charset="0"/>
              </a:rPr>
              <a:t>2</a:t>
            </a:r>
            <a:endParaRPr lang="en-ZA" sz="700" b="1" dirty="0">
              <a:solidFill>
                <a:prstClr val="white"/>
              </a:solidFill>
              <a:latin typeface="Arial Narrow" panose="020B0606020202030204" pitchFamily="34" charset="0"/>
            </a:endParaRPr>
          </a:p>
        </p:txBody>
      </p:sp>
      <p:sp>
        <p:nvSpPr>
          <p:cNvPr id="13" name="Oval 12"/>
          <p:cNvSpPr/>
          <p:nvPr/>
        </p:nvSpPr>
        <p:spPr>
          <a:xfrm>
            <a:off x="310857" y="4715763"/>
            <a:ext cx="171458" cy="184910"/>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defRPr/>
            </a:pPr>
            <a:r>
              <a:rPr lang="en-ZA" sz="700" b="1" dirty="0">
                <a:solidFill>
                  <a:prstClr val="white"/>
                </a:solidFill>
                <a:latin typeface="Arial Narrow" panose="020B0606020202030204" pitchFamily="34" charset="0"/>
              </a:rPr>
              <a:t>4</a:t>
            </a:r>
          </a:p>
        </p:txBody>
      </p:sp>
      <p:sp>
        <p:nvSpPr>
          <p:cNvPr id="15" name="Oval 14"/>
          <p:cNvSpPr/>
          <p:nvPr/>
        </p:nvSpPr>
        <p:spPr>
          <a:xfrm>
            <a:off x="310857" y="5455235"/>
            <a:ext cx="171458" cy="152818"/>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defRPr/>
            </a:pPr>
            <a:endParaRPr lang="en-ZA" sz="800" b="1" dirty="0">
              <a:solidFill>
                <a:prstClr val="white"/>
              </a:solidFill>
              <a:latin typeface="Arial Narrow" panose="020B0606020202030204" pitchFamily="34" charset="0"/>
            </a:endParaRPr>
          </a:p>
        </p:txBody>
      </p:sp>
      <p:sp>
        <p:nvSpPr>
          <p:cNvPr id="16" name="Oval 15"/>
          <p:cNvSpPr/>
          <p:nvPr/>
        </p:nvSpPr>
        <p:spPr>
          <a:xfrm>
            <a:off x="317832" y="5928915"/>
            <a:ext cx="157509" cy="154447"/>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fontAlgn="auto">
              <a:spcBef>
                <a:spcPts val="0"/>
              </a:spcBef>
              <a:spcAft>
                <a:spcPts val="0"/>
              </a:spcAft>
              <a:defRPr/>
            </a:pPr>
            <a:r>
              <a:rPr lang="en-US" sz="700" b="1" dirty="0">
                <a:solidFill>
                  <a:prstClr val="white"/>
                </a:solidFill>
                <a:latin typeface="Arial Narrow" panose="020B0606020202030204" pitchFamily="34" charset="0"/>
              </a:rPr>
              <a:t>9</a:t>
            </a:r>
            <a:endParaRPr lang="en-ZA" sz="700" b="1" dirty="0">
              <a:solidFill>
                <a:prstClr val="white"/>
              </a:solidFill>
              <a:latin typeface="Arial Narrow" panose="020B0606020202030204" pitchFamily="34" charset="0"/>
            </a:endParaRPr>
          </a:p>
        </p:txBody>
      </p:sp>
      <p:sp>
        <p:nvSpPr>
          <p:cNvPr id="17" name="TextBox 35"/>
          <p:cNvSpPr txBox="1"/>
          <p:nvPr/>
        </p:nvSpPr>
        <p:spPr>
          <a:xfrm>
            <a:off x="194984" y="1830004"/>
            <a:ext cx="403204"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ZA" sz="700" b="1" dirty="0">
                <a:solidFill>
                  <a:prstClr val="white"/>
                </a:solidFill>
                <a:latin typeface="Arial Narrow" panose="020B0606020202030204" pitchFamily="34" charset="0"/>
              </a:rPr>
              <a:t>6</a:t>
            </a:r>
          </a:p>
        </p:txBody>
      </p:sp>
      <p:sp>
        <p:nvSpPr>
          <p:cNvPr id="18" name="TextBox 53"/>
          <p:cNvSpPr txBox="1"/>
          <p:nvPr/>
        </p:nvSpPr>
        <p:spPr>
          <a:xfrm>
            <a:off x="174824" y="5435869"/>
            <a:ext cx="443524" cy="2000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700" b="1" dirty="0">
                <a:solidFill>
                  <a:prstClr val="white"/>
                </a:solidFill>
                <a:latin typeface="Arial Narrow" panose="020B0606020202030204" pitchFamily="34" charset="0"/>
              </a:rPr>
              <a:t>10</a:t>
            </a:r>
            <a:endParaRPr lang="en-ZA" sz="700" b="1" dirty="0">
              <a:solidFill>
                <a:prstClr val="white"/>
              </a:solidFill>
              <a:latin typeface="Arial Narrow" panose="020B0606020202030204" pitchFamily="34" charset="0"/>
            </a:endParaRPr>
          </a:p>
        </p:txBody>
      </p:sp>
      <p:sp>
        <p:nvSpPr>
          <p:cNvPr id="19" name="TextBox 37"/>
          <p:cNvSpPr txBox="1"/>
          <p:nvPr/>
        </p:nvSpPr>
        <p:spPr>
          <a:xfrm>
            <a:off x="176367" y="1086557"/>
            <a:ext cx="567784"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1000" u="sng" dirty="0">
                <a:solidFill>
                  <a:prstClr val="black"/>
                </a:solidFill>
                <a:latin typeface="Arial Narrow" panose="020B0606020202030204" pitchFamily="34" charset="0"/>
              </a:rPr>
              <a:t>Ranking</a:t>
            </a:r>
          </a:p>
        </p:txBody>
      </p:sp>
      <p:sp>
        <p:nvSpPr>
          <p:cNvPr id="20" name="TextBox 37"/>
          <p:cNvSpPr txBox="1"/>
          <p:nvPr/>
        </p:nvSpPr>
        <p:spPr>
          <a:xfrm>
            <a:off x="1129116" y="1101740"/>
            <a:ext cx="1858571"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1000" u="sng" dirty="0">
                <a:solidFill>
                  <a:prstClr val="black"/>
                </a:solidFill>
                <a:latin typeface="Arial Narrow" panose="020B0606020202030204" pitchFamily="34" charset="0"/>
              </a:rPr>
              <a:t>Risk number and description</a:t>
            </a: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9159" y="1562623"/>
            <a:ext cx="4851812" cy="4318113"/>
          </a:xfrm>
          <a:prstGeom prst="rect">
            <a:avLst/>
          </a:prstGeom>
        </p:spPr>
      </p:pic>
    </p:spTree>
    <p:extLst>
      <p:ext uri="{BB962C8B-B14F-4D97-AF65-F5344CB8AC3E}">
        <p14:creationId xmlns:p14="http://schemas.microsoft.com/office/powerpoint/2010/main" val="274330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4190" name="think-cell Slide" r:id="rId5" imgW="421" imgH="420" progId="TCLayout.ActiveDocument.1">
                  <p:embed/>
                </p:oleObj>
              </mc:Choice>
              <mc:Fallback>
                <p:oleObj name="think-cell Slide" r:id="rId5" imgW="421" imgH="42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endParaRPr lang="en-ZA" sz="900" b="1" dirty="0">
              <a:latin typeface="Tahoma" panose="020B0604030504040204" pitchFamily="34" charset="0"/>
              <a:sym typeface="Tahoma" panose="020B0604030504040204" pitchFamily="34" charset="0"/>
            </a:endParaRPr>
          </a:p>
        </p:txBody>
      </p:sp>
      <p:sp>
        <p:nvSpPr>
          <p:cNvPr id="2" name="Title 1"/>
          <p:cNvSpPr>
            <a:spLocks noGrp="1"/>
          </p:cNvSpPr>
          <p:nvPr>
            <p:ph type="title"/>
          </p:nvPr>
        </p:nvSpPr>
        <p:spPr/>
        <p:txBody>
          <a:bodyPr/>
          <a:lstStyle/>
          <a:p>
            <a:r>
              <a:rPr lang="en-US" sz="2000" dirty="0" smtClean="0"/>
              <a:t>Conclusion</a:t>
            </a:r>
            <a:endParaRPr lang="en-ZA" sz="2000" dirty="0"/>
          </a:p>
        </p:txBody>
      </p:sp>
      <p:sp>
        <p:nvSpPr>
          <p:cNvPr id="5" name="TextBox 4"/>
          <p:cNvSpPr txBox="1"/>
          <p:nvPr/>
        </p:nvSpPr>
        <p:spPr>
          <a:xfrm>
            <a:off x="118584" y="1125538"/>
            <a:ext cx="8873016" cy="5211683"/>
          </a:xfrm>
          <a:prstGeom prst="rect">
            <a:avLst/>
          </a:prstGeom>
          <a:noFill/>
        </p:spPr>
        <p:txBody>
          <a:bodyPr wrap="square" rtlCol="0">
            <a:spAutoFit/>
          </a:bodyPr>
          <a:lstStyle/>
          <a:p>
            <a:pPr marL="285750" indent="-285750" algn="just">
              <a:spcBef>
                <a:spcPts val="400"/>
              </a:spcBef>
              <a:spcAft>
                <a:spcPts val="400"/>
              </a:spcAft>
              <a:buFont typeface="Wingdings" panose="05000000000000000000" pitchFamily="2" charset="2"/>
              <a:buChar char="§"/>
            </a:pPr>
            <a:r>
              <a:rPr lang="en-ZA" sz="1400" dirty="0">
                <a:latin typeface="+mn-lt"/>
                <a:ea typeface="Tahoma" panose="020B0604030504040204" pitchFamily="34" charset="0"/>
                <a:cs typeface="Tahoma" panose="020B0604030504040204" pitchFamily="34" charset="0"/>
              </a:rPr>
              <a:t>Transnet </a:t>
            </a:r>
            <a:r>
              <a:rPr lang="en-ZA" sz="1400" b="1" dirty="0" smtClean="0">
                <a:latin typeface="+mn-lt"/>
                <a:ea typeface="Tahoma" panose="020B0604030504040204" pitchFamily="34" charset="0"/>
                <a:cs typeface="Tahoma" panose="020B0604030504040204" pitchFamily="34" charset="0"/>
              </a:rPr>
              <a:t>continues to </a:t>
            </a:r>
            <a:r>
              <a:rPr lang="en-ZA" sz="1400" b="1" dirty="0">
                <a:latin typeface="+mn-lt"/>
                <a:ea typeface="Tahoma" panose="020B0604030504040204" pitchFamily="34" charset="0"/>
                <a:cs typeface="Tahoma" panose="020B0604030504040204" pitchFamily="34" charset="0"/>
              </a:rPr>
              <a:t>deliver </a:t>
            </a:r>
            <a:r>
              <a:rPr lang="en-ZA" sz="1400" b="1" dirty="0" smtClean="0">
                <a:latin typeface="+mn-lt"/>
                <a:ea typeface="Tahoma" panose="020B0604030504040204" pitchFamily="34" charset="0"/>
                <a:cs typeface="Tahoma" panose="020B0604030504040204" pitchFamily="34" charset="0"/>
              </a:rPr>
              <a:t>strong financial results </a:t>
            </a:r>
            <a:r>
              <a:rPr lang="en-ZA" sz="1400" dirty="0" smtClean="0">
                <a:latin typeface="+mn-lt"/>
                <a:ea typeface="Tahoma" panose="020B0604030504040204" pitchFamily="34" charset="0"/>
                <a:cs typeface="Tahoma" panose="020B0604030504040204" pitchFamily="34" charset="0"/>
              </a:rPr>
              <a:t>despite </a:t>
            </a:r>
            <a:r>
              <a:rPr lang="en-ZA" sz="1400" dirty="0">
                <a:latin typeface="+mn-lt"/>
                <a:ea typeface="Tahoma" panose="020B0604030504040204" pitchFamily="34" charset="0"/>
                <a:cs typeface="Tahoma" panose="020B0604030504040204" pitchFamily="34" charset="0"/>
              </a:rPr>
              <a:t>the challenging economic environment:</a:t>
            </a:r>
          </a:p>
          <a:p>
            <a:pPr lvl="2" indent="-290269" algn="just">
              <a:spcBef>
                <a:spcPts val="400"/>
              </a:spcBef>
              <a:spcAft>
                <a:spcPts val="400"/>
              </a:spcAft>
              <a:buFont typeface="Wingdings" panose="05000000000000000000" pitchFamily="2" charset="2"/>
              <a:buChar char="§"/>
            </a:pPr>
            <a:r>
              <a:rPr lang="en-ZA" sz="1400" dirty="0" smtClean="0">
                <a:latin typeface="+mn-lt"/>
                <a:ea typeface="Tahoma" panose="020B0604030504040204" pitchFamily="34" charset="0"/>
                <a:cs typeface="Tahoma" panose="020B0604030504040204" pitchFamily="34" charset="0"/>
              </a:rPr>
              <a:t>2017/18 EBITDA </a:t>
            </a:r>
            <a:r>
              <a:rPr lang="en-ZA" sz="1400" dirty="0">
                <a:latin typeface="+mn-lt"/>
                <a:ea typeface="Tahoma" panose="020B0604030504040204" pitchFamily="34" charset="0"/>
                <a:cs typeface="Tahoma" panose="020B0604030504040204" pitchFamily="34" charset="0"/>
              </a:rPr>
              <a:t>up by </a:t>
            </a:r>
            <a:r>
              <a:rPr lang="en-ZA" sz="1400" dirty="0" smtClean="0">
                <a:latin typeface="+mn-lt"/>
                <a:ea typeface="Tahoma" panose="020B0604030504040204" pitchFamily="34" charset="0"/>
                <a:cs typeface="Tahoma" panose="020B0604030504040204" pitchFamily="34" charset="0"/>
              </a:rPr>
              <a:t>more than 15%</a:t>
            </a:r>
            <a:endParaRPr lang="en-ZA" sz="1400" dirty="0">
              <a:latin typeface="+mn-lt"/>
              <a:ea typeface="Tahoma" panose="020B0604030504040204" pitchFamily="34" charset="0"/>
              <a:cs typeface="Tahoma" panose="020B0604030504040204" pitchFamily="34" charset="0"/>
            </a:endParaRPr>
          </a:p>
          <a:p>
            <a:pPr lvl="2" indent="-290269" algn="just">
              <a:spcBef>
                <a:spcPts val="400"/>
              </a:spcBef>
              <a:spcAft>
                <a:spcPts val="400"/>
              </a:spcAft>
              <a:buFont typeface="Wingdings" panose="05000000000000000000" pitchFamily="2" charset="2"/>
              <a:buChar char="§"/>
            </a:pPr>
            <a:r>
              <a:rPr lang="en-US" sz="1400" dirty="0" smtClean="0">
                <a:latin typeface="+mn-lt"/>
                <a:ea typeface="Tahoma" panose="020B0604030504040204" pitchFamily="34" charset="0"/>
                <a:cs typeface="Tahoma" panose="020B0604030504040204" pitchFamily="34" charset="0"/>
              </a:rPr>
              <a:t>Gearing </a:t>
            </a:r>
            <a:r>
              <a:rPr lang="en-US" sz="1400" dirty="0">
                <a:latin typeface="+mn-lt"/>
                <a:ea typeface="Tahoma" panose="020B0604030504040204" pitchFamily="34" charset="0"/>
                <a:cs typeface="Tahoma" panose="020B0604030504040204" pitchFamily="34" charset="0"/>
              </a:rPr>
              <a:t>at </a:t>
            </a:r>
            <a:r>
              <a:rPr lang="en-US" sz="1400" dirty="0" smtClean="0">
                <a:latin typeface="+mn-lt"/>
                <a:ea typeface="Tahoma" panose="020B0604030504040204" pitchFamily="34" charset="0"/>
                <a:cs typeface="Tahoma" panose="020B0604030504040204" pitchFamily="34" charset="0"/>
              </a:rPr>
              <a:t>&lt;45% and </a:t>
            </a:r>
            <a:r>
              <a:rPr lang="en-US" sz="1400" dirty="0">
                <a:latin typeface="+mn-lt"/>
                <a:ea typeface="Tahoma" panose="020B0604030504040204" pitchFamily="34" charset="0"/>
                <a:cs typeface="Tahoma" panose="020B0604030504040204" pitchFamily="34" charset="0"/>
              </a:rPr>
              <a:t>cash interest </a:t>
            </a:r>
            <a:r>
              <a:rPr lang="en-US" sz="1400" dirty="0" smtClean="0">
                <a:latin typeface="+mn-lt"/>
                <a:ea typeface="Tahoma" panose="020B0604030504040204" pitchFamily="34" charset="0"/>
                <a:cs typeface="Tahoma" panose="020B0604030504040204" pitchFamily="34" charset="0"/>
              </a:rPr>
              <a:t>cover </a:t>
            </a:r>
            <a:r>
              <a:rPr lang="en-US" sz="1400" dirty="0" smtClean="0">
                <a:latin typeface="+mn-lt"/>
                <a:ea typeface="Tahoma" panose="020B0604030504040204" pitchFamily="34" charset="0"/>
                <a:cs typeface="Tahoma" panose="020B0604030504040204" pitchFamily="34" charset="0"/>
              </a:rPr>
              <a:t>at 3 </a:t>
            </a:r>
            <a:r>
              <a:rPr lang="en-US" sz="1400" dirty="0" smtClean="0">
                <a:latin typeface="+mn-lt"/>
                <a:ea typeface="Tahoma" panose="020B0604030504040204" pitchFamily="34" charset="0"/>
                <a:cs typeface="Tahoma" panose="020B0604030504040204" pitchFamily="34" charset="0"/>
              </a:rPr>
              <a:t>times </a:t>
            </a:r>
            <a:r>
              <a:rPr lang="en-US" sz="1400" dirty="0">
                <a:latin typeface="+mn-lt"/>
                <a:ea typeface="Tahoma" panose="020B0604030504040204" pitchFamily="34" charset="0"/>
                <a:cs typeface="Tahoma" panose="020B0604030504040204" pitchFamily="34" charset="0"/>
              </a:rPr>
              <a:t>are well within loan covenant requirements. </a:t>
            </a:r>
            <a:endParaRPr lang="en-US" sz="1400" dirty="0" smtClean="0">
              <a:latin typeface="+mn-lt"/>
              <a:ea typeface="Tahoma" panose="020B0604030504040204" pitchFamily="34" charset="0"/>
              <a:cs typeface="Tahoma" panose="020B0604030504040204" pitchFamily="34" charset="0"/>
            </a:endParaRPr>
          </a:p>
          <a:p>
            <a:pPr lvl="2" indent="-290269" algn="just">
              <a:spcBef>
                <a:spcPts val="400"/>
              </a:spcBef>
              <a:spcAft>
                <a:spcPts val="400"/>
              </a:spcAft>
              <a:buFont typeface="Wingdings" panose="05000000000000000000" pitchFamily="2" charset="2"/>
              <a:buChar char="§"/>
            </a:pPr>
            <a:endParaRPr lang="en-US" sz="1400" dirty="0">
              <a:latin typeface="+mn-lt"/>
              <a:ea typeface="Tahoma" panose="020B0604030504040204" pitchFamily="34" charset="0"/>
              <a:cs typeface="Tahoma" panose="020B0604030504040204" pitchFamily="34" charset="0"/>
            </a:endParaRPr>
          </a:p>
          <a:p>
            <a:pPr marL="285750" indent="-285750" algn="just">
              <a:spcBef>
                <a:spcPts val="400"/>
              </a:spcBef>
              <a:spcAft>
                <a:spcPts val="400"/>
              </a:spcAft>
              <a:buFont typeface="Wingdings" panose="05000000000000000000" pitchFamily="2" charset="2"/>
              <a:buChar char="§"/>
            </a:pPr>
            <a:r>
              <a:rPr lang="en-GB" sz="1400" dirty="0" smtClean="0">
                <a:latin typeface="+mn-lt"/>
              </a:rPr>
              <a:t>The </a:t>
            </a:r>
            <a:r>
              <a:rPr lang="en-GB" sz="1400" dirty="0">
                <a:latin typeface="+mn-lt"/>
              </a:rPr>
              <a:t>Company has </a:t>
            </a:r>
            <a:r>
              <a:rPr lang="en-GB" sz="1400" b="1" dirty="0">
                <a:latin typeface="+mn-lt"/>
              </a:rPr>
              <a:t>demonstrated sound resolve </a:t>
            </a:r>
            <a:r>
              <a:rPr lang="en-GB" sz="1400" dirty="0">
                <a:latin typeface="+mn-lt"/>
              </a:rPr>
              <a:t>in the continued implementation of the </a:t>
            </a:r>
            <a:r>
              <a:rPr lang="en-GB" sz="1400" dirty="0" smtClean="0">
                <a:latin typeface="+mn-lt"/>
              </a:rPr>
              <a:t>MDS, </a:t>
            </a:r>
            <a:r>
              <a:rPr lang="en-GB" sz="1400" dirty="0">
                <a:latin typeface="+mn-lt"/>
              </a:rPr>
              <a:t>by enforcing </a:t>
            </a:r>
            <a:r>
              <a:rPr lang="en-GB" sz="1400" b="1" dirty="0">
                <a:latin typeface="+mn-lt"/>
              </a:rPr>
              <a:t>strong financial </a:t>
            </a:r>
            <a:r>
              <a:rPr lang="en-GB" sz="1400" b="1" dirty="0" smtClean="0">
                <a:latin typeface="+mn-lt"/>
              </a:rPr>
              <a:t>controls </a:t>
            </a:r>
            <a:r>
              <a:rPr lang="en-GB" sz="1400" dirty="0" smtClean="0">
                <a:latin typeface="+mn-lt"/>
              </a:rPr>
              <a:t>and </a:t>
            </a:r>
            <a:r>
              <a:rPr lang="en-US" sz="1400" dirty="0" smtClean="0">
                <a:latin typeface="+mn-lt"/>
              </a:rPr>
              <a:t>continues </a:t>
            </a:r>
            <a:r>
              <a:rPr lang="en-US" sz="1400" dirty="0">
                <a:latin typeface="+mn-lt"/>
              </a:rPr>
              <a:t>to borrow on </a:t>
            </a:r>
            <a:r>
              <a:rPr lang="en-US" sz="1400" dirty="0" smtClean="0">
                <a:latin typeface="+mn-lt"/>
              </a:rPr>
              <a:t>the </a:t>
            </a:r>
            <a:r>
              <a:rPr lang="en-US" sz="1400" b="1" dirty="0" smtClean="0">
                <a:latin typeface="+mn-lt"/>
              </a:rPr>
              <a:t>strength of its balance sheet</a:t>
            </a:r>
            <a:r>
              <a:rPr lang="en-US" sz="1400" dirty="0" smtClean="0">
                <a:latin typeface="+mn-lt"/>
              </a:rPr>
              <a:t>, </a:t>
            </a:r>
            <a:r>
              <a:rPr lang="en-US" sz="1400" b="1" dirty="0">
                <a:latin typeface="+mn-lt"/>
              </a:rPr>
              <a:t>without government guarantees</a:t>
            </a:r>
            <a:r>
              <a:rPr lang="en-US" sz="1400" dirty="0">
                <a:latin typeface="+mn-lt"/>
              </a:rPr>
              <a:t>. </a:t>
            </a:r>
            <a:endParaRPr lang="en-US" sz="1400" dirty="0" smtClean="0">
              <a:latin typeface="+mn-lt"/>
            </a:endParaRPr>
          </a:p>
          <a:p>
            <a:pPr marL="285750" indent="-285750" algn="just">
              <a:spcBef>
                <a:spcPts val="400"/>
              </a:spcBef>
              <a:spcAft>
                <a:spcPts val="400"/>
              </a:spcAft>
              <a:buFont typeface="Wingdings" panose="05000000000000000000" pitchFamily="2" charset="2"/>
              <a:buChar char="§"/>
            </a:pPr>
            <a:endParaRPr lang="en-ZA" sz="1400" dirty="0">
              <a:latin typeface="+mn-lt"/>
            </a:endParaRPr>
          </a:p>
          <a:p>
            <a:pPr marL="285750" indent="-285750" algn="just">
              <a:spcBef>
                <a:spcPts val="400"/>
              </a:spcBef>
              <a:spcAft>
                <a:spcPts val="400"/>
              </a:spcAft>
              <a:buFont typeface="Wingdings" panose="05000000000000000000" pitchFamily="2" charset="2"/>
              <a:buChar char="§"/>
            </a:pPr>
            <a:r>
              <a:rPr lang="en-US" sz="1400" dirty="0" smtClean="0">
                <a:latin typeface="+mn-lt"/>
                <a:ea typeface="Tahoma" panose="020B0604030504040204" pitchFamily="34" charset="0"/>
                <a:cs typeface="Tahoma" panose="020B0604030504040204" pitchFamily="34" charset="0"/>
              </a:rPr>
              <a:t>The </a:t>
            </a:r>
            <a:r>
              <a:rPr lang="en-US" sz="1400" dirty="0">
                <a:latin typeface="+mn-lt"/>
                <a:ea typeface="Tahoma" panose="020B0604030504040204" pitchFamily="34" charset="0"/>
                <a:cs typeface="Tahoma" panose="020B0604030504040204" pitchFamily="34" charset="0"/>
              </a:rPr>
              <a:t>Group Leadership Team (</a:t>
            </a:r>
            <a:r>
              <a:rPr lang="en-US" sz="1400" dirty="0" err="1">
                <a:latin typeface="+mn-lt"/>
                <a:ea typeface="Tahoma" panose="020B0604030504040204" pitchFamily="34" charset="0"/>
                <a:cs typeface="Tahoma" panose="020B0604030504040204" pitchFamily="34" charset="0"/>
              </a:rPr>
              <a:t>GLT</a:t>
            </a:r>
            <a:r>
              <a:rPr lang="en-US" sz="1400" dirty="0">
                <a:latin typeface="+mn-lt"/>
                <a:ea typeface="Tahoma" panose="020B0604030504040204" pitchFamily="34" charset="0"/>
                <a:cs typeface="Tahoma" panose="020B0604030504040204" pitchFamily="34" charset="0"/>
              </a:rPr>
              <a:t>) and the Board </a:t>
            </a:r>
            <a:r>
              <a:rPr lang="en-US" sz="1400" dirty="0" smtClean="0">
                <a:latin typeface="+mn-lt"/>
                <a:ea typeface="Tahoma" panose="020B0604030504040204" pitchFamily="34" charset="0"/>
                <a:cs typeface="Tahoma" panose="020B0604030504040204" pitchFamily="34" charset="0"/>
              </a:rPr>
              <a:t>are taking bold </a:t>
            </a:r>
            <a:r>
              <a:rPr lang="en-US" sz="1400" dirty="0">
                <a:latin typeface="+mn-lt"/>
                <a:ea typeface="Tahoma" panose="020B0604030504040204" pitchFamily="34" charset="0"/>
                <a:cs typeface="Tahoma" panose="020B0604030504040204" pitchFamily="34" charset="0"/>
              </a:rPr>
              <a:t>steps in reaction to changing market conditions in </a:t>
            </a:r>
            <a:r>
              <a:rPr lang="en-US" sz="1400" dirty="0" smtClean="0">
                <a:latin typeface="+mn-lt"/>
                <a:ea typeface="Tahoma" panose="020B0604030504040204" pitchFamily="34" charset="0"/>
                <a:cs typeface="Tahoma" panose="020B0604030504040204" pitchFamily="34" charset="0"/>
              </a:rPr>
              <a:t>a pro-active way </a:t>
            </a:r>
            <a:r>
              <a:rPr lang="en-US" sz="1400" dirty="0">
                <a:latin typeface="+mn-lt"/>
                <a:ea typeface="Tahoma" panose="020B0604030504040204" pitchFamily="34" charset="0"/>
                <a:cs typeface="Tahoma" panose="020B0604030504040204" pitchFamily="34" charset="0"/>
              </a:rPr>
              <a:t>by:  </a:t>
            </a:r>
          </a:p>
          <a:p>
            <a:pPr marL="752231" lvl="1" indent="-285750" algn="just">
              <a:spcBef>
                <a:spcPts val="400"/>
              </a:spcBef>
              <a:spcAft>
                <a:spcPts val="400"/>
              </a:spcAft>
              <a:buFont typeface="Wingdings" panose="05000000000000000000" pitchFamily="2" charset="2"/>
              <a:buChar char="§"/>
            </a:pPr>
            <a:r>
              <a:rPr lang="en-US" sz="1400" dirty="0" smtClean="0">
                <a:latin typeface="+mn-lt"/>
                <a:ea typeface="Tahoma" panose="020B0604030504040204" pitchFamily="34" charset="0"/>
                <a:cs typeface="Tahoma" panose="020B0604030504040204" pitchFamily="34" charset="0"/>
              </a:rPr>
              <a:t>Reverting </a:t>
            </a:r>
            <a:r>
              <a:rPr lang="en-US" sz="1400" dirty="0" smtClean="0">
                <a:latin typeface="+mn-lt"/>
                <a:ea typeface="Tahoma" panose="020B0604030504040204" pitchFamily="34" charset="0"/>
                <a:cs typeface="Tahoma" panose="020B0604030504040204" pitchFamily="34" charset="0"/>
              </a:rPr>
              <a:t>to a 5-year capital investment plan to </a:t>
            </a:r>
            <a:r>
              <a:rPr lang="en-US" sz="1400" b="1" dirty="0" smtClean="0">
                <a:latin typeface="+mn-lt"/>
                <a:ea typeface="Tahoma" panose="020B0604030504040204" pitchFamily="34" charset="0"/>
                <a:cs typeface="Tahoma" panose="020B0604030504040204" pitchFamily="34" charset="0"/>
              </a:rPr>
              <a:t>ensure agility in medium-term planning </a:t>
            </a:r>
            <a:r>
              <a:rPr lang="en-US" sz="1400" dirty="0" smtClean="0">
                <a:latin typeface="+mn-lt"/>
                <a:ea typeface="Tahoma" panose="020B0604030504040204" pitchFamily="34" charset="0"/>
                <a:cs typeface="Tahoma" panose="020B0604030504040204" pitchFamily="34" charset="0"/>
              </a:rPr>
              <a:t>and further </a:t>
            </a:r>
            <a:r>
              <a:rPr lang="en-US" sz="1400" b="1" dirty="0" smtClean="0">
                <a:latin typeface="+mn-lt"/>
                <a:ea typeface="Tahoma" panose="020B0604030504040204" pitchFamily="34" charset="0"/>
                <a:cs typeface="Tahoma" panose="020B0604030504040204" pitchFamily="34" charset="0"/>
              </a:rPr>
              <a:t>reducing the portfolio from R172.6 billion to R163.7 billion </a:t>
            </a:r>
            <a:r>
              <a:rPr lang="en-US" sz="1400" dirty="0" smtClean="0">
                <a:latin typeface="+mn-lt"/>
                <a:ea typeface="Tahoma" panose="020B0604030504040204" pitchFamily="34" charset="0"/>
                <a:cs typeface="Tahoma" panose="020B0604030504040204" pitchFamily="34" charset="0"/>
              </a:rPr>
              <a:t>(5-year comparative to 2017/18 Corporate Plan) through a </a:t>
            </a:r>
            <a:r>
              <a:rPr lang="en-US" sz="1400" b="1" dirty="0" smtClean="0">
                <a:latin typeface="+mn-lt"/>
                <a:ea typeface="Tahoma" panose="020B0604030504040204" pitchFamily="34" charset="0"/>
                <a:cs typeface="Tahoma" panose="020B0604030504040204" pitchFamily="34" charset="0"/>
              </a:rPr>
              <a:t>robust capital </a:t>
            </a:r>
            <a:r>
              <a:rPr lang="en-US" sz="1400" b="1" dirty="0" err="1" smtClean="0">
                <a:latin typeface="+mn-lt"/>
                <a:ea typeface="Tahoma" panose="020B0604030504040204" pitchFamily="34" charset="0"/>
                <a:cs typeface="Tahoma" panose="020B0604030504040204" pitchFamily="34" charset="0"/>
              </a:rPr>
              <a:t>prioritisation</a:t>
            </a:r>
            <a:r>
              <a:rPr lang="en-US" sz="1400" b="1" dirty="0" smtClean="0">
                <a:latin typeface="+mn-lt"/>
                <a:ea typeface="Tahoma" panose="020B0604030504040204" pitchFamily="34" charset="0"/>
                <a:cs typeface="Tahoma" panose="020B0604030504040204" pitchFamily="34" charset="0"/>
              </a:rPr>
              <a:t> </a:t>
            </a:r>
            <a:r>
              <a:rPr lang="en-US" sz="1400" dirty="0" smtClean="0">
                <a:latin typeface="+mn-lt"/>
                <a:ea typeface="Tahoma" panose="020B0604030504040204" pitchFamily="34" charset="0"/>
                <a:cs typeface="Tahoma" panose="020B0604030504040204" pitchFamily="34" charset="0"/>
              </a:rPr>
              <a:t>framework;</a:t>
            </a:r>
          </a:p>
          <a:p>
            <a:pPr marL="752231" lvl="1" indent="-285750" algn="just">
              <a:spcBef>
                <a:spcPts val="400"/>
              </a:spcBef>
              <a:spcAft>
                <a:spcPts val="400"/>
              </a:spcAft>
              <a:buFont typeface="Wingdings" panose="05000000000000000000" pitchFamily="2" charset="2"/>
              <a:buChar char="§"/>
            </a:pPr>
            <a:r>
              <a:rPr lang="en-ZA" sz="1400" dirty="0" smtClean="0">
                <a:latin typeface="+mn-lt"/>
                <a:ea typeface="Tahoma" panose="020B0604030504040204" pitchFamily="34" charset="0"/>
                <a:cs typeface="Tahoma" panose="020B0604030504040204" pitchFamily="34" charset="0"/>
              </a:rPr>
              <a:t>Continued focus on </a:t>
            </a:r>
            <a:r>
              <a:rPr lang="en-GB" sz="1400" b="1" dirty="0" smtClean="0">
                <a:latin typeface="+mn-lt"/>
                <a:ea typeface="Tahoma" panose="020B0604030504040204" pitchFamily="34" charset="0"/>
                <a:cs typeface="Tahoma" panose="020B0604030504040204" pitchFamily="34" charset="0"/>
              </a:rPr>
              <a:t>cost-containment</a:t>
            </a:r>
            <a:r>
              <a:rPr lang="en-GB" sz="1400" dirty="0" smtClean="0">
                <a:latin typeface="+mn-lt"/>
                <a:ea typeface="Tahoma" panose="020B0604030504040204" pitchFamily="34" charset="0"/>
                <a:cs typeface="Tahoma" panose="020B0604030504040204" pitchFamily="34" charset="0"/>
              </a:rPr>
              <a:t> initiatives, </a:t>
            </a:r>
            <a:r>
              <a:rPr lang="en-GB" sz="1400" b="1" dirty="0">
                <a:latin typeface="+mn-lt"/>
                <a:ea typeface="Tahoma" panose="020B0604030504040204" pitchFamily="34" charset="0"/>
                <a:cs typeface="Tahoma" panose="020B0604030504040204" pitchFamily="34" charset="0"/>
              </a:rPr>
              <a:t>operational efficiency</a:t>
            </a:r>
            <a:r>
              <a:rPr lang="en-GB" sz="1400" dirty="0">
                <a:latin typeface="+mn-lt"/>
                <a:ea typeface="Tahoma" panose="020B0604030504040204" pitchFamily="34" charset="0"/>
                <a:cs typeface="Tahoma" panose="020B0604030504040204" pitchFamily="34" charset="0"/>
              </a:rPr>
              <a:t> </a:t>
            </a:r>
            <a:r>
              <a:rPr lang="en-GB" sz="1400" dirty="0" smtClean="0">
                <a:latin typeface="+mn-lt"/>
                <a:ea typeface="Tahoma" panose="020B0604030504040204" pitchFamily="34" charset="0"/>
                <a:cs typeface="Tahoma" panose="020B0604030504040204" pitchFamily="34" charset="0"/>
              </a:rPr>
              <a:t>improvements as well as </a:t>
            </a:r>
            <a:r>
              <a:rPr lang="en-ZA" sz="1400" dirty="0" smtClean="0">
                <a:latin typeface="+mn-lt"/>
                <a:ea typeface="Tahoma" panose="020B0604030504040204" pitchFamily="34" charset="0"/>
                <a:cs typeface="Tahoma" panose="020B0604030504040204" pitchFamily="34" charset="0"/>
              </a:rPr>
              <a:t>securing </a:t>
            </a:r>
            <a:r>
              <a:rPr lang="en-ZA" sz="1400" b="1" dirty="0">
                <a:latin typeface="+mn-lt"/>
                <a:ea typeface="Tahoma" panose="020B0604030504040204" pitchFamily="34" charset="0"/>
                <a:cs typeface="Tahoma" panose="020B0604030504040204" pitchFamily="34" charset="0"/>
              </a:rPr>
              <a:t>diversified </a:t>
            </a:r>
            <a:r>
              <a:rPr lang="en-ZA" sz="1400" b="1" dirty="0" smtClean="0">
                <a:latin typeface="+mn-lt"/>
                <a:ea typeface="Tahoma" panose="020B0604030504040204" pitchFamily="34" charset="0"/>
                <a:cs typeface="Tahoma" panose="020B0604030504040204" pitchFamily="34" charset="0"/>
              </a:rPr>
              <a:t>and new revenue streams</a:t>
            </a:r>
            <a:r>
              <a:rPr lang="en-ZA" sz="1400" dirty="0" smtClean="0">
                <a:latin typeface="+mn-lt"/>
                <a:ea typeface="Tahoma" panose="020B0604030504040204" pitchFamily="34" charset="0"/>
                <a:cs typeface="Tahoma" panose="020B0604030504040204" pitchFamily="34" charset="0"/>
              </a:rPr>
              <a:t>.</a:t>
            </a:r>
          </a:p>
          <a:p>
            <a:pPr marL="752231" lvl="1" indent="-285750" algn="just">
              <a:spcBef>
                <a:spcPts val="400"/>
              </a:spcBef>
              <a:spcAft>
                <a:spcPts val="400"/>
              </a:spcAft>
              <a:buFont typeface="Wingdings" panose="05000000000000000000" pitchFamily="2" charset="2"/>
              <a:buChar char="§"/>
            </a:pPr>
            <a:endParaRPr lang="en-ZA" sz="1400" dirty="0" smtClean="0">
              <a:latin typeface="+mn-lt"/>
              <a:ea typeface="Tahoma" panose="020B0604030504040204" pitchFamily="34" charset="0"/>
              <a:cs typeface="Tahoma" panose="020B0604030504040204" pitchFamily="34" charset="0"/>
            </a:endParaRPr>
          </a:p>
          <a:p>
            <a:pPr marL="285750" indent="-285750" algn="just">
              <a:spcBef>
                <a:spcPts val="400"/>
              </a:spcBef>
              <a:spcAft>
                <a:spcPts val="400"/>
              </a:spcAft>
              <a:buFont typeface="Wingdings" panose="05000000000000000000" pitchFamily="2" charset="2"/>
              <a:buChar char="§"/>
            </a:pPr>
            <a:r>
              <a:rPr lang="en-US" sz="1400" dirty="0" smtClean="0">
                <a:latin typeface="+mn-lt"/>
              </a:rPr>
              <a:t>Through</a:t>
            </a:r>
            <a:r>
              <a:rPr lang="en-US" sz="1400" b="1" dirty="0" smtClean="0">
                <a:latin typeface="+mn-lt"/>
              </a:rPr>
              <a:t> </a:t>
            </a:r>
            <a:r>
              <a:rPr lang="en-US" sz="1400" b="1" dirty="0">
                <a:latin typeface="+mn-lt"/>
              </a:rPr>
              <a:t>financial </a:t>
            </a:r>
            <a:r>
              <a:rPr lang="en-US" sz="1400" b="1" dirty="0" smtClean="0">
                <a:latin typeface="+mn-lt"/>
              </a:rPr>
              <a:t>agility, </a:t>
            </a:r>
            <a:r>
              <a:rPr lang="en-US" sz="1400" b="1" dirty="0">
                <a:latin typeface="+mn-lt"/>
              </a:rPr>
              <a:t>operational unity </a:t>
            </a:r>
            <a:r>
              <a:rPr lang="en-US" sz="1400" dirty="0">
                <a:latin typeface="+mn-lt"/>
              </a:rPr>
              <a:t>and </a:t>
            </a:r>
            <a:r>
              <a:rPr lang="en-US" sz="1400" b="1" dirty="0">
                <a:latin typeface="+mn-lt"/>
              </a:rPr>
              <a:t>perpetual </a:t>
            </a:r>
            <a:r>
              <a:rPr lang="en-US" sz="1400" b="1" dirty="0" smtClean="0">
                <a:latin typeface="+mn-lt"/>
              </a:rPr>
              <a:t>innovation </a:t>
            </a:r>
            <a:r>
              <a:rPr lang="en-US" sz="1400" dirty="0" smtClean="0">
                <a:latin typeface="+mn-lt"/>
              </a:rPr>
              <a:t>Transnet will continue to </a:t>
            </a:r>
            <a:r>
              <a:rPr lang="en-US" sz="1400" b="1" dirty="0" smtClean="0">
                <a:latin typeface="+mn-lt"/>
              </a:rPr>
              <a:t>aggressively fuel</a:t>
            </a:r>
            <a:r>
              <a:rPr lang="en-GB" sz="1400" b="1" dirty="0" smtClean="0">
                <a:latin typeface="+mn-lt"/>
              </a:rPr>
              <a:t> </a:t>
            </a:r>
            <a:r>
              <a:rPr lang="en-GB" sz="1400" b="1" dirty="0">
                <a:latin typeface="+mn-lt"/>
              </a:rPr>
              <a:t>Africa’s growth </a:t>
            </a:r>
            <a:r>
              <a:rPr lang="en-GB" sz="1400" dirty="0">
                <a:latin typeface="+mn-lt"/>
              </a:rPr>
              <a:t>and </a:t>
            </a:r>
            <a:r>
              <a:rPr lang="en-GB" sz="1400" dirty="0" smtClean="0">
                <a:latin typeface="+mn-lt"/>
              </a:rPr>
              <a:t>develop </a:t>
            </a:r>
            <a:r>
              <a:rPr lang="en-GB" sz="1400" dirty="0">
                <a:latin typeface="+mn-lt"/>
              </a:rPr>
              <a:t>as the </a:t>
            </a:r>
            <a:r>
              <a:rPr lang="en-GB" sz="1400" b="1" dirty="0">
                <a:latin typeface="+mn-lt"/>
              </a:rPr>
              <a:t>leading provider</a:t>
            </a:r>
            <a:r>
              <a:rPr lang="en-GB" sz="1400" dirty="0">
                <a:latin typeface="+mn-lt"/>
              </a:rPr>
              <a:t> of </a:t>
            </a:r>
            <a:r>
              <a:rPr lang="en-GB" sz="1400" b="1" dirty="0">
                <a:latin typeface="+mn-lt"/>
              </a:rPr>
              <a:t>innovative supply chain </a:t>
            </a:r>
            <a:r>
              <a:rPr lang="en-GB" sz="1400" b="1" dirty="0" smtClean="0">
                <a:latin typeface="+mn-lt"/>
              </a:rPr>
              <a:t>solutions</a:t>
            </a:r>
            <a:r>
              <a:rPr lang="en-GB" sz="1400" dirty="0" smtClean="0">
                <a:latin typeface="+mn-lt"/>
              </a:rPr>
              <a:t>.</a:t>
            </a:r>
            <a:endParaRPr lang="en-ZA" sz="1400" dirty="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7045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C35ABB7C-4214-4C4C-93D3-A4FC2A39647C}"/>
              </a:ext>
            </a:extLst>
          </p:cNvPr>
          <p:cNvGraphicFramePr>
            <a:graphicFrameLocks noChangeAspect="1"/>
          </p:cNvGraphicFramePr>
          <p:nvPr>
            <p:custDataLst>
              <p:tags r:id="rId3"/>
            </p:custDataLst>
            <p:extLst/>
          </p:nvPr>
        </p:nvGraphicFramePr>
        <p:xfrm>
          <a:off x="1192" y="858445"/>
          <a:ext cx="1190" cy="1190"/>
        </p:xfrm>
        <a:graphic>
          <a:graphicData uri="http://schemas.openxmlformats.org/presentationml/2006/ole">
            <mc:AlternateContent xmlns:mc="http://schemas.openxmlformats.org/markup-compatibility/2006">
              <mc:Choice xmlns:v="urn:schemas-microsoft-com:vml" Requires="v">
                <p:oleObj spid="_x0000_s1237029" name="think-cell Slide" r:id="rId5" imgW="480" imgH="481" progId="TCLayout.ActiveDocument.1">
                  <p:embed/>
                </p:oleObj>
              </mc:Choice>
              <mc:Fallback>
                <p:oleObj name="think-cell Slide" r:id="rId5" imgW="480" imgH="481" progId="TCLayout.ActiveDocument.1">
                  <p:embed/>
                  <p:pic>
                    <p:nvPicPr>
                      <p:cNvPr id="0" name=""/>
                      <p:cNvPicPr/>
                      <p:nvPr/>
                    </p:nvPicPr>
                    <p:blipFill>
                      <a:blip r:embed="rId6"/>
                      <a:stretch>
                        <a:fillRect/>
                      </a:stretch>
                    </p:blipFill>
                    <p:spPr>
                      <a:xfrm>
                        <a:off x="1192" y="858445"/>
                        <a:ext cx="1190" cy="1190"/>
                      </a:xfrm>
                      <a:prstGeom prst="rect">
                        <a:avLst/>
                      </a:prstGeom>
                    </p:spPr>
                  </p:pic>
                </p:oleObj>
              </mc:Fallback>
            </mc:AlternateContent>
          </a:graphicData>
        </a:graphic>
      </p:graphicFrame>
      <p:sp>
        <p:nvSpPr>
          <p:cNvPr id="28" name="Rectangle 27">
            <a:extLst>
              <a:ext uri="{FF2B5EF4-FFF2-40B4-BE49-F238E27FC236}">
                <a16:creationId xmlns="" xmlns:a16="http://schemas.microsoft.com/office/drawing/2014/main" id="{24652E66-27B9-4348-8F94-F6FFC122B20F}"/>
              </a:ext>
            </a:extLst>
          </p:cNvPr>
          <p:cNvSpPr/>
          <p:nvPr/>
        </p:nvSpPr>
        <p:spPr>
          <a:xfrm>
            <a:off x="161753" y="1823021"/>
            <a:ext cx="3327870" cy="646228"/>
          </a:xfrm>
          <a:prstGeom prst="rect">
            <a:avLst/>
          </a:prstGeom>
          <a:solidFill>
            <a:schemeClr val="bg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Fuelling Africa’s growth and development as the leading provider of innovative supply chain solutions</a:t>
            </a:r>
            <a:endParaRPr lang="en-US" sz="1200" b="1" dirty="0">
              <a:solidFill>
                <a:schemeClr val="tx1"/>
              </a:solidFill>
            </a:endParaRPr>
          </a:p>
        </p:txBody>
      </p:sp>
      <p:sp>
        <p:nvSpPr>
          <p:cNvPr id="29" name="Rectangle 28">
            <a:extLst>
              <a:ext uri="{FF2B5EF4-FFF2-40B4-BE49-F238E27FC236}">
                <a16:creationId xmlns="" xmlns:a16="http://schemas.microsoft.com/office/drawing/2014/main" id="{24652E66-27B9-4348-8F94-F6FFC122B20F}"/>
              </a:ext>
            </a:extLst>
          </p:cNvPr>
          <p:cNvSpPr/>
          <p:nvPr/>
        </p:nvSpPr>
        <p:spPr>
          <a:xfrm>
            <a:off x="161753" y="2796258"/>
            <a:ext cx="3327870" cy="504540"/>
          </a:xfrm>
          <a:prstGeom prst="rect">
            <a:avLst/>
          </a:prstGeom>
          <a:solidFill>
            <a:schemeClr val="bg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Linking economies; connecting people; growing Africa!</a:t>
            </a:r>
            <a:endParaRPr lang="en-US" sz="1200" b="1" dirty="0">
              <a:solidFill>
                <a:schemeClr val="tx1"/>
              </a:solidFill>
            </a:endParaRPr>
          </a:p>
        </p:txBody>
      </p:sp>
      <p:sp>
        <p:nvSpPr>
          <p:cNvPr id="34" name="Rectangle 33">
            <a:extLst>
              <a:ext uri="{FF2B5EF4-FFF2-40B4-BE49-F238E27FC236}">
                <a16:creationId xmlns="" xmlns:a16="http://schemas.microsoft.com/office/drawing/2014/main" id="{24652E66-27B9-4348-8F94-F6FFC122B20F}"/>
              </a:ext>
            </a:extLst>
          </p:cNvPr>
          <p:cNvSpPr/>
          <p:nvPr/>
        </p:nvSpPr>
        <p:spPr>
          <a:xfrm>
            <a:off x="3537727" y="1823020"/>
            <a:ext cx="2105029" cy="1504923"/>
          </a:xfrm>
          <a:prstGeom prst="rect">
            <a:avLst/>
          </a:prstGeom>
          <a:solidFill>
            <a:schemeClr val="bg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nSpc>
                <a:spcPct val="125000"/>
              </a:lnSpc>
              <a:buFont typeface="Wingdings" panose="05000000000000000000" pitchFamily="2" charset="2"/>
              <a:buChar char="ü"/>
            </a:pPr>
            <a:r>
              <a:rPr lang="en-GB" sz="1200" b="1" dirty="0">
                <a:solidFill>
                  <a:schemeClr val="tx1"/>
                </a:solidFill>
              </a:rPr>
              <a:t>Transnet is the custodian </a:t>
            </a:r>
            <a:r>
              <a:rPr lang="en-GB" sz="1200" b="1">
                <a:solidFill>
                  <a:schemeClr val="tx1"/>
                </a:solidFill>
              </a:rPr>
              <a:t>of </a:t>
            </a:r>
            <a:r>
              <a:rPr lang="en-GB" sz="1200" b="1" smtClean="0">
                <a:solidFill>
                  <a:schemeClr val="tx1"/>
                </a:solidFill>
              </a:rPr>
              <a:t>rail, </a:t>
            </a:r>
            <a:r>
              <a:rPr lang="en-GB" sz="1200" b="1" dirty="0">
                <a:solidFill>
                  <a:schemeClr val="tx1"/>
                </a:solidFill>
              </a:rPr>
              <a:t>ports and pipelines</a:t>
            </a:r>
          </a:p>
          <a:p>
            <a:pPr marL="214313" indent="-214313">
              <a:lnSpc>
                <a:spcPct val="125000"/>
              </a:lnSpc>
              <a:buFont typeface="Wingdings" panose="05000000000000000000" pitchFamily="2" charset="2"/>
              <a:buChar char="ü"/>
            </a:pPr>
            <a:r>
              <a:rPr lang="en-GB" sz="1200" b="1" dirty="0">
                <a:solidFill>
                  <a:schemeClr val="tx1"/>
                </a:solidFill>
              </a:rPr>
              <a:t>Total assets of R362.4bn </a:t>
            </a:r>
            <a:r>
              <a:rPr lang="en-GB" sz="1200" b="1">
                <a:solidFill>
                  <a:schemeClr val="tx1"/>
                </a:solidFill>
              </a:rPr>
              <a:t>and </a:t>
            </a:r>
            <a:r>
              <a:rPr lang="en-GB" sz="1200" b="1" smtClean="0">
                <a:solidFill>
                  <a:schemeClr val="tx1"/>
                </a:solidFill>
              </a:rPr>
              <a:t>52,294 </a:t>
            </a:r>
            <a:r>
              <a:rPr lang="en-GB" sz="1200" b="1" dirty="0">
                <a:solidFill>
                  <a:schemeClr val="tx1"/>
                </a:solidFill>
              </a:rPr>
              <a:t>employees (Sep ‘17)</a:t>
            </a:r>
          </a:p>
        </p:txBody>
      </p:sp>
      <p:sp>
        <p:nvSpPr>
          <p:cNvPr id="2" name="Title 1">
            <a:extLst>
              <a:ext uri="{FF2B5EF4-FFF2-40B4-BE49-F238E27FC236}">
                <a16:creationId xmlns:a16="http://schemas.microsoft.com/office/drawing/2014/main" xmlns="" id="{2B2B5F0A-6629-4196-8CBC-9A6319F9684B}"/>
              </a:ext>
            </a:extLst>
          </p:cNvPr>
          <p:cNvSpPr>
            <a:spLocks noGrp="1"/>
          </p:cNvSpPr>
          <p:nvPr>
            <p:ph type="title"/>
          </p:nvPr>
        </p:nvSpPr>
        <p:spPr/>
        <p:txBody>
          <a:bodyPr/>
          <a:lstStyle/>
          <a:p>
            <a:r>
              <a:rPr lang="en-GB" dirty="0" smtClean="0"/>
              <a:t>Organisational Structure</a:t>
            </a:r>
            <a:endParaRPr lang="en-ZA" dirty="0"/>
          </a:p>
        </p:txBody>
      </p:sp>
      <p:sp>
        <p:nvSpPr>
          <p:cNvPr id="82" name="Rectangle 81"/>
          <p:cNvSpPr/>
          <p:nvPr/>
        </p:nvSpPr>
        <p:spPr>
          <a:xfrm>
            <a:off x="5702194" y="1192627"/>
            <a:ext cx="3341794" cy="5337788"/>
          </a:xfrm>
          <a:prstGeom prst="rect">
            <a:avLst/>
          </a:prstGeom>
          <a:solidFill>
            <a:srgbClr val="F2F2F2">
              <a:alpha val="38039"/>
            </a:srgbClr>
          </a:solidFill>
        </p:spPr>
        <p:txBody>
          <a:bodyPr wrap="square">
            <a:noAutofit/>
          </a:bodyPr>
          <a:lstStyle/>
          <a:p>
            <a:pPr algn="just">
              <a:spcBef>
                <a:spcPts val="225"/>
              </a:spcBef>
              <a:spcAft>
                <a:spcPts val="225"/>
              </a:spcAft>
            </a:pPr>
            <a:r>
              <a:rPr lang="en-ZA" sz="1100" b="1" dirty="0">
                <a:solidFill>
                  <a:schemeClr val="accent1"/>
                </a:solidFill>
              </a:rPr>
              <a:t>Transnet Freight Rail (TFR)</a:t>
            </a:r>
          </a:p>
          <a:p>
            <a:pPr marL="128588" indent="-128588" algn="just">
              <a:spcBef>
                <a:spcPts val="75"/>
              </a:spcBef>
              <a:spcAft>
                <a:spcPts val="225"/>
              </a:spcAft>
              <a:buFont typeface="Arial" panose="020B0604020202020204" pitchFamily="34" charset="0"/>
              <a:buChar char="•"/>
            </a:pPr>
            <a:r>
              <a:rPr lang="en-US" sz="1100" dirty="0">
                <a:solidFill>
                  <a:srgbClr val="482E00"/>
                </a:solidFill>
              </a:rPr>
              <a:t>Transnet’s largest operating division (by revenue and assets</a:t>
            </a:r>
            <a:r>
              <a:rPr lang="en-US" sz="1100" dirty="0" smtClean="0">
                <a:solidFill>
                  <a:srgbClr val="482E00"/>
                </a:solidFill>
              </a:rPr>
              <a:t>), </a:t>
            </a:r>
            <a:r>
              <a:rPr lang="en-US" sz="1100" dirty="0">
                <a:solidFill>
                  <a:srgbClr val="482E00"/>
                </a:solidFill>
              </a:rPr>
              <a:t>specialising in heavy haul  and general freight transportation</a:t>
            </a:r>
            <a:endParaRPr lang="en-ZA" sz="1100" dirty="0">
              <a:solidFill>
                <a:srgbClr val="482E00"/>
              </a:solidFill>
            </a:endParaRPr>
          </a:p>
          <a:p>
            <a:pPr algn="just">
              <a:spcBef>
                <a:spcPts val="225"/>
              </a:spcBef>
              <a:spcAft>
                <a:spcPts val="225"/>
              </a:spcAft>
            </a:pPr>
            <a:r>
              <a:rPr lang="en-ZA" sz="1100" b="1" dirty="0">
                <a:solidFill>
                  <a:srgbClr val="768F4C"/>
                </a:solidFill>
              </a:rPr>
              <a:t>Transnet Engineering (TE)</a:t>
            </a:r>
          </a:p>
          <a:p>
            <a:pPr marL="128588" indent="-128588" algn="just">
              <a:spcBef>
                <a:spcPts val="75"/>
              </a:spcBef>
              <a:spcAft>
                <a:spcPts val="225"/>
              </a:spcAft>
              <a:buFont typeface="Arial" panose="020B0604020202020204" pitchFamily="34" charset="0"/>
              <a:buChar char="•"/>
            </a:pPr>
            <a:r>
              <a:rPr lang="en-US" sz="1100" dirty="0">
                <a:solidFill>
                  <a:srgbClr val="482E00"/>
                </a:solidFill>
              </a:rPr>
              <a:t>Group of product focused businesses in </a:t>
            </a:r>
            <a:r>
              <a:rPr lang="en-US" sz="1100" dirty="0" smtClean="0">
                <a:solidFill>
                  <a:srgbClr val="482E00"/>
                </a:solidFill>
              </a:rPr>
              <a:t>the manufacture, upgrading, repair </a:t>
            </a:r>
            <a:r>
              <a:rPr lang="en-US" sz="1100" dirty="0">
                <a:solidFill>
                  <a:srgbClr val="482E00"/>
                </a:solidFill>
              </a:rPr>
              <a:t>and maintenance </a:t>
            </a:r>
            <a:r>
              <a:rPr lang="en-US" sz="1100" dirty="0" smtClean="0">
                <a:solidFill>
                  <a:srgbClr val="482E00"/>
                </a:solidFill>
              </a:rPr>
              <a:t>of </a:t>
            </a:r>
            <a:r>
              <a:rPr lang="en-US" sz="1100" dirty="0">
                <a:solidFill>
                  <a:srgbClr val="482E00"/>
                </a:solidFill>
              </a:rPr>
              <a:t>railway rolling stock and associated transport  equipment</a:t>
            </a:r>
            <a:endParaRPr lang="en-ZA" sz="1100" dirty="0">
              <a:solidFill>
                <a:srgbClr val="482E00"/>
              </a:solidFill>
            </a:endParaRPr>
          </a:p>
          <a:p>
            <a:pPr algn="just">
              <a:spcBef>
                <a:spcPts val="225"/>
              </a:spcBef>
              <a:spcAft>
                <a:spcPts val="225"/>
              </a:spcAft>
            </a:pPr>
            <a:r>
              <a:rPr lang="en-ZA" sz="1100" b="1" dirty="0">
                <a:solidFill>
                  <a:srgbClr val="2E859A"/>
                </a:solidFill>
              </a:rPr>
              <a:t>National Ports Authority (TNPA)</a:t>
            </a:r>
          </a:p>
          <a:p>
            <a:pPr marL="128588" indent="-128588" algn="just">
              <a:spcBef>
                <a:spcPts val="75"/>
              </a:spcBef>
              <a:spcAft>
                <a:spcPts val="225"/>
              </a:spcAft>
              <a:buFont typeface="Arial" panose="020B0604020202020204" pitchFamily="34" charset="0"/>
              <a:buChar char="•"/>
            </a:pPr>
            <a:r>
              <a:rPr lang="en-US" sz="1100" dirty="0">
                <a:solidFill>
                  <a:srgbClr val="482E00"/>
                </a:solidFill>
              </a:rPr>
              <a:t>Responsible for the </a:t>
            </a:r>
            <a:r>
              <a:rPr lang="en-US" sz="1100" dirty="0" smtClean="0">
                <a:solidFill>
                  <a:srgbClr val="482E00"/>
                </a:solidFill>
              </a:rPr>
              <a:t>safe, efficient, </a:t>
            </a:r>
            <a:r>
              <a:rPr lang="en-US" sz="1100" dirty="0">
                <a:solidFill>
                  <a:srgbClr val="482E00"/>
                </a:solidFill>
              </a:rPr>
              <a:t>effective and economic functioning of the national ports </a:t>
            </a:r>
            <a:r>
              <a:rPr lang="en-US" sz="1100" dirty="0" smtClean="0">
                <a:solidFill>
                  <a:srgbClr val="482E00"/>
                </a:solidFill>
              </a:rPr>
              <a:t>system, </a:t>
            </a:r>
            <a:r>
              <a:rPr lang="en-US" sz="1100" dirty="0">
                <a:solidFill>
                  <a:srgbClr val="482E00"/>
                </a:solidFill>
              </a:rPr>
              <a:t>which it </a:t>
            </a:r>
            <a:r>
              <a:rPr lang="en-US" sz="1100" dirty="0" smtClean="0">
                <a:solidFill>
                  <a:srgbClr val="482E00"/>
                </a:solidFill>
              </a:rPr>
              <a:t>manages, </a:t>
            </a:r>
            <a:r>
              <a:rPr lang="en-US" sz="1100" dirty="0">
                <a:solidFill>
                  <a:srgbClr val="482E00"/>
                </a:solidFill>
              </a:rPr>
              <a:t>controls and administers on behalf of the Government</a:t>
            </a:r>
          </a:p>
          <a:p>
            <a:pPr algn="just">
              <a:spcBef>
                <a:spcPts val="225"/>
              </a:spcBef>
              <a:spcAft>
                <a:spcPts val="225"/>
              </a:spcAft>
            </a:pPr>
            <a:r>
              <a:rPr lang="en-ZA" sz="1100" b="1" dirty="0">
                <a:solidFill>
                  <a:srgbClr val="5CCAA6"/>
                </a:solidFill>
              </a:rPr>
              <a:t>Transnet Port Terminals (TPT)</a:t>
            </a:r>
          </a:p>
          <a:p>
            <a:pPr marL="128588" indent="-128588" algn="just">
              <a:spcBef>
                <a:spcPts val="75"/>
              </a:spcBef>
              <a:spcAft>
                <a:spcPts val="225"/>
              </a:spcAft>
              <a:buFont typeface="Arial" panose="020B0604020202020204" pitchFamily="34" charset="0"/>
              <a:buChar char="•"/>
            </a:pPr>
            <a:r>
              <a:rPr lang="en-US" sz="1100" dirty="0">
                <a:solidFill>
                  <a:srgbClr val="482E00"/>
                </a:solidFill>
              </a:rPr>
              <a:t>Provides cargo handling services to a wide spectrum of </a:t>
            </a:r>
            <a:r>
              <a:rPr lang="en-US" sz="1100" dirty="0" smtClean="0">
                <a:solidFill>
                  <a:srgbClr val="482E00"/>
                </a:solidFill>
              </a:rPr>
              <a:t>customers, </a:t>
            </a:r>
            <a:r>
              <a:rPr lang="en-US" sz="1100" dirty="0">
                <a:solidFill>
                  <a:srgbClr val="482E00"/>
                </a:solidFill>
              </a:rPr>
              <a:t>including shipping </a:t>
            </a:r>
            <a:r>
              <a:rPr lang="en-US" sz="1100" dirty="0" smtClean="0">
                <a:solidFill>
                  <a:srgbClr val="482E00"/>
                </a:solidFill>
              </a:rPr>
              <a:t>lines, </a:t>
            </a:r>
            <a:r>
              <a:rPr lang="en-US" sz="1100" dirty="0">
                <a:solidFill>
                  <a:srgbClr val="482E00"/>
                </a:solidFill>
              </a:rPr>
              <a:t>freight forwarders and cargo owners</a:t>
            </a:r>
          </a:p>
          <a:p>
            <a:pPr algn="just">
              <a:spcBef>
                <a:spcPts val="225"/>
              </a:spcBef>
              <a:spcAft>
                <a:spcPts val="225"/>
              </a:spcAft>
            </a:pPr>
            <a:r>
              <a:rPr lang="en-ZA" sz="1100" b="1" dirty="0">
                <a:solidFill>
                  <a:srgbClr val="E9BD39">
                    <a:lumMod val="75000"/>
                  </a:srgbClr>
                </a:solidFill>
              </a:rPr>
              <a:t>Transnet Pipelines (TPL)</a:t>
            </a:r>
          </a:p>
          <a:p>
            <a:pPr marL="128588" indent="-128588" algn="just">
              <a:spcBef>
                <a:spcPts val="75"/>
              </a:spcBef>
              <a:spcAft>
                <a:spcPts val="225"/>
              </a:spcAft>
              <a:buFont typeface="Arial" panose="020B0604020202020204" pitchFamily="34" charset="0"/>
              <a:buChar char="•"/>
            </a:pPr>
            <a:r>
              <a:rPr lang="en-US" sz="1100" dirty="0">
                <a:solidFill>
                  <a:srgbClr val="482E00"/>
                </a:solidFill>
              </a:rPr>
              <a:t>Major transporter of multi-product hydrocarbon and methane-rich gas through a network of </a:t>
            </a:r>
            <a:r>
              <a:rPr lang="en-US" sz="1100" dirty="0" smtClean="0">
                <a:solidFill>
                  <a:srgbClr val="482E00"/>
                </a:solidFill>
              </a:rPr>
              <a:t>3,800km </a:t>
            </a:r>
            <a:r>
              <a:rPr lang="en-US" sz="1100" dirty="0">
                <a:solidFill>
                  <a:srgbClr val="482E00"/>
                </a:solidFill>
              </a:rPr>
              <a:t>of strategic petroleum and gas pipeline </a:t>
            </a:r>
            <a:r>
              <a:rPr lang="en-US" sz="1100" dirty="0" smtClean="0">
                <a:solidFill>
                  <a:srgbClr val="482E00"/>
                </a:solidFill>
              </a:rPr>
              <a:t>infrastructure, </a:t>
            </a:r>
            <a:r>
              <a:rPr lang="en-US" sz="1100" dirty="0">
                <a:solidFill>
                  <a:srgbClr val="482E00"/>
                </a:solidFill>
              </a:rPr>
              <a:t>across 5 provinces</a:t>
            </a:r>
          </a:p>
          <a:p>
            <a:pPr algn="just">
              <a:spcBef>
                <a:spcPts val="225"/>
              </a:spcBef>
              <a:spcAft>
                <a:spcPts val="225"/>
              </a:spcAft>
            </a:pPr>
            <a:r>
              <a:rPr lang="en-ZA" sz="1100" b="1" dirty="0">
                <a:solidFill>
                  <a:schemeClr val="tx2"/>
                </a:solidFill>
              </a:rPr>
              <a:t>Transnet International Holdings (TIH)</a:t>
            </a:r>
          </a:p>
          <a:p>
            <a:pPr marL="128588" indent="-128588" algn="just">
              <a:spcBef>
                <a:spcPts val="75"/>
              </a:spcBef>
              <a:spcAft>
                <a:spcPts val="225"/>
              </a:spcAft>
              <a:buFont typeface="Arial" panose="020B0604020202020204" pitchFamily="34" charset="0"/>
              <a:buChar char="•"/>
            </a:pPr>
            <a:r>
              <a:rPr lang="en-GB" sz="1100" dirty="0">
                <a:solidFill>
                  <a:srgbClr val="482E00"/>
                </a:solidFill>
              </a:rPr>
              <a:t>Approved by the </a:t>
            </a:r>
            <a:r>
              <a:rPr lang="en-GB" sz="1100" dirty="0" smtClean="0">
                <a:solidFill>
                  <a:srgbClr val="482E00"/>
                </a:solidFill>
              </a:rPr>
              <a:t>Board, </a:t>
            </a:r>
            <a:r>
              <a:rPr lang="en-GB" sz="1100" dirty="0">
                <a:solidFill>
                  <a:srgbClr val="482E00"/>
                </a:solidFill>
              </a:rPr>
              <a:t>DPE and the Minister of </a:t>
            </a:r>
            <a:r>
              <a:rPr lang="en-GB" sz="1100" dirty="0" smtClean="0">
                <a:solidFill>
                  <a:srgbClr val="482E00"/>
                </a:solidFill>
              </a:rPr>
              <a:t>Finance, </a:t>
            </a:r>
            <a:r>
              <a:rPr lang="en-GB" sz="1100" dirty="0">
                <a:solidFill>
                  <a:srgbClr val="482E00"/>
                </a:solidFill>
              </a:rPr>
              <a:t>TIH coordinates Transnet’s activities beyond South </a:t>
            </a:r>
            <a:r>
              <a:rPr lang="en-GB" sz="1100" dirty="0" smtClean="0">
                <a:solidFill>
                  <a:srgbClr val="482E00"/>
                </a:solidFill>
              </a:rPr>
              <a:t>Africa and </a:t>
            </a:r>
            <a:r>
              <a:rPr lang="en-GB" sz="1100" dirty="0" smtClean="0">
                <a:solidFill>
                  <a:srgbClr val="482E00"/>
                </a:solidFill>
              </a:rPr>
              <a:t>is fully </a:t>
            </a:r>
            <a:r>
              <a:rPr lang="en-GB" sz="1100" dirty="0" smtClean="0">
                <a:solidFill>
                  <a:srgbClr val="482E00"/>
                </a:solidFill>
              </a:rPr>
              <a:t>operational from 1 April 2018. </a:t>
            </a:r>
            <a:endParaRPr lang="en-US" sz="1100" dirty="0">
              <a:solidFill>
                <a:srgbClr val="482E00"/>
              </a:solidFill>
            </a:endParaRPr>
          </a:p>
        </p:txBody>
      </p:sp>
      <p:sp>
        <p:nvSpPr>
          <p:cNvPr id="64" name="Rectangle 63">
            <a:extLst>
              <a:ext uri="{FF2B5EF4-FFF2-40B4-BE49-F238E27FC236}">
                <a16:creationId xmlns="" xmlns:a16="http://schemas.microsoft.com/office/drawing/2014/main" id="{F44BF212-42FE-4595-99C8-EEC608F5A38F}"/>
              </a:ext>
            </a:extLst>
          </p:cNvPr>
          <p:cNvSpPr/>
          <p:nvPr/>
        </p:nvSpPr>
        <p:spPr>
          <a:xfrm>
            <a:off x="130633" y="3783940"/>
            <a:ext cx="5485694" cy="4114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lumMod val="75000"/>
                    <a:lumOff val="25000"/>
                  </a:schemeClr>
                </a:solidFill>
              </a:rPr>
              <a:t>Transnet </a:t>
            </a:r>
            <a:r>
              <a:rPr lang="en-GB" b="1" dirty="0" err="1">
                <a:solidFill>
                  <a:schemeClr val="tx1">
                    <a:lumMod val="75000"/>
                    <a:lumOff val="25000"/>
                  </a:schemeClr>
                </a:solidFill>
              </a:rPr>
              <a:t>SOC</a:t>
            </a:r>
            <a:r>
              <a:rPr lang="en-GB" b="1" dirty="0">
                <a:solidFill>
                  <a:schemeClr val="tx1">
                    <a:lumMod val="75000"/>
                    <a:lumOff val="25000"/>
                  </a:schemeClr>
                </a:solidFill>
              </a:rPr>
              <a:t> Ltd</a:t>
            </a:r>
            <a:endParaRPr lang="en-ZA" b="1" dirty="0">
              <a:solidFill>
                <a:schemeClr val="tx1">
                  <a:lumMod val="75000"/>
                  <a:lumOff val="25000"/>
                </a:schemeClr>
              </a:solidFill>
            </a:endParaRPr>
          </a:p>
        </p:txBody>
      </p:sp>
      <p:sp>
        <p:nvSpPr>
          <p:cNvPr id="65" name="Rectangle 64">
            <a:extLst>
              <a:ext uri="{FF2B5EF4-FFF2-40B4-BE49-F238E27FC236}">
                <a16:creationId xmlns="" xmlns:a16="http://schemas.microsoft.com/office/drawing/2014/main" id="{F44BF212-42FE-4595-99C8-EEC608F5A38F}"/>
              </a:ext>
            </a:extLst>
          </p:cNvPr>
          <p:cNvSpPr/>
          <p:nvPr/>
        </p:nvSpPr>
        <p:spPr>
          <a:xfrm>
            <a:off x="130633" y="4245329"/>
            <a:ext cx="5485694" cy="34721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4D4D4D"/>
                </a:solidFill>
              </a:rPr>
              <a:t>Operating Divisions</a:t>
            </a:r>
            <a:endParaRPr lang="en-ZA" sz="900" b="1" dirty="0">
              <a:solidFill>
                <a:srgbClr val="4D4D4D"/>
              </a:solidFill>
            </a:endParaRPr>
          </a:p>
        </p:txBody>
      </p:sp>
      <p:sp>
        <p:nvSpPr>
          <p:cNvPr id="66" name="Rectangle 65">
            <a:extLst>
              <a:ext uri="{FF2B5EF4-FFF2-40B4-BE49-F238E27FC236}">
                <a16:creationId xmlns="" xmlns:a16="http://schemas.microsoft.com/office/drawing/2014/main" id="{F44BF212-42FE-4595-99C8-EEC608F5A38F}"/>
              </a:ext>
            </a:extLst>
          </p:cNvPr>
          <p:cNvSpPr>
            <a:spLocks/>
          </p:cNvSpPr>
          <p:nvPr/>
        </p:nvSpPr>
        <p:spPr>
          <a:xfrm>
            <a:off x="130633" y="4644312"/>
            <a:ext cx="864000" cy="92319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5100" rtlCol="0" anchor="ctr"/>
          <a:lstStyle/>
          <a:p>
            <a:pPr algn="ctr"/>
            <a:r>
              <a:rPr lang="en-GB" sz="900" b="1" dirty="0">
                <a:solidFill>
                  <a:srgbClr val="FFFFFF"/>
                </a:solidFill>
              </a:rPr>
              <a:t>Transnet Freight Rail</a:t>
            </a:r>
          </a:p>
          <a:p>
            <a:pPr algn="ctr"/>
            <a:r>
              <a:rPr lang="en-GB" sz="900" dirty="0">
                <a:solidFill>
                  <a:srgbClr val="FFFFFF"/>
                </a:solidFill>
              </a:rPr>
              <a:t>53% of Revenues*</a:t>
            </a:r>
          </a:p>
        </p:txBody>
      </p:sp>
      <p:sp>
        <p:nvSpPr>
          <p:cNvPr id="67" name="Rectangle 66">
            <a:extLst>
              <a:ext uri="{FF2B5EF4-FFF2-40B4-BE49-F238E27FC236}">
                <a16:creationId xmlns="" xmlns:a16="http://schemas.microsoft.com/office/drawing/2014/main" id="{F44BF212-42FE-4595-99C8-EEC608F5A38F}"/>
              </a:ext>
            </a:extLst>
          </p:cNvPr>
          <p:cNvSpPr>
            <a:spLocks/>
          </p:cNvSpPr>
          <p:nvPr/>
        </p:nvSpPr>
        <p:spPr>
          <a:xfrm>
            <a:off x="1052114" y="4644312"/>
            <a:ext cx="878287" cy="9231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5100" rtlCol="0" anchor="ctr"/>
          <a:lstStyle/>
          <a:p>
            <a:pPr algn="ctr"/>
            <a:r>
              <a:rPr lang="en-GB" sz="900" b="1" dirty="0">
                <a:solidFill>
                  <a:srgbClr val="FFFFFF"/>
                </a:solidFill>
              </a:rPr>
              <a:t>Transnet Engineering</a:t>
            </a:r>
          </a:p>
          <a:p>
            <a:pPr algn="ctr"/>
            <a:r>
              <a:rPr lang="en-GB" sz="900" dirty="0">
                <a:solidFill>
                  <a:srgbClr val="FFFFFF"/>
                </a:solidFill>
              </a:rPr>
              <a:t>11% of </a:t>
            </a:r>
            <a:r>
              <a:rPr lang="en-GB" sz="900" dirty="0" smtClean="0">
                <a:solidFill>
                  <a:srgbClr val="FFFFFF"/>
                </a:solidFill>
              </a:rPr>
              <a:t>Revenues*</a:t>
            </a:r>
            <a:endParaRPr lang="en-ZA" sz="900" dirty="0">
              <a:solidFill>
                <a:srgbClr val="FFFFFF"/>
              </a:solidFill>
            </a:endParaRPr>
          </a:p>
        </p:txBody>
      </p:sp>
      <p:sp>
        <p:nvSpPr>
          <p:cNvPr id="68" name="Rectangle 67">
            <a:extLst>
              <a:ext uri="{FF2B5EF4-FFF2-40B4-BE49-F238E27FC236}">
                <a16:creationId xmlns="" xmlns:a16="http://schemas.microsoft.com/office/drawing/2014/main" id="{F44BF212-42FE-4595-99C8-EEC608F5A38F}"/>
              </a:ext>
            </a:extLst>
          </p:cNvPr>
          <p:cNvSpPr>
            <a:spLocks/>
          </p:cNvSpPr>
          <p:nvPr/>
        </p:nvSpPr>
        <p:spPr>
          <a:xfrm>
            <a:off x="1987882" y="4644312"/>
            <a:ext cx="864000" cy="9231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Transnet National Ports Authority</a:t>
            </a:r>
          </a:p>
          <a:p>
            <a:pPr algn="ctr"/>
            <a:r>
              <a:rPr lang="en-GB" sz="900" dirty="0">
                <a:solidFill>
                  <a:srgbClr val="FFFFFF"/>
                </a:solidFill>
              </a:rPr>
              <a:t>16% of </a:t>
            </a:r>
            <a:r>
              <a:rPr lang="en-GB" sz="900" dirty="0" smtClean="0">
                <a:solidFill>
                  <a:srgbClr val="FFFFFF"/>
                </a:solidFill>
              </a:rPr>
              <a:t>Revenues*</a:t>
            </a:r>
            <a:endParaRPr lang="en-ZA" sz="900" dirty="0">
              <a:solidFill>
                <a:srgbClr val="FFFFFF"/>
              </a:solidFill>
            </a:endParaRPr>
          </a:p>
        </p:txBody>
      </p:sp>
      <p:sp>
        <p:nvSpPr>
          <p:cNvPr id="69" name="Rectangle 68">
            <a:extLst>
              <a:ext uri="{FF2B5EF4-FFF2-40B4-BE49-F238E27FC236}">
                <a16:creationId xmlns="" xmlns:a16="http://schemas.microsoft.com/office/drawing/2014/main" id="{F44BF212-42FE-4595-99C8-EEC608F5A38F}"/>
              </a:ext>
            </a:extLst>
          </p:cNvPr>
          <p:cNvSpPr>
            <a:spLocks/>
          </p:cNvSpPr>
          <p:nvPr/>
        </p:nvSpPr>
        <p:spPr>
          <a:xfrm>
            <a:off x="2909363" y="4644312"/>
            <a:ext cx="864000" cy="9231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5100" rtlCol="0" anchor="ctr"/>
          <a:lstStyle/>
          <a:p>
            <a:pPr algn="ctr"/>
            <a:r>
              <a:rPr lang="en-GB" sz="900" b="1" dirty="0">
                <a:solidFill>
                  <a:srgbClr val="FFFFFF"/>
                </a:solidFill>
              </a:rPr>
              <a:t>Transnet Port Terminals</a:t>
            </a:r>
          </a:p>
          <a:p>
            <a:pPr algn="ctr"/>
            <a:r>
              <a:rPr lang="en-GB" sz="900" dirty="0">
                <a:solidFill>
                  <a:srgbClr val="FFFFFF"/>
                </a:solidFill>
              </a:rPr>
              <a:t>15% of </a:t>
            </a:r>
            <a:r>
              <a:rPr lang="en-GB" sz="900" dirty="0" smtClean="0">
                <a:solidFill>
                  <a:srgbClr val="FFFFFF"/>
                </a:solidFill>
              </a:rPr>
              <a:t>Revenues*</a:t>
            </a:r>
            <a:endParaRPr lang="en-ZA" sz="900" dirty="0">
              <a:solidFill>
                <a:srgbClr val="FFFFFF"/>
              </a:solidFill>
            </a:endParaRPr>
          </a:p>
        </p:txBody>
      </p:sp>
      <p:sp>
        <p:nvSpPr>
          <p:cNvPr id="70" name="Rectangle 69">
            <a:extLst>
              <a:ext uri="{FF2B5EF4-FFF2-40B4-BE49-F238E27FC236}">
                <a16:creationId xmlns="" xmlns:a16="http://schemas.microsoft.com/office/drawing/2014/main" id="{F44BF212-42FE-4595-99C8-EEC608F5A38F}"/>
              </a:ext>
            </a:extLst>
          </p:cNvPr>
          <p:cNvSpPr>
            <a:spLocks/>
          </p:cNvSpPr>
          <p:nvPr/>
        </p:nvSpPr>
        <p:spPr>
          <a:xfrm>
            <a:off x="3830844" y="4644312"/>
            <a:ext cx="864000" cy="9231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5100" rtlCol="0" anchor="ctr"/>
          <a:lstStyle/>
          <a:p>
            <a:pPr algn="ctr"/>
            <a:r>
              <a:rPr lang="en-GB" sz="900" b="1" dirty="0">
                <a:solidFill>
                  <a:srgbClr val="FFFFFF"/>
                </a:solidFill>
              </a:rPr>
              <a:t>Transnet Pipelines</a:t>
            </a:r>
          </a:p>
          <a:p>
            <a:pPr algn="ctr"/>
            <a:r>
              <a:rPr lang="en-GB" sz="900" dirty="0">
                <a:solidFill>
                  <a:srgbClr val="FFFFFF"/>
                </a:solidFill>
              </a:rPr>
              <a:t>5% of </a:t>
            </a:r>
            <a:r>
              <a:rPr lang="en-GB" sz="900" dirty="0" smtClean="0">
                <a:solidFill>
                  <a:srgbClr val="FFFFFF"/>
                </a:solidFill>
              </a:rPr>
              <a:t>Revenues*</a:t>
            </a:r>
            <a:endParaRPr lang="en-ZA" sz="900" dirty="0">
              <a:solidFill>
                <a:srgbClr val="FFFFFF"/>
              </a:solidFill>
            </a:endParaRPr>
          </a:p>
        </p:txBody>
      </p:sp>
      <p:sp>
        <p:nvSpPr>
          <p:cNvPr id="71" name="Rectangle 70">
            <a:extLst>
              <a:ext uri="{FF2B5EF4-FFF2-40B4-BE49-F238E27FC236}">
                <a16:creationId xmlns="" xmlns:a16="http://schemas.microsoft.com/office/drawing/2014/main" id="{F44BF212-42FE-4595-99C8-EEC608F5A38F}"/>
              </a:ext>
            </a:extLst>
          </p:cNvPr>
          <p:cNvSpPr/>
          <p:nvPr/>
        </p:nvSpPr>
        <p:spPr>
          <a:xfrm>
            <a:off x="130633" y="5653234"/>
            <a:ext cx="5485694" cy="29872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4D4D4D"/>
                </a:solidFill>
              </a:rPr>
              <a:t>Specialist Units </a:t>
            </a:r>
            <a:endParaRPr lang="en-ZA" sz="900" b="1" dirty="0">
              <a:solidFill>
                <a:srgbClr val="4D4D4D"/>
              </a:solidFill>
            </a:endParaRPr>
          </a:p>
        </p:txBody>
      </p:sp>
      <p:sp>
        <p:nvSpPr>
          <p:cNvPr id="78" name="Rectangle 77">
            <a:extLst>
              <a:ext uri="{FF2B5EF4-FFF2-40B4-BE49-F238E27FC236}">
                <a16:creationId xmlns="" xmlns:a16="http://schemas.microsoft.com/office/drawing/2014/main" id="{F44BF212-42FE-4595-99C8-EEC608F5A38F}"/>
              </a:ext>
            </a:extLst>
          </p:cNvPr>
          <p:cNvSpPr>
            <a:spLocks/>
          </p:cNvSpPr>
          <p:nvPr/>
        </p:nvSpPr>
        <p:spPr>
          <a:xfrm>
            <a:off x="130633" y="6024585"/>
            <a:ext cx="1695012" cy="48713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Transnet Property</a:t>
            </a:r>
            <a:endParaRPr lang="en-ZA" sz="900" b="1" dirty="0">
              <a:solidFill>
                <a:srgbClr val="FFFFFF"/>
              </a:solidFill>
            </a:endParaRPr>
          </a:p>
        </p:txBody>
      </p:sp>
      <p:sp>
        <p:nvSpPr>
          <p:cNvPr id="79" name="Rectangle 78">
            <a:extLst>
              <a:ext uri="{FF2B5EF4-FFF2-40B4-BE49-F238E27FC236}">
                <a16:creationId xmlns="" xmlns:a16="http://schemas.microsoft.com/office/drawing/2014/main" id="{F44BF212-42FE-4595-99C8-EEC608F5A38F}"/>
              </a:ext>
            </a:extLst>
          </p:cNvPr>
          <p:cNvSpPr>
            <a:spLocks/>
          </p:cNvSpPr>
          <p:nvPr/>
        </p:nvSpPr>
        <p:spPr>
          <a:xfrm>
            <a:off x="2017890" y="6024585"/>
            <a:ext cx="1695012" cy="4871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Transnet Group Capital</a:t>
            </a:r>
            <a:endParaRPr lang="en-ZA" sz="900" b="1" dirty="0">
              <a:solidFill>
                <a:srgbClr val="FFFFFF"/>
              </a:solidFill>
            </a:endParaRPr>
          </a:p>
        </p:txBody>
      </p:sp>
      <p:sp>
        <p:nvSpPr>
          <p:cNvPr id="80" name="Rectangle 79">
            <a:extLst>
              <a:ext uri="{FF2B5EF4-FFF2-40B4-BE49-F238E27FC236}">
                <a16:creationId xmlns="" xmlns:a16="http://schemas.microsoft.com/office/drawing/2014/main" id="{F44BF212-42FE-4595-99C8-EEC608F5A38F}"/>
              </a:ext>
            </a:extLst>
          </p:cNvPr>
          <p:cNvSpPr>
            <a:spLocks/>
          </p:cNvSpPr>
          <p:nvPr/>
        </p:nvSpPr>
        <p:spPr>
          <a:xfrm>
            <a:off x="3905148" y="6024585"/>
            <a:ext cx="1695012" cy="4871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Transnet Foundation</a:t>
            </a:r>
            <a:endParaRPr lang="en-ZA" sz="900" b="1" dirty="0">
              <a:solidFill>
                <a:srgbClr val="FFFFFF"/>
              </a:solidFill>
            </a:endParaRPr>
          </a:p>
        </p:txBody>
      </p:sp>
      <p:cxnSp>
        <p:nvCxnSpPr>
          <p:cNvPr id="32" name="Straight Connector 31">
            <a:extLst>
              <a:ext uri="{FF2B5EF4-FFF2-40B4-BE49-F238E27FC236}">
                <a16:creationId xmlns:a16="http://schemas.microsoft.com/office/drawing/2014/main" xmlns="" id="{CF45EB70-9005-484D-BBFF-0B8F1CAD5E07}"/>
              </a:ext>
            </a:extLst>
          </p:cNvPr>
          <p:cNvCxnSpPr>
            <a:cxnSpLocks/>
            <a:stCxn id="65" idx="0"/>
            <a:endCxn id="64" idx="2"/>
          </p:cNvCxnSpPr>
          <p:nvPr/>
        </p:nvCxnSpPr>
        <p:spPr>
          <a:xfrm flipV="1">
            <a:off x="2873480" y="4195420"/>
            <a:ext cx="0" cy="49909"/>
          </a:xfrm>
          <a:prstGeom prst="line">
            <a:avLst/>
          </a:prstGeom>
          <a:ln w="9525">
            <a:solidFill>
              <a:schemeClr val="accent6">
                <a:lumMod val="50000"/>
              </a:schemeClr>
            </a:solidFill>
            <a:tailEnd type="oval" w="sm" len="sm"/>
          </a:ln>
        </p:spPr>
        <p:style>
          <a:lnRef idx="1">
            <a:schemeClr val="dk1"/>
          </a:lnRef>
          <a:fillRef idx="0">
            <a:schemeClr val="dk1"/>
          </a:fillRef>
          <a:effectRef idx="0">
            <a:schemeClr val="dk1"/>
          </a:effectRef>
          <a:fontRef idx="minor">
            <a:schemeClr val="tx1"/>
          </a:fontRef>
        </p:style>
      </p:cxnSp>
      <p:sp>
        <p:nvSpPr>
          <p:cNvPr id="31" name="TextBox 7"/>
          <p:cNvSpPr txBox="1"/>
          <p:nvPr/>
        </p:nvSpPr>
        <p:spPr>
          <a:xfrm>
            <a:off x="121446" y="6665872"/>
            <a:ext cx="8797526" cy="153888"/>
          </a:xfrm>
          <a:prstGeom prst="rect">
            <a:avLst/>
          </a:prstGeom>
          <a:noFill/>
        </p:spPr>
        <p:txBody>
          <a:bodyPr wrap="square" lIns="27000" tIns="0" rIns="0" bIns="0" rtlCol="0">
            <a:sp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81" algn="l" rtl="0" fontAlgn="base">
              <a:spcBef>
                <a:spcPct val="0"/>
              </a:spcBef>
              <a:spcAft>
                <a:spcPct val="0"/>
              </a:spcAft>
              <a:defRPr sz="1600" kern="1200">
                <a:solidFill>
                  <a:schemeClr val="tx1"/>
                </a:solidFill>
                <a:latin typeface="Arial" charset="0"/>
                <a:ea typeface="+mn-ea"/>
                <a:cs typeface="+mn-cs"/>
              </a:defRPr>
            </a:lvl2pPr>
            <a:lvl3pPr marL="932962" algn="l" rtl="0" fontAlgn="base">
              <a:spcBef>
                <a:spcPct val="0"/>
              </a:spcBef>
              <a:spcAft>
                <a:spcPct val="0"/>
              </a:spcAft>
              <a:defRPr sz="1600" kern="1200">
                <a:solidFill>
                  <a:schemeClr val="tx1"/>
                </a:solidFill>
                <a:latin typeface="Arial" charset="0"/>
                <a:ea typeface="+mn-ea"/>
                <a:cs typeface="+mn-cs"/>
              </a:defRPr>
            </a:lvl3pPr>
            <a:lvl4pPr marL="1399443" algn="l" rtl="0" fontAlgn="base">
              <a:spcBef>
                <a:spcPct val="0"/>
              </a:spcBef>
              <a:spcAft>
                <a:spcPct val="0"/>
              </a:spcAft>
              <a:defRPr sz="1600" kern="1200">
                <a:solidFill>
                  <a:schemeClr val="tx1"/>
                </a:solidFill>
                <a:latin typeface="Arial" charset="0"/>
                <a:ea typeface="+mn-ea"/>
                <a:cs typeface="+mn-cs"/>
              </a:defRPr>
            </a:lvl4pPr>
            <a:lvl5pPr marL="1865925" algn="l" rtl="0" fontAlgn="base">
              <a:spcBef>
                <a:spcPct val="0"/>
              </a:spcBef>
              <a:spcAft>
                <a:spcPct val="0"/>
              </a:spcAft>
              <a:defRPr sz="1600" kern="1200">
                <a:solidFill>
                  <a:schemeClr val="tx1"/>
                </a:solidFill>
                <a:latin typeface="Arial" charset="0"/>
                <a:ea typeface="+mn-ea"/>
                <a:cs typeface="+mn-cs"/>
              </a:defRPr>
            </a:lvl5pPr>
            <a:lvl6pPr marL="2332406" algn="l" defTabSz="932962" rtl="0" eaLnBrk="1" latinLnBrk="0" hangingPunct="1">
              <a:defRPr sz="1600" kern="1200">
                <a:solidFill>
                  <a:schemeClr val="tx1"/>
                </a:solidFill>
                <a:latin typeface="Arial" charset="0"/>
                <a:ea typeface="+mn-ea"/>
                <a:cs typeface="+mn-cs"/>
              </a:defRPr>
            </a:lvl6pPr>
            <a:lvl7pPr marL="2798887" algn="l" defTabSz="932962" rtl="0" eaLnBrk="1" latinLnBrk="0" hangingPunct="1">
              <a:defRPr sz="1600" kern="1200">
                <a:solidFill>
                  <a:schemeClr val="tx1"/>
                </a:solidFill>
                <a:latin typeface="Arial" charset="0"/>
                <a:ea typeface="+mn-ea"/>
                <a:cs typeface="+mn-cs"/>
              </a:defRPr>
            </a:lvl7pPr>
            <a:lvl8pPr marL="3265368" algn="l" defTabSz="932962" rtl="0" eaLnBrk="1" latinLnBrk="0" hangingPunct="1">
              <a:defRPr sz="1600" kern="1200">
                <a:solidFill>
                  <a:schemeClr val="tx1"/>
                </a:solidFill>
                <a:latin typeface="Arial" charset="0"/>
                <a:ea typeface="+mn-ea"/>
                <a:cs typeface="+mn-cs"/>
              </a:defRPr>
            </a:lvl8pPr>
            <a:lvl9pPr marL="3731849" algn="l" defTabSz="932962" rtl="0" eaLnBrk="1" latinLnBrk="0" hangingPunct="1">
              <a:defRPr sz="1600" kern="1200">
                <a:solidFill>
                  <a:schemeClr val="tx1"/>
                </a:solidFill>
                <a:latin typeface="Arial" charset="0"/>
                <a:ea typeface="+mn-ea"/>
                <a:cs typeface="+mn-cs"/>
              </a:defRPr>
            </a:lvl9pPr>
          </a:lstStyle>
          <a:p>
            <a:r>
              <a:rPr lang="en-US" sz="1000" i="1" dirty="0">
                <a:solidFill>
                  <a:srgbClr val="768F4C">
                    <a:lumMod val="50000"/>
                  </a:srgbClr>
                </a:solidFill>
                <a:latin typeface="Calibri" panose="020F0502020204030204" pitchFamily="34" charset="0"/>
                <a:cs typeface="Calibri" panose="020F0502020204030204" pitchFamily="34" charset="0"/>
              </a:rPr>
              <a:t>*Reportable segment revenue as of Sep ’17 (interim) financials</a:t>
            </a:r>
            <a:endParaRPr lang="en-ZA" sz="1000" i="1" dirty="0">
              <a:solidFill>
                <a:srgbClr val="C00000"/>
              </a:solidFill>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 xmlns:a16="http://schemas.microsoft.com/office/drawing/2014/main" id="{F44BF212-42FE-4595-99C8-EEC608F5A38F}"/>
              </a:ext>
            </a:extLst>
          </p:cNvPr>
          <p:cNvSpPr>
            <a:spLocks/>
          </p:cNvSpPr>
          <p:nvPr/>
        </p:nvSpPr>
        <p:spPr>
          <a:xfrm>
            <a:off x="4752327" y="4644312"/>
            <a:ext cx="864000" cy="9231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0" rIns="40500" bIns="35100" rtlCol="0" anchor="ctr"/>
          <a:lstStyle/>
          <a:p>
            <a:pPr algn="ctr"/>
            <a:r>
              <a:rPr lang="en-GB" sz="900" b="1" dirty="0">
                <a:solidFill>
                  <a:srgbClr val="FFFFFF"/>
                </a:solidFill>
              </a:rPr>
              <a:t>Transnet International </a:t>
            </a:r>
            <a:r>
              <a:rPr lang="en-GB" sz="900" b="1" dirty="0" smtClean="0">
                <a:solidFill>
                  <a:srgbClr val="FFFFFF"/>
                </a:solidFill>
              </a:rPr>
              <a:t>Holdings</a:t>
            </a:r>
            <a:endParaRPr lang="en-GB" sz="900" b="1" dirty="0">
              <a:solidFill>
                <a:srgbClr val="FFFFFF"/>
              </a:solidFill>
            </a:endParaRPr>
          </a:p>
        </p:txBody>
      </p:sp>
      <p:sp>
        <p:nvSpPr>
          <p:cNvPr id="27" name="Title 61"/>
          <p:cNvSpPr txBox="1">
            <a:spLocks/>
          </p:cNvSpPr>
          <p:nvPr/>
        </p:nvSpPr>
        <p:spPr>
          <a:xfrm>
            <a:off x="161753" y="1574777"/>
            <a:ext cx="3327870" cy="267300"/>
          </a:xfrm>
          <a:prstGeom prst="rect">
            <a:avLst/>
          </a:prstGeom>
          <a:solidFill>
            <a:schemeClr val="accent6"/>
          </a:solidFill>
          <a:ln w="6350" cap="flat" cmpd="sng" algn="ctr">
            <a:noFill/>
            <a:prstDash val="solid"/>
            <a:miter lim="800000"/>
          </a:ln>
          <a:effectLst/>
        </p:spPr>
        <p:txBody>
          <a:bodyPr vert="horz" wrap="square" lIns="37298" tIns="37298" rIns="37298" bIns="37298" rtlCol="0" anchor="ctr" anchorCtr="0">
            <a:noAutofit/>
          </a:bodyPr>
          <a:lstStyle>
            <a:defPPr>
              <a:defRPr lang="en-US"/>
            </a:defPPr>
            <a:lvl1pPr algn="ctr" defTabSz="457200" rtl="0" eaLnBrk="0" fontAlgn="base" hangingPunct="0">
              <a:spcBef>
                <a:spcPct val="0"/>
              </a:spcBef>
              <a:spcAft>
                <a:spcPct val="0"/>
              </a:spcAft>
              <a:buFont typeface="Arial" pitchFamily="34" charset="0"/>
              <a:buNone/>
              <a:defRPr sz="1400" b="1" kern="1200">
                <a:solidFill>
                  <a:prstClr val="black">
                    <a:lumMod val="85000"/>
                    <a:lumOff val="15000"/>
                  </a:prstClr>
                </a:solidFill>
                <a:latin typeface="ApexSans-Book"/>
                <a:ea typeface="+mn-ea"/>
                <a:cs typeface="+mn-cs"/>
              </a:defRPr>
            </a:lvl1pPr>
            <a:lvl2pPr algn="ctr" defTabSz="924041" rtl="0" eaLnBrk="0" fontAlgn="base" hangingPunct="0">
              <a:spcBef>
                <a:spcPct val="0"/>
              </a:spcBef>
              <a:spcAft>
                <a:spcPct val="0"/>
              </a:spcAft>
              <a:defRPr sz="4400">
                <a:solidFill>
                  <a:schemeClr val="lt1"/>
                </a:solidFill>
                <a:latin typeface="+mn-lt"/>
                <a:ea typeface="+mn-ea"/>
                <a:cs typeface="+mn-cs"/>
              </a:defRPr>
            </a:lvl2pPr>
            <a:lvl3pPr algn="ctr" defTabSz="924041" rtl="0" eaLnBrk="0" fontAlgn="base" hangingPunct="0">
              <a:spcBef>
                <a:spcPct val="0"/>
              </a:spcBef>
              <a:spcAft>
                <a:spcPct val="0"/>
              </a:spcAft>
              <a:defRPr sz="4400">
                <a:solidFill>
                  <a:schemeClr val="lt1"/>
                </a:solidFill>
                <a:latin typeface="+mn-lt"/>
                <a:ea typeface="+mn-ea"/>
                <a:cs typeface="+mn-cs"/>
              </a:defRPr>
            </a:lvl3pPr>
            <a:lvl4pPr algn="ctr" defTabSz="924041" rtl="0" eaLnBrk="0" fontAlgn="base" hangingPunct="0">
              <a:spcBef>
                <a:spcPct val="0"/>
              </a:spcBef>
              <a:spcAft>
                <a:spcPct val="0"/>
              </a:spcAft>
              <a:defRPr sz="4400">
                <a:solidFill>
                  <a:schemeClr val="lt1"/>
                </a:solidFill>
                <a:latin typeface="+mn-lt"/>
                <a:ea typeface="+mn-ea"/>
                <a:cs typeface="+mn-cs"/>
              </a:defRPr>
            </a:lvl4pPr>
            <a:lvl5pPr algn="ctr" defTabSz="924041" rtl="0" eaLnBrk="0" fontAlgn="base" hangingPunct="0">
              <a:spcBef>
                <a:spcPct val="0"/>
              </a:spcBef>
              <a:spcAft>
                <a:spcPct val="0"/>
              </a:spcAft>
              <a:defRPr sz="4400">
                <a:solidFill>
                  <a:schemeClr val="lt1"/>
                </a:solidFill>
                <a:latin typeface="+mn-lt"/>
                <a:ea typeface="+mn-ea"/>
                <a:cs typeface="+mn-cs"/>
              </a:defRPr>
            </a:lvl5pPr>
            <a:lvl6pPr marL="330754" algn="ctr" defTabSz="924504" rtl="0" fontAlgn="base">
              <a:spcBef>
                <a:spcPct val="0"/>
              </a:spcBef>
              <a:spcAft>
                <a:spcPct val="0"/>
              </a:spcAft>
              <a:defRPr sz="4400">
                <a:solidFill>
                  <a:schemeClr val="lt1"/>
                </a:solidFill>
                <a:latin typeface="+mn-lt"/>
                <a:ea typeface="+mn-ea"/>
                <a:cs typeface="+mn-cs"/>
              </a:defRPr>
            </a:lvl6pPr>
            <a:lvl7pPr marL="661508" algn="ctr" defTabSz="924504" rtl="0" fontAlgn="base">
              <a:spcBef>
                <a:spcPct val="0"/>
              </a:spcBef>
              <a:spcAft>
                <a:spcPct val="0"/>
              </a:spcAft>
              <a:defRPr sz="4400">
                <a:solidFill>
                  <a:schemeClr val="lt1"/>
                </a:solidFill>
                <a:latin typeface="+mn-lt"/>
                <a:ea typeface="+mn-ea"/>
                <a:cs typeface="+mn-cs"/>
              </a:defRPr>
            </a:lvl7pPr>
            <a:lvl8pPr marL="992261" algn="ctr" defTabSz="924504" rtl="0" fontAlgn="base">
              <a:spcBef>
                <a:spcPct val="0"/>
              </a:spcBef>
              <a:spcAft>
                <a:spcPct val="0"/>
              </a:spcAft>
              <a:defRPr sz="4400">
                <a:solidFill>
                  <a:schemeClr val="lt1"/>
                </a:solidFill>
                <a:latin typeface="+mn-lt"/>
                <a:ea typeface="+mn-ea"/>
                <a:cs typeface="+mn-cs"/>
              </a:defRPr>
            </a:lvl8pPr>
            <a:lvl9pPr marL="1323015" algn="ctr" defTabSz="924504" rtl="0" fontAlgn="base">
              <a:spcBef>
                <a:spcPct val="0"/>
              </a:spcBef>
              <a:spcAft>
                <a:spcPct val="0"/>
              </a:spcAft>
              <a:defRPr sz="4400">
                <a:solidFill>
                  <a:schemeClr val="lt1"/>
                </a:solidFill>
                <a:latin typeface="+mn-lt"/>
                <a:ea typeface="+mn-ea"/>
                <a:cs typeface="+mn-cs"/>
              </a:defRPr>
            </a:lvl9pPr>
          </a:lstStyle>
          <a:p>
            <a:pPr>
              <a:defRPr/>
            </a:pPr>
            <a:r>
              <a:rPr lang="en-ZA" sz="1200" dirty="0">
                <a:solidFill>
                  <a:srgbClr val="FFFFFF"/>
                </a:solidFill>
                <a:latin typeface="+mn-lt"/>
              </a:rPr>
              <a:t>Vision</a:t>
            </a:r>
            <a:endParaRPr lang="en-ZA" sz="1200" b="0" baseline="30000" dirty="0">
              <a:solidFill>
                <a:srgbClr val="FFFFFF"/>
              </a:solidFill>
              <a:latin typeface="+mn-lt"/>
            </a:endParaRPr>
          </a:p>
        </p:txBody>
      </p:sp>
      <p:sp>
        <p:nvSpPr>
          <p:cNvPr id="30" name="Title 61"/>
          <p:cNvSpPr txBox="1">
            <a:spLocks/>
          </p:cNvSpPr>
          <p:nvPr/>
        </p:nvSpPr>
        <p:spPr>
          <a:xfrm>
            <a:off x="161753" y="2544734"/>
            <a:ext cx="3327870" cy="267300"/>
          </a:xfrm>
          <a:prstGeom prst="rect">
            <a:avLst/>
          </a:prstGeom>
          <a:solidFill>
            <a:schemeClr val="accent6"/>
          </a:solidFill>
          <a:ln w="6350" cap="flat" cmpd="sng" algn="ctr">
            <a:noFill/>
            <a:prstDash val="solid"/>
            <a:miter lim="800000"/>
          </a:ln>
          <a:effectLst/>
        </p:spPr>
        <p:txBody>
          <a:bodyPr vert="horz" wrap="square" lIns="37298" tIns="37298" rIns="37298" bIns="37298" rtlCol="0" anchor="ctr" anchorCtr="0">
            <a:noAutofit/>
          </a:bodyPr>
          <a:lstStyle>
            <a:defPPr>
              <a:defRPr lang="en-US"/>
            </a:defPPr>
            <a:lvl1pPr algn="ctr" defTabSz="457200" rtl="0" eaLnBrk="0" fontAlgn="base" hangingPunct="0">
              <a:spcBef>
                <a:spcPct val="0"/>
              </a:spcBef>
              <a:spcAft>
                <a:spcPct val="0"/>
              </a:spcAft>
              <a:buFont typeface="Arial" pitchFamily="34" charset="0"/>
              <a:buNone/>
              <a:defRPr sz="1400" b="1" kern="1200">
                <a:solidFill>
                  <a:prstClr val="black">
                    <a:lumMod val="85000"/>
                    <a:lumOff val="15000"/>
                  </a:prstClr>
                </a:solidFill>
                <a:latin typeface="ApexSans-Book"/>
                <a:ea typeface="+mn-ea"/>
                <a:cs typeface="+mn-cs"/>
              </a:defRPr>
            </a:lvl1pPr>
            <a:lvl2pPr algn="ctr" defTabSz="924041" rtl="0" eaLnBrk="0" fontAlgn="base" hangingPunct="0">
              <a:spcBef>
                <a:spcPct val="0"/>
              </a:spcBef>
              <a:spcAft>
                <a:spcPct val="0"/>
              </a:spcAft>
              <a:defRPr sz="4400">
                <a:solidFill>
                  <a:schemeClr val="lt1"/>
                </a:solidFill>
                <a:latin typeface="+mn-lt"/>
                <a:ea typeface="+mn-ea"/>
                <a:cs typeface="+mn-cs"/>
              </a:defRPr>
            </a:lvl2pPr>
            <a:lvl3pPr algn="ctr" defTabSz="924041" rtl="0" eaLnBrk="0" fontAlgn="base" hangingPunct="0">
              <a:spcBef>
                <a:spcPct val="0"/>
              </a:spcBef>
              <a:spcAft>
                <a:spcPct val="0"/>
              </a:spcAft>
              <a:defRPr sz="4400">
                <a:solidFill>
                  <a:schemeClr val="lt1"/>
                </a:solidFill>
                <a:latin typeface="+mn-lt"/>
                <a:ea typeface="+mn-ea"/>
                <a:cs typeface="+mn-cs"/>
              </a:defRPr>
            </a:lvl3pPr>
            <a:lvl4pPr algn="ctr" defTabSz="924041" rtl="0" eaLnBrk="0" fontAlgn="base" hangingPunct="0">
              <a:spcBef>
                <a:spcPct val="0"/>
              </a:spcBef>
              <a:spcAft>
                <a:spcPct val="0"/>
              </a:spcAft>
              <a:defRPr sz="4400">
                <a:solidFill>
                  <a:schemeClr val="lt1"/>
                </a:solidFill>
                <a:latin typeface="+mn-lt"/>
                <a:ea typeface="+mn-ea"/>
                <a:cs typeface="+mn-cs"/>
              </a:defRPr>
            </a:lvl4pPr>
            <a:lvl5pPr algn="ctr" defTabSz="924041" rtl="0" eaLnBrk="0" fontAlgn="base" hangingPunct="0">
              <a:spcBef>
                <a:spcPct val="0"/>
              </a:spcBef>
              <a:spcAft>
                <a:spcPct val="0"/>
              </a:spcAft>
              <a:defRPr sz="4400">
                <a:solidFill>
                  <a:schemeClr val="lt1"/>
                </a:solidFill>
                <a:latin typeface="+mn-lt"/>
                <a:ea typeface="+mn-ea"/>
                <a:cs typeface="+mn-cs"/>
              </a:defRPr>
            </a:lvl5pPr>
            <a:lvl6pPr marL="330754" algn="ctr" defTabSz="924504" rtl="0" fontAlgn="base">
              <a:spcBef>
                <a:spcPct val="0"/>
              </a:spcBef>
              <a:spcAft>
                <a:spcPct val="0"/>
              </a:spcAft>
              <a:defRPr sz="4400">
                <a:solidFill>
                  <a:schemeClr val="lt1"/>
                </a:solidFill>
                <a:latin typeface="+mn-lt"/>
                <a:ea typeface="+mn-ea"/>
                <a:cs typeface="+mn-cs"/>
              </a:defRPr>
            </a:lvl6pPr>
            <a:lvl7pPr marL="661508" algn="ctr" defTabSz="924504" rtl="0" fontAlgn="base">
              <a:spcBef>
                <a:spcPct val="0"/>
              </a:spcBef>
              <a:spcAft>
                <a:spcPct val="0"/>
              </a:spcAft>
              <a:defRPr sz="4400">
                <a:solidFill>
                  <a:schemeClr val="lt1"/>
                </a:solidFill>
                <a:latin typeface="+mn-lt"/>
                <a:ea typeface="+mn-ea"/>
                <a:cs typeface="+mn-cs"/>
              </a:defRPr>
            </a:lvl7pPr>
            <a:lvl8pPr marL="992261" algn="ctr" defTabSz="924504" rtl="0" fontAlgn="base">
              <a:spcBef>
                <a:spcPct val="0"/>
              </a:spcBef>
              <a:spcAft>
                <a:spcPct val="0"/>
              </a:spcAft>
              <a:defRPr sz="4400">
                <a:solidFill>
                  <a:schemeClr val="lt1"/>
                </a:solidFill>
                <a:latin typeface="+mn-lt"/>
                <a:ea typeface="+mn-ea"/>
                <a:cs typeface="+mn-cs"/>
              </a:defRPr>
            </a:lvl8pPr>
            <a:lvl9pPr marL="1323015" algn="ctr" defTabSz="924504" rtl="0" fontAlgn="base">
              <a:spcBef>
                <a:spcPct val="0"/>
              </a:spcBef>
              <a:spcAft>
                <a:spcPct val="0"/>
              </a:spcAft>
              <a:defRPr sz="4400">
                <a:solidFill>
                  <a:schemeClr val="lt1"/>
                </a:solidFill>
                <a:latin typeface="+mn-lt"/>
                <a:ea typeface="+mn-ea"/>
                <a:cs typeface="+mn-cs"/>
              </a:defRPr>
            </a:lvl9pPr>
          </a:lstStyle>
          <a:p>
            <a:pPr>
              <a:defRPr/>
            </a:pPr>
            <a:r>
              <a:rPr lang="en-ZA" sz="1200" dirty="0">
                <a:solidFill>
                  <a:srgbClr val="FFFFFF"/>
                </a:solidFill>
                <a:latin typeface="+mn-lt"/>
              </a:rPr>
              <a:t>Mission</a:t>
            </a:r>
            <a:endParaRPr lang="en-ZA" sz="1200" b="0" baseline="30000" dirty="0">
              <a:solidFill>
                <a:srgbClr val="FFFFFF"/>
              </a:solidFill>
              <a:latin typeface="+mn-lt"/>
            </a:endParaRPr>
          </a:p>
        </p:txBody>
      </p:sp>
      <p:sp>
        <p:nvSpPr>
          <p:cNvPr id="33" name="Title 61"/>
          <p:cNvSpPr txBox="1">
            <a:spLocks/>
          </p:cNvSpPr>
          <p:nvPr/>
        </p:nvSpPr>
        <p:spPr>
          <a:xfrm>
            <a:off x="3537727" y="1574278"/>
            <a:ext cx="2105029" cy="278280"/>
          </a:xfrm>
          <a:prstGeom prst="rect">
            <a:avLst/>
          </a:prstGeom>
          <a:solidFill>
            <a:schemeClr val="accent6"/>
          </a:solidFill>
          <a:ln w="6350" cap="flat" cmpd="sng" algn="ctr">
            <a:noFill/>
            <a:prstDash val="solid"/>
            <a:miter lim="800000"/>
          </a:ln>
          <a:effectLst/>
        </p:spPr>
        <p:txBody>
          <a:bodyPr vert="horz" wrap="square" lIns="37298" tIns="37298" rIns="37298" bIns="37298" rtlCol="0" anchor="ctr" anchorCtr="0">
            <a:noAutofit/>
          </a:bodyPr>
          <a:lstStyle>
            <a:defPPr>
              <a:defRPr lang="en-US"/>
            </a:defPPr>
            <a:lvl1pPr algn="ctr" defTabSz="457200" rtl="0" eaLnBrk="0" fontAlgn="base" hangingPunct="0">
              <a:spcBef>
                <a:spcPct val="0"/>
              </a:spcBef>
              <a:spcAft>
                <a:spcPct val="0"/>
              </a:spcAft>
              <a:buFont typeface="Arial" pitchFamily="34" charset="0"/>
              <a:buNone/>
              <a:defRPr sz="1400" b="1" kern="1200">
                <a:solidFill>
                  <a:prstClr val="black">
                    <a:lumMod val="85000"/>
                    <a:lumOff val="15000"/>
                  </a:prstClr>
                </a:solidFill>
                <a:latin typeface="ApexSans-Book"/>
                <a:ea typeface="+mn-ea"/>
                <a:cs typeface="+mn-cs"/>
              </a:defRPr>
            </a:lvl1pPr>
            <a:lvl2pPr algn="ctr" defTabSz="924041" rtl="0" eaLnBrk="0" fontAlgn="base" hangingPunct="0">
              <a:spcBef>
                <a:spcPct val="0"/>
              </a:spcBef>
              <a:spcAft>
                <a:spcPct val="0"/>
              </a:spcAft>
              <a:defRPr sz="4400">
                <a:solidFill>
                  <a:schemeClr val="lt1"/>
                </a:solidFill>
                <a:latin typeface="+mn-lt"/>
                <a:ea typeface="+mn-ea"/>
                <a:cs typeface="+mn-cs"/>
              </a:defRPr>
            </a:lvl2pPr>
            <a:lvl3pPr algn="ctr" defTabSz="924041" rtl="0" eaLnBrk="0" fontAlgn="base" hangingPunct="0">
              <a:spcBef>
                <a:spcPct val="0"/>
              </a:spcBef>
              <a:spcAft>
                <a:spcPct val="0"/>
              </a:spcAft>
              <a:defRPr sz="4400">
                <a:solidFill>
                  <a:schemeClr val="lt1"/>
                </a:solidFill>
                <a:latin typeface="+mn-lt"/>
                <a:ea typeface="+mn-ea"/>
                <a:cs typeface="+mn-cs"/>
              </a:defRPr>
            </a:lvl3pPr>
            <a:lvl4pPr algn="ctr" defTabSz="924041" rtl="0" eaLnBrk="0" fontAlgn="base" hangingPunct="0">
              <a:spcBef>
                <a:spcPct val="0"/>
              </a:spcBef>
              <a:spcAft>
                <a:spcPct val="0"/>
              </a:spcAft>
              <a:defRPr sz="4400">
                <a:solidFill>
                  <a:schemeClr val="lt1"/>
                </a:solidFill>
                <a:latin typeface="+mn-lt"/>
                <a:ea typeface="+mn-ea"/>
                <a:cs typeface="+mn-cs"/>
              </a:defRPr>
            </a:lvl4pPr>
            <a:lvl5pPr algn="ctr" defTabSz="924041" rtl="0" eaLnBrk="0" fontAlgn="base" hangingPunct="0">
              <a:spcBef>
                <a:spcPct val="0"/>
              </a:spcBef>
              <a:spcAft>
                <a:spcPct val="0"/>
              </a:spcAft>
              <a:defRPr sz="4400">
                <a:solidFill>
                  <a:schemeClr val="lt1"/>
                </a:solidFill>
                <a:latin typeface="+mn-lt"/>
                <a:ea typeface="+mn-ea"/>
                <a:cs typeface="+mn-cs"/>
              </a:defRPr>
            </a:lvl5pPr>
            <a:lvl6pPr marL="330754" algn="ctr" defTabSz="924504" rtl="0" fontAlgn="base">
              <a:spcBef>
                <a:spcPct val="0"/>
              </a:spcBef>
              <a:spcAft>
                <a:spcPct val="0"/>
              </a:spcAft>
              <a:defRPr sz="4400">
                <a:solidFill>
                  <a:schemeClr val="lt1"/>
                </a:solidFill>
                <a:latin typeface="+mn-lt"/>
                <a:ea typeface="+mn-ea"/>
                <a:cs typeface="+mn-cs"/>
              </a:defRPr>
            </a:lvl6pPr>
            <a:lvl7pPr marL="661508" algn="ctr" defTabSz="924504" rtl="0" fontAlgn="base">
              <a:spcBef>
                <a:spcPct val="0"/>
              </a:spcBef>
              <a:spcAft>
                <a:spcPct val="0"/>
              </a:spcAft>
              <a:defRPr sz="4400">
                <a:solidFill>
                  <a:schemeClr val="lt1"/>
                </a:solidFill>
                <a:latin typeface="+mn-lt"/>
                <a:ea typeface="+mn-ea"/>
                <a:cs typeface="+mn-cs"/>
              </a:defRPr>
            </a:lvl7pPr>
            <a:lvl8pPr marL="992261" algn="ctr" defTabSz="924504" rtl="0" fontAlgn="base">
              <a:spcBef>
                <a:spcPct val="0"/>
              </a:spcBef>
              <a:spcAft>
                <a:spcPct val="0"/>
              </a:spcAft>
              <a:defRPr sz="4400">
                <a:solidFill>
                  <a:schemeClr val="lt1"/>
                </a:solidFill>
                <a:latin typeface="+mn-lt"/>
                <a:ea typeface="+mn-ea"/>
                <a:cs typeface="+mn-cs"/>
              </a:defRPr>
            </a:lvl8pPr>
            <a:lvl9pPr marL="1323015" algn="ctr" defTabSz="924504" rtl="0" fontAlgn="base">
              <a:spcBef>
                <a:spcPct val="0"/>
              </a:spcBef>
              <a:spcAft>
                <a:spcPct val="0"/>
              </a:spcAft>
              <a:defRPr sz="4400">
                <a:solidFill>
                  <a:schemeClr val="lt1"/>
                </a:solidFill>
                <a:latin typeface="+mn-lt"/>
                <a:ea typeface="+mn-ea"/>
                <a:cs typeface="+mn-cs"/>
              </a:defRPr>
            </a:lvl9pPr>
          </a:lstStyle>
          <a:p>
            <a:pPr>
              <a:defRPr/>
            </a:pPr>
            <a:r>
              <a:rPr lang="en-ZA" sz="1200" dirty="0">
                <a:solidFill>
                  <a:srgbClr val="FFFFFF"/>
                </a:solidFill>
                <a:latin typeface="+mn-lt"/>
              </a:rPr>
              <a:t>Snapshot</a:t>
            </a:r>
            <a:endParaRPr lang="en-ZA" sz="1200" b="0" baseline="30000" dirty="0">
              <a:solidFill>
                <a:srgbClr val="FFFFFF"/>
              </a:solidFill>
              <a:latin typeface="+mn-lt"/>
            </a:endParaRPr>
          </a:p>
        </p:txBody>
      </p:sp>
    </p:spTree>
    <p:custDataLst>
      <p:tags r:id="rId2"/>
    </p:custDataLst>
    <p:extLst>
      <p:ext uri="{BB962C8B-B14F-4D97-AF65-F5344CB8AC3E}">
        <p14:creationId xmlns:p14="http://schemas.microsoft.com/office/powerpoint/2010/main" val="3626889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3"/>
            </p:custDataLst>
            <p:extLst/>
          </p:nvPr>
        </p:nvGraphicFramePr>
        <p:xfrm>
          <a:off x="1590" y="858444"/>
          <a:ext cx="1587" cy="1190"/>
        </p:xfrm>
        <a:graphic>
          <a:graphicData uri="http://schemas.openxmlformats.org/presentationml/2006/ole">
            <mc:AlternateContent xmlns:mc="http://schemas.openxmlformats.org/markup-compatibility/2006">
              <mc:Choice xmlns:v="urn:schemas-microsoft-com:vml" Requires="v">
                <p:oleObj spid="_x0000_s124112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90" y="858444"/>
                        <a:ext cx="1587" cy="119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Governance Structure and Relations</a:t>
            </a:r>
            <a:endParaRPr lang="en-ZA" dirty="0"/>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3200" y="1216250"/>
            <a:ext cx="8777397" cy="5257121"/>
          </a:xfrm>
          <a:prstGeom prst="rect">
            <a:avLst/>
          </a:prstGeom>
        </p:spPr>
      </p:pic>
    </p:spTree>
    <p:custDataLst>
      <p:tags r:id="rId2"/>
    </p:custDataLst>
    <p:extLst>
      <p:ext uri="{BB962C8B-B14F-4D97-AF65-F5344CB8AC3E}">
        <p14:creationId xmlns:p14="http://schemas.microsoft.com/office/powerpoint/2010/main" val="576422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extLst/>
          </p:nvPr>
        </p:nvGraphicFramePr>
        <p:xfrm>
          <a:off x="1192" y="858445"/>
          <a:ext cx="1190" cy="1190"/>
        </p:xfrm>
        <a:graphic>
          <a:graphicData uri="http://schemas.openxmlformats.org/presentationml/2006/ole">
            <mc:AlternateContent xmlns:mc="http://schemas.openxmlformats.org/markup-compatibility/2006">
              <mc:Choice xmlns:v="urn:schemas-microsoft-com:vml" Requires="v">
                <p:oleObj spid="_x0000_s123805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192" y="858445"/>
                        <a:ext cx="1190" cy="1190"/>
                      </a:xfrm>
                      <a:prstGeom prst="rect">
                        <a:avLst/>
                      </a:prstGeom>
                    </p:spPr>
                  </p:pic>
                </p:oleObj>
              </mc:Fallback>
            </mc:AlternateContent>
          </a:graphicData>
        </a:graphic>
      </p:graphicFrame>
      <p:sp>
        <p:nvSpPr>
          <p:cNvPr id="5" name="Rectangle 4" hidden="1"/>
          <p:cNvSpPr/>
          <p:nvPr>
            <p:custDataLst>
              <p:tags r:id="rId4"/>
            </p:custDataLst>
          </p:nvPr>
        </p:nvSpPr>
        <p:spPr bwMode="auto">
          <a:xfrm>
            <a:off x="4" y="857250"/>
            <a:ext cx="119063" cy="1190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ZA" sz="1500" b="1" dirty="0">
              <a:solidFill>
                <a:srgbClr val="768F4C"/>
              </a:solidFill>
              <a:sym typeface="Calibri" panose="020F0502020204030204" pitchFamily="34" charset="0"/>
            </a:endParaRPr>
          </a:p>
        </p:txBody>
      </p:sp>
      <p:sp>
        <p:nvSpPr>
          <p:cNvPr id="11" name="Title 1">
            <a:extLst>
              <a:ext uri="{FF2B5EF4-FFF2-40B4-BE49-F238E27FC236}">
                <a16:creationId xmlns="" xmlns:a16="http://schemas.microsoft.com/office/drawing/2014/main" id="{2B2B5F0A-6629-4196-8CBC-9A6319F9684B}"/>
              </a:ext>
            </a:extLst>
          </p:cNvPr>
          <p:cNvSpPr>
            <a:spLocks noGrp="1"/>
          </p:cNvSpPr>
          <p:nvPr>
            <p:ph type="title"/>
          </p:nvPr>
        </p:nvSpPr>
        <p:spPr/>
        <p:txBody>
          <a:bodyPr/>
          <a:lstStyle/>
          <a:p>
            <a:r>
              <a:rPr lang="en-GB" dirty="0" smtClean="0"/>
              <a:t>Transnet Highlights</a:t>
            </a:r>
            <a:endParaRPr lang="en-ZA" dirty="0"/>
          </a:p>
        </p:txBody>
      </p:sp>
      <p:sp>
        <p:nvSpPr>
          <p:cNvPr id="41" name="TextBox 7"/>
          <p:cNvSpPr txBox="1"/>
          <p:nvPr/>
        </p:nvSpPr>
        <p:spPr>
          <a:xfrm rot="10800000" flipV="1">
            <a:off x="118584" y="6650325"/>
            <a:ext cx="6400238" cy="169277"/>
          </a:xfrm>
          <a:prstGeom prst="rect">
            <a:avLst/>
          </a:prstGeom>
          <a:noFill/>
        </p:spPr>
        <p:txBody>
          <a:bodyPr wrap="square" lIns="36000" tIns="0" rIns="0" bIns="0" rtlCol="0">
            <a:sp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81" algn="l" rtl="0" fontAlgn="base">
              <a:spcBef>
                <a:spcPct val="0"/>
              </a:spcBef>
              <a:spcAft>
                <a:spcPct val="0"/>
              </a:spcAft>
              <a:defRPr sz="1600" kern="1200">
                <a:solidFill>
                  <a:schemeClr val="tx1"/>
                </a:solidFill>
                <a:latin typeface="Arial" charset="0"/>
                <a:ea typeface="+mn-ea"/>
                <a:cs typeface="+mn-cs"/>
              </a:defRPr>
            </a:lvl2pPr>
            <a:lvl3pPr marL="932962" algn="l" rtl="0" fontAlgn="base">
              <a:spcBef>
                <a:spcPct val="0"/>
              </a:spcBef>
              <a:spcAft>
                <a:spcPct val="0"/>
              </a:spcAft>
              <a:defRPr sz="1600" kern="1200">
                <a:solidFill>
                  <a:schemeClr val="tx1"/>
                </a:solidFill>
                <a:latin typeface="Arial" charset="0"/>
                <a:ea typeface="+mn-ea"/>
                <a:cs typeface="+mn-cs"/>
              </a:defRPr>
            </a:lvl3pPr>
            <a:lvl4pPr marL="1399443" algn="l" rtl="0" fontAlgn="base">
              <a:spcBef>
                <a:spcPct val="0"/>
              </a:spcBef>
              <a:spcAft>
                <a:spcPct val="0"/>
              </a:spcAft>
              <a:defRPr sz="1600" kern="1200">
                <a:solidFill>
                  <a:schemeClr val="tx1"/>
                </a:solidFill>
                <a:latin typeface="Arial" charset="0"/>
                <a:ea typeface="+mn-ea"/>
                <a:cs typeface="+mn-cs"/>
              </a:defRPr>
            </a:lvl4pPr>
            <a:lvl5pPr marL="1865925" algn="l" rtl="0" fontAlgn="base">
              <a:spcBef>
                <a:spcPct val="0"/>
              </a:spcBef>
              <a:spcAft>
                <a:spcPct val="0"/>
              </a:spcAft>
              <a:defRPr sz="1600" kern="1200">
                <a:solidFill>
                  <a:schemeClr val="tx1"/>
                </a:solidFill>
                <a:latin typeface="Arial" charset="0"/>
                <a:ea typeface="+mn-ea"/>
                <a:cs typeface="+mn-cs"/>
              </a:defRPr>
            </a:lvl5pPr>
            <a:lvl6pPr marL="2332406" algn="l" defTabSz="932962" rtl="0" eaLnBrk="1" latinLnBrk="0" hangingPunct="1">
              <a:defRPr sz="1600" kern="1200">
                <a:solidFill>
                  <a:schemeClr val="tx1"/>
                </a:solidFill>
                <a:latin typeface="Arial" charset="0"/>
                <a:ea typeface="+mn-ea"/>
                <a:cs typeface="+mn-cs"/>
              </a:defRPr>
            </a:lvl6pPr>
            <a:lvl7pPr marL="2798887" algn="l" defTabSz="932962" rtl="0" eaLnBrk="1" latinLnBrk="0" hangingPunct="1">
              <a:defRPr sz="1600" kern="1200">
                <a:solidFill>
                  <a:schemeClr val="tx1"/>
                </a:solidFill>
                <a:latin typeface="Arial" charset="0"/>
                <a:ea typeface="+mn-ea"/>
                <a:cs typeface="+mn-cs"/>
              </a:defRPr>
            </a:lvl7pPr>
            <a:lvl8pPr marL="3265368" algn="l" defTabSz="932962" rtl="0" eaLnBrk="1" latinLnBrk="0" hangingPunct="1">
              <a:defRPr sz="1600" kern="1200">
                <a:solidFill>
                  <a:schemeClr val="tx1"/>
                </a:solidFill>
                <a:latin typeface="Arial" charset="0"/>
                <a:ea typeface="+mn-ea"/>
                <a:cs typeface="+mn-cs"/>
              </a:defRPr>
            </a:lvl8pPr>
            <a:lvl9pPr marL="3731849" algn="l" defTabSz="932962" rtl="0" eaLnBrk="1" latinLnBrk="0" hangingPunct="1">
              <a:defRPr sz="1600" kern="1200">
                <a:solidFill>
                  <a:schemeClr val="tx1"/>
                </a:solidFill>
                <a:latin typeface="Arial" charset="0"/>
                <a:ea typeface="+mn-ea"/>
                <a:cs typeface="+mn-cs"/>
              </a:defRPr>
            </a:lvl9pPr>
          </a:lstStyle>
          <a:p>
            <a:r>
              <a:rPr lang="en-US" sz="1100" i="1" dirty="0" smtClean="0">
                <a:solidFill>
                  <a:srgbClr val="768F4C">
                    <a:lumMod val="50000"/>
                  </a:srgbClr>
                </a:solidFill>
                <a:latin typeface="Calibri" panose="020F0502020204030204" pitchFamily="34" charset="0"/>
                <a:cs typeface="Calibri" panose="020F0502020204030204" pitchFamily="34" charset="0"/>
              </a:rPr>
              <a:t>*MDS: Market </a:t>
            </a:r>
            <a:r>
              <a:rPr lang="en-US" sz="1100" i="1" dirty="0">
                <a:solidFill>
                  <a:srgbClr val="768F4C">
                    <a:lumMod val="50000"/>
                  </a:srgbClr>
                </a:solidFill>
                <a:latin typeface="Calibri" panose="020F0502020204030204" pitchFamily="34" charset="0"/>
                <a:cs typeface="Calibri" panose="020F0502020204030204" pitchFamily="34" charset="0"/>
              </a:rPr>
              <a:t>Demand Strategy </a:t>
            </a:r>
            <a:endParaRPr lang="en-ZA" sz="1100" i="1" dirty="0">
              <a:solidFill>
                <a:srgbClr val="C00000"/>
              </a:solidFill>
              <a:latin typeface="Calibri" panose="020F0502020204030204" pitchFamily="34" charset="0"/>
              <a:cs typeface="Calibri" panose="020F0502020204030204" pitchFamily="34" charset="0"/>
            </a:endParaRPr>
          </a:p>
        </p:txBody>
      </p:sp>
      <p:sp>
        <p:nvSpPr>
          <p:cNvPr id="7" name="Freeform 6"/>
          <p:cNvSpPr/>
          <p:nvPr/>
        </p:nvSpPr>
        <p:spPr>
          <a:xfrm>
            <a:off x="1389287" y="3950901"/>
            <a:ext cx="7560000" cy="295200"/>
          </a:xfrm>
          <a:custGeom>
            <a:avLst/>
            <a:gdLst>
              <a:gd name="connsiteX0" fmla="*/ 0 w 6653429"/>
              <a:gd name="connsiteY0" fmla="*/ 0 h 526304"/>
              <a:gd name="connsiteX1" fmla="*/ 6653429 w 6653429"/>
              <a:gd name="connsiteY1" fmla="*/ 0 h 526304"/>
              <a:gd name="connsiteX2" fmla="*/ 6653429 w 6653429"/>
              <a:gd name="connsiteY2" fmla="*/ 526304 h 526304"/>
              <a:gd name="connsiteX3" fmla="*/ 0 w 6653429"/>
              <a:gd name="connsiteY3" fmla="*/ 526304 h 526304"/>
              <a:gd name="connsiteX4" fmla="*/ 0 w 6653429"/>
              <a:gd name="connsiteY4" fmla="*/ 0 h 52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429" h="526304">
                <a:moveTo>
                  <a:pt x="0" y="0"/>
                </a:moveTo>
                <a:lnTo>
                  <a:pt x="6653429" y="0"/>
                </a:lnTo>
                <a:lnTo>
                  <a:pt x="6653429" y="526304"/>
                </a:lnTo>
                <a:lnTo>
                  <a:pt x="0" y="526304"/>
                </a:lnTo>
                <a:lnTo>
                  <a:pt x="0" y="0"/>
                </a:lnTo>
                <a:close/>
              </a:path>
            </a:pathLst>
          </a:custGeom>
          <a:solidFill>
            <a:schemeClr val="bg2">
              <a:lumMod val="50000"/>
            </a:schemeClr>
          </a:solidFill>
          <a:ln w="25400" cap="flat" cmpd="sng" algn="ctr">
            <a:solidFill>
              <a:schemeClr val="bg1">
                <a:lumMod val="65000"/>
              </a:schemeClr>
            </a:solidFill>
            <a:prstDash val="solid"/>
          </a:ln>
          <a:effectLst/>
        </p:spPr>
        <p:txBody>
          <a:bodyPr spcFirstLastPara="0" vert="horz" wrap="square" lIns="313316" tIns="19050" rIns="19050" bIns="19050" numCol="1" spcCol="1270" anchor="ctr" anchorCtr="0">
            <a:noAutofit/>
          </a:bodyPr>
          <a:lstStyle/>
          <a:p>
            <a:pPr algn="ctr" defTabSz="333299">
              <a:lnSpc>
                <a:spcPct val="90000"/>
              </a:lnSpc>
              <a:spcAft>
                <a:spcPct val="35000"/>
              </a:spcAft>
            </a:pPr>
            <a:r>
              <a:rPr lang="en-GB" sz="1200" b="1" kern="0" dirty="0">
                <a:solidFill>
                  <a:prstClr val="white"/>
                </a:solidFill>
              </a:rPr>
              <a:t>FINANCIAL STABILITY</a:t>
            </a:r>
          </a:p>
        </p:txBody>
      </p:sp>
      <p:sp>
        <p:nvSpPr>
          <p:cNvPr id="8" name="Freeform 7"/>
          <p:cNvSpPr/>
          <p:nvPr/>
        </p:nvSpPr>
        <p:spPr>
          <a:xfrm>
            <a:off x="1569392" y="3240563"/>
            <a:ext cx="7389922" cy="295200"/>
          </a:xfrm>
          <a:custGeom>
            <a:avLst/>
            <a:gdLst>
              <a:gd name="connsiteX0" fmla="*/ 0 w 6653429"/>
              <a:gd name="connsiteY0" fmla="*/ 0 h 526304"/>
              <a:gd name="connsiteX1" fmla="*/ 6653429 w 6653429"/>
              <a:gd name="connsiteY1" fmla="*/ 0 h 526304"/>
              <a:gd name="connsiteX2" fmla="*/ 6653429 w 6653429"/>
              <a:gd name="connsiteY2" fmla="*/ 526304 h 526304"/>
              <a:gd name="connsiteX3" fmla="*/ 0 w 6653429"/>
              <a:gd name="connsiteY3" fmla="*/ 526304 h 526304"/>
              <a:gd name="connsiteX4" fmla="*/ 0 w 6653429"/>
              <a:gd name="connsiteY4" fmla="*/ 0 h 52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429" h="526304">
                <a:moveTo>
                  <a:pt x="0" y="0"/>
                </a:moveTo>
                <a:lnTo>
                  <a:pt x="6653429" y="0"/>
                </a:lnTo>
                <a:lnTo>
                  <a:pt x="6653429" y="526304"/>
                </a:lnTo>
                <a:lnTo>
                  <a:pt x="0" y="526304"/>
                </a:lnTo>
                <a:lnTo>
                  <a:pt x="0" y="0"/>
                </a:lnTo>
                <a:close/>
              </a:path>
            </a:pathLst>
          </a:custGeom>
          <a:solidFill>
            <a:srgbClr val="FFC000"/>
          </a:solidFill>
          <a:ln w="25400" cap="flat" cmpd="sng" algn="ctr">
            <a:solidFill>
              <a:schemeClr val="bg1">
                <a:lumMod val="65000"/>
              </a:schemeClr>
            </a:solidFill>
            <a:prstDash val="solid"/>
          </a:ln>
          <a:effectLst/>
        </p:spPr>
        <p:txBody>
          <a:bodyPr spcFirstLastPara="0" vert="horz" wrap="square" lIns="313316" tIns="19050" rIns="19050" bIns="19050" numCol="1" spcCol="1270" anchor="ctr" anchorCtr="0">
            <a:noAutofit/>
          </a:bodyPr>
          <a:lstStyle/>
          <a:p>
            <a:pPr algn="ctr" defTabSz="333299">
              <a:lnSpc>
                <a:spcPct val="90000"/>
              </a:lnSpc>
              <a:spcAft>
                <a:spcPct val="35000"/>
              </a:spcAft>
            </a:pPr>
            <a:r>
              <a:rPr lang="en-US" sz="1200" b="1" kern="0" dirty="0">
                <a:solidFill>
                  <a:prstClr val="white"/>
                </a:solidFill>
              </a:rPr>
              <a:t>STRATEGIC ROLE IN THE ECONOMY </a:t>
            </a:r>
          </a:p>
        </p:txBody>
      </p:sp>
      <p:grpSp>
        <p:nvGrpSpPr>
          <p:cNvPr id="9" name="Group 21"/>
          <p:cNvGrpSpPr/>
          <p:nvPr/>
        </p:nvGrpSpPr>
        <p:grpSpPr>
          <a:xfrm>
            <a:off x="586626" y="1631042"/>
            <a:ext cx="8372685" cy="411480"/>
            <a:chOff x="1500611" y="1189717"/>
            <a:chExt cx="9217799" cy="459925"/>
          </a:xfrm>
        </p:grpSpPr>
        <p:sp>
          <p:nvSpPr>
            <p:cNvPr id="10" name="Freeform 9"/>
            <p:cNvSpPr/>
            <p:nvPr/>
          </p:nvSpPr>
          <p:spPr>
            <a:xfrm>
              <a:off x="1852594" y="1268053"/>
              <a:ext cx="8865816" cy="309215"/>
            </a:xfrm>
            <a:custGeom>
              <a:avLst/>
              <a:gdLst>
                <a:gd name="connsiteX0" fmla="*/ 0 w 7130044"/>
                <a:gd name="connsiteY0" fmla="*/ 0 h 526304"/>
                <a:gd name="connsiteX1" fmla="*/ 7130044 w 7130044"/>
                <a:gd name="connsiteY1" fmla="*/ 0 h 526304"/>
                <a:gd name="connsiteX2" fmla="*/ 7130044 w 7130044"/>
                <a:gd name="connsiteY2" fmla="*/ 526304 h 526304"/>
                <a:gd name="connsiteX3" fmla="*/ 0 w 7130044"/>
                <a:gd name="connsiteY3" fmla="*/ 526304 h 526304"/>
                <a:gd name="connsiteX4" fmla="*/ 0 w 7130044"/>
                <a:gd name="connsiteY4" fmla="*/ 0 h 52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0044" h="526304">
                  <a:moveTo>
                    <a:pt x="0" y="0"/>
                  </a:moveTo>
                  <a:lnTo>
                    <a:pt x="7130044" y="0"/>
                  </a:lnTo>
                  <a:lnTo>
                    <a:pt x="7130044" y="526304"/>
                  </a:lnTo>
                  <a:lnTo>
                    <a:pt x="0" y="526304"/>
                  </a:lnTo>
                  <a:lnTo>
                    <a:pt x="0" y="0"/>
                  </a:lnTo>
                  <a:close/>
                </a:path>
              </a:pathLst>
            </a:custGeom>
            <a:solidFill>
              <a:schemeClr val="accent6">
                <a:lumMod val="75000"/>
              </a:schemeClr>
            </a:solidFill>
            <a:ln w="25400" cap="flat" cmpd="sng" algn="ctr">
              <a:solidFill>
                <a:sysClr val="window" lastClr="FFFFFF">
                  <a:lumMod val="65000"/>
                </a:sysClr>
              </a:solidFill>
              <a:prstDash val="solid"/>
            </a:ln>
            <a:effectLst/>
          </p:spPr>
          <p:txBody>
            <a:bodyPr spcFirstLastPara="0" vert="horz" wrap="square" lIns="313316" tIns="19050" rIns="19050" bIns="19050" numCol="1" spcCol="1270" anchor="ctr" anchorCtr="0">
              <a:noAutofit/>
            </a:bodyPr>
            <a:lstStyle/>
            <a:p>
              <a:pPr algn="ctr" defTabSz="333299">
                <a:lnSpc>
                  <a:spcPct val="90000"/>
                </a:lnSpc>
                <a:spcAft>
                  <a:spcPct val="35000"/>
                </a:spcAft>
              </a:pPr>
              <a:r>
                <a:rPr lang="en-US" sz="1200" b="1" kern="0">
                  <a:solidFill>
                    <a:prstClr val="white"/>
                  </a:solidFill>
                </a:rPr>
                <a:t>GROWING </a:t>
              </a:r>
              <a:r>
                <a:rPr lang="en-US" sz="1200" b="1" kern="0" smtClean="0">
                  <a:solidFill>
                    <a:prstClr val="white"/>
                  </a:solidFill>
                </a:rPr>
                <a:t>REVENUE, </a:t>
              </a:r>
              <a:r>
                <a:rPr lang="en-US" sz="1200" b="1" kern="0" dirty="0">
                  <a:solidFill>
                    <a:prstClr val="white"/>
                  </a:solidFill>
                </a:rPr>
                <a:t>EBITDA AND MARGIN</a:t>
              </a:r>
            </a:p>
          </p:txBody>
        </p:sp>
        <p:sp>
          <p:nvSpPr>
            <p:cNvPr id="12" name="Oval 11"/>
            <p:cNvSpPr>
              <a:spLocks noChangeAspect="1"/>
            </p:cNvSpPr>
            <p:nvPr/>
          </p:nvSpPr>
          <p:spPr>
            <a:xfrm>
              <a:off x="1500611" y="1189717"/>
              <a:ext cx="489488" cy="459925"/>
            </a:xfrm>
            <a:prstGeom prst="ellipse">
              <a:avLst/>
            </a:prstGeom>
            <a:solidFill>
              <a:sysClr val="window" lastClr="FFFFFF">
                <a:hueOff val="0"/>
                <a:satOff val="0"/>
                <a:lumOff val="0"/>
                <a:alphaOff val="0"/>
              </a:sysClr>
            </a:solidFill>
            <a:ln w="25400" cap="flat" cmpd="sng" algn="ctr">
              <a:solidFill>
                <a:schemeClr val="accent6"/>
              </a:solidFill>
              <a:prstDash val="solid"/>
            </a:ln>
            <a:effectLst/>
          </p:spPr>
          <p:txBody>
            <a:bodyPr/>
            <a:lstStyle/>
            <a:p>
              <a:pPr algn="ctr" defTabSz="685800">
                <a:defRPr/>
              </a:pPr>
              <a:r>
                <a:rPr lang="en-GB" sz="1350" kern="0" dirty="0">
                  <a:solidFill>
                    <a:srgbClr val="5F5F5F">
                      <a:hueOff val="0"/>
                      <a:satOff val="0"/>
                      <a:lumOff val="0"/>
                      <a:alphaOff val="0"/>
                    </a:srgbClr>
                  </a:solidFill>
                  <a:latin typeface="Calibri"/>
                </a:rPr>
                <a:t>1</a:t>
              </a:r>
              <a:endParaRPr lang="en-US" sz="1350" kern="0" dirty="0">
                <a:solidFill>
                  <a:srgbClr val="5F5F5F">
                    <a:hueOff val="0"/>
                    <a:satOff val="0"/>
                    <a:lumOff val="0"/>
                    <a:alphaOff val="0"/>
                  </a:srgbClr>
                </a:solidFill>
                <a:latin typeface="Calibri"/>
              </a:endParaRPr>
            </a:p>
          </p:txBody>
        </p:sp>
      </p:grpSp>
      <p:sp>
        <p:nvSpPr>
          <p:cNvPr id="13" name="Oval 12"/>
          <p:cNvSpPr>
            <a:spLocks noChangeAspect="1"/>
          </p:cNvSpPr>
          <p:nvPr/>
        </p:nvSpPr>
        <p:spPr>
          <a:xfrm>
            <a:off x="1364748" y="3190302"/>
            <a:ext cx="410846" cy="411479"/>
          </a:xfrm>
          <a:prstGeom prst="ellipse">
            <a:avLst/>
          </a:prstGeom>
          <a:solidFill>
            <a:sysClr val="window" lastClr="FFFFFF">
              <a:hueOff val="0"/>
              <a:satOff val="0"/>
              <a:lumOff val="0"/>
              <a:alphaOff val="0"/>
            </a:sysClr>
          </a:solidFill>
          <a:ln w="25400" cap="flat" cmpd="sng" algn="ctr">
            <a:solidFill>
              <a:srgbClr val="FFC000"/>
            </a:solidFill>
            <a:prstDash val="solid"/>
          </a:ln>
          <a:effectLst/>
        </p:spPr>
        <p:txBody>
          <a:bodyPr/>
          <a:lstStyle/>
          <a:p>
            <a:pPr algn="ctr" defTabSz="685800">
              <a:defRPr/>
            </a:pPr>
            <a:r>
              <a:rPr lang="en-GB" sz="1350" kern="0" dirty="0">
                <a:solidFill>
                  <a:srgbClr val="5F5F5F">
                    <a:hueOff val="0"/>
                    <a:satOff val="0"/>
                    <a:lumOff val="0"/>
                    <a:alphaOff val="0"/>
                  </a:srgbClr>
                </a:solidFill>
                <a:latin typeface="Calibri"/>
              </a:rPr>
              <a:t>3</a:t>
            </a:r>
            <a:endParaRPr lang="en-US" sz="1350" kern="0" dirty="0">
              <a:solidFill>
                <a:srgbClr val="5F5F5F">
                  <a:hueOff val="0"/>
                  <a:satOff val="0"/>
                  <a:lumOff val="0"/>
                  <a:alphaOff val="0"/>
                </a:srgbClr>
              </a:solidFill>
              <a:latin typeface="Calibri"/>
            </a:endParaRPr>
          </a:p>
        </p:txBody>
      </p:sp>
      <p:sp>
        <p:nvSpPr>
          <p:cNvPr id="14" name="Oval 13"/>
          <p:cNvSpPr>
            <a:spLocks noChangeAspect="1"/>
          </p:cNvSpPr>
          <p:nvPr/>
        </p:nvSpPr>
        <p:spPr>
          <a:xfrm>
            <a:off x="1285061" y="3901597"/>
            <a:ext cx="411210" cy="411480"/>
          </a:xfrm>
          <a:prstGeom prst="ellipse">
            <a:avLst/>
          </a:prstGeom>
          <a:solidFill>
            <a:sysClr val="window" lastClr="FFFFFF">
              <a:hueOff val="0"/>
              <a:satOff val="0"/>
              <a:lumOff val="0"/>
              <a:alphaOff val="0"/>
            </a:sysClr>
          </a:solidFill>
          <a:ln w="25400" cap="flat" cmpd="sng" algn="ctr">
            <a:solidFill>
              <a:schemeClr val="tx2"/>
            </a:solidFill>
            <a:prstDash val="solid"/>
          </a:ln>
          <a:effectLst/>
        </p:spPr>
        <p:txBody>
          <a:bodyPr/>
          <a:lstStyle/>
          <a:p>
            <a:pPr algn="ctr" defTabSz="685800">
              <a:defRPr/>
            </a:pPr>
            <a:r>
              <a:rPr lang="en-GB" sz="1350" kern="0" dirty="0">
                <a:solidFill>
                  <a:srgbClr val="5F5F5F">
                    <a:hueOff val="0"/>
                    <a:satOff val="0"/>
                    <a:lumOff val="0"/>
                    <a:alphaOff val="0"/>
                  </a:srgbClr>
                </a:solidFill>
                <a:latin typeface="Calibri"/>
              </a:rPr>
              <a:t>4</a:t>
            </a:r>
            <a:endParaRPr lang="en-US" sz="1350" kern="0" dirty="0">
              <a:solidFill>
                <a:srgbClr val="5F5F5F">
                  <a:hueOff val="0"/>
                  <a:satOff val="0"/>
                  <a:lumOff val="0"/>
                  <a:alphaOff val="0"/>
                </a:srgbClr>
              </a:solidFill>
              <a:latin typeface="Calibri"/>
            </a:endParaRPr>
          </a:p>
        </p:txBody>
      </p:sp>
      <p:grpSp>
        <p:nvGrpSpPr>
          <p:cNvPr id="15" name="Group 28"/>
          <p:cNvGrpSpPr/>
          <p:nvPr/>
        </p:nvGrpSpPr>
        <p:grpSpPr>
          <a:xfrm>
            <a:off x="1144392" y="4620199"/>
            <a:ext cx="7801476" cy="429752"/>
            <a:chOff x="2081628" y="4236692"/>
            <a:chExt cx="8354403" cy="418114"/>
          </a:xfrm>
        </p:grpSpPr>
        <p:sp>
          <p:nvSpPr>
            <p:cNvPr id="16" name="Freeform 15"/>
            <p:cNvSpPr/>
            <p:nvPr/>
          </p:nvSpPr>
          <p:spPr>
            <a:xfrm>
              <a:off x="2149168" y="4305220"/>
              <a:ext cx="8286863" cy="287206"/>
            </a:xfrm>
            <a:custGeom>
              <a:avLst/>
              <a:gdLst>
                <a:gd name="connsiteX0" fmla="*/ 0 w 6653429"/>
                <a:gd name="connsiteY0" fmla="*/ 0 h 526304"/>
                <a:gd name="connsiteX1" fmla="*/ 6653429 w 6653429"/>
                <a:gd name="connsiteY1" fmla="*/ 0 h 526304"/>
                <a:gd name="connsiteX2" fmla="*/ 6653429 w 6653429"/>
                <a:gd name="connsiteY2" fmla="*/ 526304 h 526304"/>
                <a:gd name="connsiteX3" fmla="*/ 0 w 6653429"/>
                <a:gd name="connsiteY3" fmla="*/ 526304 h 526304"/>
                <a:gd name="connsiteX4" fmla="*/ 0 w 6653429"/>
                <a:gd name="connsiteY4" fmla="*/ 0 h 52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429" h="526304">
                  <a:moveTo>
                    <a:pt x="0" y="0"/>
                  </a:moveTo>
                  <a:lnTo>
                    <a:pt x="6653429" y="0"/>
                  </a:lnTo>
                  <a:lnTo>
                    <a:pt x="6653429" y="526304"/>
                  </a:lnTo>
                  <a:lnTo>
                    <a:pt x="0" y="526304"/>
                  </a:lnTo>
                  <a:lnTo>
                    <a:pt x="0" y="0"/>
                  </a:lnTo>
                  <a:close/>
                </a:path>
              </a:pathLst>
            </a:custGeom>
            <a:solidFill>
              <a:schemeClr val="accent3">
                <a:lumMod val="75000"/>
              </a:schemeClr>
            </a:solidFill>
            <a:ln w="19050" cap="flat" cmpd="sng" algn="ctr">
              <a:solidFill>
                <a:schemeClr val="bg1">
                  <a:lumMod val="65000"/>
                </a:schemeClr>
              </a:solidFill>
              <a:prstDash val="solid"/>
            </a:ln>
            <a:effectLst/>
          </p:spPr>
          <p:txBody>
            <a:bodyPr spcFirstLastPara="0" vert="horz" wrap="square" lIns="313316" tIns="19050" rIns="19050" bIns="19050" numCol="1" spcCol="1270" anchor="ctr" anchorCtr="0">
              <a:noAutofit/>
            </a:bodyPr>
            <a:lstStyle/>
            <a:p>
              <a:pPr algn="ctr" defTabSz="333299">
                <a:lnSpc>
                  <a:spcPct val="90000"/>
                </a:lnSpc>
                <a:spcAft>
                  <a:spcPct val="35000"/>
                </a:spcAft>
              </a:pPr>
              <a:r>
                <a:rPr lang="en-US" sz="1150" b="1" kern="0" dirty="0">
                  <a:solidFill>
                    <a:prstClr val="white"/>
                  </a:solidFill>
                </a:rPr>
                <a:t>ECONOMIC AND DEMOGRAPHIC GROWTH ON THE CONTINENT POSITIONS IT WELL FOR THE FUTURE</a:t>
              </a:r>
            </a:p>
          </p:txBody>
        </p:sp>
        <p:sp>
          <p:nvSpPr>
            <p:cNvPr id="17" name="Oval 16"/>
            <p:cNvSpPr>
              <a:spLocks noChangeAspect="1"/>
            </p:cNvSpPr>
            <p:nvPr/>
          </p:nvSpPr>
          <p:spPr>
            <a:xfrm>
              <a:off x="2081628" y="4236692"/>
              <a:ext cx="444988" cy="418114"/>
            </a:xfrm>
            <a:prstGeom prst="ellipse">
              <a:avLst/>
            </a:prstGeom>
            <a:solidFill>
              <a:sysClr val="window" lastClr="FFFFFF"/>
            </a:solidFill>
            <a:ln w="25400" cap="flat" cmpd="sng" algn="ctr">
              <a:solidFill>
                <a:schemeClr val="accent3">
                  <a:lumMod val="75000"/>
                </a:schemeClr>
              </a:solidFill>
              <a:prstDash val="solid"/>
            </a:ln>
            <a:effectLst/>
          </p:spPr>
          <p:txBody>
            <a:bodyPr/>
            <a:lstStyle/>
            <a:p>
              <a:pPr algn="ctr" defTabSz="685800">
                <a:defRPr/>
              </a:pPr>
              <a:r>
                <a:rPr lang="en-GB" sz="1350" kern="0" dirty="0">
                  <a:solidFill>
                    <a:srgbClr val="5F5F5F">
                      <a:hueOff val="0"/>
                      <a:satOff val="0"/>
                      <a:lumOff val="0"/>
                      <a:alphaOff val="0"/>
                    </a:srgbClr>
                  </a:solidFill>
                  <a:latin typeface="Calibri"/>
                </a:rPr>
                <a:t>5</a:t>
              </a:r>
              <a:endParaRPr lang="en-US" sz="1350" kern="0" dirty="0">
                <a:solidFill>
                  <a:srgbClr val="5F5F5F">
                    <a:hueOff val="0"/>
                    <a:satOff val="0"/>
                    <a:lumOff val="0"/>
                    <a:alphaOff val="0"/>
                  </a:srgbClr>
                </a:solidFill>
                <a:latin typeface="Calibri"/>
              </a:endParaRPr>
            </a:p>
          </p:txBody>
        </p:sp>
      </p:grpSp>
      <p:sp>
        <p:nvSpPr>
          <p:cNvPr id="18" name="Freeform 17"/>
          <p:cNvSpPr/>
          <p:nvPr/>
        </p:nvSpPr>
        <p:spPr>
          <a:xfrm>
            <a:off x="1037460" y="5400387"/>
            <a:ext cx="7894960" cy="295200"/>
          </a:xfrm>
          <a:custGeom>
            <a:avLst/>
            <a:gdLst>
              <a:gd name="connsiteX0" fmla="*/ 0 w 6653429"/>
              <a:gd name="connsiteY0" fmla="*/ 0 h 526304"/>
              <a:gd name="connsiteX1" fmla="*/ 6653429 w 6653429"/>
              <a:gd name="connsiteY1" fmla="*/ 0 h 526304"/>
              <a:gd name="connsiteX2" fmla="*/ 6653429 w 6653429"/>
              <a:gd name="connsiteY2" fmla="*/ 526304 h 526304"/>
              <a:gd name="connsiteX3" fmla="*/ 0 w 6653429"/>
              <a:gd name="connsiteY3" fmla="*/ 526304 h 526304"/>
              <a:gd name="connsiteX4" fmla="*/ 0 w 6653429"/>
              <a:gd name="connsiteY4" fmla="*/ 0 h 52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429" h="526304">
                <a:moveTo>
                  <a:pt x="0" y="0"/>
                </a:moveTo>
                <a:lnTo>
                  <a:pt x="6653429" y="0"/>
                </a:lnTo>
                <a:lnTo>
                  <a:pt x="6653429" y="526304"/>
                </a:lnTo>
                <a:lnTo>
                  <a:pt x="0" y="526304"/>
                </a:lnTo>
                <a:lnTo>
                  <a:pt x="0" y="0"/>
                </a:lnTo>
                <a:close/>
              </a:path>
            </a:pathLst>
          </a:custGeom>
          <a:solidFill>
            <a:srgbClr val="364D6E"/>
          </a:solidFill>
          <a:ln w="25400" cap="flat" cmpd="sng" algn="ctr">
            <a:solidFill>
              <a:schemeClr val="bg1">
                <a:lumMod val="65000"/>
              </a:schemeClr>
            </a:solidFill>
            <a:prstDash val="solid"/>
          </a:ln>
          <a:effectLst/>
        </p:spPr>
        <p:txBody>
          <a:bodyPr spcFirstLastPara="0" vert="horz" wrap="square" lIns="313316" tIns="19050" rIns="19050" bIns="19050" numCol="1" spcCol="1270" anchor="ctr" anchorCtr="0">
            <a:noAutofit/>
          </a:bodyPr>
          <a:lstStyle/>
          <a:p>
            <a:pPr algn="ctr" defTabSz="333299">
              <a:lnSpc>
                <a:spcPct val="90000"/>
              </a:lnSpc>
              <a:spcAft>
                <a:spcPct val="35000"/>
              </a:spcAft>
            </a:pPr>
            <a:r>
              <a:rPr lang="en-US" sz="1200" b="1" kern="0" dirty="0">
                <a:solidFill>
                  <a:prstClr val="white"/>
                </a:solidFill>
              </a:rPr>
              <a:t>MDS* IS ON TRACK AND TRANSNET 4.0 PROVIDES THE COMPANY A LONG TERM VISION</a:t>
            </a:r>
          </a:p>
        </p:txBody>
      </p:sp>
      <p:sp>
        <p:nvSpPr>
          <p:cNvPr id="19" name="Oval 18"/>
          <p:cNvSpPr>
            <a:spLocks noChangeAspect="1"/>
          </p:cNvSpPr>
          <p:nvPr/>
        </p:nvSpPr>
        <p:spPr>
          <a:xfrm>
            <a:off x="828601" y="5357062"/>
            <a:ext cx="410846" cy="411479"/>
          </a:xfrm>
          <a:prstGeom prst="ellipse">
            <a:avLst/>
          </a:prstGeom>
          <a:solidFill>
            <a:sysClr val="window" lastClr="FFFFFF"/>
          </a:solidFill>
          <a:ln w="25400" cap="flat" cmpd="sng" algn="ctr">
            <a:solidFill>
              <a:schemeClr val="accent2">
                <a:lumMod val="75000"/>
              </a:schemeClr>
            </a:solidFill>
            <a:prstDash val="solid"/>
          </a:ln>
          <a:effectLst/>
        </p:spPr>
        <p:txBody>
          <a:bodyPr/>
          <a:lstStyle/>
          <a:p>
            <a:pPr algn="ctr" defTabSz="685800">
              <a:defRPr/>
            </a:pPr>
            <a:r>
              <a:rPr lang="en-GB" sz="1350" kern="0" dirty="0">
                <a:solidFill>
                  <a:srgbClr val="5F5F5F">
                    <a:hueOff val="0"/>
                    <a:satOff val="0"/>
                    <a:lumOff val="0"/>
                    <a:alphaOff val="0"/>
                  </a:srgbClr>
                </a:solidFill>
                <a:latin typeface="Calibri"/>
              </a:rPr>
              <a:t>6</a:t>
            </a:r>
            <a:endParaRPr lang="en-US" sz="1350" kern="0" dirty="0">
              <a:solidFill>
                <a:srgbClr val="5F5F5F">
                  <a:hueOff val="0"/>
                  <a:satOff val="0"/>
                  <a:lumOff val="0"/>
                  <a:alphaOff val="0"/>
                </a:srgbClr>
              </a:solidFill>
              <a:latin typeface="Calibri"/>
            </a:endParaRPr>
          </a:p>
        </p:txBody>
      </p:sp>
      <p:pic>
        <p:nvPicPr>
          <p:cNvPr id="20" name="Picture 9" descr="Image result for transnet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6846" y="3389630"/>
            <a:ext cx="1091321" cy="82296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080790" y="2092133"/>
            <a:ext cx="7623030" cy="261610"/>
          </a:xfrm>
          <a:prstGeom prst="rect">
            <a:avLst/>
          </a:prstGeom>
        </p:spPr>
        <p:txBody>
          <a:bodyPr wrap="square">
            <a:spAutoFit/>
          </a:bodyPr>
          <a:lstStyle/>
          <a:p>
            <a:pPr marL="214313" lvl="1" indent="-214313">
              <a:spcBef>
                <a:spcPts val="300"/>
              </a:spcBef>
              <a:spcAft>
                <a:spcPts val="300"/>
              </a:spcAft>
              <a:buFont typeface="Arial" panose="020B0604020202020204" pitchFamily="34" charset="0"/>
              <a:buChar char="•"/>
            </a:pPr>
            <a:r>
              <a:rPr lang="en-US" sz="1100" dirty="0">
                <a:solidFill>
                  <a:schemeClr val="tx2"/>
                </a:solidFill>
                <a:ea typeface="Tahoma" panose="020B0604030504040204" pitchFamily="34" charset="0"/>
                <a:cs typeface="Tahoma" panose="020B0604030504040204" pitchFamily="34" charset="0"/>
              </a:rPr>
              <a:t>Transnet </a:t>
            </a:r>
            <a:r>
              <a:rPr lang="en-US" sz="1100" dirty="0" smtClean="0">
                <a:solidFill>
                  <a:schemeClr val="tx2"/>
                </a:solidFill>
                <a:ea typeface="Tahoma" panose="020B0604030504040204" pitchFamily="34" charset="0"/>
                <a:cs typeface="Tahoma" panose="020B0604030504040204" pitchFamily="34" charset="0"/>
              </a:rPr>
              <a:t>continues </a:t>
            </a:r>
            <a:r>
              <a:rPr lang="en-US" sz="1100" dirty="0">
                <a:solidFill>
                  <a:schemeClr val="tx2"/>
                </a:solidFill>
                <a:ea typeface="Tahoma" panose="020B0604030504040204" pitchFamily="34" charset="0"/>
                <a:cs typeface="Tahoma" panose="020B0604030504040204" pitchFamily="34" charset="0"/>
              </a:rPr>
              <a:t>to deliver strong </a:t>
            </a:r>
            <a:r>
              <a:rPr lang="en-US" sz="1100" dirty="0" smtClean="0">
                <a:solidFill>
                  <a:schemeClr val="tx2"/>
                </a:solidFill>
                <a:ea typeface="Tahoma" panose="020B0604030504040204" pitchFamily="34" charset="0"/>
                <a:cs typeface="Tahoma" panose="020B0604030504040204" pitchFamily="34" charset="0"/>
              </a:rPr>
              <a:t>financial results with 2017/18 </a:t>
            </a:r>
            <a:r>
              <a:rPr lang="en-ZA" sz="1100" dirty="0" smtClean="0">
                <a:solidFill>
                  <a:schemeClr val="tx2"/>
                </a:solidFill>
                <a:ea typeface="Tahoma" panose="020B0604030504040204" pitchFamily="34" charset="0"/>
                <a:cs typeface="Tahoma" panose="020B0604030504040204" pitchFamily="34" charset="0"/>
              </a:rPr>
              <a:t>EBITDA expected to increase by more than 15%.</a:t>
            </a:r>
            <a:endParaRPr lang="en-ZA" sz="1100" dirty="0">
              <a:solidFill>
                <a:schemeClr val="tx2"/>
              </a:solidFill>
              <a:ea typeface="Tahoma" panose="020B0604030504040204" pitchFamily="34" charset="0"/>
              <a:cs typeface="Tahoma" panose="020B0604030504040204" pitchFamily="34" charset="0"/>
            </a:endParaRPr>
          </a:p>
        </p:txBody>
      </p:sp>
      <p:sp>
        <p:nvSpPr>
          <p:cNvPr id="22" name="Rectangle 21"/>
          <p:cNvSpPr/>
          <p:nvPr/>
        </p:nvSpPr>
        <p:spPr>
          <a:xfrm>
            <a:off x="1389847" y="2785480"/>
            <a:ext cx="7551606" cy="819455"/>
          </a:xfrm>
          <a:prstGeom prst="rect">
            <a:avLst/>
          </a:prstGeom>
        </p:spPr>
        <p:txBody>
          <a:bodyPr wrap="square">
            <a:spAutoFit/>
          </a:bodyPr>
          <a:lstStyle/>
          <a:p>
            <a:pPr marL="214313" lvl="1" indent="-214313">
              <a:buFont typeface="Arial" panose="020B0604020202020204" pitchFamily="34" charset="0"/>
              <a:buChar char="•"/>
            </a:pPr>
            <a:r>
              <a:rPr lang="en-US" sz="1100" dirty="0">
                <a:solidFill>
                  <a:schemeClr val="tx2"/>
                </a:solidFill>
                <a:ea typeface="Tahoma" panose="020B0604030504040204" pitchFamily="34" charset="0"/>
                <a:cs typeface="Tahoma" panose="020B0604030504040204" pitchFamily="34" charset="0"/>
              </a:rPr>
              <a:t>59% of Transnet’s revenue secured</a:t>
            </a:r>
            <a:r>
              <a:rPr lang="en-GB" sz="1100" dirty="0">
                <a:solidFill>
                  <a:schemeClr val="tx2"/>
                </a:solidFill>
                <a:ea typeface="Tahoma" panose="020B0604030504040204" pitchFamily="34" charset="0"/>
                <a:cs typeface="Tahoma" panose="020B0604030504040204" pitchFamily="34" charset="0"/>
              </a:rPr>
              <a:t> through regulated entities (TNPA and </a:t>
            </a:r>
            <a:r>
              <a:rPr lang="en-GB" sz="1100" dirty="0" err="1">
                <a:solidFill>
                  <a:schemeClr val="tx2"/>
                </a:solidFill>
                <a:ea typeface="Tahoma" panose="020B0604030504040204" pitchFamily="34" charset="0"/>
                <a:cs typeface="Tahoma" panose="020B0604030504040204" pitchFamily="34" charset="0"/>
              </a:rPr>
              <a:t>TPL</a:t>
            </a:r>
            <a:r>
              <a:rPr lang="en-GB" sz="1100" dirty="0">
                <a:solidFill>
                  <a:schemeClr val="tx2"/>
                </a:solidFill>
                <a:ea typeface="Tahoma" panose="020B0604030504040204" pitchFamily="34" charset="0"/>
                <a:cs typeface="Tahoma" panose="020B0604030504040204" pitchFamily="34" charset="0"/>
              </a:rPr>
              <a:t>) and take-or-pay contracts (</a:t>
            </a:r>
            <a:r>
              <a:rPr lang="en-GB" sz="1100" dirty="0" err="1">
                <a:solidFill>
                  <a:schemeClr val="tx2"/>
                </a:solidFill>
                <a:ea typeface="Tahoma" panose="020B0604030504040204" pitchFamily="34" charset="0"/>
                <a:cs typeface="Tahoma" panose="020B0604030504040204" pitchFamily="34" charset="0"/>
              </a:rPr>
              <a:t>TFR</a:t>
            </a:r>
            <a:r>
              <a:rPr lang="en-GB" sz="1100" dirty="0">
                <a:solidFill>
                  <a:schemeClr val="tx2"/>
                </a:solidFill>
                <a:ea typeface="Tahoma" panose="020B0604030504040204" pitchFamily="34" charset="0"/>
                <a:cs typeface="Tahoma" panose="020B0604030504040204" pitchFamily="34" charset="0"/>
              </a:rPr>
              <a:t>).</a:t>
            </a:r>
          </a:p>
          <a:p>
            <a:pPr marL="214313" lvl="1" indent="-214313">
              <a:spcBef>
                <a:spcPts val="300"/>
              </a:spcBef>
              <a:spcAft>
                <a:spcPts val="300"/>
              </a:spcAft>
              <a:buFont typeface="Arial" panose="020B0604020202020204" pitchFamily="34" charset="0"/>
              <a:buChar char="•"/>
            </a:pPr>
            <a:r>
              <a:rPr lang="en-GB" sz="1100" dirty="0">
                <a:solidFill>
                  <a:schemeClr val="tx2"/>
                </a:solidFill>
                <a:ea typeface="Tahoma" panose="020B0604030504040204" pitchFamily="34" charset="0"/>
                <a:cs typeface="Tahoma" panose="020B0604030504040204" pitchFamily="34" charset="0"/>
              </a:rPr>
              <a:t>Regulated entities (33%) and take or pay contracts (40%) represent 73% of the Group’s EBITDA.</a:t>
            </a:r>
          </a:p>
          <a:p>
            <a:pPr marL="214313" indent="-214313">
              <a:buClr>
                <a:srgbClr val="00B050"/>
              </a:buClr>
              <a:buFont typeface="Arial" panose="020B0604020202020204" pitchFamily="34" charset="0"/>
              <a:buChar char="•"/>
            </a:pPr>
            <a:endParaRPr lang="en-US" sz="1050" dirty="0"/>
          </a:p>
          <a:p>
            <a:pPr marL="214313" indent="-214313">
              <a:buFont typeface="Arial" panose="020B0604020202020204" pitchFamily="34" charset="0"/>
              <a:buChar char="•"/>
            </a:pPr>
            <a:endParaRPr lang="en-US" sz="975" dirty="0">
              <a:solidFill>
                <a:schemeClr val="tx2"/>
              </a:solidFill>
              <a:ea typeface="Tahoma" panose="020B0604030504040204" pitchFamily="34" charset="0"/>
              <a:cs typeface="Tahoma" panose="020B0604030504040204" pitchFamily="34" charset="0"/>
            </a:endParaRPr>
          </a:p>
        </p:txBody>
      </p:sp>
      <p:sp>
        <p:nvSpPr>
          <p:cNvPr id="23" name="Rectangle 22"/>
          <p:cNvSpPr/>
          <p:nvPr/>
        </p:nvSpPr>
        <p:spPr>
          <a:xfrm>
            <a:off x="1659630" y="3516965"/>
            <a:ext cx="7044190" cy="430887"/>
          </a:xfrm>
          <a:prstGeom prst="rect">
            <a:avLst/>
          </a:prstGeom>
        </p:spPr>
        <p:txBody>
          <a:bodyPr wrap="square">
            <a:spAutoFit/>
          </a:bodyPr>
          <a:lstStyle/>
          <a:p>
            <a:pPr marL="214313" indent="-214313">
              <a:buFont typeface="Arial" panose="020B0604020202020204" pitchFamily="34" charset="0"/>
              <a:buChar char="•"/>
            </a:pPr>
            <a:r>
              <a:rPr lang="en-ZA" sz="1100" dirty="0">
                <a:solidFill>
                  <a:schemeClr val="tx2"/>
                </a:solidFill>
                <a:ea typeface="Tahoma" panose="020B0604030504040204" pitchFamily="34" charset="0"/>
                <a:cs typeface="Tahoma" panose="020B0604030504040204" pitchFamily="34" charset="0"/>
              </a:rPr>
              <a:t>Transnet’s integrated system of </a:t>
            </a:r>
            <a:r>
              <a:rPr lang="en-ZA" sz="1100">
                <a:solidFill>
                  <a:schemeClr val="tx2"/>
                </a:solidFill>
                <a:ea typeface="Tahoma" panose="020B0604030504040204" pitchFamily="34" charset="0"/>
                <a:cs typeface="Tahoma" panose="020B0604030504040204" pitchFamily="34" charset="0"/>
              </a:rPr>
              <a:t>freight </a:t>
            </a:r>
            <a:r>
              <a:rPr lang="en-ZA" sz="1100" smtClean="0">
                <a:solidFill>
                  <a:schemeClr val="tx2"/>
                </a:solidFill>
                <a:ea typeface="Tahoma" panose="020B0604030504040204" pitchFamily="34" charset="0"/>
                <a:cs typeface="Tahoma" panose="020B0604030504040204" pitchFamily="34" charset="0"/>
              </a:rPr>
              <a:t>rail, </a:t>
            </a:r>
            <a:r>
              <a:rPr lang="en-ZA" sz="1100" dirty="0">
                <a:solidFill>
                  <a:schemeClr val="tx2"/>
                </a:solidFill>
                <a:ea typeface="Tahoma" panose="020B0604030504040204" pitchFamily="34" charset="0"/>
                <a:cs typeface="Tahoma" panose="020B0604030504040204" pitchFamily="34" charset="0"/>
              </a:rPr>
              <a:t>ports and pipelines covers the most economically important freight corridors of South </a:t>
            </a:r>
            <a:r>
              <a:rPr lang="en-ZA" sz="1100" dirty="0" smtClean="0">
                <a:solidFill>
                  <a:schemeClr val="tx2"/>
                </a:solidFill>
                <a:ea typeface="Tahoma" panose="020B0604030504040204" pitchFamily="34" charset="0"/>
                <a:cs typeface="Tahoma" panose="020B0604030504040204" pitchFamily="34" charset="0"/>
              </a:rPr>
              <a:t>Africa.</a:t>
            </a:r>
            <a:endParaRPr lang="en-US" sz="1100" dirty="0"/>
          </a:p>
        </p:txBody>
      </p:sp>
      <p:sp>
        <p:nvSpPr>
          <p:cNvPr id="24" name="Rectangle 23"/>
          <p:cNvSpPr/>
          <p:nvPr/>
        </p:nvSpPr>
        <p:spPr>
          <a:xfrm>
            <a:off x="1632736" y="4224254"/>
            <a:ext cx="6586277" cy="430887"/>
          </a:xfrm>
          <a:prstGeom prst="rect">
            <a:avLst/>
          </a:prstGeom>
        </p:spPr>
        <p:txBody>
          <a:bodyPr wrap="square">
            <a:spAutoFit/>
          </a:bodyPr>
          <a:lstStyle/>
          <a:p>
            <a:pPr marL="214313" indent="-214313">
              <a:buFont typeface="Arial" panose="020B0604020202020204" pitchFamily="34" charset="0"/>
              <a:buChar char="•"/>
            </a:pPr>
            <a:r>
              <a:rPr lang="en-GB" sz="1100" dirty="0">
                <a:solidFill>
                  <a:srgbClr val="534A39"/>
                </a:solidFill>
                <a:ea typeface="Tahoma" panose="020B0604030504040204" pitchFamily="34" charset="0"/>
                <a:cs typeface="Tahoma" panose="020B0604030504040204" pitchFamily="34" charset="0"/>
              </a:rPr>
              <a:t>Low gearing </a:t>
            </a:r>
            <a:r>
              <a:rPr lang="en-GB" sz="1100" dirty="0" smtClean="0">
                <a:solidFill>
                  <a:srgbClr val="534A39"/>
                </a:solidFill>
                <a:ea typeface="Tahoma" panose="020B0604030504040204" pitchFamily="34" charset="0"/>
                <a:cs typeface="Tahoma" panose="020B0604030504040204" pitchFamily="34" charset="0"/>
              </a:rPr>
              <a:t>(&lt;45%), </a:t>
            </a:r>
            <a:r>
              <a:rPr lang="en-GB" sz="1100" dirty="0">
                <a:solidFill>
                  <a:srgbClr val="534A39"/>
                </a:solidFill>
                <a:ea typeface="Tahoma" panose="020B0604030504040204" pitchFamily="34" charset="0"/>
                <a:cs typeface="Tahoma" panose="020B0604030504040204" pitchFamily="34" charset="0"/>
              </a:rPr>
              <a:t>strong cash interest cover (</a:t>
            </a:r>
            <a:r>
              <a:rPr lang="en-GB" sz="1100" dirty="0" smtClean="0">
                <a:solidFill>
                  <a:srgbClr val="534A39"/>
                </a:solidFill>
                <a:ea typeface="Tahoma" panose="020B0604030504040204" pitchFamily="34" charset="0"/>
                <a:cs typeface="Tahoma" panose="020B0604030504040204" pitchFamily="34" charset="0"/>
              </a:rPr>
              <a:t>3 times) </a:t>
            </a:r>
            <a:r>
              <a:rPr lang="en-GB" sz="1100" dirty="0">
                <a:solidFill>
                  <a:srgbClr val="534A39"/>
                </a:solidFill>
                <a:ea typeface="Tahoma" panose="020B0604030504040204" pitchFamily="34" charset="0"/>
                <a:cs typeface="Tahoma" panose="020B0604030504040204" pitchFamily="34" charset="0"/>
              </a:rPr>
              <a:t>and a high </a:t>
            </a:r>
            <a:r>
              <a:rPr lang="en-GB" sz="1100" dirty="0" smtClean="0">
                <a:solidFill>
                  <a:srgbClr val="534A39"/>
                </a:solidFill>
                <a:ea typeface="Tahoma" panose="020B0604030504040204" pitchFamily="34" charset="0"/>
                <a:cs typeface="Tahoma" panose="020B0604030504040204" pitchFamily="34" charset="0"/>
              </a:rPr>
              <a:t>EBITDA </a:t>
            </a:r>
            <a:r>
              <a:rPr lang="en-GB" sz="1100" dirty="0">
                <a:solidFill>
                  <a:srgbClr val="534A39"/>
                </a:solidFill>
                <a:ea typeface="Tahoma" panose="020B0604030504040204" pitchFamily="34" charset="0"/>
                <a:cs typeface="Tahoma" panose="020B0604030504040204" pitchFamily="34" charset="0"/>
              </a:rPr>
              <a:t>margin (</a:t>
            </a:r>
            <a:r>
              <a:rPr lang="en-GB" sz="1100" dirty="0" smtClean="0">
                <a:solidFill>
                  <a:srgbClr val="534A39"/>
                </a:solidFill>
                <a:ea typeface="Tahoma" panose="020B0604030504040204" pitchFamily="34" charset="0"/>
                <a:cs typeface="Tahoma" panose="020B0604030504040204" pitchFamily="34" charset="0"/>
              </a:rPr>
              <a:t>44%) </a:t>
            </a:r>
            <a:r>
              <a:rPr lang="en-GB" sz="1100" dirty="0" smtClean="0">
                <a:solidFill>
                  <a:srgbClr val="534A39"/>
                </a:solidFill>
                <a:ea typeface="Tahoma" panose="020B0604030504040204" pitchFamily="34" charset="0"/>
                <a:cs typeface="Tahoma" panose="020B0604030504040204" pitchFamily="34" charset="0"/>
              </a:rPr>
              <a:t>position </a:t>
            </a:r>
            <a:r>
              <a:rPr lang="en-GB" sz="1100" dirty="0">
                <a:solidFill>
                  <a:srgbClr val="534A39"/>
                </a:solidFill>
                <a:ea typeface="Tahoma" panose="020B0604030504040204" pitchFamily="34" charset="0"/>
                <a:cs typeface="Tahoma" panose="020B0604030504040204" pitchFamily="34" charset="0"/>
              </a:rPr>
              <a:t>Transnet well for future growth </a:t>
            </a:r>
            <a:r>
              <a:rPr lang="en-GB" sz="1100" dirty="0" smtClean="0">
                <a:solidFill>
                  <a:srgbClr val="534A39"/>
                </a:solidFill>
                <a:ea typeface="Tahoma" panose="020B0604030504040204" pitchFamily="34" charset="0"/>
                <a:cs typeface="Tahoma" panose="020B0604030504040204" pitchFamily="34" charset="0"/>
              </a:rPr>
              <a:t>opportunities.</a:t>
            </a:r>
            <a:endParaRPr lang="en-US" sz="1100" dirty="0">
              <a:solidFill>
                <a:srgbClr val="534A39"/>
              </a:solidFill>
            </a:endParaRPr>
          </a:p>
        </p:txBody>
      </p:sp>
      <p:sp>
        <p:nvSpPr>
          <p:cNvPr id="25" name="Rectangle 24"/>
          <p:cNvSpPr/>
          <p:nvPr/>
        </p:nvSpPr>
        <p:spPr>
          <a:xfrm>
            <a:off x="1432068" y="4967437"/>
            <a:ext cx="6983583" cy="430887"/>
          </a:xfrm>
          <a:prstGeom prst="rect">
            <a:avLst/>
          </a:prstGeom>
        </p:spPr>
        <p:txBody>
          <a:bodyPr wrap="square">
            <a:spAutoFit/>
          </a:bodyPr>
          <a:lstStyle/>
          <a:p>
            <a:pPr marL="214313" indent="-214313">
              <a:buFont typeface="Arial" panose="020B0604020202020204" pitchFamily="34" charset="0"/>
              <a:buChar char="•"/>
            </a:pPr>
            <a:r>
              <a:rPr lang="en-US" sz="1100" dirty="0">
                <a:solidFill>
                  <a:schemeClr val="tx2"/>
                </a:solidFill>
                <a:ea typeface="Tahoma" panose="020B0604030504040204" pitchFamily="34" charset="0"/>
                <a:cs typeface="Tahoma" panose="020B0604030504040204" pitchFamily="34" charset="0"/>
              </a:rPr>
              <a:t>Increasing rate of trade and globalization across the African </a:t>
            </a:r>
            <a:r>
              <a:rPr lang="en-US" sz="1100" dirty="0" smtClean="0">
                <a:solidFill>
                  <a:schemeClr val="tx2"/>
                </a:solidFill>
                <a:ea typeface="Tahoma" panose="020B0604030504040204" pitchFamily="34" charset="0"/>
                <a:cs typeface="Tahoma" panose="020B0604030504040204" pitchFamily="34" charset="0"/>
              </a:rPr>
              <a:t>continent.</a:t>
            </a:r>
            <a:endParaRPr lang="en-US" sz="1100" dirty="0">
              <a:solidFill>
                <a:schemeClr val="tx2"/>
              </a:solidFill>
              <a:ea typeface="Tahoma" panose="020B0604030504040204" pitchFamily="34" charset="0"/>
              <a:cs typeface="Tahoma" panose="020B0604030504040204" pitchFamily="34" charset="0"/>
            </a:endParaRPr>
          </a:p>
          <a:p>
            <a:pPr marL="214313" indent="-214313">
              <a:buFont typeface="Arial" panose="020B0604020202020204" pitchFamily="34" charset="0"/>
              <a:buChar char="•"/>
            </a:pPr>
            <a:r>
              <a:rPr lang="en-US" sz="1100" dirty="0">
                <a:solidFill>
                  <a:schemeClr val="tx2"/>
                </a:solidFill>
                <a:ea typeface="Tahoma" panose="020B0604030504040204" pitchFamily="34" charset="0"/>
                <a:cs typeface="Tahoma" panose="020B0604030504040204" pitchFamily="34" charset="0"/>
              </a:rPr>
              <a:t>Strong cross–border infrastructure investment opportunities via Transnet International Holdings (TIH</a:t>
            </a:r>
            <a:r>
              <a:rPr lang="en-US" sz="1100" dirty="0" smtClean="0">
                <a:solidFill>
                  <a:schemeClr val="tx2"/>
                </a:solidFill>
                <a:ea typeface="Tahoma" panose="020B0604030504040204" pitchFamily="34" charset="0"/>
                <a:cs typeface="Tahoma" panose="020B0604030504040204" pitchFamily="34" charset="0"/>
              </a:rPr>
              <a:t>).</a:t>
            </a:r>
            <a:endParaRPr lang="en-US" sz="1100" dirty="0">
              <a:solidFill>
                <a:schemeClr val="tx2"/>
              </a:solidFill>
              <a:ea typeface="Tahoma" panose="020B0604030504040204" pitchFamily="34" charset="0"/>
              <a:cs typeface="Tahoma" panose="020B0604030504040204" pitchFamily="34" charset="0"/>
            </a:endParaRPr>
          </a:p>
        </p:txBody>
      </p:sp>
      <p:sp>
        <p:nvSpPr>
          <p:cNvPr id="26" name="Rectangle 25"/>
          <p:cNvSpPr/>
          <p:nvPr/>
        </p:nvSpPr>
        <p:spPr>
          <a:xfrm>
            <a:off x="1233216" y="5710839"/>
            <a:ext cx="7177708" cy="430887"/>
          </a:xfrm>
          <a:prstGeom prst="rect">
            <a:avLst/>
          </a:prstGeom>
        </p:spPr>
        <p:txBody>
          <a:bodyPr wrap="square">
            <a:spAutoFit/>
          </a:bodyPr>
          <a:lstStyle/>
          <a:p>
            <a:pPr marL="214313" indent="-214313">
              <a:buFont typeface="Arial" panose="020B0604020202020204" pitchFamily="34" charset="0"/>
              <a:buChar char="•"/>
            </a:pPr>
            <a:r>
              <a:rPr lang="en-US" sz="1100" dirty="0">
                <a:solidFill>
                  <a:schemeClr val="tx2"/>
                </a:solidFill>
                <a:ea typeface="Tahoma" panose="020B0604030504040204" pitchFamily="34" charset="0"/>
                <a:cs typeface="Tahoma" panose="020B0604030504040204" pitchFamily="34" charset="0"/>
              </a:rPr>
              <a:t>The MDS remains on track with R153bn invested over </a:t>
            </a:r>
            <a:r>
              <a:rPr lang="en-US" sz="1100" dirty="0" smtClean="0">
                <a:solidFill>
                  <a:schemeClr val="tx2"/>
                </a:solidFill>
                <a:ea typeface="Tahoma" panose="020B0604030504040204" pitchFamily="34" charset="0"/>
                <a:cs typeface="Tahoma" panose="020B0604030504040204" pitchFamily="34" charset="0"/>
              </a:rPr>
              <a:t>the past five </a:t>
            </a:r>
            <a:r>
              <a:rPr lang="en-US" sz="1100" dirty="0">
                <a:solidFill>
                  <a:schemeClr val="tx2"/>
                </a:solidFill>
                <a:ea typeface="Tahoma" panose="020B0604030504040204" pitchFamily="34" charset="0"/>
                <a:cs typeface="Tahoma" panose="020B0604030504040204" pitchFamily="34" charset="0"/>
              </a:rPr>
              <a:t>years. </a:t>
            </a:r>
          </a:p>
          <a:p>
            <a:pPr marL="214313" indent="-214313">
              <a:buFont typeface="Arial" panose="020B0604020202020204" pitchFamily="34" charset="0"/>
              <a:buChar char="•"/>
            </a:pPr>
            <a:r>
              <a:rPr lang="en-US" sz="1100" dirty="0">
                <a:solidFill>
                  <a:schemeClr val="tx2"/>
                </a:solidFill>
                <a:ea typeface="Tahoma" panose="020B0604030504040204" pitchFamily="34" charset="0"/>
                <a:cs typeface="Tahoma" panose="020B0604030504040204" pitchFamily="34" charset="0"/>
              </a:rPr>
              <a:t>Financial stability enables Transnet to continue its capital investment programme and Transnet 4.0 strategy.</a:t>
            </a:r>
          </a:p>
        </p:txBody>
      </p:sp>
      <p:grpSp>
        <p:nvGrpSpPr>
          <p:cNvPr id="27" name="Group 22"/>
          <p:cNvGrpSpPr/>
          <p:nvPr/>
        </p:nvGrpSpPr>
        <p:grpSpPr>
          <a:xfrm>
            <a:off x="1033261" y="2443149"/>
            <a:ext cx="7926051" cy="411479"/>
            <a:chOff x="1836856" y="1856956"/>
            <a:chExt cx="8883966" cy="459925"/>
          </a:xfrm>
          <a:solidFill>
            <a:srgbClr val="FF0000"/>
          </a:solidFill>
        </p:grpSpPr>
        <p:sp>
          <p:nvSpPr>
            <p:cNvPr id="28" name="Freeform 27"/>
            <p:cNvSpPr/>
            <p:nvPr/>
          </p:nvSpPr>
          <p:spPr>
            <a:xfrm>
              <a:off x="2188537" y="1939091"/>
              <a:ext cx="8532285" cy="329956"/>
            </a:xfrm>
            <a:custGeom>
              <a:avLst/>
              <a:gdLst>
                <a:gd name="connsiteX0" fmla="*/ 0 w 6653429"/>
                <a:gd name="connsiteY0" fmla="*/ 0 h 526304"/>
                <a:gd name="connsiteX1" fmla="*/ 6653429 w 6653429"/>
                <a:gd name="connsiteY1" fmla="*/ 0 h 526304"/>
                <a:gd name="connsiteX2" fmla="*/ 6653429 w 6653429"/>
                <a:gd name="connsiteY2" fmla="*/ 526304 h 526304"/>
                <a:gd name="connsiteX3" fmla="*/ 0 w 6653429"/>
                <a:gd name="connsiteY3" fmla="*/ 526304 h 526304"/>
                <a:gd name="connsiteX4" fmla="*/ 0 w 6653429"/>
                <a:gd name="connsiteY4" fmla="*/ 0 h 52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429" h="526304">
                  <a:moveTo>
                    <a:pt x="0" y="0"/>
                  </a:moveTo>
                  <a:lnTo>
                    <a:pt x="6653429" y="0"/>
                  </a:lnTo>
                  <a:lnTo>
                    <a:pt x="6653429" y="526304"/>
                  </a:lnTo>
                  <a:lnTo>
                    <a:pt x="0" y="526304"/>
                  </a:lnTo>
                  <a:lnTo>
                    <a:pt x="0" y="0"/>
                  </a:lnTo>
                  <a:close/>
                </a:path>
              </a:pathLst>
            </a:custGeom>
            <a:grpFill/>
            <a:ln w="25400" cap="flat" cmpd="sng" algn="ctr">
              <a:solidFill>
                <a:schemeClr val="bg1">
                  <a:lumMod val="65000"/>
                </a:schemeClr>
              </a:solidFill>
              <a:prstDash val="solid"/>
            </a:ln>
            <a:effectLst/>
          </p:spPr>
          <p:txBody>
            <a:bodyPr spcFirstLastPara="0" vert="horz" wrap="square" lIns="313316" tIns="19050" rIns="19050" bIns="19050" numCol="1" spcCol="1270" anchor="ctr" anchorCtr="0">
              <a:noAutofit/>
            </a:bodyPr>
            <a:lstStyle/>
            <a:p>
              <a:pPr algn="ctr" defTabSz="333299">
                <a:lnSpc>
                  <a:spcPct val="90000"/>
                </a:lnSpc>
                <a:spcAft>
                  <a:spcPct val="35000"/>
                </a:spcAft>
              </a:pPr>
              <a:r>
                <a:rPr lang="en-GB" sz="1200" b="1" kern="0" dirty="0">
                  <a:solidFill>
                    <a:prstClr val="white"/>
                  </a:solidFill>
                </a:rPr>
                <a:t>REGULATED AND TAKE-OR-PAY REVENUE BASE</a:t>
              </a:r>
            </a:p>
          </p:txBody>
        </p:sp>
        <p:sp>
          <p:nvSpPr>
            <p:cNvPr id="29" name="Oval 28"/>
            <p:cNvSpPr>
              <a:spLocks noChangeAspect="1"/>
            </p:cNvSpPr>
            <p:nvPr/>
          </p:nvSpPr>
          <p:spPr>
            <a:xfrm>
              <a:off x="1836856" y="1856956"/>
              <a:ext cx="489487" cy="459925"/>
            </a:xfrm>
            <a:prstGeom prst="ellipse">
              <a:avLst/>
            </a:prstGeom>
            <a:solidFill>
              <a:schemeClr val="bg1"/>
            </a:solidFill>
            <a:ln w="25400" cap="flat" cmpd="sng" algn="ctr">
              <a:solidFill>
                <a:srgbClr val="FF0000"/>
              </a:solidFill>
              <a:prstDash val="solid"/>
            </a:ln>
            <a:effectLst/>
          </p:spPr>
          <p:txBody>
            <a:bodyPr/>
            <a:lstStyle/>
            <a:p>
              <a:pPr algn="ctr" defTabSz="685800">
                <a:defRPr/>
              </a:pPr>
              <a:r>
                <a:rPr lang="en-GB" sz="1350" kern="0" dirty="0">
                  <a:solidFill>
                    <a:srgbClr val="5F5F5F">
                      <a:hueOff val="0"/>
                      <a:satOff val="0"/>
                      <a:lumOff val="0"/>
                      <a:alphaOff val="0"/>
                    </a:srgbClr>
                  </a:solidFill>
                  <a:latin typeface="Calibri"/>
                </a:rPr>
                <a:t>2</a:t>
              </a:r>
              <a:endParaRPr lang="en-US" sz="1350" kern="0" dirty="0">
                <a:solidFill>
                  <a:srgbClr val="5F5F5F">
                    <a:hueOff val="0"/>
                    <a:satOff val="0"/>
                    <a:lumOff val="0"/>
                    <a:alphaOff val="0"/>
                  </a:srgbClr>
                </a:solidFill>
                <a:latin typeface="Calibri"/>
              </a:endParaRPr>
            </a:p>
          </p:txBody>
        </p:sp>
      </p:grpSp>
    </p:spTree>
    <p:custDataLst>
      <p:tags r:id="rId2"/>
    </p:custDataLst>
    <p:extLst>
      <p:ext uri="{BB962C8B-B14F-4D97-AF65-F5344CB8AC3E}">
        <p14:creationId xmlns:p14="http://schemas.microsoft.com/office/powerpoint/2010/main" val="4055558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203A8B8F-2D0D-409F-9939-9876EEA46F33}"/>
              </a:ext>
            </a:extLst>
          </p:cNvPr>
          <p:cNvGraphicFramePr>
            <a:graphicFrameLocks noChangeAspect="1"/>
          </p:cNvGraphicFramePr>
          <p:nvPr>
            <p:custDataLst>
              <p:tags r:id="rId3"/>
            </p:custDataLst>
            <p:extLst/>
          </p:nvPr>
        </p:nvGraphicFramePr>
        <p:xfrm>
          <a:off x="1192" y="858443"/>
          <a:ext cx="1190" cy="1190"/>
        </p:xfrm>
        <a:graphic>
          <a:graphicData uri="http://schemas.openxmlformats.org/presentationml/2006/ole">
            <mc:AlternateContent xmlns:mc="http://schemas.openxmlformats.org/markup-compatibility/2006">
              <mc:Choice xmlns:v="urn:schemas-microsoft-com:vml" Requires="v">
                <p:oleObj spid="_x0000_s1239079" name="think-cell Slide" r:id="rId5" imgW="480" imgH="481" progId="TCLayout.ActiveDocument.1">
                  <p:embed/>
                </p:oleObj>
              </mc:Choice>
              <mc:Fallback>
                <p:oleObj name="think-cell Slide" r:id="rId5" imgW="480" imgH="481" progId="TCLayout.ActiveDocument.1">
                  <p:embed/>
                  <p:pic>
                    <p:nvPicPr>
                      <p:cNvPr id="0" name=""/>
                      <p:cNvPicPr/>
                      <p:nvPr/>
                    </p:nvPicPr>
                    <p:blipFill>
                      <a:blip r:embed="rId6"/>
                      <a:stretch>
                        <a:fillRect/>
                      </a:stretch>
                    </p:blipFill>
                    <p:spPr>
                      <a:xfrm>
                        <a:off x="1192" y="858443"/>
                        <a:ext cx="1190" cy="1190"/>
                      </a:xfrm>
                      <a:prstGeom prst="rect">
                        <a:avLst/>
                      </a:prstGeom>
                    </p:spPr>
                  </p:pic>
                </p:oleObj>
              </mc:Fallback>
            </mc:AlternateContent>
          </a:graphicData>
        </a:graphic>
      </p:graphicFrame>
      <p:graphicFrame>
        <p:nvGraphicFramePr>
          <p:cNvPr id="11" name="Table 10">
            <a:extLst>
              <a:ext uri="{FF2B5EF4-FFF2-40B4-BE49-F238E27FC236}">
                <a16:creationId xmlns="" xmlns:a16="http://schemas.microsoft.com/office/drawing/2014/main" id="{2BB7C965-64BD-4F3D-AC0E-06EA73350273}"/>
              </a:ext>
            </a:extLst>
          </p:cNvPr>
          <p:cNvGraphicFramePr>
            <a:graphicFrameLocks noGrp="1"/>
          </p:cNvGraphicFramePr>
          <p:nvPr>
            <p:extLst>
              <p:ext uri="{D42A27DB-BD31-4B8C-83A1-F6EECF244321}">
                <p14:modId xmlns:p14="http://schemas.microsoft.com/office/powerpoint/2010/main" val="1398138569"/>
              </p:ext>
            </p:extLst>
          </p:nvPr>
        </p:nvGraphicFramePr>
        <p:xfrm>
          <a:off x="242046" y="1182550"/>
          <a:ext cx="8659907" cy="3953808"/>
        </p:xfrm>
        <a:graphic>
          <a:graphicData uri="http://schemas.openxmlformats.org/drawingml/2006/table">
            <a:tbl>
              <a:tblPr/>
              <a:tblGrid>
                <a:gridCol w="3721443">
                  <a:extLst>
                    <a:ext uri="{9D8B030D-6E8A-4147-A177-3AD203B41FA5}">
                      <a16:colId xmlns="" xmlns:a16="http://schemas.microsoft.com/office/drawing/2014/main" val="20000"/>
                    </a:ext>
                  </a:extLst>
                </a:gridCol>
                <a:gridCol w="1234616"/>
                <a:gridCol w="1234616"/>
                <a:gridCol w="1234616"/>
                <a:gridCol w="1234616"/>
              </a:tblGrid>
              <a:tr h="335657">
                <a:tc>
                  <a:txBody>
                    <a:bodyPr/>
                    <a:lstStyle/>
                    <a:p>
                      <a:pPr marL="0" indent="0" algn="l" fontAlgn="b">
                        <a:buFont typeface="Arial" panose="020B0604020202020204" pitchFamily="34" charset="0"/>
                        <a:buNone/>
                      </a:pPr>
                      <a:r>
                        <a:rPr lang="en-ZA" sz="900" b="1" i="0" u="none" strike="noStrike" dirty="0">
                          <a:solidFill>
                            <a:schemeClr val="tx1"/>
                          </a:solidFill>
                          <a:effectLst/>
                          <a:latin typeface="+mn-lt"/>
                          <a:cs typeface="Calibri"/>
                        </a:rPr>
                        <a:t> </a:t>
                      </a:r>
                    </a:p>
                  </a:txBody>
                  <a:tcPr marL="27000" marR="27000" marT="13500" marB="135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fontAlgn="b">
                        <a:buFont typeface="Arial" panose="020B0604020202020204" pitchFamily="34" charset="0"/>
                        <a:buNone/>
                      </a:pPr>
                      <a:r>
                        <a:rPr lang="en-ZA" sz="900" b="1" i="0" u="none" strike="noStrike" dirty="0" smtClean="0">
                          <a:solidFill>
                            <a:schemeClr val="tx1"/>
                          </a:solidFill>
                          <a:effectLst/>
                          <a:latin typeface="+mn-lt"/>
                          <a:cs typeface="Calibri"/>
                        </a:rPr>
                        <a:t>2014/15</a:t>
                      </a:r>
                      <a:endParaRPr lang="en-ZA" sz="900" b="1" i="0" u="none" strike="noStrike" dirty="0">
                        <a:solidFill>
                          <a:schemeClr val="tx1"/>
                        </a:solidFill>
                        <a:effectLst/>
                        <a:latin typeface="+mn-lt"/>
                        <a:cs typeface="Calibri"/>
                      </a:endParaRPr>
                    </a:p>
                  </a:txBody>
                  <a:tcPr marL="27000" marR="27000" marT="13500" marB="135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fontAlgn="b">
                        <a:buFont typeface="Arial" panose="020B0604020202020204" pitchFamily="34" charset="0"/>
                        <a:buNone/>
                      </a:pPr>
                      <a:r>
                        <a:rPr lang="en-ZA" sz="900" b="1" i="0" u="none" strike="noStrike" dirty="0" smtClean="0">
                          <a:solidFill>
                            <a:schemeClr val="tx1"/>
                          </a:solidFill>
                          <a:effectLst/>
                          <a:latin typeface="+mn-lt"/>
                          <a:cs typeface="Calibri"/>
                        </a:rPr>
                        <a:t>2015/16</a:t>
                      </a:r>
                      <a:endParaRPr lang="en-ZA" sz="900" b="1" i="0" u="none" strike="noStrike" dirty="0">
                        <a:solidFill>
                          <a:schemeClr val="tx1"/>
                        </a:solidFill>
                        <a:effectLst/>
                        <a:latin typeface="+mn-lt"/>
                        <a:cs typeface="Calibri"/>
                      </a:endParaRPr>
                    </a:p>
                  </a:txBody>
                  <a:tcPr marL="27000" marR="27000" marT="13500" marB="135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fontAlgn="b">
                        <a:buFont typeface="Arial" panose="020B0604020202020204" pitchFamily="34" charset="0"/>
                        <a:buNone/>
                      </a:pPr>
                      <a:r>
                        <a:rPr lang="en-ZA" sz="900" b="1" i="0" u="none" strike="noStrike" dirty="0" smtClean="0">
                          <a:solidFill>
                            <a:schemeClr val="tx1"/>
                          </a:solidFill>
                          <a:effectLst/>
                          <a:latin typeface="+mn-lt"/>
                          <a:cs typeface="Calibri"/>
                        </a:rPr>
                        <a:t>2016/17</a:t>
                      </a:r>
                      <a:endParaRPr lang="en-ZA" sz="900" b="1" i="0" u="none" strike="noStrike" dirty="0">
                        <a:solidFill>
                          <a:schemeClr val="tx1"/>
                        </a:solidFill>
                        <a:effectLst/>
                        <a:latin typeface="+mn-lt"/>
                        <a:cs typeface="Calibri"/>
                      </a:endParaRPr>
                    </a:p>
                  </a:txBody>
                  <a:tcPr marL="27000" marR="27000" marT="13500" marB="135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fontAlgn="b">
                        <a:buFont typeface="Arial" panose="020B0604020202020204" pitchFamily="34" charset="0"/>
                        <a:buNone/>
                      </a:pPr>
                      <a:r>
                        <a:rPr lang="en-US" sz="900" b="1" i="0" u="none" strike="noStrike" kern="1200" dirty="0" smtClean="0">
                          <a:solidFill>
                            <a:schemeClr val="tx1"/>
                          </a:solidFill>
                          <a:effectLst/>
                          <a:latin typeface="+mn-lt"/>
                          <a:ea typeface="+mn-ea"/>
                          <a:cs typeface="Calibri"/>
                        </a:rPr>
                        <a:t>2017/18 LE</a:t>
                      </a:r>
                      <a:endParaRPr lang="en-ZA" sz="900" b="1" i="0" u="none" strike="noStrike" kern="1200" dirty="0">
                        <a:solidFill>
                          <a:schemeClr val="tx1"/>
                        </a:solidFill>
                        <a:effectLst/>
                        <a:latin typeface="+mn-lt"/>
                        <a:ea typeface="+mn-ea"/>
                        <a:cs typeface="Calibri"/>
                      </a:endParaRPr>
                    </a:p>
                  </a:txBody>
                  <a:tcPr marL="27000" marR="27000" marT="13500" marB="135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0"/>
                  </a:ext>
                </a:extLst>
              </a:tr>
              <a:tr h="190429">
                <a:tc>
                  <a:txBody>
                    <a:bodyPr/>
                    <a:lstStyle/>
                    <a:p>
                      <a:pPr marL="0" indent="0" algn="l" fontAlgn="b">
                        <a:buFont typeface="Arial" panose="020B0604020202020204" pitchFamily="34" charset="0"/>
                        <a:buNone/>
                      </a:pPr>
                      <a:r>
                        <a:rPr lang="en-ZA" sz="900" b="1" i="0" u="none" strike="noStrike" dirty="0">
                          <a:solidFill>
                            <a:schemeClr val="tx1"/>
                          </a:solidFill>
                          <a:effectLst/>
                          <a:latin typeface="+mn-lt"/>
                          <a:cs typeface="Calibri"/>
                        </a:rPr>
                        <a:t>VOLUMES</a:t>
                      </a:r>
                    </a:p>
                  </a:txBody>
                  <a:tcPr marL="27000" marR="27000" marT="13500" marB="135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marL="0" indent="0" algn="r" fontAlgn="b">
                        <a:buFont typeface="Arial" panose="020B0604020202020204" pitchFamily="34" charset="0"/>
                        <a:buNone/>
                      </a:pPr>
                      <a:endParaRPr lang="en-ZA" sz="900" b="1" i="0" u="none" strike="noStrike" dirty="0">
                        <a:solidFill>
                          <a:schemeClr val="tx1"/>
                        </a:solidFill>
                        <a:effectLst/>
                        <a:latin typeface="+mn-lt"/>
                        <a:cs typeface="Calibri"/>
                      </a:endParaRPr>
                    </a:p>
                  </a:txBody>
                  <a:tcPr marL="27000" marR="27000" marT="13500" marB="135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marL="0" indent="0" algn="r" fontAlgn="b">
                        <a:buFont typeface="Arial" panose="020B0604020202020204" pitchFamily="34" charset="0"/>
                        <a:buNone/>
                      </a:pPr>
                      <a:r>
                        <a:rPr lang="en-ZA" sz="900" b="1" i="0" u="none" strike="noStrike" dirty="0">
                          <a:solidFill>
                            <a:schemeClr val="tx1"/>
                          </a:solidFill>
                          <a:effectLst/>
                          <a:latin typeface="+mn-lt"/>
                          <a:cs typeface="Calibri"/>
                        </a:rPr>
                        <a:t> </a:t>
                      </a:r>
                    </a:p>
                  </a:txBody>
                  <a:tcPr marL="27000" marR="27000" marT="13500" marB="135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marL="0" indent="0" algn="r" fontAlgn="b">
                        <a:buFont typeface="Arial" panose="020B0604020202020204" pitchFamily="34" charset="0"/>
                        <a:buNone/>
                      </a:pPr>
                      <a:r>
                        <a:rPr lang="en-ZA" sz="900" b="1" i="0" u="none" strike="noStrike" dirty="0">
                          <a:solidFill>
                            <a:schemeClr val="tx1"/>
                          </a:solidFill>
                          <a:effectLst/>
                          <a:latin typeface="+mn-lt"/>
                          <a:cs typeface="Calibri"/>
                        </a:rPr>
                        <a:t> </a:t>
                      </a:r>
                    </a:p>
                  </a:txBody>
                  <a:tcPr marL="27000" marR="27000" marT="13500" marB="135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marL="0" indent="0" algn="l" fontAlgn="b">
                        <a:buFont typeface="Arial" panose="020B0604020202020204" pitchFamily="34" charset="0"/>
                        <a:buNone/>
                      </a:pPr>
                      <a:endParaRPr lang="en-ZA" sz="900" b="1" i="0" u="none" strike="noStrike" dirty="0">
                        <a:solidFill>
                          <a:schemeClr val="tx1"/>
                        </a:solidFill>
                        <a:effectLst/>
                        <a:latin typeface="+mn-lt"/>
                        <a:cs typeface="Calibri"/>
                      </a:endParaRPr>
                    </a:p>
                  </a:txBody>
                  <a:tcPr marL="27000" marR="27000" marT="13500" marB="135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1"/>
                  </a:ext>
                </a:extLst>
              </a:tr>
              <a:tr h="190429">
                <a:tc>
                  <a:txBody>
                    <a:bodyPr/>
                    <a:lstStyle/>
                    <a:p>
                      <a:pPr marL="0" indent="0" algn="l" fontAlgn="b">
                        <a:buFont typeface="Arial" panose="020B0604020202020204" pitchFamily="34" charset="0"/>
                        <a:buNone/>
                      </a:pPr>
                      <a:r>
                        <a:rPr lang="en-ZA" sz="900" b="0" i="0" u="none" strike="noStrike" dirty="0">
                          <a:solidFill>
                            <a:schemeClr val="tx1"/>
                          </a:solidFill>
                          <a:effectLst/>
                          <a:latin typeface="+mn-lt"/>
                          <a:cs typeface="Calibri"/>
                        </a:rPr>
                        <a:t>General freight</a:t>
                      </a:r>
                      <a:r>
                        <a:rPr lang="en-ZA" sz="900" b="0" i="0" u="none" strike="noStrike" baseline="0" dirty="0">
                          <a:solidFill>
                            <a:schemeClr val="tx1"/>
                          </a:solidFill>
                          <a:effectLst/>
                          <a:latin typeface="+mn-lt"/>
                          <a:cs typeface="Calibri"/>
                        </a:rPr>
                        <a:t> (GF</a:t>
                      </a:r>
                      <a:r>
                        <a:rPr lang="en-ZA" sz="900" b="0" i="0" u="none" strike="noStrike" dirty="0">
                          <a:solidFill>
                            <a:schemeClr val="tx1"/>
                          </a:solidFill>
                          <a:effectLst/>
                          <a:latin typeface="+mn-lt"/>
                          <a:cs typeface="Calibri"/>
                        </a:rPr>
                        <a:t>B) (mt)</a:t>
                      </a:r>
                    </a:p>
                  </a:txBody>
                  <a:tcPr marL="27000" marR="27000" marT="13500" marB="135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90.6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84.0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88.1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900" b="1" i="0" u="none" strike="noStrike" dirty="0" smtClean="0">
                          <a:solidFill>
                            <a:schemeClr val="tx1"/>
                          </a:solidFill>
                          <a:effectLst/>
                          <a:latin typeface="+mn-lt"/>
                        </a:rPr>
                        <a:t>93.0</a:t>
                      </a:r>
                      <a:endParaRPr lang="en-ZA" sz="900" b="1" i="0" u="none" strike="noStrike" dirty="0">
                        <a:solidFill>
                          <a:schemeClr val="tx1"/>
                        </a:solidFill>
                        <a:effectLst/>
                        <a:latin typeface="+mn-lt"/>
                      </a:endParaRPr>
                    </a:p>
                  </a:txBody>
                  <a:tcPr marL="7144" marR="7144" marT="7144" marB="0">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2"/>
                  </a:ext>
                </a:extLst>
              </a:tr>
              <a:tr h="190429">
                <a:tc>
                  <a:txBody>
                    <a:bodyPr/>
                    <a:lstStyle/>
                    <a:p>
                      <a:pPr marL="0" indent="0" algn="l" fontAlgn="b">
                        <a:buFont typeface="Arial" panose="020B0604020202020204" pitchFamily="34" charset="0"/>
                        <a:buNone/>
                      </a:pPr>
                      <a:r>
                        <a:rPr lang="en-ZA" sz="900" b="0" i="0" u="none" strike="noStrike" dirty="0">
                          <a:solidFill>
                            <a:schemeClr val="tx1"/>
                          </a:solidFill>
                          <a:effectLst/>
                          <a:latin typeface="+mn-lt"/>
                          <a:cs typeface="Calibri"/>
                        </a:rPr>
                        <a:t>Export coal (mt)</a:t>
                      </a:r>
                    </a:p>
                  </a:txBody>
                  <a:tcPr marL="27000" marR="27000" marT="13500" marB="135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76.3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72.1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73.8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900" b="1" i="0" u="none" strike="noStrike" dirty="0" smtClean="0">
                          <a:solidFill>
                            <a:schemeClr val="tx1"/>
                          </a:solidFill>
                          <a:effectLst/>
                          <a:latin typeface="+mn-lt"/>
                        </a:rPr>
                        <a:t>77.0</a:t>
                      </a:r>
                      <a:endParaRPr lang="en-ZA" sz="900" b="1" i="0" u="none" strike="noStrike" dirty="0">
                        <a:solidFill>
                          <a:schemeClr val="tx1"/>
                        </a:solidFill>
                        <a:effectLst/>
                        <a:latin typeface="+mn-lt"/>
                      </a:endParaRPr>
                    </a:p>
                  </a:txBody>
                  <a:tcPr marL="7144" marR="7144" marT="7144" marB="0">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3"/>
                  </a:ext>
                </a:extLst>
              </a:tr>
              <a:tr h="190429">
                <a:tc>
                  <a:txBody>
                    <a:bodyPr/>
                    <a:lstStyle/>
                    <a:p>
                      <a:pPr marL="0" indent="0" algn="l" fontAlgn="b">
                        <a:buFont typeface="Arial" panose="020B0604020202020204" pitchFamily="34" charset="0"/>
                        <a:buNone/>
                      </a:pPr>
                      <a:r>
                        <a:rPr lang="en-ZA" sz="900" b="0" i="0" u="none" strike="noStrike" dirty="0">
                          <a:solidFill>
                            <a:schemeClr val="tx1"/>
                          </a:solidFill>
                          <a:effectLst/>
                          <a:latin typeface="+mn-lt"/>
                          <a:cs typeface="Calibri"/>
                        </a:rPr>
                        <a:t>Export iron ore (mt)</a:t>
                      </a:r>
                    </a:p>
                  </a:txBody>
                  <a:tcPr marL="27000" marR="27000" marT="13500" marB="135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59.7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58.1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57.2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900" b="1" i="0" u="none" strike="noStrike" dirty="0" smtClean="0">
                          <a:solidFill>
                            <a:schemeClr val="tx1"/>
                          </a:solidFill>
                          <a:effectLst/>
                          <a:latin typeface="+mn-lt"/>
                        </a:rPr>
                        <a:t>60.0</a:t>
                      </a:r>
                      <a:endParaRPr lang="en-ZA" sz="900" b="1" i="0" u="none" strike="noStrike" dirty="0">
                        <a:solidFill>
                          <a:schemeClr val="tx1"/>
                        </a:solidFill>
                        <a:effectLst/>
                        <a:latin typeface="+mn-lt"/>
                      </a:endParaRPr>
                    </a:p>
                  </a:txBody>
                  <a:tcPr marL="7144" marR="7144" marT="7144" marB="0">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4"/>
                  </a:ext>
                </a:extLst>
              </a:tr>
              <a:tr h="190429">
                <a:tc>
                  <a:txBody>
                    <a:bodyPr/>
                    <a:lstStyle/>
                    <a:p>
                      <a:pPr marL="0" indent="0" algn="l" fontAlgn="b">
                        <a:buFont typeface="Arial" panose="020B0604020202020204" pitchFamily="34" charset="0"/>
                        <a:buNone/>
                      </a:pPr>
                      <a:r>
                        <a:rPr lang="en-ZA" sz="900" b="0" i="0" u="none" strike="noStrike" dirty="0">
                          <a:solidFill>
                            <a:schemeClr val="tx1"/>
                          </a:solidFill>
                          <a:effectLst/>
                          <a:latin typeface="+mn-lt"/>
                          <a:cs typeface="Calibri"/>
                        </a:rPr>
                        <a:t>Total </a:t>
                      </a:r>
                      <a:r>
                        <a:rPr lang="en-ZA" sz="900" b="0" i="0" u="none" strike="noStrike" dirty="0" smtClean="0">
                          <a:solidFill>
                            <a:schemeClr val="tx1"/>
                          </a:solidFill>
                          <a:effectLst/>
                          <a:latin typeface="+mn-lt"/>
                          <a:cs typeface="Calibri"/>
                        </a:rPr>
                        <a:t>rail volumes (</a:t>
                      </a:r>
                      <a:r>
                        <a:rPr lang="en-ZA" sz="900" b="0" i="0" u="none" strike="noStrike" dirty="0" err="1" smtClean="0">
                          <a:solidFill>
                            <a:schemeClr val="tx1"/>
                          </a:solidFill>
                          <a:effectLst/>
                          <a:latin typeface="+mn-lt"/>
                          <a:cs typeface="Calibri"/>
                        </a:rPr>
                        <a:t>mt</a:t>
                      </a:r>
                      <a:r>
                        <a:rPr lang="en-ZA" sz="900" b="0" i="0" u="none" strike="noStrike" dirty="0" smtClean="0">
                          <a:solidFill>
                            <a:schemeClr val="tx1"/>
                          </a:solidFill>
                          <a:effectLst/>
                          <a:latin typeface="+mn-lt"/>
                          <a:cs typeface="Calibri"/>
                        </a:rPr>
                        <a:t>)</a:t>
                      </a:r>
                      <a:endParaRPr lang="en-ZA" sz="900" b="0" i="0" u="none" strike="noStrike" dirty="0">
                        <a:solidFill>
                          <a:schemeClr val="tx1"/>
                        </a:solidFill>
                        <a:effectLst/>
                        <a:latin typeface="+mn-lt"/>
                        <a:cs typeface="Calibri"/>
                      </a:endParaRPr>
                    </a:p>
                  </a:txBody>
                  <a:tcPr marL="27000" marR="27000" marT="13500" marB="135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226.6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214.2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219.1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900" b="1" i="0" u="none" strike="noStrike" dirty="0" smtClean="0">
                          <a:solidFill>
                            <a:schemeClr val="tx1"/>
                          </a:solidFill>
                          <a:effectLst/>
                          <a:latin typeface="+mn-lt"/>
                        </a:rPr>
                        <a:t>230.0</a:t>
                      </a:r>
                      <a:endParaRPr lang="en-ZA" sz="900" b="1" i="0" u="none" strike="noStrike" dirty="0">
                        <a:solidFill>
                          <a:schemeClr val="tx1"/>
                        </a:solidFill>
                        <a:effectLst/>
                        <a:latin typeface="+mn-lt"/>
                      </a:endParaRPr>
                    </a:p>
                  </a:txBody>
                  <a:tcPr marL="7144" marR="7144" marT="7144" marB="0">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5"/>
                  </a:ext>
                </a:extLst>
              </a:tr>
              <a:tr h="190429">
                <a:tc>
                  <a:txBody>
                    <a:bodyPr/>
                    <a:lstStyle/>
                    <a:p>
                      <a:pPr marL="0" indent="0" algn="l" fontAlgn="b">
                        <a:buFont typeface="Arial" panose="020B0604020202020204" pitchFamily="34" charset="0"/>
                        <a:buNone/>
                      </a:pPr>
                      <a:r>
                        <a:rPr lang="en-ZA" sz="900" b="0" i="0" u="none" strike="noStrike" dirty="0">
                          <a:solidFill>
                            <a:schemeClr val="tx1"/>
                          </a:solidFill>
                          <a:effectLst/>
                          <a:latin typeface="+mn-lt"/>
                          <a:cs typeface="Calibri"/>
                        </a:rPr>
                        <a:t>Containers (TPT) ('000 TEUs)</a:t>
                      </a:r>
                    </a:p>
                  </a:txBody>
                  <a:tcPr marL="27000" marR="27000" marT="13500" marB="135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4 571 </a:t>
                      </a: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4 366 </a:t>
                      </a: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4 396 </a:t>
                      </a: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900" b="1" i="0" u="none" strike="noStrike" dirty="0" smtClean="0">
                          <a:solidFill>
                            <a:schemeClr val="tx1"/>
                          </a:solidFill>
                          <a:effectLst/>
                          <a:latin typeface="+mn-lt"/>
                        </a:rPr>
                        <a:t>4 600</a:t>
                      </a:r>
                      <a:endParaRPr lang="en-ZA" sz="900" b="1" i="0" u="none" strike="noStrike" dirty="0">
                        <a:solidFill>
                          <a:schemeClr val="tx1"/>
                        </a:solidFill>
                        <a:effectLst/>
                        <a:latin typeface="+mn-lt"/>
                      </a:endParaRPr>
                    </a:p>
                  </a:txBody>
                  <a:tcPr marL="7144" marR="7144" marT="7144" marB="0">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6"/>
                  </a:ext>
                </a:extLst>
              </a:tr>
              <a:tr h="190429">
                <a:tc>
                  <a:txBody>
                    <a:bodyPr/>
                    <a:lstStyle/>
                    <a:p>
                      <a:pPr marL="0" indent="0" algn="l" fontAlgn="b">
                        <a:buFont typeface="Arial" panose="020B0604020202020204" pitchFamily="34" charset="0"/>
                        <a:buNone/>
                      </a:pPr>
                      <a:r>
                        <a:rPr lang="en-ZA" sz="900" b="0" i="0" u="none" strike="noStrike" dirty="0">
                          <a:solidFill>
                            <a:schemeClr val="tx1"/>
                          </a:solidFill>
                          <a:effectLst/>
                          <a:latin typeface="+mn-lt"/>
                          <a:cs typeface="Calibri"/>
                        </a:rPr>
                        <a:t>Petroleum (M</a:t>
                      </a:r>
                      <a:r>
                        <a:rPr lang="en-ZA" sz="900" dirty="0">
                          <a:solidFill>
                            <a:schemeClr val="tx1"/>
                          </a:solidFill>
                          <a:latin typeface="+mn-lt"/>
                        </a:rPr>
                        <a:t>ℓ</a:t>
                      </a:r>
                      <a:r>
                        <a:rPr lang="en-ZA" sz="900" b="0" i="0" u="none" strike="noStrike" dirty="0">
                          <a:solidFill>
                            <a:schemeClr val="tx1"/>
                          </a:solidFill>
                          <a:effectLst/>
                          <a:latin typeface="+mn-lt"/>
                          <a:cs typeface="Calibri"/>
                        </a:rPr>
                        <a:t>)</a:t>
                      </a:r>
                    </a:p>
                  </a:txBody>
                  <a:tcPr marL="27000" marR="27000" marT="13500" marB="13500" anchor="ctr">
                    <a:lnL w="1270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17 186 </a:t>
                      </a:r>
                    </a:p>
                  </a:txBody>
                  <a:tcPr marL="27000" marR="27000" marT="13500" marB="135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17 426 </a:t>
                      </a:r>
                    </a:p>
                  </a:txBody>
                  <a:tcPr marL="27000" marR="27000" marT="13500" marB="135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16 978 </a:t>
                      </a:r>
                    </a:p>
                  </a:txBody>
                  <a:tcPr marL="27000" marR="27000" marT="13500" marB="1350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1" i="0" u="none" strike="noStrike" dirty="0" smtClean="0">
                          <a:solidFill>
                            <a:schemeClr val="tx1"/>
                          </a:solidFill>
                          <a:effectLst/>
                          <a:latin typeface="+mn-lt"/>
                        </a:rPr>
                        <a:t>17</a:t>
                      </a:r>
                      <a:r>
                        <a:rPr lang="en-US" sz="900" b="1" i="0" u="none" strike="noStrike" baseline="0" dirty="0" smtClean="0">
                          <a:solidFill>
                            <a:schemeClr val="tx1"/>
                          </a:solidFill>
                          <a:effectLst/>
                          <a:latin typeface="+mn-lt"/>
                        </a:rPr>
                        <a:t> 021</a:t>
                      </a:r>
                      <a:endParaRPr lang="en-ZA" sz="900" b="1" i="0" u="none" strike="noStrike" dirty="0">
                        <a:solidFill>
                          <a:schemeClr val="tx1"/>
                        </a:solidFill>
                        <a:effectLst/>
                        <a:latin typeface="+mn-lt"/>
                      </a:endParaRPr>
                    </a:p>
                  </a:txBody>
                  <a:tcPr marL="7144" marR="7144" marT="7144" marB="0">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7"/>
                  </a:ext>
                </a:extLst>
              </a:tr>
              <a:tr h="190429">
                <a:tc>
                  <a:txBody>
                    <a:bodyPr/>
                    <a:lstStyle/>
                    <a:p>
                      <a:pPr marL="0" indent="0" algn="l" fontAlgn="b">
                        <a:buFont typeface="Arial" panose="020B0604020202020204" pitchFamily="34" charset="0"/>
                        <a:buNone/>
                      </a:pPr>
                      <a:r>
                        <a:rPr lang="en-ZA" sz="900" b="1" i="0" u="none" strike="noStrike" dirty="0">
                          <a:solidFill>
                            <a:schemeClr val="tx1"/>
                          </a:solidFill>
                          <a:effectLst/>
                          <a:latin typeface="+mn-lt"/>
                          <a:cs typeface="Calibri"/>
                        </a:rPr>
                        <a:t>FINANCIALS</a:t>
                      </a: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(R million)</a:t>
                      </a:r>
                      <a:endParaRPr lang="en-ZA" sz="900" b="0" i="0" u="none" strike="noStrike" dirty="0">
                        <a:solidFill>
                          <a:schemeClr val="tx1"/>
                        </a:solidFill>
                        <a:effectLst/>
                        <a:latin typeface="+mn-lt"/>
                        <a:cs typeface="Calibri"/>
                      </a:endParaRPr>
                    </a:p>
                  </a:txBody>
                  <a:tcPr marL="27000" marR="27000" marT="13500" marB="13500" anchor="ctr">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p>
                  </a:txBody>
                  <a:tcPr marL="27000" marR="27000" marT="13500" marB="1350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p>
                  </a:txBody>
                  <a:tcPr marL="27000" marR="27000" marT="13500" marB="1350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p>
                  </a:txBody>
                  <a:tcPr marL="27000" marR="27000" marT="13500" marB="1350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algn="l" fontAlgn="b"/>
                      <a:endParaRPr lang="en-ZA" sz="900" b="1" i="0" u="none" strike="noStrike" dirty="0">
                        <a:solidFill>
                          <a:schemeClr val="tx1"/>
                        </a:solidFill>
                        <a:effectLst/>
                        <a:latin typeface="+mn-lt"/>
                      </a:endParaRPr>
                    </a:p>
                  </a:txBody>
                  <a:tcPr marL="7144" marR="7144" marT="7144" marB="0">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9"/>
                  </a:ext>
                </a:extLst>
              </a:tr>
              <a:tr h="190429">
                <a:tc>
                  <a:txBody>
                    <a:bodyPr/>
                    <a:lstStyle/>
                    <a:p>
                      <a:pPr marL="0" indent="0" algn="l" fontAlgn="b">
                        <a:buFont typeface="Arial" panose="020B0604020202020204" pitchFamily="34" charset="0"/>
                        <a:buNone/>
                      </a:pPr>
                      <a:r>
                        <a:rPr lang="en-ZA" sz="900" b="0" i="0" u="none" strike="noStrike" dirty="0" smtClean="0">
                          <a:solidFill>
                            <a:schemeClr val="tx1"/>
                          </a:solidFill>
                          <a:effectLst/>
                          <a:latin typeface="+mn-lt"/>
                          <a:cs typeface="Calibri"/>
                        </a:rPr>
                        <a:t>Revenue</a:t>
                      </a:r>
                      <a:endParaRPr lang="en-ZA" sz="900" b="0" i="0" u="none" strike="noStrike" dirty="0">
                        <a:solidFill>
                          <a:schemeClr val="tx1"/>
                        </a:solidFill>
                        <a:effectLst/>
                        <a:latin typeface="+mn-lt"/>
                        <a:cs typeface="Calibri"/>
                      </a:endParaRPr>
                    </a:p>
                  </a:txBody>
                  <a:tcPr marL="27000" marR="27000" marT="13500" marB="135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61 152 </a:t>
                      </a: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62 167 </a:t>
                      </a: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65 478</a:t>
                      </a: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900" b="1" i="0" u="none" strike="noStrike" dirty="0" smtClean="0">
                          <a:solidFill>
                            <a:schemeClr val="tx1"/>
                          </a:solidFill>
                          <a:effectLst/>
                          <a:latin typeface="+mn-lt"/>
                        </a:rPr>
                        <a:t>73 062</a:t>
                      </a:r>
                      <a:endParaRPr lang="en-ZA" sz="900" b="1" i="0" u="none" strike="noStrike" dirty="0">
                        <a:solidFill>
                          <a:schemeClr val="tx1"/>
                        </a:solidFill>
                        <a:effectLst/>
                        <a:latin typeface="+mn-lt"/>
                      </a:endParaRPr>
                    </a:p>
                  </a:txBody>
                  <a:tcPr marL="7144" marR="7144" marT="7144" marB="0">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10"/>
                  </a:ext>
                </a:extLst>
              </a:tr>
              <a:tr h="190429">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ZA" sz="900" b="0" i="0" u="none" strike="noStrike" dirty="0" smtClean="0">
                          <a:solidFill>
                            <a:schemeClr val="tx1"/>
                          </a:solidFill>
                          <a:effectLst/>
                          <a:latin typeface="+mn-lt"/>
                          <a:cs typeface="Calibri"/>
                        </a:rPr>
                        <a:t>EBITDA</a:t>
                      </a:r>
                      <a:endParaRPr lang="en-ZA" sz="900" b="0" i="0" u="none" strike="noStrike" dirty="0">
                        <a:solidFill>
                          <a:schemeClr val="tx1"/>
                        </a:solidFill>
                        <a:effectLst/>
                        <a:latin typeface="+mn-lt"/>
                        <a:cs typeface="Calibri"/>
                      </a:endParaRPr>
                    </a:p>
                  </a:txBody>
                  <a:tcPr marL="27000" marR="27000" marT="13500" marB="135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25 588 </a:t>
                      </a: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26 250 </a:t>
                      </a: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27 557 </a:t>
                      </a: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900" b="1" i="0" u="none" strike="noStrike" dirty="0" smtClean="0">
                          <a:solidFill>
                            <a:schemeClr val="tx1"/>
                          </a:solidFill>
                          <a:effectLst/>
                          <a:latin typeface="+mn-lt"/>
                        </a:rPr>
                        <a:t>31 530</a:t>
                      </a:r>
                      <a:endParaRPr lang="en-ZA" sz="900" b="1" i="0" u="none" strike="noStrike" dirty="0">
                        <a:solidFill>
                          <a:schemeClr val="tx1"/>
                        </a:solidFill>
                        <a:effectLst/>
                        <a:latin typeface="+mn-lt"/>
                      </a:endParaRPr>
                    </a:p>
                  </a:txBody>
                  <a:tcPr marL="7144" marR="7144" marT="7144" marB="0">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11"/>
                  </a:ext>
                </a:extLst>
              </a:tr>
              <a:tr h="190429">
                <a:tc>
                  <a:txBody>
                    <a:bodyPr/>
                    <a:lstStyle/>
                    <a:p>
                      <a:pPr marL="0" indent="0" algn="l" fontAlgn="b">
                        <a:buFont typeface="Arial" panose="020B0604020202020204" pitchFamily="34" charset="0"/>
                        <a:buNone/>
                      </a:pPr>
                      <a:r>
                        <a:rPr lang="en-ZA" sz="900" b="0" i="0" u="none" strike="noStrike" dirty="0">
                          <a:solidFill>
                            <a:schemeClr val="tx1"/>
                          </a:solidFill>
                          <a:effectLst/>
                          <a:latin typeface="+mn-lt"/>
                          <a:cs typeface="Calibri"/>
                        </a:rPr>
                        <a:t>Capital</a:t>
                      </a:r>
                      <a:r>
                        <a:rPr lang="en-ZA" sz="900" b="0" i="0" u="none" strike="noStrike" baseline="0" dirty="0">
                          <a:solidFill>
                            <a:schemeClr val="tx1"/>
                          </a:solidFill>
                          <a:effectLst/>
                          <a:latin typeface="+mn-lt"/>
                          <a:cs typeface="Calibri"/>
                        </a:rPr>
                        <a:t> investment</a:t>
                      </a:r>
                      <a:endParaRPr lang="en-ZA" sz="900" b="0" i="0" u="none" strike="noStrike" dirty="0">
                        <a:solidFill>
                          <a:schemeClr val="tx1"/>
                        </a:solidFill>
                        <a:effectLst/>
                        <a:latin typeface="+mn-lt"/>
                        <a:cs typeface="Calibri"/>
                      </a:endParaRPr>
                    </a:p>
                  </a:txBody>
                  <a:tcPr marL="27000" marR="27000" marT="13500" marB="135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33 565 </a:t>
                      </a: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29 561 </a:t>
                      </a: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21</a:t>
                      </a:r>
                      <a:r>
                        <a:rPr lang="en-ZA" sz="900" b="0" i="0" u="none" strike="noStrike" baseline="0" dirty="0">
                          <a:solidFill>
                            <a:schemeClr val="tx1"/>
                          </a:solidFill>
                          <a:effectLst/>
                          <a:latin typeface="+mn-lt"/>
                          <a:cs typeface="Calibri"/>
                        </a:rPr>
                        <a:t> 438</a:t>
                      </a:r>
                      <a:r>
                        <a:rPr lang="en-ZA" sz="900" b="0" i="0" u="none" strike="noStrike" dirty="0">
                          <a:solidFill>
                            <a:schemeClr val="tx1"/>
                          </a:solidFill>
                          <a:effectLst/>
                          <a:latin typeface="+mn-lt"/>
                          <a:cs typeface="Calibri"/>
                        </a:rPr>
                        <a:t> </a:t>
                      </a: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900" b="1" i="0" u="none" strike="noStrike" dirty="0" smtClean="0">
                          <a:solidFill>
                            <a:schemeClr val="tx1"/>
                          </a:solidFill>
                          <a:effectLst/>
                          <a:latin typeface="+mn-lt"/>
                        </a:rPr>
                        <a:t>23</a:t>
                      </a:r>
                      <a:r>
                        <a:rPr lang="en-US" sz="900" b="1" i="0" u="none" strike="noStrike" baseline="0" dirty="0" smtClean="0">
                          <a:solidFill>
                            <a:schemeClr val="tx1"/>
                          </a:solidFill>
                          <a:effectLst/>
                          <a:latin typeface="+mn-lt"/>
                        </a:rPr>
                        <a:t> 147</a:t>
                      </a:r>
                      <a:endParaRPr lang="en-ZA" sz="900" b="1" i="0" u="none" strike="noStrike" dirty="0">
                        <a:solidFill>
                          <a:schemeClr val="tx1"/>
                        </a:solidFill>
                        <a:effectLst/>
                        <a:latin typeface="+mn-lt"/>
                      </a:endParaRPr>
                    </a:p>
                  </a:txBody>
                  <a:tcPr marL="7144" marR="7144" marT="7144" marB="0">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12"/>
                  </a:ext>
                </a:extLst>
              </a:tr>
              <a:tr h="190429">
                <a:tc>
                  <a:txBody>
                    <a:bodyPr/>
                    <a:lstStyle/>
                    <a:p>
                      <a:pPr marL="0" indent="0" algn="l" fontAlgn="b">
                        <a:buFont typeface="Arial" panose="020B0604020202020204" pitchFamily="34" charset="0"/>
                        <a:buNone/>
                      </a:pPr>
                      <a:r>
                        <a:rPr lang="en-ZA" sz="900" b="0" i="0" u="none" strike="noStrike" dirty="0">
                          <a:solidFill>
                            <a:schemeClr val="tx1"/>
                          </a:solidFill>
                          <a:effectLst/>
                          <a:latin typeface="+mn-lt"/>
                          <a:cs typeface="Calibri"/>
                        </a:rPr>
                        <a:t>Total assets </a:t>
                      </a:r>
                    </a:p>
                  </a:txBody>
                  <a:tcPr marL="27000" marR="27000" marT="13500" marB="135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328 439 </a:t>
                      </a: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356 393 </a:t>
                      </a: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351 635 </a:t>
                      </a: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900" b="1" i="0" u="none" strike="noStrike" dirty="0" smtClean="0">
                          <a:solidFill>
                            <a:schemeClr val="tx1"/>
                          </a:solidFill>
                          <a:effectLst/>
                          <a:latin typeface="+mn-lt"/>
                        </a:rPr>
                        <a:t>367 785</a:t>
                      </a:r>
                      <a:endParaRPr lang="en-ZA" sz="900" b="1" i="0" u="none" strike="noStrike" dirty="0">
                        <a:solidFill>
                          <a:schemeClr val="tx1"/>
                        </a:solidFill>
                        <a:effectLst/>
                        <a:latin typeface="+mn-lt"/>
                      </a:endParaRPr>
                    </a:p>
                  </a:txBody>
                  <a:tcPr marL="7144" marR="7144" marT="7144" marB="0">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13"/>
                  </a:ext>
                </a:extLst>
              </a:tr>
              <a:tr h="190429">
                <a:tc>
                  <a:txBody>
                    <a:bodyPr/>
                    <a:lstStyle/>
                    <a:p>
                      <a:pPr marL="0" indent="0" algn="l" fontAlgn="b">
                        <a:buFont typeface="Arial" panose="020B0604020202020204" pitchFamily="34" charset="0"/>
                        <a:buNone/>
                      </a:pPr>
                      <a:r>
                        <a:rPr lang="fr-FR" sz="900" b="0" i="0" u="none" strike="noStrike" dirty="0">
                          <a:solidFill>
                            <a:schemeClr val="tx1"/>
                          </a:solidFill>
                          <a:effectLst/>
                          <a:latin typeface="+mn-lt"/>
                          <a:cs typeface="Calibri"/>
                        </a:rPr>
                        <a:t>Total borrowings</a:t>
                      </a:r>
                    </a:p>
                  </a:txBody>
                  <a:tcPr marL="27000" marR="27000" marT="13500" marB="1350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110</a:t>
                      </a:r>
                      <a:r>
                        <a:rPr lang="en-ZA" sz="900" b="0" i="0" u="none" strike="noStrike" baseline="0" dirty="0">
                          <a:solidFill>
                            <a:schemeClr val="tx1"/>
                          </a:solidFill>
                          <a:effectLst/>
                          <a:latin typeface="+mn-lt"/>
                          <a:cs typeface="Calibri"/>
                        </a:rPr>
                        <a:t> 377</a:t>
                      </a:r>
                      <a:r>
                        <a:rPr lang="en-ZA" sz="900" b="0" i="0" u="none" strike="noStrike" dirty="0">
                          <a:solidFill>
                            <a:schemeClr val="tx1"/>
                          </a:solidFill>
                          <a:effectLst/>
                          <a:latin typeface="+mn-lt"/>
                          <a:cs typeface="Calibri"/>
                        </a:rPr>
                        <a:t> </a:t>
                      </a:r>
                    </a:p>
                  </a:txBody>
                  <a:tcPr marL="27000" marR="27000" marT="13500" marB="135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134 517 </a:t>
                      </a:r>
                    </a:p>
                  </a:txBody>
                  <a:tcPr marL="27000" marR="27000" marT="13500" marB="135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124 780 </a:t>
                      </a:r>
                    </a:p>
                  </a:txBody>
                  <a:tcPr marL="27000" marR="27000" marT="13500" marB="135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1" i="0" u="none" strike="noStrike" dirty="0" smtClean="0">
                          <a:solidFill>
                            <a:schemeClr val="tx1"/>
                          </a:solidFill>
                          <a:effectLst/>
                          <a:latin typeface="+mn-lt"/>
                        </a:rPr>
                        <a:t>125 461</a:t>
                      </a:r>
                      <a:endParaRPr lang="en-ZA" sz="900" b="1" i="0" u="none" strike="noStrike" dirty="0">
                        <a:solidFill>
                          <a:schemeClr val="tx1"/>
                        </a:solidFill>
                        <a:effectLst/>
                        <a:latin typeface="+mn-lt"/>
                      </a:endParaRPr>
                    </a:p>
                  </a:txBody>
                  <a:tcPr marL="7144" marR="7144" marT="71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14"/>
                  </a:ext>
                </a:extLst>
              </a:tr>
              <a:tr h="190429">
                <a:tc>
                  <a:txBody>
                    <a:bodyPr/>
                    <a:lstStyle/>
                    <a:p>
                      <a:pPr marL="0" indent="0" algn="l" fontAlgn="b">
                        <a:buFont typeface="Arial" panose="020B0604020202020204" pitchFamily="34" charset="0"/>
                        <a:buNone/>
                      </a:pPr>
                      <a:r>
                        <a:rPr lang="en-ZA" sz="900" b="1" i="0" u="none" strike="noStrike" dirty="0" smtClean="0">
                          <a:solidFill>
                            <a:schemeClr val="tx1"/>
                          </a:solidFill>
                          <a:effectLst/>
                          <a:latin typeface="+mn-lt"/>
                          <a:cs typeface="Calibri"/>
                        </a:rPr>
                        <a:t>RATIOS</a:t>
                      </a:r>
                      <a:endParaRPr lang="en-ZA" sz="900" b="1" i="0" u="none" strike="noStrike" dirty="0">
                        <a:solidFill>
                          <a:schemeClr val="tx1"/>
                        </a:solidFill>
                        <a:effectLst/>
                        <a:latin typeface="+mn-lt"/>
                        <a:cs typeface="Calibri"/>
                      </a:endParaRPr>
                    </a:p>
                  </a:txBody>
                  <a:tcPr marL="27000" marR="27000" marT="13500" marB="135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marL="0" indent="0" algn="r" fontAlgn="b">
                        <a:buFont typeface="Arial" panose="020B0604020202020204" pitchFamily="34" charset="0"/>
                        <a:buNone/>
                      </a:pPr>
                      <a:r>
                        <a:rPr lang="en-ZA" sz="900" b="1" i="0" u="none" strike="noStrike" dirty="0">
                          <a:solidFill>
                            <a:schemeClr val="tx1"/>
                          </a:solidFill>
                          <a:effectLst/>
                          <a:latin typeface="+mn-lt"/>
                          <a:cs typeface="Calibri"/>
                        </a:rPr>
                        <a:t> </a:t>
                      </a:r>
                    </a:p>
                  </a:txBody>
                  <a:tcPr marL="27000" marR="27000" marT="13500" marB="1350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p>
                  </a:txBody>
                  <a:tcPr marL="27000" marR="27000" marT="13500" marB="1350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p>
                  </a:txBody>
                  <a:tcPr marL="27000" marR="27000" marT="13500" marB="1350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marL="0" indent="0" algn="r" fontAlgn="b">
                        <a:buFont typeface="Arial" panose="020B0604020202020204" pitchFamily="34" charset="0"/>
                        <a:buNone/>
                      </a:pPr>
                      <a:endParaRPr lang="en-ZA" sz="900" b="1"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16"/>
                  </a:ext>
                </a:extLst>
              </a:tr>
              <a:tr h="190429">
                <a:tc>
                  <a:txBody>
                    <a:bodyPr/>
                    <a:lstStyle/>
                    <a:p>
                      <a:pPr marL="0" indent="0" algn="l" fontAlgn="b">
                        <a:buFont typeface="Arial" panose="020B0604020202020204" pitchFamily="34" charset="0"/>
                        <a:buNone/>
                      </a:pPr>
                      <a:r>
                        <a:rPr lang="en-ZA" sz="900" b="0" i="0" u="none" strike="noStrike" dirty="0" smtClean="0">
                          <a:solidFill>
                            <a:schemeClr val="tx1"/>
                          </a:solidFill>
                          <a:effectLst/>
                          <a:latin typeface="+mn-lt"/>
                          <a:cs typeface="Calibri"/>
                        </a:rPr>
                        <a:t>EBITDA </a:t>
                      </a:r>
                      <a:r>
                        <a:rPr lang="en-ZA" sz="900" b="0" i="0" u="none" strike="noStrike" dirty="0">
                          <a:solidFill>
                            <a:schemeClr val="tx1"/>
                          </a:solidFill>
                          <a:effectLst/>
                          <a:latin typeface="+mn-lt"/>
                          <a:cs typeface="Calibri"/>
                        </a:rPr>
                        <a:t>margin (%)</a:t>
                      </a:r>
                    </a:p>
                  </a:txBody>
                  <a:tcPr marL="27000" marR="27000" marT="13500" marB="135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41.8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42.2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42.1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US" sz="900" b="1" i="0" u="none" strike="noStrike" dirty="0" smtClean="0">
                          <a:solidFill>
                            <a:schemeClr val="tx1"/>
                          </a:solidFill>
                          <a:effectLst/>
                          <a:latin typeface="+mn-lt"/>
                          <a:cs typeface="Calibri"/>
                        </a:rPr>
                        <a:t>43.2</a:t>
                      </a:r>
                      <a:endParaRPr lang="en-ZA" sz="900" b="1"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17"/>
                  </a:ext>
                </a:extLst>
              </a:tr>
              <a:tr h="190429">
                <a:tc>
                  <a:txBody>
                    <a:bodyPr/>
                    <a:lstStyle/>
                    <a:p>
                      <a:pPr marL="0" indent="0" algn="l" fontAlgn="b">
                        <a:buFont typeface="Arial" panose="020B0604020202020204" pitchFamily="34" charset="0"/>
                        <a:buNone/>
                      </a:pPr>
                      <a:r>
                        <a:rPr lang="en-ZA" sz="900" b="0" i="0" u="none" strike="noStrike" dirty="0">
                          <a:solidFill>
                            <a:schemeClr val="tx1"/>
                          </a:solidFill>
                          <a:effectLst/>
                          <a:latin typeface="+mn-lt"/>
                          <a:cs typeface="Calibri"/>
                        </a:rPr>
                        <a:t>Gearing (%) </a:t>
                      </a:r>
                    </a:p>
                  </a:txBody>
                  <a:tcPr marL="27000" marR="27000" marT="13500" marB="135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40.0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43.1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44.4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US" sz="900" b="1" i="0" u="none" strike="noStrike" dirty="0" smtClean="0">
                          <a:solidFill>
                            <a:schemeClr val="tx1"/>
                          </a:solidFill>
                          <a:effectLst/>
                          <a:latin typeface="+mn-lt"/>
                          <a:cs typeface="Calibri"/>
                        </a:rPr>
                        <a:t>43.4</a:t>
                      </a:r>
                      <a:endParaRPr lang="en-ZA" sz="900" b="1"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18"/>
                  </a:ext>
                </a:extLst>
              </a:tr>
              <a:tr h="190429">
                <a:tc>
                  <a:txBody>
                    <a:bodyPr/>
                    <a:lstStyle/>
                    <a:p>
                      <a:pPr marL="0" indent="0" algn="l" fontAlgn="b">
                        <a:buFont typeface="Arial" panose="020B0604020202020204" pitchFamily="34" charset="0"/>
                        <a:buNone/>
                      </a:pPr>
                      <a:r>
                        <a:rPr lang="en-ZA" sz="900" b="0" i="0" u="none" strike="noStrike" dirty="0">
                          <a:solidFill>
                            <a:schemeClr val="tx1"/>
                          </a:solidFill>
                          <a:effectLst/>
                          <a:latin typeface="+mn-lt"/>
                          <a:cs typeface="Calibri"/>
                        </a:rPr>
                        <a:t>Cash interest cover (times)*</a:t>
                      </a:r>
                    </a:p>
                  </a:txBody>
                  <a:tcPr marL="27000" marR="27000" marT="13500" marB="135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3.2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3.0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ZA" sz="900" b="0" i="0" u="none" strike="noStrike" dirty="0">
                          <a:solidFill>
                            <a:schemeClr val="tx1"/>
                          </a:solidFill>
                          <a:effectLst/>
                          <a:latin typeface="+mn-lt"/>
                          <a:cs typeface="Calibri"/>
                        </a:rPr>
                        <a:t>               </a:t>
                      </a:r>
                      <a:r>
                        <a:rPr lang="en-ZA" sz="900" b="0" i="0" u="none" strike="noStrike" dirty="0" smtClean="0">
                          <a:solidFill>
                            <a:schemeClr val="tx1"/>
                          </a:solidFill>
                          <a:effectLst/>
                          <a:latin typeface="+mn-lt"/>
                          <a:cs typeface="Calibri"/>
                        </a:rPr>
                        <a:t>2.8 </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US" sz="900" b="1" i="0" u="none" strike="noStrike" dirty="0" smtClean="0">
                          <a:solidFill>
                            <a:schemeClr val="tx1"/>
                          </a:solidFill>
                          <a:effectLst/>
                          <a:latin typeface="+mn-lt"/>
                          <a:cs typeface="Calibri"/>
                        </a:rPr>
                        <a:t>2.7-3.0</a:t>
                      </a:r>
                      <a:endParaRPr lang="en-ZA" sz="900" b="1"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20"/>
                  </a:ext>
                </a:extLst>
              </a:tr>
              <a:tr h="190429">
                <a:tc>
                  <a:txBody>
                    <a:bodyPr/>
                    <a:lstStyle/>
                    <a:p>
                      <a:pPr marL="0" marR="0" lvl="1" indent="0" algn="l" defTabSz="1279684" rtl="0" eaLnBrk="1" fontAlgn="b" latinLnBrk="0" hangingPunct="1">
                        <a:lnSpc>
                          <a:spcPct val="100000"/>
                        </a:lnSpc>
                        <a:spcBef>
                          <a:spcPts val="0"/>
                        </a:spcBef>
                        <a:spcAft>
                          <a:spcPts val="0"/>
                        </a:spcAft>
                        <a:buClrTx/>
                        <a:buSzTx/>
                        <a:buFont typeface="Arial" panose="020B0604020202020204" pitchFamily="34" charset="0"/>
                        <a:buNone/>
                        <a:tabLst/>
                        <a:defRPr/>
                      </a:pPr>
                      <a:r>
                        <a:rPr lang="en-ZA" sz="900" b="0" i="0" u="none" strike="noStrike" kern="1200" dirty="0">
                          <a:solidFill>
                            <a:schemeClr val="tx1"/>
                          </a:solidFill>
                          <a:effectLst/>
                          <a:latin typeface="+mn-lt"/>
                          <a:ea typeface="+mn-ea"/>
                          <a:cs typeface="Calibri"/>
                        </a:rPr>
                        <a:t>Return on total average </a:t>
                      </a:r>
                      <a:r>
                        <a:rPr lang="en-ZA" sz="900" b="0" i="0" u="none" strike="noStrike" kern="1200" dirty="0" smtClean="0">
                          <a:solidFill>
                            <a:schemeClr val="tx1"/>
                          </a:solidFill>
                          <a:effectLst/>
                          <a:latin typeface="+mn-lt"/>
                          <a:ea typeface="+mn-ea"/>
                          <a:cs typeface="Calibri"/>
                        </a:rPr>
                        <a:t>assets (%)</a:t>
                      </a:r>
                      <a:endParaRPr lang="en-US" sz="900" b="0" i="0" u="none" strike="noStrike" kern="1200" dirty="0">
                        <a:solidFill>
                          <a:schemeClr val="tx1"/>
                        </a:solidFill>
                        <a:effectLst/>
                        <a:latin typeface="+mn-lt"/>
                        <a:ea typeface="+mn-ea"/>
                        <a:cs typeface="Calibri"/>
                      </a:endParaRPr>
                    </a:p>
                  </a:txBody>
                  <a:tcPr marL="27000" marR="27000" marT="13500" marB="135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US" sz="900" b="0" i="0" u="none" strike="noStrike" dirty="0" smtClean="0">
                          <a:solidFill>
                            <a:schemeClr val="tx1"/>
                          </a:solidFill>
                          <a:effectLst/>
                          <a:latin typeface="+mn-lt"/>
                          <a:cs typeface="Calibri"/>
                        </a:rPr>
                        <a:t>6.4</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US" sz="900" b="0" i="0" u="none" strike="noStrike" dirty="0" smtClean="0">
                          <a:solidFill>
                            <a:schemeClr val="tx1"/>
                          </a:solidFill>
                          <a:effectLst/>
                          <a:latin typeface="+mn-lt"/>
                          <a:cs typeface="Calibri"/>
                        </a:rPr>
                        <a:t>3.7</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US" sz="900" b="0" i="0" u="none" strike="noStrike" dirty="0" smtClean="0">
                          <a:solidFill>
                            <a:schemeClr val="tx1"/>
                          </a:solidFill>
                          <a:effectLst/>
                          <a:latin typeface="+mn-lt"/>
                          <a:cs typeface="Calibri"/>
                        </a:rPr>
                        <a:t>4.6</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US" sz="900" b="1" i="0" u="none" strike="noStrike" dirty="0" smtClean="0">
                          <a:solidFill>
                            <a:schemeClr val="tx1"/>
                          </a:solidFill>
                          <a:effectLst/>
                          <a:latin typeface="+mn-lt"/>
                          <a:cs typeface="Calibri"/>
                        </a:rPr>
                        <a:t>5.5</a:t>
                      </a:r>
                      <a:endParaRPr lang="en-ZA" sz="900" b="1"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24"/>
                  </a:ext>
                </a:extLst>
              </a:tr>
              <a:tr h="190429">
                <a:tc>
                  <a:txBody>
                    <a:bodyPr/>
                    <a:lstStyle/>
                    <a:p>
                      <a:pPr marL="0" marR="0" lvl="1" indent="0" algn="l" defTabSz="1279684" rtl="0" eaLnBrk="1" fontAlgn="b" latinLnBrk="0" hangingPunct="1">
                        <a:lnSpc>
                          <a:spcPct val="100000"/>
                        </a:lnSpc>
                        <a:spcBef>
                          <a:spcPts val="0"/>
                        </a:spcBef>
                        <a:spcAft>
                          <a:spcPts val="0"/>
                        </a:spcAft>
                        <a:buClrTx/>
                        <a:buSzTx/>
                        <a:buFont typeface="Arial" panose="020B0604020202020204" pitchFamily="34" charset="0"/>
                        <a:buNone/>
                        <a:tabLst/>
                        <a:defRPr/>
                      </a:pPr>
                      <a:r>
                        <a:rPr lang="en-US" sz="900" b="0" i="0" u="none" strike="noStrike" kern="1200" dirty="0">
                          <a:solidFill>
                            <a:schemeClr val="tx1"/>
                          </a:solidFill>
                          <a:effectLst/>
                          <a:latin typeface="+mn-lt"/>
                          <a:ea typeface="+mn-ea"/>
                          <a:cs typeface="Calibri"/>
                        </a:rPr>
                        <a:t>Net </a:t>
                      </a:r>
                      <a:r>
                        <a:rPr lang="en-US" sz="900" b="0" i="0" u="none" strike="noStrike" kern="1200" dirty="0" smtClean="0">
                          <a:solidFill>
                            <a:schemeClr val="tx1"/>
                          </a:solidFill>
                          <a:effectLst/>
                          <a:latin typeface="+mn-lt"/>
                          <a:ea typeface="+mn-ea"/>
                          <a:cs typeface="Calibri"/>
                        </a:rPr>
                        <a:t>debt/EBITDA (times)</a:t>
                      </a:r>
                      <a:endParaRPr lang="en-US" sz="900" b="0" i="0" u="none" strike="noStrike" kern="1200" dirty="0">
                        <a:solidFill>
                          <a:schemeClr val="tx1"/>
                        </a:solidFill>
                        <a:effectLst/>
                        <a:latin typeface="+mn-lt"/>
                        <a:ea typeface="+mn-ea"/>
                        <a:cs typeface="Calibri"/>
                      </a:endParaRPr>
                    </a:p>
                  </a:txBody>
                  <a:tcPr marL="27000" marR="27000" marT="13500" marB="135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US" sz="900" b="0" i="0" u="none" strike="noStrike" dirty="0" smtClean="0">
                          <a:solidFill>
                            <a:schemeClr val="tx1"/>
                          </a:solidFill>
                          <a:effectLst/>
                          <a:latin typeface="+mn-lt"/>
                          <a:cs typeface="Calibri"/>
                        </a:rPr>
                        <a:t>3.7</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US" sz="900" b="0" i="0" u="none" strike="noStrike" dirty="0" smtClean="0">
                          <a:solidFill>
                            <a:schemeClr val="tx1"/>
                          </a:solidFill>
                          <a:effectLst/>
                          <a:latin typeface="+mn-lt"/>
                          <a:cs typeface="Calibri"/>
                        </a:rPr>
                        <a:t>4.1</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US" sz="900" b="0" i="0" u="none" strike="noStrike" dirty="0" smtClean="0">
                          <a:solidFill>
                            <a:schemeClr val="tx1"/>
                          </a:solidFill>
                          <a:effectLst/>
                          <a:latin typeface="+mn-lt"/>
                          <a:cs typeface="Calibri"/>
                        </a:rPr>
                        <a:t>4.2</a:t>
                      </a:r>
                      <a:endParaRPr lang="en-ZA" sz="900" b="0"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tcPr>
                </a:tc>
                <a:tc>
                  <a:txBody>
                    <a:bodyPr/>
                    <a:lstStyle/>
                    <a:p>
                      <a:pPr marL="0" indent="0" algn="r" fontAlgn="b">
                        <a:buFont typeface="Arial" panose="020B0604020202020204" pitchFamily="34" charset="0"/>
                        <a:buNone/>
                      </a:pPr>
                      <a:r>
                        <a:rPr lang="en-US" sz="900" b="1" i="0" u="none" strike="noStrike" dirty="0" smtClean="0">
                          <a:solidFill>
                            <a:schemeClr val="tx1"/>
                          </a:solidFill>
                          <a:effectLst/>
                          <a:latin typeface="+mn-lt"/>
                          <a:cs typeface="Calibri"/>
                        </a:rPr>
                        <a:t>3.8</a:t>
                      </a:r>
                      <a:endParaRPr lang="en-ZA" sz="900" b="1" i="0" u="none" strike="noStrike" dirty="0">
                        <a:solidFill>
                          <a:schemeClr val="tx1"/>
                        </a:solidFill>
                        <a:effectLst/>
                        <a:latin typeface="+mn-lt"/>
                        <a:cs typeface="Calibri"/>
                      </a:endParaRPr>
                    </a:p>
                  </a:txBody>
                  <a:tcPr marL="27000" marR="27000" marT="13500" marB="13500"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25"/>
                  </a:ext>
                </a:extLst>
              </a:tr>
            </a:tbl>
          </a:graphicData>
        </a:graphic>
      </p:graphicFrame>
      <p:sp>
        <p:nvSpPr>
          <p:cNvPr id="12" name="Text Placeholder 6"/>
          <p:cNvSpPr txBox="1">
            <a:spLocks/>
          </p:cNvSpPr>
          <p:nvPr/>
        </p:nvSpPr>
        <p:spPr>
          <a:xfrm>
            <a:off x="116682" y="6597650"/>
            <a:ext cx="5207515" cy="303400"/>
          </a:xfrm>
          <a:prstGeom prst="rect">
            <a:avLst/>
          </a:prstGeom>
        </p:spPr>
        <p:txBody>
          <a:bodyPr/>
          <a:lstStyle>
            <a:lvl1pPr marL="228600" indent="-228600" algn="l" defTabSz="914400" rtl="0" eaLnBrk="1" latinLnBrk="0" hangingPunct="1">
              <a:lnSpc>
                <a:spcPct val="120000"/>
              </a:lnSpc>
              <a:spcBef>
                <a:spcPts val="300"/>
              </a:spcBef>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300"/>
              </a:spcBef>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300"/>
              </a:spcBef>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300"/>
              </a:spcBef>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300"/>
              </a:spcBef>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700" i="1" dirty="0">
                <a:solidFill>
                  <a:srgbClr val="534A39"/>
                </a:solidFill>
              </a:rPr>
              <a:t>* Excluding working capital changes.</a:t>
            </a:r>
            <a:endParaRPr lang="en-ZA" sz="700" i="1" dirty="0">
              <a:solidFill>
                <a:srgbClr val="534A39"/>
              </a:solidFill>
            </a:endParaRPr>
          </a:p>
        </p:txBody>
      </p:sp>
      <p:sp>
        <p:nvSpPr>
          <p:cNvPr id="4" name="Title 3"/>
          <p:cNvSpPr>
            <a:spLocks noGrp="1"/>
          </p:cNvSpPr>
          <p:nvPr>
            <p:ph type="title"/>
          </p:nvPr>
        </p:nvSpPr>
        <p:spPr/>
        <p:txBody>
          <a:bodyPr/>
          <a:lstStyle/>
          <a:p>
            <a:r>
              <a:rPr lang="en-GB" dirty="0" smtClean="0"/>
              <a:t>Overview volume and financial performance trends</a:t>
            </a:r>
            <a:endParaRPr lang="en-GB" dirty="0"/>
          </a:p>
        </p:txBody>
      </p:sp>
      <p:graphicFrame>
        <p:nvGraphicFramePr>
          <p:cNvPr id="8" name="Table 7"/>
          <p:cNvGraphicFramePr>
            <a:graphicFrameLocks noGrp="1"/>
          </p:cNvGraphicFramePr>
          <p:nvPr>
            <p:extLst/>
          </p:nvPr>
        </p:nvGraphicFramePr>
        <p:xfrm>
          <a:off x="242046" y="5280956"/>
          <a:ext cx="8659907" cy="1273154"/>
        </p:xfrm>
        <a:graphic>
          <a:graphicData uri="http://schemas.openxmlformats.org/drawingml/2006/table">
            <a:tbl>
              <a:tblPr firstRow="1" firstCol="1" bandRow="1">
                <a:tableStyleId>{B301B821-A1FF-4177-AEE7-76D212191A09}</a:tableStyleId>
              </a:tblPr>
              <a:tblGrid>
                <a:gridCol w="3283770"/>
                <a:gridCol w="3169174"/>
                <a:gridCol w="2206963"/>
              </a:tblGrid>
              <a:tr h="243439">
                <a:tc>
                  <a:txBody>
                    <a:bodyPr/>
                    <a:lstStyle/>
                    <a:p>
                      <a:pPr algn="just">
                        <a:spcAft>
                          <a:spcPts val="600"/>
                        </a:spcAft>
                      </a:pPr>
                      <a:r>
                        <a:rPr lang="en-US" sz="1000" dirty="0">
                          <a:solidFill>
                            <a:schemeClr val="tx1"/>
                          </a:solidFill>
                          <a:effectLst/>
                        </a:rPr>
                        <a:t>Issuer Rating</a:t>
                      </a:r>
                      <a:endParaRPr lang="en-ZA" sz="12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spcAft>
                          <a:spcPts val="600"/>
                        </a:spcAft>
                      </a:pPr>
                      <a:r>
                        <a:rPr lang="en-US" sz="1000" dirty="0">
                          <a:solidFill>
                            <a:schemeClr val="tx1"/>
                          </a:solidFill>
                          <a:effectLst/>
                        </a:rPr>
                        <a:t>Moody’s</a:t>
                      </a:r>
                      <a:endParaRPr lang="en-ZA" sz="12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spcAft>
                          <a:spcPts val="600"/>
                        </a:spcAft>
                      </a:pPr>
                      <a:r>
                        <a:rPr lang="en-US" sz="1000" dirty="0">
                          <a:solidFill>
                            <a:schemeClr val="tx1"/>
                          </a:solidFill>
                          <a:effectLst/>
                        </a:rPr>
                        <a:t>Standard and Poor’s</a:t>
                      </a:r>
                      <a:endParaRPr lang="en-ZA" sz="12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nchor="ctr">
                    <a:solidFill>
                      <a:schemeClr val="accent6">
                        <a:lumMod val="20000"/>
                        <a:lumOff val="80000"/>
                      </a:schemeClr>
                    </a:solidFill>
                  </a:tcPr>
                </a:tc>
              </a:tr>
              <a:tr h="243439">
                <a:tc>
                  <a:txBody>
                    <a:bodyPr/>
                    <a:lstStyle/>
                    <a:p>
                      <a:pPr>
                        <a:spcAft>
                          <a:spcPts val="0"/>
                        </a:spcAft>
                      </a:pPr>
                      <a:r>
                        <a:rPr lang="en-US" sz="1000" dirty="0">
                          <a:solidFill>
                            <a:schemeClr val="tx1"/>
                          </a:solidFill>
                          <a:effectLst/>
                        </a:rPr>
                        <a:t>Foreign currency rating</a:t>
                      </a:r>
                      <a:endParaRPr lang="en-ZA" sz="12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000">
                          <a:solidFill>
                            <a:schemeClr val="tx1"/>
                          </a:solidFill>
                          <a:effectLst/>
                        </a:rPr>
                        <a:t>Baa3/ratings under review</a:t>
                      </a:r>
                      <a:endParaRPr lang="en-ZA" sz="1200">
                        <a:solidFill>
                          <a:schemeClr val="tx1"/>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0"/>
                        </a:spcAft>
                      </a:pPr>
                      <a:r>
                        <a:rPr lang="en-US" sz="1000">
                          <a:solidFill>
                            <a:schemeClr val="tx1"/>
                          </a:solidFill>
                          <a:effectLst/>
                        </a:rPr>
                        <a:t>BB/stable outlook</a:t>
                      </a:r>
                      <a:endParaRPr lang="en-ZA" sz="1200">
                        <a:solidFill>
                          <a:schemeClr val="tx1"/>
                        </a:solidFill>
                        <a:effectLst/>
                        <a:latin typeface="Times New Roman" panose="02020603050405020304" pitchFamily="18" charset="0"/>
                        <a:ea typeface="Times New Roman" panose="02020603050405020304" pitchFamily="18" charset="0"/>
                      </a:endParaRPr>
                    </a:p>
                  </a:txBody>
                  <a:tcPr marL="51435" marR="51435" marT="0" marB="0" anchor="ctr"/>
                </a:tc>
              </a:tr>
              <a:tr h="243439">
                <a:tc>
                  <a:txBody>
                    <a:bodyPr/>
                    <a:lstStyle/>
                    <a:p>
                      <a:pPr>
                        <a:spcAft>
                          <a:spcPts val="600"/>
                        </a:spcAft>
                      </a:pPr>
                      <a:r>
                        <a:rPr lang="en-US" sz="1000" dirty="0">
                          <a:solidFill>
                            <a:schemeClr val="tx1"/>
                          </a:solidFill>
                          <a:effectLst/>
                        </a:rPr>
                        <a:t>Local currency rating</a:t>
                      </a:r>
                      <a:endParaRPr lang="en-ZA" sz="12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600"/>
                        </a:spcAft>
                      </a:pPr>
                      <a:r>
                        <a:rPr lang="en-US" sz="1000" dirty="0">
                          <a:solidFill>
                            <a:schemeClr val="tx1"/>
                          </a:solidFill>
                          <a:effectLst/>
                        </a:rPr>
                        <a:t>Baa3/P-3/ratings under review</a:t>
                      </a:r>
                      <a:endParaRPr lang="en-ZA" sz="12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600"/>
                        </a:spcAft>
                      </a:pPr>
                      <a:r>
                        <a:rPr lang="en-US" sz="1000" dirty="0">
                          <a:solidFill>
                            <a:schemeClr val="tx1"/>
                          </a:solidFill>
                          <a:effectLst/>
                        </a:rPr>
                        <a:t>BB+/stable outlook</a:t>
                      </a:r>
                      <a:endParaRPr lang="en-ZA" sz="12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nchor="ctr"/>
                </a:tc>
              </a:tr>
              <a:tr h="299398">
                <a:tc>
                  <a:txBody>
                    <a:bodyPr/>
                    <a:lstStyle/>
                    <a:p>
                      <a:pPr>
                        <a:spcAft>
                          <a:spcPts val="600"/>
                        </a:spcAft>
                      </a:pPr>
                      <a:r>
                        <a:rPr lang="en-US" sz="1000" dirty="0">
                          <a:solidFill>
                            <a:schemeClr val="tx1"/>
                          </a:solidFill>
                          <a:effectLst/>
                        </a:rPr>
                        <a:t>National scale rating (NSR) - long and short term</a:t>
                      </a:r>
                      <a:endParaRPr lang="en-ZA" sz="12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600"/>
                        </a:spcAft>
                      </a:pPr>
                      <a:r>
                        <a:rPr lang="en-US" sz="1000" dirty="0">
                          <a:solidFill>
                            <a:schemeClr val="tx1"/>
                          </a:solidFill>
                          <a:effectLst/>
                        </a:rPr>
                        <a:t>Aa1.za/Aa3.za/P-1.za</a:t>
                      </a:r>
                      <a:endParaRPr lang="en-ZA" sz="12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600"/>
                        </a:spcAft>
                      </a:pPr>
                      <a:r>
                        <a:rPr lang="en-US" sz="1000" dirty="0" err="1">
                          <a:solidFill>
                            <a:schemeClr val="tx1"/>
                          </a:solidFill>
                          <a:effectLst/>
                        </a:rPr>
                        <a:t>zaAA</a:t>
                      </a:r>
                      <a:r>
                        <a:rPr lang="en-US" sz="1000" dirty="0">
                          <a:solidFill>
                            <a:schemeClr val="tx1"/>
                          </a:solidFill>
                          <a:effectLst/>
                        </a:rPr>
                        <a:t>+/zaA-1+</a:t>
                      </a:r>
                      <a:endParaRPr lang="en-ZA" sz="12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nchor="ctr"/>
                </a:tc>
              </a:tr>
              <a:tr h="243439">
                <a:tc>
                  <a:txBody>
                    <a:bodyPr/>
                    <a:lstStyle/>
                    <a:p>
                      <a:pPr>
                        <a:spcAft>
                          <a:spcPts val="600"/>
                        </a:spcAft>
                      </a:pPr>
                      <a:r>
                        <a:rPr lang="en-US" sz="1000" dirty="0">
                          <a:solidFill>
                            <a:schemeClr val="tx1"/>
                          </a:solidFill>
                          <a:effectLst/>
                        </a:rPr>
                        <a:t>BCA/SACP</a:t>
                      </a:r>
                      <a:endParaRPr lang="en-ZA" sz="12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600"/>
                        </a:spcAft>
                      </a:pPr>
                      <a:r>
                        <a:rPr lang="en-US" sz="1000" dirty="0">
                          <a:solidFill>
                            <a:schemeClr val="tx1"/>
                          </a:solidFill>
                          <a:effectLst/>
                        </a:rPr>
                        <a:t>baa3</a:t>
                      </a:r>
                      <a:endParaRPr lang="en-ZA" sz="12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algn="ctr">
                        <a:spcAft>
                          <a:spcPts val="600"/>
                        </a:spcAft>
                      </a:pPr>
                      <a:r>
                        <a:rPr lang="en-US" sz="1000" dirty="0" err="1">
                          <a:solidFill>
                            <a:schemeClr val="tx1"/>
                          </a:solidFill>
                          <a:effectLst/>
                        </a:rPr>
                        <a:t>bbb</a:t>
                      </a:r>
                      <a:r>
                        <a:rPr lang="en-US" sz="1000" dirty="0">
                          <a:solidFill>
                            <a:schemeClr val="tx1"/>
                          </a:solidFill>
                          <a:effectLst/>
                        </a:rPr>
                        <a:t>-</a:t>
                      </a:r>
                      <a:endParaRPr lang="en-ZA" sz="12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nchor="ctr"/>
                </a:tc>
              </a:tr>
            </a:tbl>
          </a:graphicData>
        </a:graphic>
      </p:graphicFrame>
    </p:spTree>
    <p:custDataLst>
      <p:tags r:id="rId2"/>
    </p:custDataLst>
    <p:extLst>
      <p:ext uri="{BB962C8B-B14F-4D97-AF65-F5344CB8AC3E}">
        <p14:creationId xmlns:p14="http://schemas.microsoft.com/office/powerpoint/2010/main" val="197144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3168" name="think-cell Slide" r:id="rId5" imgW="421" imgH="420" progId="TCLayout.ActiveDocument.1">
                  <p:embed/>
                </p:oleObj>
              </mc:Choice>
              <mc:Fallback>
                <p:oleObj name="think-cell Slide" r:id="rId5" imgW="421" imgH="42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ZA" sz="2000" dirty="0">
              <a:latin typeface="Tahoma" panose="020B0604030504040204" pitchFamily="34" charset="0"/>
              <a:sym typeface="Tahoma" panose="020B0604030504040204" pitchFamily="34" charset="0"/>
            </a:endParaRPr>
          </a:p>
        </p:txBody>
      </p:sp>
      <p:sp>
        <p:nvSpPr>
          <p:cNvPr id="2" name="Title 1"/>
          <p:cNvSpPr>
            <a:spLocks noGrp="1"/>
          </p:cNvSpPr>
          <p:nvPr>
            <p:ph type="title"/>
          </p:nvPr>
        </p:nvSpPr>
        <p:spPr>
          <a:xfrm>
            <a:off x="118584" y="131761"/>
            <a:ext cx="7843331" cy="720105"/>
          </a:xfrm>
        </p:spPr>
        <p:txBody>
          <a:bodyPr/>
          <a:lstStyle/>
          <a:p>
            <a:r>
              <a:rPr lang="en-US" sz="2200" dirty="0"/>
              <a:t>Transnet of tomorrow: Responding to key trends through Transnet 4.0</a:t>
            </a:r>
            <a:endParaRPr lang="en-ZA" sz="2200" dirty="0"/>
          </a:p>
        </p:txBody>
      </p:sp>
      <p:cxnSp>
        <p:nvCxnSpPr>
          <p:cNvPr id="90" name="Straight Connector 89"/>
          <p:cNvCxnSpPr>
            <a:cxnSpLocks/>
          </p:cNvCxnSpPr>
          <p:nvPr/>
        </p:nvCxnSpPr>
        <p:spPr>
          <a:xfrm>
            <a:off x="4540860" y="1227847"/>
            <a:ext cx="0" cy="4994031"/>
          </a:xfrm>
          <a:prstGeom prst="line">
            <a:avLst/>
          </a:prstGeom>
          <a:noFill/>
          <a:ln w="12700" cap="rnd" cmpd="sng" algn="ctr">
            <a:solidFill>
              <a:srgbClr val="000000">
                <a:lumMod val="50000"/>
                <a:lumOff val="50000"/>
              </a:srgbClr>
            </a:solidFill>
            <a:prstDash val="solid"/>
            <a:headEnd type="oval" w="sm" len="sm"/>
            <a:tailEnd type="oval" w="sm" len="sm"/>
          </a:ln>
          <a:effectLst/>
        </p:spPr>
      </p:cxnSp>
      <p:sp>
        <p:nvSpPr>
          <p:cNvPr id="91" name="Rectangle 90">
            <a:extLst>
              <a:ext uri="{FF2B5EF4-FFF2-40B4-BE49-F238E27FC236}">
                <a16:creationId xmlns="" xmlns:a16="http://schemas.microsoft.com/office/drawing/2014/main" id="{D8AF4ABD-87D7-434D-9F90-67FDAD3BCC9E}"/>
              </a:ext>
            </a:extLst>
          </p:cNvPr>
          <p:cNvSpPr/>
          <p:nvPr/>
        </p:nvSpPr>
        <p:spPr>
          <a:xfrm>
            <a:off x="143482" y="1109700"/>
            <a:ext cx="4296666" cy="562708"/>
          </a:xfrm>
          <a:prstGeom prst="rect">
            <a:avLst/>
          </a:prstGeom>
          <a:noFill/>
          <a:ln w="12700" cap="flat" cmpd="sng" algn="ctr">
            <a:noFill/>
            <a:prstDash val="solid"/>
          </a:ln>
          <a:effectLst/>
        </p:spPr>
        <p:txBody>
          <a:bodyPr lIns="0" tIns="0" rIns="0" bIns="0" rtlCol="0" anchor="t"/>
          <a:lstStyle/>
          <a:p>
            <a:pPr marL="0" marR="0" lvl="0" indent="0" defTabSz="914400" eaLnBrk="1" fontAlgn="auto" latinLnBrk="0" hangingPunct="1">
              <a:lnSpc>
                <a:spcPct val="110000"/>
              </a:lnSpc>
              <a:spcBef>
                <a:spcPts val="92"/>
              </a:spcBef>
              <a:spcAft>
                <a:spcPts val="92"/>
              </a:spcAft>
              <a:buClrTx/>
              <a:buSzTx/>
              <a:buFontTx/>
              <a:buNone/>
              <a:tabLst/>
              <a:defRPr/>
            </a:pPr>
            <a:r>
              <a:rPr kumimoji="0" lang="en-ZA" sz="1108" b="1" i="0" u="none" strike="noStrike" kern="0" cap="none" spc="0" normalizeH="0" baseline="0" noProof="0" dirty="0" smtClean="0">
                <a:ln>
                  <a:noFill/>
                </a:ln>
                <a:solidFill>
                  <a:srgbClr val="C00000"/>
                </a:solidFill>
                <a:effectLst/>
                <a:uLnTx/>
                <a:uFillTx/>
                <a:latin typeface="Tahoma"/>
                <a:ea typeface="ＭＳ Ｐゴシック"/>
                <a:cs typeface="+mn-cs"/>
              </a:rPr>
              <a:t>Trends affecting the logistics sector</a:t>
            </a:r>
            <a:endParaRPr kumimoji="0" lang="en-ZA" sz="1000" b="0" i="0" u="none" strike="noStrike" kern="0" cap="none" spc="0" normalizeH="0" baseline="0" noProof="0" dirty="0" smtClean="0">
              <a:ln>
                <a:noFill/>
              </a:ln>
              <a:solidFill>
                <a:srgbClr val="000000"/>
              </a:solidFill>
              <a:effectLst/>
              <a:uLnTx/>
              <a:uFillTx/>
              <a:latin typeface="Apex SANS"/>
              <a:ea typeface="ＭＳ Ｐゴシック"/>
              <a:cs typeface="+mn-cs"/>
            </a:endParaRPr>
          </a:p>
        </p:txBody>
      </p:sp>
      <p:sp>
        <p:nvSpPr>
          <p:cNvPr id="92" name="Oval 91">
            <a:extLst>
              <a:ext uri="{FF2B5EF4-FFF2-40B4-BE49-F238E27FC236}">
                <a16:creationId xmlns="" xmlns:a16="http://schemas.microsoft.com/office/drawing/2014/main" id="{68E7B054-1FAA-4777-8993-30D1245AC602}"/>
              </a:ext>
            </a:extLst>
          </p:cNvPr>
          <p:cNvSpPr/>
          <p:nvPr/>
        </p:nvSpPr>
        <p:spPr>
          <a:xfrm>
            <a:off x="6286497" y="2817056"/>
            <a:ext cx="1266092" cy="1266092"/>
          </a:xfrm>
          <a:prstGeom prst="ellipse">
            <a:avLst/>
          </a:prstGeom>
          <a:noFill/>
          <a:ln w="25400" cap="flat" cmpd="sng" algn="ctr">
            <a:solidFill>
              <a:srgbClr val="000000">
                <a:lumMod val="50000"/>
                <a:lumOff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dirty="0" err="1" smtClean="0">
              <a:ln>
                <a:noFill/>
              </a:ln>
              <a:solidFill>
                <a:srgbClr val="000000"/>
              </a:solidFill>
              <a:effectLst/>
              <a:uLnTx/>
              <a:uFillTx/>
              <a:latin typeface="Tahoma"/>
              <a:ea typeface="ＭＳ Ｐゴシック"/>
              <a:cs typeface="+mn-cs"/>
            </a:endParaRPr>
          </a:p>
        </p:txBody>
      </p:sp>
      <p:pic>
        <p:nvPicPr>
          <p:cNvPr id="93" name="Picture 92">
            <a:extLst>
              <a:ext uri="{FF2B5EF4-FFF2-40B4-BE49-F238E27FC236}">
                <a16:creationId xmlns="" xmlns:a16="http://schemas.microsoft.com/office/drawing/2014/main" id="{7B0C0627-AEBB-48A2-828F-1B32E0EF94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3743" y="3150983"/>
            <a:ext cx="811608" cy="618864"/>
          </a:xfrm>
          <a:prstGeom prst="rect">
            <a:avLst/>
          </a:prstGeom>
        </p:spPr>
      </p:pic>
      <p:sp>
        <p:nvSpPr>
          <p:cNvPr id="94" name="Rectangle 93">
            <a:extLst>
              <a:ext uri="{FF2B5EF4-FFF2-40B4-BE49-F238E27FC236}">
                <a16:creationId xmlns="" xmlns:a16="http://schemas.microsoft.com/office/drawing/2014/main" id="{C6F38E16-3BF3-4A12-ABA4-779E32014721}"/>
              </a:ext>
            </a:extLst>
          </p:cNvPr>
          <p:cNvSpPr/>
          <p:nvPr/>
        </p:nvSpPr>
        <p:spPr>
          <a:xfrm>
            <a:off x="4712677" y="2113671"/>
            <a:ext cx="1758462" cy="351692"/>
          </a:xfrm>
          <a:prstGeom prst="rect">
            <a:avLst/>
          </a:prstGeom>
          <a:noFill/>
          <a:ln w="9525" cap="flat" cmpd="sng" algn="ctr">
            <a:noFill/>
            <a:prstDash val="solid"/>
          </a:ln>
          <a:effectLst/>
        </p:spPr>
        <p:txBody>
          <a:bodyPr lIns="0" tIns="33231" rIns="0" bIns="0" rtlCol="0" anchor="t"/>
          <a:lstStyle/>
          <a:p>
            <a:pPr fontAlgn="auto">
              <a:spcBef>
                <a:spcPts val="0"/>
              </a:spcBef>
              <a:spcAft>
                <a:spcPts val="554"/>
              </a:spcAft>
              <a:defRPr/>
            </a:pPr>
            <a:r>
              <a:rPr lang="en-ZA" sz="923" b="1" kern="0" cap="all" dirty="0">
                <a:solidFill>
                  <a:srgbClr val="C00000"/>
                </a:solidFill>
                <a:latin typeface="Apex SANS"/>
                <a:ea typeface="ＭＳ Ｐゴシック"/>
              </a:rPr>
              <a:t>Freight solutions</a:t>
            </a:r>
          </a:p>
          <a:p>
            <a:pPr fontAlgn="auto">
              <a:spcBef>
                <a:spcPts val="0"/>
              </a:spcBef>
              <a:spcAft>
                <a:spcPts val="0"/>
              </a:spcAft>
            </a:pPr>
            <a:r>
              <a:rPr lang="en-ZA" sz="800" b="1" smtClean="0">
                <a:latin typeface="+mn-lt"/>
              </a:rPr>
              <a:t>World-class, </a:t>
            </a:r>
            <a:r>
              <a:rPr lang="en-ZA" sz="800" b="1" dirty="0">
                <a:latin typeface="+mn-lt"/>
              </a:rPr>
              <a:t>customer-centric end-to-end freight solutions: </a:t>
            </a:r>
          </a:p>
          <a:p>
            <a:pPr marL="139303" indent="-139303" fontAlgn="auto">
              <a:spcBef>
                <a:spcPts val="0"/>
              </a:spcBef>
              <a:spcAft>
                <a:spcPts val="0"/>
              </a:spcAft>
              <a:buFont typeface="Arial" panose="020B0604020202020204" pitchFamily="34" charset="0"/>
              <a:buChar char="•"/>
            </a:pPr>
            <a:r>
              <a:rPr lang="en-ZA" sz="800" dirty="0">
                <a:latin typeface="+mn-lt"/>
              </a:rPr>
              <a:t>Added capabilities and partnerships to enhance general freight positioning (4PL)</a:t>
            </a:r>
          </a:p>
          <a:p>
            <a:pPr marL="139303" indent="-139303" fontAlgn="auto">
              <a:spcBef>
                <a:spcPts val="0"/>
              </a:spcBef>
              <a:spcAft>
                <a:spcPts val="0"/>
              </a:spcAft>
              <a:buFont typeface="Arial" panose="020B0604020202020204" pitchFamily="34" charset="0"/>
              <a:buChar char="•"/>
            </a:pPr>
            <a:r>
              <a:rPr lang="fr-FR" sz="800" dirty="0">
                <a:latin typeface="+mn-lt"/>
              </a:rPr>
              <a:t>Africa dimension – port and rail concessions</a:t>
            </a:r>
          </a:p>
          <a:p>
            <a:pPr marL="139303" indent="-139303" fontAlgn="auto">
              <a:spcBef>
                <a:spcPts val="0"/>
              </a:spcBef>
              <a:spcAft>
                <a:spcPts val="0"/>
              </a:spcAft>
              <a:buFont typeface="Arial" panose="020B0604020202020204" pitchFamily="34" charset="0"/>
              <a:buChar char="•"/>
            </a:pPr>
            <a:r>
              <a:rPr lang="en-ZA" sz="800" dirty="0">
                <a:latin typeface="+mn-lt"/>
              </a:rPr>
              <a:t>Foster regional trade</a:t>
            </a:r>
          </a:p>
        </p:txBody>
      </p:sp>
      <p:sp>
        <p:nvSpPr>
          <p:cNvPr id="95" name="Rectangle 94">
            <a:extLst>
              <a:ext uri="{FF2B5EF4-FFF2-40B4-BE49-F238E27FC236}">
                <a16:creationId xmlns="" xmlns:a16="http://schemas.microsoft.com/office/drawing/2014/main" id="{5678DCFF-302C-4F68-8FC8-D4CA40598173}"/>
              </a:ext>
            </a:extLst>
          </p:cNvPr>
          <p:cNvSpPr/>
          <p:nvPr/>
        </p:nvSpPr>
        <p:spPr>
          <a:xfrm>
            <a:off x="4712677" y="1269609"/>
            <a:ext cx="4079631" cy="562708"/>
          </a:xfrm>
          <a:prstGeom prst="rect">
            <a:avLst/>
          </a:prstGeom>
          <a:noFill/>
          <a:ln w="12700" cap="flat" cmpd="sng" algn="ctr">
            <a:noFill/>
            <a:prstDash val="solid"/>
          </a:ln>
          <a:effectLst/>
        </p:spPr>
        <p:txBody>
          <a:bodyPr lIns="0" tIns="0" rIns="0" bIns="0" rtlCol="0" anchor="t"/>
          <a:lstStyle/>
          <a:p>
            <a:pPr marL="0" marR="0" lvl="0" indent="0" defTabSz="914400" eaLnBrk="1" fontAlgn="auto" latinLnBrk="0" hangingPunct="1">
              <a:lnSpc>
                <a:spcPct val="110000"/>
              </a:lnSpc>
              <a:spcBef>
                <a:spcPts val="92"/>
              </a:spcBef>
              <a:spcAft>
                <a:spcPts val="92"/>
              </a:spcAft>
              <a:buClrTx/>
              <a:buSzTx/>
              <a:buFontTx/>
              <a:buNone/>
              <a:tabLst/>
              <a:defRPr/>
            </a:pPr>
            <a:r>
              <a:rPr kumimoji="0" lang="en-ZA" sz="1108" b="1" i="0" u="none" strike="noStrike" kern="0" cap="none" spc="0" normalizeH="0" baseline="0" noProof="0" dirty="0" smtClean="0">
                <a:ln>
                  <a:noFill/>
                </a:ln>
                <a:solidFill>
                  <a:srgbClr val="C00000"/>
                </a:solidFill>
                <a:effectLst/>
                <a:uLnTx/>
                <a:uFillTx/>
                <a:latin typeface="Tahoma"/>
                <a:ea typeface="ＭＳ Ｐゴシック"/>
                <a:cs typeface="+mn-cs"/>
              </a:rPr>
              <a:t>Transnet 4.0 growth clusters: R100bn</a:t>
            </a:r>
            <a:r>
              <a:rPr kumimoji="0" lang="en-ZA" sz="1108" b="1" i="0" u="none" strike="noStrike" kern="0" cap="none" spc="0" normalizeH="0" noProof="0" dirty="0" smtClean="0">
                <a:ln>
                  <a:noFill/>
                </a:ln>
                <a:solidFill>
                  <a:srgbClr val="C00000"/>
                </a:solidFill>
                <a:effectLst/>
                <a:uLnTx/>
                <a:uFillTx/>
                <a:latin typeface="Tahoma"/>
                <a:ea typeface="ＭＳ Ｐゴシック"/>
                <a:cs typeface="+mn-cs"/>
              </a:rPr>
              <a:t> revenue by 2020</a:t>
            </a:r>
            <a:endParaRPr kumimoji="0" lang="en-ZA" sz="1108" b="1" i="0" u="none" strike="noStrike" kern="0" cap="none" spc="0" normalizeH="0" baseline="0" noProof="0" dirty="0" smtClean="0">
              <a:ln>
                <a:noFill/>
              </a:ln>
              <a:solidFill>
                <a:srgbClr val="C00000"/>
              </a:solidFill>
              <a:effectLst/>
              <a:uLnTx/>
              <a:uFillTx/>
              <a:latin typeface="Tahoma"/>
              <a:ea typeface="ＭＳ Ｐゴシック"/>
              <a:cs typeface="+mn-cs"/>
            </a:endParaRPr>
          </a:p>
        </p:txBody>
      </p:sp>
      <p:grpSp>
        <p:nvGrpSpPr>
          <p:cNvPr id="96" name="Group 95">
            <a:extLst>
              <a:ext uri="{FF2B5EF4-FFF2-40B4-BE49-F238E27FC236}">
                <a16:creationId xmlns="" xmlns:a16="http://schemas.microsoft.com/office/drawing/2014/main" id="{A63F0765-4E29-49A9-9546-A36E89E819E3}"/>
              </a:ext>
            </a:extLst>
          </p:cNvPr>
          <p:cNvGrpSpPr/>
          <p:nvPr/>
        </p:nvGrpSpPr>
        <p:grpSpPr>
          <a:xfrm rot="16200000">
            <a:off x="6808192" y="3973258"/>
            <a:ext cx="223024" cy="278111"/>
            <a:chOff x="1081088" y="3349625"/>
            <a:chExt cx="2255837" cy="2813050"/>
          </a:xfrm>
          <a:solidFill>
            <a:srgbClr val="000000">
              <a:lumMod val="50000"/>
              <a:lumOff val="50000"/>
            </a:srgbClr>
          </a:solidFill>
        </p:grpSpPr>
        <p:sp>
          <p:nvSpPr>
            <p:cNvPr id="97" name="Freeform 39">
              <a:extLst>
                <a:ext uri="{FF2B5EF4-FFF2-40B4-BE49-F238E27FC236}">
                  <a16:creationId xmlns="" xmlns:a16="http://schemas.microsoft.com/office/drawing/2014/main" id="{031B2B5E-AB58-44BC-A993-82A64061D2E5}"/>
                </a:ext>
              </a:extLst>
            </p:cNvPr>
            <p:cNvSpPr>
              <a:spLocks/>
            </p:cNvSpPr>
            <p:nvPr/>
          </p:nvSpPr>
          <p:spPr bwMode="auto">
            <a:xfrm>
              <a:off x="1920875" y="3732213"/>
              <a:ext cx="755650" cy="2052638"/>
            </a:xfrm>
            <a:custGeom>
              <a:avLst/>
              <a:gdLst>
                <a:gd name="T0" fmla="*/ 0 w 2086"/>
                <a:gd name="T1" fmla="*/ 5183 h 5683"/>
                <a:gd name="T2" fmla="*/ 170 w 2086"/>
                <a:gd name="T3" fmla="*/ 4834 h 5683"/>
                <a:gd name="T4" fmla="*/ 1198 w 2086"/>
                <a:gd name="T5" fmla="*/ 2725 h 5683"/>
                <a:gd name="T6" fmla="*/ 389 w 2086"/>
                <a:gd name="T7" fmla="*/ 807 h 5683"/>
                <a:gd name="T8" fmla="*/ 380 w 2086"/>
                <a:gd name="T9" fmla="*/ 179 h 5683"/>
                <a:gd name="T10" fmla="*/ 1006 w 2086"/>
                <a:gd name="T11" fmla="*/ 170 h 5683"/>
                <a:gd name="T12" fmla="*/ 2086 w 2086"/>
                <a:gd name="T13" fmla="*/ 2725 h 5683"/>
                <a:gd name="T14" fmla="*/ 718 w 2086"/>
                <a:gd name="T15" fmla="*/ 5533 h 5683"/>
                <a:gd name="T16" fmla="*/ 95 w 2086"/>
                <a:gd name="T17" fmla="*/ 5457 h 5683"/>
                <a:gd name="T18" fmla="*/ 0 w 2086"/>
                <a:gd name="T19" fmla="*/ 5183 h 5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6" h="5683">
                  <a:moveTo>
                    <a:pt x="0" y="5183"/>
                  </a:moveTo>
                  <a:cubicBezTo>
                    <a:pt x="0" y="5052"/>
                    <a:pt x="58" y="4922"/>
                    <a:pt x="170" y="4834"/>
                  </a:cubicBezTo>
                  <a:cubicBezTo>
                    <a:pt x="824" y="4322"/>
                    <a:pt x="1198" y="3553"/>
                    <a:pt x="1198" y="2725"/>
                  </a:cubicBezTo>
                  <a:cubicBezTo>
                    <a:pt x="1198" y="1995"/>
                    <a:pt x="911" y="1314"/>
                    <a:pt x="389" y="807"/>
                  </a:cubicBezTo>
                  <a:cubicBezTo>
                    <a:pt x="212" y="636"/>
                    <a:pt x="209" y="355"/>
                    <a:pt x="380" y="179"/>
                  </a:cubicBezTo>
                  <a:cubicBezTo>
                    <a:pt x="550" y="4"/>
                    <a:pt x="831" y="0"/>
                    <a:pt x="1006" y="170"/>
                  </a:cubicBezTo>
                  <a:cubicBezTo>
                    <a:pt x="1703" y="846"/>
                    <a:pt x="2086" y="1754"/>
                    <a:pt x="2086" y="2725"/>
                  </a:cubicBezTo>
                  <a:cubicBezTo>
                    <a:pt x="2086" y="3828"/>
                    <a:pt x="1587" y="4851"/>
                    <a:pt x="718" y="5533"/>
                  </a:cubicBezTo>
                  <a:cubicBezTo>
                    <a:pt x="525" y="5683"/>
                    <a:pt x="246" y="5649"/>
                    <a:pt x="95" y="5457"/>
                  </a:cubicBezTo>
                  <a:cubicBezTo>
                    <a:pt x="31" y="5375"/>
                    <a:pt x="0" y="5279"/>
                    <a:pt x="0" y="5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98" name="Freeform 40">
              <a:extLst>
                <a:ext uri="{FF2B5EF4-FFF2-40B4-BE49-F238E27FC236}">
                  <a16:creationId xmlns="" xmlns:a16="http://schemas.microsoft.com/office/drawing/2014/main" id="{7FE21084-4BCD-4957-AC51-09F072E2BE95}"/>
                </a:ext>
              </a:extLst>
            </p:cNvPr>
            <p:cNvSpPr>
              <a:spLocks/>
            </p:cNvSpPr>
            <p:nvPr/>
          </p:nvSpPr>
          <p:spPr bwMode="auto">
            <a:xfrm>
              <a:off x="2470150" y="3349625"/>
              <a:ext cx="866775" cy="2813050"/>
            </a:xfrm>
            <a:custGeom>
              <a:avLst/>
              <a:gdLst>
                <a:gd name="T0" fmla="*/ 0 w 2396"/>
                <a:gd name="T1" fmla="*/ 7301 h 7791"/>
                <a:gd name="T2" fmla="*/ 137 w 2396"/>
                <a:gd name="T3" fmla="*/ 6979 h 7791"/>
                <a:gd name="T4" fmla="*/ 1510 w 2396"/>
                <a:gd name="T5" fmla="*/ 3774 h 7791"/>
                <a:gd name="T6" fmla="*/ 356 w 2396"/>
                <a:gd name="T7" fmla="*/ 791 h 7791"/>
                <a:gd name="T8" fmla="*/ 385 w 2396"/>
                <a:gd name="T9" fmla="*/ 164 h 7791"/>
                <a:gd name="T10" fmla="*/ 1012 w 2396"/>
                <a:gd name="T11" fmla="*/ 194 h 7791"/>
                <a:gd name="T12" fmla="*/ 2396 w 2396"/>
                <a:gd name="T13" fmla="*/ 3774 h 7791"/>
                <a:gd name="T14" fmla="*/ 750 w 2396"/>
                <a:gd name="T15" fmla="*/ 7621 h 7791"/>
                <a:gd name="T16" fmla="*/ 124 w 2396"/>
                <a:gd name="T17" fmla="*/ 7607 h 7791"/>
                <a:gd name="T18" fmla="*/ 0 w 2396"/>
                <a:gd name="T19" fmla="*/ 7301 h 7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6" h="7791">
                  <a:moveTo>
                    <a:pt x="0" y="7301"/>
                  </a:moveTo>
                  <a:cubicBezTo>
                    <a:pt x="0" y="7184"/>
                    <a:pt x="46" y="7067"/>
                    <a:pt x="137" y="6979"/>
                  </a:cubicBezTo>
                  <a:cubicBezTo>
                    <a:pt x="1022" y="6135"/>
                    <a:pt x="1510" y="4996"/>
                    <a:pt x="1510" y="3774"/>
                  </a:cubicBezTo>
                  <a:cubicBezTo>
                    <a:pt x="1510" y="2668"/>
                    <a:pt x="1100" y="1609"/>
                    <a:pt x="356" y="791"/>
                  </a:cubicBezTo>
                  <a:cubicBezTo>
                    <a:pt x="190" y="610"/>
                    <a:pt x="204" y="329"/>
                    <a:pt x="385" y="164"/>
                  </a:cubicBezTo>
                  <a:cubicBezTo>
                    <a:pt x="566" y="0"/>
                    <a:pt x="847" y="13"/>
                    <a:pt x="1012" y="194"/>
                  </a:cubicBezTo>
                  <a:cubicBezTo>
                    <a:pt x="1906" y="1174"/>
                    <a:pt x="2396" y="2446"/>
                    <a:pt x="2396" y="3774"/>
                  </a:cubicBezTo>
                  <a:cubicBezTo>
                    <a:pt x="2396" y="5241"/>
                    <a:pt x="1812" y="6608"/>
                    <a:pt x="750" y="7621"/>
                  </a:cubicBezTo>
                  <a:cubicBezTo>
                    <a:pt x="573" y="7791"/>
                    <a:pt x="293" y="7784"/>
                    <a:pt x="124" y="7607"/>
                  </a:cubicBezTo>
                  <a:cubicBezTo>
                    <a:pt x="42" y="7521"/>
                    <a:pt x="0" y="7411"/>
                    <a:pt x="0" y="73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99" name="Freeform 41">
              <a:extLst>
                <a:ext uri="{FF2B5EF4-FFF2-40B4-BE49-F238E27FC236}">
                  <a16:creationId xmlns="" xmlns:a16="http://schemas.microsoft.com/office/drawing/2014/main" id="{699EE883-6E0A-4321-B7A0-E76783D1CF1E}"/>
                </a:ext>
              </a:extLst>
            </p:cNvPr>
            <p:cNvSpPr>
              <a:spLocks/>
            </p:cNvSpPr>
            <p:nvPr/>
          </p:nvSpPr>
          <p:spPr bwMode="auto">
            <a:xfrm>
              <a:off x="1081088" y="4284663"/>
              <a:ext cx="946150" cy="942975"/>
            </a:xfrm>
            <a:custGeom>
              <a:avLst/>
              <a:gdLst>
                <a:gd name="T0" fmla="*/ 1306 w 2613"/>
                <a:gd name="T1" fmla="*/ 2612 h 2612"/>
                <a:gd name="T2" fmla="*/ 0 w 2613"/>
                <a:gd name="T3" fmla="*/ 1306 h 2612"/>
                <a:gd name="T4" fmla="*/ 1306 w 2613"/>
                <a:gd name="T5" fmla="*/ 0 h 2612"/>
                <a:gd name="T6" fmla="*/ 2613 w 2613"/>
                <a:gd name="T7" fmla="*/ 1306 h 2612"/>
                <a:gd name="T8" fmla="*/ 1306 w 2613"/>
                <a:gd name="T9" fmla="*/ 2612 h 2612"/>
              </a:gdLst>
              <a:ahLst/>
              <a:cxnLst>
                <a:cxn ang="0">
                  <a:pos x="T0" y="T1"/>
                </a:cxn>
                <a:cxn ang="0">
                  <a:pos x="T2" y="T3"/>
                </a:cxn>
                <a:cxn ang="0">
                  <a:pos x="T4" y="T5"/>
                </a:cxn>
                <a:cxn ang="0">
                  <a:pos x="T6" y="T7"/>
                </a:cxn>
                <a:cxn ang="0">
                  <a:pos x="T8" y="T9"/>
                </a:cxn>
              </a:cxnLst>
              <a:rect l="0" t="0" r="r" b="b"/>
              <a:pathLst>
                <a:path w="2613" h="2612">
                  <a:moveTo>
                    <a:pt x="1306" y="2612"/>
                  </a:moveTo>
                  <a:cubicBezTo>
                    <a:pt x="585" y="2612"/>
                    <a:pt x="0" y="2027"/>
                    <a:pt x="0" y="1306"/>
                  </a:cubicBezTo>
                  <a:cubicBezTo>
                    <a:pt x="0" y="584"/>
                    <a:pt x="585" y="0"/>
                    <a:pt x="1306" y="0"/>
                  </a:cubicBezTo>
                  <a:cubicBezTo>
                    <a:pt x="2029" y="0"/>
                    <a:pt x="2613" y="584"/>
                    <a:pt x="2613" y="1306"/>
                  </a:cubicBezTo>
                  <a:cubicBezTo>
                    <a:pt x="2613" y="2027"/>
                    <a:pt x="2029" y="2612"/>
                    <a:pt x="1306" y="2612"/>
                  </a:cubicBezTo>
                  <a:close/>
                </a:path>
              </a:pathLst>
            </a:custGeom>
            <a:solidFill>
              <a:srgbClr val="EE3124">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grpSp>
      <p:grpSp>
        <p:nvGrpSpPr>
          <p:cNvPr id="100" name="Group 99">
            <a:extLst>
              <a:ext uri="{FF2B5EF4-FFF2-40B4-BE49-F238E27FC236}">
                <a16:creationId xmlns="" xmlns:a16="http://schemas.microsoft.com/office/drawing/2014/main" id="{D537BC10-646F-4692-8627-876A52F03252}"/>
              </a:ext>
            </a:extLst>
          </p:cNvPr>
          <p:cNvGrpSpPr/>
          <p:nvPr/>
        </p:nvGrpSpPr>
        <p:grpSpPr>
          <a:xfrm>
            <a:off x="6778866" y="5067886"/>
            <a:ext cx="281380" cy="269632"/>
            <a:chOff x="2566988" y="2681288"/>
            <a:chExt cx="2357437" cy="2259013"/>
          </a:xfrm>
          <a:solidFill>
            <a:srgbClr val="EE3124">
              <a:lumMod val="75000"/>
            </a:srgbClr>
          </a:solidFill>
        </p:grpSpPr>
        <p:sp>
          <p:nvSpPr>
            <p:cNvPr id="101" name="Freeform 45">
              <a:extLst>
                <a:ext uri="{FF2B5EF4-FFF2-40B4-BE49-F238E27FC236}">
                  <a16:creationId xmlns="" xmlns:a16="http://schemas.microsoft.com/office/drawing/2014/main" id="{EC36B310-A283-4313-A4B9-A2015CD6009B}"/>
                </a:ext>
              </a:extLst>
            </p:cNvPr>
            <p:cNvSpPr>
              <a:spLocks/>
            </p:cNvSpPr>
            <p:nvPr/>
          </p:nvSpPr>
          <p:spPr bwMode="auto">
            <a:xfrm>
              <a:off x="2835275" y="2870200"/>
              <a:ext cx="285750" cy="803275"/>
            </a:xfrm>
            <a:custGeom>
              <a:avLst/>
              <a:gdLst>
                <a:gd name="T0" fmla="*/ 0 w 792"/>
                <a:gd name="T1" fmla="*/ 1156 h 2217"/>
                <a:gd name="T2" fmla="*/ 554 w 792"/>
                <a:gd name="T3" fmla="*/ 2217 h 2217"/>
                <a:gd name="T4" fmla="*/ 618 w 792"/>
                <a:gd name="T5" fmla="*/ 2217 h 2217"/>
                <a:gd name="T6" fmla="*/ 792 w 792"/>
                <a:gd name="T7" fmla="*/ 2042 h 2217"/>
                <a:gd name="T8" fmla="*/ 792 w 792"/>
                <a:gd name="T9" fmla="*/ 1963 h 2217"/>
                <a:gd name="T10" fmla="*/ 428 w 792"/>
                <a:gd name="T11" fmla="*/ 1093 h 2217"/>
                <a:gd name="T12" fmla="*/ 792 w 792"/>
                <a:gd name="T13" fmla="*/ 254 h 2217"/>
                <a:gd name="T14" fmla="*/ 792 w 792"/>
                <a:gd name="T15" fmla="*/ 159 h 2217"/>
                <a:gd name="T16" fmla="*/ 586 w 792"/>
                <a:gd name="T17" fmla="*/ 0 h 2217"/>
                <a:gd name="T18" fmla="*/ 159 w 792"/>
                <a:gd name="T19" fmla="*/ 444 h 2217"/>
                <a:gd name="T20" fmla="*/ 0 w 792"/>
                <a:gd name="T21" fmla="*/ 1156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2217">
                  <a:moveTo>
                    <a:pt x="0" y="1156"/>
                  </a:moveTo>
                  <a:cubicBezTo>
                    <a:pt x="0" y="1504"/>
                    <a:pt x="301" y="2217"/>
                    <a:pt x="554" y="2217"/>
                  </a:cubicBezTo>
                  <a:lnTo>
                    <a:pt x="618" y="2217"/>
                  </a:lnTo>
                  <a:cubicBezTo>
                    <a:pt x="697" y="2217"/>
                    <a:pt x="792" y="2122"/>
                    <a:pt x="792" y="2042"/>
                  </a:cubicBezTo>
                  <a:lnTo>
                    <a:pt x="792" y="1963"/>
                  </a:lnTo>
                  <a:cubicBezTo>
                    <a:pt x="792" y="1868"/>
                    <a:pt x="428" y="1599"/>
                    <a:pt x="428" y="1093"/>
                  </a:cubicBezTo>
                  <a:cubicBezTo>
                    <a:pt x="428" y="634"/>
                    <a:pt x="792" y="365"/>
                    <a:pt x="792" y="254"/>
                  </a:cubicBezTo>
                  <a:lnTo>
                    <a:pt x="792" y="159"/>
                  </a:lnTo>
                  <a:cubicBezTo>
                    <a:pt x="792" y="95"/>
                    <a:pt x="665" y="0"/>
                    <a:pt x="586" y="0"/>
                  </a:cubicBezTo>
                  <a:cubicBezTo>
                    <a:pt x="412" y="0"/>
                    <a:pt x="238" y="317"/>
                    <a:pt x="159" y="444"/>
                  </a:cubicBezTo>
                  <a:cubicBezTo>
                    <a:pt x="64" y="618"/>
                    <a:pt x="0" y="887"/>
                    <a:pt x="0" y="1156"/>
                  </a:cubicBezTo>
                  <a:close/>
                </a:path>
              </a:pathLst>
            </a:custGeom>
            <a:solidFill>
              <a:srgbClr val="808080">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C00000"/>
                </a:solidFill>
                <a:effectLst/>
                <a:uLnTx/>
                <a:uFillTx/>
                <a:ea typeface="ＭＳ Ｐゴシック"/>
              </a:endParaRPr>
            </a:p>
          </p:txBody>
        </p:sp>
        <p:sp>
          <p:nvSpPr>
            <p:cNvPr id="102" name="Freeform 46">
              <a:extLst>
                <a:ext uri="{FF2B5EF4-FFF2-40B4-BE49-F238E27FC236}">
                  <a16:creationId xmlns="" xmlns:a16="http://schemas.microsoft.com/office/drawing/2014/main" id="{7A6998F4-8AD0-477F-ADE4-99C0282A87D8}"/>
                </a:ext>
              </a:extLst>
            </p:cNvPr>
            <p:cNvSpPr>
              <a:spLocks/>
            </p:cNvSpPr>
            <p:nvPr/>
          </p:nvSpPr>
          <p:spPr bwMode="auto">
            <a:xfrm>
              <a:off x="4370388" y="2870200"/>
              <a:ext cx="285750" cy="803275"/>
            </a:xfrm>
            <a:custGeom>
              <a:avLst/>
              <a:gdLst>
                <a:gd name="T0" fmla="*/ 0 w 792"/>
                <a:gd name="T1" fmla="*/ 190 h 2217"/>
                <a:gd name="T2" fmla="*/ 0 w 792"/>
                <a:gd name="T3" fmla="*/ 254 h 2217"/>
                <a:gd name="T4" fmla="*/ 364 w 792"/>
                <a:gd name="T5" fmla="*/ 1077 h 2217"/>
                <a:gd name="T6" fmla="*/ 0 w 792"/>
                <a:gd name="T7" fmla="*/ 1963 h 2217"/>
                <a:gd name="T8" fmla="*/ 0 w 792"/>
                <a:gd name="T9" fmla="*/ 2042 h 2217"/>
                <a:gd name="T10" fmla="*/ 174 w 792"/>
                <a:gd name="T11" fmla="*/ 2217 h 2217"/>
                <a:gd name="T12" fmla="*/ 238 w 792"/>
                <a:gd name="T13" fmla="*/ 2217 h 2217"/>
                <a:gd name="T14" fmla="*/ 792 w 792"/>
                <a:gd name="T15" fmla="*/ 1156 h 2217"/>
                <a:gd name="T16" fmla="*/ 634 w 792"/>
                <a:gd name="T17" fmla="*/ 444 h 2217"/>
                <a:gd name="T18" fmla="*/ 206 w 792"/>
                <a:gd name="T19" fmla="*/ 0 h 2217"/>
                <a:gd name="T20" fmla="*/ 0 w 792"/>
                <a:gd name="T21" fmla="*/ 190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2217">
                  <a:moveTo>
                    <a:pt x="0" y="190"/>
                  </a:moveTo>
                  <a:lnTo>
                    <a:pt x="0" y="254"/>
                  </a:lnTo>
                  <a:cubicBezTo>
                    <a:pt x="0" y="365"/>
                    <a:pt x="364" y="634"/>
                    <a:pt x="364" y="1077"/>
                  </a:cubicBezTo>
                  <a:cubicBezTo>
                    <a:pt x="364" y="1599"/>
                    <a:pt x="0" y="1868"/>
                    <a:pt x="0" y="1963"/>
                  </a:cubicBezTo>
                  <a:lnTo>
                    <a:pt x="0" y="2042"/>
                  </a:lnTo>
                  <a:cubicBezTo>
                    <a:pt x="0" y="2122"/>
                    <a:pt x="95" y="2217"/>
                    <a:pt x="174" y="2217"/>
                  </a:cubicBezTo>
                  <a:lnTo>
                    <a:pt x="238" y="2217"/>
                  </a:lnTo>
                  <a:cubicBezTo>
                    <a:pt x="491" y="2217"/>
                    <a:pt x="792" y="1504"/>
                    <a:pt x="792" y="1156"/>
                  </a:cubicBezTo>
                  <a:cubicBezTo>
                    <a:pt x="792" y="871"/>
                    <a:pt x="729" y="618"/>
                    <a:pt x="634" y="444"/>
                  </a:cubicBezTo>
                  <a:cubicBezTo>
                    <a:pt x="570" y="317"/>
                    <a:pt x="380" y="0"/>
                    <a:pt x="206" y="0"/>
                  </a:cubicBezTo>
                  <a:cubicBezTo>
                    <a:pt x="95" y="0"/>
                    <a:pt x="0" y="80"/>
                    <a:pt x="0" y="190"/>
                  </a:cubicBezTo>
                  <a:close/>
                </a:path>
              </a:pathLst>
            </a:custGeom>
            <a:solidFill>
              <a:srgbClr val="808080">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C00000"/>
                </a:solidFill>
                <a:effectLst/>
                <a:uLnTx/>
                <a:uFillTx/>
                <a:ea typeface="ＭＳ Ｐゴシック"/>
              </a:endParaRPr>
            </a:p>
          </p:txBody>
        </p:sp>
        <p:sp>
          <p:nvSpPr>
            <p:cNvPr id="103" name="Freeform 47">
              <a:extLst>
                <a:ext uri="{FF2B5EF4-FFF2-40B4-BE49-F238E27FC236}">
                  <a16:creationId xmlns="" xmlns:a16="http://schemas.microsoft.com/office/drawing/2014/main" id="{4CBFE561-C846-4533-9177-AD00C1F0FCBD}"/>
                </a:ext>
              </a:extLst>
            </p:cNvPr>
            <p:cNvSpPr>
              <a:spLocks/>
            </p:cNvSpPr>
            <p:nvPr/>
          </p:nvSpPr>
          <p:spPr bwMode="auto">
            <a:xfrm>
              <a:off x="2566988" y="2681288"/>
              <a:ext cx="365125" cy="1209675"/>
            </a:xfrm>
            <a:custGeom>
              <a:avLst/>
              <a:gdLst>
                <a:gd name="T0" fmla="*/ 0 w 1013"/>
                <a:gd name="T1" fmla="*/ 1441 h 3340"/>
                <a:gd name="T2" fmla="*/ 0 w 1013"/>
                <a:gd name="T3" fmla="*/ 1868 h 3340"/>
                <a:gd name="T4" fmla="*/ 127 w 1013"/>
                <a:gd name="T5" fmla="*/ 2390 h 3340"/>
                <a:gd name="T6" fmla="*/ 348 w 1013"/>
                <a:gd name="T7" fmla="*/ 2834 h 3340"/>
                <a:gd name="T8" fmla="*/ 649 w 1013"/>
                <a:gd name="T9" fmla="*/ 3198 h 3340"/>
                <a:gd name="T10" fmla="*/ 1013 w 1013"/>
                <a:gd name="T11" fmla="*/ 3055 h 3340"/>
                <a:gd name="T12" fmla="*/ 1013 w 1013"/>
                <a:gd name="T13" fmla="*/ 3008 h 3340"/>
                <a:gd name="T14" fmla="*/ 428 w 1013"/>
                <a:gd name="T15" fmla="*/ 1741 h 3340"/>
                <a:gd name="T16" fmla="*/ 428 w 1013"/>
                <a:gd name="T17" fmla="*/ 1551 h 3340"/>
                <a:gd name="T18" fmla="*/ 633 w 1013"/>
                <a:gd name="T19" fmla="*/ 807 h 3340"/>
                <a:gd name="T20" fmla="*/ 1013 w 1013"/>
                <a:gd name="T21" fmla="*/ 238 h 3340"/>
                <a:gd name="T22" fmla="*/ 1013 w 1013"/>
                <a:gd name="T23" fmla="*/ 222 h 3340"/>
                <a:gd name="T24" fmla="*/ 871 w 1013"/>
                <a:gd name="T25" fmla="*/ 0 h 3340"/>
                <a:gd name="T26" fmla="*/ 744 w 1013"/>
                <a:gd name="T27" fmla="*/ 0 h 3340"/>
                <a:gd name="T28" fmla="*/ 253 w 1013"/>
                <a:gd name="T29" fmla="*/ 602 h 3340"/>
                <a:gd name="T30" fmla="*/ 95 w 1013"/>
                <a:gd name="T31" fmla="*/ 997 h 3340"/>
                <a:gd name="T32" fmla="*/ 0 w 1013"/>
                <a:gd name="T33" fmla="*/ 1441 h 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3" h="3340">
                  <a:moveTo>
                    <a:pt x="0" y="1441"/>
                  </a:moveTo>
                  <a:lnTo>
                    <a:pt x="0" y="1868"/>
                  </a:lnTo>
                  <a:cubicBezTo>
                    <a:pt x="16" y="1900"/>
                    <a:pt x="95" y="2295"/>
                    <a:pt x="127" y="2390"/>
                  </a:cubicBezTo>
                  <a:cubicBezTo>
                    <a:pt x="206" y="2564"/>
                    <a:pt x="253" y="2675"/>
                    <a:pt x="348" y="2834"/>
                  </a:cubicBezTo>
                  <a:cubicBezTo>
                    <a:pt x="428" y="2960"/>
                    <a:pt x="538" y="3087"/>
                    <a:pt x="649" y="3198"/>
                  </a:cubicBezTo>
                  <a:cubicBezTo>
                    <a:pt x="776" y="3340"/>
                    <a:pt x="1013" y="3261"/>
                    <a:pt x="1013" y="3055"/>
                  </a:cubicBezTo>
                  <a:lnTo>
                    <a:pt x="1013" y="3008"/>
                  </a:lnTo>
                  <a:cubicBezTo>
                    <a:pt x="1013" y="2976"/>
                    <a:pt x="428" y="2374"/>
                    <a:pt x="428" y="1741"/>
                  </a:cubicBezTo>
                  <a:lnTo>
                    <a:pt x="428" y="1551"/>
                  </a:lnTo>
                  <a:cubicBezTo>
                    <a:pt x="428" y="1282"/>
                    <a:pt x="538" y="997"/>
                    <a:pt x="633" y="807"/>
                  </a:cubicBezTo>
                  <a:cubicBezTo>
                    <a:pt x="697" y="665"/>
                    <a:pt x="1013" y="317"/>
                    <a:pt x="1013" y="238"/>
                  </a:cubicBezTo>
                  <a:lnTo>
                    <a:pt x="1013" y="222"/>
                  </a:lnTo>
                  <a:cubicBezTo>
                    <a:pt x="1013" y="63"/>
                    <a:pt x="950" y="63"/>
                    <a:pt x="871" y="0"/>
                  </a:cubicBezTo>
                  <a:lnTo>
                    <a:pt x="744" y="0"/>
                  </a:lnTo>
                  <a:cubicBezTo>
                    <a:pt x="538" y="143"/>
                    <a:pt x="380" y="364"/>
                    <a:pt x="253" y="602"/>
                  </a:cubicBezTo>
                  <a:cubicBezTo>
                    <a:pt x="190" y="728"/>
                    <a:pt x="127" y="839"/>
                    <a:pt x="95" y="997"/>
                  </a:cubicBezTo>
                  <a:cubicBezTo>
                    <a:pt x="79" y="1029"/>
                    <a:pt x="0" y="1441"/>
                    <a:pt x="0" y="1441"/>
                  </a:cubicBezTo>
                  <a:close/>
                </a:path>
              </a:pathLst>
            </a:custGeom>
            <a:solidFill>
              <a:srgbClr val="808080">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C00000"/>
                </a:solidFill>
                <a:effectLst/>
                <a:uLnTx/>
                <a:uFillTx/>
                <a:ea typeface="ＭＳ Ｐゴシック"/>
              </a:endParaRPr>
            </a:p>
          </p:txBody>
        </p:sp>
        <p:sp>
          <p:nvSpPr>
            <p:cNvPr id="104" name="Freeform 48">
              <a:extLst>
                <a:ext uri="{FF2B5EF4-FFF2-40B4-BE49-F238E27FC236}">
                  <a16:creationId xmlns="" xmlns:a16="http://schemas.microsoft.com/office/drawing/2014/main" id="{C1A5EA1C-0D9A-4421-B5E6-A59B1602300C}"/>
                </a:ext>
              </a:extLst>
            </p:cNvPr>
            <p:cNvSpPr>
              <a:spLocks/>
            </p:cNvSpPr>
            <p:nvPr/>
          </p:nvSpPr>
          <p:spPr bwMode="auto">
            <a:xfrm>
              <a:off x="4175125" y="3065463"/>
              <a:ext cx="206375" cy="417513"/>
            </a:xfrm>
            <a:custGeom>
              <a:avLst/>
              <a:gdLst>
                <a:gd name="T0" fmla="*/ 0 w 570"/>
                <a:gd name="T1" fmla="*/ 190 h 1155"/>
                <a:gd name="T2" fmla="*/ 0 w 570"/>
                <a:gd name="T3" fmla="*/ 237 h 1155"/>
                <a:gd name="T4" fmla="*/ 143 w 570"/>
                <a:gd name="T5" fmla="*/ 522 h 1155"/>
                <a:gd name="T6" fmla="*/ 143 w 570"/>
                <a:gd name="T7" fmla="*/ 617 h 1155"/>
                <a:gd name="T8" fmla="*/ 0 w 570"/>
                <a:gd name="T9" fmla="*/ 886 h 1155"/>
                <a:gd name="T10" fmla="*/ 0 w 570"/>
                <a:gd name="T11" fmla="*/ 934 h 1155"/>
                <a:gd name="T12" fmla="*/ 174 w 570"/>
                <a:gd name="T13" fmla="*/ 1155 h 1155"/>
                <a:gd name="T14" fmla="*/ 570 w 570"/>
                <a:gd name="T15" fmla="*/ 617 h 1155"/>
                <a:gd name="T16" fmla="*/ 570 w 570"/>
                <a:gd name="T17" fmla="*/ 459 h 1155"/>
                <a:gd name="T18" fmla="*/ 237 w 570"/>
                <a:gd name="T19" fmla="*/ 0 h 1155"/>
                <a:gd name="T20" fmla="*/ 190 w 570"/>
                <a:gd name="T21" fmla="*/ 0 h 1155"/>
                <a:gd name="T22" fmla="*/ 0 w 570"/>
                <a:gd name="T23" fmla="*/ 190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0" h="1155">
                  <a:moveTo>
                    <a:pt x="0" y="190"/>
                  </a:moveTo>
                  <a:lnTo>
                    <a:pt x="0" y="237"/>
                  </a:lnTo>
                  <a:cubicBezTo>
                    <a:pt x="0" y="348"/>
                    <a:pt x="143" y="411"/>
                    <a:pt x="143" y="522"/>
                  </a:cubicBezTo>
                  <a:lnTo>
                    <a:pt x="143" y="617"/>
                  </a:lnTo>
                  <a:cubicBezTo>
                    <a:pt x="143" y="728"/>
                    <a:pt x="0" y="823"/>
                    <a:pt x="0" y="886"/>
                  </a:cubicBezTo>
                  <a:lnTo>
                    <a:pt x="0" y="934"/>
                  </a:lnTo>
                  <a:cubicBezTo>
                    <a:pt x="0" y="1044"/>
                    <a:pt x="111" y="1155"/>
                    <a:pt x="174" y="1155"/>
                  </a:cubicBezTo>
                  <a:cubicBezTo>
                    <a:pt x="412" y="1155"/>
                    <a:pt x="570" y="854"/>
                    <a:pt x="570" y="617"/>
                  </a:cubicBezTo>
                  <a:lnTo>
                    <a:pt x="570" y="459"/>
                  </a:lnTo>
                  <a:cubicBezTo>
                    <a:pt x="570" y="316"/>
                    <a:pt x="380" y="0"/>
                    <a:pt x="237" y="0"/>
                  </a:cubicBezTo>
                  <a:lnTo>
                    <a:pt x="190" y="0"/>
                  </a:lnTo>
                  <a:cubicBezTo>
                    <a:pt x="95" y="0"/>
                    <a:pt x="0" y="95"/>
                    <a:pt x="0" y="190"/>
                  </a:cubicBezTo>
                  <a:close/>
                </a:path>
              </a:pathLst>
            </a:custGeom>
            <a:solidFill>
              <a:srgbClr val="808080">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C00000"/>
                </a:solidFill>
                <a:effectLst/>
                <a:uLnTx/>
                <a:uFillTx/>
                <a:ea typeface="ＭＳ Ｐゴシック"/>
              </a:endParaRPr>
            </a:p>
          </p:txBody>
        </p:sp>
        <p:sp>
          <p:nvSpPr>
            <p:cNvPr id="105" name="Freeform 49">
              <a:extLst>
                <a:ext uri="{FF2B5EF4-FFF2-40B4-BE49-F238E27FC236}">
                  <a16:creationId xmlns="" xmlns:a16="http://schemas.microsoft.com/office/drawing/2014/main" id="{56E0B9BE-ADBC-4F5C-9EA4-D63AC20BA958}"/>
                </a:ext>
              </a:extLst>
            </p:cNvPr>
            <p:cNvSpPr>
              <a:spLocks/>
            </p:cNvSpPr>
            <p:nvPr/>
          </p:nvSpPr>
          <p:spPr bwMode="auto">
            <a:xfrm>
              <a:off x="3109913" y="3065463"/>
              <a:ext cx="206375" cy="417513"/>
            </a:xfrm>
            <a:custGeom>
              <a:avLst/>
              <a:gdLst>
                <a:gd name="T0" fmla="*/ 0 w 570"/>
                <a:gd name="T1" fmla="*/ 538 h 1155"/>
                <a:gd name="T2" fmla="*/ 0 w 570"/>
                <a:gd name="T3" fmla="*/ 617 h 1155"/>
                <a:gd name="T4" fmla="*/ 380 w 570"/>
                <a:gd name="T5" fmla="*/ 1155 h 1155"/>
                <a:gd name="T6" fmla="*/ 570 w 570"/>
                <a:gd name="T7" fmla="*/ 934 h 1155"/>
                <a:gd name="T8" fmla="*/ 570 w 570"/>
                <a:gd name="T9" fmla="*/ 886 h 1155"/>
                <a:gd name="T10" fmla="*/ 428 w 570"/>
                <a:gd name="T11" fmla="*/ 617 h 1155"/>
                <a:gd name="T12" fmla="*/ 428 w 570"/>
                <a:gd name="T13" fmla="*/ 522 h 1155"/>
                <a:gd name="T14" fmla="*/ 570 w 570"/>
                <a:gd name="T15" fmla="*/ 237 h 1155"/>
                <a:gd name="T16" fmla="*/ 570 w 570"/>
                <a:gd name="T17" fmla="*/ 221 h 1155"/>
                <a:gd name="T18" fmla="*/ 380 w 570"/>
                <a:gd name="T19" fmla="*/ 0 h 1155"/>
                <a:gd name="T20" fmla="*/ 333 w 570"/>
                <a:gd name="T21" fmla="*/ 0 h 1155"/>
                <a:gd name="T22" fmla="*/ 0 w 570"/>
                <a:gd name="T23" fmla="*/ 538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0" h="1155">
                  <a:moveTo>
                    <a:pt x="0" y="538"/>
                  </a:moveTo>
                  <a:lnTo>
                    <a:pt x="0" y="617"/>
                  </a:lnTo>
                  <a:cubicBezTo>
                    <a:pt x="0" y="854"/>
                    <a:pt x="159" y="1155"/>
                    <a:pt x="380" y="1155"/>
                  </a:cubicBezTo>
                  <a:cubicBezTo>
                    <a:pt x="475" y="1155"/>
                    <a:pt x="570" y="1044"/>
                    <a:pt x="570" y="934"/>
                  </a:cubicBezTo>
                  <a:lnTo>
                    <a:pt x="570" y="886"/>
                  </a:lnTo>
                  <a:cubicBezTo>
                    <a:pt x="570" y="823"/>
                    <a:pt x="428" y="728"/>
                    <a:pt x="428" y="617"/>
                  </a:cubicBezTo>
                  <a:lnTo>
                    <a:pt x="428" y="522"/>
                  </a:lnTo>
                  <a:cubicBezTo>
                    <a:pt x="428" y="411"/>
                    <a:pt x="570" y="364"/>
                    <a:pt x="570" y="237"/>
                  </a:cubicBezTo>
                  <a:lnTo>
                    <a:pt x="570" y="221"/>
                  </a:lnTo>
                  <a:cubicBezTo>
                    <a:pt x="570" y="95"/>
                    <a:pt x="491" y="0"/>
                    <a:pt x="380" y="0"/>
                  </a:cubicBezTo>
                  <a:lnTo>
                    <a:pt x="333" y="0"/>
                  </a:lnTo>
                  <a:cubicBezTo>
                    <a:pt x="159" y="0"/>
                    <a:pt x="0" y="332"/>
                    <a:pt x="0" y="538"/>
                  </a:cubicBezTo>
                  <a:close/>
                </a:path>
              </a:pathLst>
            </a:custGeom>
            <a:solidFill>
              <a:srgbClr val="808080">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C00000"/>
                </a:solidFill>
                <a:effectLst/>
                <a:uLnTx/>
                <a:uFillTx/>
                <a:ea typeface="ＭＳ Ｐゴシック"/>
              </a:endParaRPr>
            </a:p>
          </p:txBody>
        </p:sp>
        <p:sp>
          <p:nvSpPr>
            <p:cNvPr id="106" name="Freeform 50">
              <a:extLst>
                <a:ext uri="{FF2B5EF4-FFF2-40B4-BE49-F238E27FC236}">
                  <a16:creationId xmlns="" xmlns:a16="http://schemas.microsoft.com/office/drawing/2014/main" id="{12BFAB37-9BEF-46C6-BE7E-3B557C33E2C1}"/>
                </a:ext>
              </a:extLst>
            </p:cNvPr>
            <p:cNvSpPr>
              <a:spLocks/>
            </p:cNvSpPr>
            <p:nvPr/>
          </p:nvSpPr>
          <p:spPr bwMode="auto">
            <a:xfrm>
              <a:off x="3465513" y="3036888"/>
              <a:ext cx="577850" cy="577850"/>
            </a:xfrm>
            <a:custGeom>
              <a:avLst/>
              <a:gdLst>
                <a:gd name="T0" fmla="*/ 0 w 1599"/>
                <a:gd name="T1" fmla="*/ 712 h 1598"/>
                <a:gd name="T2" fmla="*/ 0 w 1599"/>
                <a:gd name="T3" fmla="*/ 870 h 1598"/>
                <a:gd name="T4" fmla="*/ 776 w 1599"/>
                <a:gd name="T5" fmla="*/ 1598 h 1598"/>
                <a:gd name="T6" fmla="*/ 918 w 1599"/>
                <a:gd name="T7" fmla="*/ 1598 h 1598"/>
                <a:gd name="T8" fmla="*/ 1599 w 1599"/>
                <a:gd name="T9" fmla="*/ 886 h 1598"/>
                <a:gd name="T10" fmla="*/ 1599 w 1599"/>
                <a:gd name="T11" fmla="*/ 680 h 1598"/>
                <a:gd name="T12" fmla="*/ 886 w 1599"/>
                <a:gd name="T13" fmla="*/ 0 h 1598"/>
                <a:gd name="T14" fmla="*/ 744 w 1599"/>
                <a:gd name="T15" fmla="*/ 0 h 1598"/>
                <a:gd name="T16" fmla="*/ 0 w 1599"/>
                <a:gd name="T17" fmla="*/ 712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9" h="1598">
                  <a:moveTo>
                    <a:pt x="0" y="712"/>
                  </a:moveTo>
                  <a:lnTo>
                    <a:pt x="0" y="870"/>
                  </a:lnTo>
                  <a:cubicBezTo>
                    <a:pt x="0" y="1250"/>
                    <a:pt x="380" y="1598"/>
                    <a:pt x="776" y="1598"/>
                  </a:cubicBezTo>
                  <a:lnTo>
                    <a:pt x="918" y="1598"/>
                  </a:lnTo>
                  <a:cubicBezTo>
                    <a:pt x="1219" y="1598"/>
                    <a:pt x="1599" y="1203"/>
                    <a:pt x="1599" y="886"/>
                  </a:cubicBezTo>
                  <a:lnTo>
                    <a:pt x="1599" y="680"/>
                  </a:lnTo>
                  <a:cubicBezTo>
                    <a:pt x="1599" y="379"/>
                    <a:pt x="1203" y="0"/>
                    <a:pt x="886" y="0"/>
                  </a:cubicBezTo>
                  <a:lnTo>
                    <a:pt x="744" y="0"/>
                  </a:lnTo>
                  <a:cubicBezTo>
                    <a:pt x="380" y="0"/>
                    <a:pt x="0" y="364"/>
                    <a:pt x="0" y="7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C00000"/>
                </a:solidFill>
                <a:effectLst/>
                <a:uLnTx/>
                <a:uFillTx/>
                <a:ea typeface="ＭＳ Ｐゴシック"/>
              </a:endParaRPr>
            </a:p>
          </p:txBody>
        </p:sp>
        <p:sp>
          <p:nvSpPr>
            <p:cNvPr id="107" name="Freeform 51">
              <a:extLst>
                <a:ext uri="{FF2B5EF4-FFF2-40B4-BE49-F238E27FC236}">
                  <a16:creationId xmlns="" xmlns:a16="http://schemas.microsoft.com/office/drawing/2014/main" id="{32D6A721-2063-4E18-BA14-CC722314BAC0}"/>
                </a:ext>
              </a:extLst>
            </p:cNvPr>
            <p:cNvSpPr>
              <a:spLocks/>
            </p:cNvSpPr>
            <p:nvPr/>
          </p:nvSpPr>
          <p:spPr bwMode="auto">
            <a:xfrm>
              <a:off x="4559300" y="2681288"/>
              <a:ext cx="365125" cy="1185863"/>
            </a:xfrm>
            <a:custGeom>
              <a:avLst/>
              <a:gdLst>
                <a:gd name="T0" fmla="*/ 1013 w 1013"/>
                <a:gd name="T1" fmla="*/ 1868 h 3277"/>
                <a:gd name="T2" fmla="*/ 1013 w 1013"/>
                <a:gd name="T3" fmla="*/ 1441 h 3277"/>
                <a:gd name="T4" fmla="*/ 918 w 1013"/>
                <a:gd name="T5" fmla="*/ 982 h 3277"/>
                <a:gd name="T6" fmla="*/ 760 w 1013"/>
                <a:gd name="T7" fmla="*/ 602 h 3277"/>
                <a:gd name="T8" fmla="*/ 285 w 1013"/>
                <a:gd name="T9" fmla="*/ 0 h 3277"/>
                <a:gd name="T10" fmla="*/ 142 w 1013"/>
                <a:gd name="T11" fmla="*/ 0 h 3277"/>
                <a:gd name="T12" fmla="*/ 0 w 1013"/>
                <a:gd name="T13" fmla="*/ 190 h 3277"/>
                <a:gd name="T14" fmla="*/ 0 w 1013"/>
                <a:gd name="T15" fmla="*/ 238 h 3277"/>
                <a:gd name="T16" fmla="*/ 190 w 1013"/>
                <a:gd name="T17" fmla="*/ 522 h 3277"/>
                <a:gd name="T18" fmla="*/ 380 w 1013"/>
                <a:gd name="T19" fmla="*/ 807 h 3277"/>
                <a:gd name="T20" fmla="*/ 586 w 1013"/>
                <a:gd name="T21" fmla="*/ 1551 h 3277"/>
                <a:gd name="T22" fmla="*/ 586 w 1013"/>
                <a:gd name="T23" fmla="*/ 1741 h 3277"/>
                <a:gd name="T24" fmla="*/ 380 w 1013"/>
                <a:gd name="T25" fmla="*/ 2469 h 3277"/>
                <a:gd name="T26" fmla="*/ 206 w 1013"/>
                <a:gd name="T27" fmla="*/ 2754 h 3277"/>
                <a:gd name="T28" fmla="*/ 0 w 1013"/>
                <a:gd name="T29" fmla="*/ 3023 h 3277"/>
                <a:gd name="T30" fmla="*/ 0 w 1013"/>
                <a:gd name="T31" fmla="*/ 3055 h 3277"/>
                <a:gd name="T32" fmla="*/ 174 w 1013"/>
                <a:gd name="T33" fmla="*/ 3277 h 3277"/>
                <a:gd name="T34" fmla="*/ 744 w 1013"/>
                <a:gd name="T35" fmla="*/ 2723 h 3277"/>
                <a:gd name="T36" fmla="*/ 902 w 1013"/>
                <a:gd name="T37" fmla="*/ 2327 h 3277"/>
                <a:gd name="T38" fmla="*/ 1013 w 1013"/>
                <a:gd name="T39" fmla="*/ 1868 h 3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3" h="3277">
                  <a:moveTo>
                    <a:pt x="1013" y="1868"/>
                  </a:moveTo>
                  <a:lnTo>
                    <a:pt x="1013" y="1441"/>
                  </a:lnTo>
                  <a:cubicBezTo>
                    <a:pt x="1013" y="1441"/>
                    <a:pt x="934" y="1013"/>
                    <a:pt x="918" y="982"/>
                  </a:cubicBezTo>
                  <a:cubicBezTo>
                    <a:pt x="886" y="839"/>
                    <a:pt x="823" y="712"/>
                    <a:pt x="760" y="602"/>
                  </a:cubicBezTo>
                  <a:cubicBezTo>
                    <a:pt x="633" y="348"/>
                    <a:pt x="491" y="174"/>
                    <a:pt x="285" y="0"/>
                  </a:cubicBezTo>
                  <a:lnTo>
                    <a:pt x="142" y="0"/>
                  </a:lnTo>
                  <a:cubicBezTo>
                    <a:pt x="79" y="48"/>
                    <a:pt x="0" y="79"/>
                    <a:pt x="0" y="190"/>
                  </a:cubicBezTo>
                  <a:lnTo>
                    <a:pt x="0" y="238"/>
                  </a:lnTo>
                  <a:cubicBezTo>
                    <a:pt x="0" y="333"/>
                    <a:pt x="142" y="443"/>
                    <a:pt x="190" y="522"/>
                  </a:cubicBezTo>
                  <a:cubicBezTo>
                    <a:pt x="269" y="602"/>
                    <a:pt x="332" y="697"/>
                    <a:pt x="380" y="807"/>
                  </a:cubicBezTo>
                  <a:cubicBezTo>
                    <a:pt x="475" y="966"/>
                    <a:pt x="586" y="1314"/>
                    <a:pt x="586" y="1551"/>
                  </a:cubicBezTo>
                  <a:lnTo>
                    <a:pt x="586" y="1741"/>
                  </a:lnTo>
                  <a:cubicBezTo>
                    <a:pt x="586" y="1995"/>
                    <a:pt x="459" y="2295"/>
                    <a:pt x="380" y="2469"/>
                  </a:cubicBezTo>
                  <a:cubicBezTo>
                    <a:pt x="348" y="2549"/>
                    <a:pt x="253" y="2691"/>
                    <a:pt x="206" y="2754"/>
                  </a:cubicBezTo>
                  <a:cubicBezTo>
                    <a:pt x="158" y="2802"/>
                    <a:pt x="0" y="2944"/>
                    <a:pt x="0" y="3023"/>
                  </a:cubicBezTo>
                  <a:lnTo>
                    <a:pt x="0" y="3055"/>
                  </a:lnTo>
                  <a:cubicBezTo>
                    <a:pt x="0" y="3166"/>
                    <a:pt x="111" y="3277"/>
                    <a:pt x="174" y="3277"/>
                  </a:cubicBezTo>
                  <a:cubicBezTo>
                    <a:pt x="411" y="3277"/>
                    <a:pt x="633" y="2881"/>
                    <a:pt x="744" y="2723"/>
                  </a:cubicBezTo>
                  <a:cubicBezTo>
                    <a:pt x="791" y="2628"/>
                    <a:pt x="871" y="2438"/>
                    <a:pt x="902" y="2327"/>
                  </a:cubicBezTo>
                  <a:cubicBezTo>
                    <a:pt x="934" y="2264"/>
                    <a:pt x="997" y="1884"/>
                    <a:pt x="1013" y="1868"/>
                  </a:cubicBezTo>
                  <a:close/>
                </a:path>
              </a:pathLst>
            </a:custGeom>
            <a:solidFill>
              <a:srgbClr val="808080">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C00000"/>
                </a:solidFill>
                <a:effectLst/>
                <a:uLnTx/>
                <a:uFillTx/>
                <a:ea typeface="ＭＳ Ｐゴシック"/>
              </a:endParaRPr>
            </a:p>
          </p:txBody>
        </p:sp>
        <p:sp>
          <p:nvSpPr>
            <p:cNvPr id="108" name="Freeform 52">
              <a:extLst>
                <a:ext uri="{FF2B5EF4-FFF2-40B4-BE49-F238E27FC236}">
                  <a16:creationId xmlns="" xmlns:a16="http://schemas.microsoft.com/office/drawing/2014/main" id="{2E922950-0019-439D-BCE6-B9CCEC5723C7}"/>
                </a:ext>
              </a:extLst>
            </p:cNvPr>
            <p:cNvSpPr>
              <a:spLocks/>
            </p:cNvSpPr>
            <p:nvPr/>
          </p:nvSpPr>
          <p:spPr bwMode="auto">
            <a:xfrm>
              <a:off x="3338513" y="4681538"/>
              <a:ext cx="842963" cy="258763"/>
            </a:xfrm>
            <a:custGeom>
              <a:avLst/>
              <a:gdLst>
                <a:gd name="T0" fmla="*/ 0 w 2328"/>
                <a:gd name="T1" fmla="*/ 713 h 713"/>
                <a:gd name="T2" fmla="*/ 2328 w 2328"/>
                <a:gd name="T3" fmla="*/ 713 h 713"/>
                <a:gd name="T4" fmla="*/ 2027 w 2328"/>
                <a:gd name="T5" fmla="*/ 555 h 713"/>
                <a:gd name="T6" fmla="*/ 1742 w 2328"/>
                <a:gd name="T7" fmla="*/ 365 h 713"/>
                <a:gd name="T8" fmla="*/ 1156 w 2328"/>
                <a:gd name="T9" fmla="*/ 0 h 713"/>
                <a:gd name="T10" fmla="*/ 586 w 2328"/>
                <a:gd name="T11" fmla="*/ 365 h 713"/>
                <a:gd name="T12" fmla="*/ 301 w 2328"/>
                <a:gd name="T13" fmla="*/ 539 h 713"/>
                <a:gd name="T14" fmla="*/ 0 w 2328"/>
                <a:gd name="T15" fmla="*/ 713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8" h="713">
                  <a:moveTo>
                    <a:pt x="0" y="713"/>
                  </a:moveTo>
                  <a:lnTo>
                    <a:pt x="2328" y="713"/>
                  </a:lnTo>
                  <a:cubicBezTo>
                    <a:pt x="2265" y="665"/>
                    <a:pt x="2122" y="602"/>
                    <a:pt x="2027" y="555"/>
                  </a:cubicBezTo>
                  <a:cubicBezTo>
                    <a:pt x="1932" y="491"/>
                    <a:pt x="1853" y="428"/>
                    <a:pt x="1742" y="365"/>
                  </a:cubicBezTo>
                  <a:cubicBezTo>
                    <a:pt x="1663" y="317"/>
                    <a:pt x="1188" y="0"/>
                    <a:pt x="1156" y="0"/>
                  </a:cubicBezTo>
                  <a:cubicBezTo>
                    <a:pt x="1125" y="0"/>
                    <a:pt x="650" y="317"/>
                    <a:pt x="586" y="365"/>
                  </a:cubicBezTo>
                  <a:cubicBezTo>
                    <a:pt x="491" y="412"/>
                    <a:pt x="380" y="491"/>
                    <a:pt x="301" y="539"/>
                  </a:cubicBezTo>
                  <a:cubicBezTo>
                    <a:pt x="222" y="586"/>
                    <a:pt x="64" y="665"/>
                    <a:pt x="0" y="7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C00000"/>
                </a:solidFill>
                <a:effectLst/>
                <a:uLnTx/>
                <a:uFillTx/>
                <a:ea typeface="ＭＳ Ｐゴシック"/>
              </a:endParaRPr>
            </a:p>
          </p:txBody>
        </p:sp>
        <p:sp>
          <p:nvSpPr>
            <p:cNvPr id="109" name="Freeform 53">
              <a:extLst>
                <a:ext uri="{FF2B5EF4-FFF2-40B4-BE49-F238E27FC236}">
                  <a16:creationId xmlns="" xmlns:a16="http://schemas.microsoft.com/office/drawing/2014/main" id="{75A7FD3D-794A-432B-B3AD-BFDE0C74A01A}"/>
                </a:ext>
              </a:extLst>
            </p:cNvPr>
            <p:cNvSpPr>
              <a:spLocks/>
            </p:cNvSpPr>
            <p:nvPr/>
          </p:nvSpPr>
          <p:spPr bwMode="auto">
            <a:xfrm>
              <a:off x="3149600" y="3673475"/>
              <a:ext cx="1214438" cy="1266825"/>
            </a:xfrm>
            <a:custGeom>
              <a:avLst/>
              <a:gdLst>
                <a:gd name="T0" fmla="*/ 317 w 3356"/>
                <a:gd name="T1" fmla="*/ 3498 h 3498"/>
                <a:gd name="T2" fmla="*/ 522 w 3356"/>
                <a:gd name="T3" fmla="*/ 3498 h 3498"/>
                <a:gd name="T4" fmla="*/ 823 w 3356"/>
                <a:gd name="T5" fmla="*/ 3324 h 3498"/>
                <a:gd name="T6" fmla="*/ 1108 w 3356"/>
                <a:gd name="T7" fmla="*/ 3150 h 3498"/>
                <a:gd name="T8" fmla="*/ 1678 w 3356"/>
                <a:gd name="T9" fmla="*/ 2785 h 3498"/>
                <a:gd name="T10" fmla="*/ 2264 w 3356"/>
                <a:gd name="T11" fmla="*/ 3150 h 3498"/>
                <a:gd name="T12" fmla="*/ 2549 w 3356"/>
                <a:gd name="T13" fmla="*/ 3340 h 3498"/>
                <a:gd name="T14" fmla="*/ 2850 w 3356"/>
                <a:gd name="T15" fmla="*/ 3498 h 3498"/>
                <a:gd name="T16" fmla="*/ 3040 w 3356"/>
                <a:gd name="T17" fmla="*/ 3498 h 3498"/>
                <a:gd name="T18" fmla="*/ 3356 w 3356"/>
                <a:gd name="T19" fmla="*/ 3134 h 3498"/>
                <a:gd name="T20" fmla="*/ 3356 w 3356"/>
                <a:gd name="T21" fmla="*/ 3007 h 3498"/>
                <a:gd name="T22" fmla="*/ 2834 w 3356"/>
                <a:gd name="T23" fmla="*/ 1503 h 3498"/>
                <a:gd name="T24" fmla="*/ 2565 w 3356"/>
                <a:gd name="T25" fmla="*/ 759 h 3498"/>
                <a:gd name="T26" fmla="*/ 2312 w 3356"/>
                <a:gd name="T27" fmla="*/ 0 h 3498"/>
                <a:gd name="T28" fmla="*/ 2058 w 3356"/>
                <a:gd name="T29" fmla="*/ 126 h 3498"/>
                <a:gd name="T30" fmla="*/ 1726 w 3356"/>
                <a:gd name="T31" fmla="*/ 190 h 3498"/>
                <a:gd name="T32" fmla="*/ 1599 w 3356"/>
                <a:gd name="T33" fmla="*/ 190 h 3498"/>
                <a:gd name="T34" fmla="*/ 1045 w 3356"/>
                <a:gd name="T35" fmla="*/ 15 h 3498"/>
                <a:gd name="T36" fmla="*/ 0 w 3356"/>
                <a:gd name="T37" fmla="*/ 2991 h 3498"/>
                <a:gd name="T38" fmla="*/ 0 w 3356"/>
                <a:gd name="T39" fmla="*/ 3150 h 3498"/>
                <a:gd name="T40" fmla="*/ 317 w 3356"/>
                <a:gd name="T41" fmla="*/ 3498 h 3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56" h="3498">
                  <a:moveTo>
                    <a:pt x="317" y="3498"/>
                  </a:moveTo>
                  <a:lnTo>
                    <a:pt x="522" y="3498"/>
                  </a:lnTo>
                  <a:cubicBezTo>
                    <a:pt x="586" y="3450"/>
                    <a:pt x="744" y="3371"/>
                    <a:pt x="823" y="3324"/>
                  </a:cubicBezTo>
                  <a:cubicBezTo>
                    <a:pt x="902" y="3276"/>
                    <a:pt x="1013" y="3197"/>
                    <a:pt x="1108" y="3150"/>
                  </a:cubicBezTo>
                  <a:cubicBezTo>
                    <a:pt x="1172" y="3102"/>
                    <a:pt x="1647" y="2785"/>
                    <a:pt x="1678" y="2785"/>
                  </a:cubicBezTo>
                  <a:cubicBezTo>
                    <a:pt x="1710" y="2785"/>
                    <a:pt x="2185" y="3102"/>
                    <a:pt x="2264" y="3150"/>
                  </a:cubicBezTo>
                  <a:cubicBezTo>
                    <a:pt x="2375" y="3213"/>
                    <a:pt x="2454" y="3276"/>
                    <a:pt x="2549" y="3340"/>
                  </a:cubicBezTo>
                  <a:cubicBezTo>
                    <a:pt x="2644" y="3387"/>
                    <a:pt x="2787" y="3450"/>
                    <a:pt x="2850" y="3498"/>
                  </a:cubicBezTo>
                  <a:lnTo>
                    <a:pt x="3040" y="3498"/>
                  </a:lnTo>
                  <a:cubicBezTo>
                    <a:pt x="3166" y="3419"/>
                    <a:pt x="3356" y="3355"/>
                    <a:pt x="3356" y="3134"/>
                  </a:cubicBezTo>
                  <a:lnTo>
                    <a:pt x="3356" y="3007"/>
                  </a:lnTo>
                  <a:cubicBezTo>
                    <a:pt x="3356" y="2928"/>
                    <a:pt x="2913" y="1677"/>
                    <a:pt x="2834" y="1503"/>
                  </a:cubicBezTo>
                  <a:cubicBezTo>
                    <a:pt x="2755" y="1250"/>
                    <a:pt x="2676" y="997"/>
                    <a:pt x="2565" y="759"/>
                  </a:cubicBezTo>
                  <a:cubicBezTo>
                    <a:pt x="2533" y="649"/>
                    <a:pt x="2312" y="79"/>
                    <a:pt x="2312" y="0"/>
                  </a:cubicBezTo>
                  <a:cubicBezTo>
                    <a:pt x="2248" y="15"/>
                    <a:pt x="2137" y="95"/>
                    <a:pt x="2058" y="126"/>
                  </a:cubicBezTo>
                  <a:cubicBezTo>
                    <a:pt x="1979" y="158"/>
                    <a:pt x="1821" y="190"/>
                    <a:pt x="1726" y="190"/>
                  </a:cubicBezTo>
                  <a:lnTo>
                    <a:pt x="1599" y="190"/>
                  </a:lnTo>
                  <a:cubicBezTo>
                    <a:pt x="1346" y="190"/>
                    <a:pt x="1203" y="47"/>
                    <a:pt x="1045" y="15"/>
                  </a:cubicBezTo>
                  <a:cubicBezTo>
                    <a:pt x="966" y="158"/>
                    <a:pt x="0" y="2991"/>
                    <a:pt x="0" y="2991"/>
                  </a:cubicBezTo>
                  <a:lnTo>
                    <a:pt x="0" y="3150"/>
                  </a:lnTo>
                  <a:cubicBezTo>
                    <a:pt x="0" y="3355"/>
                    <a:pt x="190" y="3419"/>
                    <a:pt x="317" y="34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C00000"/>
                </a:solidFill>
                <a:effectLst/>
                <a:uLnTx/>
                <a:uFillTx/>
                <a:ea typeface="ＭＳ Ｐゴシック"/>
              </a:endParaRPr>
            </a:p>
          </p:txBody>
        </p:sp>
      </p:grpSp>
      <p:grpSp>
        <p:nvGrpSpPr>
          <p:cNvPr id="110" name="Group 109">
            <a:extLst>
              <a:ext uri="{FF2B5EF4-FFF2-40B4-BE49-F238E27FC236}">
                <a16:creationId xmlns="" xmlns:a16="http://schemas.microsoft.com/office/drawing/2014/main" id="{7C0EC003-BF7A-4BCC-99AD-B22294954AE8}"/>
              </a:ext>
            </a:extLst>
          </p:cNvPr>
          <p:cNvGrpSpPr/>
          <p:nvPr/>
        </p:nvGrpSpPr>
        <p:grpSpPr>
          <a:xfrm flipH="1">
            <a:off x="6250170" y="3661117"/>
            <a:ext cx="217194" cy="211015"/>
            <a:chOff x="3813175" y="3584575"/>
            <a:chExt cx="725488" cy="704850"/>
          </a:xfrm>
          <a:solidFill>
            <a:srgbClr val="000000">
              <a:lumMod val="50000"/>
              <a:lumOff val="50000"/>
            </a:srgbClr>
          </a:solidFill>
        </p:grpSpPr>
        <p:sp>
          <p:nvSpPr>
            <p:cNvPr id="111" name="Freeform 63">
              <a:extLst>
                <a:ext uri="{FF2B5EF4-FFF2-40B4-BE49-F238E27FC236}">
                  <a16:creationId xmlns="" xmlns:a16="http://schemas.microsoft.com/office/drawing/2014/main" id="{AB6A7C38-7C5F-4A3F-A9DA-CC603C0176AD}"/>
                </a:ext>
              </a:extLst>
            </p:cNvPr>
            <p:cNvSpPr>
              <a:spLocks/>
            </p:cNvSpPr>
            <p:nvPr/>
          </p:nvSpPr>
          <p:spPr bwMode="auto">
            <a:xfrm>
              <a:off x="3813175" y="3584575"/>
              <a:ext cx="344488" cy="344488"/>
            </a:xfrm>
            <a:custGeom>
              <a:avLst/>
              <a:gdLst>
                <a:gd name="T0" fmla="*/ 333 w 3946"/>
                <a:gd name="T1" fmla="*/ 708 h 3946"/>
                <a:gd name="T2" fmla="*/ 341 w 3946"/>
                <a:gd name="T3" fmla="*/ 2806 h 3946"/>
                <a:gd name="T4" fmla="*/ 358 w 3946"/>
                <a:gd name="T5" fmla="*/ 2872 h 3946"/>
                <a:gd name="T6" fmla="*/ 375 w 3946"/>
                <a:gd name="T7" fmla="*/ 2947 h 3946"/>
                <a:gd name="T8" fmla="*/ 391 w 3946"/>
                <a:gd name="T9" fmla="*/ 2989 h 3946"/>
                <a:gd name="T10" fmla="*/ 408 w 3946"/>
                <a:gd name="T11" fmla="*/ 3022 h 3946"/>
                <a:gd name="T12" fmla="*/ 425 w 3946"/>
                <a:gd name="T13" fmla="*/ 3072 h 3946"/>
                <a:gd name="T14" fmla="*/ 441 w 3946"/>
                <a:gd name="T15" fmla="*/ 3097 h 3946"/>
                <a:gd name="T16" fmla="*/ 458 w 3946"/>
                <a:gd name="T17" fmla="*/ 3131 h 3946"/>
                <a:gd name="T18" fmla="*/ 475 w 3946"/>
                <a:gd name="T19" fmla="*/ 3155 h 3946"/>
                <a:gd name="T20" fmla="*/ 491 w 3946"/>
                <a:gd name="T21" fmla="*/ 3180 h 3946"/>
                <a:gd name="T22" fmla="*/ 508 w 3946"/>
                <a:gd name="T23" fmla="*/ 3205 h 3946"/>
                <a:gd name="T24" fmla="*/ 525 w 3946"/>
                <a:gd name="T25" fmla="*/ 3230 h 3946"/>
                <a:gd name="T26" fmla="*/ 541 w 3946"/>
                <a:gd name="T27" fmla="*/ 3247 h 3946"/>
                <a:gd name="T28" fmla="*/ 558 w 3946"/>
                <a:gd name="T29" fmla="*/ 3272 h 3946"/>
                <a:gd name="T30" fmla="*/ 575 w 3946"/>
                <a:gd name="T31" fmla="*/ 3289 h 3946"/>
                <a:gd name="T32" fmla="*/ 591 w 3946"/>
                <a:gd name="T33" fmla="*/ 3305 h 3946"/>
                <a:gd name="T34" fmla="*/ 608 w 3946"/>
                <a:gd name="T35" fmla="*/ 3322 h 3946"/>
                <a:gd name="T36" fmla="*/ 625 w 3946"/>
                <a:gd name="T37" fmla="*/ 3339 h 3946"/>
                <a:gd name="T38" fmla="*/ 641 w 3946"/>
                <a:gd name="T39" fmla="*/ 3355 h 3946"/>
                <a:gd name="T40" fmla="*/ 658 w 3946"/>
                <a:gd name="T41" fmla="*/ 3372 h 3946"/>
                <a:gd name="T42" fmla="*/ 683 w 3946"/>
                <a:gd name="T43" fmla="*/ 3389 h 3946"/>
                <a:gd name="T44" fmla="*/ 699 w 3946"/>
                <a:gd name="T45" fmla="*/ 3405 h 3946"/>
                <a:gd name="T46" fmla="*/ 724 w 3946"/>
                <a:gd name="T47" fmla="*/ 3422 h 3946"/>
                <a:gd name="T48" fmla="*/ 749 w 3946"/>
                <a:gd name="T49" fmla="*/ 3439 h 3946"/>
                <a:gd name="T50" fmla="*/ 766 w 3946"/>
                <a:gd name="T51" fmla="*/ 3455 h 3946"/>
                <a:gd name="T52" fmla="*/ 799 w 3946"/>
                <a:gd name="T53" fmla="*/ 3472 h 3946"/>
                <a:gd name="T54" fmla="*/ 833 w 3946"/>
                <a:gd name="T55" fmla="*/ 3489 h 3946"/>
                <a:gd name="T56" fmla="*/ 866 w 3946"/>
                <a:gd name="T57" fmla="*/ 3505 h 3946"/>
                <a:gd name="T58" fmla="*/ 899 w 3946"/>
                <a:gd name="T59" fmla="*/ 3522 h 3946"/>
                <a:gd name="T60" fmla="*/ 933 w 3946"/>
                <a:gd name="T61" fmla="*/ 3538 h 3946"/>
                <a:gd name="T62" fmla="*/ 999 w 3946"/>
                <a:gd name="T63" fmla="*/ 3555 h 3946"/>
                <a:gd name="T64" fmla="*/ 1041 w 3946"/>
                <a:gd name="T65" fmla="*/ 3572 h 3946"/>
                <a:gd name="T66" fmla="*/ 1166 w 3946"/>
                <a:gd name="T67" fmla="*/ 3588 h 3946"/>
                <a:gd name="T68" fmla="*/ 3230 w 3946"/>
                <a:gd name="T69" fmla="*/ 3597 h 3946"/>
                <a:gd name="T70" fmla="*/ 3239 w 3946"/>
                <a:gd name="T71" fmla="*/ 3946 h 3946"/>
                <a:gd name="T72" fmla="*/ 3946 w 3946"/>
                <a:gd name="T73" fmla="*/ 3938 h 3946"/>
                <a:gd name="T74" fmla="*/ 3938 w 3946"/>
                <a:gd name="T75" fmla="*/ 1607 h 3946"/>
                <a:gd name="T76" fmla="*/ 3230 w 3946"/>
                <a:gd name="T77" fmla="*/ 1957 h 3946"/>
                <a:gd name="T78" fmla="*/ 1973 w 3946"/>
                <a:gd name="T79" fmla="*/ 708 h 3946"/>
                <a:gd name="T80" fmla="*/ 2323 w 3946"/>
                <a:gd name="T81" fmla="*/ 0 h 3946"/>
                <a:gd name="T82" fmla="*/ 0 w 3946"/>
                <a:gd name="T83" fmla="*/ 708 h 3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46" h="3946">
                  <a:moveTo>
                    <a:pt x="0" y="708"/>
                  </a:moveTo>
                  <a:lnTo>
                    <a:pt x="333" y="708"/>
                  </a:lnTo>
                  <a:lnTo>
                    <a:pt x="333" y="2731"/>
                  </a:lnTo>
                  <a:lnTo>
                    <a:pt x="341" y="2806"/>
                  </a:lnTo>
                  <a:lnTo>
                    <a:pt x="350" y="2839"/>
                  </a:lnTo>
                  <a:lnTo>
                    <a:pt x="358" y="2872"/>
                  </a:lnTo>
                  <a:lnTo>
                    <a:pt x="366" y="2906"/>
                  </a:lnTo>
                  <a:lnTo>
                    <a:pt x="375" y="2947"/>
                  </a:lnTo>
                  <a:lnTo>
                    <a:pt x="383" y="2972"/>
                  </a:lnTo>
                  <a:lnTo>
                    <a:pt x="391" y="2989"/>
                  </a:lnTo>
                  <a:lnTo>
                    <a:pt x="400" y="3006"/>
                  </a:lnTo>
                  <a:lnTo>
                    <a:pt x="408" y="3022"/>
                  </a:lnTo>
                  <a:lnTo>
                    <a:pt x="416" y="3056"/>
                  </a:lnTo>
                  <a:lnTo>
                    <a:pt x="425" y="3072"/>
                  </a:lnTo>
                  <a:lnTo>
                    <a:pt x="433" y="3081"/>
                  </a:lnTo>
                  <a:lnTo>
                    <a:pt x="441" y="3097"/>
                  </a:lnTo>
                  <a:lnTo>
                    <a:pt x="450" y="3114"/>
                  </a:lnTo>
                  <a:lnTo>
                    <a:pt x="458" y="3131"/>
                  </a:lnTo>
                  <a:lnTo>
                    <a:pt x="466" y="3147"/>
                  </a:lnTo>
                  <a:lnTo>
                    <a:pt x="475" y="3155"/>
                  </a:lnTo>
                  <a:lnTo>
                    <a:pt x="483" y="3164"/>
                  </a:lnTo>
                  <a:lnTo>
                    <a:pt x="491" y="3180"/>
                  </a:lnTo>
                  <a:lnTo>
                    <a:pt x="500" y="3197"/>
                  </a:lnTo>
                  <a:lnTo>
                    <a:pt x="508" y="3205"/>
                  </a:lnTo>
                  <a:lnTo>
                    <a:pt x="516" y="3214"/>
                  </a:lnTo>
                  <a:lnTo>
                    <a:pt x="525" y="3230"/>
                  </a:lnTo>
                  <a:lnTo>
                    <a:pt x="533" y="3239"/>
                  </a:lnTo>
                  <a:lnTo>
                    <a:pt x="541" y="3247"/>
                  </a:lnTo>
                  <a:lnTo>
                    <a:pt x="550" y="3264"/>
                  </a:lnTo>
                  <a:lnTo>
                    <a:pt x="558" y="3272"/>
                  </a:lnTo>
                  <a:lnTo>
                    <a:pt x="566" y="3280"/>
                  </a:lnTo>
                  <a:lnTo>
                    <a:pt x="575" y="3289"/>
                  </a:lnTo>
                  <a:lnTo>
                    <a:pt x="583" y="3297"/>
                  </a:lnTo>
                  <a:lnTo>
                    <a:pt x="591" y="3305"/>
                  </a:lnTo>
                  <a:lnTo>
                    <a:pt x="600" y="3314"/>
                  </a:lnTo>
                  <a:lnTo>
                    <a:pt x="608" y="3322"/>
                  </a:lnTo>
                  <a:lnTo>
                    <a:pt x="616" y="3330"/>
                  </a:lnTo>
                  <a:lnTo>
                    <a:pt x="625" y="3339"/>
                  </a:lnTo>
                  <a:lnTo>
                    <a:pt x="633" y="3347"/>
                  </a:lnTo>
                  <a:lnTo>
                    <a:pt x="641" y="3355"/>
                  </a:lnTo>
                  <a:lnTo>
                    <a:pt x="649" y="3364"/>
                  </a:lnTo>
                  <a:lnTo>
                    <a:pt x="658" y="3372"/>
                  </a:lnTo>
                  <a:lnTo>
                    <a:pt x="674" y="3380"/>
                  </a:lnTo>
                  <a:lnTo>
                    <a:pt x="683" y="3389"/>
                  </a:lnTo>
                  <a:lnTo>
                    <a:pt x="691" y="3397"/>
                  </a:lnTo>
                  <a:lnTo>
                    <a:pt x="699" y="3405"/>
                  </a:lnTo>
                  <a:lnTo>
                    <a:pt x="708" y="3414"/>
                  </a:lnTo>
                  <a:lnTo>
                    <a:pt x="724" y="3422"/>
                  </a:lnTo>
                  <a:lnTo>
                    <a:pt x="741" y="3430"/>
                  </a:lnTo>
                  <a:lnTo>
                    <a:pt x="749" y="3439"/>
                  </a:lnTo>
                  <a:lnTo>
                    <a:pt x="758" y="3447"/>
                  </a:lnTo>
                  <a:lnTo>
                    <a:pt x="766" y="3455"/>
                  </a:lnTo>
                  <a:lnTo>
                    <a:pt x="791" y="3464"/>
                  </a:lnTo>
                  <a:lnTo>
                    <a:pt x="799" y="3472"/>
                  </a:lnTo>
                  <a:lnTo>
                    <a:pt x="816" y="3480"/>
                  </a:lnTo>
                  <a:lnTo>
                    <a:pt x="833" y="3489"/>
                  </a:lnTo>
                  <a:lnTo>
                    <a:pt x="841" y="3497"/>
                  </a:lnTo>
                  <a:lnTo>
                    <a:pt x="866" y="3505"/>
                  </a:lnTo>
                  <a:lnTo>
                    <a:pt x="883" y="3513"/>
                  </a:lnTo>
                  <a:lnTo>
                    <a:pt x="899" y="3522"/>
                  </a:lnTo>
                  <a:lnTo>
                    <a:pt x="916" y="3530"/>
                  </a:lnTo>
                  <a:lnTo>
                    <a:pt x="933" y="3538"/>
                  </a:lnTo>
                  <a:lnTo>
                    <a:pt x="966" y="3547"/>
                  </a:lnTo>
                  <a:lnTo>
                    <a:pt x="999" y="3555"/>
                  </a:lnTo>
                  <a:lnTo>
                    <a:pt x="1016" y="3563"/>
                  </a:lnTo>
                  <a:lnTo>
                    <a:pt x="1041" y="3572"/>
                  </a:lnTo>
                  <a:lnTo>
                    <a:pt x="1074" y="3580"/>
                  </a:lnTo>
                  <a:lnTo>
                    <a:pt x="1166" y="3588"/>
                  </a:lnTo>
                  <a:lnTo>
                    <a:pt x="1241" y="3597"/>
                  </a:lnTo>
                  <a:lnTo>
                    <a:pt x="3230" y="3597"/>
                  </a:lnTo>
                  <a:lnTo>
                    <a:pt x="3230" y="3938"/>
                  </a:lnTo>
                  <a:lnTo>
                    <a:pt x="3239" y="3946"/>
                  </a:lnTo>
                  <a:lnTo>
                    <a:pt x="3938" y="3946"/>
                  </a:lnTo>
                  <a:lnTo>
                    <a:pt x="3946" y="3938"/>
                  </a:lnTo>
                  <a:lnTo>
                    <a:pt x="3946" y="1615"/>
                  </a:lnTo>
                  <a:lnTo>
                    <a:pt x="3938" y="1607"/>
                  </a:lnTo>
                  <a:lnTo>
                    <a:pt x="3230" y="1607"/>
                  </a:lnTo>
                  <a:lnTo>
                    <a:pt x="3230" y="1957"/>
                  </a:lnTo>
                  <a:lnTo>
                    <a:pt x="1973" y="1957"/>
                  </a:lnTo>
                  <a:lnTo>
                    <a:pt x="1973" y="708"/>
                  </a:lnTo>
                  <a:lnTo>
                    <a:pt x="2323" y="708"/>
                  </a:lnTo>
                  <a:lnTo>
                    <a:pt x="2323" y="0"/>
                  </a:lnTo>
                  <a:lnTo>
                    <a:pt x="0" y="0"/>
                  </a:lnTo>
                  <a:lnTo>
                    <a:pt x="0" y="7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12" name="Freeform 64">
              <a:extLst>
                <a:ext uri="{FF2B5EF4-FFF2-40B4-BE49-F238E27FC236}">
                  <a16:creationId xmlns="" xmlns:a16="http://schemas.microsoft.com/office/drawing/2014/main" id="{C0C5DB87-2B5D-44B2-BF95-69D918B86E81}"/>
                </a:ext>
              </a:extLst>
            </p:cNvPr>
            <p:cNvSpPr>
              <a:spLocks/>
            </p:cNvSpPr>
            <p:nvPr/>
          </p:nvSpPr>
          <p:spPr bwMode="auto">
            <a:xfrm>
              <a:off x="4194175" y="3724275"/>
              <a:ext cx="344488" cy="346075"/>
            </a:xfrm>
            <a:custGeom>
              <a:avLst/>
              <a:gdLst>
                <a:gd name="T0" fmla="*/ 0 w 3947"/>
                <a:gd name="T1" fmla="*/ 2331 h 3955"/>
                <a:gd name="T2" fmla="*/ 708 w 3947"/>
                <a:gd name="T3" fmla="*/ 2339 h 3955"/>
                <a:gd name="T4" fmla="*/ 716 w 3947"/>
                <a:gd name="T5" fmla="*/ 1990 h 3955"/>
                <a:gd name="T6" fmla="*/ 1974 w 3947"/>
                <a:gd name="T7" fmla="*/ 3239 h 3955"/>
                <a:gd name="T8" fmla="*/ 1624 w 3947"/>
                <a:gd name="T9" fmla="*/ 3955 h 3955"/>
                <a:gd name="T10" fmla="*/ 3947 w 3947"/>
                <a:gd name="T11" fmla="*/ 3239 h 3955"/>
                <a:gd name="T12" fmla="*/ 3614 w 3947"/>
                <a:gd name="T13" fmla="*/ 1215 h 3955"/>
                <a:gd name="T14" fmla="*/ 3597 w 3947"/>
                <a:gd name="T15" fmla="*/ 1099 h 3955"/>
                <a:gd name="T16" fmla="*/ 3580 w 3947"/>
                <a:gd name="T17" fmla="*/ 1041 h 3955"/>
                <a:gd name="T18" fmla="*/ 3564 w 3947"/>
                <a:gd name="T19" fmla="*/ 974 h 3955"/>
                <a:gd name="T20" fmla="*/ 3547 w 3947"/>
                <a:gd name="T21" fmla="*/ 932 h 3955"/>
                <a:gd name="T22" fmla="*/ 3530 w 3947"/>
                <a:gd name="T23" fmla="*/ 891 h 3955"/>
                <a:gd name="T24" fmla="*/ 3514 w 3947"/>
                <a:gd name="T25" fmla="*/ 857 h 3955"/>
                <a:gd name="T26" fmla="*/ 3497 w 3947"/>
                <a:gd name="T27" fmla="*/ 832 h 3955"/>
                <a:gd name="T28" fmla="*/ 3480 w 3947"/>
                <a:gd name="T29" fmla="*/ 799 h 3955"/>
                <a:gd name="T30" fmla="*/ 3464 w 3947"/>
                <a:gd name="T31" fmla="*/ 774 h 3955"/>
                <a:gd name="T32" fmla="*/ 3447 w 3947"/>
                <a:gd name="T33" fmla="*/ 749 h 3955"/>
                <a:gd name="T34" fmla="*/ 3430 w 3947"/>
                <a:gd name="T35" fmla="*/ 724 h 3955"/>
                <a:gd name="T36" fmla="*/ 3414 w 3947"/>
                <a:gd name="T37" fmla="*/ 708 h 3955"/>
                <a:gd name="T38" fmla="*/ 3397 w 3947"/>
                <a:gd name="T39" fmla="*/ 683 h 3955"/>
                <a:gd name="T40" fmla="*/ 3381 w 3947"/>
                <a:gd name="T41" fmla="*/ 666 h 3955"/>
                <a:gd name="T42" fmla="*/ 3364 w 3947"/>
                <a:gd name="T43" fmla="*/ 641 h 3955"/>
                <a:gd name="T44" fmla="*/ 3347 w 3947"/>
                <a:gd name="T45" fmla="*/ 624 h 3955"/>
                <a:gd name="T46" fmla="*/ 3322 w 3947"/>
                <a:gd name="T47" fmla="*/ 616 h 3955"/>
                <a:gd name="T48" fmla="*/ 3306 w 3947"/>
                <a:gd name="T49" fmla="*/ 591 h 3955"/>
                <a:gd name="T50" fmla="*/ 3289 w 3947"/>
                <a:gd name="T51" fmla="*/ 574 h 3955"/>
                <a:gd name="T52" fmla="*/ 3272 w 3947"/>
                <a:gd name="T53" fmla="*/ 558 h 3955"/>
                <a:gd name="T54" fmla="*/ 3247 w 3947"/>
                <a:gd name="T55" fmla="*/ 541 h 3955"/>
                <a:gd name="T56" fmla="*/ 3231 w 3947"/>
                <a:gd name="T57" fmla="*/ 524 h 3955"/>
                <a:gd name="T58" fmla="*/ 3197 w 3947"/>
                <a:gd name="T59" fmla="*/ 508 h 3955"/>
                <a:gd name="T60" fmla="*/ 3181 w 3947"/>
                <a:gd name="T61" fmla="*/ 491 h 3955"/>
                <a:gd name="T62" fmla="*/ 3156 w 3947"/>
                <a:gd name="T63" fmla="*/ 474 h 3955"/>
                <a:gd name="T64" fmla="*/ 3122 w 3947"/>
                <a:gd name="T65" fmla="*/ 458 h 3955"/>
                <a:gd name="T66" fmla="*/ 3097 w 3947"/>
                <a:gd name="T67" fmla="*/ 441 h 3955"/>
                <a:gd name="T68" fmla="*/ 3048 w 3947"/>
                <a:gd name="T69" fmla="*/ 425 h 3955"/>
                <a:gd name="T70" fmla="*/ 3014 w 3947"/>
                <a:gd name="T71" fmla="*/ 408 h 3955"/>
                <a:gd name="T72" fmla="*/ 2973 w 3947"/>
                <a:gd name="T73" fmla="*/ 391 h 3955"/>
                <a:gd name="T74" fmla="*/ 2906 w 3947"/>
                <a:gd name="T75" fmla="*/ 375 h 3955"/>
                <a:gd name="T76" fmla="*/ 2831 w 3947"/>
                <a:gd name="T77" fmla="*/ 358 h 3955"/>
                <a:gd name="T78" fmla="*/ 716 w 3947"/>
                <a:gd name="T79" fmla="*/ 350 h 3955"/>
                <a:gd name="T80" fmla="*/ 9 w 3947"/>
                <a:gd name="T81" fmla="*/ 0 h 3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7" h="3955">
                  <a:moveTo>
                    <a:pt x="0" y="8"/>
                  </a:moveTo>
                  <a:lnTo>
                    <a:pt x="0" y="2331"/>
                  </a:lnTo>
                  <a:lnTo>
                    <a:pt x="9" y="2339"/>
                  </a:lnTo>
                  <a:lnTo>
                    <a:pt x="708" y="2339"/>
                  </a:lnTo>
                  <a:lnTo>
                    <a:pt x="716" y="2331"/>
                  </a:lnTo>
                  <a:lnTo>
                    <a:pt x="716" y="1990"/>
                  </a:lnTo>
                  <a:lnTo>
                    <a:pt x="1974" y="1990"/>
                  </a:lnTo>
                  <a:lnTo>
                    <a:pt x="1974" y="3239"/>
                  </a:lnTo>
                  <a:lnTo>
                    <a:pt x="1624" y="3239"/>
                  </a:lnTo>
                  <a:lnTo>
                    <a:pt x="1624" y="3955"/>
                  </a:lnTo>
                  <a:lnTo>
                    <a:pt x="3947" y="3955"/>
                  </a:lnTo>
                  <a:lnTo>
                    <a:pt x="3947" y="3239"/>
                  </a:lnTo>
                  <a:lnTo>
                    <a:pt x="3614" y="3239"/>
                  </a:lnTo>
                  <a:lnTo>
                    <a:pt x="3614" y="1215"/>
                  </a:lnTo>
                  <a:lnTo>
                    <a:pt x="3605" y="1149"/>
                  </a:lnTo>
                  <a:lnTo>
                    <a:pt x="3597" y="1099"/>
                  </a:lnTo>
                  <a:lnTo>
                    <a:pt x="3589" y="1074"/>
                  </a:lnTo>
                  <a:lnTo>
                    <a:pt x="3580" y="1041"/>
                  </a:lnTo>
                  <a:lnTo>
                    <a:pt x="3572" y="999"/>
                  </a:lnTo>
                  <a:lnTo>
                    <a:pt x="3564" y="974"/>
                  </a:lnTo>
                  <a:lnTo>
                    <a:pt x="3555" y="957"/>
                  </a:lnTo>
                  <a:lnTo>
                    <a:pt x="3547" y="932"/>
                  </a:lnTo>
                  <a:lnTo>
                    <a:pt x="3539" y="924"/>
                  </a:lnTo>
                  <a:lnTo>
                    <a:pt x="3530" y="891"/>
                  </a:lnTo>
                  <a:lnTo>
                    <a:pt x="3522" y="874"/>
                  </a:lnTo>
                  <a:lnTo>
                    <a:pt x="3514" y="857"/>
                  </a:lnTo>
                  <a:lnTo>
                    <a:pt x="3505" y="849"/>
                  </a:lnTo>
                  <a:lnTo>
                    <a:pt x="3497" y="832"/>
                  </a:lnTo>
                  <a:lnTo>
                    <a:pt x="3489" y="808"/>
                  </a:lnTo>
                  <a:lnTo>
                    <a:pt x="3480" y="799"/>
                  </a:lnTo>
                  <a:lnTo>
                    <a:pt x="3472" y="783"/>
                  </a:lnTo>
                  <a:lnTo>
                    <a:pt x="3464" y="774"/>
                  </a:lnTo>
                  <a:lnTo>
                    <a:pt x="3455" y="766"/>
                  </a:lnTo>
                  <a:lnTo>
                    <a:pt x="3447" y="749"/>
                  </a:lnTo>
                  <a:lnTo>
                    <a:pt x="3439" y="733"/>
                  </a:lnTo>
                  <a:lnTo>
                    <a:pt x="3430" y="724"/>
                  </a:lnTo>
                  <a:lnTo>
                    <a:pt x="3422" y="716"/>
                  </a:lnTo>
                  <a:lnTo>
                    <a:pt x="3414" y="708"/>
                  </a:lnTo>
                  <a:lnTo>
                    <a:pt x="3406" y="691"/>
                  </a:lnTo>
                  <a:lnTo>
                    <a:pt x="3397" y="683"/>
                  </a:lnTo>
                  <a:lnTo>
                    <a:pt x="3389" y="674"/>
                  </a:lnTo>
                  <a:lnTo>
                    <a:pt x="3381" y="666"/>
                  </a:lnTo>
                  <a:lnTo>
                    <a:pt x="3372" y="658"/>
                  </a:lnTo>
                  <a:lnTo>
                    <a:pt x="3364" y="641"/>
                  </a:lnTo>
                  <a:lnTo>
                    <a:pt x="3347" y="641"/>
                  </a:lnTo>
                  <a:lnTo>
                    <a:pt x="3347" y="624"/>
                  </a:lnTo>
                  <a:lnTo>
                    <a:pt x="3339" y="616"/>
                  </a:lnTo>
                  <a:lnTo>
                    <a:pt x="3322" y="616"/>
                  </a:lnTo>
                  <a:lnTo>
                    <a:pt x="3322" y="599"/>
                  </a:lnTo>
                  <a:lnTo>
                    <a:pt x="3306" y="591"/>
                  </a:lnTo>
                  <a:lnTo>
                    <a:pt x="3297" y="583"/>
                  </a:lnTo>
                  <a:lnTo>
                    <a:pt x="3289" y="574"/>
                  </a:lnTo>
                  <a:lnTo>
                    <a:pt x="3281" y="566"/>
                  </a:lnTo>
                  <a:lnTo>
                    <a:pt x="3272" y="558"/>
                  </a:lnTo>
                  <a:lnTo>
                    <a:pt x="3256" y="549"/>
                  </a:lnTo>
                  <a:lnTo>
                    <a:pt x="3247" y="541"/>
                  </a:lnTo>
                  <a:lnTo>
                    <a:pt x="3239" y="533"/>
                  </a:lnTo>
                  <a:lnTo>
                    <a:pt x="3231" y="524"/>
                  </a:lnTo>
                  <a:lnTo>
                    <a:pt x="3222" y="516"/>
                  </a:lnTo>
                  <a:lnTo>
                    <a:pt x="3197" y="508"/>
                  </a:lnTo>
                  <a:lnTo>
                    <a:pt x="3189" y="499"/>
                  </a:lnTo>
                  <a:lnTo>
                    <a:pt x="3181" y="491"/>
                  </a:lnTo>
                  <a:lnTo>
                    <a:pt x="3164" y="483"/>
                  </a:lnTo>
                  <a:lnTo>
                    <a:pt x="3156" y="474"/>
                  </a:lnTo>
                  <a:lnTo>
                    <a:pt x="3131" y="466"/>
                  </a:lnTo>
                  <a:lnTo>
                    <a:pt x="3122" y="458"/>
                  </a:lnTo>
                  <a:lnTo>
                    <a:pt x="3106" y="450"/>
                  </a:lnTo>
                  <a:lnTo>
                    <a:pt x="3097" y="441"/>
                  </a:lnTo>
                  <a:lnTo>
                    <a:pt x="3081" y="433"/>
                  </a:lnTo>
                  <a:lnTo>
                    <a:pt x="3048" y="425"/>
                  </a:lnTo>
                  <a:lnTo>
                    <a:pt x="3031" y="416"/>
                  </a:lnTo>
                  <a:lnTo>
                    <a:pt x="3014" y="408"/>
                  </a:lnTo>
                  <a:lnTo>
                    <a:pt x="2998" y="400"/>
                  </a:lnTo>
                  <a:lnTo>
                    <a:pt x="2973" y="391"/>
                  </a:lnTo>
                  <a:lnTo>
                    <a:pt x="2939" y="383"/>
                  </a:lnTo>
                  <a:lnTo>
                    <a:pt x="2906" y="375"/>
                  </a:lnTo>
                  <a:lnTo>
                    <a:pt x="2881" y="366"/>
                  </a:lnTo>
                  <a:lnTo>
                    <a:pt x="2831" y="358"/>
                  </a:lnTo>
                  <a:lnTo>
                    <a:pt x="2789" y="350"/>
                  </a:lnTo>
                  <a:lnTo>
                    <a:pt x="716" y="350"/>
                  </a:lnTo>
                  <a:lnTo>
                    <a:pt x="716" y="0"/>
                  </a:lnTo>
                  <a:lnTo>
                    <a:pt x="9"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13" name="Freeform 65">
              <a:extLst>
                <a:ext uri="{FF2B5EF4-FFF2-40B4-BE49-F238E27FC236}">
                  <a16:creationId xmlns="" xmlns:a16="http://schemas.microsoft.com/office/drawing/2014/main" id="{66820471-96E3-4F18-80DE-B290A131F518}"/>
                </a:ext>
              </a:extLst>
            </p:cNvPr>
            <p:cNvSpPr>
              <a:spLocks/>
            </p:cNvSpPr>
            <p:nvPr/>
          </p:nvSpPr>
          <p:spPr bwMode="auto">
            <a:xfrm>
              <a:off x="4381500" y="4117975"/>
              <a:ext cx="112713" cy="171450"/>
            </a:xfrm>
            <a:custGeom>
              <a:avLst/>
              <a:gdLst>
                <a:gd name="T0" fmla="*/ 608 w 1290"/>
                <a:gd name="T1" fmla="*/ 42 h 1957"/>
                <a:gd name="T2" fmla="*/ 574 w 1290"/>
                <a:gd name="T3" fmla="*/ 100 h 1957"/>
                <a:gd name="T4" fmla="*/ 541 w 1290"/>
                <a:gd name="T5" fmla="*/ 159 h 1957"/>
                <a:gd name="T6" fmla="*/ 508 w 1290"/>
                <a:gd name="T7" fmla="*/ 209 h 1957"/>
                <a:gd name="T8" fmla="*/ 475 w 1290"/>
                <a:gd name="T9" fmla="*/ 258 h 1957"/>
                <a:gd name="T10" fmla="*/ 441 w 1290"/>
                <a:gd name="T11" fmla="*/ 317 h 1957"/>
                <a:gd name="T12" fmla="*/ 408 w 1290"/>
                <a:gd name="T13" fmla="*/ 375 h 1957"/>
                <a:gd name="T14" fmla="*/ 375 w 1290"/>
                <a:gd name="T15" fmla="*/ 433 h 1957"/>
                <a:gd name="T16" fmla="*/ 341 w 1290"/>
                <a:gd name="T17" fmla="*/ 500 h 1957"/>
                <a:gd name="T18" fmla="*/ 308 w 1290"/>
                <a:gd name="T19" fmla="*/ 550 h 1957"/>
                <a:gd name="T20" fmla="*/ 275 w 1290"/>
                <a:gd name="T21" fmla="*/ 616 h 1957"/>
                <a:gd name="T22" fmla="*/ 241 w 1290"/>
                <a:gd name="T23" fmla="*/ 675 h 1957"/>
                <a:gd name="T24" fmla="*/ 208 w 1290"/>
                <a:gd name="T25" fmla="*/ 741 h 1957"/>
                <a:gd name="T26" fmla="*/ 175 w 1290"/>
                <a:gd name="T27" fmla="*/ 808 h 1957"/>
                <a:gd name="T28" fmla="*/ 142 w 1290"/>
                <a:gd name="T29" fmla="*/ 875 h 1957"/>
                <a:gd name="T30" fmla="*/ 108 w 1290"/>
                <a:gd name="T31" fmla="*/ 950 h 1957"/>
                <a:gd name="T32" fmla="*/ 75 w 1290"/>
                <a:gd name="T33" fmla="*/ 1033 h 1957"/>
                <a:gd name="T34" fmla="*/ 42 w 1290"/>
                <a:gd name="T35" fmla="*/ 1124 h 1957"/>
                <a:gd name="T36" fmla="*/ 8 w 1290"/>
                <a:gd name="T37" fmla="*/ 1249 h 1957"/>
                <a:gd name="T38" fmla="*/ 17 w 1290"/>
                <a:gd name="T39" fmla="*/ 1516 h 1957"/>
                <a:gd name="T40" fmla="*/ 50 w 1290"/>
                <a:gd name="T41" fmla="*/ 1599 h 1957"/>
                <a:gd name="T42" fmla="*/ 83 w 1290"/>
                <a:gd name="T43" fmla="*/ 1666 h 1957"/>
                <a:gd name="T44" fmla="*/ 117 w 1290"/>
                <a:gd name="T45" fmla="*/ 1715 h 1957"/>
                <a:gd name="T46" fmla="*/ 150 w 1290"/>
                <a:gd name="T47" fmla="*/ 1757 h 1957"/>
                <a:gd name="T48" fmla="*/ 183 w 1290"/>
                <a:gd name="T49" fmla="*/ 1799 h 1957"/>
                <a:gd name="T50" fmla="*/ 225 w 1290"/>
                <a:gd name="T51" fmla="*/ 1832 h 1957"/>
                <a:gd name="T52" fmla="*/ 266 w 1290"/>
                <a:gd name="T53" fmla="*/ 1857 h 1957"/>
                <a:gd name="T54" fmla="*/ 308 w 1290"/>
                <a:gd name="T55" fmla="*/ 1899 h 1957"/>
                <a:gd name="T56" fmla="*/ 383 w 1290"/>
                <a:gd name="T57" fmla="*/ 1932 h 1957"/>
                <a:gd name="T58" fmla="*/ 858 w 1290"/>
                <a:gd name="T59" fmla="*/ 1957 h 1957"/>
                <a:gd name="T60" fmla="*/ 932 w 1290"/>
                <a:gd name="T61" fmla="*/ 1924 h 1957"/>
                <a:gd name="T62" fmla="*/ 991 w 1290"/>
                <a:gd name="T63" fmla="*/ 1890 h 1957"/>
                <a:gd name="T64" fmla="*/ 1041 w 1290"/>
                <a:gd name="T65" fmla="*/ 1857 h 1957"/>
                <a:gd name="T66" fmla="*/ 1082 w 1290"/>
                <a:gd name="T67" fmla="*/ 1824 h 1957"/>
                <a:gd name="T68" fmla="*/ 1116 w 1290"/>
                <a:gd name="T69" fmla="*/ 1790 h 1957"/>
                <a:gd name="T70" fmla="*/ 1149 w 1290"/>
                <a:gd name="T71" fmla="*/ 1749 h 1957"/>
                <a:gd name="T72" fmla="*/ 1182 w 1290"/>
                <a:gd name="T73" fmla="*/ 1707 h 1957"/>
                <a:gd name="T74" fmla="*/ 1216 w 1290"/>
                <a:gd name="T75" fmla="*/ 1657 h 1957"/>
                <a:gd name="T76" fmla="*/ 1249 w 1290"/>
                <a:gd name="T77" fmla="*/ 1582 h 1957"/>
                <a:gd name="T78" fmla="*/ 1282 w 1290"/>
                <a:gd name="T79" fmla="*/ 1474 h 1957"/>
                <a:gd name="T80" fmla="*/ 1274 w 1290"/>
                <a:gd name="T81" fmla="*/ 1208 h 1957"/>
                <a:gd name="T82" fmla="*/ 1241 w 1290"/>
                <a:gd name="T83" fmla="*/ 1091 h 1957"/>
                <a:gd name="T84" fmla="*/ 1207 w 1290"/>
                <a:gd name="T85" fmla="*/ 999 h 1957"/>
                <a:gd name="T86" fmla="*/ 1174 w 1290"/>
                <a:gd name="T87" fmla="*/ 925 h 1957"/>
                <a:gd name="T88" fmla="*/ 1141 w 1290"/>
                <a:gd name="T89" fmla="*/ 850 h 1957"/>
                <a:gd name="T90" fmla="*/ 1107 w 1290"/>
                <a:gd name="T91" fmla="*/ 791 h 1957"/>
                <a:gd name="T92" fmla="*/ 1074 w 1290"/>
                <a:gd name="T93" fmla="*/ 716 h 1957"/>
                <a:gd name="T94" fmla="*/ 1041 w 1290"/>
                <a:gd name="T95" fmla="*/ 650 h 1957"/>
                <a:gd name="T96" fmla="*/ 1007 w 1290"/>
                <a:gd name="T97" fmla="*/ 583 h 1957"/>
                <a:gd name="T98" fmla="*/ 974 w 1290"/>
                <a:gd name="T99" fmla="*/ 525 h 1957"/>
                <a:gd name="T100" fmla="*/ 941 w 1290"/>
                <a:gd name="T101" fmla="*/ 475 h 1957"/>
                <a:gd name="T102" fmla="*/ 908 w 1290"/>
                <a:gd name="T103" fmla="*/ 408 h 1957"/>
                <a:gd name="T104" fmla="*/ 874 w 1290"/>
                <a:gd name="T105" fmla="*/ 350 h 1957"/>
                <a:gd name="T106" fmla="*/ 841 w 1290"/>
                <a:gd name="T107" fmla="*/ 292 h 1957"/>
                <a:gd name="T108" fmla="*/ 808 w 1290"/>
                <a:gd name="T109" fmla="*/ 234 h 1957"/>
                <a:gd name="T110" fmla="*/ 774 w 1290"/>
                <a:gd name="T111" fmla="*/ 184 h 1957"/>
                <a:gd name="T112" fmla="*/ 741 w 1290"/>
                <a:gd name="T113" fmla="*/ 125 h 1957"/>
                <a:gd name="T114" fmla="*/ 708 w 1290"/>
                <a:gd name="T115" fmla="*/ 75 h 1957"/>
                <a:gd name="T116" fmla="*/ 674 w 1290"/>
                <a:gd name="T117" fmla="*/ 17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0" h="1957">
                  <a:moveTo>
                    <a:pt x="633" y="9"/>
                  </a:moveTo>
                  <a:lnTo>
                    <a:pt x="624" y="25"/>
                  </a:lnTo>
                  <a:lnTo>
                    <a:pt x="616" y="34"/>
                  </a:lnTo>
                  <a:lnTo>
                    <a:pt x="608" y="42"/>
                  </a:lnTo>
                  <a:lnTo>
                    <a:pt x="599" y="59"/>
                  </a:lnTo>
                  <a:lnTo>
                    <a:pt x="591" y="84"/>
                  </a:lnTo>
                  <a:lnTo>
                    <a:pt x="583" y="92"/>
                  </a:lnTo>
                  <a:lnTo>
                    <a:pt x="574" y="100"/>
                  </a:lnTo>
                  <a:lnTo>
                    <a:pt x="566" y="117"/>
                  </a:lnTo>
                  <a:lnTo>
                    <a:pt x="558" y="125"/>
                  </a:lnTo>
                  <a:lnTo>
                    <a:pt x="550" y="142"/>
                  </a:lnTo>
                  <a:lnTo>
                    <a:pt x="541" y="159"/>
                  </a:lnTo>
                  <a:lnTo>
                    <a:pt x="533" y="167"/>
                  </a:lnTo>
                  <a:lnTo>
                    <a:pt x="525" y="175"/>
                  </a:lnTo>
                  <a:lnTo>
                    <a:pt x="516" y="192"/>
                  </a:lnTo>
                  <a:lnTo>
                    <a:pt x="508" y="209"/>
                  </a:lnTo>
                  <a:lnTo>
                    <a:pt x="500" y="225"/>
                  </a:lnTo>
                  <a:lnTo>
                    <a:pt x="491" y="234"/>
                  </a:lnTo>
                  <a:lnTo>
                    <a:pt x="483" y="250"/>
                  </a:lnTo>
                  <a:lnTo>
                    <a:pt x="475" y="258"/>
                  </a:lnTo>
                  <a:lnTo>
                    <a:pt x="466" y="283"/>
                  </a:lnTo>
                  <a:lnTo>
                    <a:pt x="458" y="292"/>
                  </a:lnTo>
                  <a:lnTo>
                    <a:pt x="450" y="308"/>
                  </a:lnTo>
                  <a:lnTo>
                    <a:pt x="441" y="317"/>
                  </a:lnTo>
                  <a:lnTo>
                    <a:pt x="433" y="333"/>
                  </a:lnTo>
                  <a:lnTo>
                    <a:pt x="425" y="350"/>
                  </a:lnTo>
                  <a:lnTo>
                    <a:pt x="416" y="367"/>
                  </a:lnTo>
                  <a:lnTo>
                    <a:pt x="408" y="375"/>
                  </a:lnTo>
                  <a:lnTo>
                    <a:pt x="400" y="392"/>
                  </a:lnTo>
                  <a:lnTo>
                    <a:pt x="391" y="400"/>
                  </a:lnTo>
                  <a:lnTo>
                    <a:pt x="383" y="425"/>
                  </a:lnTo>
                  <a:lnTo>
                    <a:pt x="375" y="433"/>
                  </a:lnTo>
                  <a:lnTo>
                    <a:pt x="366" y="450"/>
                  </a:lnTo>
                  <a:lnTo>
                    <a:pt x="358" y="458"/>
                  </a:lnTo>
                  <a:lnTo>
                    <a:pt x="350" y="475"/>
                  </a:lnTo>
                  <a:lnTo>
                    <a:pt x="341" y="500"/>
                  </a:lnTo>
                  <a:lnTo>
                    <a:pt x="333" y="508"/>
                  </a:lnTo>
                  <a:lnTo>
                    <a:pt x="325" y="525"/>
                  </a:lnTo>
                  <a:lnTo>
                    <a:pt x="316" y="533"/>
                  </a:lnTo>
                  <a:lnTo>
                    <a:pt x="308" y="550"/>
                  </a:lnTo>
                  <a:lnTo>
                    <a:pt x="300" y="575"/>
                  </a:lnTo>
                  <a:lnTo>
                    <a:pt x="291" y="583"/>
                  </a:lnTo>
                  <a:lnTo>
                    <a:pt x="283" y="600"/>
                  </a:lnTo>
                  <a:lnTo>
                    <a:pt x="275" y="616"/>
                  </a:lnTo>
                  <a:lnTo>
                    <a:pt x="266" y="625"/>
                  </a:lnTo>
                  <a:lnTo>
                    <a:pt x="258" y="650"/>
                  </a:lnTo>
                  <a:lnTo>
                    <a:pt x="250" y="666"/>
                  </a:lnTo>
                  <a:lnTo>
                    <a:pt x="241" y="675"/>
                  </a:lnTo>
                  <a:lnTo>
                    <a:pt x="233" y="691"/>
                  </a:lnTo>
                  <a:lnTo>
                    <a:pt x="225" y="708"/>
                  </a:lnTo>
                  <a:lnTo>
                    <a:pt x="216" y="733"/>
                  </a:lnTo>
                  <a:lnTo>
                    <a:pt x="208" y="741"/>
                  </a:lnTo>
                  <a:lnTo>
                    <a:pt x="200" y="758"/>
                  </a:lnTo>
                  <a:lnTo>
                    <a:pt x="192" y="775"/>
                  </a:lnTo>
                  <a:lnTo>
                    <a:pt x="183" y="791"/>
                  </a:lnTo>
                  <a:lnTo>
                    <a:pt x="175" y="808"/>
                  </a:lnTo>
                  <a:lnTo>
                    <a:pt x="167" y="833"/>
                  </a:lnTo>
                  <a:lnTo>
                    <a:pt x="158" y="841"/>
                  </a:lnTo>
                  <a:lnTo>
                    <a:pt x="150" y="858"/>
                  </a:lnTo>
                  <a:lnTo>
                    <a:pt x="142" y="875"/>
                  </a:lnTo>
                  <a:lnTo>
                    <a:pt x="133" y="900"/>
                  </a:lnTo>
                  <a:lnTo>
                    <a:pt x="125" y="916"/>
                  </a:lnTo>
                  <a:lnTo>
                    <a:pt x="117" y="933"/>
                  </a:lnTo>
                  <a:lnTo>
                    <a:pt x="108" y="950"/>
                  </a:lnTo>
                  <a:lnTo>
                    <a:pt x="100" y="966"/>
                  </a:lnTo>
                  <a:lnTo>
                    <a:pt x="92" y="999"/>
                  </a:lnTo>
                  <a:lnTo>
                    <a:pt x="83" y="1008"/>
                  </a:lnTo>
                  <a:lnTo>
                    <a:pt x="75" y="1033"/>
                  </a:lnTo>
                  <a:lnTo>
                    <a:pt x="67" y="1049"/>
                  </a:lnTo>
                  <a:lnTo>
                    <a:pt x="58" y="1066"/>
                  </a:lnTo>
                  <a:lnTo>
                    <a:pt x="50" y="1099"/>
                  </a:lnTo>
                  <a:lnTo>
                    <a:pt x="42" y="1124"/>
                  </a:lnTo>
                  <a:lnTo>
                    <a:pt x="33" y="1141"/>
                  </a:lnTo>
                  <a:lnTo>
                    <a:pt x="25" y="1166"/>
                  </a:lnTo>
                  <a:lnTo>
                    <a:pt x="17" y="1199"/>
                  </a:lnTo>
                  <a:lnTo>
                    <a:pt x="8" y="1249"/>
                  </a:lnTo>
                  <a:lnTo>
                    <a:pt x="0" y="1291"/>
                  </a:lnTo>
                  <a:lnTo>
                    <a:pt x="0" y="1399"/>
                  </a:lnTo>
                  <a:lnTo>
                    <a:pt x="8" y="1457"/>
                  </a:lnTo>
                  <a:lnTo>
                    <a:pt x="17" y="1516"/>
                  </a:lnTo>
                  <a:lnTo>
                    <a:pt x="25" y="1541"/>
                  </a:lnTo>
                  <a:lnTo>
                    <a:pt x="33" y="1566"/>
                  </a:lnTo>
                  <a:lnTo>
                    <a:pt x="42" y="1582"/>
                  </a:lnTo>
                  <a:lnTo>
                    <a:pt x="50" y="1599"/>
                  </a:lnTo>
                  <a:lnTo>
                    <a:pt x="58" y="1624"/>
                  </a:lnTo>
                  <a:lnTo>
                    <a:pt x="67" y="1641"/>
                  </a:lnTo>
                  <a:lnTo>
                    <a:pt x="75" y="1657"/>
                  </a:lnTo>
                  <a:lnTo>
                    <a:pt x="83" y="1666"/>
                  </a:lnTo>
                  <a:lnTo>
                    <a:pt x="92" y="1674"/>
                  </a:lnTo>
                  <a:lnTo>
                    <a:pt x="100" y="1699"/>
                  </a:lnTo>
                  <a:lnTo>
                    <a:pt x="108" y="1707"/>
                  </a:lnTo>
                  <a:lnTo>
                    <a:pt x="117" y="1715"/>
                  </a:lnTo>
                  <a:lnTo>
                    <a:pt x="125" y="1732"/>
                  </a:lnTo>
                  <a:lnTo>
                    <a:pt x="133" y="1740"/>
                  </a:lnTo>
                  <a:lnTo>
                    <a:pt x="142" y="1749"/>
                  </a:lnTo>
                  <a:lnTo>
                    <a:pt x="150" y="1757"/>
                  </a:lnTo>
                  <a:lnTo>
                    <a:pt x="158" y="1774"/>
                  </a:lnTo>
                  <a:lnTo>
                    <a:pt x="167" y="1782"/>
                  </a:lnTo>
                  <a:lnTo>
                    <a:pt x="175" y="1790"/>
                  </a:lnTo>
                  <a:lnTo>
                    <a:pt x="183" y="1799"/>
                  </a:lnTo>
                  <a:lnTo>
                    <a:pt x="192" y="1807"/>
                  </a:lnTo>
                  <a:lnTo>
                    <a:pt x="200" y="1815"/>
                  </a:lnTo>
                  <a:lnTo>
                    <a:pt x="208" y="1824"/>
                  </a:lnTo>
                  <a:lnTo>
                    <a:pt x="225" y="1832"/>
                  </a:lnTo>
                  <a:lnTo>
                    <a:pt x="233" y="1840"/>
                  </a:lnTo>
                  <a:lnTo>
                    <a:pt x="241" y="1849"/>
                  </a:lnTo>
                  <a:lnTo>
                    <a:pt x="250" y="1857"/>
                  </a:lnTo>
                  <a:lnTo>
                    <a:pt x="266" y="1857"/>
                  </a:lnTo>
                  <a:lnTo>
                    <a:pt x="266" y="1874"/>
                  </a:lnTo>
                  <a:lnTo>
                    <a:pt x="291" y="1882"/>
                  </a:lnTo>
                  <a:lnTo>
                    <a:pt x="308" y="1882"/>
                  </a:lnTo>
                  <a:lnTo>
                    <a:pt x="308" y="1899"/>
                  </a:lnTo>
                  <a:lnTo>
                    <a:pt x="325" y="1907"/>
                  </a:lnTo>
                  <a:lnTo>
                    <a:pt x="341" y="1915"/>
                  </a:lnTo>
                  <a:lnTo>
                    <a:pt x="366" y="1924"/>
                  </a:lnTo>
                  <a:lnTo>
                    <a:pt x="383" y="1932"/>
                  </a:lnTo>
                  <a:lnTo>
                    <a:pt x="391" y="1940"/>
                  </a:lnTo>
                  <a:lnTo>
                    <a:pt x="416" y="1949"/>
                  </a:lnTo>
                  <a:lnTo>
                    <a:pt x="433" y="1957"/>
                  </a:lnTo>
                  <a:lnTo>
                    <a:pt x="858" y="1957"/>
                  </a:lnTo>
                  <a:lnTo>
                    <a:pt x="883" y="1949"/>
                  </a:lnTo>
                  <a:lnTo>
                    <a:pt x="891" y="1940"/>
                  </a:lnTo>
                  <a:lnTo>
                    <a:pt x="916" y="1932"/>
                  </a:lnTo>
                  <a:lnTo>
                    <a:pt x="932" y="1924"/>
                  </a:lnTo>
                  <a:lnTo>
                    <a:pt x="957" y="1915"/>
                  </a:lnTo>
                  <a:lnTo>
                    <a:pt x="966" y="1907"/>
                  </a:lnTo>
                  <a:lnTo>
                    <a:pt x="974" y="1899"/>
                  </a:lnTo>
                  <a:lnTo>
                    <a:pt x="991" y="1890"/>
                  </a:lnTo>
                  <a:lnTo>
                    <a:pt x="999" y="1882"/>
                  </a:lnTo>
                  <a:lnTo>
                    <a:pt x="1016" y="1874"/>
                  </a:lnTo>
                  <a:lnTo>
                    <a:pt x="1032" y="1865"/>
                  </a:lnTo>
                  <a:lnTo>
                    <a:pt x="1041" y="1857"/>
                  </a:lnTo>
                  <a:lnTo>
                    <a:pt x="1049" y="1849"/>
                  </a:lnTo>
                  <a:lnTo>
                    <a:pt x="1057" y="1840"/>
                  </a:lnTo>
                  <a:lnTo>
                    <a:pt x="1074" y="1832"/>
                  </a:lnTo>
                  <a:lnTo>
                    <a:pt x="1082" y="1824"/>
                  </a:lnTo>
                  <a:lnTo>
                    <a:pt x="1091" y="1815"/>
                  </a:lnTo>
                  <a:lnTo>
                    <a:pt x="1099" y="1807"/>
                  </a:lnTo>
                  <a:lnTo>
                    <a:pt x="1099" y="1790"/>
                  </a:lnTo>
                  <a:lnTo>
                    <a:pt x="1116" y="1790"/>
                  </a:lnTo>
                  <a:lnTo>
                    <a:pt x="1124" y="1782"/>
                  </a:lnTo>
                  <a:lnTo>
                    <a:pt x="1132" y="1774"/>
                  </a:lnTo>
                  <a:lnTo>
                    <a:pt x="1141" y="1765"/>
                  </a:lnTo>
                  <a:lnTo>
                    <a:pt x="1149" y="1749"/>
                  </a:lnTo>
                  <a:lnTo>
                    <a:pt x="1157" y="1740"/>
                  </a:lnTo>
                  <a:lnTo>
                    <a:pt x="1166" y="1732"/>
                  </a:lnTo>
                  <a:lnTo>
                    <a:pt x="1174" y="1724"/>
                  </a:lnTo>
                  <a:lnTo>
                    <a:pt x="1182" y="1707"/>
                  </a:lnTo>
                  <a:lnTo>
                    <a:pt x="1191" y="1690"/>
                  </a:lnTo>
                  <a:lnTo>
                    <a:pt x="1199" y="1682"/>
                  </a:lnTo>
                  <a:lnTo>
                    <a:pt x="1207" y="1666"/>
                  </a:lnTo>
                  <a:lnTo>
                    <a:pt x="1216" y="1657"/>
                  </a:lnTo>
                  <a:lnTo>
                    <a:pt x="1224" y="1641"/>
                  </a:lnTo>
                  <a:lnTo>
                    <a:pt x="1232" y="1616"/>
                  </a:lnTo>
                  <a:lnTo>
                    <a:pt x="1241" y="1607"/>
                  </a:lnTo>
                  <a:lnTo>
                    <a:pt x="1249" y="1582"/>
                  </a:lnTo>
                  <a:lnTo>
                    <a:pt x="1257" y="1566"/>
                  </a:lnTo>
                  <a:lnTo>
                    <a:pt x="1266" y="1549"/>
                  </a:lnTo>
                  <a:lnTo>
                    <a:pt x="1274" y="1499"/>
                  </a:lnTo>
                  <a:lnTo>
                    <a:pt x="1282" y="1474"/>
                  </a:lnTo>
                  <a:lnTo>
                    <a:pt x="1290" y="1416"/>
                  </a:lnTo>
                  <a:lnTo>
                    <a:pt x="1290" y="1283"/>
                  </a:lnTo>
                  <a:lnTo>
                    <a:pt x="1282" y="1233"/>
                  </a:lnTo>
                  <a:lnTo>
                    <a:pt x="1274" y="1208"/>
                  </a:lnTo>
                  <a:lnTo>
                    <a:pt x="1266" y="1158"/>
                  </a:lnTo>
                  <a:lnTo>
                    <a:pt x="1257" y="1141"/>
                  </a:lnTo>
                  <a:lnTo>
                    <a:pt x="1249" y="1116"/>
                  </a:lnTo>
                  <a:lnTo>
                    <a:pt x="1241" y="1091"/>
                  </a:lnTo>
                  <a:lnTo>
                    <a:pt x="1232" y="1083"/>
                  </a:lnTo>
                  <a:lnTo>
                    <a:pt x="1224" y="1041"/>
                  </a:lnTo>
                  <a:lnTo>
                    <a:pt x="1216" y="1024"/>
                  </a:lnTo>
                  <a:lnTo>
                    <a:pt x="1207" y="999"/>
                  </a:lnTo>
                  <a:lnTo>
                    <a:pt x="1199" y="991"/>
                  </a:lnTo>
                  <a:lnTo>
                    <a:pt x="1191" y="966"/>
                  </a:lnTo>
                  <a:lnTo>
                    <a:pt x="1182" y="941"/>
                  </a:lnTo>
                  <a:lnTo>
                    <a:pt x="1174" y="925"/>
                  </a:lnTo>
                  <a:lnTo>
                    <a:pt x="1166" y="908"/>
                  </a:lnTo>
                  <a:lnTo>
                    <a:pt x="1157" y="891"/>
                  </a:lnTo>
                  <a:lnTo>
                    <a:pt x="1149" y="875"/>
                  </a:lnTo>
                  <a:lnTo>
                    <a:pt x="1141" y="850"/>
                  </a:lnTo>
                  <a:lnTo>
                    <a:pt x="1132" y="833"/>
                  </a:lnTo>
                  <a:lnTo>
                    <a:pt x="1124" y="816"/>
                  </a:lnTo>
                  <a:lnTo>
                    <a:pt x="1116" y="800"/>
                  </a:lnTo>
                  <a:lnTo>
                    <a:pt x="1107" y="791"/>
                  </a:lnTo>
                  <a:lnTo>
                    <a:pt x="1099" y="758"/>
                  </a:lnTo>
                  <a:lnTo>
                    <a:pt x="1091" y="750"/>
                  </a:lnTo>
                  <a:lnTo>
                    <a:pt x="1082" y="733"/>
                  </a:lnTo>
                  <a:lnTo>
                    <a:pt x="1074" y="716"/>
                  </a:lnTo>
                  <a:lnTo>
                    <a:pt x="1066" y="708"/>
                  </a:lnTo>
                  <a:lnTo>
                    <a:pt x="1057" y="683"/>
                  </a:lnTo>
                  <a:lnTo>
                    <a:pt x="1049" y="666"/>
                  </a:lnTo>
                  <a:lnTo>
                    <a:pt x="1041" y="650"/>
                  </a:lnTo>
                  <a:lnTo>
                    <a:pt x="1032" y="641"/>
                  </a:lnTo>
                  <a:lnTo>
                    <a:pt x="1024" y="625"/>
                  </a:lnTo>
                  <a:lnTo>
                    <a:pt x="1016" y="600"/>
                  </a:lnTo>
                  <a:lnTo>
                    <a:pt x="1007" y="583"/>
                  </a:lnTo>
                  <a:lnTo>
                    <a:pt x="999" y="575"/>
                  </a:lnTo>
                  <a:lnTo>
                    <a:pt x="991" y="558"/>
                  </a:lnTo>
                  <a:lnTo>
                    <a:pt x="982" y="550"/>
                  </a:lnTo>
                  <a:lnTo>
                    <a:pt x="974" y="525"/>
                  </a:lnTo>
                  <a:lnTo>
                    <a:pt x="966" y="508"/>
                  </a:lnTo>
                  <a:lnTo>
                    <a:pt x="957" y="500"/>
                  </a:lnTo>
                  <a:lnTo>
                    <a:pt x="949" y="483"/>
                  </a:lnTo>
                  <a:lnTo>
                    <a:pt x="941" y="475"/>
                  </a:lnTo>
                  <a:lnTo>
                    <a:pt x="932" y="450"/>
                  </a:lnTo>
                  <a:lnTo>
                    <a:pt x="924" y="433"/>
                  </a:lnTo>
                  <a:lnTo>
                    <a:pt x="916" y="425"/>
                  </a:lnTo>
                  <a:lnTo>
                    <a:pt x="908" y="408"/>
                  </a:lnTo>
                  <a:lnTo>
                    <a:pt x="899" y="400"/>
                  </a:lnTo>
                  <a:lnTo>
                    <a:pt x="891" y="375"/>
                  </a:lnTo>
                  <a:lnTo>
                    <a:pt x="883" y="367"/>
                  </a:lnTo>
                  <a:lnTo>
                    <a:pt x="874" y="350"/>
                  </a:lnTo>
                  <a:lnTo>
                    <a:pt x="866" y="333"/>
                  </a:lnTo>
                  <a:lnTo>
                    <a:pt x="858" y="325"/>
                  </a:lnTo>
                  <a:lnTo>
                    <a:pt x="849" y="300"/>
                  </a:lnTo>
                  <a:lnTo>
                    <a:pt x="841" y="292"/>
                  </a:lnTo>
                  <a:lnTo>
                    <a:pt x="833" y="275"/>
                  </a:lnTo>
                  <a:lnTo>
                    <a:pt x="824" y="267"/>
                  </a:lnTo>
                  <a:lnTo>
                    <a:pt x="816" y="250"/>
                  </a:lnTo>
                  <a:lnTo>
                    <a:pt x="808" y="234"/>
                  </a:lnTo>
                  <a:lnTo>
                    <a:pt x="799" y="217"/>
                  </a:lnTo>
                  <a:lnTo>
                    <a:pt x="791" y="209"/>
                  </a:lnTo>
                  <a:lnTo>
                    <a:pt x="783" y="200"/>
                  </a:lnTo>
                  <a:lnTo>
                    <a:pt x="774" y="184"/>
                  </a:lnTo>
                  <a:lnTo>
                    <a:pt x="766" y="167"/>
                  </a:lnTo>
                  <a:lnTo>
                    <a:pt x="758" y="150"/>
                  </a:lnTo>
                  <a:lnTo>
                    <a:pt x="749" y="142"/>
                  </a:lnTo>
                  <a:lnTo>
                    <a:pt x="741" y="125"/>
                  </a:lnTo>
                  <a:lnTo>
                    <a:pt x="733" y="117"/>
                  </a:lnTo>
                  <a:lnTo>
                    <a:pt x="724" y="100"/>
                  </a:lnTo>
                  <a:lnTo>
                    <a:pt x="716" y="84"/>
                  </a:lnTo>
                  <a:lnTo>
                    <a:pt x="708" y="75"/>
                  </a:lnTo>
                  <a:lnTo>
                    <a:pt x="699" y="59"/>
                  </a:lnTo>
                  <a:lnTo>
                    <a:pt x="691" y="50"/>
                  </a:lnTo>
                  <a:lnTo>
                    <a:pt x="683" y="34"/>
                  </a:lnTo>
                  <a:lnTo>
                    <a:pt x="674" y="17"/>
                  </a:lnTo>
                  <a:lnTo>
                    <a:pt x="666" y="0"/>
                  </a:lnTo>
                  <a:lnTo>
                    <a:pt x="641" y="0"/>
                  </a:lnTo>
                  <a:lnTo>
                    <a:pt x="633" y="9"/>
                  </a:lnTo>
                  <a:close/>
                </a:path>
              </a:pathLst>
            </a:custGeom>
            <a:solidFill>
              <a:srgbClr val="EE3124">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C00000"/>
                </a:solidFill>
                <a:effectLst/>
                <a:uLnTx/>
                <a:uFillTx/>
                <a:ea typeface="ＭＳ Ｐゴシック"/>
              </a:endParaRPr>
            </a:p>
          </p:txBody>
        </p:sp>
      </p:grpSp>
      <p:sp>
        <p:nvSpPr>
          <p:cNvPr id="114" name="Freeform 70">
            <a:extLst>
              <a:ext uri="{FF2B5EF4-FFF2-40B4-BE49-F238E27FC236}">
                <a16:creationId xmlns="" xmlns:a16="http://schemas.microsoft.com/office/drawing/2014/main" id="{BAEC3BEC-A694-40A8-B89D-D57455229065}"/>
              </a:ext>
            </a:extLst>
          </p:cNvPr>
          <p:cNvSpPr>
            <a:spLocks/>
          </p:cNvSpPr>
          <p:nvPr/>
        </p:nvSpPr>
        <p:spPr bwMode="auto">
          <a:xfrm>
            <a:off x="4712677" y="3731455"/>
            <a:ext cx="338503" cy="238599"/>
          </a:xfrm>
          <a:custGeom>
            <a:avLst/>
            <a:gdLst>
              <a:gd name="T0" fmla="*/ 0 w 5327"/>
              <a:gd name="T1" fmla="*/ 1799 h 3740"/>
              <a:gd name="T2" fmla="*/ 0 w 5327"/>
              <a:gd name="T3" fmla="*/ 2223 h 3740"/>
              <a:gd name="T4" fmla="*/ 188 w 5327"/>
              <a:gd name="T5" fmla="*/ 2705 h 3740"/>
              <a:gd name="T6" fmla="*/ 485 w 5327"/>
              <a:gd name="T7" fmla="*/ 3079 h 3740"/>
              <a:gd name="T8" fmla="*/ 1446 w 5327"/>
              <a:gd name="T9" fmla="*/ 3457 h 3740"/>
              <a:gd name="T10" fmla="*/ 2880 w 5327"/>
              <a:gd name="T11" fmla="*/ 2421 h 3740"/>
              <a:gd name="T12" fmla="*/ 3070 w 5327"/>
              <a:gd name="T13" fmla="*/ 1376 h 3740"/>
              <a:gd name="T14" fmla="*/ 3845 w 5327"/>
              <a:gd name="T15" fmla="*/ 917 h 3740"/>
              <a:gd name="T16" fmla="*/ 3916 w 5327"/>
              <a:gd name="T17" fmla="*/ 917 h 3740"/>
              <a:gd name="T18" fmla="*/ 4763 w 5327"/>
              <a:gd name="T19" fmla="*/ 1764 h 3740"/>
              <a:gd name="T20" fmla="*/ 4763 w 5327"/>
              <a:gd name="T21" fmla="*/ 1870 h 3740"/>
              <a:gd name="T22" fmla="*/ 4233 w 5327"/>
              <a:gd name="T23" fmla="*/ 2611 h 3740"/>
              <a:gd name="T24" fmla="*/ 4233 w 5327"/>
              <a:gd name="T25" fmla="*/ 2364 h 3740"/>
              <a:gd name="T26" fmla="*/ 4198 w 5327"/>
              <a:gd name="T27" fmla="*/ 2187 h 3740"/>
              <a:gd name="T28" fmla="*/ 3034 w 5327"/>
              <a:gd name="T29" fmla="*/ 2963 h 3740"/>
              <a:gd name="T30" fmla="*/ 4092 w 5327"/>
              <a:gd name="T31" fmla="*/ 3740 h 3740"/>
              <a:gd name="T32" fmla="*/ 4198 w 5327"/>
              <a:gd name="T33" fmla="*/ 3740 h 3740"/>
              <a:gd name="T34" fmla="*/ 4351 w 5327"/>
              <a:gd name="T35" fmla="*/ 3187 h 3740"/>
              <a:gd name="T36" fmla="*/ 4808 w 5327"/>
              <a:gd name="T37" fmla="*/ 2938 h 3740"/>
              <a:gd name="T38" fmla="*/ 5130 w 5327"/>
              <a:gd name="T39" fmla="*/ 2555 h 3740"/>
              <a:gd name="T40" fmla="*/ 5327 w 5327"/>
              <a:gd name="T41" fmla="*/ 2011 h 3740"/>
              <a:gd name="T42" fmla="*/ 5327 w 5327"/>
              <a:gd name="T43" fmla="*/ 1588 h 3740"/>
              <a:gd name="T44" fmla="*/ 5144 w 5327"/>
              <a:gd name="T45" fmla="*/ 1100 h 3740"/>
              <a:gd name="T46" fmla="*/ 4843 w 5327"/>
              <a:gd name="T47" fmla="*/ 732 h 3740"/>
              <a:gd name="T48" fmla="*/ 3881 w 5327"/>
              <a:gd name="T49" fmla="*/ 353 h 3740"/>
              <a:gd name="T50" fmla="*/ 2447 w 5327"/>
              <a:gd name="T51" fmla="*/ 1389 h 3740"/>
              <a:gd name="T52" fmla="*/ 2258 w 5327"/>
              <a:gd name="T53" fmla="*/ 2434 h 3740"/>
              <a:gd name="T54" fmla="*/ 1517 w 5327"/>
              <a:gd name="T55" fmla="*/ 2893 h 3740"/>
              <a:gd name="T56" fmla="*/ 565 w 5327"/>
              <a:gd name="T57" fmla="*/ 2046 h 3740"/>
              <a:gd name="T58" fmla="*/ 565 w 5327"/>
              <a:gd name="T59" fmla="*/ 1940 h 3740"/>
              <a:gd name="T60" fmla="*/ 1270 w 5327"/>
              <a:gd name="T61" fmla="*/ 1129 h 3740"/>
              <a:gd name="T62" fmla="*/ 1814 w 5327"/>
              <a:gd name="T63" fmla="*/ 1284 h 3740"/>
              <a:gd name="T64" fmla="*/ 2505 w 5327"/>
              <a:gd name="T65" fmla="*/ 776 h 3740"/>
              <a:gd name="T66" fmla="*/ 1411 w 5327"/>
              <a:gd name="T67" fmla="*/ 0 h 3740"/>
              <a:gd name="T68" fmla="*/ 1341 w 5327"/>
              <a:gd name="T69" fmla="*/ 0 h 3740"/>
              <a:gd name="T70" fmla="*/ 1109 w 5327"/>
              <a:gd name="T71" fmla="*/ 580 h 3740"/>
              <a:gd name="T72" fmla="*/ 578 w 5327"/>
              <a:gd name="T73" fmla="*/ 825 h 3740"/>
              <a:gd name="T74" fmla="*/ 212 w 5327"/>
              <a:gd name="T75" fmla="*/ 1235 h 3740"/>
              <a:gd name="T76" fmla="*/ 0 w 5327"/>
              <a:gd name="T77" fmla="*/ 1799 h 3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27" h="3740">
                <a:moveTo>
                  <a:pt x="0" y="1799"/>
                </a:moveTo>
                <a:lnTo>
                  <a:pt x="0" y="2223"/>
                </a:lnTo>
                <a:cubicBezTo>
                  <a:pt x="35" y="2278"/>
                  <a:pt x="121" y="2578"/>
                  <a:pt x="188" y="2705"/>
                </a:cubicBezTo>
                <a:cubicBezTo>
                  <a:pt x="253" y="2830"/>
                  <a:pt x="385" y="2988"/>
                  <a:pt x="485" y="3079"/>
                </a:cubicBezTo>
                <a:cubicBezTo>
                  <a:pt x="687" y="3262"/>
                  <a:pt x="1073" y="3457"/>
                  <a:pt x="1446" y="3457"/>
                </a:cubicBezTo>
                <a:cubicBezTo>
                  <a:pt x="2115" y="3457"/>
                  <a:pt x="2756" y="2962"/>
                  <a:pt x="2880" y="2421"/>
                </a:cubicBezTo>
                <a:cubicBezTo>
                  <a:pt x="2979" y="1985"/>
                  <a:pt x="2859" y="1739"/>
                  <a:pt x="3070" y="1376"/>
                </a:cubicBezTo>
                <a:cubicBezTo>
                  <a:pt x="3212" y="1131"/>
                  <a:pt x="3457" y="917"/>
                  <a:pt x="3845" y="917"/>
                </a:cubicBezTo>
                <a:lnTo>
                  <a:pt x="3916" y="917"/>
                </a:lnTo>
                <a:cubicBezTo>
                  <a:pt x="4325" y="917"/>
                  <a:pt x="4763" y="1355"/>
                  <a:pt x="4763" y="1764"/>
                </a:cubicBezTo>
                <a:lnTo>
                  <a:pt x="4763" y="1870"/>
                </a:lnTo>
                <a:cubicBezTo>
                  <a:pt x="4763" y="2186"/>
                  <a:pt x="4488" y="2551"/>
                  <a:pt x="4233" y="2611"/>
                </a:cubicBezTo>
                <a:lnTo>
                  <a:pt x="4233" y="2364"/>
                </a:lnTo>
                <a:cubicBezTo>
                  <a:pt x="4233" y="2268"/>
                  <a:pt x="4217" y="2266"/>
                  <a:pt x="4198" y="2187"/>
                </a:cubicBezTo>
                <a:cubicBezTo>
                  <a:pt x="4000" y="2204"/>
                  <a:pt x="3034" y="2820"/>
                  <a:pt x="3034" y="2963"/>
                </a:cubicBezTo>
                <a:cubicBezTo>
                  <a:pt x="3034" y="3109"/>
                  <a:pt x="3943" y="3610"/>
                  <a:pt x="4092" y="3740"/>
                </a:cubicBezTo>
                <a:lnTo>
                  <a:pt x="4198" y="3740"/>
                </a:lnTo>
                <a:cubicBezTo>
                  <a:pt x="4302" y="3524"/>
                  <a:pt x="4127" y="3289"/>
                  <a:pt x="4351" y="3187"/>
                </a:cubicBezTo>
                <a:cubicBezTo>
                  <a:pt x="4523" y="3110"/>
                  <a:pt x="4680" y="3054"/>
                  <a:pt x="4808" y="2938"/>
                </a:cubicBezTo>
                <a:cubicBezTo>
                  <a:pt x="4946" y="2812"/>
                  <a:pt x="5032" y="2725"/>
                  <a:pt x="5130" y="2555"/>
                </a:cubicBezTo>
                <a:cubicBezTo>
                  <a:pt x="5226" y="2388"/>
                  <a:pt x="5284" y="2079"/>
                  <a:pt x="5327" y="2011"/>
                </a:cubicBezTo>
                <a:lnTo>
                  <a:pt x="5327" y="1588"/>
                </a:lnTo>
                <a:cubicBezTo>
                  <a:pt x="5287" y="1525"/>
                  <a:pt x="5227" y="1237"/>
                  <a:pt x="5144" y="1100"/>
                </a:cubicBezTo>
                <a:cubicBezTo>
                  <a:pt x="5049" y="941"/>
                  <a:pt x="4971" y="859"/>
                  <a:pt x="4843" y="732"/>
                </a:cubicBezTo>
                <a:cubicBezTo>
                  <a:pt x="4647" y="538"/>
                  <a:pt x="4261" y="353"/>
                  <a:pt x="3881" y="353"/>
                </a:cubicBezTo>
                <a:cubicBezTo>
                  <a:pt x="3133" y="353"/>
                  <a:pt x="2642" y="815"/>
                  <a:pt x="2447" y="1389"/>
                </a:cubicBezTo>
                <a:cubicBezTo>
                  <a:pt x="2329" y="1737"/>
                  <a:pt x="2422" y="2152"/>
                  <a:pt x="2258" y="2434"/>
                </a:cubicBezTo>
                <a:cubicBezTo>
                  <a:pt x="2137" y="2642"/>
                  <a:pt x="1838" y="2893"/>
                  <a:pt x="1517" y="2893"/>
                </a:cubicBezTo>
                <a:cubicBezTo>
                  <a:pt x="1032" y="2893"/>
                  <a:pt x="565" y="2501"/>
                  <a:pt x="565" y="2046"/>
                </a:cubicBezTo>
                <a:lnTo>
                  <a:pt x="565" y="1940"/>
                </a:lnTo>
                <a:cubicBezTo>
                  <a:pt x="565" y="1567"/>
                  <a:pt x="925" y="1158"/>
                  <a:pt x="1270" y="1129"/>
                </a:cubicBezTo>
                <a:cubicBezTo>
                  <a:pt x="1270" y="1774"/>
                  <a:pt x="1466" y="1516"/>
                  <a:pt x="1814" y="1284"/>
                </a:cubicBezTo>
                <a:cubicBezTo>
                  <a:pt x="1992" y="1166"/>
                  <a:pt x="2410" y="919"/>
                  <a:pt x="2505" y="776"/>
                </a:cubicBezTo>
                <a:cubicBezTo>
                  <a:pt x="2266" y="419"/>
                  <a:pt x="1755" y="239"/>
                  <a:pt x="1411" y="0"/>
                </a:cubicBezTo>
                <a:lnTo>
                  <a:pt x="1341" y="0"/>
                </a:lnTo>
                <a:cubicBezTo>
                  <a:pt x="1226" y="240"/>
                  <a:pt x="1416" y="511"/>
                  <a:pt x="1109" y="580"/>
                </a:cubicBezTo>
                <a:cubicBezTo>
                  <a:pt x="885" y="631"/>
                  <a:pt x="737" y="707"/>
                  <a:pt x="578" y="825"/>
                </a:cubicBezTo>
                <a:cubicBezTo>
                  <a:pt x="440" y="927"/>
                  <a:pt x="294" y="1093"/>
                  <a:pt x="212" y="1235"/>
                </a:cubicBezTo>
                <a:cubicBezTo>
                  <a:pt x="117" y="1401"/>
                  <a:pt x="51" y="1720"/>
                  <a:pt x="0" y="1799"/>
                </a:cubicBezTo>
                <a:close/>
              </a:path>
            </a:pathLst>
          </a:custGeom>
          <a:solidFill>
            <a:srgbClr val="EE3124">
              <a:lumMod val="50000"/>
            </a:srgbClr>
          </a:solidFill>
          <a:ln>
            <a:noFill/>
          </a:ln>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C00000"/>
              </a:solidFill>
              <a:effectLst/>
              <a:uLnTx/>
              <a:uFillTx/>
              <a:ea typeface="ＭＳ Ｐゴシック"/>
            </a:endParaRPr>
          </a:p>
        </p:txBody>
      </p:sp>
      <p:grpSp>
        <p:nvGrpSpPr>
          <p:cNvPr id="115" name="Group 114">
            <a:extLst>
              <a:ext uri="{FF2B5EF4-FFF2-40B4-BE49-F238E27FC236}">
                <a16:creationId xmlns="" xmlns:a16="http://schemas.microsoft.com/office/drawing/2014/main" id="{AF198952-4802-486A-B3D5-4808EFE61B0E}"/>
              </a:ext>
            </a:extLst>
          </p:cNvPr>
          <p:cNvGrpSpPr/>
          <p:nvPr/>
        </p:nvGrpSpPr>
        <p:grpSpPr>
          <a:xfrm>
            <a:off x="4712677" y="1819719"/>
            <a:ext cx="281354" cy="268766"/>
            <a:chOff x="2757488" y="3138488"/>
            <a:chExt cx="1419225" cy="1355725"/>
          </a:xfrm>
        </p:grpSpPr>
        <p:sp>
          <p:nvSpPr>
            <p:cNvPr id="116" name="Freeform 83">
              <a:extLst>
                <a:ext uri="{FF2B5EF4-FFF2-40B4-BE49-F238E27FC236}">
                  <a16:creationId xmlns="" xmlns:a16="http://schemas.microsoft.com/office/drawing/2014/main" id="{0312B106-2D7C-4C5F-AAD7-A5E09BE194D9}"/>
                </a:ext>
              </a:extLst>
            </p:cNvPr>
            <p:cNvSpPr>
              <a:spLocks/>
            </p:cNvSpPr>
            <p:nvPr/>
          </p:nvSpPr>
          <p:spPr bwMode="auto">
            <a:xfrm>
              <a:off x="3497263" y="3244850"/>
              <a:ext cx="407988" cy="150813"/>
            </a:xfrm>
            <a:custGeom>
              <a:avLst/>
              <a:gdLst>
                <a:gd name="T0" fmla="*/ 0 w 1124"/>
                <a:gd name="T1" fmla="*/ 415 h 415"/>
                <a:gd name="T2" fmla="*/ 1124 w 1124"/>
                <a:gd name="T3" fmla="*/ 406 h 415"/>
                <a:gd name="T4" fmla="*/ 0 w 1124"/>
                <a:gd name="T5" fmla="*/ 0 h 415"/>
                <a:gd name="T6" fmla="*/ 0 w 1124"/>
                <a:gd name="T7" fmla="*/ 415 h 415"/>
              </a:gdLst>
              <a:ahLst/>
              <a:cxnLst>
                <a:cxn ang="0">
                  <a:pos x="T0" y="T1"/>
                </a:cxn>
                <a:cxn ang="0">
                  <a:pos x="T2" y="T3"/>
                </a:cxn>
                <a:cxn ang="0">
                  <a:pos x="T4" y="T5"/>
                </a:cxn>
                <a:cxn ang="0">
                  <a:pos x="T6" y="T7"/>
                </a:cxn>
              </a:cxnLst>
              <a:rect l="0" t="0" r="r" b="b"/>
              <a:pathLst>
                <a:path w="1124" h="415">
                  <a:moveTo>
                    <a:pt x="0" y="415"/>
                  </a:moveTo>
                  <a:lnTo>
                    <a:pt x="1124" y="406"/>
                  </a:lnTo>
                  <a:lnTo>
                    <a:pt x="0" y="0"/>
                  </a:lnTo>
                  <a:lnTo>
                    <a:pt x="0" y="415"/>
                  </a:lnTo>
                  <a:close/>
                </a:path>
              </a:pathLst>
            </a:custGeom>
            <a:solidFill>
              <a:srgbClr val="F8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17" name="Freeform 84">
              <a:extLst>
                <a:ext uri="{FF2B5EF4-FFF2-40B4-BE49-F238E27FC236}">
                  <a16:creationId xmlns="" xmlns:a16="http://schemas.microsoft.com/office/drawing/2014/main" id="{70BB8769-0CC2-4A86-8C03-FC1AC35FF22F}"/>
                </a:ext>
              </a:extLst>
            </p:cNvPr>
            <p:cNvSpPr>
              <a:spLocks noEditPoints="1"/>
            </p:cNvSpPr>
            <p:nvPr/>
          </p:nvSpPr>
          <p:spPr bwMode="auto">
            <a:xfrm>
              <a:off x="2757488" y="3138488"/>
              <a:ext cx="1419225" cy="1355725"/>
            </a:xfrm>
            <a:custGeom>
              <a:avLst/>
              <a:gdLst>
                <a:gd name="T0" fmla="*/ 2047 w 3923"/>
                <a:gd name="T1" fmla="*/ 292 h 3728"/>
                <a:gd name="T2" fmla="*/ 3171 w 3923"/>
                <a:gd name="T3" fmla="*/ 698 h 3728"/>
                <a:gd name="T4" fmla="*/ 2047 w 3923"/>
                <a:gd name="T5" fmla="*/ 707 h 3728"/>
                <a:gd name="T6" fmla="*/ 2047 w 3923"/>
                <a:gd name="T7" fmla="*/ 292 h 3728"/>
                <a:gd name="T8" fmla="*/ 1730 w 3923"/>
                <a:gd name="T9" fmla="*/ 98 h 3728"/>
                <a:gd name="T10" fmla="*/ 1730 w 3923"/>
                <a:gd name="T11" fmla="*/ 707 h 3728"/>
                <a:gd name="T12" fmla="*/ 999 w 3923"/>
                <a:gd name="T13" fmla="*/ 707 h 3728"/>
                <a:gd name="T14" fmla="*/ 999 w 3923"/>
                <a:gd name="T15" fmla="*/ 439 h 3728"/>
                <a:gd name="T16" fmla="*/ 902 w 3923"/>
                <a:gd name="T17" fmla="*/ 341 h 3728"/>
                <a:gd name="T18" fmla="*/ 146 w 3923"/>
                <a:gd name="T19" fmla="*/ 341 h 3728"/>
                <a:gd name="T20" fmla="*/ 24 w 3923"/>
                <a:gd name="T21" fmla="*/ 366 h 3728"/>
                <a:gd name="T22" fmla="*/ 0 w 3923"/>
                <a:gd name="T23" fmla="*/ 487 h 3728"/>
                <a:gd name="T24" fmla="*/ 0 w 3923"/>
                <a:gd name="T25" fmla="*/ 1316 h 3728"/>
                <a:gd name="T26" fmla="*/ 24 w 3923"/>
                <a:gd name="T27" fmla="*/ 1438 h 3728"/>
                <a:gd name="T28" fmla="*/ 146 w 3923"/>
                <a:gd name="T29" fmla="*/ 1462 h 3728"/>
                <a:gd name="T30" fmla="*/ 853 w 3923"/>
                <a:gd name="T31" fmla="*/ 1462 h 3728"/>
                <a:gd name="T32" fmla="*/ 999 w 3923"/>
                <a:gd name="T33" fmla="*/ 1365 h 3728"/>
                <a:gd name="T34" fmla="*/ 999 w 3923"/>
                <a:gd name="T35" fmla="*/ 1194 h 3728"/>
                <a:gd name="T36" fmla="*/ 1633 w 3923"/>
                <a:gd name="T37" fmla="*/ 1194 h 3728"/>
                <a:gd name="T38" fmla="*/ 1633 w 3923"/>
                <a:gd name="T39" fmla="*/ 3021 h 3728"/>
                <a:gd name="T40" fmla="*/ 1145 w 3923"/>
                <a:gd name="T41" fmla="*/ 3021 h 3728"/>
                <a:gd name="T42" fmla="*/ 1048 w 3923"/>
                <a:gd name="T43" fmla="*/ 3119 h 3728"/>
                <a:gd name="T44" fmla="*/ 1048 w 3923"/>
                <a:gd name="T45" fmla="*/ 3631 h 3728"/>
                <a:gd name="T46" fmla="*/ 1145 w 3923"/>
                <a:gd name="T47" fmla="*/ 3728 h 3728"/>
                <a:gd name="T48" fmla="*/ 2559 w 3923"/>
                <a:gd name="T49" fmla="*/ 3728 h 3728"/>
                <a:gd name="T50" fmla="*/ 2656 w 3923"/>
                <a:gd name="T51" fmla="*/ 3631 h 3728"/>
                <a:gd name="T52" fmla="*/ 2656 w 3923"/>
                <a:gd name="T53" fmla="*/ 3119 h 3728"/>
                <a:gd name="T54" fmla="*/ 2559 w 3923"/>
                <a:gd name="T55" fmla="*/ 3021 h 3728"/>
                <a:gd name="T56" fmla="*/ 2144 w 3923"/>
                <a:gd name="T57" fmla="*/ 3021 h 3728"/>
                <a:gd name="T58" fmla="*/ 2144 w 3923"/>
                <a:gd name="T59" fmla="*/ 1194 h 3728"/>
                <a:gd name="T60" fmla="*/ 3289 w 3923"/>
                <a:gd name="T61" fmla="*/ 1194 h 3728"/>
                <a:gd name="T62" fmla="*/ 3289 w 3923"/>
                <a:gd name="T63" fmla="*/ 1681 h 3728"/>
                <a:gd name="T64" fmla="*/ 3095 w 3923"/>
                <a:gd name="T65" fmla="*/ 1681 h 3728"/>
                <a:gd name="T66" fmla="*/ 2997 w 3923"/>
                <a:gd name="T67" fmla="*/ 1779 h 3728"/>
                <a:gd name="T68" fmla="*/ 2997 w 3923"/>
                <a:gd name="T69" fmla="*/ 2120 h 3728"/>
                <a:gd name="T70" fmla="*/ 3070 w 3923"/>
                <a:gd name="T71" fmla="*/ 2193 h 3728"/>
                <a:gd name="T72" fmla="*/ 3679 w 3923"/>
                <a:gd name="T73" fmla="*/ 2193 h 3728"/>
                <a:gd name="T74" fmla="*/ 3752 w 3923"/>
                <a:gd name="T75" fmla="*/ 2120 h 3728"/>
                <a:gd name="T76" fmla="*/ 3752 w 3923"/>
                <a:gd name="T77" fmla="*/ 1754 h 3728"/>
                <a:gd name="T78" fmla="*/ 3679 w 3923"/>
                <a:gd name="T79" fmla="*/ 1681 h 3728"/>
                <a:gd name="T80" fmla="*/ 3460 w 3923"/>
                <a:gd name="T81" fmla="*/ 1681 h 3728"/>
                <a:gd name="T82" fmla="*/ 3460 w 3923"/>
                <a:gd name="T83" fmla="*/ 1194 h 3728"/>
                <a:gd name="T84" fmla="*/ 3826 w 3923"/>
                <a:gd name="T85" fmla="*/ 1194 h 3728"/>
                <a:gd name="T86" fmla="*/ 3923 w 3923"/>
                <a:gd name="T87" fmla="*/ 1097 h 3728"/>
                <a:gd name="T88" fmla="*/ 3923 w 3923"/>
                <a:gd name="T89" fmla="*/ 780 h 3728"/>
                <a:gd name="T90" fmla="*/ 2963 w 3923"/>
                <a:gd name="T91" fmla="*/ 375 h 3728"/>
                <a:gd name="T92" fmla="*/ 1974 w 3923"/>
                <a:gd name="T93" fmla="*/ 0 h 3728"/>
                <a:gd name="T94" fmla="*/ 1828 w 3923"/>
                <a:gd name="T95" fmla="*/ 0 h 3728"/>
                <a:gd name="T96" fmla="*/ 1730 w 3923"/>
                <a:gd name="T97" fmla="*/ 98 h 3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23" h="3728">
                  <a:moveTo>
                    <a:pt x="2047" y="292"/>
                  </a:moveTo>
                  <a:lnTo>
                    <a:pt x="3171" y="698"/>
                  </a:lnTo>
                  <a:lnTo>
                    <a:pt x="2047" y="707"/>
                  </a:lnTo>
                  <a:lnTo>
                    <a:pt x="2047" y="292"/>
                  </a:lnTo>
                  <a:close/>
                  <a:moveTo>
                    <a:pt x="1730" y="98"/>
                  </a:moveTo>
                  <a:lnTo>
                    <a:pt x="1730" y="707"/>
                  </a:lnTo>
                  <a:lnTo>
                    <a:pt x="999" y="707"/>
                  </a:lnTo>
                  <a:lnTo>
                    <a:pt x="999" y="439"/>
                  </a:lnTo>
                  <a:cubicBezTo>
                    <a:pt x="999" y="382"/>
                    <a:pt x="959" y="341"/>
                    <a:pt x="902" y="341"/>
                  </a:cubicBezTo>
                  <a:lnTo>
                    <a:pt x="146" y="341"/>
                  </a:lnTo>
                  <a:cubicBezTo>
                    <a:pt x="80" y="341"/>
                    <a:pt x="79" y="353"/>
                    <a:pt x="24" y="366"/>
                  </a:cubicBezTo>
                  <a:cubicBezTo>
                    <a:pt x="12" y="420"/>
                    <a:pt x="0" y="422"/>
                    <a:pt x="0" y="487"/>
                  </a:cubicBezTo>
                  <a:lnTo>
                    <a:pt x="0" y="1316"/>
                  </a:lnTo>
                  <a:cubicBezTo>
                    <a:pt x="0" y="1382"/>
                    <a:pt x="12" y="1383"/>
                    <a:pt x="24" y="1438"/>
                  </a:cubicBezTo>
                  <a:cubicBezTo>
                    <a:pt x="79" y="1450"/>
                    <a:pt x="80" y="1462"/>
                    <a:pt x="146" y="1462"/>
                  </a:cubicBezTo>
                  <a:lnTo>
                    <a:pt x="853" y="1462"/>
                  </a:lnTo>
                  <a:cubicBezTo>
                    <a:pt x="928" y="1462"/>
                    <a:pt x="999" y="1439"/>
                    <a:pt x="999" y="1365"/>
                  </a:cubicBezTo>
                  <a:lnTo>
                    <a:pt x="999" y="1194"/>
                  </a:lnTo>
                  <a:lnTo>
                    <a:pt x="1633" y="1194"/>
                  </a:lnTo>
                  <a:lnTo>
                    <a:pt x="1633" y="3021"/>
                  </a:lnTo>
                  <a:lnTo>
                    <a:pt x="1145" y="3021"/>
                  </a:lnTo>
                  <a:cubicBezTo>
                    <a:pt x="1088" y="3021"/>
                    <a:pt x="1048" y="3062"/>
                    <a:pt x="1048" y="3119"/>
                  </a:cubicBezTo>
                  <a:lnTo>
                    <a:pt x="1048" y="3631"/>
                  </a:lnTo>
                  <a:cubicBezTo>
                    <a:pt x="1048" y="3688"/>
                    <a:pt x="1088" y="3728"/>
                    <a:pt x="1145" y="3728"/>
                  </a:cubicBezTo>
                  <a:lnTo>
                    <a:pt x="2559" y="3728"/>
                  </a:lnTo>
                  <a:cubicBezTo>
                    <a:pt x="2616" y="3728"/>
                    <a:pt x="2656" y="3688"/>
                    <a:pt x="2656" y="3631"/>
                  </a:cubicBezTo>
                  <a:lnTo>
                    <a:pt x="2656" y="3119"/>
                  </a:lnTo>
                  <a:cubicBezTo>
                    <a:pt x="2656" y="3062"/>
                    <a:pt x="2616" y="3021"/>
                    <a:pt x="2559" y="3021"/>
                  </a:cubicBezTo>
                  <a:lnTo>
                    <a:pt x="2144" y="3021"/>
                  </a:lnTo>
                  <a:lnTo>
                    <a:pt x="2144" y="1194"/>
                  </a:lnTo>
                  <a:lnTo>
                    <a:pt x="3289" y="1194"/>
                  </a:lnTo>
                  <a:lnTo>
                    <a:pt x="3289" y="1681"/>
                  </a:lnTo>
                  <a:lnTo>
                    <a:pt x="3095" y="1681"/>
                  </a:lnTo>
                  <a:cubicBezTo>
                    <a:pt x="3038" y="1681"/>
                    <a:pt x="2997" y="1722"/>
                    <a:pt x="2997" y="1779"/>
                  </a:cubicBezTo>
                  <a:lnTo>
                    <a:pt x="2997" y="2120"/>
                  </a:lnTo>
                  <a:cubicBezTo>
                    <a:pt x="2997" y="2176"/>
                    <a:pt x="3014" y="2193"/>
                    <a:pt x="3070" y="2193"/>
                  </a:cubicBezTo>
                  <a:lnTo>
                    <a:pt x="3679" y="2193"/>
                  </a:lnTo>
                  <a:cubicBezTo>
                    <a:pt x="3735" y="2193"/>
                    <a:pt x="3752" y="2176"/>
                    <a:pt x="3752" y="2120"/>
                  </a:cubicBezTo>
                  <a:lnTo>
                    <a:pt x="3752" y="1754"/>
                  </a:lnTo>
                  <a:cubicBezTo>
                    <a:pt x="3752" y="1698"/>
                    <a:pt x="3735" y="1681"/>
                    <a:pt x="3679" y="1681"/>
                  </a:cubicBezTo>
                  <a:lnTo>
                    <a:pt x="3460" y="1681"/>
                  </a:lnTo>
                  <a:lnTo>
                    <a:pt x="3460" y="1194"/>
                  </a:lnTo>
                  <a:lnTo>
                    <a:pt x="3826" y="1194"/>
                  </a:lnTo>
                  <a:cubicBezTo>
                    <a:pt x="3883" y="1194"/>
                    <a:pt x="3923" y="1154"/>
                    <a:pt x="3923" y="1097"/>
                  </a:cubicBezTo>
                  <a:lnTo>
                    <a:pt x="3923" y="780"/>
                  </a:lnTo>
                  <a:cubicBezTo>
                    <a:pt x="3923" y="682"/>
                    <a:pt x="3102" y="430"/>
                    <a:pt x="2963" y="375"/>
                  </a:cubicBezTo>
                  <a:cubicBezTo>
                    <a:pt x="2853" y="332"/>
                    <a:pt x="1986" y="0"/>
                    <a:pt x="1974" y="0"/>
                  </a:cubicBezTo>
                  <a:lnTo>
                    <a:pt x="1828" y="0"/>
                  </a:lnTo>
                  <a:cubicBezTo>
                    <a:pt x="1771" y="0"/>
                    <a:pt x="1730" y="41"/>
                    <a:pt x="1730" y="98"/>
                  </a:cubicBezTo>
                  <a:close/>
                </a:path>
              </a:pathLst>
            </a:custGeom>
            <a:solidFill>
              <a:srgbClr val="000000">
                <a:lumMod val="50000"/>
                <a:lumOff val="50000"/>
              </a:srgbClr>
            </a:solidFill>
            <a:ln>
              <a:noFill/>
            </a:ln>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grpSp>
      <p:grpSp>
        <p:nvGrpSpPr>
          <p:cNvPr id="118" name="Group 117">
            <a:extLst>
              <a:ext uri="{FF2B5EF4-FFF2-40B4-BE49-F238E27FC236}">
                <a16:creationId xmlns="" xmlns:a16="http://schemas.microsoft.com/office/drawing/2014/main" id="{E7C8A689-AF8F-4A65-832B-4CA0B5288FDB}"/>
              </a:ext>
            </a:extLst>
          </p:cNvPr>
          <p:cNvGrpSpPr/>
          <p:nvPr/>
        </p:nvGrpSpPr>
        <p:grpSpPr>
          <a:xfrm>
            <a:off x="8664820" y="3544549"/>
            <a:ext cx="268165" cy="327583"/>
            <a:chOff x="2757488" y="3443288"/>
            <a:chExt cx="1089025" cy="1330325"/>
          </a:xfrm>
        </p:grpSpPr>
        <p:sp>
          <p:nvSpPr>
            <p:cNvPr id="119" name="Freeform 88">
              <a:extLst>
                <a:ext uri="{FF2B5EF4-FFF2-40B4-BE49-F238E27FC236}">
                  <a16:creationId xmlns="" xmlns:a16="http://schemas.microsoft.com/office/drawing/2014/main" id="{B10F7D47-BC95-49A9-BE02-0789B8F26E48}"/>
                </a:ext>
              </a:extLst>
            </p:cNvPr>
            <p:cNvSpPr>
              <a:spLocks/>
            </p:cNvSpPr>
            <p:nvPr/>
          </p:nvSpPr>
          <p:spPr bwMode="auto">
            <a:xfrm>
              <a:off x="3198813" y="3443288"/>
              <a:ext cx="449263" cy="555625"/>
            </a:xfrm>
            <a:custGeom>
              <a:avLst/>
              <a:gdLst>
                <a:gd name="T0" fmla="*/ 295 w 1236"/>
                <a:gd name="T1" fmla="*/ 1535 h 1535"/>
                <a:gd name="T2" fmla="*/ 636 w 1236"/>
                <a:gd name="T3" fmla="*/ 1170 h 1535"/>
                <a:gd name="T4" fmla="*/ 1001 w 1236"/>
                <a:gd name="T5" fmla="*/ 1511 h 1535"/>
                <a:gd name="T6" fmla="*/ 1074 w 1236"/>
                <a:gd name="T7" fmla="*/ 1511 h 1535"/>
                <a:gd name="T8" fmla="*/ 1227 w 1236"/>
                <a:gd name="T9" fmla="*/ 1266 h 1535"/>
                <a:gd name="T10" fmla="*/ 1026 w 1236"/>
                <a:gd name="T11" fmla="*/ 0 h 1535"/>
                <a:gd name="T12" fmla="*/ 417 w 1236"/>
                <a:gd name="T13" fmla="*/ 0 h 1535"/>
                <a:gd name="T14" fmla="*/ 325 w 1236"/>
                <a:gd name="T15" fmla="*/ 396 h 1535"/>
                <a:gd name="T16" fmla="*/ 243 w 1236"/>
                <a:gd name="T17" fmla="*/ 826 h 1535"/>
                <a:gd name="T18" fmla="*/ 295 w 1236"/>
                <a:gd name="T19" fmla="*/ 1535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6" h="1535">
                  <a:moveTo>
                    <a:pt x="295" y="1535"/>
                  </a:moveTo>
                  <a:cubicBezTo>
                    <a:pt x="373" y="1482"/>
                    <a:pt x="592" y="1170"/>
                    <a:pt x="636" y="1170"/>
                  </a:cubicBezTo>
                  <a:cubicBezTo>
                    <a:pt x="753" y="1170"/>
                    <a:pt x="908" y="1511"/>
                    <a:pt x="1001" y="1511"/>
                  </a:cubicBezTo>
                  <a:lnTo>
                    <a:pt x="1074" y="1511"/>
                  </a:lnTo>
                  <a:cubicBezTo>
                    <a:pt x="1102" y="1407"/>
                    <a:pt x="1236" y="1354"/>
                    <a:pt x="1227" y="1266"/>
                  </a:cubicBezTo>
                  <a:lnTo>
                    <a:pt x="1026" y="0"/>
                  </a:lnTo>
                  <a:lnTo>
                    <a:pt x="417" y="0"/>
                  </a:lnTo>
                  <a:cubicBezTo>
                    <a:pt x="304" y="0"/>
                    <a:pt x="346" y="279"/>
                    <a:pt x="325" y="396"/>
                  </a:cubicBezTo>
                  <a:cubicBezTo>
                    <a:pt x="297" y="559"/>
                    <a:pt x="266" y="679"/>
                    <a:pt x="243" y="826"/>
                  </a:cubicBezTo>
                  <a:cubicBezTo>
                    <a:pt x="191" y="1171"/>
                    <a:pt x="0" y="1338"/>
                    <a:pt x="295" y="1535"/>
                  </a:cubicBezTo>
                  <a:close/>
                </a:path>
              </a:pathLst>
            </a:custGeom>
            <a:solidFill>
              <a:srgbClr val="EE3124">
                <a:lumMod val="75000"/>
              </a:srgbClr>
            </a:solidFill>
            <a:ln>
              <a:noFill/>
            </a:ln>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20" name="Rectangle 89">
              <a:extLst>
                <a:ext uri="{FF2B5EF4-FFF2-40B4-BE49-F238E27FC236}">
                  <a16:creationId xmlns="" xmlns:a16="http://schemas.microsoft.com/office/drawing/2014/main" id="{35189829-EFAB-43FD-97A6-77989EA85FD5}"/>
                </a:ext>
              </a:extLst>
            </p:cNvPr>
            <p:cNvSpPr>
              <a:spLocks noChangeArrowheads="1"/>
            </p:cNvSpPr>
            <p:nvPr/>
          </p:nvSpPr>
          <p:spPr bwMode="auto">
            <a:xfrm>
              <a:off x="2881313" y="4165600"/>
              <a:ext cx="96838"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21" name="Rectangle 90">
              <a:extLst>
                <a:ext uri="{FF2B5EF4-FFF2-40B4-BE49-F238E27FC236}">
                  <a16:creationId xmlns="" xmlns:a16="http://schemas.microsoft.com/office/drawing/2014/main" id="{55789E42-F603-4B77-839B-7FFAEFDCF7CD}"/>
                </a:ext>
              </a:extLst>
            </p:cNvPr>
            <p:cNvSpPr>
              <a:spLocks noChangeArrowheads="1"/>
            </p:cNvSpPr>
            <p:nvPr/>
          </p:nvSpPr>
          <p:spPr bwMode="auto">
            <a:xfrm>
              <a:off x="3014663" y="4165600"/>
              <a:ext cx="96838"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22" name="Rectangle 91">
              <a:extLst>
                <a:ext uri="{FF2B5EF4-FFF2-40B4-BE49-F238E27FC236}">
                  <a16:creationId xmlns="" xmlns:a16="http://schemas.microsoft.com/office/drawing/2014/main" id="{3B6C1C54-C7C8-414C-875E-464DE29D4A13}"/>
                </a:ext>
              </a:extLst>
            </p:cNvPr>
            <p:cNvSpPr>
              <a:spLocks noChangeArrowheads="1"/>
            </p:cNvSpPr>
            <p:nvPr/>
          </p:nvSpPr>
          <p:spPr bwMode="auto">
            <a:xfrm>
              <a:off x="3138488" y="4165600"/>
              <a:ext cx="96838"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23" name="Rectangle 92">
              <a:extLst>
                <a:ext uri="{FF2B5EF4-FFF2-40B4-BE49-F238E27FC236}">
                  <a16:creationId xmlns="" xmlns:a16="http://schemas.microsoft.com/office/drawing/2014/main" id="{2C66E414-0E32-4E73-8876-50B4C0E7CD5A}"/>
                </a:ext>
              </a:extLst>
            </p:cNvPr>
            <p:cNvSpPr>
              <a:spLocks noChangeArrowheads="1"/>
            </p:cNvSpPr>
            <p:nvPr/>
          </p:nvSpPr>
          <p:spPr bwMode="auto">
            <a:xfrm>
              <a:off x="3262313" y="4165600"/>
              <a:ext cx="96838"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24" name="Rectangle 93">
              <a:extLst>
                <a:ext uri="{FF2B5EF4-FFF2-40B4-BE49-F238E27FC236}">
                  <a16:creationId xmlns="" xmlns:a16="http://schemas.microsoft.com/office/drawing/2014/main" id="{C68642DD-DB8E-4E8E-B84C-24DD6D357715}"/>
                </a:ext>
              </a:extLst>
            </p:cNvPr>
            <p:cNvSpPr>
              <a:spLocks noChangeArrowheads="1"/>
            </p:cNvSpPr>
            <p:nvPr/>
          </p:nvSpPr>
          <p:spPr bwMode="auto">
            <a:xfrm>
              <a:off x="3386138" y="4165600"/>
              <a:ext cx="106363"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25" name="Rectangle 94">
              <a:extLst>
                <a:ext uri="{FF2B5EF4-FFF2-40B4-BE49-F238E27FC236}">
                  <a16:creationId xmlns="" xmlns:a16="http://schemas.microsoft.com/office/drawing/2014/main" id="{5DB82F24-D09A-48CA-9A6C-2DCC4391B13F}"/>
                </a:ext>
              </a:extLst>
            </p:cNvPr>
            <p:cNvSpPr>
              <a:spLocks noChangeArrowheads="1"/>
            </p:cNvSpPr>
            <p:nvPr/>
          </p:nvSpPr>
          <p:spPr bwMode="auto">
            <a:xfrm>
              <a:off x="2881313" y="4289425"/>
              <a:ext cx="96838"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26" name="Rectangle 95">
              <a:extLst>
                <a:ext uri="{FF2B5EF4-FFF2-40B4-BE49-F238E27FC236}">
                  <a16:creationId xmlns="" xmlns:a16="http://schemas.microsoft.com/office/drawing/2014/main" id="{0DE9639F-EC03-455A-853A-E55EA5461E4D}"/>
                </a:ext>
              </a:extLst>
            </p:cNvPr>
            <p:cNvSpPr>
              <a:spLocks noChangeArrowheads="1"/>
            </p:cNvSpPr>
            <p:nvPr/>
          </p:nvSpPr>
          <p:spPr bwMode="auto">
            <a:xfrm>
              <a:off x="3014663" y="4289425"/>
              <a:ext cx="96838"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27" name="Rectangle 96">
              <a:extLst>
                <a:ext uri="{FF2B5EF4-FFF2-40B4-BE49-F238E27FC236}">
                  <a16:creationId xmlns="" xmlns:a16="http://schemas.microsoft.com/office/drawing/2014/main" id="{F8D0A424-589E-4EC0-B94E-382F1D8A97BE}"/>
                </a:ext>
              </a:extLst>
            </p:cNvPr>
            <p:cNvSpPr>
              <a:spLocks noChangeArrowheads="1"/>
            </p:cNvSpPr>
            <p:nvPr/>
          </p:nvSpPr>
          <p:spPr bwMode="auto">
            <a:xfrm>
              <a:off x="3138488" y="4289425"/>
              <a:ext cx="96838"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28" name="Rectangle 97">
              <a:extLst>
                <a:ext uri="{FF2B5EF4-FFF2-40B4-BE49-F238E27FC236}">
                  <a16:creationId xmlns="" xmlns:a16="http://schemas.microsoft.com/office/drawing/2014/main" id="{60D6F110-CFC9-4CF7-A9E1-C172A08D4B95}"/>
                </a:ext>
              </a:extLst>
            </p:cNvPr>
            <p:cNvSpPr>
              <a:spLocks noChangeArrowheads="1"/>
            </p:cNvSpPr>
            <p:nvPr/>
          </p:nvSpPr>
          <p:spPr bwMode="auto">
            <a:xfrm>
              <a:off x="3262313" y="4289425"/>
              <a:ext cx="96838"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29" name="Rectangle 98">
              <a:extLst>
                <a:ext uri="{FF2B5EF4-FFF2-40B4-BE49-F238E27FC236}">
                  <a16:creationId xmlns="" xmlns:a16="http://schemas.microsoft.com/office/drawing/2014/main" id="{971C4C76-468F-4AF6-BEF7-0138CC2C050A}"/>
                </a:ext>
              </a:extLst>
            </p:cNvPr>
            <p:cNvSpPr>
              <a:spLocks noChangeArrowheads="1"/>
            </p:cNvSpPr>
            <p:nvPr/>
          </p:nvSpPr>
          <p:spPr bwMode="auto">
            <a:xfrm>
              <a:off x="3386138" y="4289425"/>
              <a:ext cx="106363"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30" name="Rectangle 99">
              <a:extLst>
                <a:ext uri="{FF2B5EF4-FFF2-40B4-BE49-F238E27FC236}">
                  <a16:creationId xmlns="" xmlns:a16="http://schemas.microsoft.com/office/drawing/2014/main" id="{56E3B2F7-40EA-43B9-A222-C2A5FF6EDDB4}"/>
                </a:ext>
              </a:extLst>
            </p:cNvPr>
            <p:cNvSpPr>
              <a:spLocks noChangeArrowheads="1"/>
            </p:cNvSpPr>
            <p:nvPr/>
          </p:nvSpPr>
          <p:spPr bwMode="auto">
            <a:xfrm>
              <a:off x="2881313" y="4413250"/>
              <a:ext cx="96838"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31" name="Rectangle 100">
              <a:extLst>
                <a:ext uri="{FF2B5EF4-FFF2-40B4-BE49-F238E27FC236}">
                  <a16:creationId xmlns="" xmlns:a16="http://schemas.microsoft.com/office/drawing/2014/main" id="{96A5F933-5B37-496C-B594-22436EF4146A}"/>
                </a:ext>
              </a:extLst>
            </p:cNvPr>
            <p:cNvSpPr>
              <a:spLocks noChangeArrowheads="1"/>
            </p:cNvSpPr>
            <p:nvPr/>
          </p:nvSpPr>
          <p:spPr bwMode="auto">
            <a:xfrm>
              <a:off x="3014663" y="4413250"/>
              <a:ext cx="96838"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32" name="Rectangle 101">
              <a:extLst>
                <a:ext uri="{FF2B5EF4-FFF2-40B4-BE49-F238E27FC236}">
                  <a16:creationId xmlns="" xmlns:a16="http://schemas.microsoft.com/office/drawing/2014/main" id="{43736CB9-3D3E-4499-9671-9D9F9D6FC2D6}"/>
                </a:ext>
              </a:extLst>
            </p:cNvPr>
            <p:cNvSpPr>
              <a:spLocks noChangeArrowheads="1"/>
            </p:cNvSpPr>
            <p:nvPr/>
          </p:nvSpPr>
          <p:spPr bwMode="auto">
            <a:xfrm>
              <a:off x="3138488" y="4413250"/>
              <a:ext cx="96838"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33" name="Rectangle 102">
              <a:extLst>
                <a:ext uri="{FF2B5EF4-FFF2-40B4-BE49-F238E27FC236}">
                  <a16:creationId xmlns="" xmlns:a16="http://schemas.microsoft.com/office/drawing/2014/main" id="{9FA27A51-F200-4617-A7C0-99D2A15A9D06}"/>
                </a:ext>
              </a:extLst>
            </p:cNvPr>
            <p:cNvSpPr>
              <a:spLocks noChangeArrowheads="1"/>
            </p:cNvSpPr>
            <p:nvPr/>
          </p:nvSpPr>
          <p:spPr bwMode="auto">
            <a:xfrm>
              <a:off x="3262313" y="4413250"/>
              <a:ext cx="96838"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34" name="Rectangle 103">
              <a:extLst>
                <a:ext uri="{FF2B5EF4-FFF2-40B4-BE49-F238E27FC236}">
                  <a16:creationId xmlns="" xmlns:a16="http://schemas.microsoft.com/office/drawing/2014/main" id="{D4B63291-AF58-4C58-95F2-1838C7495618}"/>
                </a:ext>
              </a:extLst>
            </p:cNvPr>
            <p:cNvSpPr>
              <a:spLocks noChangeArrowheads="1"/>
            </p:cNvSpPr>
            <p:nvPr/>
          </p:nvSpPr>
          <p:spPr bwMode="auto">
            <a:xfrm>
              <a:off x="3386138" y="4413250"/>
              <a:ext cx="106363"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35" name="Freeform 104">
              <a:extLst>
                <a:ext uri="{FF2B5EF4-FFF2-40B4-BE49-F238E27FC236}">
                  <a16:creationId xmlns="" xmlns:a16="http://schemas.microsoft.com/office/drawing/2014/main" id="{0C37395F-311A-4B16-B2B4-C104367152B6}"/>
                </a:ext>
              </a:extLst>
            </p:cNvPr>
            <p:cNvSpPr>
              <a:spLocks noEditPoints="1"/>
            </p:cNvSpPr>
            <p:nvPr/>
          </p:nvSpPr>
          <p:spPr bwMode="auto">
            <a:xfrm>
              <a:off x="2757488" y="3919538"/>
              <a:ext cx="1089025" cy="854075"/>
            </a:xfrm>
            <a:custGeom>
              <a:avLst/>
              <a:gdLst>
                <a:gd name="T0" fmla="*/ 2022 w 2997"/>
                <a:gd name="T1" fmla="*/ 1364 h 2363"/>
                <a:gd name="T2" fmla="*/ 1730 w 2997"/>
                <a:gd name="T3" fmla="*/ 1632 h 2363"/>
                <a:gd name="T4" fmla="*/ 1389 w 2997"/>
                <a:gd name="T5" fmla="*/ 1364 h 2363"/>
                <a:gd name="T6" fmla="*/ 1657 w 2997"/>
                <a:gd name="T7" fmla="*/ 1632 h 2363"/>
                <a:gd name="T8" fmla="*/ 1389 w 2997"/>
                <a:gd name="T9" fmla="*/ 1364 h 2363"/>
                <a:gd name="T10" fmla="*/ 1316 w 2997"/>
                <a:gd name="T11" fmla="*/ 1364 h 2363"/>
                <a:gd name="T12" fmla="*/ 1048 w 2997"/>
                <a:gd name="T13" fmla="*/ 1632 h 2363"/>
                <a:gd name="T14" fmla="*/ 707 w 2997"/>
                <a:gd name="T15" fmla="*/ 1364 h 2363"/>
                <a:gd name="T16" fmla="*/ 975 w 2997"/>
                <a:gd name="T17" fmla="*/ 1632 h 2363"/>
                <a:gd name="T18" fmla="*/ 707 w 2997"/>
                <a:gd name="T19" fmla="*/ 1364 h 2363"/>
                <a:gd name="T20" fmla="*/ 609 w 2997"/>
                <a:gd name="T21" fmla="*/ 1364 h 2363"/>
                <a:gd name="T22" fmla="*/ 341 w 2997"/>
                <a:gd name="T23" fmla="*/ 1632 h 2363"/>
                <a:gd name="T24" fmla="*/ 1730 w 2997"/>
                <a:gd name="T25" fmla="*/ 1023 h 2363"/>
                <a:gd name="T26" fmla="*/ 2022 w 2997"/>
                <a:gd name="T27" fmla="*/ 1291 h 2363"/>
                <a:gd name="T28" fmla="*/ 1730 w 2997"/>
                <a:gd name="T29" fmla="*/ 1023 h 2363"/>
                <a:gd name="T30" fmla="*/ 1657 w 2997"/>
                <a:gd name="T31" fmla="*/ 1023 h 2363"/>
                <a:gd name="T32" fmla="*/ 1389 w 2997"/>
                <a:gd name="T33" fmla="*/ 1291 h 2363"/>
                <a:gd name="T34" fmla="*/ 1048 w 2997"/>
                <a:gd name="T35" fmla="*/ 1023 h 2363"/>
                <a:gd name="T36" fmla="*/ 1316 w 2997"/>
                <a:gd name="T37" fmla="*/ 1291 h 2363"/>
                <a:gd name="T38" fmla="*/ 1048 w 2997"/>
                <a:gd name="T39" fmla="*/ 1023 h 2363"/>
                <a:gd name="T40" fmla="*/ 975 w 2997"/>
                <a:gd name="T41" fmla="*/ 1023 h 2363"/>
                <a:gd name="T42" fmla="*/ 707 w 2997"/>
                <a:gd name="T43" fmla="*/ 1291 h 2363"/>
                <a:gd name="T44" fmla="*/ 341 w 2997"/>
                <a:gd name="T45" fmla="*/ 1023 h 2363"/>
                <a:gd name="T46" fmla="*/ 609 w 2997"/>
                <a:gd name="T47" fmla="*/ 1291 h 2363"/>
                <a:gd name="T48" fmla="*/ 341 w 2997"/>
                <a:gd name="T49" fmla="*/ 1023 h 2363"/>
                <a:gd name="T50" fmla="*/ 2022 w 2997"/>
                <a:gd name="T51" fmla="*/ 682 h 2363"/>
                <a:gd name="T52" fmla="*/ 1730 w 2997"/>
                <a:gd name="T53" fmla="*/ 950 h 2363"/>
                <a:gd name="T54" fmla="*/ 1389 w 2997"/>
                <a:gd name="T55" fmla="*/ 682 h 2363"/>
                <a:gd name="T56" fmla="*/ 1657 w 2997"/>
                <a:gd name="T57" fmla="*/ 950 h 2363"/>
                <a:gd name="T58" fmla="*/ 1389 w 2997"/>
                <a:gd name="T59" fmla="*/ 682 h 2363"/>
                <a:gd name="T60" fmla="*/ 1316 w 2997"/>
                <a:gd name="T61" fmla="*/ 682 h 2363"/>
                <a:gd name="T62" fmla="*/ 1048 w 2997"/>
                <a:gd name="T63" fmla="*/ 950 h 2363"/>
                <a:gd name="T64" fmla="*/ 707 w 2997"/>
                <a:gd name="T65" fmla="*/ 682 h 2363"/>
                <a:gd name="T66" fmla="*/ 975 w 2997"/>
                <a:gd name="T67" fmla="*/ 950 h 2363"/>
                <a:gd name="T68" fmla="*/ 707 w 2997"/>
                <a:gd name="T69" fmla="*/ 682 h 2363"/>
                <a:gd name="T70" fmla="*/ 609 w 2997"/>
                <a:gd name="T71" fmla="*/ 682 h 2363"/>
                <a:gd name="T72" fmla="*/ 341 w 2997"/>
                <a:gd name="T73" fmla="*/ 950 h 2363"/>
                <a:gd name="T74" fmla="*/ 0 w 2997"/>
                <a:gd name="T75" fmla="*/ 2290 h 2363"/>
                <a:gd name="T76" fmla="*/ 2924 w 2997"/>
                <a:gd name="T77" fmla="*/ 2363 h 2363"/>
                <a:gd name="T78" fmla="*/ 2997 w 2997"/>
                <a:gd name="T79" fmla="*/ 390 h 2363"/>
                <a:gd name="T80" fmla="*/ 2217 w 2997"/>
                <a:gd name="T81" fmla="*/ 341 h 2363"/>
                <a:gd name="T82" fmla="*/ 1560 w 2997"/>
                <a:gd name="T83" fmla="*/ 341 h 2363"/>
                <a:gd name="T84" fmla="*/ 780 w 2997"/>
                <a:gd name="T85" fmla="*/ 341 h 2363"/>
                <a:gd name="T86" fmla="*/ 0 w 2997"/>
                <a:gd name="T87" fmla="*/ 463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7" h="2363">
                  <a:moveTo>
                    <a:pt x="1730" y="1364"/>
                  </a:moveTo>
                  <a:lnTo>
                    <a:pt x="2022" y="1364"/>
                  </a:lnTo>
                  <a:lnTo>
                    <a:pt x="2022" y="1632"/>
                  </a:lnTo>
                  <a:lnTo>
                    <a:pt x="1730" y="1632"/>
                  </a:lnTo>
                  <a:lnTo>
                    <a:pt x="1730" y="1364"/>
                  </a:lnTo>
                  <a:close/>
                  <a:moveTo>
                    <a:pt x="1389" y="1364"/>
                  </a:moveTo>
                  <a:lnTo>
                    <a:pt x="1657" y="1364"/>
                  </a:lnTo>
                  <a:lnTo>
                    <a:pt x="1657" y="1632"/>
                  </a:lnTo>
                  <a:lnTo>
                    <a:pt x="1389" y="1632"/>
                  </a:lnTo>
                  <a:lnTo>
                    <a:pt x="1389" y="1364"/>
                  </a:lnTo>
                  <a:close/>
                  <a:moveTo>
                    <a:pt x="1048" y="1364"/>
                  </a:moveTo>
                  <a:lnTo>
                    <a:pt x="1316" y="1364"/>
                  </a:lnTo>
                  <a:lnTo>
                    <a:pt x="1316" y="1632"/>
                  </a:lnTo>
                  <a:lnTo>
                    <a:pt x="1048" y="1632"/>
                  </a:lnTo>
                  <a:lnTo>
                    <a:pt x="1048" y="1364"/>
                  </a:lnTo>
                  <a:close/>
                  <a:moveTo>
                    <a:pt x="707" y="1364"/>
                  </a:moveTo>
                  <a:lnTo>
                    <a:pt x="975" y="1364"/>
                  </a:lnTo>
                  <a:lnTo>
                    <a:pt x="975" y="1632"/>
                  </a:lnTo>
                  <a:lnTo>
                    <a:pt x="707" y="1632"/>
                  </a:lnTo>
                  <a:lnTo>
                    <a:pt x="707" y="1364"/>
                  </a:lnTo>
                  <a:close/>
                  <a:moveTo>
                    <a:pt x="341" y="1364"/>
                  </a:moveTo>
                  <a:lnTo>
                    <a:pt x="609" y="1364"/>
                  </a:lnTo>
                  <a:lnTo>
                    <a:pt x="609" y="1632"/>
                  </a:lnTo>
                  <a:lnTo>
                    <a:pt x="341" y="1632"/>
                  </a:lnTo>
                  <a:lnTo>
                    <a:pt x="341" y="1364"/>
                  </a:lnTo>
                  <a:close/>
                  <a:moveTo>
                    <a:pt x="1730" y="1023"/>
                  </a:moveTo>
                  <a:lnTo>
                    <a:pt x="2022" y="1023"/>
                  </a:lnTo>
                  <a:lnTo>
                    <a:pt x="2022" y="1291"/>
                  </a:lnTo>
                  <a:lnTo>
                    <a:pt x="1730" y="1291"/>
                  </a:lnTo>
                  <a:lnTo>
                    <a:pt x="1730" y="1023"/>
                  </a:lnTo>
                  <a:close/>
                  <a:moveTo>
                    <a:pt x="1389" y="1023"/>
                  </a:moveTo>
                  <a:lnTo>
                    <a:pt x="1657" y="1023"/>
                  </a:lnTo>
                  <a:lnTo>
                    <a:pt x="1657" y="1291"/>
                  </a:lnTo>
                  <a:lnTo>
                    <a:pt x="1389" y="1291"/>
                  </a:lnTo>
                  <a:lnTo>
                    <a:pt x="1389" y="1023"/>
                  </a:lnTo>
                  <a:close/>
                  <a:moveTo>
                    <a:pt x="1048" y="1023"/>
                  </a:moveTo>
                  <a:lnTo>
                    <a:pt x="1316" y="1023"/>
                  </a:lnTo>
                  <a:lnTo>
                    <a:pt x="1316" y="1291"/>
                  </a:lnTo>
                  <a:lnTo>
                    <a:pt x="1048" y="1291"/>
                  </a:lnTo>
                  <a:lnTo>
                    <a:pt x="1048" y="1023"/>
                  </a:lnTo>
                  <a:close/>
                  <a:moveTo>
                    <a:pt x="707" y="1023"/>
                  </a:moveTo>
                  <a:lnTo>
                    <a:pt x="975" y="1023"/>
                  </a:lnTo>
                  <a:lnTo>
                    <a:pt x="975" y="1291"/>
                  </a:lnTo>
                  <a:lnTo>
                    <a:pt x="707" y="1291"/>
                  </a:lnTo>
                  <a:lnTo>
                    <a:pt x="707" y="1023"/>
                  </a:lnTo>
                  <a:close/>
                  <a:moveTo>
                    <a:pt x="341" y="1023"/>
                  </a:moveTo>
                  <a:lnTo>
                    <a:pt x="609" y="1023"/>
                  </a:lnTo>
                  <a:lnTo>
                    <a:pt x="609" y="1291"/>
                  </a:lnTo>
                  <a:lnTo>
                    <a:pt x="341" y="1291"/>
                  </a:lnTo>
                  <a:lnTo>
                    <a:pt x="341" y="1023"/>
                  </a:lnTo>
                  <a:close/>
                  <a:moveTo>
                    <a:pt x="1730" y="682"/>
                  </a:moveTo>
                  <a:lnTo>
                    <a:pt x="2022" y="682"/>
                  </a:lnTo>
                  <a:lnTo>
                    <a:pt x="2022" y="950"/>
                  </a:lnTo>
                  <a:lnTo>
                    <a:pt x="1730" y="950"/>
                  </a:lnTo>
                  <a:lnTo>
                    <a:pt x="1730" y="682"/>
                  </a:lnTo>
                  <a:close/>
                  <a:moveTo>
                    <a:pt x="1389" y="682"/>
                  </a:moveTo>
                  <a:lnTo>
                    <a:pt x="1657" y="682"/>
                  </a:lnTo>
                  <a:lnTo>
                    <a:pt x="1657" y="950"/>
                  </a:lnTo>
                  <a:lnTo>
                    <a:pt x="1389" y="950"/>
                  </a:lnTo>
                  <a:lnTo>
                    <a:pt x="1389" y="682"/>
                  </a:lnTo>
                  <a:close/>
                  <a:moveTo>
                    <a:pt x="1048" y="682"/>
                  </a:moveTo>
                  <a:lnTo>
                    <a:pt x="1316" y="682"/>
                  </a:lnTo>
                  <a:lnTo>
                    <a:pt x="1316" y="950"/>
                  </a:lnTo>
                  <a:lnTo>
                    <a:pt x="1048" y="950"/>
                  </a:lnTo>
                  <a:lnTo>
                    <a:pt x="1048" y="682"/>
                  </a:lnTo>
                  <a:close/>
                  <a:moveTo>
                    <a:pt x="707" y="682"/>
                  </a:moveTo>
                  <a:lnTo>
                    <a:pt x="975" y="682"/>
                  </a:lnTo>
                  <a:lnTo>
                    <a:pt x="975" y="950"/>
                  </a:lnTo>
                  <a:lnTo>
                    <a:pt x="707" y="950"/>
                  </a:lnTo>
                  <a:lnTo>
                    <a:pt x="707" y="682"/>
                  </a:lnTo>
                  <a:close/>
                  <a:moveTo>
                    <a:pt x="341" y="682"/>
                  </a:moveTo>
                  <a:lnTo>
                    <a:pt x="609" y="682"/>
                  </a:lnTo>
                  <a:lnTo>
                    <a:pt x="609" y="950"/>
                  </a:lnTo>
                  <a:lnTo>
                    <a:pt x="341" y="950"/>
                  </a:lnTo>
                  <a:lnTo>
                    <a:pt x="341" y="682"/>
                  </a:lnTo>
                  <a:close/>
                  <a:moveTo>
                    <a:pt x="0" y="2290"/>
                  </a:moveTo>
                  <a:cubicBezTo>
                    <a:pt x="0" y="2346"/>
                    <a:pt x="17" y="2363"/>
                    <a:pt x="73" y="2363"/>
                  </a:cubicBezTo>
                  <a:lnTo>
                    <a:pt x="2924" y="2363"/>
                  </a:lnTo>
                  <a:cubicBezTo>
                    <a:pt x="2980" y="2363"/>
                    <a:pt x="2997" y="2346"/>
                    <a:pt x="2997" y="2290"/>
                  </a:cubicBezTo>
                  <a:lnTo>
                    <a:pt x="2997" y="390"/>
                  </a:lnTo>
                  <a:cubicBezTo>
                    <a:pt x="2816" y="341"/>
                    <a:pt x="2757" y="5"/>
                    <a:pt x="2534" y="0"/>
                  </a:cubicBezTo>
                  <a:cubicBezTo>
                    <a:pt x="2517" y="64"/>
                    <a:pt x="2286" y="341"/>
                    <a:pt x="2217" y="341"/>
                  </a:cubicBezTo>
                  <a:cubicBezTo>
                    <a:pt x="2138" y="341"/>
                    <a:pt x="1968" y="0"/>
                    <a:pt x="1852" y="0"/>
                  </a:cubicBezTo>
                  <a:cubicBezTo>
                    <a:pt x="1809" y="0"/>
                    <a:pt x="1574" y="288"/>
                    <a:pt x="1560" y="341"/>
                  </a:cubicBezTo>
                  <a:cubicBezTo>
                    <a:pt x="1346" y="336"/>
                    <a:pt x="1266" y="0"/>
                    <a:pt x="1145" y="0"/>
                  </a:cubicBezTo>
                  <a:cubicBezTo>
                    <a:pt x="1039" y="0"/>
                    <a:pt x="880" y="341"/>
                    <a:pt x="780" y="341"/>
                  </a:cubicBezTo>
                  <a:cubicBezTo>
                    <a:pt x="680" y="341"/>
                    <a:pt x="520" y="0"/>
                    <a:pt x="414" y="0"/>
                  </a:cubicBezTo>
                  <a:cubicBezTo>
                    <a:pt x="371" y="0"/>
                    <a:pt x="0" y="415"/>
                    <a:pt x="0" y="463"/>
                  </a:cubicBezTo>
                  <a:lnTo>
                    <a:pt x="0" y="2290"/>
                  </a:lnTo>
                  <a:close/>
                </a:path>
              </a:pathLst>
            </a:custGeom>
            <a:solidFill>
              <a:srgbClr val="000000">
                <a:lumMod val="50000"/>
                <a:lumOff val="50000"/>
              </a:srgbClr>
            </a:solidFill>
            <a:ln>
              <a:noFill/>
            </a:ln>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grpSp>
      <p:grpSp>
        <p:nvGrpSpPr>
          <p:cNvPr id="136" name="Group 135">
            <a:extLst>
              <a:ext uri="{FF2B5EF4-FFF2-40B4-BE49-F238E27FC236}">
                <a16:creationId xmlns="" xmlns:a16="http://schemas.microsoft.com/office/drawing/2014/main" id="{73F60C26-DB8A-4325-BC2E-E904464909FF}"/>
              </a:ext>
            </a:extLst>
          </p:cNvPr>
          <p:cNvGrpSpPr/>
          <p:nvPr/>
        </p:nvGrpSpPr>
        <p:grpSpPr>
          <a:xfrm>
            <a:off x="8613854" y="1731597"/>
            <a:ext cx="252434" cy="283530"/>
            <a:chOff x="9599612" y="2212975"/>
            <a:chExt cx="876301" cy="984250"/>
          </a:xfrm>
        </p:grpSpPr>
        <p:sp>
          <p:nvSpPr>
            <p:cNvPr id="137" name="Freeform 109">
              <a:extLst>
                <a:ext uri="{FF2B5EF4-FFF2-40B4-BE49-F238E27FC236}">
                  <a16:creationId xmlns="" xmlns:a16="http://schemas.microsoft.com/office/drawing/2014/main" id="{DEEBDAE0-3C63-496C-A148-DEC15B914301}"/>
                </a:ext>
              </a:extLst>
            </p:cNvPr>
            <p:cNvSpPr>
              <a:spLocks noEditPoints="1"/>
            </p:cNvSpPr>
            <p:nvPr/>
          </p:nvSpPr>
          <p:spPr bwMode="auto">
            <a:xfrm>
              <a:off x="9599612" y="2212975"/>
              <a:ext cx="876301" cy="984250"/>
            </a:xfrm>
            <a:custGeom>
              <a:avLst/>
              <a:gdLst>
                <a:gd name="T0" fmla="*/ 7488 w 13623"/>
                <a:gd name="T1" fmla="*/ 13217 h 15327"/>
                <a:gd name="T2" fmla="*/ 7483 w 13623"/>
                <a:gd name="T3" fmla="*/ 8398 h 15327"/>
                <a:gd name="T4" fmla="*/ 8022 w 13623"/>
                <a:gd name="T5" fmla="*/ 8027 h 15327"/>
                <a:gd name="T6" fmla="*/ 9145 w 13623"/>
                <a:gd name="T7" fmla="*/ 7338 h 15327"/>
                <a:gd name="T8" fmla="*/ 9708 w 13623"/>
                <a:gd name="T9" fmla="*/ 6997 h 15327"/>
                <a:gd name="T10" fmla="*/ 11961 w 13623"/>
                <a:gd name="T11" fmla="*/ 5635 h 15327"/>
                <a:gd name="T12" fmla="*/ 11967 w 13623"/>
                <a:gd name="T13" fmla="*/ 9206 h 15327"/>
                <a:gd name="T14" fmla="*/ 11967 w 13623"/>
                <a:gd name="T15" fmla="*/ 10161 h 15327"/>
                <a:gd name="T16" fmla="*/ 11510 w 13623"/>
                <a:gd name="T17" fmla="*/ 10637 h 15327"/>
                <a:gd name="T18" fmla="*/ 10932 w 13623"/>
                <a:gd name="T19" fmla="*/ 11011 h 15327"/>
                <a:gd name="T20" fmla="*/ 9785 w 13623"/>
                <a:gd name="T21" fmla="*/ 11750 h 15327"/>
                <a:gd name="T22" fmla="*/ 7488 w 13623"/>
                <a:gd name="T23" fmla="*/ 13217 h 15327"/>
                <a:gd name="T24" fmla="*/ 1541 w 13623"/>
                <a:gd name="T25" fmla="*/ 5635 h 15327"/>
                <a:gd name="T26" fmla="*/ 3778 w 13623"/>
                <a:gd name="T27" fmla="*/ 6988 h 15327"/>
                <a:gd name="T28" fmla="*/ 4341 w 13623"/>
                <a:gd name="T29" fmla="*/ 7331 h 15327"/>
                <a:gd name="T30" fmla="*/ 5465 w 13623"/>
                <a:gd name="T31" fmla="*/ 8018 h 15327"/>
                <a:gd name="T32" fmla="*/ 6017 w 13623"/>
                <a:gd name="T33" fmla="*/ 8374 h 15327"/>
                <a:gd name="T34" fmla="*/ 6018 w 13623"/>
                <a:gd name="T35" fmla="*/ 13218 h 15327"/>
                <a:gd name="T36" fmla="*/ 4175 w 13623"/>
                <a:gd name="T37" fmla="*/ 12049 h 15327"/>
                <a:gd name="T38" fmla="*/ 3270 w 13623"/>
                <a:gd name="T39" fmla="*/ 11463 h 15327"/>
                <a:gd name="T40" fmla="*/ 1677 w 13623"/>
                <a:gd name="T41" fmla="*/ 10437 h 15327"/>
                <a:gd name="T42" fmla="*/ 1533 w 13623"/>
                <a:gd name="T43" fmla="*/ 10187 h 15327"/>
                <a:gd name="T44" fmla="*/ 1541 w 13623"/>
                <a:gd name="T45" fmla="*/ 5635 h 15327"/>
                <a:gd name="T46" fmla="*/ 2246 w 13623"/>
                <a:gd name="T47" fmla="*/ 4309 h 15327"/>
                <a:gd name="T48" fmla="*/ 2787 w 13623"/>
                <a:gd name="T49" fmla="*/ 3970 h 15327"/>
                <a:gd name="T50" fmla="*/ 3354 w 13623"/>
                <a:gd name="T51" fmla="*/ 3630 h 15327"/>
                <a:gd name="T52" fmla="*/ 6730 w 13623"/>
                <a:gd name="T53" fmla="*/ 1617 h 15327"/>
                <a:gd name="T54" fmla="*/ 8999 w 13623"/>
                <a:gd name="T55" fmla="*/ 2942 h 15327"/>
                <a:gd name="T56" fmla="*/ 11247 w 13623"/>
                <a:gd name="T57" fmla="*/ 4309 h 15327"/>
                <a:gd name="T58" fmla="*/ 10689 w 13623"/>
                <a:gd name="T59" fmla="*/ 4672 h 15327"/>
                <a:gd name="T60" fmla="*/ 6751 w 13623"/>
                <a:gd name="T61" fmla="*/ 7063 h 15327"/>
                <a:gd name="T62" fmla="*/ 2812 w 13623"/>
                <a:gd name="T63" fmla="*/ 4673 h 15327"/>
                <a:gd name="T64" fmla="*/ 2246 w 13623"/>
                <a:gd name="T65" fmla="*/ 4309 h 15327"/>
                <a:gd name="T66" fmla="*/ 6633 w 13623"/>
                <a:gd name="T67" fmla="*/ 15327 h 15327"/>
                <a:gd name="T68" fmla="*/ 6813 w 13623"/>
                <a:gd name="T69" fmla="*/ 15327 h 15327"/>
                <a:gd name="T70" fmla="*/ 7130 w 13623"/>
                <a:gd name="T71" fmla="*/ 15217 h 15327"/>
                <a:gd name="T72" fmla="*/ 12275 w 13623"/>
                <a:gd name="T73" fmla="*/ 11890 h 15327"/>
                <a:gd name="T74" fmla="*/ 13434 w 13623"/>
                <a:gd name="T75" fmla="*/ 9476 h 15327"/>
                <a:gd name="T76" fmla="*/ 13434 w 13623"/>
                <a:gd name="T77" fmla="*/ 5901 h 15327"/>
                <a:gd name="T78" fmla="*/ 13409 w 13623"/>
                <a:gd name="T79" fmla="*/ 4141 h 15327"/>
                <a:gd name="T80" fmla="*/ 12457 w 13623"/>
                <a:gd name="T81" fmla="*/ 3305 h 15327"/>
                <a:gd name="T82" fmla="*/ 9676 w 13623"/>
                <a:gd name="T83" fmla="*/ 1631 h 15327"/>
                <a:gd name="T84" fmla="*/ 7440 w 13623"/>
                <a:gd name="T85" fmla="*/ 291 h 15327"/>
                <a:gd name="T86" fmla="*/ 7164 w 13623"/>
                <a:gd name="T87" fmla="*/ 126 h 15327"/>
                <a:gd name="T88" fmla="*/ 7013 w 13623"/>
                <a:gd name="T89" fmla="*/ 55 h 15327"/>
                <a:gd name="T90" fmla="*/ 6833 w 13623"/>
                <a:gd name="T91" fmla="*/ 0 h 15327"/>
                <a:gd name="T92" fmla="*/ 6631 w 13623"/>
                <a:gd name="T93" fmla="*/ 0 h 15327"/>
                <a:gd name="T94" fmla="*/ 6322 w 13623"/>
                <a:gd name="T95" fmla="*/ 134 h 15327"/>
                <a:gd name="T96" fmla="*/ 4380 w 13623"/>
                <a:gd name="T97" fmla="*/ 1301 h 15327"/>
                <a:gd name="T98" fmla="*/ 3278 w 13623"/>
                <a:gd name="T99" fmla="*/ 1963 h 15327"/>
                <a:gd name="T100" fmla="*/ 1060 w 13623"/>
                <a:gd name="T101" fmla="*/ 3295 h 15327"/>
                <a:gd name="T102" fmla="*/ 97 w 13623"/>
                <a:gd name="T103" fmla="*/ 4121 h 15327"/>
                <a:gd name="T104" fmla="*/ 67 w 13623"/>
                <a:gd name="T105" fmla="*/ 7664 h 15327"/>
                <a:gd name="T106" fmla="*/ 67 w 13623"/>
                <a:gd name="T107" fmla="*/ 9427 h 15327"/>
                <a:gd name="T108" fmla="*/ 171 w 13623"/>
                <a:gd name="T109" fmla="*/ 11110 h 15327"/>
                <a:gd name="T110" fmla="*/ 1715 w 13623"/>
                <a:gd name="T111" fmla="*/ 12208 h 15327"/>
                <a:gd name="T112" fmla="*/ 2267 w 13623"/>
                <a:gd name="T113" fmla="*/ 12564 h 15327"/>
                <a:gd name="T114" fmla="*/ 6307 w 13623"/>
                <a:gd name="T115" fmla="*/ 15183 h 15327"/>
                <a:gd name="T116" fmla="*/ 6633 w 13623"/>
                <a:gd name="T117" fmla="*/ 15327 h 15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23" h="15327">
                  <a:moveTo>
                    <a:pt x="7488" y="13217"/>
                  </a:moveTo>
                  <a:lnTo>
                    <a:pt x="7483" y="8398"/>
                  </a:lnTo>
                  <a:cubicBezTo>
                    <a:pt x="7499" y="8311"/>
                    <a:pt x="7950" y="8073"/>
                    <a:pt x="8022" y="8027"/>
                  </a:cubicBezTo>
                  <a:cubicBezTo>
                    <a:pt x="8422" y="7770"/>
                    <a:pt x="8777" y="7583"/>
                    <a:pt x="9145" y="7338"/>
                  </a:cubicBezTo>
                  <a:cubicBezTo>
                    <a:pt x="9315" y="7225"/>
                    <a:pt x="9523" y="7110"/>
                    <a:pt x="9708" y="6997"/>
                  </a:cubicBezTo>
                  <a:cubicBezTo>
                    <a:pt x="9991" y="6825"/>
                    <a:pt x="11852" y="5662"/>
                    <a:pt x="11961" y="5635"/>
                  </a:cubicBezTo>
                  <a:cubicBezTo>
                    <a:pt x="11997" y="6682"/>
                    <a:pt x="11967" y="8095"/>
                    <a:pt x="11967" y="9206"/>
                  </a:cubicBezTo>
                  <a:lnTo>
                    <a:pt x="11967" y="10161"/>
                  </a:lnTo>
                  <a:cubicBezTo>
                    <a:pt x="11967" y="10412"/>
                    <a:pt x="11954" y="10357"/>
                    <a:pt x="11510" y="10637"/>
                  </a:cubicBezTo>
                  <a:cubicBezTo>
                    <a:pt x="11309" y="10764"/>
                    <a:pt x="11133" y="10881"/>
                    <a:pt x="10932" y="11011"/>
                  </a:cubicBezTo>
                  <a:cubicBezTo>
                    <a:pt x="10548" y="11259"/>
                    <a:pt x="10155" y="11503"/>
                    <a:pt x="9785" y="11750"/>
                  </a:cubicBezTo>
                  <a:cubicBezTo>
                    <a:pt x="9508" y="11935"/>
                    <a:pt x="7591" y="13198"/>
                    <a:pt x="7488" y="13217"/>
                  </a:cubicBezTo>
                  <a:close/>
                  <a:moveTo>
                    <a:pt x="1541" y="5635"/>
                  </a:moveTo>
                  <a:cubicBezTo>
                    <a:pt x="1635" y="5659"/>
                    <a:pt x="3652" y="6909"/>
                    <a:pt x="3778" y="6988"/>
                  </a:cubicBezTo>
                  <a:cubicBezTo>
                    <a:pt x="3969" y="7106"/>
                    <a:pt x="4147" y="7207"/>
                    <a:pt x="4341" y="7331"/>
                  </a:cubicBezTo>
                  <a:cubicBezTo>
                    <a:pt x="4698" y="7557"/>
                    <a:pt x="5151" y="7807"/>
                    <a:pt x="5465" y="8018"/>
                  </a:cubicBezTo>
                  <a:cubicBezTo>
                    <a:pt x="5645" y="8138"/>
                    <a:pt x="5883" y="8238"/>
                    <a:pt x="6017" y="8374"/>
                  </a:cubicBezTo>
                  <a:lnTo>
                    <a:pt x="6018" y="13218"/>
                  </a:lnTo>
                  <a:cubicBezTo>
                    <a:pt x="5926" y="13202"/>
                    <a:pt x="4368" y="12182"/>
                    <a:pt x="4175" y="12049"/>
                  </a:cubicBezTo>
                  <a:cubicBezTo>
                    <a:pt x="3880" y="11846"/>
                    <a:pt x="3573" y="11668"/>
                    <a:pt x="3270" y="11463"/>
                  </a:cubicBezTo>
                  <a:lnTo>
                    <a:pt x="1677" y="10437"/>
                  </a:lnTo>
                  <a:cubicBezTo>
                    <a:pt x="1559" y="10362"/>
                    <a:pt x="1532" y="10373"/>
                    <a:pt x="1533" y="10187"/>
                  </a:cubicBezTo>
                  <a:cubicBezTo>
                    <a:pt x="1536" y="9473"/>
                    <a:pt x="1505" y="6017"/>
                    <a:pt x="1541" y="5635"/>
                  </a:cubicBezTo>
                  <a:close/>
                  <a:moveTo>
                    <a:pt x="2246" y="4309"/>
                  </a:moveTo>
                  <a:cubicBezTo>
                    <a:pt x="2344" y="4214"/>
                    <a:pt x="2661" y="4045"/>
                    <a:pt x="2787" y="3970"/>
                  </a:cubicBezTo>
                  <a:cubicBezTo>
                    <a:pt x="2982" y="3852"/>
                    <a:pt x="3153" y="3749"/>
                    <a:pt x="3354" y="3630"/>
                  </a:cubicBezTo>
                  <a:cubicBezTo>
                    <a:pt x="3826" y="3349"/>
                    <a:pt x="6664" y="1624"/>
                    <a:pt x="6730" y="1617"/>
                  </a:cubicBezTo>
                  <a:cubicBezTo>
                    <a:pt x="6826" y="1605"/>
                    <a:pt x="8866" y="2863"/>
                    <a:pt x="8999" y="2942"/>
                  </a:cubicBezTo>
                  <a:lnTo>
                    <a:pt x="11247" y="4309"/>
                  </a:lnTo>
                  <a:cubicBezTo>
                    <a:pt x="11189" y="4389"/>
                    <a:pt x="10768" y="4626"/>
                    <a:pt x="10689" y="4672"/>
                  </a:cubicBezTo>
                  <a:cubicBezTo>
                    <a:pt x="10063" y="5039"/>
                    <a:pt x="6851" y="7063"/>
                    <a:pt x="6751" y="7063"/>
                  </a:cubicBezTo>
                  <a:cubicBezTo>
                    <a:pt x="6670" y="7063"/>
                    <a:pt x="3421" y="5034"/>
                    <a:pt x="2812" y="4673"/>
                  </a:cubicBezTo>
                  <a:cubicBezTo>
                    <a:pt x="2687" y="4600"/>
                    <a:pt x="2313" y="4387"/>
                    <a:pt x="2246" y="4309"/>
                  </a:cubicBezTo>
                  <a:close/>
                  <a:moveTo>
                    <a:pt x="6633" y="15327"/>
                  </a:moveTo>
                  <a:lnTo>
                    <a:pt x="6813" y="15327"/>
                  </a:lnTo>
                  <a:cubicBezTo>
                    <a:pt x="6906" y="15284"/>
                    <a:pt x="7003" y="15286"/>
                    <a:pt x="7130" y="15217"/>
                  </a:cubicBezTo>
                  <a:lnTo>
                    <a:pt x="12275" y="11890"/>
                  </a:lnTo>
                  <a:cubicBezTo>
                    <a:pt x="13623" y="11000"/>
                    <a:pt x="13434" y="11342"/>
                    <a:pt x="13434" y="9476"/>
                  </a:cubicBezTo>
                  <a:lnTo>
                    <a:pt x="13434" y="5901"/>
                  </a:lnTo>
                  <a:cubicBezTo>
                    <a:pt x="13434" y="5500"/>
                    <a:pt x="13482" y="4462"/>
                    <a:pt x="13409" y="4141"/>
                  </a:cubicBezTo>
                  <a:cubicBezTo>
                    <a:pt x="13309" y="3697"/>
                    <a:pt x="12816" y="3530"/>
                    <a:pt x="12457" y="3305"/>
                  </a:cubicBezTo>
                  <a:cubicBezTo>
                    <a:pt x="11586" y="2757"/>
                    <a:pt x="10582" y="2176"/>
                    <a:pt x="9676" y="1631"/>
                  </a:cubicBezTo>
                  <a:lnTo>
                    <a:pt x="7440" y="291"/>
                  </a:lnTo>
                  <a:cubicBezTo>
                    <a:pt x="7328" y="227"/>
                    <a:pt x="7272" y="183"/>
                    <a:pt x="7164" y="126"/>
                  </a:cubicBezTo>
                  <a:cubicBezTo>
                    <a:pt x="7124" y="105"/>
                    <a:pt x="7052" y="70"/>
                    <a:pt x="7013" y="55"/>
                  </a:cubicBezTo>
                  <a:cubicBezTo>
                    <a:pt x="6950" y="29"/>
                    <a:pt x="6880" y="23"/>
                    <a:pt x="6833" y="0"/>
                  </a:cubicBezTo>
                  <a:lnTo>
                    <a:pt x="6631" y="0"/>
                  </a:lnTo>
                  <a:cubicBezTo>
                    <a:pt x="6545" y="48"/>
                    <a:pt x="6408" y="87"/>
                    <a:pt x="6322" y="134"/>
                  </a:cubicBezTo>
                  <a:cubicBezTo>
                    <a:pt x="5793" y="424"/>
                    <a:pt x="4943" y="974"/>
                    <a:pt x="4380" y="1301"/>
                  </a:cubicBezTo>
                  <a:cubicBezTo>
                    <a:pt x="3998" y="1523"/>
                    <a:pt x="3663" y="1729"/>
                    <a:pt x="3278" y="1963"/>
                  </a:cubicBezTo>
                  <a:cubicBezTo>
                    <a:pt x="2560" y="2399"/>
                    <a:pt x="1752" y="2853"/>
                    <a:pt x="1060" y="3295"/>
                  </a:cubicBezTo>
                  <a:cubicBezTo>
                    <a:pt x="710" y="3518"/>
                    <a:pt x="208" y="3687"/>
                    <a:pt x="97" y="4121"/>
                  </a:cubicBezTo>
                  <a:cubicBezTo>
                    <a:pt x="30" y="4385"/>
                    <a:pt x="67" y="7158"/>
                    <a:pt x="67" y="7664"/>
                  </a:cubicBezTo>
                  <a:cubicBezTo>
                    <a:pt x="68" y="8251"/>
                    <a:pt x="67" y="8839"/>
                    <a:pt x="67" y="9427"/>
                  </a:cubicBezTo>
                  <a:cubicBezTo>
                    <a:pt x="67" y="9838"/>
                    <a:pt x="0" y="10818"/>
                    <a:pt x="171" y="11110"/>
                  </a:cubicBezTo>
                  <a:cubicBezTo>
                    <a:pt x="343" y="11401"/>
                    <a:pt x="1375" y="11975"/>
                    <a:pt x="1715" y="12208"/>
                  </a:cubicBezTo>
                  <a:cubicBezTo>
                    <a:pt x="1900" y="12335"/>
                    <a:pt x="2078" y="12439"/>
                    <a:pt x="2267" y="12564"/>
                  </a:cubicBezTo>
                  <a:lnTo>
                    <a:pt x="6307" y="15183"/>
                  </a:lnTo>
                  <a:cubicBezTo>
                    <a:pt x="6397" y="15241"/>
                    <a:pt x="6537" y="15274"/>
                    <a:pt x="6633" y="15327"/>
                  </a:cubicBezTo>
                  <a:close/>
                </a:path>
              </a:pathLst>
            </a:custGeom>
            <a:solidFill>
              <a:srgbClr val="000000">
                <a:lumMod val="50000"/>
                <a:lumOff val="50000"/>
              </a:srgbClr>
            </a:solidFill>
            <a:ln>
              <a:noFill/>
            </a:ln>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38" name="Freeform 110">
              <a:extLst>
                <a:ext uri="{FF2B5EF4-FFF2-40B4-BE49-F238E27FC236}">
                  <a16:creationId xmlns="" xmlns:a16="http://schemas.microsoft.com/office/drawing/2014/main" id="{439E948C-FE9E-4270-B572-E04ECD661405}"/>
                </a:ext>
              </a:extLst>
            </p:cNvPr>
            <p:cNvSpPr>
              <a:spLocks/>
            </p:cNvSpPr>
            <p:nvPr/>
          </p:nvSpPr>
          <p:spPr bwMode="auto">
            <a:xfrm>
              <a:off x="9744075" y="2316163"/>
              <a:ext cx="577850" cy="350838"/>
            </a:xfrm>
            <a:custGeom>
              <a:avLst/>
              <a:gdLst>
                <a:gd name="T0" fmla="*/ 0 w 9001"/>
                <a:gd name="T1" fmla="*/ 2704 h 5458"/>
                <a:gd name="T2" fmla="*/ 566 w 9001"/>
                <a:gd name="T3" fmla="*/ 3068 h 5458"/>
                <a:gd name="T4" fmla="*/ 4505 w 9001"/>
                <a:gd name="T5" fmla="*/ 5458 h 5458"/>
                <a:gd name="T6" fmla="*/ 8443 w 9001"/>
                <a:gd name="T7" fmla="*/ 3067 h 5458"/>
                <a:gd name="T8" fmla="*/ 9001 w 9001"/>
                <a:gd name="T9" fmla="*/ 2704 h 5458"/>
                <a:gd name="T10" fmla="*/ 6753 w 9001"/>
                <a:gd name="T11" fmla="*/ 1337 h 5458"/>
                <a:gd name="T12" fmla="*/ 4484 w 9001"/>
                <a:gd name="T13" fmla="*/ 12 h 5458"/>
                <a:gd name="T14" fmla="*/ 1108 w 9001"/>
                <a:gd name="T15" fmla="*/ 2025 h 5458"/>
                <a:gd name="T16" fmla="*/ 541 w 9001"/>
                <a:gd name="T17" fmla="*/ 2365 h 5458"/>
                <a:gd name="T18" fmla="*/ 0 w 9001"/>
                <a:gd name="T19" fmla="*/ 2704 h 5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01" h="5458">
                  <a:moveTo>
                    <a:pt x="0" y="2704"/>
                  </a:moveTo>
                  <a:cubicBezTo>
                    <a:pt x="67" y="2782"/>
                    <a:pt x="441" y="2995"/>
                    <a:pt x="566" y="3068"/>
                  </a:cubicBezTo>
                  <a:cubicBezTo>
                    <a:pt x="1175" y="3429"/>
                    <a:pt x="4424" y="5458"/>
                    <a:pt x="4505" y="5458"/>
                  </a:cubicBezTo>
                  <a:cubicBezTo>
                    <a:pt x="4605" y="5458"/>
                    <a:pt x="7817" y="3434"/>
                    <a:pt x="8443" y="3067"/>
                  </a:cubicBezTo>
                  <a:cubicBezTo>
                    <a:pt x="8522" y="3021"/>
                    <a:pt x="8943" y="2784"/>
                    <a:pt x="9001" y="2704"/>
                  </a:cubicBezTo>
                  <a:lnTo>
                    <a:pt x="6753" y="1337"/>
                  </a:lnTo>
                  <a:cubicBezTo>
                    <a:pt x="6620" y="1258"/>
                    <a:pt x="4580" y="0"/>
                    <a:pt x="4484" y="12"/>
                  </a:cubicBezTo>
                  <a:cubicBezTo>
                    <a:pt x="4418" y="19"/>
                    <a:pt x="1580" y="1744"/>
                    <a:pt x="1108" y="2025"/>
                  </a:cubicBezTo>
                  <a:cubicBezTo>
                    <a:pt x="907" y="2144"/>
                    <a:pt x="736" y="2247"/>
                    <a:pt x="541" y="2365"/>
                  </a:cubicBezTo>
                  <a:cubicBezTo>
                    <a:pt x="415" y="2440"/>
                    <a:pt x="98" y="2609"/>
                    <a:pt x="0" y="2704"/>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39" name="Freeform 111">
              <a:extLst>
                <a:ext uri="{FF2B5EF4-FFF2-40B4-BE49-F238E27FC236}">
                  <a16:creationId xmlns="" xmlns:a16="http://schemas.microsoft.com/office/drawing/2014/main" id="{B9D78720-095E-4178-8237-432A876680C5}"/>
                </a:ext>
              </a:extLst>
            </p:cNvPr>
            <p:cNvSpPr>
              <a:spLocks/>
            </p:cNvSpPr>
            <p:nvPr/>
          </p:nvSpPr>
          <p:spPr bwMode="auto">
            <a:xfrm>
              <a:off x="9696450" y="2574925"/>
              <a:ext cx="290513" cy="487363"/>
            </a:xfrm>
            <a:custGeom>
              <a:avLst/>
              <a:gdLst>
                <a:gd name="T0" fmla="*/ 36 w 4513"/>
                <a:gd name="T1" fmla="*/ 0 h 7583"/>
                <a:gd name="T2" fmla="*/ 28 w 4513"/>
                <a:gd name="T3" fmla="*/ 4552 h 7583"/>
                <a:gd name="T4" fmla="*/ 172 w 4513"/>
                <a:gd name="T5" fmla="*/ 4802 h 7583"/>
                <a:gd name="T6" fmla="*/ 1765 w 4513"/>
                <a:gd name="T7" fmla="*/ 5828 h 7583"/>
                <a:gd name="T8" fmla="*/ 2670 w 4513"/>
                <a:gd name="T9" fmla="*/ 6414 h 7583"/>
                <a:gd name="T10" fmla="*/ 4513 w 4513"/>
                <a:gd name="T11" fmla="*/ 7583 h 7583"/>
                <a:gd name="T12" fmla="*/ 4512 w 4513"/>
                <a:gd name="T13" fmla="*/ 2739 h 7583"/>
                <a:gd name="T14" fmla="*/ 3960 w 4513"/>
                <a:gd name="T15" fmla="*/ 2383 h 7583"/>
                <a:gd name="T16" fmla="*/ 2836 w 4513"/>
                <a:gd name="T17" fmla="*/ 1696 h 7583"/>
                <a:gd name="T18" fmla="*/ 2273 w 4513"/>
                <a:gd name="T19" fmla="*/ 1353 h 7583"/>
                <a:gd name="T20" fmla="*/ 36 w 4513"/>
                <a:gd name="T21" fmla="*/ 0 h 7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3" h="7583">
                  <a:moveTo>
                    <a:pt x="36" y="0"/>
                  </a:moveTo>
                  <a:cubicBezTo>
                    <a:pt x="0" y="382"/>
                    <a:pt x="31" y="3838"/>
                    <a:pt x="28" y="4552"/>
                  </a:cubicBezTo>
                  <a:cubicBezTo>
                    <a:pt x="27" y="4738"/>
                    <a:pt x="54" y="4727"/>
                    <a:pt x="172" y="4802"/>
                  </a:cubicBezTo>
                  <a:lnTo>
                    <a:pt x="1765" y="5828"/>
                  </a:lnTo>
                  <a:cubicBezTo>
                    <a:pt x="2068" y="6033"/>
                    <a:pt x="2375" y="6211"/>
                    <a:pt x="2670" y="6414"/>
                  </a:cubicBezTo>
                  <a:cubicBezTo>
                    <a:pt x="2863" y="6547"/>
                    <a:pt x="4421" y="7567"/>
                    <a:pt x="4513" y="7583"/>
                  </a:cubicBezTo>
                  <a:lnTo>
                    <a:pt x="4512" y="2739"/>
                  </a:lnTo>
                  <a:cubicBezTo>
                    <a:pt x="4378" y="2603"/>
                    <a:pt x="4140" y="2503"/>
                    <a:pt x="3960" y="2383"/>
                  </a:cubicBezTo>
                  <a:cubicBezTo>
                    <a:pt x="3646" y="2172"/>
                    <a:pt x="3193" y="1922"/>
                    <a:pt x="2836" y="1696"/>
                  </a:cubicBezTo>
                  <a:cubicBezTo>
                    <a:pt x="2642" y="1572"/>
                    <a:pt x="2464" y="1471"/>
                    <a:pt x="2273" y="1353"/>
                  </a:cubicBezTo>
                  <a:cubicBezTo>
                    <a:pt x="2147" y="1274"/>
                    <a:pt x="130" y="24"/>
                    <a:pt x="36" y="0"/>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40" name="Freeform 112">
              <a:extLst>
                <a:ext uri="{FF2B5EF4-FFF2-40B4-BE49-F238E27FC236}">
                  <a16:creationId xmlns="" xmlns:a16="http://schemas.microsoft.com/office/drawing/2014/main" id="{D9F5DD05-97BA-46A1-B684-E0805860F2C1}"/>
                </a:ext>
              </a:extLst>
            </p:cNvPr>
            <p:cNvSpPr>
              <a:spLocks/>
            </p:cNvSpPr>
            <p:nvPr/>
          </p:nvSpPr>
          <p:spPr bwMode="auto">
            <a:xfrm>
              <a:off x="10080625" y="2574925"/>
              <a:ext cx="290513" cy="487363"/>
            </a:xfrm>
            <a:custGeom>
              <a:avLst/>
              <a:gdLst>
                <a:gd name="T0" fmla="*/ 5 w 4514"/>
                <a:gd name="T1" fmla="*/ 7582 h 7582"/>
                <a:gd name="T2" fmla="*/ 2302 w 4514"/>
                <a:gd name="T3" fmla="*/ 6115 h 7582"/>
                <a:gd name="T4" fmla="*/ 3449 w 4514"/>
                <a:gd name="T5" fmla="*/ 5376 h 7582"/>
                <a:gd name="T6" fmla="*/ 4027 w 4514"/>
                <a:gd name="T7" fmla="*/ 5002 h 7582"/>
                <a:gd name="T8" fmla="*/ 4484 w 4514"/>
                <a:gd name="T9" fmla="*/ 4526 h 7582"/>
                <a:gd name="T10" fmla="*/ 4484 w 4514"/>
                <a:gd name="T11" fmla="*/ 3571 h 7582"/>
                <a:gd name="T12" fmla="*/ 4478 w 4514"/>
                <a:gd name="T13" fmla="*/ 0 h 7582"/>
                <a:gd name="T14" fmla="*/ 2225 w 4514"/>
                <a:gd name="T15" fmla="*/ 1362 h 7582"/>
                <a:gd name="T16" fmla="*/ 1662 w 4514"/>
                <a:gd name="T17" fmla="*/ 1703 h 7582"/>
                <a:gd name="T18" fmla="*/ 539 w 4514"/>
                <a:gd name="T19" fmla="*/ 2392 h 7582"/>
                <a:gd name="T20" fmla="*/ 0 w 4514"/>
                <a:gd name="T21" fmla="*/ 2763 h 7582"/>
                <a:gd name="T22" fmla="*/ 5 w 4514"/>
                <a:gd name="T23" fmla="*/ 7582 h 7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14" h="7582">
                  <a:moveTo>
                    <a:pt x="5" y="7582"/>
                  </a:moveTo>
                  <a:cubicBezTo>
                    <a:pt x="108" y="7563"/>
                    <a:pt x="2025" y="6300"/>
                    <a:pt x="2302" y="6115"/>
                  </a:cubicBezTo>
                  <a:cubicBezTo>
                    <a:pt x="2672" y="5868"/>
                    <a:pt x="3065" y="5624"/>
                    <a:pt x="3449" y="5376"/>
                  </a:cubicBezTo>
                  <a:cubicBezTo>
                    <a:pt x="3650" y="5246"/>
                    <a:pt x="3826" y="5129"/>
                    <a:pt x="4027" y="5002"/>
                  </a:cubicBezTo>
                  <a:cubicBezTo>
                    <a:pt x="4471" y="4722"/>
                    <a:pt x="4484" y="4777"/>
                    <a:pt x="4484" y="4526"/>
                  </a:cubicBezTo>
                  <a:lnTo>
                    <a:pt x="4484" y="3571"/>
                  </a:lnTo>
                  <a:cubicBezTo>
                    <a:pt x="4484" y="2460"/>
                    <a:pt x="4514" y="1047"/>
                    <a:pt x="4478" y="0"/>
                  </a:cubicBezTo>
                  <a:cubicBezTo>
                    <a:pt x="4369" y="27"/>
                    <a:pt x="2508" y="1190"/>
                    <a:pt x="2225" y="1362"/>
                  </a:cubicBezTo>
                  <a:cubicBezTo>
                    <a:pt x="2040" y="1475"/>
                    <a:pt x="1832" y="1590"/>
                    <a:pt x="1662" y="1703"/>
                  </a:cubicBezTo>
                  <a:cubicBezTo>
                    <a:pt x="1294" y="1948"/>
                    <a:pt x="939" y="2135"/>
                    <a:pt x="539" y="2392"/>
                  </a:cubicBezTo>
                  <a:cubicBezTo>
                    <a:pt x="467" y="2438"/>
                    <a:pt x="16" y="2676"/>
                    <a:pt x="0" y="2763"/>
                  </a:cubicBezTo>
                  <a:lnTo>
                    <a:pt x="5" y="758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grpSp>
      <p:sp>
        <p:nvSpPr>
          <p:cNvPr id="141" name="Rectangle 1155155">
            <a:extLst>
              <a:ext uri="{FF2B5EF4-FFF2-40B4-BE49-F238E27FC236}">
                <a16:creationId xmlns="" xmlns:a16="http://schemas.microsoft.com/office/drawing/2014/main" id="{284A3CAF-9A5F-4D22-9976-52EC82AA05C9}"/>
              </a:ext>
            </a:extLst>
          </p:cNvPr>
          <p:cNvSpPr/>
          <p:nvPr/>
        </p:nvSpPr>
        <p:spPr>
          <a:xfrm>
            <a:off x="4712677" y="2324686"/>
            <a:ext cx="1758462" cy="562708"/>
          </a:xfrm>
          <a:custGeom>
            <a:avLst/>
            <a:gdLst>
              <a:gd name="connsiteX0" fmla="*/ 0 w 1752600"/>
              <a:gd name="connsiteY0" fmla="*/ 0 h 609600"/>
              <a:gd name="connsiteX1" fmla="*/ 1752600 w 1752600"/>
              <a:gd name="connsiteY1" fmla="*/ 0 h 609600"/>
              <a:gd name="connsiteX2" fmla="*/ 1752600 w 1752600"/>
              <a:gd name="connsiteY2" fmla="*/ 609600 h 609600"/>
              <a:gd name="connsiteX3" fmla="*/ 0 w 1752600"/>
              <a:gd name="connsiteY3" fmla="*/ 609600 h 609600"/>
              <a:gd name="connsiteX4" fmla="*/ 0 w 1752600"/>
              <a:gd name="connsiteY4" fmla="*/ 0 h 609600"/>
              <a:gd name="connsiteX0" fmla="*/ 0 w 1752600"/>
              <a:gd name="connsiteY0" fmla="*/ 609600 h 701040"/>
              <a:gd name="connsiteX1" fmla="*/ 0 w 1752600"/>
              <a:gd name="connsiteY1" fmla="*/ 0 h 701040"/>
              <a:gd name="connsiteX2" fmla="*/ 1752600 w 1752600"/>
              <a:gd name="connsiteY2" fmla="*/ 0 h 701040"/>
              <a:gd name="connsiteX3" fmla="*/ 1752600 w 1752600"/>
              <a:gd name="connsiteY3" fmla="*/ 609600 h 701040"/>
              <a:gd name="connsiteX4" fmla="*/ 91440 w 1752600"/>
              <a:gd name="connsiteY4" fmla="*/ 701040 h 701040"/>
              <a:gd name="connsiteX0" fmla="*/ 0 w 1752600"/>
              <a:gd name="connsiteY0" fmla="*/ 609600 h 609600"/>
              <a:gd name="connsiteX1" fmla="*/ 0 w 1752600"/>
              <a:gd name="connsiteY1" fmla="*/ 0 h 609600"/>
              <a:gd name="connsiteX2" fmla="*/ 1752600 w 1752600"/>
              <a:gd name="connsiteY2" fmla="*/ 0 h 609600"/>
              <a:gd name="connsiteX3" fmla="*/ 1752600 w 1752600"/>
              <a:gd name="connsiteY3" fmla="*/ 609600 h 609600"/>
              <a:gd name="connsiteX0" fmla="*/ 0 w 1752600"/>
              <a:gd name="connsiteY0" fmla="*/ 0 h 609600"/>
              <a:gd name="connsiteX1" fmla="*/ 1752600 w 1752600"/>
              <a:gd name="connsiteY1" fmla="*/ 0 h 609600"/>
              <a:gd name="connsiteX2" fmla="*/ 1752600 w 1752600"/>
              <a:gd name="connsiteY2" fmla="*/ 609600 h 609600"/>
            </a:gdLst>
            <a:ahLst/>
            <a:cxnLst>
              <a:cxn ang="0">
                <a:pos x="connsiteX0" y="connsiteY0"/>
              </a:cxn>
              <a:cxn ang="0">
                <a:pos x="connsiteX1" y="connsiteY1"/>
              </a:cxn>
              <a:cxn ang="0">
                <a:pos x="connsiteX2" y="connsiteY2"/>
              </a:cxn>
            </a:cxnLst>
            <a:rect l="l" t="t" r="r" b="b"/>
            <a:pathLst>
              <a:path w="1752600" h="609600">
                <a:moveTo>
                  <a:pt x="0" y="0"/>
                </a:moveTo>
                <a:lnTo>
                  <a:pt x="1752600" y="0"/>
                </a:lnTo>
                <a:lnTo>
                  <a:pt x="1752600" y="609600"/>
                </a:lnTo>
              </a:path>
            </a:pathLst>
          </a:custGeom>
          <a:noFill/>
          <a:ln w="12700" cap="rnd" cmpd="sng" algn="ctr">
            <a:solidFill>
              <a:srgbClr val="B2A97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dirty="0" err="1" smtClean="0">
              <a:ln>
                <a:noFill/>
              </a:ln>
              <a:solidFill>
                <a:srgbClr val="000000"/>
              </a:solidFill>
              <a:effectLst/>
              <a:uLnTx/>
              <a:uFillTx/>
              <a:latin typeface="Tahoma"/>
              <a:ea typeface="ＭＳ Ｐゴシック"/>
              <a:cs typeface="+mn-cs"/>
            </a:endParaRPr>
          </a:p>
        </p:txBody>
      </p:sp>
      <p:grpSp>
        <p:nvGrpSpPr>
          <p:cNvPr id="142" name="Group 141">
            <a:extLst>
              <a:ext uri="{FF2B5EF4-FFF2-40B4-BE49-F238E27FC236}">
                <a16:creationId xmlns="" xmlns:a16="http://schemas.microsoft.com/office/drawing/2014/main" id="{69C29B46-47F8-492F-8A57-BBCF88901126}"/>
              </a:ext>
            </a:extLst>
          </p:cNvPr>
          <p:cNvGrpSpPr/>
          <p:nvPr/>
        </p:nvGrpSpPr>
        <p:grpSpPr>
          <a:xfrm flipH="1">
            <a:off x="6395556" y="2791934"/>
            <a:ext cx="197418" cy="281354"/>
            <a:chOff x="685800" y="2209800"/>
            <a:chExt cx="2986087" cy="4255667"/>
          </a:xfrm>
        </p:grpSpPr>
        <p:sp>
          <p:nvSpPr>
            <p:cNvPr id="143" name="Freeform 20">
              <a:extLst>
                <a:ext uri="{FF2B5EF4-FFF2-40B4-BE49-F238E27FC236}">
                  <a16:creationId xmlns="" xmlns:a16="http://schemas.microsoft.com/office/drawing/2014/main" id="{D689C603-48D4-456E-8D14-A412F5E50DA1}"/>
                </a:ext>
              </a:extLst>
            </p:cNvPr>
            <p:cNvSpPr>
              <a:spLocks noEditPoints="1"/>
            </p:cNvSpPr>
            <p:nvPr/>
          </p:nvSpPr>
          <p:spPr bwMode="auto">
            <a:xfrm>
              <a:off x="685800" y="2209800"/>
              <a:ext cx="2986087" cy="4255667"/>
            </a:xfrm>
            <a:custGeom>
              <a:avLst/>
              <a:gdLst>
                <a:gd name="T0" fmla="*/ 1127 w 5504"/>
                <a:gd name="T1" fmla="*/ 5320 h 7882"/>
                <a:gd name="T2" fmla="*/ 1418 w 5504"/>
                <a:gd name="T3" fmla="*/ 6261 h 7882"/>
                <a:gd name="T4" fmla="*/ 1127 w 5504"/>
                <a:gd name="T5" fmla="*/ 5320 h 7882"/>
                <a:gd name="T6" fmla="*/ 4100 w 5504"/>
                <a:gd name="T7" fmla="*/ 5327 h 7882"/>
                <a:gd name="T8" fmla="*/ 4440 w 5504"/>
                <a:gd name="T9" fmla="*/ 6248 h 7882"/>
                <a:gd name="T10" fmla="*/ 4100 w 5504"/>
                <a:gd name="T11" fmla="*/ 5327 h 7882"/>
                <a:gd name="T12" fmla="*/ 980 w 5504"/>
                <a:gd name="T13" fmla="*/ 2001 h 7882"/>
                <a:gd name="T14" fmla="*/ 4118 w 5504"/>
                <a:gd name="T15" fmla="*/ 1980 h 7882"/>
                <a:gd name="T16" fmla="*/ 4727 w 5504"/>
                <a:gd name="T17" fmla="*/ 2177 h 7882"/>
                <a:gd name="T18" fmla="*/ 4748 w 5504"/>
                <a:gd name="T19" fmla="*/ 3704 h 7882"/>
                <a:gd name="T20" fmla="*/ 4558 w 5504"/>
                <a:gd name="T21" fmla="*/ 4283 h 7882"/>
                <a:gd name="T22" fmla="*/ 1402 w 5504"/>
                <a:gd name="T23" fmla="*/ 4301 h 7882"/>
                <a:gd name="T24" fmla="*/ 771 w 5504"/>
                <a:gd name="T25" fmla="*/ 2575 h 7882"/>
                <a:gd name="T26" fmla="*/ 980 w 5504"/>
                <a:gd name="T27" fmla="*/ 2001 h 7882"/>
                <a:gd name="T28" fmla="*/ 2319 w 5504"/>
                <a:gd name="T29" fmla="*/ 660 h 7882"/>
                <a:gd name="T30" fmla="*/ 3419 w 5504"/>
                <a:gd name="T31" fmla="*/ 845 h 7882"/>
                <a:gd name="T32" fmla="*/ 3170 w 5504"/>
                <a:gd name="T33" fmla="*/ 994 h 7882"/>
                <a:gd name="T34" fmla="*/ 2354 w 5504"/>
                <a:gd name="T35" fmla="*/ 994 h 7882"/>
                <a:gd name="T36" fmla="*/ 2319 w 5504"/>
                <a:gd name="T37" fmla="*/ 660 h 7882"/>
                <a:gd name="T38" fmla="*/ 1796 w 5504"/>
                <a:gd name="T39" fmla="*/ 253 h 7882"/>
                <a:gd name="T40" fmla="*/ 1774 w 5504"/>
                <a:gd name="T41" fmla="*/ 350 h 7882"/>
                <a:gd name="T42" fmla="*/ 683 w 5504"/>
                <a:gd name="T43" fmla="*/ 351 h 7882"/>
                <a:gd name="T44" fmla="*/ 148 w 5504"/>
                <a:gd name="T45" fmla="*/ 792 h 7882"/>
                <a:gd name="T46" fmla="*/ 118 w 5504"/>
                <a:gd name="T47" fmla="*/ 5715 h 7882"/>
                <a:gd name="T48" fmla="*/ 909 w 5504"/>
                <a:gd name="T49" fmla="*/ 6942 h 7882"/>
                <a:gd name="T50" fmla="*/ 632 w 5504"/>
                <a:gd name="T51" fmla="*/ 7380 h 7882"/>
                <a:gd name="T52" fmla="*/ 648 w 5504"/>
                <a:gd name="T53" fmla="*/ 7867 h 7882"/>
                <a:gd name="T54" fmla="*/ 1154 w 5504"/>
                <a:gd name="T55" fmla="*/ 7478 h 7882"/>
                <a:gd name="T56" fmla="*/ 1492 w 5504"/>
                <a:gd name="T57" fmla="*/ 6943 h 7882"/>
                <a:gd name="T58" fmla="*/ 4030 w 5504"/>
                <a:gd name="T59" fmla="*/ 6943 h 7882"/>
                <a:gd name="T60" fmla="*/ 4366 w 5504"/>
                <a:gd name="T61" fmla="*/ 7478 h 7882"/>
                <a:gd name="T62" fmla="*/ 4872 w 5504"/>
                <a:gd name="T63" fmla="*/ 7867 h 7882"/>
                <a:gd name="T64" fmla="*/ 4902 w 5504"/>
                <a:gd name="T65" fmla="*/ 7401 h 7882"/>
                <a:gd name="T66" fmla="*/ 4610 w 5504"/>
                <a:gd name="T67" fmla="*/ 6942 h 7882"/>
                <a:gd name="T68" fmla="*/ 5402 w 5504"/>
                <a:gd name="T69" fmla="*/ 5750 h 7882"/>
                <a:gd name="T70" fmla="*/ 5402 w 5504"/>
                <a:gd name="T71" fmla="*/ 1799 h 7882"/>
                <a:gd name="T72" fmla="*/ 4837 w 5504"/>
                <a:gd name="T73" fmla="*/ 351 h 7882"/>
                <a:gd name="T74" fmla="*/ 3787 w 5504"/>
                <a:gd name="T75" fmla="*/ 364 h 7882"/>
                <a:gd name="T76" fmla="*/ 3721 w 5504"/>
                <a:gd name="T77" fmla="*/ 261 h 7882"/>
                <a:gd name="T78" fmla="*/ 3496 w 5504"/>
                <a:gd name="T79" fmla="*/ 0 h 7882"/>
                <a:gd name="T80" fmla="*/ 3322 w 5504"/>
                <a:gd name="T81" fmla="*/ 0 h 7882"/>
                <a:gd name="T82" fmla="*/ 3148 w 5504"/>
                <a:gd name="T83" fmla="*/ 160 h 7882"/>
                <a:gd name="T84" fmla="*/ 3100 w 5504"/>
                <a:gd name="T85" fmla="*/ 255 h 7882"/>
                <a:gd name="T86" fmla="*/ 3024 w 5504"/>
                <a:gd name="T87" fmla="*/ 334 h 7882"/>
                <a:gd name="T88" fmla="*/ 2495 w 5504"/>
                <a:gd name="T89" fmla="*/ 334 h 7882"/>
                <a:gd name="T90" fmla="*/ 2358 w 5504"/>
                <a:gd name="T91" fmla="*/ 139 h 7882"/>
                <a:gd name="T92" fmla="*/ 2198 w 5504"/>
                <a:gd name="T93" fmla="*/ 0 h 7882"/>
                <a:gd name="T94" fmla="*/ 2024 w 5504"/>
                <a:gd name="T95" fmla="*/ 0 h 7882"/>
                <a:gd name="T96" fmla="*/ 1796 w 5504"/>
                <a:gd name="T97" fmla="*/ 253 h 7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04" h="7882">
                  <a:moveTo>
                    <a:pt x="1127" y="5320"/>
                  </a:moveTo>
                  <a:cubicBezTo>
                    <a:pt x="1774" y="5109"/>
                    <a:pt x="2011" y="6090"/>
                    <a:pt x="1418" y="6261"/>
                  </a:cubicBezTo>
                  <a:cubicBezTo>
                    <a:pt x="792" y="6441"/>
                    <a:pt x="490" y="5528"/>
                    <a:pt x="1127" y="5320"/>
                  </a:cubicBezTo>
                  <a:close/>
                  <a:moveTo>
                    <a:pt x="4100" y="5327"/>
                  </a:moveTo>
                  <a:cubicBezTo>
                    <a:pt x="4716" y="5101"/>
                    <a:pt x="4994" y="6032"/>
                    <a:pt x="4440" y="6248"/>
                  </a:cubicBezTo>
                  <a:cubicBezTo>
                    <a:pt x="3845" y="6480"/>
                    <a:pt x="3407" y="5581"/>
                    <a:pt x="4100" y="5327"/>
                  </a:cubicBezTo>
                  <a:close/>
                  <a:moveTo>
                    <a:pt x="980" y="2001"/>
                  </a:moveTo>
                  <a:cubicBezTo>
                    <a:pt x="1139" y="1944"/>
                    <a:pt x="3707" y="1981"/>
                    <a:pt x="4118" y="1980"/>
                  </a:cubicBezTo>
                  <a:cubicBezTo>
                    <a:pt x="4393" y="1980"/>
                    <a:pt x="4649" y="1948"/>
                    <a:pt x="4727" y="2177"/>
                  </a:cubicBezTo>
                  <a:cubicBezTo>
                    <a:pt x="4771" y="2309"/>
                    <a:pt x="4748" y="3472"/>
                    <a:pt x="4748" y="3704"/>
                  </a:cubicBezTo>
                  <a:cubicBezTo>
                    <a:pt x="4749" y="3965"/>
                    <a:pt x="4784" y="4213"/>
                    <a:pt x="4558" y="4283"/>
                  </a:cubicBezTo>
                  <a:cubicBezTo>
                    <a:pt x="4333" y="4352"/>
                    <a:pt x="1854" y="4300"/>
                    <a:pt x="1402" y="4301"/>
                  </a:cubicBezTo>
                  <a:cubicBezTo>
                    <a:pt x="597" y="4302"/>
                    <a:pt x="778" y="4298"/>
                    <a:pt x="771" y="2575"/>
                  </a:cubicBezTo>
                  <a:cubicBezTo>
                    <a:pt x="770" y="2272"/>
                    <a:pt x="727" y="2093"/>
                    <a:pt x="980" y="2001"/>
                  </a:cubicBezTo>
                  <a:close/>
                  <a:moveTo>
                    <a:pt x="2319" y="660"/>
                  </a:moveTo>
                  <a:cubicBezTo>
                    <a:pt x="2880" y="660"/>
                    <a:pt x="3436" y="559"/>
                    <a:pt x="3419" y="845"/>
                  </a:cubicBezTo>
                  <a:cubicBezTo>
                    <a:pt x="3410" y="1012"/>
                    <a:pt x="3296" y="994"/>
                    <a:pt x="3170" y="994"/>
                  </a:cubicBezTo>
                  <a:lnTo>
                    <a:pt x="2354" y="994"/>
                  </a:lnTo>
                  <a:cubicBezTo>
                    <a:pt x="1954" y="994"/>
                    <a:pt x="2048" y="660"/>
                    <a:pt x="2319" y="660"/>
                  </a:cubicBezTo>
                  <a:close/>
                  <a:moveTo>
                    <a:pt x="1796" y="253"/>
                  </a:moveTo>
                  <a:lnTo>
                    <a:pt x="1774" y="350"/>
                  </a:lnTo>
                  <a:lnTo>
                    <a:pt x="683" y="351"/>
                  </a:lnTo>
                  <a:cubicBezTo>
                    <a:pt x="417" y="369"/>
                    <a:pt x="216" y="564"/>
                    <a:pt x="148" y="792"/>
                  </a:cubicBezTo>
                  <a:cubicBezTo>
                    <a:pt x="75" y="1036"/>
                    <a:pt x="118" y="5146"/>
                    <a:pt x="118" y="5715"/>
                  </a:cubicBezTo>
                  <a:cubicBezTo>
                    <a:pt x="118" y="6256"/>
                    <a:pt x="0" y="6948"/>
                    <a:pt x="909" y="6942"/>
                  </a:cubicBezTo>
                  <a:cubicBezTo>
                    <a:pt x="850" y="7082"/>
                    <a:pt x="731" y="7241"/>
                    <a:pt x="632" y="7380"/>
                  </a:cubicBezTo>
                  <a:cubicBezTo>
                    <a:pt x="447" y="7644"/>
                    <a:pt x="479" y="7639"/>
                    <a:pt x="648" y="7867"/>
                  </a:cubicBezTo>
                  <a:cubicBezTo>
                    <a:pt x="994" y="7882"/>
                    <a:pt x="1010" y="7696"/>
                    <a:pt x="1154" y="7478"/>
                  </a:cubicBezTo>
                  <a:cubicBezTo>
                    <a:pt x="1250" y="7333"/>
                    <a:pt x="1430" y="7090"/>
                    <a:pt x="1492" y="6943"/>
                  </a:cubicBezTo>
                  <a:lnTo>
                    <a:pt x="4030" y="6943"/>
                  </a:lnTo>
                  <a:cubicBezTo>
                    <a:pt x="4090" y="7090"/>
                    <a:pt x="4270" y="7333"/>
                    <a:pt x="4366" y="7478"/>
                  </a:cubicBezTo>
                  <a:cubicBezTo>
                    <a:pt x="4510" y="7696"/>
                    <a:pt x="4526" y="7882"/>
                    <a:pt x="4872" y="7867"/>
                  </a:cubicBezTo>
                  <a:cubicBezTo>
                    <a:pt x="5014" y="7668"/>
                    <a:pt x="5085" y="7659"/>
                    <a:pt x="4902" y="7401"/>
                  </a:cubicBezTo>
                  <a:cubicBezTo>
                    <a:pt x="4807" y="7268"/>
                    <a:pt x="4671" y="7086"/>
                    <a:pt x="4610" y="6942"/>
                  </a:cubicBezTo>
                  <a:cubicBezTo>
                    <a:pt x="5504" y="6948"/>
                    <a:pt x="5402" y="6274"/>
                    <a:pt x="5402" y="5750"/>
                  </a:cubicBezTo>
                  <a:lnTo>
                    <a:pt x="5402" y="1799"/>
                  </a:lnTo>
                  <a:cubicBezTo>
                    <a:pt x="5402" y="1164"/>
                    <a:pt x="5500" y="399"/>
                    <a:pt x="4837" y="351"/>
                  </a:cubicBezTo>
                  <a:lnTo>
                    <a:pt x="3787" y="364"/>
                  </a:lnTo>
                  <a:lnTo>
                    <a:pt x="3721" y="261"/>
                  </a:lnTo>
                  <a:cubicBezTo>
                    <a:pt x="3689" y="41"/>
                    <a:pt x="3654" y="95"/>
                    <a:pt x="3496" y="0"/>
                  </a:cubicBezTo>
                  <a:lnTo>
                    <a:pt x="3322" y="0"/>
                  </a:lnTo>
                  <a:cubicBezTo>
                    <a:pt x="3213" y="90"/>
                    <a:pt x="3222" y="39"/>
                    <a:pt x="3148" y="160"/>
                  </a:cubicBezTo>
                  <a:cubicBezTo>
                    <a:pt x="3126" y="196"/>
                    <a:pt x="3116" y="230"/>
                    <a:pt x="3100" y="255"/>
                  </a:cubicBezTo>
                  <a:cubicBezTo>
                    <a:pt x="3048" y="333"/>
                    <a:pt x="3105" y="291"/>
                    <a:pt x="3024" y="334"/>
                  </a:cubicBezTo>
                  <a:lnTo>
                    <a:pt x="2495" y="334"/>
                  </a:lnTo>
                  <a:cubicBezTo>
                    <a:pt x="2419" y="314"/>
                    <a:pt x="2414" y="217"/>
                    <a:pt x="2358" y="139"/>
                  </a:cubicBezTo>
                  <a:cubicBezTo>
                    <a:pt x="2294" y="49"/>
                    <a:pt x="2287" y="76"/>
                    <a:pt x="2198" y="0"/>
                  </a:cubicBezTo>
                  <a:lnTo>
                    <a:pt x="2024" y="0"/>
                  </a:lnTo>
                  <a:cubicBezTo>
                    <a:pt x="1882" y="85"/>
                    <a:pt x="1826" y="71"/>
                    <a:pt x="1796" y="253"/>
                  </a:cubicBezTo>
                  <a:close/>
                </a:path>
              </a:pathLst>
            </a:custGeom>
            <a:solidFill>
              <a:srgbClr val="EE3124">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C00000"/>
                </a:solidFill>
                <a:effectLst/>
                <a:uLnTx/>
                <a:uFillTx/>
                <a:ea typeface="ＭＳ Ｐゴシック"/>
              </a:endParaRPr>
            </a:p>
          </p:txBody>
        </p:sp>
        <p:sp>
          <p:nvSpPr>
            <p:cNvPr id="144" name="Freeform 21">
              <a:extLst>
                <a:ext uri="{FF2B5EF4-FFF2-40B4-BE49-F238E27FC236}">
                  <a16:creationId xmlns="" xmlns:a16="http://schemas.microsoft.com/office/drawing/2014/main" id="{853E4CD0-CD8C-41E6-A235-6715633440DB}"/>
                </a:ext>
              </a:extLst>
            </p:cNvPr>
            <p:cNvSpPr>
              <a:spLocks/>
            </p:cNvSpPr>
            <p:nvPr/>
          </p:nvSpPr>
          <p:spPr bwMode="auto">
            <a:xfrm>
              <a:off x="1010117" y="3257895"/>
              <a:ext cx="2270216" cy="1301223"/>
            </a:xfrm>
            <a:custGeom>
              <a:avLst/>
              <a:gdLst>
                <a:gd name="T0" fmla="*/ 383 w 4187"/>
                <a:gd name="T1" fmla="*/ 57 h 2408"/>
                <a:gd name="T2" fmla="*/ 174 w 4187"/>
                <a:gd name="T3" fmla="*/ 631 h 2408"/>
                <a:gd name="T4" fmla="*/ 805 w 4187"/>
                <a:gd name="T5" fmla="*/ 2357 h 2408"/>
                <a:gd name="T6" fmla="*/ 3961 w 4187"/>
                <a:gd name="T7" fmla="*/ 2339 h 2408"/>
                <a:gd name="T8" fmla="*/ 4151 w 4187"/>
                <a:gd name="T9" fmla="*/ 1760 h 2408"/>
                <a:gd name="T10" fmla="*/ 4130 w 4187"/>
                <a:gd name="T11" fmla="*/ 233 h 2408"/>
                <a:gd name="T12" fmla="*/ 3521 w 4187"/>
                <a:gd name="T13" fmla="*/ 36 h 2408"/>
                <a:gd name="T14" fmla="*/ 383 w 4187"/>
                <a:gd name="T15" fmla="*/ 57 h 2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87" h="2408">
                  <a:moveTo>
                    <a:pt x="383" y="57"/>
                  </a:moveTo>
                  <a:cubicBezTo>
                    <a:pt x="130" y="149"/>
                    <a:pt x="173" y="328"/>
                    <a:pt x="174" y="631"/>
                  </a:cubicBezTo>
                  <a:cubicBezTo>
                    <a:pt x="181" y="2354"/>
                    <a:pt x="0" y="2358"/>
                    <a:pt x="805" y="2357"/>
                  </a:cubicBezTo>
                  <a:cubicBezTo>
                    <a:pt x="1257" y="2356"/>
                    <a:pt x="3736" y="2408"/>
                    <a:pt x="3961" y="2339"/>
                  </a:cubicBezTo>
                  <a:cubicBezTo>
                    <a:pt x="4187" y="2269"/>
                    <a:pt x="4152" y="2021"/>
                    <a:pt x="4151" y="1760"/>
                  </a:cubicBezTo>
                  <a:cubicBezTo>
                    <a:pt x="4151" y="1528"/>
                    <a:pt x="4174" y="365"/>
                    <a:pt x="4130" y="233"/>
                  </a:cubicBezTo>
                  <a:cubicBezTo>
                    <a:pt x="4052" y="4"/>
                    <a:pt x="3796" y="36"/>
                    <a:pt x="3521" y="36"/>
                  </a:cubicBezTo>
                  <a:cubicBezTo>
                    <a:pt x="3110" y="37"/>
                    <a:pt x="542" y="0"/>
                    <a:pt x="383"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C00000"/>
                </a:solidFill>
                <a:effectLst/>
                <a:uLnTx/>
                <a:uFillTx/>
                <a:ea typeface="ＭＳ Ｐゴシック"/>
              </a:endParaRPr>
            </a:p>
          </p:txBody>
        </p:sp>
        <p:sp>
          <p:nvSpPr>
            <p:cNvPr id="145" name="Freeform 22">
              <a:extLst>
                <a:ext uri="{FF2B5EF4-FFF2-40B4-BE49-F238E27FC236}">
                  <a16:creationId xmlns="" xmlns:a16="http://schemas.microsoft.com/office/drawing/2014/main" id="{09936E1D-665A-4B2D-815E-A4F0AB000273}"/>
                </a:ext>
              </a:extLst>
            </p:cNvPr>
            <p:cNvSpPr>
              <a:spLocks/>
            </p:cNvSpPr>
            <p:nvPr/>
          </p:nvSpPr>
          <p:spPr bwMode="auto">
            <a:xfrm>
              <a:off x="2532821" y="4962536"/>
              <a:ext cx="862208" cy="743555"/>
            </a:xfrm>
            <a:custGeom>
              <a:avLst/>
              <a:gdLst>
                <a:gd name="T0" fmla="*/ 693 w 1587"/>
                <a:gd name="T1" fmla="*/ 226 h 1379"/>
                <a:gd name="T2" fmla="*/ 1033 w 1587"/>
                <a:gd name="T3" fmla="*/ 1147 h 1379"/>
                <a:gd name="T4" fmla="*/ 693 w 1587"/>
                <a:gd name="T5" fmla="*/ 226 h 1379"/>
              </a:gdLst>
              <a:ahLst/>
              <a:cxnLst>
                <a:cxn ang="0">
                  <a:pos x="T0" y="T1"/>
                </a:cxn>
                <a:cxn ang="0">
                  <a:pos x="T2" y="T3"/>
                </a:cxn>
                <a:cxn ang="0">
                  <a:pos x="T4" y="T5"/>
                </a:cxn>
              </a:cxnLst>
              <a:rect l="0" t="0" r="r" b="b"/>
              <a:pathLst>
                <a:path w="1587" h="1379">
                  <a:moveTo>
                    <a:pt x="693" y="226"/>
                  </a:moveTo>
                  <a:cubicBezTo>
                    <a:pt x="0" y="480"/>
                    <a:pt x="438" y="1379"/>
                    <a:pt x="1033" y="1147"/>
                  </a:cubicBezTo>
                  <a:cubicBezTo>
                    <a:pt x="1587" y="931"/>
                    <a:pt x="1309" y="0"/>
                    <a:pt x="693" y="2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C00000"/>
                </a:solidFill>
                <a:effectLst/>
                <a:uLnTx/>
                <a:uFillTx/>
                <a:ea typeface="ＭＳ Ｐゴシック"/>
              </a:endParaRPr>
            </a:p>
          </p:txBody>
        </p:sp>
        <p:sp>
          <p:nvSpPr>
            <p:cNvPr id="146" name="Freeform 23">
              <a:extLst>
                <a:ext uri="{FF2B5EF4-FFF2-40B4-BE49-F238E27FC236}">
                  <a16:creationId xmlns="" xmlns:a16="http://schemas.microsoft.com/office/drawing/2014/main" id="{62CF2835-D575-48F0-97FC-EE3FE230B2B5}"/>
                </a:ext>
              </a:extLst>
            </p:cNvPr>
            <p:cNvSpPr>
              <a:spLocks/>
            </p:cNvSpPr>
            <p:nvPr/>
          </p:nvSpPr>
          <p:spPr bwMode="auto">
            <a:xfrm>
              <a:off x="950789" y="4966490"/>
              <a:ext cx="826613" cy="719825"/>
            </a:xfrm>
            <a:custGeom>
              <a:avLst/>
              <a:gdLst>
                <a:gd name="T0" fmla="*/ 637 w 1521"/>
                <a:gd name="T1" fmla="*/ 211 h 1332"/>
                <a:gd name="T2" fmla="*/ 928 w 1521"/>
                <a:gd name="T3" fmla="*/ 1152 h 1332"/>
                <a:gd name="T4" fmla="*/ 637 w 1521"/>
                <a:gd name="T5" fmla="*/ 211 h 1332"/>
              </a:gdLst>
              <a:ahLst/>
              <a:cxnLst>
                <a:cxn ang="0">
                  <a:pos x="T0" y="T1"/>
                </a:cxn>
                <a:cxn ang="0">
                  <a:pos x="T2" y="T3"/>
                </a:cxn>
                <a:cxn ang="0">
                  <a:pos x="T4" y="T5"/>
                </a:cxn>
              </a:cxnLst>
              <a:rect l="0" t="0" r="r" b="b"/>
              <a:pathLst>
                <a:path w="1521" h="1332">
                  <a:moveTo>
                    <a:pt x="637" y="211"/>
                  </a:moveTo>
                  <a:cubicBezTo>
                    <a:pt x="0" y="419"/>
                    <a:pt x="302" y="1332"/>
                    <a:pt x="928" y="1152"/>
                  </a:cubicBezTo>
                  <a:cubicBezTo>
                    <a:pt x="1521" y="981"/>
                    <a:pt x="1284" y="0"/>
                    <a:pt x="637" y="2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C00000"/>
                </a:solidFill>
                <a:effectLst/>
                <a:uLnTx/>
                <a:uFillTx/>
                <a:ea typeface="ＭＳ Ｐゴシック"/>
              </a:endParaRPr>
            </a:p>
          </p:txBody>
        </p:sp>
        <p:sp>
          <p:nvSpPr>
            <p:cNvPr id="147" name="Freeform 24">
              <a:extLst>
                <a:ext uri="{FF2B5EF4-FFF2-40B4-BE49-F238E27FC236}">
                  <a16:creationId xmlns="" xmlns:a16="http://schemas.microsoft.com/office/drawing/2014/main" id="{BE521CC7-D251-407F-8420-9964E7E1B501}"/>
                </a:ext>
              </a:extLst>
            </p:cNvPr>
            <p:cNvSpPr>
              <a:spLocks/>
            </p:cNvSpPr>
            <p:nvPr/>
          </p:nvSpPr>
          <p:spPr bwMode="auto">
            <a:xfrm>
              <a:off x="1745762" y="2510386"/>
              <a:ext cx="802883" cy="245215"/>
            </a:xfrm>
            <a:custGeom>
              <a:avLst/>
              <a:gdLst>
                <a:gd name="T0" fmla="*/ 400 w 1482"/>
                <a:gd name="T1" fmla="*/ 435 h 453"/>
                <a:gd name="T2" fmla="*/ 1216 w 1482"/>
                <a:gd name="T3" fmla="*/ 435 h 453"/>
                <a:gd name="T4" fmla="*/ 1465 w 1482"/>
                <a:gd name="T5" fmla="*/ 286 h 453"/>
                <a:gd name="T6" fmla="*/ 365 w 1482"/>
                <a:gd name="T7" fmla="*/ 101 h 453"/>
                <a:gd name="T8" fmla="*/ 400 w 1482"/>
                <a:gd name="T9" fmla="*/ 435 h 453"/>
              </a:gdLst>
              <a:ahLst/>
              <a:cxnLst>
                <a:cxn ang="0">
                  <a:pos x="T0" y="T1"/>
                </a:cxn>
                <a:cxn ang="0">
                  <a:pos x="T2" y="T3"/>
                </a:cxn>
                <a:cxn ang="0">
                  <a:pos x="T4" y="T5"/>
                </a:cxn>
                <a:cxn ang="0">
                  <a:pos x="T6" y="T7"/>
                </a:cxn>
                <a:cxn ang="0">
                  <a:pos x="T8" y="T9"/>
                </a:cxn>
              </a:cxnLst>
              <a:rect l="0" t="0" r="r" b="b"/>
              <a:pathLst>
                <a:path w="1482" h="453">
                  <a:moveTo>
                    <a:pt x="400" y="435"/>
                  </a:moveTo>
                  <a:lnTo>
                    <a:pt x="1216" y="435"/>
                  </a:lnTo>
                  <a:cubicBezTo>
                    <a:pt x="1342" y="435"/>
                    <a:pt x="1456" y="453"/>
                    <a:pt x="1465" y="286"/>
                  </a:cubicBezTo>
                  <a:cubicBezTo>
                    <a:pt x="1482" y="0"/>
                    <a:pt x="926" y="101"/>
                    <a:pt x="365" y="101"/>
                  </a:cubicBezTo>
                  <a:cubicBezTo>
                    <a:pt x="94" y="101"/>
                    <a:pt x="0" y="435"/>
                    <a:pt x="400" y="4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C00000"/>
                </a:solidFill>
                <a:effectLst/>
                <a:uLnTx/>
                <a:uFillTx/>
                <a:ea typeface="ＭＳ Ｐゴシック"/>
              </a:endParaRPr>
            </a:p>
          </p:txBody>
        </p:sp>
        <p:sp>
          <p:nvSpPr>
            <p:cNvPr id="148" name="Freeform 25">
              <a:extLst>
                <a:ext uri="{FF2B5EF4-FFF2-40B4-BE49-F238E27FC236}">
                  <a16:creationId xmlns="" xmlns:a16="http://schemas.microsoft.com/office/drawing/2014/main" id="{39E71EC0-7599-458C-B9EE-16018317B1CC}"/>
                </a:ext>
              </a:extLst>
            </p:cNvPr>
            <p:cNvSpPr>
              <a:spLocks/>
            </p:cNvSpPr>
            <p:nvPr/>
          </p:nvSpPr>
          <p:spPr bwMode="auto">
            <a:xfrm>
              <a:off x="1876278" y="2209800"/>
              <a:ext cx="613039" cy="181934"/>
            </a:xfrm>
            <a:custGeom>
              <a:avLst/>
              <a:gdLst>
                <a:gd name="T0" fmla="*/ 1124 w 1124"/>
                <a:gd name="T1" fmla="*/ 0 h 334"/>
                <a:gd name="T2" fmla="*/ 0 w 1124"/>
                <a:gd name="T3" fmla="*/ 0 h 334"/>
                <a:gd name="T4" fmla="*/ 160 w 1124"/>
                <a:gd name="T5" fmla="*/ 139 h 334"/>
                <a:gd name="T6" fmla="*/ 297 w 1124"/>
                <a:gd name="T7" fmla="*/ 334 h 334"/>
                <a:gd name="T8" fmla="*/ 826 w 1124"/>
                <a:gd name="T9" fmla="*/ 334 h 334"/>
                <a:gd name="T10" fmla="*/ 902 w 1124"/>
                <a:gd name="T11" fmla="*/ 255 h 334"/>
                <a:gd name="T12" fmla="*/ 950 w 1124"/>
                <a:gd name="T13" fmla="*/ 160 h 334"/>
                <a:gd name="T14" fmla="*/ 1124 w 1124"/>
                <a:gd name="T15" fmla="*/ 0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4" h="334">
                  <a:moveTo>
                    <a:pt x="1124" y="0"/>
                  </a:moveTo>
                  <a:lnTo>
                    <a:pt x="0" y="0"/>
                  </a:lnTo>
                  <a:cubicBezTo>
                    <a:pt x="89" y="76"/>
                    <a:pt x="96" y="49"/>
                    <a:pt x="160" y="139"/>
                  </a:cubicBezTo>
                  <a:cubicBezTo>
                    <a:pt x="216" y="217"/>
                    <a:pt x="221" y="314"/>
                    <a:pt x="297" y="334"/>
                  </a:cubicBezTo>
                  <a:lnTo>
                    <a:pt x="826" y="334"/>
                  </a:lnTo>
                  <a:cubicBezTo>
                    <a:pt x="907" y="291"/>
                    <a:pt x="850" y="333"/>
                    <a:pt x="902" y="255"/>
                  </a:cubicBezTo>
                  <a:cubicBezTo>
                    <a:pt x="918" y="230"/>
                    <a:pt x="928" y="196"/>
                    <a:pt x="950" y="160"/>
                  </a:cubicBezTo>
                  <a:cubicBezTo>
                    <a:pt x="1024" y="39"/>
                    <a:pt x="1015" y="90"/>
                    <a:pt x="112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C00000"/>
                </a:solidFill>
                <a:effectLst/>
                <a:uLnTx/>
                <a:uFillTx/>
                <a:ea typeface="ＭＳ Ｐゴシック"/>
              </a:endParaRPr>
            </a:p>
          </p:txBody>
        </p:sp>
      </p:grpSp>
      <p:sp>
        <p:nvSpPr>
          <p:cNvPr id="149" name="Rectangle 1155155">
            <a:extLst>
              <a:ext uri="{FF2B5EF4-FFF2-40B4-BE49-F238E27FC236}">
                <a16:creationId xmlns="" xmlns:a16="http://schemas.microsoft.com/office/drawing/2014/main" id="{CD6A0536-9873-4E9D-9E40-564E7110C79F}"/>
              </a:ext>
            </a:extLst>
          </p:cNvPr>
          <p:cNvSpPr/>
          <p:nvPr/>
        </p:nvSpPr>
        <p:spPr>
          <a:xfrm flipH="1">
            <a:off x="7174523" y="2324686"/>
            <a:ext cx="1758462" cy="562708"/>
          </a:xfrm>
          <a:custGeom>
            <a:avLst/>
            <a:gdLst>
              <a:gd name="connsiteX0" fmla="*/ 0 w 1752600"/>
              <a:gd name="connsiteY0" fmla="*/ 0 h 609600"/>
              <a:gd name="connsiteX1" fmla="*/ 1752600 w 1752600"/>
              <a:gd name="connsiteY1" fmla="*/ 0 h 609600"/>
              <a:gd name="connsiteX2" fmla="*/ 1752600 w 1752600"/>
              <a:gd name="connsiteY2" fmla="*/ 609600 h 609600"/>
              <a:gd name="connsiteX3" fmla="*/ 0 w 1752600"/>
              <a:gd name="connsiteY3" fmla="*/ 609600 h 609600"/>
              <a:gd name="connsiteX4" fmla="*/ 0 w 1752600"/>
              <a:gd name="connsiteY4" fmla="*/ 0 h 609600"/>
              <a:gd name="connsiteX0" fmla="*/ 0 w 1752600"/>
              <a:gd name="connsiteY0" fmla="*/ 609600 h 701040"/>
              <a:gd name="connsiteX1" fmla="*/ 0 w 1752600"/>
              <a:gd name="connsiteY1" fmla="*/ 0 h 701040"/>
              <a:gd name="connsiteX2" fmla="*/ 1752600 w 1752600"/>
              <a:gd name="connsiteY2" fmla="*/ 0 h 701040"/>
              <a:gd name="connsiteX3" fmla="*/ 1752600 w 1752600"/>
              <a:gd name="connsiteY3" fmla="*/ 609600 h 701040"/>
              <a:gd name="connsiteX4" fmla="*/ 91440 w 1752600"/>
              <a:gd name="connsiteY4" fmla="*/ 701040 h 701040"/>
              <a:gd name="connsiteX0" fmla="*/ 0 w 1752600"/>
              <a:gd name="connsiteY0" fmla="*/ 609600 h 609600"/>
              <a:gd name="connsiteX1" fmla="*/ 0 w 1752600"/>
              <a:gd name="connsiteY1" fmla="*/ 0 h 609600"/>
              <a:gd name="connsiteX2" fmla="*/ 1752600 w 1752600"/>
              <a:gd name="connsiteY2" fmla="*/ 0 h 609600"/>
              <a:gd name="connsiteX3" fmla="*/ 1752600 w 1752600"/>
              <a:gd name="connsiteY3" fmla="*/ 609600 h 609600"/>
              <a:gd name="connsiteX0" fmla="*/ 0 w 1752600"/>
              <a:gd name="connsiteY0" fmla="*/ 0 h 609600"/>
              <a:gd name="connsiteX1" fmla="*/ 1752600 w 1752600"/>
              <a:gd name="connsiteY1" fmla="*/ 0 h 609600"/>
              <a:gd name="connsiteX2" fmla="*/ 1752600 w 1752600"/>
              <a:gd name="connsiteY2" fmla="*/ 609600 h 609600"/>
            </a:gdLst>
            <a:ahLst/>
            <a:cxnLst>
              <a:cxn ang="0">
                <a:pos x="connsiteX0" y="connsiteY0"/>
              </a:cxn>
              <a:cxn ang="0">
                <a:pos x="connsiteX1" y="connsiteY1"/>
              </a:cxn>
              <a:cxn ang="0">
                <a:pos x="connsiteX2" y="connsiteY2"/>
              </a:cxn>
            </a:cxnLst>
            <a:rect l="l" t="t" r="r" b="b"/>
            <a:pathLst>
              <a:path w="1752600" h="609600">
                <a:moveTo>
                  <a:pt x="0" y="0"/>
                </a:moveTo>
                <a:lnTo>
                  <a:pt x="1752600" y="0"/>
                </a:lnTo>
                <a:lnTo>
                  <a:pt x="1752600" y="609600"/>
                </a:lnTo>
              </a:path>
            </a:pathLst>
          </a:custGeom>
          <a:noFill/>
          <a:ln w="12700" cap="rnd" cmpd="sng" algn="ctr">
            <a:solidFill>
              <a:srgbClr val="B2A97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dirty="0" err="1" smtClean="0">
              <a:ln>
                <a:noFill/>
              </a:ln>
              <a:solidFill>
                <a:srgbClr val="000000"/>
              </a:solidFill>
              <a:effectLst/>
              <a:uLnTx/>
              <a:uFillTx/>
              <a:latin typeface="Tahoma"/>
              <a:ea typeface="ＭＳ Ｐゴシック"/>
              <a:cs typeface="+mn-cs"/>
            </a:endParaRPr>
          </a:p>
        </p:txBody>
      </p:sp>
      <p:sp>
        <p:nvSpPr>
          <p:cNvPr id="150" name="Rectangle 149">
            <a:extLst>
              <a:ext uri="{FF2B5EF4-FFF2-40B4-BE49-F238E27FC236}">
                <a16:creationId xmlns="" xmlns:a16="http://schemas.microsoft.com/office/drawing/2014/main" id="{EDB06DF0-571D-4C4E-9CF2-067944FD520D}"/>
              </a:ext>
            </a:extLst>
          </p:cNvPr>
          <p:cNvSpPr/>
          <p:nvPr/>
        </p:nvSpPr>
        <p:spPr>
          <a:xfrm>
            <a:off x="7415601" y="1993246"/>
            <a:ext cx="1547446" cy="351692"/>
          </a:xfrm>
          <a:prstGeom prst="rect">
            <a:avLst/>
          </a:prstGeom>
          <a:noFill/>
          <a:ln w="9525" cap="flat" cmpd="sng" algn="ctr">
            <a:noFill/>
            <a:prstDash val="solid"/>
          </a:ln>
          <a:effectLst/>
        </p:spPr>
        <p:txBody>
          <a:bodyPr lIns="0" tIns="33231" rIns="0" bIns="0" rtlCol="0" anchor="t"/>
          <a:lstStyle/>
          <a:p>
            <a:pPr marL="0" marR="0" lvl="0" indent="0" algn="r" defTabSz="914400" eaLnBrk="1" fontAlgn="auto" latinLnBrk="0" hangingPunct="1">
              <a:lnSpc>
                <a:spcPct val="100000"/>
              </a:lnSpc>
              <a:spcBef>
                <a:spcPts val="0"/>
              </a:spcBef>
              <a:spcAft>
                <a:spcPts val="554"/>
              </a:spcAft>
              <a:buClrTx/>
              <a:buSzTx/>
              <a:buFontTx/>
              <a:buNone/>
              <a:tabLst/>
              <a:defRPr/>
            </a:pPr>
            <a:r>
              <a:rPr kumimoji="0" lang="en-ZA" sz="923" b="1" i="0" u="none" strike="noStrike" kern="0" cap="all" spc="0" normalizeH="0" baseline="0" noProof="0" dirty="0" smtClean="0">
                <a:ln>
                  <a:noFill/>
                </a:ln>
                <a:solidFill>
                  <a:srgbClr val="C00000"/>
                </a:solidFill>
                <a:effectLst/>
                <a:uLnTx/>
                <a:uFillTx/>
                <a:latin typeface="Apex SANS"/>
                <a:ea typeface="ＭＳ Ｐゴシック"/>
                <a:cs typeface="+mn-cs"/>
              </a:rPr>
              <a:t>Advanced manufacturing</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dirty="0" smtClean="0">
                <a:ln>
                  <a:noFill/>
                </a:ln>
                <a:solidFill>
                  <a:srgbClr val="000000"/>
                </a:solidFill>
                <a:effectLst/>
                <a:uLnTx/>
                <a:uFillTx/>
                <a:latin typeface="+mn-lt"/>
                <a:ea typeface="ＭＳ Ｐゴシック"/>
                <a:cs typeface="+mn-cs"/>
              </a:rPr>
              <a:t>Africa’s </a:t>
            </a:r>
            <a:r>
              <a:rPr kumimoji="0" lang="en-ZA" sz="800" b="1" i="0" u="none" strike="noStrike" kern="0" cap="none" spc="0" normalizeH="0" baseline="0" noProof="0" smtClean="0">
                <a:ln>
                  <a:noFill/>
                </a:ln>
                <a:solidFill>
                  <a:srgbClr val="000000"/>
                </a:solidFill>
                <a:effectLst/>
                <a:uLnTx/>
                <a:uFillTx/>
                <a:latin typeface="+mn-lt"/>
                <a:ea typeface="ＭＳ Ｐゴシック"/>
                <a:cs typeface="+mn-cs"/>
              </a:rPr>
              <a:t>own rail, </a:t>
            </a:r>
            <a:r>
              <a:rPr kumimoji="0" lang="en-ZA" sz="800" b="1" i="0" u="none" strike="noStrike" kern="0" cap="none" spc="0" normalizeH="0" baseline="0" noProof="0" dirty="0" smtClean="0">
                <a:ln>
                  <a:noFill/>
                </a:ln>
                <a:solidFill>
                  <a:srgbClr val="000000"/>
                </a:solidFill>
                <a:effectLst/>
                <a:uLnTx/>
                <a:uFillTx/>
                <a:latin typeface="+mn-lt"/>
                <a:ea typeface="ＭＳ Ｐゴシック"/>
                <a:cs typeface="+mn-cs"/>
              </a:rPr>
              <a:t>ports and transport OEM</a:t>
            </a:r>
          </a:p>
          <a:p>
            <a:pPr marL="82064" marR="0" lvl="1" indent="-82064" algn="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00" b="0" i="0" u="none" strike="noStrike" kern="0" cap="none" spc="0" normalizeH="0" baseline="0" noProof="0" dirty="0" smtClean="0">
                <a:ln>
                  <a:noFill/>
                </a:ln>
                <a:solidFill>
                  <a:srgbClr val="000000"/>
                </a:solidFill>
                <a:effectLst/>
                <a:uLnTx/>
                <a:uFillTx/>
                <a:latin typeface="+mn-lt"/>
                <a:ea typeface="ＭＳ Ｐゴシック"/>
                <a:cs typeface="+mn-cs"/>
              </a:rPr>
              <a:t>Customer focused packaged</a:t>
            </a:r>
            <a:br>
              <a:rPr kumimoji="0" lang="en-ZA" sz="800" b="0" i="0" u="none" strike="noStrike" kern="0" cap="none" spc="0" normalizeH="0" baseline="0" noProof="0" dirty="0" smtClean="0">
                <a:ln>
                  <a:noFill/>
                </a:ln>
                <a:solidFill>
                  <a:srgbClr val="000000"/>
                </a:solidFill>
                <a:effectLst/>
                <a:uLnTx/>
                <a:uFillTx/>
                <a:latin typeface="+mn-lt"/>
                <a:ea typeface="ＭＳ Ｐゴシック"/>
                <a:cs typeface="+mn-cs"/>
              </a:rPr>
            </a:br>
            <a:r>
              <a:rPr kumimoji="0" lang="en-ZA" sz="800" b="0" i="0" u="none" strike="noStrike" kern="0" cap="none" spc="0" normalizeH="0" baseline="0" noProof="0" dirty="0" smtClean="0">
                <a:ln>
                  <a:noFill/>
                </a:ln>
                <a:solidFill>
                  <a:srgbClr val="000000"/>
                </a:solidFill>
                <a:effectLst/>
                <a:uLnTx/>
                <a:uFillTx/>
                <a:latin typeface="+mn-lt"/>
                <a:ea typeface="ＭＳ Ｐゴシック"/>
                <a:cs typeface="+mn-cs"/>
              </a:rPr>
              <a:t>asset life cycle solutions</a:t>
            </a:r>
            <a:br>
              <a:rPr kumimoji="0" lang="en-ZA" sz="800" b="0" i="0" u="none" strike="noStrike" kern="0" cap="none" spc="0" normalizeH="0" baseline="0" noProof="0" dirty="0" smtClean="0">
                <a:ln>
                  <a:noFill/>
                </a:ln>
                <a:solidFill>
                  <a:srgbClr val="000000"/>
                </a:solidFill>
                <a:effectLst/>
                <a:uLnTx/>
                <a:uFillTx/>
                <a:latin typeface="+mn-lt"/>
                <a:ea typeface="ＭＳ Ｐゴシック"/>
                <a:cs typeface="+mn-cs"/>
              </a:rPr>
            </a:br>
            <a:r>
              <a:rPr kumimoji="0" lang="en-ZA" sz="800" b="0" i="0" u="none" strike="noStrike" kern="0" cap="none" spc="0" normalizeH="0" baseline="0" noProof="0" smtClean="0">
                <a:ln>
                  <a:noFill/>
                </a:ln>
                <a:solidFill>
                  <a:srgbClr val="000000"/>
                </a:solidFill>
                <a:effectLst/>
                <a:uLnTx/>
                <a:uFillTx/>
                <a:latin typeface="+mn-lt"/>
                <a:ea typeface="ＭＳ Ｐゴシック"/>
                <a:cs typeface="+mn-cs"/>
              </a:rPr>
              <a:t>(design, finance, building, maintain, </a:t>
            </a:r>
            <a:r>
              <a:rPr kumimoji="0" lang="en-ZA" sz="800" b="0" i="0" u="none" strike="noStrike" kern="0" cap="none" spc="0" normalizeH="0" baseline="0" noProof="0" dirty="0" smtClean="0">
                <a:ln>
                  <a:noFill/>
                </a:ln>
                <a:solidFill>
                  <a:srgbClr val="000000"/>
                </a:solidFill>
                <a:effectLst/>
                <a:uLnTx/>
                <a:uFillTx/>
                <a:latin typeface="+mn-lt"/>
                <a:ea typeface="ＭＳ Ｐゴシック"/>
                <a:cs typeface="+mn-cs"/>
              </a:rPr>
              <a:t>replace)</a:t>
            </a:r>
          </a:p>
        </p:txBody>
      </p:sp>
      <p:grpSp>
        <p:nvGrpSpPr>
          <p:cNvPr id="151" name="Group 150">
            <a:extLst>
              <a:ext uri="{FF2B5EF4-FFF2-40B4-BE49-F238E27FC236}">
                <a16:creationId xmlns="" xmlns:a16="http://schemas.microsoft.com/office/drawing/2014/main" id="{DA1B1D20-526A-42A0-A07F-F0C112C8A65C}"/>
              </a:ext>
            </a:extLst>
          </p:cNvPr>
          <p:cNvGrpSpPr/>
          <p:nvPr/>
        </p:nvGrpSpPr>
        <p:grpSpPr>
          <a:xfrm>
            <a:off x="7099158" y="2776864"/>
            <a:ext cx="331957" cy="279962"/>
            <a:chOff x="2298700" y="3976688"/>
            <a:chExt cx="658813" cy="555625"/>
          </a:xfrm>
          <a:solidFill>
            <a:srgbClr val="EE3124">
              <a:lumMod val="75000"/>
            </a:srgbClr>
          </a:solidFill>
        </p:grpSpPr>
        <p:sp>
          <p:nvSpPr>
            <p:cNvPr id="152" name="Freeform 32">
              <a:extLst>
                <a:ext uri="{FF2B5EF4-FFF2-40B4-BE49-F238E27FC236}">
                  <a16:creationId xmlns="" xmlns:a16="http://schemas.microsoft.com/office/drawing/2014/main" id="{4EF9428D-D6A2-4961-AB63-412406780FD7}"/>
                </a:ext>
              </a:extLst>
            </p:cNvPr>
            <p:cNvSpPr>
              <a:spLocks noEditPoints="1"/>
            </p:cNvSpPr>
            <p:nvPr/>
          </p:nvSpPr>
          <p:spPr bwMode="auto">
            <a:xfrm>
              <a:off x="2298700" y="4081463"/>
              <a:ext cx="438150" cy="450850"/>
            </a:xfrm>
            <a:custGeom>
              <a:avLst/>
              <a:gdLst>
                <a:gd name="T0" fmla="*/ 306 w 1186"/>
                <a:gd name="T1" fmla="*/ 610 h 1221"/>
                <a:gd name="T2" fmla="*/ 880 w 1186"/>
                <a:gd name="T3" fmla="*/ 610 h 1221"/>
                <a:gd name="T4" fmla="*/ 1161 w 1186"/>
                <a:gd name="T5" fmla="*/ 496 h 1221"/>
                <a:gd name="T6" fmla="*/ 1182 w 1186"/>
                <a:gd name="T7" fmla="*/ 449 h 1221"/>
                <a:gd name="T8" fmla="*/ 1027 w 1186"/>
                <a:gd name="T9" fmla="*/ 181 h 1221"/>
                <a:gd name="T10" fmla="*/ 977 w 1186"/>
                <a:gd name="T11" fmla="*/ 176 h 1221"/>
                <a:gd name="T12" fmla="*/ 935 w 1186"/>
                <a:gd name="T13" fmla="*/ 220 h 1221"/>
                <a:gd name="T14" fmla="*/ 774 w 1186"/>
                <a:gd name="T15" fmla="*/ 78 h 1221"/>
                <a:gd name="T16" fmla="*/ 748 w 1186"/>
                <a:gd name="T17" fmla="*/ 19 h 1221"/>
                <a:gd name="T18" fmla="*/ 593 w 1186"/>
                <a:gd name="T19" fmla="*/ 0 h 1221"/>
                <a:gd name="T20" fmla="*/ 408 w 1186"/>
                <a:gd name="T21" fmla="*/ 61 h 1221"/>
                <a:gd name="T22" fmla="*/ 426 w 1186"/>
                <a:gd name="T23" fmla="*/ 119 h 1221"/>
                <a:gd name="T24" fmla="*/ 223 w 1186"/>
                <a:gd name="T25" fmla="*/ 188 h 1221"/>
                <a:gd name="T26" fmla="*/ 159 w 1186"/>
                <a:gd name="T27" fmla="*/ 181 h 1221"/>
                <a:gd name="T28" fmla="*/ 65 w 1186"/>
                <a:gd name="T29" fmla="*/ 306 h 1221"/>
                <a:gd name="T30" fmla="*/ 4 w 1186"/>
                <a:gd name="T31" fmla="*/ 449 h 1221"/>
                <a:gd name="T32" fmla="*/ 42 w 1186"/>
                <a:gd name="T33" fmla="*/ 501 h 1221"/>
                <a:gd name="T34" fmla="*/ 74 w 1186"/>
                <a:gd name="T35" fmla="*/ 610 h 1221"/>
                <a:gd name="T36" fmla="*/ 42 w 1186"/>
                <a:gd name="T37" fmla="*/ 720 h 1221"/>
                <a:gd name="T38" fmla="*/ 4 w 1186"/>
                <a:gd name="T39" fmla="*/ 772 h 1221"/>
                <a:gd name="T40" fmla="*/ 65 w 1186"/>
                <a:gd name="T41" fmla="*/ 915 h 1221"/>
                <a:gd name="T42" fmla="*/ 159 w 1186"/>
                <a:gd name="T43" fmla="*/ 1040 h 1221"/>
                <a:gd name="T44" fmla="*/ 223 w 1186"/>
                <a:gd name="T45" fmla="*/ 1033 h 1221"/>
                <a:gd name="T46" fmla="*/ 426 w 1186"/>
                <a:gd name="T47" fmla="*/ 1102 h 1221"/>
                <a:gd name="T48" fmla="*/ 408 w 1186"/>
                <a:gd name="T49" fmla="*/ 1160 h 1221"/>
                <a:gd name="T50" fmla="*/ 438 w 1186"/>
                <a:gd name="T51" fmla="*/ 1201 h 1221"/>
                <a:gd name="T52" fmla="*/ 748 w 1186"/>
                <a:gd name="T53" fmla="*/ 1201 h 1221"/>
                <a:gd name="T54" fmla="*/ 778 w 1186"/>
                <a:gd name="T55" fmla="*/ 1160 h 1221"/>
                <a:gd name="T56" fmla="*/ 760 w 1186"/>
                <a:gd name="T57" fmla="*/ 1102 h 1221"/>
                <a:gd name="T58" fmla="*/ 963 w 1186"/>
                <a:gd name="T59" fmla="*/ 1033 h 1221"/>
                <a:gd name="T60" fmla="*/ 1028 w 1186"/>
                <a:gd name="T61" fmla="*/ 1040 h 1221"/>
                <a:gd name="T62" fmla="*/ 1182 w 1186"/>
                <a:gd name="T63" fmla="*/ 772 h 1221"/>
                <a:gd name="T64" fmla="*/ 1161 w 1186"/>
                <a:gd name="T65" fmla="*/ 725 h 1221"/>
                <a:gd name="T66" fmla="*/ 1102 w 1186"/>
                <a:gd name="T67" fmla="*/ 711 h 1221"/>
                <a:gd name="T68" fmla="*/ 1102 w 1186"/>
                <a:gd name="T69" fmla="*/ 510 h 1221"/>
                <a:gd name="T70" fmla="*/ 1161 w 1186"/>
                <a:gd name="T71" fmla="*/ 496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6" h="1221">
                  <a:moveTo>
                    <a:pt x="593" y="898"/>
                  </a:moveTo>
                  <a:cubicBezTo>
                    <a:pt x="435" y="898"/>
                    <a:pt x="306" y="769"/>
                    <a:pt x="306" y="610"/>
                  </a:cubicBezTo>
                  <a:cubicBezTo>
                    <a:pt x="306" y="452"/>
                    <a:pt x="435" y="323"/>
                    <a:pt x="593" y="323"/>
                  </a:cubicBezTo>
                  <a:cubicBezTo>
                    <a:pt x="752" y="323"/>
                    <a:pt x="880" y="452"/>
                    <a:pt x="880" y="610"/>
                  </a:cubicBezTo>
                  <a:cubicBezTo>
                    <a:pt x="880" y="769"/>
                    <a:pt x="752" y="898"/>
                    <a:pt x="593" y="898"/>
                  </a:cubicBezTo>
                  <a:close/>
                  <a:moveTo>
                    <a:pt x="1161" y="496"/>
                  </a:moveTo>
                  <a:cubicBezTo>
                    <a:pt x="1178" y="486"/>
                    <a:pt x="1186" y="467"/>
                    <a:pt x="1182" y="449"/>
                  </a:cubicBezTo>
                  <a:lnTo>
                    <a:pt x="1182" y="449"/>
                  </a:lnTo>
                  <a:cubicBezTo>
                    <a:pt x="1168" y="400"/>
                    <a:pt x="1148" y="352"/>
                    <a:pt x="1122" y="305"/>
                  </a:cubicBezTo>
                  <a:cubicBezTo>
                    <a:pt x="1095" y="259"/>
                    <a:pt x="1063" y="218"/>
                    <a:pt x="1027" y="181"/>
                  </a:cubicBezTo>
                  <a:lnTo>
                    <a:pt x="1028" y="181"/>
                  </a:lnTo>
                  <a:cubicBezTo>
                    <a:pt x="1014" y="169"/>
                    <a:pt x="994" y="166"/>
                    <a:pt x="977" y="176"/>
                  </a:cubicBezTo>
                  <a:cubicBezTo>
                    <a:pt x="971" y="179"/>
                    <a:pt x="967" y="183"/>
                    <a:pt x="963" y="188"/>
                  </a:cubicBezTo>
                  <a:lnTo>
                    <a:pt x="935" y="220"/>
                  </a:lnTo>
                  <a:cubicBezTo>
                    <a:pt x="884" y="176"/>
                    <a:pt x="825" y="141"/>
                    <a:pt x="760" y="119"/>
                  </a:cubicBezTo>
                  <a:lnTo>
                    <a:pt x="774" y="78"/>
                  </a:lnTo>
                  <a:cubicBezTo>
                    <a:pt x="777" y="73"/>
                    <a:pt x="778" y="67"/>
                    <a:pt x="778" y="61"/>
                  </a:cubicBezTo>
                  <a:cubicBezTo>
                    <a:pt x="778" y="42"/>
                    <a:pt x="765" y="25"/>
                    <a:pt x="748" y="19"/>
                  </a:cubicBezTo>
                  <a:lnTo>
                    <a:pt x="748" y="20"/>
                  </a:lnTo>
                  <a:cubicBezTo>
                    <a:pt x="698" y="7"/>
                    <a:pt x="646" y="0"/>
                    <a:pt x="593" y="0"/>
                  </a:cubicBezTo>
                  <a:cubicBezTo>
                    <a:pt x="540" y="0"/>
                    <a:pt x="488" y="7"/>
                    <a:pt x="438" y="20"/>
                  </a:cubicBezTo>
                  <a:cubicBezTo>
                    <a:pt x="421" y="25"/>
                    <a:pt x="408" y="42"/>
                    <a:pt x="408" y="61"/>
                  </a:cubicBezTo>
                  <a:cubicBezTo>
                    <a:pt x="408" y="67"/>
                    <a:pt x="410" y="73"/>
                    <a:pt x="412" y="78"/>
                  </a:cubicBezTo>
                  <a:lnTo>
                    <a:pt x="426" y="119"/>
                  </a:lnTo>
                  <a:cubicBezTo>
                    <a:pt x="361" y="141"/>
                    <a:pt x="302" y="176"/>
                    <a:pt x="252" y="220"/>
                  </a:cubicBezTo>
                  <a:lnTo>
                    <a:pt x="223" y="188"/>
                  </a:lnTo>
                  <a:cubicBezTo>
                    <a:pt x="219" y="183"/>
                    <a:pt x="215" y="179"/>
                    <a:pt x="210" y="176"/>
                  </a:cubicBezTo>
                  <a:cubicBezTo>
                    <a:pt x="193" y="166"/>
                    <a:pt x="172" y="169"/>
                    <a:pt x="159" y="181"/>
                  </a:cubicBezTo>
                  <a:lnTo>
                    <a:pt x="159" y="181"/>
                  </a:lnTo>
                  <a:cubicBezTo>
                    <a:pt x="123" y="218"/>
                    <a:pt x="91" y="259"/>
                    <a:pt x="65" y="306"/>
                  </a:cubicBezTo>
                  <a:cubicBezTo>
                    <a:pt x="38" y="352"/>
                    <a:pt x="18" y="400"/>
                    <a:pt x="4" y="449"/>
                  </a:cubicBezTo>
                  <a:lnTo>
                    <a:pt x="4" y="449"/>
                  </a:lnTo>
                  <a:cubicBezTo>
                    <a:pt x="0" y="467"/>
                    <a:pt x="8" y="486"/>
                    <a:pt x="25" y="496"/>
                  </a:cubicBezTo>
                  <a:cubicBezTo>
                    <a:pt x="30" y="499"/>
                    <a:pt x="36" y="501"/>
                    <a:pt x="42" y="501"/>
                  </a:cubicBezTo>
                  <a:lnTo>
                    <a:pt x="84" y="510"/>
                  </a:lnTo>
                  <a:cubicBezTo>
                    <a:pt x="78" y="542"/>
                    <a:pt x="74" y="576"/>
                    <a:pt x="74" y="610"/>
                  </a:cubicBezTo>
                  <a:cubicBezTo>
                    <a:pt x="74" y="645"/>
                    <a:pt x="78" y="679"/>
                    <a:pt x="84" y="711"/>
                  </a:cubicBezTo>
                  <a:lnTo>
                    <a:pt x="42" y="720"/>
                  </a:lnTo>
                  <a:cubicBezTo>
                    <a:pt x="36" y="720"/>
                    <a:pt x="30" y="722"/>
                    <a:pt x="25" y="725"/>
                  </a:cubicBezTo>
                  <a:cubicBezTo>
                    <a:pt x="8" y="735"/>
                    <a:pt x="0" y="754"/>
                    <a:pt x="4" y="772"/>
                  </a:cubicBezTo>
                  <a:lnTo>
                    <a:pt x="4" y="772"/>
                  </a:lnTo>
                  <a:cubicBezTo>
                    <a:pt x="18" y="821"/>
                    <a:pt x="38" y="869"/>
                    <a:pt x="65" y="915"/>
                  </a:cubicBezTo>
                  <a:cubicBezTo>
                    <a:pt x="91" y="962"/>
                    <a:pt x="123" y="1003"/>
                    <a:pt x="159" y="1040"/>
                  </a:cubicBezTo>
                  <a:lnTo>
                    <a:pt x="159" y="1040"/>
                  </a:lnTo>
                  <a:cubicBezTo>
                    <a:pt x="172" y="1052"/>
                    <a:pt x="193" y="1055"/>
                    <a:pt x="210" y="1045"/>
                  </a:cubicBezTo>
                  <a:cubicBezTo>
                    <a:pt x="215" y="1042"/>
                    <a:pt x="219" y="1038"/>
                    <a:pt x="223" y="1033"/>
                  </a:cubicBezTo>
                  <a:lnTo>
                    <a:pt x="252" y="1001"/>
                  </a:lnTo>
                  <a:cubicBezTo>
                    <a:pt x="302" y="1045"/>
                    <a:pt x="361" y="1079"/>
                    <a:pt x="426" y="1102"/>
                  </a:cubicBezTo>
                  <a:lnTo>
                    <a:pt x="412" y="1143"/>
                  </a:lnTo>
                  <a:cubicBezTo>
                    <a:pt x="410" y="1148"/>
                    <a:pt x="408" y="1154"/>
                    <a:pt x="408" y="1160"/>
                  </a:cubicBezTo>
                  <a:cubicBezTo>
                    <a:pt x="408" y="1179"/>
                    <a:pt x="421" y="1196"/>
                    <a:pt x="438" y="1202"/>
                  </a:cubicBezTo>
                  <a:lnTo>
                    <a:pt x="438" y="1201"/>
                  </a:lnTo>
                  <a:cubicBezTo>
                    <a:pt x="488" y="1214"/>
                    <a:pt x="540" y="1221"/>
                    <a:pt x="593" y="1221"/>
                  </a:cubicBezTo>
                  <a:cubicBezTo>
                    <a:pt x="647" y="1221"/>
                    <a:pt x="698" y="1214"/>
                    <a:pt x="748" y="1201"/>
                  </a:cubicBezTo>
                  <a:lnTo>
                    <a:pt x="748" y="1202"/>
                  </a:lnTo>
                  <a:cubicBezTo>
                    <a:pt x="765" y="1196"/>
                    <a:pt x="778" y="1179"/>
                    <a:pt x="778" y="1160"/>
                  </a:cubicBezTo>
                  <a:cubicBezTo>
                    <a:pt x="778" y="1154"/>
                    <a:pt x="777" y="1148"/>
                    <a:pt x="774" y="1143"/>
                  </a:cubicBezTo>
                  <a:lnTo>
                    <a:pt x="760" y="1102"/>
                  </a:lnTo>
                  <a:cubicBezTo>
                    <a:pt x="825" y="1079"/>
                    <a:pt x="884" y="1045"/>
                    <a:pt x="935" y="1001"/>
                  </a:cubicBezTo>
                  <a:lnTo>
                    <a:pt x="963" y="1033"/>
                  </a:lnTo>
                  <a:cubicBezTo>
                    <a:pt x="967" y="1038"/>
                    <a:pt x="971" y="1042"/>
                    <a:pt x="977" y="1045"/>
                  </a:cubicBezTo>
                  <a:cubicBezTo>
                    <a:pt x="994" y="1055"/>
                    <a:pt x="1014" y="1052"/>
                    <a:pt x="1028" y="1040"/>
                  </a:cubicBezTo>
                  <a:cubicBezTo>
                    <a:pt x="1063" y="1003"/>
                    <a:pt x="1095" y="962"/>
                    <a:pt x="1122" y="915"/>
                  </a:cubicBezTo>
                  <a:cubicBezTo>
                    <a:pt x="1148" y="869"/>
                    <a:pt x="1168" y="821"/>
                    <a:pt x="1182" y="772"/>
                  </a:cubicBezTo>
                  <a:lnTo>
                    <a:pt x="1182" y="772"/>
                  </a:lnTo>
                  <a:cubicBezTo>
                    <a:pt x="1186" y="754"/>
                    <a:pt x="1178" y="735"/>
                    <a:pt x="1161" y="725"/>
                  </a:cubicBezTo>
                  <a:cubicBezTo>
                    <a:pt x="1156" y="722"/>
                    <a:pt x="1151" y="720"/>
                    <a:pt x="1145" y="720"/>
                  </a:cubicBezTo>
                  <a:lnTo>
                    <a:pt x="1102" y="711"/>
                  </a:lnTo>
                  <a:cubicBezTo>
                    <a:pt x="1109" y="679"/>
                    <a:pt x="1112" y="645"/>
                    <a:pt x="1112" y="610"/>
                  </a:cubicBezTo>
                  <a:cubicBezTo>
                    <a:pt x="1112" y="576"/>
                    <a:pt x="1109" y="542"/>
                    <a:pt x="1102" y="510"/>
                  </a:cubicBezTo>
                  <a:lnTo>
                    <a:pt x="1145" y="501"/>
                  </a:lnTo>
                  <a:cubicBezTo>
                    <a:pt x="1150" y="501"/>
                    <a:pt x="1156" y="499"/>
                    <a:pt x="1161" y="496"/>
                  </a:cubicBezTo>
                  <a:close/>
                </a:path>
              </a:pathLst>
            </a:custGeom>
            <a:grpFill/>
            <a:ln>
              <a:noFill/>
            </a:ln>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53" name="Freeform 33">
              <a:extLst>
                <a:ext uri="{FF2B5EF4-FFF2-40B4-BE49-F238E27FC236}">
                  <a16:creationId xmlns="" xmlns:a16="http://schemas.microsoft.com/office/drawing/2014/main" id="{C4E6FFCE-252A-4855-9453-24F94ABD6686}"/>
                </a:ext>
              </a:extLst>
            </p:cNvPr>
            <p:cNvSpPr>
              <a:spLocks noEditPoints="1"/>
            </p:cNvSpPr>
            <p:nvPr/>
          </p:nvSpPr>
          <p:spPr bwMode="auto">
            <a:xfrm>
              <a:off x="2713038" y="3976688"/>
              <a:ext cx="244475" cy="252413"/>
            </a:xfrm>
            <a:custGeom>
              <a:avLst/>
              <a:gdLst>
                <a:gd name="T0" fmla="*/ 163 w 661"/>
                <a:gd name="T1" fmla="*/ 341 h 682"/>
                <a:gd name="T2" fmla="*/ 500 w 661"/>
                <a:gd name="T3" fmla="*/ 341 h 682"/>
                <a:gd name="T4" fmla="*/ 661 w 661"/>
                <a:gd name="T5" fmla="*/ 427 h 682"/>
                <a:gd name="T6" fmla="*/ 649 w 661"/>
                <a:gd name="T7" fmla="*/ 405 h 682"/>
                <a:gd name="T8" fmla="*/ 602 w 661"/>
                <a:gd name="T9" fmla="*/ 395 h 682"/>
                <a:gd name="T10" fmla="*/ 602 w 661"/>
                <a:gd name="T11" fmla="*/ 287 h 682"/>
                <a:gd name="T12" fmla="*/ 649 w 661"/>
                <a:gd name="T13" fmla="*/ 277 h 682"/>
                <a:gd name="T14" fmla="*/ 661 w 661"/>
                <a:gd name="T15" fmla="*/ 255 h 682"/>
                <a:gd name="T16" fmla="*/ 660 w 661"/>
                <a:gd name="T17" fmla="*/ 251 h 682"/>
                <a:gd name="T18" fmla="*/ 574 w 661"/>
                <a:gd name="T19" fmla="*/ 101 h 682"/>
                <a:gd name="T20" fmla="*/ 546 w 661"/>
                <a:gd name="T21" fmla="*/ 98 h 682"/>
                <a:gd name="T22" fmla="*/ 513 w 661"/>
                <a:gd name="T23" fmla="*/ 133 h 682"/>
                <a:gd name="T24" fmla="*/ 432 w 661"/>
                <a:gd name="T25" fmla="*/ 44 h 682"/>
                <a:gd name="T26" fmla="*/ 418 w 661"/>
                <a:gd name="T27" fmla="*/ 11 h 682"/>
                <a:gd name="T28" fmla="*/ 335 w 661"/>
                <a:gd name="T29" fmla="*/ 0 h 682"/>
                <a:gd name="T30" fmla="*/ 333 w 661"/>
                <a:gd name="T31" fmla="*/ 0 h 682"/>
                <a:gd name="T32" fmla="*/ 330 w 661"/>
                <a:gd name="T33" fmla="*/ 0 h 682"/>
                <a:gd name="T34" fmla="*/ 327 w 661"/>
                <a:gd name="T35" fmla="*/ 0 h 682"/>
                <a:gd name="T36" fmla="*/ 245 w 661"/>
                <a:gd name="T37" fmla="*/ 11 h 682"/>
                <a:gd name="T38" fmla="*/ 230 w 661"/>
                <a:gd name="T39" fmla="*/ 44 h 682"/>
                <a:gd name="T40" fmla="*/ 149 w 661"/>
                <a:gd name="T41" fmla="*/ 133 h 682"/>
                <a:gd name="T42" fmla="*/ 117 w 661"/>
                <a:gd name="T43" fmla="*/ 98 h 682"/>
                <a:gd name="T44" fmla="*/ 88 w 661"/>
                <a:gd name="T45" fmla="*/ 101 h 682"/>
                <a:gd name="T46" fmla="*/ 2 w 661"/>
                <a:gd name="T47" fmla="*/ 251 h 682"/>
                <a:gd name="T48" fmla="*/ 13 w 661"/>
                <a:gd name="T49" fmla="*/ 277 h 682"/>
                <a:gd name="T50" fmla="*/ 60 w 661"/>
                <a:gd name="T51" fmla="*/ 287 h 682"/>
                <a:gd name="T52" fmla="*/ 60 w 661"/>
                <a:gd name="T53" fmla="*/ 395 h 682"/>
                <a:gd name="T54" fmla="*/ 14 w 661"/>
                <a:gd name="T55" fmla="*/ 405 h 682"/>
                <a:gd name="T56" fmla="*/ 2 w 661"/>
                <a:gd name="T57" fmla="*/ 431 h 682"/>
                <a:gd name="T58" fmla="*/ 88 w 661"/>
                <a:gd name="T59" fmla="*/ 581 h 682"/>
                <a:gd name="T60" fmla="*/ 117 w 661"/>
                <a:gd name="T61" fmla="*/ 584 h 682"/>
                <a:gd name="T62" fmla="*/ 149 w 661"/>
                <a:gd name="T63" fmla="*/ 549 h 682"/>
                <a:gd name="T64" fmla="*/ 230 w 661"/>
                <a:gd name="T65" fmla="*/ 638 h 682"/>
                <a:gd name="T66" fmla="*/ 245 w 661"/>
                <a:gd name="T67" fmla="*/ 671 h 682"/>
                <a:gd name="T68" fmla="*/ 331 w 661"/>
                <a:gd name="T69" fmla="*/ 682 h 682"/>
                <a:gd name="T70" fmla="*/ 418 w 661"/>
                <a:gd name="T71" fmla="*/ 671 h 682"/>
                <a:gd name="T72" fmla="*/ 432 w 661"/>
                <a:gd name="T73" fmla="*/ 638 h 682"/>
                <a:gd name="T74" fmla="*/ 513 w 661"/>
                <a:gd name="T75" fmla="*/ 549 h 682"/>
                <a:gd name="T76" fmla="*/ 546 w 661"/>
                <a:gd name="T77" fmla="*/ 584 h 682"/>
                <a:gd name="T78" fmla="*/ 574 w 661"/>
                <a:gd name="T79" fmla="*/ 581 h 682"/>
                <a:gd name="T80" fmla="*/ 660 w 661"/>
                <a:gd name="T81" fmla="*/ 431 h 682"/>
                <a:gd name="T82" fmla="*/ 661 w 661"/>
                <a:gd name="T83" fmla="*/ 427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1" h="682">
                  <a:moveTo>
                    <a:pt x="331" y="510"/>
                  </a:moveTo>
                  <a:cubicBezTo>
                    <a:pt x="238" y="510"/>
                    <a:pt x="163" y="434"/>
                    <a:pt x="163" y="341"/>
                  </a:cubicBezTo>
                  <a:cubicBezTo>
                    <a:pt x="163" y="248"/>
                    <a:pt x="238" y="173"/>
                    <a:pt x="331" y="173"/>
                  </a:cubicBezTo>
                  <a:cubicBezTo>
                    <a:pt x="424" y="173"/>
                    <a:pt x="500" y="248"/>
                    <a:pt x="500" y="341"/>
                  </a:cubicBezTo>
                  <a:cubicBezTo>
                    <a:pt x="500" y="434"/>
                    <a:pt x="424" y="510"/>
                    <a:pt x="331" y="510"/>
                  </a:cubicBezTo>
                  <a:close/>
                  <a:moveTo>
                    <a:pt x="661" y="427"/>
                  </a:moveTo>
                  <a:lnTo>
                    <a:pt x="661" y="425"/>
                  </a:lnTo>
                  <a:cubicBezTo>
                    <a:pt x="661" y="417"/>
                    <a:pt x="656" y="409"/>
                    <a:pt x="649" y="405"/>
                  </a:cubicBezTo>
                  <a:cubicBezTo>
                    <a:pt x="646" y="403"/>
                    <a:pt x="642" y="402"/>
                    <a:pt x="639" y="402"/>
                  </a:cubicBezTo>
                  <a:lnTo>
                    <a:pt x="602" y="395"/>
                  </a:lnTo>
                  <a:cubicBezTo>
                    <a:pt x="606" y="377"/>
                    <a:pt x="608" y="359"/>
                    <a:pt x="608" y="341"/>
                  </a:cubicBezTo>
                  <a:cubicBezTo>
                    <a:pt x="608" y="322"/>
                    <a:pt x="606" y="305"/>
                    <a:pt x="602" y="287"/>
                  </a:cubicBezTo>
                  <a:lnTo>
                    <a:pt x="639" y="280"/>
                  </a:lnTo>
                  <a:cubicBezTo>
                    <a:pt x="642" y="280"/>
                    <a:pt x="646" y="279"/>
                    <a:pt x="649" y="277"/>
                  </a:cubicBezTo>
                  <a:cubicBezTo>
                    <a:pt x="656" y="272"/>
                    <a:pt x="661" y="265"/>
                    <a:pt x="661" y="257"/>
                  </a:cubicBezTo>
                  <a:lnTo>
                    <a:pt x="661" y="255"/>
                  </a:lnTo>
                  <a:cubicBezTo>
                    <a:pt x="661" y="253"/>
                    <a:pt x="661" y="252"/>
                    <a:pt x="660" y="251"/>
                  </a:cubicBezTo>
                  <a:lnTo>
                    <a:pt x="660" y="251"/>
                  </a:lnTo>
                  <a:cubicBezTo>
                    <a:pt x="653" y="223"/>
                    <a:pt x="641" y="196"/>
                    <a:pt x="626" y="171"/>
                  </a:cubicBezTo>
                  <a:cubicBezTo>
                    <a:pt x="612" y="145"/>
                    <a:pt x="594" y="122"/>
                    <a:pt x="574" y="101"/>
                  </a:cubicBezTo>
                  <a:lnTo>
                    <a:pt x="574" y="101"/>
                  </a:lnTo>
                  <a:cubicBezTo>
                    <a:pt x="566" y="94"/>
                    <a:pt x="555" y="93"/>
                    <a:pt x="546" y="98"/>
                  </a:cubicBezTo>
                  <a:cubicBezTo>
                    <a:pt x="542" y="100"/>
                    <a:pt x="540" y="102"/>
                    <a:pt x="538" y="105"/>
                  </a:cubicBezTo>
                  <a:lnTo>
                    <a:pt x="513" y="133"/>
                  </a:lnTo>
                  <a:cubicBezTo>
                    <a:pt x="486" y="110"/>
                    <a:pt x="455" y="91"/>
                    <a:pt x="420" y="79"/>
                  </a:cubicBezTo>
                  <a:lnTo>
                    <a:pt x="432" y="44"/>
                  </a:lnTo>
                  <a:cubicBezTo>
                    <a:pt x="434" y="41"/>
                    <a:pt x="434" y="37"/>
                    <a:pt x="434" y="34"/>
                  </a:cubicBezTo>
                  <a:cubicBezTo>
                    <a:pt x="434" y="23"/>
                    <a:pt x="427" y="14"/>
                    <a:pt x="418" y="11"/>
                  </a:cubicBezTo>
                  <a:lnTo>
                    <a:pt x="418" y="11"/>
                  </a:lnTo>
                  <a:cubicBezTo>
                    <a:pt x="391" y="4"/>
                    <a:pt x="364" y="0"/>
                    <a:pt x="335" y="0"/>
                  </a:cubicBezTo>
                  <a:lnTo>
                    <a:pt x="334" y="0"/>
                  </a:lnTo>
                  <a:lnTo>
                    <a:pt x="333" y="0"/>
                  </a:lnTo>
                  <a:lnTo>
                    <a:pt x="331" y="0"/>
                  </a:lnTo>
                  <a:lnTo>
                    <a:pt x="330" y="0"/>
                  </a:lnTo>
                  <a:lnTo>
                    <a:pt x="328" y="0"/>
                  </a:lnTo>
                  <a:lnTo>
                    <a:pt x="327" y="0"/>
                  </a:lnTo>
                  <a:cubicBezTo>
                    <a:pt x="299" y="0"/>
                    <a:pt x="271" y="4"/>
                    <a:pt x="245" y="11"/>
                  </a:cubicBezTo>
                  <a:lnTo>
                    <a:pt x="245" y="11"/>
                  </a:lnTo>
                  <a:cubicBezTo>
                    <a:pt x="235" y="14"/>
                    <a:pt x="228" y="23"/>
                    <a:pt x="228" y="34"/>
                  </a:cubicBezTo>
                  <a:cubicBezTo>
                    <a:pt x="228" y="37"/>
                    <a:pt x="229" y="41"/>
                    <a:pt x="230" y="44"/>
                  </a:cubicBezTo>
                  <a:lnTo>
                    <a:pt x="242" y="79"/>
                  </a:lnTo>
                  <a:cubicBezTo>
                    <a:pt x="207" y="91"/>
                    <a:pt x="176" y="110"/>
                    <a:pt x="149" y="133"/>
                  </a:cubicBezTo>
                  <a:lnTo>
                    <a:pt x="124" y="105"/>
                  </a:lnTo>
                  <a:cubicBezTo>
                    <a:pt x="122" y="102"/>
                    <a:pt x="120" y="100"/>
                    <a:pt x="117" y="98"/>
                  </a:cubicBezTo>
                  <a:cubicBezTo>
                    <a:pt x="108" y="93"/>
                    <a:pt x="96" y="94"/>
                    <a:pt x="88" y="101"/>
                  </a:cubicBezTo>
                  <a:lnTo>
                    <a:pt x="88" y="101"/>
                  </a:lnTo>
                  <a:cubicBezTo>
                    <a:pt x="68" y="122"/>
                    <a:pt x="51" y="145"/>
                    <a:pt x="36" y="171"/>
                  </a:cubicBezTo>
                  <a:cubicBezTo>
                    <a:pt x="21" y="196"/>
                    <a:pt x="10" y="223"/>
                    <a:pt x="2" y="251"/>
                  </a:cubicBezTo>
                  <a:lnTo>
                    <a:pt x="2" y="251"/>
                  </a:lnTo>
                  <a:cubicBezTo>
                    <a:pt x="0" y="261"/>
                    <a:pt x="4" y="271"/>
                    <a:pt x="13" y="277"/>
                  </a:cubicBezTo>
                  <a:cubicBezTo>
                    <a:pt x="17" y="279"/>
                    <a:pt x="20" y="280"/>
                    <a:pt x="23" y="280"/>
                  </a:cubicBezTo>
                  <a:lnTo>
                    <a:pt x="60" y="287"/>
                  </a:lnTo>
                  <a:cubicBezTo>
                    <a:pt x="56" y="305"/>
                    <a:pt x="54" y="322"/>
                    <a:pt x="54" y="341"/>
                  </a:cubicBezTo>
                  <a:cubicBezTo>
                    <a:pt x="54" y="359"/>
                    <a:pt x="56" y="377"/>
                    <a:pt x="60" y="395"/>
                  </a:cubicBezTo>
                  <a:lnTo>
                    <a:pt x="23" y="402"/>
                  </a:lnTo>
                  <a:cubicBezTo>
                    <a:pt x="20" y="402"/>
                    <a:pt x="17" y="403"/>
                    <a:pt x="14" y="405"/>
                  </a:cubicBezTo>
                  <a:cubicBezTo>
                    <a:pt x="4" y="411"/>
                    <a:pt x="0" y="421"/>
                    <a:pt x="2" y="431"/>
                  </a:cubicBezTo>
                  <a:lnTo>
                    <a:pt x="2" y="431"/>
                  </a:lnTo>
                  <a:cubicBezTo>
                    <a:pt x="10" y="459"/>
                    <a:pt x="21" y="486"/>
                    <a:pt x="36" y="511"/>
                  </a:cubicBezTo>
                  <a:cubicBezTo>
                    <a:pt x="51" y="537"/>
                    <a:pt x="68" y="560"/>
                    <a:pt x="88" y="581"/>
                  </a:cubicBezTo>
                  <a:lnTo>
                    <a:pt x="88" y="581"/>
                  </a:lnTo>
                  <a:cubicBezTo>
                    <a:pt x="96" y="588"/>
                    <a:pt x="108" y="589"/>
                    <a:pt x="117" y="584"/>
                  </a:cubicBezTo>
                  <a:cubicBezTo>
                    <a:pt x="120" y="582"/>
                    <a:pt x="122" y="580"/>
                    <a:pt x="124" y="577"/>
                  </a:cubicBezTo>
                  <a:lnTo>
                    <a:pt x="149" y="549"/>
                  </a:lnTo>
                  <a:cubicBezTo>
                    <a:pt x="176" y="573"/>
                    <a:pt x="207" y="591"/>
                    <a:pt x="242" y="603"/>
                  </a:cubicBezTo>
                  <a:lnTo>
                    <a:pt x="230" y="638"/>
                  </a:lnTo>
                  <a:cubicBezTo>
                    <a:pt x="229" y="641"/>
                    <a:pt x="228" y="645"/>
                    <a:pt x="228" y="648"/>
                  </a:cubicBezTo>
                  <a:cubicBezTo>
                    <a:pt x="228" y="659"/>
                    <a:pt x="235" y="668"/>
                    <a:pt x="245" y="671"/>
                  </a:cubicBezTo>
                  <a:lnTo>
                    <a:pt x="245" y="671"/>
                  </a:lnTo>
                  <a:cubicBezTo>
                    <a:pt x="272" y="678"/>
                    <a:pt x="301" y="682"/>
                    <a:pt x="331" y="682"/>
                  </a:cubicBezTo>
                  <a:cubicBezTo>
                    <a:pt x="361" y="682"/>
                    <a:pt x="390" y="678"/>
                    <a:pt x="418" y="671"/>
                  </a:cubicBezTo>
                  <a:lnTo>
                    <a:pt x="418" y="671"/>
                  </a:lnTo>
                  <a:cubicBezTo>
                    <a:pt x="427" y="668"/>
                    <a:pt x="434" y="659"/>
                    <a:pt x="434" y="648"/>
                  </a:cubicBezTo>
                  <a:cubicBezTo>
                    <a:pt x="434" y="645"/>
                    <a:pt x="434" y="641"/>
                    <a:pt x="432" y="638"/>
                  </a:cubicBezTo>
                  <a:lnTo>
                    <a:pt x="420" y="603"/>
                  </a:lnTo>
                  <a:cubicBezTo>
                    <a:pt x="455" y="591"/>
                    <a:pt x="486" y="572"/>
                    <a:pt x="513" y="549"/>
                  </a:cubicBezTo>
                  <a:lnTo>
                    <a:pt x="538" y="577"/>
                  </a:lnTo>
                  <a:cubicBezTo>
                    <a:pt x="540" y="580"/>
                    <a:pt x="542" y="582"/>
                    <a:pt x="546" y="584"/>
                  </a:cubicBezTo>
                  <a:cubicBezTo>
                    <a:pt x="555" y="589"/>
                    <a:pt x="566" y="588"/>
                    <a:pt x="574" y="581"/>
                  </a:cubicBezTo>
                  <a:lnTo>
                    <a:pt x="574" y="581"/>
                  </a:lnTo>
                  <a:cubicBezTo>
                    <a:pt x="594" y="560"/>
                    <a:pt x="612" y="537"/>
                    <a:pt x="626" y="511"/>
                  </a:cubicBezTo>
                  <a:cubicBezTo>
                    <a:pt x="641" y="486"/>
                    <a:pt x="653" y="459"/>
                    <a:pt x="660" y="431"/>
                  </a:cubicBezTo>
                  <a:lnTo>
                    <a:pt x="660" y="431"/>
                  </a:lnTo>
                  <a:cubicBezTo>
                    <a:pt x="661" y="430"/>
                    <a:pt x="661" y="429"/>
                    <a:pt x="661" y="427"/>
                  </a:cubicBezTo>
                  <a:close/>
                </a:path>
              </a:pathLst>
            </a:custGeom>
            <a:grpFill/>
            <a:ln>
              <a:noFill/>
            </a:ln>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54" name="Oval 34">
              <a:extLst>
                <a:ext uri="{FF2B5EF4-FFF2-40B4-BE49-F238E27FC236}">
                  <a16:creationId xmlns="" xmlns:a16="http://schemas.microsoft.com/office/drawing/2014/main" id="{3FD23706-C216-4B25-B7F5-694E4A974E89}"/>
                </a:ext>
              </a:extLst>
            </p:cNvPr>
            <p:cNvSpPr>
              <a:spLocks noChangeArrowheads="1"/>
            </p:cNvSpPr>
            <p:nvPr/>
          </p:nvSpPr>
          <p:spPr bwMode="auto">
            <a:xfrm>
              <a:off x="2457450" y="4246563"/>
              <a:ext cx="120650" cy="120650"/>
            </a:xfrm>
            <a:prstGeom prst="ellipse">
              <a:avLst/>
            </a:prstGeom>
            <a:grpFill/>
            <a:ln>
              <a:noFill/>
            </a:ln>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55" name="Oval 35">
              <a:extLst>
                <a:ext uri="{FF2B5EF4-FFF2-40B4-BE49-F238E27FC236}">
                  <a16:creationId xmlns="" xmlns:a16="http://schemas.microsoft.com/office/drawing/2014/main" id="{4AF0139F-127F-478A-B84E-646E8F53AEBC}"/>
                </a:ext>
              </a:extLst>
            </p:cNvPr>
            <p:cNvSpPr>
              <a:spLocks noChangeArrowheads="1"/>
            </p:cNvSpPr>
            <p:nvPr/>
          </p:nvSpPr>
          <p:spPr bwMode="auto">
            <a:xfrm>
              <a:off x="2808288" y="4075113"/>
              <a:ext cx="55563" cy="55563"/>
            </a:xfrm>
            <a:prstGeom prst="ellipse">
              <a:avLst/>
            </a:prstGeom>
            <a:grpFill/>
            <a:ln>
              <a:noFill/>
            </a:ln>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grpSp>
      <p:sp>
        <p:nvSpPr>
          <p:cNvPr id="156" name="Rectangle 1155155">
            <a:extLst>
              <a:ext uri="{FF2B5EF4-FFF2-40B4-BE49-F238E27FC236}">
                <a16:creationId xmlns="" xmlns:a16="http://schemas.microsoft.com/office/drawing/2014/main" id="{EF3A1FA1-2E86-49C1-AEEC-0BF8644AB7A7}"/>
              </a:ext>
            </a:extLst>
          </p:cNvPr>
          <p:cNvSpPr/>
          <p:nvPr/>
        </p:nvSpPr>
        <p:spPr>
          <a:xfrm flipH="1" flipV="1">
            <a:off x="7385539" y="3801794"/>
            <a:ext cx="1547446" cy="437661"/>
          </a:xfrm>
          <a:custGeom>
            <a:avLst/>
            <a:gdLst>
              <a:gd name="connsiteX0" fmla="*/ 0 w 1752600"/>
              <a:gd name="connsiteY0" fmla="*/ 0 h 609600"/>
              <a:gd name="connsiteX1" fmla="*/ 1752600 w 1752600"/>
              <a:gd name="connsiteY1" fmla="*/ 0 h 609600"/>
              <a:gd name="connsiteX2" fmla="*/ 1752600 w 1752600"/>
              <a:gd name="connsiteY2" fmla="*/ 609600 h 609600"/>
              <a:gd name="connsiteX3" fmla="*/ 0 w 1752600"/>
              <a:gd name="connsiteY3" fmla="*/ 609600 h 609600"/>
              <a:gd name="connsiteX4" fmla="*/ 0 w 1752600"/>
              <a:gd name="connsiteY4" fmla="*/ 0 h 609600"/>
              <a:gd name="connsiteX0" fmla="*/ 0 w 1752600"/>
              <a:gd name="connsiteY0" fmla="*/ 609600 h 701040"/>
              <a:gd name="connsiteX1" fmla="*/ 0 w 1752600"/>
              <a:gd name="connsiteY1" fmla="*/ 0 h 701040"/>
              <a:gd name="connsiteX2" fmla="*/ 1752600 w 1752600"/>
              <a:gd name="connsiteY2" fmla="*/ 0 h 701040"/>
              <a:gd name="connsiteX3" fmla="*/ 1752600 w 1752600"/>
              <a:gd name="connsiteY3" fmla="*/ 609600 h 701040"/>
              <a:gd name="connsiteX4" fmla="*/ 91440 w 1752600"/>
              <a:gd name="connsiteY4" fmla="*/ 701040 h 701040"/>
              <a:gd name="connsiteX0" fmla="*/ 0 w 1752600"/>
              <a:gd name="connsiteY0" fmla="*/ 609600 h 609600"/>
              <a:gd name="connsiteX1" fmla="*/ 0 w 1752600"/>
              <a:gd name="connsiteY1" fmla="*/ 0 h 609600"/>
              <a:gd name="connsiteX2" fmla="*/ 1752600 w 1752600"/>
              <a:gd name="connsiteY2" fmla="*/ 0 h 609600"/>
              <a:gd name="connsiteX3" fmla="*/ 1752600 w 1752600"/>
              <a:gd name="connsiteY3" fmla="*/ 609600 h 609600"/>
              <a:gd name="connsiteX0" fmla="*/ 0 w 1752600"/>
              <a:gd name="connsiteY0" fmla="*/ 0 h 609600"/>
              <a:gd name="connsiteX1" fmla="*/ 1752600 w 1752600"/>
              <a:gd name="connsiteY1" fmla="*/ 0 h 609600"/>
              <a:gd name="connsiteX2" fmla="*/ 1752600 w 1752600"/>
              <a:gd name="connsiteY2" fmla="*/ 609600 h 609600"/>
            </a:gdLst>
            <a:ahLst/>
            <a:cxnLst>
              <a:cxn ang="0">
                <a:pos x="connsiteX0" y="connsiteY0"/>
              </a:cxn>
              <a:cxn ang="0">
                <a:pos x="connsiteX1" y="connsiteY1"/>
              </a:cxn>
              <a:cxn ang="0">
                <a:pos x="connsiteX2" y="connsiteY2"/>
              </a:cxn>
            </a:cxnLst>
            <a:rect l="l" t="t" r="r" b="b"/>
            <a:pathLst>
              <a:path w="1752600" h="609600">
                <a:moveTo>
                  <a:pt x="0" y="0"/>
                </a:moveTo>
                <a:lnTo>
                  <a:pt x="1752600" y="0"/>
                </a:lnTo>
                <a:lnTo>
                  <a:pt x="1752600" y="609600"/>
                </a:lnTo>
              </a:path>
            </a:pathLst>
          </a:custGeom>
          <a:noFill/>
          <a:ln w="12700" cap="rnd" cmpd="sng" algn="ctr">
            <a:solidFill>
              <a:srgbClr val="B2A97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dirty="0" err="1" smtClean="0">
              <a:ln>
                <a:noFill/>
              </a:ln>
              <a:solidFill>
                <a:srgbClr val="000000"/>
              </a:solidFill>
              <a:effectLst/>
              <a:uLnTx/>
              <a:uFillTx/>
              <a:latin typeface="Tahoma"/>
              <a:ea typeface="ＭＳ Ｐゴシック"/>
              <a:cs typeface="+mn-cs"/>
            </a:endParaRPr>
          </a:p>
        </p:txBody>
      </p:sp>
      <p:sp>
        <p:nvSpPr>
          <p:cNvPr id="157" name="Rectangle 156">
            <a:extLst>
              <a:ext uri="{FF2B5EF4-FFF2-40B4-BE49-F238E27FC236}">
                <a16:creationId xmlns="" xmlns:a16="http://schemas.microsoft.com/office/drawing/2014/main" id="{06321B09-E7EF-434F-AD33-561ADA8D1E2D}"/>
              </a:ext>
            </a:extLst>
          </p:cNvPr>
          <p:cNvSpPr/>
          <p:nvPr/>
        </p:nvSpPr>
        <p:spPr>
          <a:xfrm>
            <a:off x="7174523" y="3872132"/>
            <a:ext cx="1758462" cy="351692"/>
          </a:xfrm>
          <a:prstGeom prst="rect">
            <a:avLst/>
          </a:prstGeom>
          <a:noFill/>
          <a:ln w="9525" cap="flat" cmpd="sng" algn="ctr">
            <a:noFill/>
            <a:prstDash val="solid"/>
          </a:ln>
          <a:effectLst/>
        </p:spPr>
        <p:txBody>
          <a:bodyPr lIns="0" tIns="33231" rIns="0" bIns="0" rtlCol="0" anchor="t"/>
          <a:lstStyle/>
          <a:p>
            <a:pPr marL="0" marR="0" lvl="0" indent="0" algn="r" defTabSz="914400" eaLnBrk="1" fontAlgn="auto" latinLnBrk="0" hangingPunct="1">
              <a:lnSpc>
                <a:spcPct val="100000"/>
              </a:lnSpc>
              <a:spcBef>
                <a:spcPts val="0"/>
              </a:spcBef>
              <a:spcAft>
                <a:spcPts val="554"/>
              </a:spcAft>
              <a:buClrTx/>
              <a:buSzTx/>
              <a:buFontTx/>
              <a:buNone/>
              <a:tabLst/>
              <a:defRPr/>
            </a:pPr>
            <a:r>
              <a:rPr kumimoji="0" lang="en-ZA" sz="923" b="1" i="0" u="none" strike="noStrike" kern="0" cap="all" spc="0" normalizeH="0" baseline="0" noProof="0" dirty="0" smtClean="0">
                <a:ln>
                  <a:noFill/>
                </a:ln>
                <a:solidFill>
                  <a:srgbClr val="EE3124">
                    <a:lumMod val="75000"/>
                  </a:srgbClr>
                </a:solidFill>
                <a:effectLst/>
                <a:uLnTx/>
                <a:uFillTx/>
                <a:latin typeface="Apex SANS"/>
                <a:ea typeface="ＭＳ Ｐゴシック"/>
                <a:cs typeface="+mn-cs"/>
              </a:rPr>
              <a:t>Infrastructure and</a:t>
            </a:r>
            <a:br>
              <a:rPr kumimoji="0" lang="en-ZA" sz="923" b="1" i="0" u="none" strike="noStrike" kern="0" cap="all" spc="0" normalizeH="0" baseline="0" noProof="0" dirty="0" smtClean="0">
                <a:ln>
                  <a:noFill/>
                </a:ln>
                <a:solidFill>
                  <a:srgbClr val="EE3124">
                    <a:lumMod val="75000"/>
                  </a:srgbClr>
                </a:solidFill>
                <a:effectLst/>
                <a:uLnTx/>
                <a:uFillTx/>
                <a:latin typeface="Apex SANS"/>
                <a:ea typeface="ＭＳ Ｐゴシック"/>
                <a:cs typeface="+mn-cs"/>
              </a:rPr>
            </a:br>
            <a:r>
              <a:rPr kumimoji="0" lang="en-ZA" sz="923" b="1" i="0" u="none" strike="noStrike" kern="0" cap="all" spc="0" normalizeH="0" baseline="0" noProof="0" dirty="0" smtClean="0">
                <a:ln>
                  <a:noFill/>
                </a:ln>
                <a:solidFill>
                  <a:srgbClr val="EE3124">
                    <a:lumMod val="75000"/>
                  </a:srgbClr>
                </a:solidFill>
                <a:effectLst/>
                <a:uLnTx/>
                <a:uFillTx/>
                <a:latin typeface="Apex SANS"/>
                <a:ea typeface="ＭＳ Ｐゴシック"/>
                <a:cs typeface="+mn-cs"/>
              </a:rPr>
              <a:t>spatial solutions</a:t>
            </a:r>
          </a:p>
          <a:p>
            <a:pPr algn="r" fontAlgn="auto">
              <a:spcBef>
                <a:spcPts val="0"/>
              </a:spcBef>
              <a:spcAft>
                <a:spcPts val="0"/>
              </a:spcAft>
            </a:pPr>
            <a:r>
              <a:rPr lang="en-ZA" sz="800" b="1" dirty="0">
                <a:latin typeface="+mn-lt"/>
              </a:rPr>
              <a:t>Logistics eco-systems to enable and accelerate economic growth:</a:t>
            </a:r>
          </a:p>
          <a:p>
            <a:pPr marL="139303" indent="-139303" algn="r" fontAlgn="auto">
              <a:spcBef>
                <a:spcPts val="0"/>
              </a:spcBef>
              <a:spcAft>
                <a:spcPts val="0"/>
              </a:spcAft>
              <a:buFont typeface="Arial" panose="020B0604020202020204" pitchFamily="34" charset="0"/>
              <a:buChar char="•"/>
            </a:pPr>
            <a:r>
              <a:rPr lang="en-ZA" sz="800" dirty="0">
                <a:latin typeface="+mn-lt"/>
              </a:rPr>
              <a:t>Port and inland hubs</a:t>
            </a:r>
          </a:p>
          <a:p>
            <a:pPr marL="139303" indent="-139303" algn="r" fontAlgn="auto">
              <a:spcBef>
                <a:spcPts val="0"/>
              </a:spcBef>
              <a:spcAft>
                <a:spcPts val="0"/>
              </a:spcAft>
              <a:buFont typeface="Arial" panose="020B0604020202020204" pitchFamily="34" charset="0"/>
              <a:buChar char="•"/>
            </a:pPr>
            <a:r>
              <a:rPr lang="en-ZA" sz="800">
                <a:latin typeface="+mn-lt"/>
              </a:rPr>
              <a:t>Optimise </a:t>
            </a:r>
            <a:r>
              <a:rPr lang="en-ZA" sz="800" smtClean="0">
                <a:latin typeface="+mn-lt"/>
              </a:rPr>
              <a:t>local, </a:t>
            </a:r>
            <a:r>
              <a:rPr lang="en-ZA" sz="800" dirty="0">
                <a:latin typeface="+mn-lt"/>
              </a:rPr>
              <a:t>national and regional freight logistics networks</a:t>
            </a:r>
          </a:p>
          <a:p>
            <a:pPr marL="139303" indent="-139303" algn="r" fontAlgn="auto">
              <a:spcBef>
                <a:spcPts val="0"/>
              </a:spcBef>
              <a:spcAft>
                <a:spcPts val="0"/>
              </a:spcAft>
              <a:buFont typeface="Arial" panose="020B0604020202020204" pitchFamily="34" charset="0"/>
              <a:buChar char="•"/>
            </a:pPr>
            <a:r>
              <a:rPr lang="en-ZA" sz="800" dirty="0">
                <a:latin typeface="+mn-lt"/>
              </a:rPr>
              <a:t>Split core and leveraged</a:t>
            </a:r>
          </a:p>
        </p:txBody>
      </p:sp>
      <p:grpSp>
        <p:nvGrpSpPr>
          <p:cNvPr id="158" name="Group 157">
            <a:extLst>
              <a:ext uri="{FF2B5EF4-FFF2-40B4-BE49-F238E27FC236}">
                <a16:creationId xmlns="" xmlns:a16="http://schemas.microsoft.com/office/drawing/2014/main" id="{EABD2037-CF16-435C-8FC2-37C6E9079246}"/>
              </a:ext>
            </a:extLst>
          </p:cNvPr>
          <p:cNvGrpSpPr/>
          <p:nvPr/>
        </p:nvGrpSpPr>
        <p:grpSpPr>
          <a:xfrm>
            <a:off x="7291335" y="3590779"/>
            <a:ext cx="244532" cy="211015"/>
            <a:chOff x="7812430" y="3586843"/>
            <a:chExt cx="264910" cy="228600"/>
          </a:xfrm>
        </p:grpSpPr>
        <p:sp>
          <p:nvSpPr>
            <p:cNvPr id="159" name="Rectangle 158">
              <a:extLst>
                <a:ext uri="{FF2B5EF4-FFF2-40B4-BE49-F238E27FC236}">
                  <a16:creationId xmlns="" xmlns:a16="http://schemas.microsoft.com/office/drawing/2014/main" id="{A67F35E9-5C63-414F-B04B-597A6DBDC80E}"/>
                </a:ext>
              </a:extLst>
            </p:cNvPr>
            <p:cNvSpPr/>
            <p:nvPr/>
          </p:nvSpPr>
          <p:spPr>
            <a:xfrm>
              <a:off x="7826828" y="3641270"/>
              <a:ext cx="228600" cy="168729"/>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dirty="0" err="1" smtClean="0">
                <a:ln>
                  <a:noFill/>
                </a:ln>
                <a:solidFill>
                  <a:srgbClr val="000000"/>
                </a:solidFill>
                <a:effectLst/>
                <a:uLnTx/>
                <a:uFillTx/>
                <a:latin typeface="Tahoma"/>
                <a:ea typeface="ＭＳ Ｐゴシック"/>
                <a:cs typeface="+mn-cs"/>
              </a:endParaRPr>
            </a:p>
          </p:txBody>
        </p:sp>
        <p:grpSp>
          <p:nvGrpSpPr>
            <p:cNvPr id="160" name="Group 159">
              <a:extLst>
                <a:ext uri="{FF2B5EF4-FFF2-40B4-BE49-F238E27FC236}">
                  <a16:creationId xmlns="" xmlns:a16="http://schemas.microsoft.com/office/drawing/2014/main" id="{4B15C21D-B250-4691-94DD-D14F36A75ADA}"/>
                </a:ext>
              </a:extLst>
            </p:cNvPr>
            <p:cNvGrpSpPr/>
            <p:nvPr/>
          </p:nvGrpSpPr>
          <p:grpSpPr>
            <a:xfrm>
              <a:off x="7812430" y="3586843"/>
              <a:ext cx="264910" cy="228600"/>
              <a:chOff x="1755775" y="3432175"/>
              <a:chExt cx="1331913" cy="1149351"/>
            </a:xfrm>
            <a:solidFill>
              <a:srgbClr val="000000">
                <a:lumMod val="50000"/>
                <a:lumOff val="50000"/>
              </a:srgbClr>
            </a:solidFill>
          </p:grpSpPr>
          <p:sp>
            <p:nvSpPr>
              <p:cNvPr id="161" name="Freeform 74">
                <a:extLst>
                  <a:ext uri="{FF2B5EF4-FFF2-40B4-BE49-F238E27FC236}">
                    <a16:creationId xmlns="" xmlns:a16="http://schemas.microsoft.com/office/drawing/2014/main" id="{CDBD299D-305D-48D1-B740-C9F5BE47967E}"/>
                  </a:ext>
                </a:extLst>
              </p:cNvPr>
              <p:cNvSpPr>
                <a:spLocks/>
              </p:cNvSpPr>
              <p:nvPr/>
            </p:nvSpPr>
            <p:spPr bwMode="auto">
              <a:xfrm>
                <a:off x="2030413" y="4075113"/>
                <a:ext cx="230188" cy="230188"/>
              </a:xfrm>
              <a:custGeom>
                <a:avLst/>
                <a:gdLst>
                  <a:gd name="T0" fmla="*/ 8 w 2830"/>
                  <a:gd name="T1" fmla="*/ 283 h 2823"/>
                  <a:gd name="T2" fmla="*/ 8 w 2830"/>
                  <a:gd name="T3" fmla="*/ 741 h 2823"/>
                  <a:gd name="T4" fmla="*/ 8 w 2830"/>
                  <a:gd name="T5" fmla="*/ 988 h 2823"/>
                  <a:gd name="T6" fmla="*/ 8 w 2830"/>
                  <a:gd name="T7" fmla="*/ 1447 h 2823"/>
                  <a:gd name="T8" fmla="*/ 8 w 2830"/>
                  <a:gd name="T9" fmla="*/ 1694 h 2823"/>
                  <a:gd name="T10" fmla="*/ 8 w 2830"/>
                  <a:gd name="T11" fmla="*/ 2152 h 2823"/>
                  <a:gd name="T12" fmla="*/ 8 w 2830"/>
                  <a:gd name="T13" fmla="*/ 2399 h 2823"/>
                  <a:gd name="T14" fmla="*/ 8 w 2830"/>
                  <a:gd name="T15" fmla="*/ 2681 h 2823"/>
                  <a:gd name="T16" fmla="*/ 43 w 2830"/>
                  <a:gd name="T17" fmla="*/ 2752 h 2823"/>
                  <a:gd name="T18" fmla="*/ 78 w 2830"/>
                  <a:gd name="T19" fmla="*/ 2787 h 2823"/>
                  <a:gd name="T20" fmla="*/ 255 w 2830"/>
                  <a:gd name="T21" fmla="*/ 2823 h 2823"/>
                  <a:gd name="T22" fmla="*/ 713 w 2830"/>
                  <a:gd name="T23" fmla="*/ 2823 h 2823"/>
                  <a:gd name="T24" fmla="*/ 960 w 2830"/>
                  <a:gd name="T25" fmla="*/ 2823 h 2823"/>
                  <a:gd name="T26" fmla="*/ 1419 w 2830"/>
                  <a:gd name="T27" fmla="*/ 2823 h 2823"/>
                  <a:gd name="T28" fmla="*/ 1666 w 2830"/>
                  <a:gd name="T29" fmla="*/ 2823 h 2823"/>
                  <a:gd name="T30" fmla="*/ 2124 w 2830"/>
                  <a:gd name="T31" fmla="*/ 2823 h 2823"/>
                  <a:gd name="T32" fmla="*/ 2371 w 2830"/>
                  <a:gd name="T33" fmla="*/ 2823 h 2823"/>
                  <a:gd name="T34" fmla="*/ 2689 w 2830"/>
                  <a:gd name="T35" fmla="*/ 2823 h 2823"/>
                  <a:gd name="T36" fmla="*/ 2759 w 2830"/>
                  <a:gd name="T37" fmla="*/ 2787 h 2823"/>
                  <a:gd name="T38" fmla="*/ 2795 w 2830"/>
                  <a:gd name="T39" fmla="*/ 2752 h 2823"/>
                  <a:gd name="T40" fmla="*/ 2830 w 2830"/>
                  <a:gd name="T41" fmla="*/ 2681 h 2823"/>
                  <a:gd name="T42" fmla="*/ 2830 w 2830"/>
                  <a:gd name="T43" fmla="*/ 2364 h 2823"/>
                  <a:gd name="T44" fmla="*/ 2830 w 2830"/>
                  <a:gd name="T45" fmla="*/ 2117 h 2823"/>
                  <a:gd name="T46" fmla="*/ 2830 w 2830"/>
                  <a:gd name="T47" fmla="*/ 1658 h 2823"/>
                  <a:gd name="T48" fmla="*/ 2830 w 2830"/>
                  <a:gd name="T49" fmla="*/ 1411 h 2823"/>
                  <a:gd name="T50" fmla="*/ 2830 w 2830"/>
                  <a:gd name="T51" fmla="*/ 953 h 2823"/>
                  <a:gd name="T52" fmla="*/ 2830 w 2830"/>
                  <a:gd name="T53" fmla="*/ 706 h 2823"/>
                  <a:gd name="T54" fmla="*/ 2830 w 2830"/>
                  <a:gd name="T55" fmla="*/ 247 h 2823"/>
                  <a:gd name="T56" fmla="*/ 2795 w 2830"/>
                  <a:gd name="T57" fmla="*/ 71 h 2823"/>
                  <a:gd name="T58" fmla="*/ 2759 w 2830"/>
                  <a:gd name="T59" fmla="*/ 36 h 2823"/>
                  <a:gd name="T60" fmla="*/ 2689 w 2830"/>
                  <a:gd name="T61" fmla="*/ 0 h 2823"/>
                  <a:gd name="T62" fmla="*/ 2407 w 2830"/>
                  <a:gd name="T63" fmla="*/ 0 h 2823"/>
                  <a:gd name="T64" fmla="*/ 2160 w 2830"/>
                  <a:gd name="T65" fmla="*/ 0 h 2823"/>
                  <a:gd name="T66" fmla="*/ 1701 w 2830"/>
                  <a:gd name="T67" fmla="*/ 0 h 2823"/>
                  <a:gd name="T68" fmla="*/ 1701 w 2830"/>
                  <a:gd name="T69" fmla="*/ 459 h 2823"/>
                  <a:gd name="T70" fmla="*/ 1701 w 2830"/>
                  <a:gd name="T71" fmla="*/ 706 h 2823"/>
                  <a:gd name="T72" fmla="*/ 1701 w 2830"/>
                  <a:gd name="T73" fmla="*/ 1129 h 2823"/>
                  <a:gd name="T74" fmla="*/ 1278 w 2830"/>
                  <a:gd name="T75" fmla="*/ 1129 h 2823"/>
                  <a:gd name="T76" fmla="*/ 1137 w 2830"/>
                  <a:gd name="T77" fmla="*/ 1129 h 2823"/>
                  <a:gd name="T78" fmla="*/ 1137 w 2830"/>
                  <a:gd name="T79" fmla="*/ 988 h 2823"/>
                  <a:gd name="T80" fmla="*/ 1137 w 2830"/>
                  <a:gd name="T81" fmla="*/ 529 h 2823"/>
                  <a:gd name="T82" fmla="*/ 1137 w 2830"/>
                  <a:gd name="T83" fmla="*/ 283 h 2823"/>
                  <a:gd name="T84" fmla="*/ 1137 w 2830"/>
                  <a:gd name="T85" fmla="*/ 0 h 2823"/>
                  <a:gd name="T86" fmla="*/ 996 w 2830"/>
                  <a:gd name="T87" fmla="*/ 0 h 2823"/>
                  <a:gd name="T88" fmla="*/ 749 w 2830"/>
                  <a:gd name="T89" fmla="*/ 0 h 2823"/>
                  <a:gd name="T90" fmla="*/ 290 w 2830"/>
                  <a:gd name="T91" fmla="*/ 0 h 2823"/>
                  <a:gd name="T92" fmla="*/ 184 w 2830"/>
                  <a:gd name="T93" fmla="*/ 0 h 2823"/>
                  <a:gd name="T94" fmla="*/ 0 w 2830"/>
                  <a:gd name="T95" fmla="*/ 169 h 2823"/>
                  <a:gd name="T96" fmla="*/ 8 w 2830"/>
                  <a:gd name="T97" fmla="*/ 283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30" h="2823">
                    <a:moveTo>
                      <a:pt x="8" y="283"/>
                    </a:moveTo>
                    <a:lnTo>
                      <a:pt x="8" y="741"/>
                    </a:lnTo>
                    <a:lnTo>
                      <a:pt x="8" y="988"/>
                    </a:lnTo>
                    <a:lnTo>
                      <a:pt x="8" y="1447"/>
                    </a:lnTo>
                    <a:lnTo>
                      <a:pt x="8" y="1694"/>
                    </a:lnTo>
                    <a:lnTo>
                      <a:pt x="8" y="2152"/>
                    </a:lnTo>
                    <a:lnTo>
                      <a:pt x="8" y="2399"/>
                    </a:lnTo>
                    <a:lnTo>
                      <a:pt x="8" y="2681"/>
                    </a:lnTo>
                    <a:lnTo>
                      <a:pt x="43" y="2752"/>
                    </a:lnTo>
                    <a:lnTo>
                      <a:pt x="78" y="2787"/>
                    </a:lnTo>
                    <a:lnTo>
                      <a:pt x="255" y="2823"/>
                    </a:lnTo>
                    <a:lnTo>
                      <a:pt x="713" y="2823"/>
                    </a:lnTo>
                    <a:lnTo>
                      <a:pt x="960" y="2823"/>
                    </a:lnTo>
                    <a:lnTo>
                      <a:pt x="1419" y="2823"/>
                    </a:lnTo>
                    <a:lnTo>
                      <a:pt x="1666" y="2823"/>
                    </a:lnTo>
                    <a:lnTo>
                      <a:pt x="2124" y="2823"/>
                    </a:lnTo>
                    <a:lnTo>
                      <a:pt x="2371" y="2823"/>
                    </a:lnTo>
                    <a:lnTo>
                      <a:pt x="2689" y="2823"/>
                    </a:lnTo>
                    <a:lnTo>
                      <a:pt x="2759" y="2787"/>
                    </a:lnTo>
                    <a:lnTo>
                      <a:pt x="2795" y="2752"/>
                    </a:lnTo>
                    <a:lnTo>
                      <a:pt x="2830" y="2681"/>
                    </a:lnTo>
                    <a:lnTo>
                      <a:pt x="2830" y="2364"/>
                    </a:lnTo>
                    <a:lnTo>
                      <a:pt x="2830" y="2117"/>
                    </a:lnTo>
                    <a:lnTo>
                      <a:pt x="2830" y="1658"/>
                    </a:lnTo>
                    <a:lnTo>
                      <a:pt x="2830" y="1411"/>
                    </a:lnTo>
                    <a:lnTo>
                      <a:pt x="2830" y="953"/>
                    </a:lnTo>
                    <a:lnTo>
                      <a:pt x="2830" y="706"/>
                    </a:lnTo>
                    <a:lnTo>
                      <a:pt x="2830" y="247"/>
                    </a:lnTo>
                    <a:lnTo>
                      <a:pt x="2795" y="71"/>
                    </a:lnTo>
                    <a:lnTo>
                      <a:pt x="2759" y="36"/>
                    </a:lnTo>
                    <a:lnTo>
                      <a:pt x="2689" y="0"/>
                    </a:lnTo>
                    <a:lnTo>
                      <a:pt x="2407" y="0"/>
                    </a:lnTo>
                    <a:lnTo>
                      <a:pt x="2160" y="0"/>
                    </a:lnTo>
                    <a:lnTo>
                      <a:pt x="1701" y="0"/>
                    </a:lnTo>
                    <a:lnTo>
                      <a:pt x="1701" y="459"/>
                    </a:lnTo>
                    <a:lnTo>
                      <a:pt x="1701" y="706"/>
                    </a:lnTo>
                    <a:lnTo>
                      <a:pt x="1701" y="1129"/>
                    </a:lnTo>
                    <a:lnTo>
                      <a:pt x="1278" y="1129"/>
                    </a:lnTo>
                    <a:lnTo>
                      <a:pt x="1137" y="1129"/>
                    </a:lnTo>
                    <a:lnTo>
                      <a:pt x="1137" y="988"/>
                    </a:lnTo>
                    <a:lnTo>
                      <a:pt x="1137" y="529"/>
                    </a:lnTo>
                    <a:lnTo>
                      <a:pt x="1137" y="283"/>
                    </a:lnTo>
                    <a:lnTo>
                      <a:pt x="1137" y="0"/>
                    </a:lnTo>
                    <a:lnTo>
                      <a:pt x="996" y="0"/>
                    </a:lnTo>
                    <a:lnTo>
                      <a:pt x="749" y="0"/>
                    </a:lnTo>
                    <a:lnTo>
                      <a:pt x="290" y="0"/>
                    </a:lnTo>
                    <a:lnTo>
                      <a:pt x="184" y="0"/>
                    </a:lnTo>
                    <a:lnTo>
                      <a:pt x="0" y="169"/>
                    </a:lnTo>
                    <a:lnTo>
                      <a:pt x="8" y="283"/>
                    </a:lnTo>
                    <a:close/>
                  </a:path>
                </a:pathLst>
              </a:custGeom>
              <a:solidFill>
                <a:srgbClr val="EE3124">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62" name="Freeform 75">
                <a:extLst>
                  <a:ext uri="{FF2B5EF4-FFF2-40B4-BE49-F238E27FC236}">
                    <a16:creationId xmlns="" xmlns:a16="http://schemas.microsoft.com/office/drawing/2014/main" id="{D09DADD6-7DBF-4958-9FD7-19CA8BB63A2A}"/>
                  </a:ext>
                </a:extLst>
              </p:cNvPr>
              <p:cNvSpPr>
                <a:spLocks/>
              </p:cNvSpPr>
              <p:nvPr/>
            </p:nvSpPr>
            <p:spPr bwMode="auto">
              <a:xfrm>
                <a:off x="2306638" y="4075113"/>
                <a:ext cx="230188" cy="230188"/>
              </a:xfrm>
              <a:custGeom>
                <a:avLst/>
                <a:gdLst>
                  <a:gd name="T0" fmla="*/ 71 w 2823"/>
                  <a:gd name="T1" fmla="*/ 36 h 2823"/>
                  <a:gd name="T2" fmla="*/ 36 w 2823"/>
                  <a:gd name="T3" fmla="*/ 71 h 2823"/>
                  <a:gd name="T4" fmla="*/ 0 w 2823"/>
                  <a:gd name="T5" fmla="*/ 141 h 2823"/>
                  <a:gd name="T6" fmla="*/ 0 w 2823"/>
                  <a:gd name="T7" fmla="*/ 177 h 2823"/>
                  <a:gd name="T8" fmla="*/ 0 w 2823"/>
                  <a:gd name="T9" fmla="*/ 424 h 2823"/>
                  <a:gd name="T10" fmla="*/ 0 w 2823"/>
                  <a:gd name="T11" fmla="*/ 882 h 2823"/>
                  <a:gd name="T12" fmla="*/ 0 w 2823"/>
                  <a:gd name="T13" fmla="*/ 1129 h 2823"/>
                  <a:gd name="T14" fmla="*/ 0 w 2823"/>
                  <a:gd name="T15" fmla="*/ 1588 h 2823"/>
                  <a:gd name="T16" fmla="*/ 0 w 2823"/>
                  <a:gd name="T17" fmla="*/ 1835 h 2823"/>
                  <a:gd name="T18" fmla="*/ 0 w 2823"/>
                  <a:gd name="T19" fmla="*/ 2293 h 2823"/>
                  <a:gd name="T20" fmla="*/ 0 w 2823"/>
                  <a:gd name="T21" fmla="*/ 2540 h 2823"/>
                  <a:gd name="T22" fmla="*/ 0 w 2823"/>
                  <a:gd name="T23" fmla="*/ 2681 h 2823"/>
                  <a:gd name="T24" fmla="*/ 36 w 2823"/>
                  <a:gd name="T25" fmla="*/ 2752 h 2823"/>
                  <a:gd name="T26" fmla="*/ 71 w 2823"/>
                  <a:gd name="T27" fmla="*/ 2787 h 2823"/>
                  <a:gd name="T28" fmla="*/ 142 w 2823"/>
                  <a:gd name="T29" fmla="*/ 2823 h 2823"/>
                  <a:gd name="T30" fmla="*/ 388 w 2823"/>
                  <a:gd name="T31" fmla="*/ 2823 h 2823"/>
                  <a:gd name="T32" fmla="*/ 847 w 2823"/>
                  <a:gd name="T33" fmla="*/ 2823 h 2823"/>
                  <a:gd name="T34" fmla="*/ 1094 w 2823"/>
                  <a:gd name="T35" fmla="*/ 2823 h 2823"/>
                  <a:gd name="T36" fmla="*/ 1553 w 2823"/>
                  <a:gd name="T37" fmla="*/ 2823 h 2823"/>
                  <a:gd name="T38" fmla="*/ 1800 w 2823"/>
                  <a:gd name="T39" fmla="*/ 2823 h 2823"/>
                  <a:gd name="T40" fmla="*/ 2258 w 2823"/>
                  <a:gd name="T41" fmla="*/ 2823 h 2823"/>
                  <a:gd name="T42" fmla="*/ 2505 w 2823"/>
                  <a:gd name="T43" fmla="*/ 2823 h 2823"/>
                  <a:gd name="T44" fmla="*/ 2682 w 2823"/>
                  <a:gd name="T45" fmla="*/ 2823 h 2823"/>
                  <a:gd name="T46" fmla="*/ 2752 w 2823"/>
                  <a:gd name="T47" fmla="*/ 2787 h 2823"/>
                  <a:gd name="T48" fmla="*/ 2787 w 2823"/>
                  <a:gd name="T49" fmla="*/ 2752 h 2823"/>
                  <a:gd name="T50" fmla="*/ 2823 w 2823"/>
                  <a:gd name="T51" fmla="*/ 2681 h 2823"/>
                  <a:gd name="T52" fmla="*/ 2823 w 2823"/>
                  <a:gd name="T53" fmla="*/ 2505 h 2823"/>
                  <a:gd name="T54" fmla="*/ 2823 w 2823"/>
                  <a:gd name="T55" fmla="*/ 2258 h 2823"/>
                  <a:gd name="T56" fmla="*/ 2823 w 2823"/>
                  <a:gd name="T57" fmla="*/ 1799 h 2823"/>
                  <a:gd name="T58" fmla="*/ 2823 w 2823"/>
                  <a:gd name="T59" fmla="*/ 1553 h 2823"/>
                  <a:gd name="T60" fmla="*/ 2823 w 2823"/>
                  <a:gd name="T61" fmla="*/ 1094 h 2823"/>
                  <a:gd name="T62" fmla="*/ 2823 w 2823"/>
                  <a:gd name="T63" fmla="*/ 847 h 2823"/>
                  <a:gd name="T64" fmla="*/ 2823 w 2823"/>
                  <a:gd name="T65" fmla="*/ 388 h 2823"/>
                  <a:gd name="T66" fmla="*/ 2823 w 2823"/>
                  <a:gd name="T67" fmla="*/ 141 h 2823"/>
                  <a:gd name="T68" fmla="*/ 2787 w 2823"/>
                  <a:gd name="T69" fmla="*/ 71 h 2823"/>
                  <a:gd name="T70" fmla="*/ 2752 w 2823"/>
                  <a:gd name="T71" fmla="*/ 36 h 2823"/>
                  <a:gd name="T72" fmla="*/ 2682 w 2823"/>
                  <a:gd name="T73" fmla="*/ 0 h 2823"/>
                  <a:gd name="T74" fmla="*/ 2540 w 2823"/>
                  <a:gd name="T75" fmla="*/ 0 h 2823"/>
                  <a:gd name="T76" fmla="*/ 2293 w 2823"/>
                  <a:gd name="T77" fmla="*/ 0 h 2823"/>
                  <a:gd name="T78" fmla="*/ 1835 w 2823"/>
                  <a:gd name="T79" fmla="*/ 0 h 2823"/>
                  <a:gd name="T80" fmla="*/ 1694 w 2823"/>
                  <a:gd name="T81" fmla="*/ 0 h 2823"/>
                  <a:gd name="T82" fmla="*/ 1694 w 2823"/>
                  <a:gd name="T83" fmla="*/ 141 h 2823"/>
                  <a:gd name="T84" fmla="*/ 1694 w 2823"/>
                  <a:gd name="T85" fmla="*/ 600 h 2823"/>
                  <a:gd name="T86" fmla="*/ 1694 w 2823"/>
                  <a:gd name="T87" fmla="*/ 847 h 2823"/>
                  <a:gd name="T88" fmla="*/ 1694 w 2823"/>
                  <a:gd name="T89" fmla="*/ 1129 h 2823"/>
                  <a:gd name="T90" fmla="*/ 1412 w 2823"/>
                  <a:gd name="T91" fmla="*/ 1129 h 2823"/>
                  <a:gd name="T92" fmla="*/ 1165 w 2823"/>
                  <a:gd name="T93" fmla="*/ 1129 h 2823"/>
                  <a:gd name="T94" fmla="*/ 1129 w 2823"/>
                  <a:gd name="T95" fmla="*/ 671 h 2823"/>
                  <a:gd name="T96" fmla="*/ 1129 w 2823"/>
                  <a:gd name="T97" fmla="*/ 424 h 2823"/>
                  <a:gd name="T98" fmla="*/ 1129 w 2823"/>
                  <a:gd name="T99" fmla="*/ 0 h 2823"/>
                  <a:gd name="T100" fmla="*/ 882 w 2823"/>
                  <a:gd name="T101" fmla="*/ 0 h 2823"/>
                  <a:gd name="T102" fmla="*/ 424 w 2823"/>
                  <a:gd name="T103" fmla="*/ 0 h 2823"/>
                  <a:gd name="T104" fmla="*/ 177 w 2823"/>
                  <a:gd name="T105" fmla="*/ 0 h 2823"/>
                  <a:gd name="T106" fmla="*/ 142 w 2823"/>
                  <a:gd name="T107" fmla="*/ 0 h 2823"/>
                  <a:gd name="T108" fmla="*/ 71 w 2823"/>
                  <a:gd name="T109" fmla="*/ 36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3" h="2823">
                    <a:moveTo>
                      <a:pt x="71" y="36"/>
                    </a:moveTo>
                    <a:lnTo>
                      <a:pt x="36" y="71"/>
                    </a:lnTo>
                    <a:lnTo>
                      <a:pt x="0" y="141"/>
                    </a:lnTo>
                    <a:lnTo>
                      <a:pt x="0" y="177"/>
                    </a:lnTo>
                    <a:lnTo>
                      <a:pt x="0" y="424"/>
                    </a:lnTo>
                    <a:lnTo>
                      <a:pt x="0" y="882"/>
                    </a:lnTo>
                    <a:lnTo>
                      <a:pt x="0" y="1129"/>
                    </a:lnTo>
                    <a:lnTo>
                      <a:pt x="0" y="1588"/>
                    </a:lnTo>
                    <a:lnTo>
                      <a:pt x="0" y="1835"/>
                    </a:lnTo>
                    <a:lnTo>
                      <a:pt x="0" y="2293"/>
                    </a:lnTo>
                    <a:lnTo>
                      <a:pt x="0" y="2540"/>
                    </a:lnTo>
                    <a:lnTo>
                      <a:pt x="0" y="2681"/>
                    </a:lnTo>
                    <a:lnTo>
                      <a:pt x="36" y="2752"/>
                    </a:lnTo>
                    <a:lnTo>
                      <a:pt x="71" y="2787"/>
                    </a:lnTo>
                    <a:lnTo>
                      <a:pt x="142" y="2823"/>
                    </a:lnTo>
                    <a:lnTo>
                      <a:pt x="388" y="2823"/>
                    </a:lnTo>
                    <a:lnTo>
                      <a:pt x="847" y="2823"/>
                    </a:lnTo>
                    <a:lnTo>
                      <a:pt x="1094" y="2823"/>
                    </a:lnTo>
                    <a:lnTo>
                      <a:pt x="1553" y="2823"/>
                    </a:lnTo>
                    <a:lnTo>
                      <a:pt x="1800" y="2823"/>
                    </a:lnTo>
                    <a:lnTo>
                      <a:pt x="2258" y="2823"/>
                    </a:lnTo>
                    <a:lnTo>
                      <a:pt x="2505" y="2823"/>
                    </a:lnTo>
                    <a:lnTo>
                      <a:pt x="2682" y="2823"/>
                    </a:lnTo>
                    <a:lnTo>
                      <a:pt x="2752" y="2787"/>
                    </a:lnTo>
                    <a:lnTo>
                      <a:pt x="2787" y="2752"/>
                    </a:lnTo>
                    <a:lnTo>
                      <a:pt x="2823" y="2681"/>
                    </a:lnTo>
                    <a:lnTo>
                      <a:pt x="2823" y="2505"/>
                    </a:lnTo>
                    <a:lnTo>
                      <a:pt x="2823" y="2258"/>
                    </a:lnTo>
                    <a:lnTo>
                      <a:pt x="2823" y="1799"/>
                    </a:lnTo>
                    <a:lnTo>
                      <a:pt x="2823" y="1553"/>
                    </a:lnTo>
                    <a:lnTo>
                      <a:pt x="2823" y="1094"/>
                    </a:lnTo>
                    <a:lnTo>
                      <a:pt x="2823" y="847"/>
                    </a:lnTo>
                    <a:lnTo>
                      <a:pt x="2823" y="388"/>
                    </a:lnTo>
                    <a:lnTo>
                      <a:pt x="2823" y="141"/>
                    </a:lnTo>
                    <a:lnTo>
                      <a:pt x="2787" y="71"/>
                    </a:lnTo>
                    <a:lnTo>
                      <a:pt x="2752" y="36"/>
                    </a:lnTo>
                    <a:lnTo>
                      <a:pt x="2682" y="0"/>
                    </a:lnTo>
                    <a:lnTo>
                      <a:pt x="2540" y="0"/>
                    </a:lnTo>
                    <a:lnTo>
                      <a:pt x="2293" y="0"/>
                    </a:lnTo>
                    <a:lnTo>
                      <a:pt x="1835" y="0"/>
                    </a:lnTo>
                    <a:lnTo>
                      <a:pt x="1694" y="0"/>
                    </a:lnTo>
                    <a:lnTo>
                      <a:pt x="1694" y="141"/>
                    </a:lnTo>
                    <a:lnTo>
                      <a:pt x="1694" y="600"/>
                    </a:lnTo>
                    <a:lnTo>
                      <a:pt x="1694" y="847"/>
                    </a:lnTo>
                    <a:lnTo>
                      <a:pt x="1694" y="1129"/>
                    </a:lnTo>
                    <a:lnTo>
                      <a:pt x="1412" y="1129"/>
                    </a:lnTo>
                    <a:lnTo>
                      <a:pt x="1165" y="1129"/>
                    </a:lnTo>
                    <a:lnTo>
                      <a:pt x="1129" y="671"/>
                    </a:lnTo>
                    <a:lnTo>
                      <a:pt x="1129" y="424"/>
                    </a:lnTo>
                    <a:lnTo>
                      <a:pt x="1129" y="0"/>
                    </a:lnTo>
                    <a:lnTo>
                      <a:pt x="882" y="0"/>
                    </a:lnTo>
                    <a:lnTo>
                      <a:pt x="424" y="0"/>
                    </a:lnTo>
                    <a:lnTo>
                      <a:pt x="177" y="0"/>
                    </a:lnTo>
                    <a:lnTo>
                      <a:pt x="142" y="0"/>
                    </a:lnTo>
                    <a:lnTo>
                      <a:pt x="71" y="36"/>
                    </a:lnTo>
                    <a:close/>
                  </a:path>
                </a:pathLst>
              </a:custGeom>
              <a:solidFill>
                <a:srgbClr val="EE3124">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63" name="Freeform 76">
                <a:extLst>
                  <a:ext uri="{FF2B5EF4-FFF2-40B4-BE49-F238E27FC236}">
                    <a16:creationId xmlns="" xmlns:a16="http://schemas.microsoft.com/office/drawing/2014/main" id="{BAAF3736-D68E-4245-B049-451907C9C3F2}"/>
                  </a:ext>
                </a:extLst>
              </p:cNvPr>
              <p:cNvSpPr>
                <a:spLocks noEditPoints="1"/>
              </p:cNvSpPr>
              <p:nvPr/>
            </p:nvSpPr>
            <p:spPr bwMode="auto">
              <a:xfrm>
                <a:off x="1755775" y="3432175"/>
                <a:ext cx="1331913" cy="1149350"/>
              </a:xfrm>
              <a:custGeom>
                <a:avLst/>
                <a:gdLst>
                  <a:gd name="T0" fmla="*/ 12594 w 16369"/>
                  <a:gd name="T1" fmla="*/ 5080 h 14111"/>
                  <a:gd name="T2" fmla="*/ 11289 w 16369"/>
                  <a:gd name="T3" fmla="*/ 4233 h 14111"/>
                  <a:gd name="T4" fmla="*/ 12524 w 16369"/>
                  <a:gd name="T5" fmla="*/ 3951 h 14111"/>
                  <a:gd name="T6" fmla="*/ 14111 w 16369"/>
                  <a:gd name="T7" fmla="*/ 4269 h 14111"/>
                  <a:gd name="T8" fmla="*/ 6844 w 16369"/>
                  <a:gd name="T9" fmla="*/ 4022 h 14111"/>
                  <a:gd name="T10" fmla="*/ 8996 w 16369"/>
                  <a:gd name="T11" fmla="*/ 3951 h 14111"/>
                  <a:gd name="T12" fmla="*/ 9525 w 16369"/>
                  <a:gd name="T13" fmla="*/ 4974 h 14111"/>
                  <a:gd name="T14" fmla="*/ 7902 w 16369"/>
                  <a:gd name="T15" fmla="*/ 5080 h 14111"/>
                  <a:gd name="T16" fmla="*/ 5010 w 16369"/>
                  <a:gd name="T17" fmla="*/ 4868 h 14111"/>
                  <a:gd name="T18" fmla="*/ 4128 w 16369"/>
                  <a:gd name="T19" fmla="*/ 5080 h 14111"/>
                  <a:gd name="T20" fmla="*/ 2258 w 16369"/>
                  <a:gd name="T21" fmla="*/ 4798 h 14111"/>
                  <a:gd name="T22" fmla="*/ 3105 w 16369"/>
                  <a:gd name="T23" fmla="*/ 3951 h 14111"/>
                  <a:gd name="T24" fmla="*/ 5010 w 16369"/>
                  <a:gd name="T25" fmla="*/ 4022 h 14111"/>
                  <a:gd name="T26" fmla="*/ 6562 w 16369"/>
                  <a:gd name="T27" fmla="*/ 71 h 14111"/>
                  <a:gd name="T28" fmla="*/ 5433 w 16369"/>
                  <a:gd name="T29" fmla="*/ 247 h 14111"/>
                  <a:gd name="T30" fmla="*/ 4445 w 16369"/>
                  <a:gd name="T31" fmla="*/ 459 h 14111"/>
                  <a:gd name="T32" fmla="*/ 3528 w 16369"/>
                  <a:gd name="T33" fmla="*/ 706 h 14111"/>
                  <a:gd name="T34" fmla="*/ 2540 w 16369"/>
                  <a:gd name="T35" fmla="*/ 1023 h 14111"/>
                  <a:gd name="T36" fmla="*/ 1940 w 16369"/>
                  <a:gd name="T37" fmla="*/ 1235 h 14111"/>
                  <a:gd name="T38" fmla="*/ 1129 w 16369"/>
                  <a:gd name="T39" fmla="*/ 1552 h 14111"/>
                  <a:gd name="T40" fmla="*/ 600 w 16369"/>
                  <a:gd name="T41" fmla="*/ 1799 h 14111"/>
                  <a:gd name="T42" fmla="*/ 0 w 16369"/>
                  <a:gd name="T43" fmla="*/ 3105 h 14111"/>
                  <a:gd name="T44" fmla="*/ 0 w 16369"/>
                  <a:gd name="T45" fmla="*/ 5680 h 14111"/>
                  <a:gd name="T46" fmla="*/ 0 w 16369"/>
                  <a:gd name="T47" fmla="*/ 8043 h 14111"/>
                  <a:gd name="T48" fmla="*/ 0 w 16369"/>
                  <a:gd name="T49" fmla="*/ 10619 h 14111"/>
                  <a:gd name="T50" fmla="*/ 0 w 16369"/>
                  <a:gd name="T51" fmla="*/ 12982 h 14111"/>
                  <a:gd name="T52" fmla="*/ 247 w 16369"/>
                  <a:gd name="T53" fmla="*/ 13758 h 14111"/>
                  <a:gd name="T54" fmla="*/ 706 w 16369"/>
                  <a:gd name="T55" fmla="*/ 14076 h 14111"/>
                  <a:gd name="T56" fmla="*/ 2258 w 16369"/>
                  <a:gd name="T57" fmla="*/ 13970 h 14111"/>
                  <a:gd name="T58" fmla="*/ 2258 w 16369"/>
                  <a:gd name="T59" fmla="*/ 11395 h 14111"/>
                  <a:gd name="T60" fmla="*/ 2258 w 16369"/>
                  <a:gd name="T61" fmla="*/ 9031 h 14111"/>
                  <a:gd name="T62" fmla="*/ 2364 w 16369"/>
                  <a:gd name="T63" fmla="*/ 7091 h 14111"/>
                  <a:gd name="T64" fmla="*/ 2611 w 16369"/>
                  <a:gd name="T65" fmla="*/ 6844 h 14111"/>
                  <a:gd name="T66" fmla="*/ 4763 w 16369"/>
                  <a:gd name="T67" fmla="*/ 6773 h 14111"/>
                  <a:gd name="T68" fmla="*/ 7338 w 16369"/>
                  <a:gd name="T69" fmla="*/ 6773 h 14111"/>
                  <a:gd name="T70" fmla="*/ 9701 w 16369"/>
                  <a:gd name="T71" fmla="*/ 6773 h 14111"/>
                  <a:gd name="T72" fmla="*/ 12277 w 16369"/>
                  <a:gd name="T73" fmla="*/ 6773 h 14111"/>
                  <a:gd name="T74" fmla="*/ 14005 w 16369"/>
                  <a:gd name="T75" fmla="*/ 6879 h 14111"/>
                  <a:gd name="T76" fmla="*/ 14111 w 16369"/>
                  <a:gd name="T77" fmla="*/ 8502 h 14111"/>
                  <a:gd name="T78" fmla="*/ 14111 w 16369"/>
                  <a:gd name="T79" fmla="*/ 10866 h 14111"/>
                  <a:gd name="T80" fmla="*/ 14111 w 16369"/>
                  <a:gd name="T81" fmla="*/ 13441 h 14111"/>
                  <a:gd name="T82" fmla="*/ 16051 w 16369"/>
                  <a:gd name="T83" fmla="*/ 13829 h 14111"/>
                  <a:gd name="T84" fmla="*/ 16369 w 16369"/>
                  <a:gd name="T85" fmla="*/ 12806 h 14111"/>
                  <a:gd name="T86" fmla="*/ 16369 w 16369"/>
                  <a:gd name="T87" fmla="*/ 10442 h 14111"/>
                  <a:gd name="T88" fmla="*/ 16369 w 16369"/>
                  <a:gd name="T89" fmla="*/ 7867 h 14111"/>
                  <a:gd name="T90" fmla="*/ 16369 w 16369"/>
                  <a:gd name="T91" fmla="*/ 5503 h 14111"/>
                  <a:gd name="T92" fmla="*/ 16369 w 16369"/>
                  <a:gd name="T93" fmla="*/ 2928 h 14111"/>
                  <a:gd name="T94" fmla="*/ 16122 w 16369"/>
                  <a:gd name="T95" fmla="*/ 2081 h 14111"/>
                  <a:gd name="T96" fmla="*/ 15699 w 16369"/>
                  <a:gd name="T97" fmla="*/ 1764 h 14111"/>
                  <a:gd name="T98" fmla="*/ 15134 w 16369"/>
                  <a:gd name="T99" fmla="*/ 1517 h 14111"/>
                  <a:gd name="T100" fmla="*/ 14535 w 16369"/>
                  <a:gd name="T101" fmla="*/ 1270 h 14111"/>
                  <a:gd name="T102" fmla="*/ 13723 w 16369"/>
                  <a:gd name="T103" fmla="*/ 988 h 14111"/>
                  <a:gd name="T104" fmla="*/ 12947 w 16369"/>
                  <a:gd name="T105" fmla="*/ 741 h 14111"/>
                  <a:gd name="T106" fmla="*/ 11924 w 16369"/>
                  <a:gd name="T107" fmla="*/ 459 h 14111"/>
                  <a:gd name="T108" fmla="*/ 10971 w 16369"/>
                  <a:gd name="T109" fmla="*/ 247 h 14111"/>
                  <a:gd name="T110" fmla="*/ 9807 w 16369"/>
                  <a:gd name="T111" fmla="*/ 71 h 14111"/>
                  <a:gd name="T112" fmla="*/ 8043 w 16369"/>
                  <a:gd name="T113" fmla="*/ 0 h 14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69" h="14111">
                    <a:moveTo>
                      <a:pt x="14041" y="4974"/>
                    </a:moveTo>
                    <a:lnTo>
                      <a:pt x="14005" y="5010"/>
                    </a:lnTo>
                    <a:lnTo>
                      <a:pt x="13935" y="5045"/>
                    </a:lnTo>
                    <a:lnTo>
                      <a:pt x="13547" y="5080"/>
                    </a:lnTo>
                    <a:lnTo>
                      <a:pt x="13300" y="5080"/>
                    </a:lnTo>
                    <a:lnTo>
                      <a:pt x="12841" y="5080"/>
                    </a:lnTo>
                    <a:lnTo>
                      <a:pt x="12594" y="5080"/>
                    </a:lnTo>
                    <a:lnTo>
                      <a:pt x="12136" y="5080"/>
                    </a:lnTo>
                    <a:lnTo>
                      <a:pt x="11889" y="5080"/>
                    </a:lnTo>
                    <a:lnTo>
                      <a:pt x="11465" y="5045"/>
                    </a:lnTo>
                    <a:lnTo>
                      <a:pt x="11360" y="5045"/>
                    </a:lnTo>
                    <a:lnTo>
                      <a:pt x="11289" y="4904"/>
                    </a:lnTo>
                    <a:lnTo>
                      <a:pt x="11289" y="4480"/>
                    </a:lnTo>
                    <a:lnTo>
                      <a:pt x="11289" y="4233"/>
                    </a:lnTo>
                    <a:lnTo>
                      <a:pt x="11324" y="4128"/>
                    </a:lnTo>
                    <a:lnTo>
                      <a:pt x="11360" y="4022"/>
                    </a:lnTo>
                    <a:lnTo>
                      <a:pt x="11465" y="3986"/>
                    </a:lnTo>
                    <a:lnTo>
                      <a:pt x="11571" y="3951"/>
                    </a:lnTo>
                    <a:lnTo>
                      <a:pt x="11818" y="3951"/>
                    </a:lnTo>
                    <a:lnTo>
                      <a:pt x="12277" y="3951"/>
                    </a:lnTo>
                    <a:lnTo>
                      <a:pt x="12524" y="3951"/>
                    </a:lnTo>
                    <a:lnTo>
                      <a:pt x="12982" y="3951"/>
                    </a:lnTo>
                    <a:lnTo>
                      <a:pt x="13229" y="3951"/>
                    </a:lnTo>
                    <a:lnTo>
                      <a:pt x="13688" y="3951"/>
                    </a:lnTo>
                    <a:lnTo>
                      <a:pt x="13970" y="3986"/>
                    </a:lnTo>
                    <a:lnTo>
                      <a:pt x="14041" y="4022"/>
                    </a:lnTo>
                    <a:lnTo>
                      <a:pt x="14076" y="4128"/>
                    </a:lnTo>
                    <a:lnTo>
                      <a:pt x="14111" y="4269"/>
                    </a:lnTo>
                    <a:lnTo>
                      <a:pt x="14111" y="4516"/>
                    </a:lnTo>
                    <a:lnTo>
                      <a:pt x="14076" y="4904"/>
                    </a:lnTo>
                    <a:lnTo>
                      <a:pt x="14041" y="4974"/>
                    </a:lnTo>
                    <a:close/>
                    <a:moveTo>
                      <a:pt x="6773" y="4763"/>
                    </a:moveTo>
                    <a:lnTo>
                      <a:pt x="6773" y="4516"/>
                    </a:lnTo>
                    <a:lnTo>
                      <a:pt x="6809" y="4128"/>
                    </a:lnTo>
                    <a:lnTo>
                      <a:pt x="6844" y="4022"/>
                    </a:lnTo>
                    <a:lnTo>
                      <a:pt x="6950" y="3986"/>
                    </a:lnTo>
                    <a:lnTo>
                      <a:pt x="7338" y="3951"/>
                    </a:lnTo>
                    <a:lnTo>
                      <a:pt x="7585" y="3951"/>
                    </a:lnTo>
                    <a:lnTo>
                      <a:pt x="8043" y="3951"/>
                    </a:lnTo>
                    <a:lnTo>
                      <a:pt x="8290" y="3951"/>
                    </a:lnTo>
                    <a:lnTo>
                      <a:pt x="8749" y="3951"/>
                    </a:lnTo>
                    <a:lnTo>
                      <a:pt x="8996" y="3951"/>
                    </a:lnTo>
                    <a:lnTo>
                      <a:pt x="9419" y="3951"/>
                    </a:lnTo>
                    <a:lnTo>
                      <a:pt x="9559" y="4024"/>
                    </a:lnTo>
                    <a:lnTo>
                      <a:pt x="9560" y="4128"/>
                    </a:lnTo>
                    <a:lnTo>
                      <a:pt x="9596" y="4551"/>
                    </a:lnTo>
                    <a:lnTo>
                      <a:pt x="9596" y="4798"/>
                    </a:lnTo>
                    <a:lnTo>
                      <a:pt x="9560" y="4904"/>
                    </a:lnTo>
                    <a:lnTo>
                      <a:pt x="9525" y="4974"/>
                    </a:lnTo>
                    <a:lnTo>
                      <a:pt x="9490" y="5010"/>
                    </a:lnTo>
                    <a:lnTo>
                      <a:pt x="9419" y="5045"/>
                    </a:lnTo>
                    <a:lnTo>
                      <a:pt x="9313" y="5080"/>
                    </a:lnTo>
                    <a:lnTo>
                      <a:pt x="9066" y="5080"/>
                    </a:lnTo>
                    <a:lnTo>
                      <a:pt x="8608" y="5080"/>
                    </a:lnTo>
                    <a:lnTo>
                      <a:pt x="8361" y="5080"/>
                    </a:lnTo>
                    <a:lnTo>
                      <a:pt x="7902" y="5080"/>
                    </a:lnTo>
                    <a:lnTo>
                      <a:pt x="7655" y="5080"/>
                    </a:lnTo>
                    <a:lnTo>
                      <a:pt x="7197" y="5080"/>
                    </a:lnTo>
                    <a:lnTo>
                      <a:pt x="6950" y="5045"/>
                    </a:lnTo>
                    <a:lnTo>
                      <a:pt x="6844" y="5010"/>
                    </a:lnTo>
                    <a:lnTo>
                      <a:pt x="6809" y="4904"/>
                    </a:lnTo>
                    <a:lnTo>
                      <a:pt x="6773" y="4763"/>
                    </a:lnTo>
                    <a:close/>
                    <a:moveTo>
                      <a:pt x="5010" y="4868"/>
                    </a:moveTo>
                    <a:lnTo>
                      <a:pt x="4974" y="4904"/>
                    </a:lnTo>
                    <a:lnTo>
                      <a:pt x="4939" y="4939"/>
                    </a:lnTo>
                    <a:lnTo>
                      <a:pt x="4904" y="4974"/>
                    </a:lnTo>
                    <a:lnTo>
                      <a:pt x="4868" y="5010"/>
                    </a:lnTo>
                    <a:lnTo>
                      <a:pt x="4833" y="5045"/>
                    </a:lnTo>
                    <a:lnTo>
                      <a:pt x="4375" y="5080"/>
                    </a:lnTo>
                    <a:lnTo>
                      <a:pt x="4128" y="5080"/>
                    </a:lnTo>
                    <a:lnTo>
                      <a:pt x="3669" y="5080"/>
                    </a:lnTo>
                    <a:lnTo>
                      <a:pt x="3422" y="5080"/>
                    </a:lnTo>
                    <a:lnTo>
                      <a:pt x="2963" y="5080"/>
                    </a:lnTo>
                    <a:lnTo>
                      <a:pt x="2716" y="5080"/>
                    </a:lnTo>
                    <a:lnTo>
                      <a:pt x="2434" y="5045"/>
                    </a:lnTo>
                    <a:lnTo>
                      <a:pt x="2328" y="5010"/>
                    </a:lnTo>
                    <a:lnTo>
                      <a:pt x="2258" y="4798"/>
                    </a:lnTo>
                    <a:lnTo>
                      <a:pt x="2258" y="4339"/>
                    </a:lnTo>
                    <a:lnTo>
                      <a:pt x="2258" y="4233"/>
                    </a:lnTo>
                    <a:cubicBezTo>
                      <a:pt x="2258" y="4138"/>
                      <a:pt x="2275" y="4136"/>
                      <a:pt x="2293" y="4057"/>
                    </a:cubicBezTo>
                    <a:lnTo>
                      <a:pt x="2328" y="4022"/>
                    </a:lnTo>
                    <a:lnTo>
                      <a:pt x="2364" y="3986"/>
                    </a:lnTo>
                    <a:lnTo>
                      <a:pt x="2646" y="3951"/>
                    </a:lnTo>
                    <a:lnTo>
                      <a:pt x="3105" y="3951"/>
                    </a:lnTo>
                    <a:lnTo>
                      <a:pt x="3351" y="3951"/>
                    </a:lnTo>
                    <a:lnTo>
                      <a:pt x="3810" y="3951"/>
                    </a:lnTo>
                    <a:lnTo>
                      <a:pt x="4057" y="3951"/>
                    </a:lnTo>
                    <a:lnTo>
                      <a:pt x="4516" y="3951"/>
                    </a:lnTo>
                    <a:lnTo>
                      <a:pt x="4763" y="3951"/>
                    </a:lnTo>
                    <a:lnTo>
                      <a:pt x="4904" y="3986"/>
                    </a:lnTo>
                    <a:lnTo>
                      <a:pt x="5010" y="4022"/>
                    </a:lnTo>
                    <a:lnTo>
                      <a:pt x="5045" y="4128"/>
                    </a:lnTo>
                    <a:lnTo>
                      <a:pt x="5080" y="4375"/>
                    </a:lnTo>
                    <a:lnTo>
                      <a:pt x="5045" y="4833"/>
                    </a:lnTo>
                    <a:lnTo>
                      <a:pt x="5010" y="4868"/>
                    </a:lnTo>
                    <a:close/>
                    <a:moveTo>
                      <a:pt x="7056" y="35"/>
                    </a:moveTo>
                    <a:lnTo>
                      <a:pt x="6844" y="35"/>
                    </a:lnTo>
                    <a:lnTo>
                      <a:pt x="6562" y="71"/>
                    </a:lnTo>
                    <a:lnTo>
                      <a:pt x="6526" y="106"/>
                    </a:lnTo>
                    <a:lnTo>
                      <a:pt x="6280" y="106"/>
                    </a:lnTo>
                    <a:lnTo>
                      <a:pt x="6244" y="106"/>
                    </a:lnTo>
                    <a:lnTo>
                      <a:pt x="6033" y="141"/>
                    </a:lnTo>
                    <a:lnTo>
                      <a:pt x="5821" y="176"/>
                    </a:lnTo>
                    <a:lnTo>
                      <a:pt x="5715" y="212"/>
                    </a:lnTo>
                    <a:lnTo>
                      <a:pt x="5433" y="247"/>
                    </a:lnTo>
                    <a:lnTo>
                      <a:pt x="5398" y="247"/>
                    </a:lnTo>
                    <a:lnTo>
                      <a:pt x="5256" y="282"/>
                    </a:lnTo>
                    <a:lnTo>
                      <a:pt x="5080" y="318"/>
                    </a:lnTo>
                    <a:lnTo>
                      <a:pt x="4904" y="353"/>
                    </a:lnTo>
                    <a:lnTo>
                      <a:pt x="4833" y="388"/>
                    </a:lnTo>
                    <a:lnTo>
                      <a:pt x="4516" y="459"/>
                    </a:lnTo>
                    <a:lnTo>
                      <a:pt x="4445" y="459"/>
                    </a:lnTo>
                    <a:lnTo>
                      <a:pt x="4304" y="494"/>
                    </a:lnTo>
                    <a:lnTo>
                      <a:pt x="4163" y="529"/>
                    </a:lnTo>
                    <a:lnTo>
                      <a:pt x="4022" y="565"/>
                    </a:lnTo>
                    <a:lnTo>
                      <a:pt x="3916" y="600"/>
                    </a:lnTo>
                    <a:lnTo>
                      <a:pt x="3881" y="635"/>
                    </a:lnTo>
                    <a:lnTo>
                      <a:pt x="3563" y="706"/>
                    </a:lnTo>
                    <a:lnTo>
                      <a:pt x="3528" y="706"/>
                    </a:lnTo>
                    <a:lnTo>
                      <a:pt x="3422" y="741"/>
                    </a:lnTo>
                    <a:lnTo>
                      <a:pt x="3281" y="776"/>
                    </a:lnTo>
                    <a:lnTo>
                      <a:pt x="3175" y="811"/>
                    </a:lnTo>
                    <a:lnTo>
                      <a:pt x="3069" y="847"/>
                    </a:lnTo>
                    <a:lnTo>
                      <a:pt x="2963" y="882"/>
                    </a:lnTo>
                    <a:lnTo>
                      <a:pt x="2893" y="917"/>
                    </a:lnTo>
                    <a:lnTo>
                      <a:pt x="2540" y="1023"/>
                    </a:lnTo>
                    <a:lnTo>
                      <a:pt x="2505" y="1023"/>
                    </a:lnTo>
                    <a:lnTo>
                      <a:pt x="2434" y="1058"/>
                    </a:lnTo>
                    <a:lnTo>
                      <a:pt x="2328" y="1094"/>
                    </a:lnTo>
                    <a:lnTo>
                      <a:pt x="2223" y="1129"/>
                    </a:lnTo>
                    <a:lnTo>
                      <a:pt x="2117" y="1164"/>
                    </a:lnTo>
                    <a:lnTo>
                      <a:pt x="2046" y="1200"/>
                    </a:lnTo>
                    <a:lnTo>
                      <a:pt x="1940" y="1235"/>
                    </a:lnTo>
                    <a:lnTo>
                      <a:pt x="1835" y="1270"/>
                    </a:lnTo>
                    <a:lnTo>
                      <a:pt x="1799" y="1305"/>
                    </a:lnTo>
                    <a:lnTo>
                      <a:pt x="1411" y="1446"/>
                    </a:lnTo>
                    <a:lnTo>
                      <a:pt x="1376" y="1446"/>
                    </a:lnTo>
                    <a:lnTo>
                      <a:pt x="1305" y="1482"/>
                    </a:lnTo>
                    <a:lnTo>
                      <a:pt x="1235" y="1517"/>
                    </a:lnTo>
                    <a:lnTo>
                      <a:pt x="1129" y="1552"/>
                    </a:lnTo>
                    <a:lnTo>
                      <a:pt x="1058" y="1588"/>
                    </a:lnTo>
                    <a:lnTo>
                      <a:pt x="988" y="1623"/>
                    </a:lnTo>
                    <a:lnTo>
                      <a:pt x="882" y="1658"/>
                    </a:lnTo>
                    <a:lnTo>
                      <a:pt x="811" y="1693"/>
                    </a:lnTo>
                    <a:lnTo>
                      <a:pt x="741" y="1729"/>
                    </a:lnTo>
                    <a:lnTo>
                      <a:pt x="670" y="1764"/>
                    </a:lnTo>
                    <a:lnTo>
                      <a:pt x="600" y="1799"/>
                    </a:lnTo>
                    <a:lnTo>
                      <a:pt x="565" y="1835"/>
                    </a:lnTo>
                    <a:lnTo>
                      <a:pt x="106" y="2293"/>
                    </a:lnTo>
                    <a:lnTo>
                      <a:pt x="71" y="2328"/>
                    </a:lnTo>
                    <a:lnTo>
                      <a:pt x="35" y="2434"/>
                    </a:lnTo>
                    <a:lnTo>
                      <a:pt x="0" y="2540"/>
                    </a:lnTo>
                    <a:lnTo>
                      <a:pt x="0" y="2858"/>
                    </a:lnTo>
                    <a:lnTo>
                      <a:pt x="0" y="3105"/>
                    </a:lnTo>
                    <a:lnTo>
                      <a:pt x="0" y="3563"/>
                    </a:lnTo>
                    <a:lnTo>
                      <a:pt x="0" y="3810"/>
                    </a:lnTo>
                    <a:lnTo>
                      <a:pt x="0" y="4269"/>
                    </a:lnTo>
                    <a:lnTo>
                      <a:pt x="0" y="4516"/>
                    </a:lnTo>
                    <a:lnTo>
                      <a:pt x="0" y="4974"/>
                    </a:lnTo>
                    <a:lnTo>
                      <a:pt x="0" y="5221"/>
                    </a:lnTo>
                    <a:lnTo>
                      <a:pt x="0" y="5680"/>
                    </a:lnTo>
                    <a:lnTo>
                      <a:pt x="0" y="5927"/>
                    </a:lnTo>
                    <a:lnTo>
                      <a:pt x="0" y="6385"/>
                    </a:lnTo>
                    <a:lnTo>
                      <a:pt x="0" y="6632"/>
                    </a:lnTo>
                    <a:lnTo>
                      <a:pt x="0" y="7091"/>
                    </a:lnTo>
                    <a:lnTo>
                      <a:pt x="0" y="7338"/>
                    </a:lnTo>
                    <a:lnTo>
                      <a:pt x="0" y="7796"/>
                    </a:lnTo>
                    <a:lnTo>
                      <a:pt x="0" y="8043"/>
                    </a:lnTo>
                    <a:lnTo>
                      <a:pt x="0" y="8502"/>
                    </a:lnTo>
                    <a:lnTo>
                      <a:pt x="0" y="8749"/>
                    </a:lnTo>
                    <a:lnTo>
                      <a:pt x="0" y="9208"/>
                    </a:lnTo>
                    <a:lnTo>
                      <a:pt x="0" y="9455"/>
                    </a:lnTo>
                    <a:lnTo>
                      <a:pt x="0" y="9913"/>
                    </a:lnTo>
                    <a:lnTo>
                      <a:pt x="0" y="10160"/>
                    </a:lnTo>
                    <a:lnTo>
                      <a:pt x="0" y="10619"/>
                    </a:lnTo>
                    <a:lnTo>
                      <a:pt x="0" y="10866"/>
                    </a:lnTo>
                    <a:lnTo>
                      <a:pt x="0" y="11324"/>
                    </a:lnTo>
                    <a:lnTo>
                      <a:pt x="0" y="11571"/>
                    </a:lnTo>
                    <a:lnTo>
                      <a:pt x="0" y="12030"/>
                    </a:lnTo>
                    <a:lnTo>
                      <a:pt x="0" y="12277"/>
                    </a:lnTo>
                    <a:lnTo>
                      <a:pt x="0" y="12735"/>
                    </a:lnTo>
                    <a:lnTo>
                      <a:pt x="0" y="12982"/>
                    </a:lnTo>
                    <a:lnTo>
                      <a:pt x="0" y="13265"/>
                    </a:lnTo>
                    <a:lnTo>
                      <a:pt x="35" y="13406"/>
                    </a:lnTo>
                    <a:lnTo>
                      <a:pt x="106" y="13547"/>
                    </a:lnTo>
                    <a:lnTo>
                      <a:pt x="141" y="13617"/>
                    </a:lnTo>
                    <a:lnTo>
                      <a:pt x="176" y="13653"/>
                    </a:lnTo>
                    <a:lnTo>
                      <a:pt x="212" y="13723"/>
                    </a:lnTo>
                    <a:lnTo>
                      <a:pt x="247" y="13758"/>
                    </a:lnTo>
                    <a:lnTo>
                      <a:pt x="282" y="13794"/>
                    </a:lnTo>
                    <a:lnTo>
                      <a:pt x="318" y="13829"/>
                    </a:lnTo>
                    <a:lnTo>
                      <a:pt x="459" y="13935"/>
                    </a:lnTo>
                    <a:lnTo>
                      <a:pt x="494" y="13970"/>
                    </a:lnTo>
                    <a:lnTo>
                      <a:pt x="565" y="14005"/>
                    </a:lnTo>
                    <a:lnTo>
                      <a:pt x="600" y="14041"/>
                    </a:lnTo>
                    <a:lnTo>
                      <a:pt x="706" y="14076"/>
                    </a:lnTo>
                    <a:lnTo>
                      <a:pt x="741" y="14076"/>
                    </a:lnTo>
                    <a:lnTo>
                      <a:pt x="953" y="14111"/>
                    </a:lnTo>
                    <a:lnTo>
                      <a:pt x="1411" y="14111"/>
                    </a:lnTo>
                    <a:lnTo>
                      <a:pt x="1658" y="14111"/>
                    </a:lnTo>
                    <a:lnTo>
                      <a:pt x="2117" y="14111"/>
                    </a:lnTo>
                    <a:lnTo>
                      <a:pt x="2258" y="14111"/>
                    </a:lnTo>
                    <a:lnTo>
                      <a:pt x="2258" y="13970"/>
                    </a:lnTo>
                    <a:lnTo>
                      <a:pt x="2258" y="13511"/>
                    </a:lnTo>
                    <a:lnTo>
                      <a:pt x="2258" y="13265"/>
                    </a:lnTo>
                    <a:lnTo>
                      <a:pt x="2258" y="12806"/>
                    </a:lnTo>
                    <a:lnTo>
                      <a:pt x="2258" y="12559"/>
                    </a:lnTo>
                    <a:lnTo>
                      <a:pt x="2258" y="12100"/>
                    </a:lnTo>
                    <a:lnTo>
                      <a:pt x="2258" y="11853"/>
                    </a:lnTo>
                    <a:lnTo>
                      <a:pt x="2258" y="11395"/>
                    </a:lnTo>
                    <a:lnTo>
                      <a:pt x="2258" y="11148"/>
                    </a:lnTo>
                    <a:lnTo>
                      <a:pt x="2258" y="10689"/>
                    </a:lnTo>
                    <a:lnTo>
                      <a:pt x="2258" y="10442"/>
                    </a:lnTo>
                    <a:lnTo>
                      <a:pt x="2258" y="9984"/>
                    </a:lnTo>
                    <a:lnTo>
                      <a:pt x="2258" y="9737"/>
                    </a:lnTo>
                    <a:lnTo>
                      <a:pt x="2258" y="9278"/>
                    </a:lnTo>
                    <a:lnTo>
                      <a:pt x="2258" y="9031"/>
                    </a:lnTo>
                    <a:lnTo>
                      <a:pt x="2258" y="8573"/>
                    </a:lnTo>
                    <a:lnTo>
                      <a:pt x="2258" y="8326"/>
                    </a:lnTo>
                    <a:lnTo>
                      <a:pt x="2258" y="7867"/>
                    </a:lnTo>
                    <a:lnTo>
                      <a:pt x="2258" y="7620"/>
                    </a:lnTo>
                    <a:lnTo>
                      <a:pt x="2293" y="7161"/>
                    </a:lnTo>
                    <a:lnTo>
                      <a:pt x="2328" y="7126"/>
                    </a:lnTo>
                    <a:lnTo>
                      <a:pt x="2364" y="7091"/>
                    </a:lnTo>
                    <a:lnTo>
                      <a:pt x="2399" y="7056"/>
                    </a:lnTo>
                    <a:lnTo>
                      <a:pt x="2434" y="7020"/>
                    </a:lnTo>
                    <a:lnTo>
                      <a:pt x="2470" y="6985"/>
                    </a:lnTo>
                    <a:lnTo>
                      <a:pt x="2505" y="6950"/>
                    </a:lnTo>
                    <a:lnTo>
                      <a:pt x="2540" y="6915"/>
                    </a:lnTo>
                    <a:lnTo>
                      <a:pt x="2575" y="6879"/>
                    </a:lnTo>
                    <a:lnTo>
                      <a:pt x="2611" y="6844"/>
                    </a:lnTo>
                    <a:lnTo>
                      <a:pt x="2646" y="6809"/>
                    </a:lnTo>
                    <a:lnTo>
                      <a:pt x="3105" y="6773"/>
                    </a:lnTo>
                    <a:lnTo>
                      <a:pt x="3351" y="6773"/>
                    </a:lnTo>
                    <a:lnTo>
                      <a:pt x="3810" y="6773"/>
                    </a:lnTo>
                    <a:lnTo>
                      <a:pt x="4057" y="6773"/>
                    </a:lnTo>
                    <a:lnTo>
                      <a:pt x="4516" y="6773"/>
                    </a:lnTo>
                    <a:lnTo>
                      <a:pt x="4763" y="6773"/>
                    </a:lnTo>
                    <a:lnTo>
                      <a:pt x="5221" y="6773"/>
                    </a:lnTo>
                    <a:lnTo>
                      <a:pt x="5468" y="6773"/>
                    </a:lnTo>
                    <a:lnTo>
                      <a:pt x="5927" y="6773"/>
                    </a:lnTo>
                    <a:lnTo>
                      <a:pt x="6174" y="6773"/>
                    </a:lnTo>
                    <a:lnTo>
                      <a:pt x="6632" y="6773"/>
                    </a:lnTo>
                    <a:lnTo>
                      <a:pt x="6879" y="6773"/>
                    </a:lnTo>
                    <a:lnTo>
                      <a:pt x="7338" y="6773"/>
                    </a:lnTo>
                    <a:lnTo>
                      <a:pt x="7585" y="6773"/>
                    </a:lnTo>
                    <a:lnTo>
                      <a:pt x="8043" y="6773"/>
                    </a:lnTo>
                    <a:lnTo>
                      <a:pt x="8290" y="6773"/>
                    </a:lnTo>
                    <a:lnTo>
                      <a:pt x="8749" y="6773"/>
                    </a:lnTo>
                    <a:lnTo>
                      <a:pt x="8996" y="6773"/>
                    </a:lnTo>
                    <a:lnTo>
                      <a:pt x="9455" y="6773"/>
                    </a:lnTo>
                    <a:lnTo>
                      <a:pt x="9701" y="6773"/>
                    </a:lnTo>
                    <a:lnTo>
                      <a:pt x="10160" y="6773"/>
                    </a:lnTo>
                    <a:lnTo>
                      <a:pt x="10407" y="6773"/>
                    </a:lnTo>
                    <a:lnTo>
                      <a:pt x="10866" y="6773"/>
                    </a:lnTo>
                    <a:lnTo>
                      <a:pt x="11113" y="6773"/>
                    </a:lnTo>
                    <a:lnTo>
                      <a:pt x="11571" y="6773"/>
                    </a:lnTo>
                    <a:lnTo>
                      <a:pt x="11818" y="6773"/>
                    </a:lnTo>
                    <a:lnTo>
                      <a:pt x="12277" y="6773"/>
                    </a:lnTo>
                    <a:lnTo>
                      <a:pt x="12524" y="6773"/>
                    </a:lnTo>
                    <a:lnTo>
                      <a:pt x="12982" y="6773"/>
                    </a:lnTo>
                    <a:lnTo>
                      <a:pt x="13229" y="6773"/>
                    </a:lnTo>
                    <a:lnTo>
                      <a:pt x="13688" y="6773"/>
                    </a:lnTo>
                    <a:lnTo>
                      <a:pt x="13900" y="6809"/>
                    </a:lnTo>
                    <a:lnTo>
                      <a:pt x="13970" y="6844"/>
                    </a:lnTo>
                    <a:lnTo>
                      <a:pt x="14005" y="6879"/>
                    </a:lnTo>
                    <a:lnTo>
                      <a:pt x="14041" y="6950"/>
                    </a:lnTo>
                    <a:lnTo>
                      <a:pt x="14076" y="7056"/>
                    </a:lnTo>
                    <a:lnTo>
                      <a:pt x="14111" y="7091"/>
                    </a:lnTo>
                    <a:lnTo>
                      <a:pt x="14111" y="7338"/>
                    </a:lnTo>
                    <a:lnTo>
                      <a:pt x="14111" y="7796"/>
                    </a:lnTo>
                    <a:lnTo>
                      <a:pt x="14111" y="8043"/>
                    </a:lnTo>
                    <a:lnTo>
                      <a:pt x="14111" y="8502"/>
                    </a:lnTo>
                    <a:lnTo>
                      <a:pt x="14111" y="8749"/>
                    </a:lnTo>
                    <a:lnTo>
                      <a:pt x="14111" y="9208"/>
                    </a:lnTo>
                    <a:lnTo>
                      <a:pt x="14111" y="9455"/>
                    </a:lnTo>
                    <a:lnTo>
                      <a:pt x="14111" y="9913"/>
                    </a:lnTo>
                    <a:lnTo>
                      <a:pt x="14111" y="10160"/>
                    </a:lnTo>
                    <a:lnTo>
                      <a:pt x="14111" y="10619"/>
                    </a:lnTo>
                    <a:lnTo>
                      <a:pt x="14111" y="10866"/>
                    </a:lnTo>
                    <a:lnTo>
                      <a:pt x="14111" y="11324"/>
                    </a:lnTo>
                    <a:lnTo>
                      <a:pt x="14111" y="11571"/>
                    </a:lnTo>
                    <a:lnTo>
                      <a:pt x="14111" y="12030"/>
                    </a:lnTo>
                    <a:lnTo>
                      <a:pt x="14111" y="12277"/>
                    </a:lnTo>
                    <a:lnTo>
                      <a:pt x="14111" y="12735"/>
                    </a:lnTo>
                    <a:lnTo>
                      <a:pt x="14111" y="12982"/>
                    </a:lnTo>
                    <a:lnTo>
                      <a:pt x="14111" y="13441"/>
                    </a:lnTo>
                    <a:lnTo>
                      <a:pt x="14111" y="13688"/>
                    </a:lnTo>
                    <a:lnTo>
                      <a:pt x="14111" y="14111"/>
                    </a:lnTo>
                    <a:lnTo>
                      <a:pt x="14358" y="14111"/>
                    </a:lnTo>
                    <a:lnTo>
                      <a:pt x="14817" y="14111"/>
                    </a:lnTo>
                    <a:lnTo>
                      <a:pt x="15064" y="14111"/>
                    </a:lnTo>
                    <a:lnTo>
                      <a:pt x="15522" y="14111"/>
                    </a:lnTo>
                    <a:lnTo>
                      <a:pt x="16051" y="13829"/>
                    </a:lnTo>
                    <a:lnTo>
                      <a:pt x="16087" y="13829"/>
                    </a:lnTo>
                    <a:lnTo>
                      <a:pt x="16122" y="13794"/>
                    </a:lnTo>
                    <a:lnTo>
                      <a:pt x="16157" y="13758"/>
                    </a:lnTo>
                    <a:lnTo>
                      <a:pt x="16157" y="13723"/>
                    </a:lnTo>
                    <a:lnTo>
                      <a:pt x="16334" y="13300"/>
                    </a:lnTo>
                    <a:lnTo>
                      <a:pt x="16369" y="13265"/>
                    </a:lnTo>
                    <a:lnTo>
                      <a:pt x="16369" y="12806"/>
                    </a:lnTo>
                    <a:lnTo>
                      <a:pt x="16369" y="12559"/>
                    </a:lnTo>
                    <a:lnTo>
                      <a:pt x="16369" y="12100"/>
                    </a:lnTo>
                    <a:lnTo>
                      <a:pt x="16369" y="11853"/>
                    </a:lnTo>
                    <a:lnTo>
                      <a:pt x="16369" y="11395"/>
                    </a:lnTo>
                    <a:lnTo>
                      <a:pt x="16369" y="11148"/>
                    </a:lnTo>
                    <a:lnTo>
                      <a:pt x="16369" y="10689"/>
                    </a:lnTo>
                    <a:lnTo>
                      <a:pt x="16369" y="10442"/>
                    </a:lnTo>
                    <a:lnTo>
                      <a:pt x="16369" y="9984"/>
                    </a:lnTo>
                    <a:lnTo>
                      <a:pt x="16369" y="9737"/>
                    </a:lnTo>
                    <a:lnTo>
                      <a:pt x="16369" y="9278"/>
                    </a:lnTo>
                    <a:lnTo>
                      <a:pt x="16369" y="9031"/>
                    </a:lnTo>
                    <a:lnTo>
                      <a:pt x="16369" y="8573"/>
                    </a:lnTo>
                    <a:lnTo>
                      <a:pt x="16369" y="8326"/>
                    </a:lnTo>
                    <a:lnTo>
                      <a:pt x="16369" y="7867"/>
                    </a:lnTo>
                    <a:lnTo>
                      <a:pt x="16369" y="7620"/>
                    </a:lnTo>
                    <a:lnTo>
                      <a:pt x="16369" y="7161"/>
                    </a:lnTo>
                    <a:lnTo>
                      <a:pt x="16369" y="6915"/>
                    </a:lnTo>
                    <a:lnTo>
                      <a:pt x="16369" y="6456"/>
                    </a:lnTo>
                    <a:lnTo>
                      <a:pt x="16369" y="6209"/>
                    </a:lnTo>
                    <a:lnTo>
                      <a:pt x="16369" y="5750"/>
                    </a:lnTo>
                    <a:lnTo>
                      <a:pt x="16369" y="5503"/>
                    </a:lnTo>
                    <a:lnTo>
                      <a:pt x="16369" y="5045"/>
                    </a:lnTo>
                    <a:lnTo>
                      <a:pt x="16369" y="4798"/>
                    </a:lnTo>
                    <a:lnTo>
                      <a:pt x="16369" y="4339"/>
                    </a:lnTo>
                    <a:lnTo>
                      <a:pt x="16369" y="4092"/>
                    </a:lnTo>
                    <a:lnTo>
                      <a:pt x="16369" y="3634"/>
                    </a:lnTo>
                    <a:lnTo>
                      <a:pt x="16369" y="3387"/>
                    </a:lnTo>
                    <a:lnTo>
                      <a:pt x="16369" y="2928"/>
                    </a:lnTo>
                    <a:lnTo>
                      <a:pt x="16369" y="2681"/>
                    </a:lnTo>
                    <a:lnTo>
                      <a:pt x="16369" y="2540"/>
                    </a:lnTo>
                    <a:lnTo>
                      <a:pt x="16334" y="2434"/>
                    </a:lnTo>
                    <a:lnTo>
                      <a:pt x="16298" y="2328"/>
                    </a:lnTo>
                    <a:lnTo>
                      <a:pt x="16193" y="2152"/>
                    </a:lnTo>
                    <a:lnTo>
                      <a:pt x="16157" y="2117"/>
                    </a:lnTo>
                    <a:lnTo>
                      <a:pt x="16122" y="2081"/>
                    </a:lnTo>
                    <a:lnTo>
                      <a:pt x="16087" y="2046"/>
                    </a:lnTo>
                    <a:lnTo>
                      <a:pt x="16051" y="2011"/>
                    </a:lnTo>
                    <a:lnTo>
                      <a:pt x="16016" y="1976"/>
                    </a:lnTo>
                    <a:lnTo>
                      <a:pt x="15981" y="1940"/>
                    </a:lnTo>
                    <a:lnTo>
                      <a:pt x="15840" y="1835"/>
                    </a:lnTo>
                    <a:lnTo>
                      <a:pt x="15769" y="1799"/>
                    </a:lnTo>
                    <a:lnTo>
                      <a:pt x="15699" y="1764"/>
                    </a:lnTo>
                    <a:lnTo>
                      <a:pt x="15628" y="1729"/>
                    </a:lnTo>
                    <a:lnTo>
                      <a:pt x="15558" y="1693"/>
                    </a:lnTo>
                    <a:lnTo>
                      <a:pt x="15522" y="1693"/>
                    </a:lnTo>
                    <a:lnTo>
                      <a:pt x="15346" y="1623"/>
                    </a:lnTo>
                    <a:lnTo>
                      <a:pt x="15311" y="1588"/>
                    </a:lnTo>
                    <a:lnTo>
                      <a:pt x="15240" y="1552"/>
                    </a:lnTo>
                    <a:lnTo>
                      <a:pt x="15134" y="1517"/>
                    </a:lnTo>
                    <a:lnTo>
                      <a:pt x="15064" y="1482"/>
                    </a:lnTo>
                    <a:lnTo>
                      <a:pt x="15028" y="1482"/>
                    </a:lnTo>
                    <a:lnTo>
                      <a:pt x="14852" y="1411"/>
                    </a:lnTo>
                    <a:lnTo>
                      <a:pt x="14781" y="1376"/>
                    </a:lnTo>
                    <a:lnTo>
                      <a:pt x="14711" y="1341"/>
                    </a:lnTo>
                    <a:lnTo>
                      <a:pt x="14605" y="1305"/>
                    </a:lnTo>
                    <a:lnTo>
                      <a:pt x="14535" y="1270"/>
                    </a:lnTo>
                    <a:lnTo>
                      <a:pt x="14323" y="1200"/>
                    </a:lnTo>
                    <a:lnTo>
                      <a:pt x="14252" y="1164"/>
                    </a:lnTo>
                    <a:lnTo>
                      <a:pt x="14146" y="1129"/>
                    </a:lnTo>
                    <a:lnTo>
                      <a:pt x="14041" y="1094"/>
                    </a:lnTo>
                    <a:lnTo>
                      <a:pt x="14005" y="1094"/>
                    </a:lnTo>
                    <a:lnTo>
                      <a:pt x="13829" y="1023"/>
                    </a:lnTo>
                    <a:lnTo>
                      <a:pt x="13723" y="988"/>
                    </a:lnTo>
                    <a:lnTo>
                      <a:pt x="13617" y="953"/>
                    </a:lnTo>
                    <a:lnTo>
                      <a:pt x="13511" y="917"/>
                    </a:lnTo>
                    <a:lnTo>
                      <a:pt x="13476" y="917"/>
                    </a:lnTo>
                    <a:lnTo>
                      <a:pt x="13300" y="847"/>
                    </a:lnTo>
                    <a:lnTo>
                      <a:pt x="13194" y="811"/>
                    </a:lnTo>
                    <a:lnTo>
                      <a:pt x="13088" y="776"/>
                    </a:lnTo>
                    <a:lnTo>
                      <a:pt x="12947" y="741"/>
                    </a:lnTo>
                    <a:lnTo>
                      <a:pt x="12735" y="670"/>
                    </a:lnTo>
                    <a:lnTo>
                      <a:pt x="12594" y="635"/>
                    </a:lnTo>
                    <a:lnTo>
                      <a:pt x="12453" y="600"/>
                    </a:lnTo>
                    <a:lnTo>
                      <a:pt x="12383" y="600"/>
                    </a:lnTo>
                    <a:lnTo>
                      <a:pt x="12206" y="529"/>
                    </a:lnTo>
                    <a:lnTo>
                      <a:pt x="12065" y="494"/>
                    </a:lnTo>
                    <a:lnTo>
                      <a:pt x="11924" y="459"/>
                    </a:lnTo>
                    <a:lnTo>
                      <a:pt x="11818" y="459"/>
                    </a:lnTo>
                    <a:lnTo>
                      <a:pt x="11642" y="388"/>
                    </a:lnTo>
                    <a:lnTo>
                      <a:pt x="11465" y="353"/>
                    </a:lnTo>
                    <a:lnTo>
                      <a:pt x="11324" y="318"/>
                    </a:lnTo>
                    <a:lnTo>
                      <a:pt x="11254" y="318"/>
                    </a:lnTo>
                    <a:lnTo>
                      <a:pt x="11042" y="282"/>
                    </a:lnTo>
                    <a:lnTo>
                      <a:pt x="10971" y="247"/>
                    </a:lnTo>
                    <a:lnTo>
                      <a:pt x="10760" y="212"/>
                    </a:lnTo>
                    <a:lnTo>
                      <a:pt x="10654" y="212"/>
                    </a:lnTo>
                    <a:lnTo>
                      <a:pt x="10442" y="176"/>
                    </a:lnTo>
                    <a:lnTo>
                      <a:pt x="10336" y="141"/>
                    </a:lnTo>
                    <a:lnTo>
                      <a:pt x="10125" y="106"/>
                    </a:lnTo>
                    <a:lnTo>
                      <a:pt x="10054" y="106"/>
                    </a:lnTo>
                    <a:lnTo>
                      <a:pt x="9807" y="71"/>
                    </a:lnTo>
                    <a:lnTo>
                      <a:pt x="9525" y="35"/>
                    </a:lnTo>
                    <a:lnTo>
                      <a:pt x="9419" y="35"/>
                    </a:lnTo>
                    <a:lnTo>
                      <a:pt x="9172" y="35"/>
                    </a:lnTo>
                    <a:lnTo>
                      <a:pt x="9102" y="0"/>
                    </a:lnTo>
                    <a:lnTo>
                      <a:pt x="8749" y="0"/>
                    </a:lnTo>
                    <a:lnTo>
                      <a:pt x="8502" y="0"/>
                    </a:lnTo>
                    <a:lnTo>
                      <a:pt x="8043" y="0"/>
                    </a:lnTo>
                    <a:lnTo>
                      <a:pt x="7796" y="0"/>
                    </a:lnTo>
                    <a:lnTo>
                      <a:pt x="7338" y="0"/>
                    </a:lnTo>
                    <a:lnTo>
                      <a:pt x="705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64" name="Freeform 77">
                <a:extLst>
                  <a:ext uri="{FF2B5EF4-FFF2-40B4-BE49-F238E27FC236}">
                    <a16:creationId xmlns="" xmlns:a16="http://schemas.microsoft.com/office/drawing/2014/main" id="{3AE006FC-100F-447E-AA71-4B170E93AD5E}"/>
                  </a:ext>
                </a:extLst>
              </p:cNvPr>
              <p:cNvSpPr>
                <a:spLocks/>
              </p:cNvSpPr>
              <p:nvPr/>
            </p:nvSpPr>
            <p:spPr bwMode="auto">
              <a:xfrm>
                <a:off x="2306638" y="4351338"/>
                <a:ext cx="230188" cy="230188"/>
              </a:xfrm>
              <a:custGeom>
                <a:avLst/>
                <a:gdLst>
                  <a:gd name="T0" fmla="*/ 71 w 2823"/>
                  <a:gd name="T1" fmla="*/ 35 h 2822"/>
                  <a:gd name="T2" fmla="*/ 36 w 2823"/>
                  <a:gd name="T3" fmla="*/ 71 h 2822"/>
                  <a:gd name="T4" fmla="*/ 0 w 2823"/>
                  <a:gd name="T5" fmla="*/ 141 h 2822"/>
                  <a:gd name="T6" fmla="*/ 0 w 2823"/>
                  <a:gd name="T7" fmla="*/ 317 h 2822"/>
                  <a:gd name="T8" fmla="*/ 0 w 2823"/>
                  <a:gd name="T9" fmla="*/ 564 h 2822"/>
                  <a:gd name="T10" fmla="*/ 0 w 2823"/>
                  <a:gd name="T11" fmla="*/ 1023 h 2822"/>
                  <a:gd name="T12" fmla="*/ 0 w 2823"/>
                  <a:gd name="T13" fmla="*/ 1270 h 2822"/>
                  <a:gd name="T14" fmla="*/ 0 w 2823"/>
                  <a:gd name="T15" fmla="*/ 1729 h 2822"/>
                  <a:gd name="T16" fmla="*/ 0 w 2823"/>
                  <a:gd name="T17" fmla="*/ 1976 h 2822"/>
                  <a:gd name="T18" fmla="*/ 0 w 2823"/>
                  <a:gd name="T19" fmla="*/ 2434 h 2822"/>
                  <a:gd name="T20" fmla="*/ 0 w 2823"/>
                  <a:gd name="T21" fmla="*/ 2681 h 2822"/>
                  <a:gd name="T22" fmla="*/ 36 w 2823"/>
                  <a:gd name="T23" fmla="*/ 2752 h 2822"/>
                  <a:gd name="T24" fmla="*/ 71 w 2823"/>
                  <a:gd name="T25" fmla="*/ 2787 h 2822"/>
                  <a:gd name="T26" fmla="*/ 142 w 2823"/>
                  <a:gd name="T27" fmla="*/ 2822 h 2822"/>
                  <a:gd name="T28" fmla="*/ 283 w 2823"/>
                  <a:gd name="T29" fmla="*/ 2822 h 2822"/>
                  <a:gd name="T30" fmla="*/ 530 w 2823"/>
                  <a:gd name="T31" fmla="*/ 2822 h 2822"/>
                  <a:gd name="T32" fmla="*/ 988 w 2823"/>
                  <a:gd name="T33" fmla="*/ 2822 h 2822"/>
                  <a:gd name="T34" fmla="*/ 1235 w 2823"/>
                  <a:gd name="T35" fmla="*/ 2822 h 2822"/>
                  <a:gd name="T36" fmla="*/ 1694 w 2823"/>
                  <a:gd name="T37" fmla="*/ 2822 h 2822"/>
                  <a:gd name="T38" fmla="*/ 1941 w 2823"/>
                  <a:gd name="T39" fmla="*/ 2822 h 2822"/>
                  <a:gd name="T40" fmla="*/ 2399 w 2823"/>
                  <a:gd name="T41" fmla="*/ 2822 h 2822"/>
                  <a:gd name="T42" fmla="*/ 2646 w 2823"/>
                  <a:gd name="T43" fmla="*/ 2822 h 2822"/>
                  <a:gd name="T44" fmla="*/ 2682 w 2823"/>
                  <a:gd name="T45" fmla="*/ 2822 h 2822"/>
                  <a:gd name="T46" fmla="*/ 2752 w 2823"/>
                  <a:gd name="T47" fmla="*/ 2787 h 2822"/>
                  <a:gd name="T48" fmla="*/ 2787 w 2823"/>
                  <a:gd name="T49" fmla="*/ 2752 h 2822"/>
                  <a:gd name="T50" fmla="*/ 2823 w 2823"/>
                  <a:gd name="T51" fmla="*/ 2681 h 2822"/>
                  <a:gd name="T52" fmla="*/ 2823 w 2823"/>
                  <a:gd name="T53" fmla="*/ 2646 h 2822"/>
                  <a:gd name="T54" fmla="*/ 2823 w 2823"/>
                  <a:gd name="T55" fmla="*/ 2399 h 2822"/>
                  <a:gd name="T56" fmla="*/ 2823 w 2823"/>
                  <a:gd name="T57" fmla="*/ 1940 h 2822"/>
                  <a:gd name="T58" fmla="*/ 2823 w 2823"/>
                  <a:gd name="T59" fmla="*/ 1693 h 2822"/>
                  <a:gd name="T60" fmla="*/ 2823 w 2823"/>
                  <a:gd name="T61" fmla="*/ 1235 h 2822"/>
                  <a:gd name="T62" fmla="*/ 2823 w 2823"/>
                  <a:gd name="T63" fmla="*/ 988 h 2822"/>
                  <a:gd name="T64" fmla="*/ 2823 w 2823"/>
                  <a:gd name="T65" fmla="*/ 529 h 2822"/>
                  <a:gd name="T66" fmla="*/ 2823 w 2823"/>
                  <a:gd name="T67" fmla="*/ 282 h 2822"/>
                  <a:gd name="T68" fmla="*/ 2823 w 2823"/>
                  <a:gd name="T69" fmla="*/ 141 h 2822"/>
                  <a:gd name="T70" fmla="*/ 2787 w 2823"/>
                  <a:gd name="T71" fmla="*/ 71 h 2822"/>
                  <a:gd name="T72" fmla="*/ 2752 w 2823"/>
                  <a:gd name="T73" fmla="*/ 35 h 2822"/>
                  <a:gd name="T74" fmla="*/ 2682 w 2823"/>
                  <a:gd name="T75" fmla="*/ 0 h 2822"/>
                  <a:gd name="T76" fmla="*/ 2435 w 2823"/>
                  <a:gd name="T77" fmla="*/ 0 h 2822"/>
                  <a:gd name="T78" fmla="*/ 1976 w 2823"/>
                  <a:gd name="T79" fmla="*/ 0 h 2822"/>
                  <a:gd name="T80" fmla="*/ 1729 w 2823"/>
                  <a:gd name="T81" fmla="*/ 0 h 2822"/>
                  <a:gd name="T82" fmla="*/ 1694 w 2823"/>
                  <a:gd name="T83" fmla="*/ 0 h 2822"/>
                  <a:gd name="T84" fmla="*/ 1694 w 2823"/>
                  <a:gd name="T85" fmla="*/ 35 h 2822"/>
                  <a:gd name="T86" fmla="*/ 1694 w 2823"/>
                  <a:gd name="T87" fmla="*/ 282 h 2822"/>
                  <a:gd name="T88" fmla="*/ 1694 w 2823"/>
                  <a:gd name="T89" fmla="*/ 741 h 2822"/>
                  <a:gd name="T90" fmla="*/ 1694 w 2823"/>
                  <a:gd name="T91" fmla="*/ 988 h 2822"/>
                  <a:gd name="T92" fmla="*/ 1694 w 2823"/>
                  <a:gd name="T93" fmla="*/ 1129 h 2822"/>
                  <a:gd name="T94" fmla="*/ 1553 w 2823"/>
                  <a:gd name="T95" fmla="*/ 1129 h 2822"/>
                  <a:gd name="T96" fmla="*/ 1306 w 2823"/>
                  <a:gd name="T97" fmla="*/ 1129 h 2822"/>
                  <a:gd name="T98" fmla="*/ 1129 w 2823"/>
                  <a:gd name="T99" fmla="*/ 1129 h 2822"/>
                  <a:gd name="T100" fmla="*/ 1129 w 2823"/>
                  <a:gd name="T101" fmla="*/ 811 h 2822"/>
                  <a:gd name="T102" fmla="*/ 1129 w 2823"/>
                  <a:gd name="T103" fmla="*/ 564 h 2822"/>
                  <a:gd name="T104" fmla="*/ 1129 w 2823"/>
                  <a:gd name="T105" fmla="*/ 106 h 2822"/>
                  <a:gd name="T106" fmla="*/ 1129 w 2823"/>
                  <a:gd name="T107" fmla="*/ 0 h 2822"/>
                  <a:gd name="T108" fmla="*/ 1023 w 2823"/>
                  <a:gd name="T109" fmla="*/ 0 h 2822"/>
                  <a:gd name="T110" fmla="*/ 565 w 2823"/>
                  <a:gd name="T111" fmla="*/ 0 h 2822"/>
                  <a:gd name="T112" fmla="*/ 318 w 2823"/>
                  <a:gd name="T113" fmla="*/ 0 h 2822"/>
                  <a:gd name="T114" fmla="*/ 142 w 2823"/>
                  <a:gd name="T115" fmla="*/ 0 h 2822"/>
                  <a:gd name="T116" fmla="*/ 71 w 2823"/>
                  <a:gd name="T117" fmla="*/ 35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23" h="2822">
                    <a:moveTo>
                      <a:pt x="71" y="35"/>
                    </a:moveTo>
                    <a:lnTo>
                      <a:pt x="36" y="71"/>
                    </a:lnTo>
                    <a:lnTo>
                      <a:pt x="0" y="141"/>
                    </a:lnTo>
                    <a:lnTo>
                      <a:pt x="0" y="317"/>
                    </a:lnTo>
                    <a:lnTo>
                      <a:pt x="0" y="564"/>
                    </a:lnTo>
                    <a:lnTo>
                      <a:pt x="0" y="1023"/>
                    </a:lnTo>
                    <a:lnTo>
                      <a:pt x="0" y="1270"/>
                    </a:lnTo>
                    <a:lnTo>
                      <a:pt x="0" y="1729"/>
                    </a:lnTo>
                    <a:lnTo>
                      <a:pt x="0" y="1976"/>
                    </a:lnTo>
                    <a:lnTo>
                      <a:pt x="0" y="2434"/>
                    </a:lnTo>
                    <a:lnTo>
                      <a:pt x="0" y="2681"/>
                    </a:lnTo>
                    <a:lnTo>
                      <a:pt x="36" y="2752"/>
                    </a:lnTo>
                    <a:lnTo>
                      <a:pt x="71" y="2787"/>
                    </a:lnTo>
                    <a:lnTo>
                      <a:pt x="142" y="2822"/>
                    </a:lnTo>
                    <a:lnTo>
                      <a:pt x="283" y="2822"/>
                    </a:lnTo>
                    <a:lnTo>
                      <a:pt x="530" y="2822"/>
                    </a:lnTo>
                    <a:lnTo>
                      <a:pt x="988" y="2822"/>
                    </a:lnTo>
                    <a:lnTo>
                      <a:pt x="1235" y="2822"/>
                    </a:lnTo>
                    <a:lnTo>
                      <a:pt x="1694" y="2822"/>
                    </a:lnTo>
                    <a:lnTo>
                      <a:pt x="1941" y="2822"/>
                    </a:lnTo>
                    <a:lnTo>
                      <a:pt x="2399" y="2822"/>
                    </a:lnTo>
                    <a:lnTo>
                      <a:pt x="2646" y="2822"/>
                    </a:lnTo>
                    <a:lnTo>
                      <a:pt x="2682" y="2822"/>
                    </a:lnTo>
                    <a:lnTo>
                      <a:pt x="2752" y="2787"/>
                    </a:lnTo>
                    <a:lnTo>
                      <a:pt x="2787" y="2752"/>
                    </a:lnTo>
                    <a:lnTo>
                      <a:pt x="2823" y="2681"/>
                    </a:lnTo>
                    <a:lnTo>
                      <a:pt x="2823" y="2646"/>
                    </a:lnTo>
                    <a:lnTo>
                      <a:pt x="2823" y="2399"/>
                    </a:lnTo>
                    <a:lnTo>
                      <a:pt x="2823" y="1940"/>
                    </a:lnTo>
                    <a:lnTo>
                      <a:pt x="2823" y="1693"/>
                    </a:lnTo>
                    <a:lnTo>
                      <a:pt x="2823" y="1235"/>
                    </a:lnTo>
                    <a:lnTo>
                      <a:pt x="2823" y="988"/>
                    </a:lnTo>
                    <a:lnTo>
                      <a:pt x="2823" y="529"/>
                    </a:lnTo>
                    <a:lnTo>
                      <a:pt x="2823" y="282"/>
                    </a:lnTo>
                    <a:lnTo>
                      <a:pt x="2823" y="141"/>
                    </a:lnTo>
                    <a:lnTo>
                      <a:pt x="2787" y="71"/>
                    </a:lnTo>
                    <a:lnTo>
                      <a:pt x="2752" y="35"/>
                    </a:lnTo>
                    <a:lnTo>
                      <a:pt x="2682" y="0"/>
                    </a:lnTo>
                    <a:lnTo>
                      <a:pt x="2435" y="0"/>
                    </a:lnTo>
                    <a:lnTo>
                      <a:pt x="1976" y="0"/>
                    </a:lnTo>
                    <a:lnTo>
                      <a:pt x="1729" y="0"/>
                    </a:lnTo>
                    <a:lnTo>
                      <a:pt x="1694" y="0"/>
                    </a:lnTo>
                    <a:lnTo>
                      <a:pt x="1694" y="35"/>
                    </a:lnTo>
                    <a:lnTo>
                      <a:pt x="1694" y="282"/>
                    </a:lnTo>
                    <a:lnTo>
                      <a:pt x="1694" y="741"/>
                    </a:lnTo>
                    <a:lnTo>
                      <a:pt x="1694" y="988"/>
                    </a:lnTo>
                    <a:lnTo>
                      <a:pt x="1694" y="1129"/>
                    </a:lnTo>
                    <a:lnTo>
                      <a:pt x="1553" y="1129"/>
                    </a:lnTo>
                    <a:lnTo>
                      <a:pt x="1306" y="1129"/>
                    </a:lnTo>
                    <a:lnTo>
                      <a:pt x="1129" y="1129"/>
                    </a:lnTo>
                    <a:lnTo>
                      <a:pt x="1129" y="811"/>
                    </a:lnTo>
                    <a:lnTo>
                      <a:pt x="1129" y="564"/>
                    </a:lnTo>
                    <a:lnTo>
                      <a:pt x="1129" y="106"/>
                    </a:lnTo>
                    <a:lnTo>
                      <a:pt x="1129" y="0"/>
                    </a:lnTo>
                    <a:lnTo>
                      <a:pt x="1023" y="0"/>
                    </a:lnTo>
                    <a:lnTo>
                      <a:pt x="565" y="0"/>
                    </a:lnTo>
                    <a:lnTo>
                      <a:pt x="318" y="0"/>
                    </a:lnTo>
                    <a:lnTo>
                      <a:pt x="142" y="0"/>
                    </a:lnTo>
                    <a:lnTo>
                      <a:pt x="71" y="35"/>
                    </a:lnTo>
                    <a:close/>
                  </a:path>
                </a:pathLst>
              </a:custGeom>
              <a:solidFill>
                <a:srgbClr val="EE3124">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65" name="Freeform 78">
                <a:extLst>
                  <a:ext uri="{FF2B5EF4-FFF2-40B4-BE49-F238E27FC236}">
                    <a16:creationId xmlns="" xmlns:a16="http://schemas.microsoft.com/office/drawing/2014/main" id="{813C19EB-4FAC-4A53-88EF-85032D7AC0E7}"/>
                  </a:ext>
                </a:extLst>
              </p:cNvPr>
              <p:cNvSpPr>
                <a:spLocks/>
              </p:cNvSpPr>
              <p:nvPr/>
            </p:nvSpPr>
            <p:spPr bwMode="auto">
              <a:xfrm>
                <a:off x="2582863" y="4351338"/>
                <a:ext cx="228600" cy="230188"/>
              </a:xfrm>
              <a:custGeom>
                <a:avLst/>
                <a:gdLst>
                  <a:gd name="T0" fmla="*/ 71 w 2822"/>
                  <a:gd name="T1" fmla="*/ 35 h 2822"/>
                  <a:gd name="T2" fmla="*/ 35 w 2822"/>
                  <a:gd name="T3" fmla="*/ 71 h 2822"/>
                  <a:gd name="T4" fmla="*/ 0 w 2822"/>
                  <a:gd name="T5" fmla="*/ 141 h 2822"/>
                  <a:gd name="T6" fmla="*/ 0 w 2822"/>
                  <a:gd name="T7" fmla="*/ 459 h 2822"/>
                  <a:gd name="T8" fmla="*/ 0 w 2822"/>
                  <a:gd name="T9" fmla="*/ 706 h 2822"/>
                  <a:gd name="T10" fmla="*/ 0 w 2822"/>
                  <a:gd name="T11" fmla="*/ 1164 h 2822"/>
                  <a:gd name="T12" fmla="*/ 0 w 2822"/>
                  <a:gd name="T13" fmla="*/ 1411 h 2822"/>
                  <a:gd name="T14" fmla="*/ 0 w 2822"/>
                  <a:gd name="T15" fmla="*/ 1870 h 2822"/>
                  <a:gd name="T16" fmla="*/ 0 w 2822"/>
                  <a:gd name="T17" fmla="*/ 2117 h 2822"/>
                  <a:gd name="T18" fmla="*/ 0 w 2822"/>
                  <a:gd name="T19" fmla="*/ 2575 h 2822"/>
                  <a:gd name="T20" fmla="*/ 35 w 2822"/>
                  <a:gd name="T21" fmla="*/ 2752 h 2822"/>
                  <a:gd name="T22" fmla="*/ 71 w 2822"/>
                  <a:gd name="T23" fmla="*/ 2787 h 2822"/>
                  <a:gd name="T24" fmla="*/ 141 w 2822"/>
                  <a:gd name="T25" fmla="*/ 2822 h 2822"/>
                  <a:gd name="T26" fmla="*/ 423 w 2822"/>
                  <a:gd name="T27" fmla="*/ 2822 h 2822"/>
                  <a:gd name="T28" fmla="*/ 670 w 2822"/>
                  <a:gd name="T29" fmla="*/ 2822 h 2822"/>
                  <a:gd name="T30" fmla="*/ 1129 w 2822"/>
                  <a:gd name="T31" fmla="*/ 2822 h 2822"/>
                  <a:gd name="T32" fmla="*/ 1376 w 2822"/>
                  <a:gd name="T33" fmla="*/ 2822 h 2822"/>
                  <a:gd name="T34" fmla="*/ 1835 w 2822"/>
                  <a:gd name="T35" fmla="*/ 2822 h 2822"/>
                  <a:gd name="T36" fmla="*/ 2081 w 2822"/>
                  <a:gd name="T37" fmla="*/ 2822 h 2822"/>
                  <a:gd name="T38" fmla="*/ 2540 w 2822"/>
                  <a:gd name="T39" fmla="*/ 2822 h 2822"/>
                  <a:gd name="T40" fmla="*/ 2822 w 2822"/>
                  <a:gd name="T41" fmla="*/ 2540 h 2822"/>
                  <a:gd name="T42" fmla="*/ 2822 w 2822"/>
                  <a:gd name="T43" fmla="*/ 2081 h 2822"/>
                  <a:gd name="T44" fmla="*/ 2822 w 2822"/>
                  <a:gd name="T45" fmla="*/ 1834 h 2822"/>
                  <a:gd name="T46" fmla="*/ 2822 w 2822"/>
                  <a:gd name="T47" fmla="*/ 1376 h 2822"/>
                  <a:gd name="T48" fmla="*/ 2822 w 2822"/>
                  <a:gd name="T49" fmla="*/ 1129 h 2822"/>
                  <a:gd name="T50" fmla="*/ 2822 w 2822"/>
                  <a:gd name="T51" fmla="*/ 670 h 2822"/>
                  <a:gd name="T52" fmla="*/ 2822 w 2822"/>
                  <a:gd name="T53" fmla="*/ 423 h 2822"/>
                  <a:gd name="T54" fmla="*/ 2822 w 2822"/>
                  <a:gd name="T55" fmla="*/ 141 h 2822"/>
                  <a:gd name="T56" fmla="*/ 2787 w 2822"/>
                  <a:gd name="T57" fmla="*/ 71 h 2822"/>
                  <a:gd name="T58" fmla="*/ 2752 w 2822"/>
                  <a:gd name="T59" fmla="*/ 35 h 2822"/>
                  <a:gd name="T60" fmla="*/ 2575 w 2822"/>
                  <a:gd name="T61" fmla="*/ 0 h 2822"/>
                  <a:gd name="T62" fmla="*/ 2117 w 2822"/>
                  <a:gd name="T63" fmla="*/ 0 h 2822"/>
                  <a:gd name="T64" fmla="*/ 1870 w 2822"/>
                  <a:gd name="T65" fmla="*/ 0 h 2822"/>
                  <a:gd name="T66" fmla="*/ 1693 w 2822"/>
                  <a:gd name="T67" fmla="*/ 0 h 2822"/>
                  <a:gd name="T68" fmla="*/ 1693 w 2822"/>
                  <a:gd name="T69" fmla="*/ 176 h 2822"/>
                  <a:gd name="T70" fmla="*/ 1693 w 2822"/>
                  <a:gd name="T71" fmla="*/ 423 h 2822"/>
                  <a:gd name="T72" fmla="*/ 1658 w 2822"/>
                  <a:gd name="T73" fmla="*/ 882 h 2822"/>
                  <a:gd name="T74" fmla="*/ 1623 w 2822"/>
                  <a:gd name="T75" fmla="*/ 917 h 2822"/>
                  <a:gd name="T76" fmla="*/ 1588 w 2822"/>
                  <a:gd name="T77" fmla="*/ 952 h 2822"/>
                  <a:gd name="T78" fmla="*/ 1552 w 2822"/>
                  <a:gd name="T79" fmla="*/ 988 h 2822"/>
                  <a:gd name="T80" fmla="*/ 1517 w 2822"/>
                  <a:gd name="T81" fmla="*/ 1023 h 2822"/>
                  <a:gd name="T82" fmla="*/ 1482 w 2822"/>
                  <a:gd name="T83" fmla="*/ 1058 h 2822"/>
                  <a:gd name="T84" fmla="*/ 1446 w 2822"/>
                  <a:gd name="T85" fmla="*/ 1094 h 2822"/>
                  <a:gd name="T86" fmla="*/ 1129 w 2822"/>
                  <a:gd name="T87" fmla="*/ 1129 h 2822"/>
                  <a:gd name="T88" fmla="*/ 1129 w 2822"/>
                  <a:gd name="T89" fmla="*/ 952 h 2822"/>
                  <a:gd name="T90" fmla="*/ 1129 w 2822"/>
                  <a:gd name="T91" fmla="*/ 706 h 2822"/>
                  <a:gd name="T92" fmla="*/ 1129 w 2822"/>
                  <a:gd name="T93" fmla="*/ 247 h 2822"/>
                  <a:gd name="T94" fmla="*/ 1129 w 2822"/>
                  <a:gd name="T95" fmla="*/ 0 h 2822"/>
                  <a:gd name="T96" fmla="*/ 706 w 2822"/>
                  <a:gd name="T97" fmla="*/ 0 h 2822"/>
                  <a:gd name="T98" fmla="*/ 459 w 2822"/>
                  <a:gd name="T99" fmla="*/ 0 h 2822"/>
                  <a:gd name="T100" fmla="*/ 141 w 2822"/>
                  <a:gd name="T101" fmla="*/ 0 h 2822"/>
                  <a:gd name="T102" fmla="*/ 71 w 2822"/>
                  <a:gd name="T103" fmla="*/ 35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22" h="2822">
                    <a:moveTo>
                      <a:pt x="71" y="35"/>
                    </a:moveTo>
                    <a:lnTo>
                      <a:pt x="35" y="71"/>
                    </a:lnTo>
                    <a:lnTo>
                      <a:pt x="0" y="141"/>
                    </a:lnTo>
                    <a:lnTo>
                      <a:pt x="0" y="459"/>
                    </a:lnTo>
                    <a:lnTo>
                      <a:pt x="0" y="706"/>
                    </a:lnTo>
                    <a:lnTo>
                      <a:pt x="0" y="1164"/>
                    </a:lnTo>
                    <a:lnTo>
                      <a:pt x="0" y="1411"/>
                    </a:lnTo>
                    <a:lnTo>
                      <a:pt x="0" y="1870"/>
                    </a:lnTo>
                    <a:lnTo>
                      <a:pt x="0" y="2117"/>
                    </a:lnTo>
                    <a:lnTo>
                      <a:pt x="0" y="2575"/>
                    </a:lnTo>
                    <a:lnTo>
                      <a:pt x="35" y="2752"/>
                    </a:lnTo>
                    <a:lnTo>
                      <a:pt x="71" y="2787"/>
                    </a:lnTo>
                    <a:lnTo>
                      <a:pt x="141" y="2822"/>
                    </a:lnTo>
                    <a:lnTo>
                      <a:pt x="423" y="2822"/>
                    </a:lnTo>
                    <a:lnTo>
                      <a:pt x="670" y="2822"/>
                    </a:lnTo>
                    <a:lnTo>
                      <a:pt x="1129" y="2822"/>
                    </a:lnTo>
                    <a:lnTo>
                      <a:pt x="1376" y="2822"/>
                    </a:lnTo>
                    <a:lnTo>
                      <a:pt x="1835" y="2822"/>
                    </a:lnTo>
                    <a:lnTo>
                      <a:pt x="2081" y="2822"/>
                    </a:lnTo>
                    <a:lnTo>
                      <a:pt x="2540" y="2822"/>
                    </a:lnTo>
                    <a:cubicBezTo>
                      <a:pt x="2757" y="2817"/>
                      <a:pt x="2817" y="2757"/>
                      <a:pt x="2822" y="2540"/>
                    </a:cubicBezTo>
                    <a:lnTo>
                      <a:pt x="2822" y="2081"/>
                    </a:lnTo>
                    <a:lnTo>
                      <a:pt x="2822" y="1834"/>
                    </a:lnTo>
                    <a:lnTo>
                      <a:pt x="2822" y="1376"/>
                    </a:lnTo>
                    <a:lnTo>
                      <a:pt x="2822" y="1129"/>
                    </a:lnTo>
                    <a:lnTo>
                      <a:pt x="2822" y="670"/>
                    </a:lnTo>
                    <a:lnTo>
                      <a:pt x="2822" y="423"/>
                    </a:lnTo>
                    <a:lnTo>
                      <a:pt x="2822" y="141"/>
                    </a:lnTo>
                    <a:lnTo>
                      <a:pt x="2787" y="71"/>
                    </a:lnTo>
                    <a:lnTo>
                      <a:pt x="2752" y="35"/>
                    </a:lnTo>
                    <a:lnTo>
                      <a:pt x="2575" y="0"/>
                    </a:lnTo>
                    <a:lnTo>
                      <a:pt x="2117" y="0"/>
                    </a:lnTo>
                    <a:lnTo>
                      <a:pt x="1870" y="0"/>
                    </a:lnTo>
                    <a:lnTo>
                      <a:pt x="1693" y="0"/>
                    </a:lnTo>
                    <a:lnTo>
                      <a:pt x="1693" y="176"/>
                    </a:lnTo>
                    <a:lnTo>
                      <a:pt x="1693" y="423"/>
                    </a:lnTo>
                    <a:lnTo>
                      <a:pt x="1658" y="882"/>
                    </a:lnTo>
                    <a:lnTo>
                      <a:pt x="1623" y="917"/>
                    </a:lnTo>
                    <a:lnTo>
                      <a:pt x="1588" y="952"/>
                    </a:lnTo>
                    <a:lnTo>
                      <a:pt x="1552" y="988"/>
                    </a:lnTo>
                    <a:lnTo>
                      <a:pt x="1517" y="1023"/>
                    </a:lnTo>
                    <a:lnTo>
                      <a:pt x="1482" y="1058"/>
                    </a:lnTo>
                    <a:lnTo>
                      <a:pt x="1446" y="1094"/>
                    </a:lnTo>
                    <a:lnTo>
                      <a:pt x="1129" y="1129"/>
                    </a:lnTo>
                    <a:lnTo>
                      <a:pt x="1129" y="952"/>
                    </a:lnTo>
                    <a:lnTo>
                      <a:pt x="1129" y="706"/>
                    </a:lnTo>
                    <a:lnTo>
                      <a:pt x="1129" y="247"/>
                    </a:lnTo>
                    <a:lnTo>
                      <a:pt x="1129" y="0"/>
                    </a:lnTo>
                    <a:lnTo>
                      <a:pt x="706" y="0"/>
                    </a:lnTo>
                    <a:lnTo>
                      <a:pt x="459" y="0"/>
                    </a:lnTo>
                    <a:lnTo>
                      <a:pt x="141" y="0"/>
                    </a:lnTo>
                    <a:lnTo>
                      <a:pt x="71" y="35"/>
                    </a:lnTo>
                    <a:close/>
                  </a:path>
                </a:pathLst>
              </a:custGeom>
              <a:solidFill>
                <a:srgbClr val="EE3124">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sp>
            <p:nvSpPr>
              <p:cNvPr id="166" name="Freeform 79">
                <a:extLst>
                  <a:ext uri="{FF2B5EF4-FFF2-40B4-BE49-F238E27FC236}">
                    <a16:creationId xmlns="" xmlns:a16="http://schemas.microsoft.com/office/drawing/2014/main" id="{D75D6E09-09EA-491C-9794-BFC7F8723EBF}"/>
                  </a:ext>
                </a:extLst>
              </p:cNvPr>
              <p:cNvSpPr>
                <a:spLocks/>
              </p:cNvSpPr>
              <p:nvPr/>
            </p:nvSpPr>
            <p:spPr bwMode="auto">
              <a:xfrm>
                <a:off x="2032000" y="4351338"/>
                <a:ext cx="228600" cy="230188"/>
              </a:xfrm>
              <a:custGeom>
                <a:avLst/>
                <a:gdLst>
                  <a:gd name="T0" fmla="*/ 70 w 2822"/>
                  <a:gd name="T1" fmla="*/ 35 h 2822"/>
                  <a:gd name="T2" fmla="*/ 35 w 2822"/>
                  <a:gd name="T3" fmla="*/ 71 h 2822"/>
                  <a:gd name="T4" fmla="*/ 0 w 2822"/>
                  <a:gd name="T5" fmla="*/ 141 h 2822"/>
                  <a:gd name="T6" fmla="*/ 0 w 2822"/>
                  <a:gd name="T7" fmla="*/ 176 h 2822"/>
                  <a:gd name="T8" fmla="*/ 0 w 2822"/>
                  <a:gd name="T9" fmla="*/ 423 h 2822"/>
                  <a:gd name="T10" fmla="*/ 0 w 2822"/>
                  <a:gd name="T11" fmla="*/ 882 h 2822"/>
                  <a:gd name="T12" fmla="*/ 0 w 2822"/>
                  <a:gd name="T13" fmla="*/ 1129 h 2822"/>
                  <a:gd name="T14" fmla="*/ 0 w 2822"/>
                  <a:gd name="T15" fmla="*/ 1587 h 2822"/>
                  <a:gd name="T16" fmla="*/ 0 w 2822"/>
                  <a:gd name="T17" fmla="*/ 1834 h 2822"/>
                  <a:gd name="T18" fmla="*/ 0 w 2822"/>
                  <a:gd name="T19" fmla="*/ 2293 h 2822"/>
                  <a:gd name="T20" fmla="*/ 0 w 2822"/>
                  <a:gd name="T21" fmla="*/ 2540 h 2822"/>
                  <a:gd name="T22" fmla="*/ 0 w 2822"/>
                  <a:gd name="T23" fmla="*/ 2681 h 2822"/>
                  <a:gd name="T24" fmla="*/ 35 w 2822"/>
                  <a:gd name="T25" fmla="*/ 2752 h 2822"/>
                  <a:gd name="T26" fmla="*/ 70 w 2822"/>
                  <a:gd name="T27" fmla="*/ 2787 h 2822"/>
                  <a:gd name="T28" fmla="*/ 141 w 2822"/>
                  <a:gd name="T29" fmla="*/ 2822 h 2822"/>
                  <a:gd name="T30" fmla="*/ 388 w 2822"/>
                  <a:gd name="T31" fmla="*/ 2822 h 2822"/>
                  <a:gd name="T32" fmla="*/ 846 w 2822"/>
                  <a:gd name="T33" fmla="*/ 2822 h 2822"/>
                  <a:gd name="T34" fmla="*/ 1093 w 2822"/>
                  <a:gd name="T35" fmla="*/ 2822 h 2822"/>
                  <a:gd name="T36" fmla="*/ 1552 w 2822"/>
                  <a:gd name="T37" fmla="*/ 2822 h 2822"/>
                  <a:gd name="T38" fmla="*/ 1799 w 2822"/>
                  <a:gd name="T39" fmla="*/ 2822 h 2822"/>
                  <a:gd name="T40" fmla="*/ 2258 w 2822"/>
                  <a:gd name="T41" fmla="*/ 2822 h 2822"/>
                  <a:gd name="T42" fmla="*/ 2504 w 2822"/>
                  <a:gd name="T43" fmla="*/ 2822 h 2822"/>
                  <a:gd name="T44" fmla="*/ 2681 w 2822"/>
                  <a:gd name="T45" fmla="*/ 2822 h 2822"/>
                  <a:gd name="T46" fmla="*/ 2751 w 2822"/>
                  <a:gd name="T47" fmla="*/ 2787 h 2822"/>
                  <a:gd name="T48" fmla="*/ 2787 w 2822"/>
                  <a:gd name="T49" fmla="*/ 2752 h 2822"/>
                  <a:gd name="T50" fmla="*/ 2822 w 2822"/>
                  <a:gd name="T51" fmla="*/ 2681 h 2822"/>
                  <a:gd name="T52" fmla="*/ 2822 w 2822"/>
                  <a:gd name="T53" fmla="*/ 2505 h 2822"/>
                  <a:gd name="T54" fmla="*/ 2822 w 2822"/>
                  <a:gd name="T55" fmla="*/ 2258 h 2822"/>
                  <a:gd name="T56" fmla="*/ 2822 w 2822"/>
                  <a:gd name="T57" fmla="*/ 1799 h 2822"/>
                  <a:gd name="T58" fmla="*/ 2822 w 2822"/>
                  <a:gd name="T59" fmla="*/ 1552 h 2822"/>
                  <a:gd name="T60" fmla="*/ 2822 w 2822"/>
                  <a:gd name="T61" fmla="*/ 1094 h 2822"/>
                  <a:gd name="T62" fmla="*/ 2822 w 2822"/>
                  <a:gd name="T63" fmla="*/ 847 h 2822"/>
                  <a:gd name="T64" fmla="*/ 2822 w 2822"/>
                  <a:gd name="T65" fmla="*/ 388 h 2822"/>
                  <a:gd name="T66" fmla="*/ 2822 w 2822"/>
                  <a:gd name="T67" fmla="*/ 141 h 2822"/>
                  <a:gd name="T68" fmla="*/ 2787 w 2822"/>
                  <a:gd name="T69" fmla="*/ 71 h 2822"/>
                  <a:gd name="T70" fmla="*/ 2751 w 2822"/>
                  <a:gd name="T71" fmla="*/ 35 h 2822"/>
                  <a:gd name="T72" fmla="*/ 2681 w 2822"/>
                  <a:gd name="T73" fmla="*/ 0 h 2822"/>
                  <a:gd name="T74" fmla="*/ 2540 w 2822"/>
                  <a:gd name="T75" fmla="*/ 0 h 2822"/>
                  <a:gd name="T76" fmla="*/ 2293 w 2822"/>
                  <a:gd name="T77" fmla="*/ 0 h 2822"/>
                  <a:gd name="T78" fmla="*/ 1834 w 2822"/>
                  <a:gd name="T79" fmla="*/ 0 h 2822"/>
                  <a:gd name="T80" fmla="*/ 1693 w 2822"/>
                  <a:gd name="T81" fmla="*/ 0 h 2822"/>
                  <a:gd name="T82" fmla="*/ 1693 w 2822"/>
                  <a:gd name="T83" fmla="*/ 141 h 2822"/>
                  <a:gd name="T84" fmla="*/ 1693 w 2822"/>
                  <a:gd name="T85" fmla="*/ 600 h 2822"/>
                  <a:gd name="T86" fmla="*/ 1693 w 2822"/>
                  <a:gd name="T87" fmla="*/ 847 h 2822"/>
                  <a:gd name="T88" fmla="*/ 1693 w 2822"/>
                  <a:gd name="T89" fmla="*/ 1129 h 2822"/>
                  <a:gd name="T90" fmla="*/ 1411 w 2822"/>
                  <a:gd name="T91" fmla="*/ 1129 h 2822"/>
                  <a:gd name="T92" fmla="*/ 1164 w 2822"/>
                  <a:gd name="T93" fmla="*/ 1129 h 2822"/>
                  <a:gd name="T94" fmla="*/ 1129 w 2822"/>
                  <a:gd name="T95" fmla="*/ 670 h 2822"/>
                  <a:gd name="T96" fmla="*/ 1129 w 2822"/>
                  <a:gd name="T97" fmla="*/ 423 h 2822"/>
                  <a:gd name="T98" fmla="*/ 1129 w 2822"/>
                  <a:gd name="T99" fmla="*/ 0 h 2822"/>
                  <a:gd name="T100" fmla="*/ 882 w 2822"/>
                  <a:gd name="T101" fmla="*/ 0 h 2822"/>
                  <a:gd name="T102" fmla="*/ 423 w 2822"/>
                  <a:gd name="T103" fmla="*/ 0 h 2822"/>
                  <a:gd name="T104" fmla="*/ 176 w 2822"/>
                  <a:gd name="T105" fmla="*/ 0 h 2822"/>
                  <a:gd name="T106" fmla="*/ 141 w 2822"/>
                  <a:gd name="T107" fmla="*/ 0 h 2822"/>
                  <a:gd name="T108" fmla="*/ 70 w 2822"/>
                  <a:gd name="T109" fmla="*/ 35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2" h="2822">
                    <a:moveTo>
                      <a:pt x="70" y="35"/>
                    </a:moveTo>
                    <a:lnTo>
                      <a:pt x="35" y="71"/>
                    </a:lnTo>
                    <a:lnTo>
                      <a:pt x="0" y="141"/>
                    </a:lnTo>
                    <a:lnTo>
                      <a:pt x="0" y="176"/>
                    </a:lnTo>
                    <a:lnTo>
                      <a:pt x="0" y="423"/>
                    </a:lnTo>
                    <a:lnTo>
                      <a:pt x="0" y="882"/>
                    </a:lnTo>
                    <a:lnTo>
                      <a:pt x="0" y="1129"/>
                    </a:lnTo>
                    <a:lnTo>
                      <a:pt x="0" y="1587"/>
                    </a:lnTo>
                    <a:lnTo>
                      <a:pt x="0" y="1834"/>
                    </a:lnTo>
                    <a:lnTo>
                      <a:pt x="0" y="2293"/>
                    </a:lnTo>
                    <a:lnTo>
                      <a:pt x="0" y="2540"/>
                    </a:lnTo>
                    <a:lnTo>
                      <a:pt x="0" y="2681"/>
                    </a:lnTo>
                    <a:lnTo>
                      <a:pt x="35" y="2752"/>
                    </a:lnTo>
                    <a:lnTo>
                      <a:pt x="70" y="2787"/>
                    </a:lnTo>
                    <a:lnTo>
                      <a:pt x="141" y="2822"/>
                    </a:lnTo>
                    <a:lnTo>
                      <a:pt x="388" y="2822"/>
                    </a:lnTo>
                    <a:lnTo>
                      <a:pt x="846" y="2822"/>
                    </a:lnTo>
                    <a:lnTo>
                      <a:pt x="1093" y="2822"/>
                    </a:lnTo>
                    <a:lnTo>
                      <a:pt x="1552" y="2822"/>
                    </a:lnTo>
                    <a:lnTo>
                      <a:pt x="1799" y="2822"/>
                    </a:lnTo>
                    <a:lnTo>
                      <a:pt x="2258" y="2822"/>
                    </a:lnTo>
                    <a:lnTo>
                      <a:pt x="2504" y="2822"/>
                    </a:lnTo>
                    <a:lnTo>
                      <a:pt x="2681" y="2822"/>
                    </a:lnTo>
                    <a:lnTo>
                      <a:pt x="2751" y="2787"/>
                    </a:lnTo>
                    <a:lnTo>
                      <a:pt x="2787" y="2752"/>
                    </a:lnTo>
                    <a:lnTo>
                      <a:pt x="2822" y="2681"/>
                    </a:lnTo>
                    <a:lnTo>
                      <a:pt x="2822" y="2505"/>
                    </a:lnTo>
                    <a:lnTo>
                      <a:pt x="2822" y="2258"/>
                    </a:lnTo>
                    <a:lnTo>
                      <a:pt x="2822" y="1799"/>
                    </a:lnTo>
                    <a:lnTo>
                      <a:pt x="2822" y="1552"/>
                    </a:lnTo>
                    <a:lnTo>
                      <a:pt x="2822" y="1094"/>
                    </a:lnTo>
                    <a:lnTo>
                      <a:pt x="2822" y="847"/>
                    </a:lnTo>
                    <a:lnTo>
                      <a:pt x="2822" y="388"/>
                    </a:lnTo>
                    <a:lnTo>
                      <a:pt x="2822" y="141"/>
                    </a:lnTo>
                    <a:lnTo>
                      <a:pt x="2787" y="71"/>
                    </a:lnTo>
                    <a:lnTo>
                      <a:pt x="2751" y="35"/>
                    </a:lnTo>
                    <a:lnTo>
                      <a:pt x="2681" y="0"/>
                    </a:lnTo>
                    <a:lnTo>
                      <a:pt x="2540" y="0"/>
                    </a:lnTo>
                    <a:lnTo>
                      <a:pt x="2293" y="0"/>
                    </a:lnTo>
                    <a:lnTo>
                      <a:pt x="1834" y="0"/>
                    </a:lnTo>
                    <a:lnTo>
                      <a:pt x="1693" y="0"/>
                    </a:lnTo>
                    <a:lnTo>
                      <a:pt x="1693" y="141"/>
                    </a:lnTo>
                    <a:lnTo>
                      <a:pt x="1693" y="600"/>
                    </a:lnTo>
                    <a:lnTo>
                      <a:pt x="1693" y="847"/>
                    </a:lnTo>
                    <a:lnTo>
                      <a:pt x="1693" y="1129"/>
                    </a:lnTo>
                    <a:lnTo>
                      <a:pt x="1411" y="1129"/>
                    </a:lnTo>
                    <a:lnTo>
                      <a:pt x="1164" y="1129"/>
                    </a:lnTo>
                    <a:lnTo>
                      <a:pt x="1129" y="670"/>
                    </a:lnTo>
                    <a:lnTo>
                      <a:pt x="1129" y="423"/>
                    </a:lnTo>
                    <a:lnTo>
                      <a:pt x="1129" y="0"/>
                    </a:lnTo>
                    <a:lnTo>
                      <a:pt x="882" y="0"/>
                    </a:lnTo>
                    <a:lnTo>
                      <a:pt x="423" y="0"/>
                    </a:lnTo>
                    <a:lnTo>
                      <a:pt x="176" y="0"/>
                    </a:lnTo>
                    <a:lnTo>
                      <a:pt x="141" y="0"/>
                    </a:lnTo>
                    <a:lnTo>
                      <a:pt x="70" y="35"/>
                    </a:lnTo>
                    <a:close/>
                  </a:path>
                </a:pathLst>
              </a:custGeom>
              <a:solidFill>
                <a:srgbClr val="EE3124">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smtClean="0">
                  <a:ln>
                    <a:noFill/>
                  </a:ln>
                  <a:solidFill>
                    <a:srgbClr val="000000"/>
                  </a:solidFill>
                  <a:effectLst/>
                  <a:uLnTx/>
                  <a:uFillTx/>
                  <a:ea typeface="ＭＳ Ｐゴシック"/>
                </a:endParaRPr>
              </a:p>
            </p:txBody>
          </p:sp>
        </p:grpSp>
      </p:grpSp>
      <p:cxnSp>
        <p:nvCxnSpPr>
          <p:cNvPr id="167" name="Straight Connector 166">
            <a:extLst>
              <a:ext uri="{FF2B5EF4-FFF2-40B4-BE49-F238E27FC236}">
                <a16:creationId xmlns="" xmlns:a16="http://schemas.microsoft.com/office/drawing/2014/main" id="{74E86E53-3F82-4154-830F-174FFD385704}"/>
              </a:ext>
            </a:extLst>
          </p:cNvPr>
          <p:cNvCxnSpPr>
            <a:cxnSpLocks/>
          </p:cNvCxnSpPr>
          <p:nvPr/>
        </p:nvCxnSpPr>
        <p:spPr>
          <a:xfrm>
            <a:off x="6919543" y="4223824"/>
            <a:ext cx="0" cy="844062"/>
          </a:xfrm>
          <a:prstGeom prst="line">
            <a:avLst/>
          </a:prstGeom>
          <a:noFill/>
          <a:ln w="12700" cap="rnd" cmpd="sng" algn="ctr">
            <a:solidFill>
              <a:srgbClr val="B2A97E"/>
            </a:solidFill>
            <a:prstDash val="solid"/>
          </a:ln>
          <a:effectLst/>
        </p:spPr>
      </p:cxnSp>
      <p:sp>
        <p:nvSpPr>
          <p:cNvPr id="168" name="Rectangle 167">
            <a:extLst>
              <a:ext uri="{FF2B5EF4-FFF2-40B4-BE49-F238E27FC236}">
                <a16:creationId xmlns="" xmlns:a16="http://schemas.microsoft.com/office/drawing/2014/main" id="{49474CD9-B004-46E7-B9C4-33858F371A92}"/>
              </a:ext>
            </a:extLst>
          </p:cNvPr>
          <p:cNvSpPr/>
          <p:nvPr/>
        </p:nvSpPr>
        <p:spPr>
          <a:xfrm>
            <a:off x="5723789" y="5360256"/>
            <a:ext cx="2391508" cy="351692"/>
          </a:xfrm>
          <a:prstGeom prst="rect">
            <a:avLst/>
          </a:prstGeom>
          <a:noFill/>
          <a:ln w="9525" cap="flat" cmpd="sng" algn="ctr">
            <a:noFill/>
            <a:prstDash val="solid"/>
          </a:ln>
          <a:effectLst/>
        </p:spPr>
        <p:txBody>
          <a:bodyPr lIns="0" tIns="33231" rIns="0" bIns="0" rtlCol="0" anchor="t"/>
          <a:lstStyle/>
          <a:p>
            <a:pPr marL="0" marR="0" lvl="0" indent="0" algn="ctr" defTabSz="914400" eaLnBrk="1" fontAlgn="auto" latinLnBrk="0" hangingPunct="1">
              <a:lnSpc>
                <a:spcPct val="100000"/>
              </a:lnSpc>
              <a:spcBef>
                <a:spcPts val="0"/>
              </a:spcBef>
              <a:spcAft>
                <a:spcPts val="554"/>
              </a:spcAft>
              <a:buClrTx/>
              <a:buSzTx/>
              <a:buFontTx/>
              <a:buNone/>
              <a:tabLst/>
              <a:defRPr/>
            </a:pPr>
            <a:r>
              <a:rPr kumimoji="0" lang="en-ZA" sz="923" b="1" i="0" u="none" strike="noStrike" kern="0" cap="all" spc="0" normalizeH="0" baseline="0" noProof="0" dirty="0" smtClean="0">
                <a:ln>
                  <a:noFill/>
                </a:ln>
                <a:solidFill>
                  <a:srgbClr val="EE3124">
                    <a:lumMod val="75000"/>
                  </a:srgbClr>
                </a:solidFill>
                <a:effectLst/>
                <a:uLnTx/>
                <a:uFillTx/>
                <a:latin typeface="Apex SANS"/>
                <a:ea typeface="ＭＳ Ｐゴシック"/>
                <a:cs typeface="+mn-cs"/>
              </a:rPr>
              <a:t>Digital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dirty="0" smtClean="0">
                <a:ln>
                  <a:noFill/>
                </a:ln>
                <a:solidFill>
                  <a:srgbClr val="000000"/>
                </a:solidFill>
                <a:effectLst/>
                <a:uLnTx/>
                <a:uFillTx/>
                <a:latin typeface="+mn-lt"/>
                <a:ea typeface="ＭＳ Ｐゴシック"/>
                <a:cs typeface="+mn-cs"/>
              </a:rPr>
              <a:t>Leveraging and monetising freight</a:t>
            </a:r>
            <a:br>
              <a:rPr kumimoji="0" lang="en-ZA" sz="800" b="1" i="0" u="none" strike="noStrike" kern="0" cap="none" spc="0" normalizeH="0" baseline="0" noProof="0" dirty="0" smtClean="0">
                <a:ln>
                  <a:noFill/>
                </a:ln>
                <a:solidFill>
                  <a:srgbClr val="000000"/>
                </a:solidFill>
                <a:effectLst/>
                <a:uLnTx/>
                <a:uFillTx/>
                <a:latin typeface="+mn-lt"/>
                <a:ea typeface="ＭＳ Ｐゴシック"/>
                <a:cs typeface="+mn-cs"/>
              </a:rPr>
            </a:br>
            <a:r>
              <a:rPr kumimoji="0" lang="en-ZA" sz="800" b="1" i="0" u="none" strike="noStrike" kern="0" cap="none" spc="0" normalizeH="0" baseline="0" noProof="0" dirty="0" smtClean="0">
                <a:ln>
                  <a:noFill/>
                </a:ln>
                <a:solidFill>
                  <a:srgbClr val="000000"/>
                </a:solidFill>
                <a:effectLst/>
                <a:uLnTx/>
                <a:uFillTx/>
                <a:latin typeface="+mn-lt"/>
                <a:ea typeface="ＭＳ Ｐゴシック"/>
                <a:cs typeface="+mn-cs"/>
              </a:rPr>
              <a:t>and infrastructure related digital capabilities</a:t>
            </a:r>
          </a:p>
          <a:p>
            <a:pPr marL="0" marR="0" lvl="1" indent="0" algn="ctr"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smtClean="0">
                <a:ln>
                  <a:noFill/>
                </a:ln>
                <a:solidFill>
                  <a:srgbClr val="000000"/>
                </a:solidFill>
                <a:effectLst/>
                <a:uLnTx/>
                <a:uFillTx/>
                <a:latin typeface="+mn-lt"/>
                <a:ea typeface="ＭＳ Ｐゴシック"/>
                <a:cs typeface="+mn-cs"/>
              </a:rPr>
              <a:t>Examples: fibre </a:t>
            </a:r>
            <a:r>
              <a:rPr kumimoji="0" lang="en-ZA" sz="800" b="0" i="0" u="none" strike="noStrike" kern="0" cap="none" spc="0" normalizeH="0" baseline="0" noProof="0" smtClean="0">
                <a:ln>
                  <a:noFill/>
                </a:ln>
                <a:solidFill>
                  <a:srgbClr val="000000"/>
                </a:solidFill>
                <a:effectLst/>
                <a:uLnTx/>
                <a:uFillTx/>
                <a:latin typeface="+mn-lt"/>
                <a:ea typeface="ＭＳ Ｐゴシック"/>
                <a:cs typeface="+mn-cs"/>
              </a:rPr>
              <a:t>and telecoms, data solutions, </a:t>
            </a:r>
            <a:r>
              <a:rPr kumimoji="0" lang="en-ZA" sz="800" b="0" i="0" u="none" strike="noStrike" kern="0" cap="none" spc="0" normalizeH="0" baseline="0" noProof="0" dirty="0" smtClean="0">
                <a:ln>
                  <a:noFill/>
                </a:ln>
                <a:solidFill>
                  <a:srgbClr val="000000"/>
                </a:solidFill>
                <a:effectLst/>
                <a:uLnTx/>
                <a:uFillTx/>
                <a:latin typeface="+mn-lt"/>
                <a:ea typeface="ＭＳ Ｐゴシック"/>
                <a:cs typeface="+mn-cs"/>
              </a:rPr>
              <a:t>information driven businesses</a:t>
            </a:r>
          </a:p>
        </p:txBody>
      </p:sp>
      <p:cxnSp>
        <p:nvCxnSpPr>
          <p:cNvPr id="169" name="Straight Connector 168">
            <a:extLst>
              <a:ext uri="{FF2B5EF4-FFF2-40B4-BE49-F238E27FC236}">
                <a16:creationId xmlns="" xmlns:a16="http://schemas.microsoft.com/office/drawing/2014/main" id="{EEAAEB00-3CE2-46DE-AF05-1E8741CC9C7B}"/>
              </a:ext>
            </a:extLst>
          </p:cNvPr>
          <p:cNvCxnSpPr>
            <a:cxnSpLocks/>
          </p:cNvCxnSpPr>
          <p:nvPr/>
        </p:nvCxnSpPr>
        <p:spPr>
          <a:xfrm flipH="1">
            <a:off x="6145820" y="5560255"/>
            <a:ext cx="1547446" cy="0"/>
          </a:xfrm>
          <a:prstGeom prst="line">
            <a:avLst/>
          </a:prstGeom>
          <a:noFill/>
          <a:ln w="12700" cap="rnd" cmpd="sng" algn="ctr">
            <a:solidFill>
              <a:srgbClr val="B2A97E"/>
            </a:solidFill>
            <a:prstDash val="solid"/>
          </a:ln>
          <a:effectLst/>
        </p:spPr>
      </p:cxnSp>
      <p:sp>
        <p:nvSpPr>
          <p:cNvPr id="170" name="Rectangle 1155155">
            <a:extLst>
              <a:ext uri="{FF2B5EF4-FFF2-40B4-BE49-F238E27FC236}">
                <a16:creationId xmlns="" xmlns:a16="http://schemas.microsoft.com/office/drawing/2014/main" id="{77E8574E-7B55-4971-9E5E-2D919F8633CA}"/>
              </a:ext>
            </a:extLst>
          </p:cNvPr>
          <p:cNvSpPr/>
          <p:nvPr/>
        </p:nvSpPr>
        <p:spPr>
          <a:xfrm flipV="1">
            <a:off x="4726124" y="3894869"/>
            <a:ext cx="1547446" cy="328955"/>
          </a:xfrm>
          <a:custGeom>
            <a:avLst/>
            <a:gdLst>
              <a:gd name="connsiteX0" fmla="*/ 0 w 1752600"/>
              <a:gd name="connsiteY0" fmla="*/ 0 h 609600"/>
              <a:gd name="connsiteX1" fmla="*/ 1752600 w 1752600"/>
              <a:gd name="connsiteY1" fmla="*/ 0 h 609600"/>
              <a:gd name="connsiteX2" fmla="*/ 1752600 w 1752600"/>
              <a:gd name="connsiteY2" fmla="*/ 609600 h 609600"/>
              <a:gd name="connsiteX3" fmla="*/ 0 w 1752600"/>
              <a:gd name="connsiteY3" fmla="*/ 609600 h 609600"/>
              <a:gd name="connsiteX4" fmla="*/ 0 w 1752600"/>
              <a:gd name="connsiteY4" fmla="*/ 0 h 609600"/>
              <a:gd name="connsiteX0" fmla="*/ 0 w 1752600"/>
              <a:gd name="connsiteY0" fmla="*/ 609600 h 701040"/>
              <a:gd name="connsiteX1" fmla="*/ 0 w 1752600"/>
              <a:gd name="connsiteY1" fmla="*/ 0 h 701040"/>
              <a:gd name="connsiteX2" fmla="*/ 1752600 w 1752600"/>
              <a:gd name="connsiteY2" fmla="*/ 0 h 701040"/>
              <a:gd name="connsiteX3" fmla="*/ 1752600 w 1752600"/>
              <a:gd name="connsiteY3" fmla="*/ 609600 h 701040"/>
              <a:gd name="connsiteX4" fmla="*/ 91440 w 1752600"/>
              <a:gd name="connsiteY4" fmla="*/ 701040 h 701040"/>
              <a:gd name="connsiteX0" fmla="*/ 0 w 1752600"/>
              <a:gd name="connsiteY0" fmla="*/ 609600 h 609600"/>
              <a:gd name="connsiteX1" fmla="*/ 0 w 1752600"/>
              <a:gd name="connsiteY1" fmla="*/ 0 h 609600"/>
              <a:gd name="connsiteX2" fmla="*/ 1752600 w 1752600"/>
              <a:gd name="connsiteY2" fmla="*/ 0 h 609600"/>
              <a:gd name="connsiteX3" fmla="*/ 1752600 w 1752600"/>
              <a:gd name="connsiteY3" fmla="*/ 609600 h 609600"/>
              <a:gd name="connsiteX0" fmla="*/ 0 w 1752600"/>
              <a:gd name="connsiteY0" fmla="*/ 0 h 609600"/>
              <a:gd name="connsiteX1" fmla="*/ 1752600 w 1752600"/>
              <a:gd name="connsiteY1" fmla="*/ 0 h 609600"/>
              <a:gd name="connsiteX2" fmla="*/ 1752600 w 1752600"/>
              <a:gd name="connsiteY2" fmla="*/ 609600 h 609600"/>
            </a:gdLst>
            <a:ahLst/>
            <a:cxnLst>
              <a:cxn ang="0">
                <a:pos x="connsiteX0" y="connsiteY0"/>
              </a:cxn>
              <a:cxn ang="0">
                <a:pos x="connsiteX1" y="connsiteY1"/>
              </a:cxn>
              <a:cxn ang="0">
                <a:pos x="connsiteX2" y="connsiteY2"/>
              </a:cxn>
            </a:cxnLst>
            <a:rect l="l" t="t" r="r" b="b"/>
            <a:pathLst>
              <a:path w="1752600" h="609600">
                <a:moveTo>
                  <a:pt x="0" y="0"/>
                </a:moveTo>
                <a:lnTo>
                  <a:pt x="1752600" y="0"/>
                </a:lnTo>
                <a:lnTo>
                  <a:pt x="1752600" y="609600"/>
                </a:lnTo>
              </a:path>
            </a:pathLst>
          </a:custGeom>
          <a:noFill/>
          <a:ln w="12700" cap="rnd" cmpd="sng" algn="ctr">
            <a:solidFill>
              <a:srgbClr val="B2A97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77" b="0" i="0" u="none" strike="noStrike" kern="0" cap="none" spc="0" normalizeH="0" baseline="0" noProof="0" dirty="0" err="1" smtClean="0">
              <a:ln>
                <a:noFill/>
              </a:ln>
              <a:solidFill>
                <a:srgbClr val="000000"/>
              </a:solidFill>
              <a:effectLst/>
              <a:uLnTx/>
              <a:uFillTx/>
              <a:latin typeface="Tahoma"/>
              <a:ea typeface="ＭＳ Ｐゴシック"/>
              <a:cs typeface="+mn-cs"/>
            </a:endParaRPr>
          </a:p>
        </p:txBody>
      </p:sp>
      <p:sp>
        <p:nvSpPr>
          <p:cNvPr id="171" name="Rectangle 170">
            <a:extLst>
              <a:ext uri="{FF2B5EF4-FFF2-40B4-BE49-F238E27FC236}">
                <a16:creationId xmlns="" xmlns:a16="http://schemas.microsoft.com/office/drawing/2014/main" id="{C80D3A40-1E7A-4555-8F78-1C4DE18BFC7D}"/>
              </a:ext>
            </a:extLst>
          </p:cNvPr>
          <p:cNvSpPr/>
          <p:nvPr/>
        </p:nvSpPr>
        <p:spPr>
          <a:xfrm>
            <a:off x="4712677" y="4012809"/>
            <a:ext cx="1758462" cy="351692"/>
          </a:xfrm>
          <a:prstGeom prst="rect">
            <a:avLst/>
          </a:prstGeom>
          <a:noFill/>
          <a:ln w="9525" cap="flat" cmpd="sng" algn="ctr">
            <a:noFill/>
            <a:prstDash val="solid"/>
          </a:ln>
          <a:effectLst/>
        </p:spPr>
        <p:txBody>
          <a:bodyPr lIns="0" tIns="33231" rIns="0" bIns="0" rtlCol="0" anchor="t"/>
          <a:lstStyle/>
          <a:p>
            <a:pPr marL="0" marR="0" lvl="0" indent="0" defTabSz="914400" eaLnBrk="1" fontAlgn="auto" latinLnBrk="0" hangingPunct="1">
              <a:lnSpc>
                <a:spcPct val="100000"/>
              </a:lnSpc>
              <a:spcBef>
                <a:spcPts val="0"/>
              </a:spcBef>
              <a:spcAft>
                <a:spcPts val="554"/>
              </a:spcAft>
              <a:buClrTx/>
              <a:buSzTx/>
              <a:buFontTx/>
              <a:buNone/>
              <a:tabLst/>
              <a:defRPr/>
            </a:pPr>
            <a:r>
              <a:rPr kumimoji="0" lang="en-ZA" sz="923" b="1" i="0" u="none" strike="noStrike" kern="0" cap="all" spc="0" normalizeH="0" baseline="0" noProof="0" dirty="0" smtClean="0">
                <a:ln>
                  <a:noFill/>
                </a:ln>
                <a:solidFill>
                  <a:srgbClr val="EE3124">
                    <a:lumMod val="75000"/>
                  </a:srgbClr>
                </a:solidFill>
                <a:effectLst/>
                <a:uLnTx/>
                <a:uFillTx/>
                <a:latin typeface="Apex SANS"/>
                <a:ea typeface="ＭＳ Ｐゴシック"/>
                <a:cs typeface="+mn-cs"/>
              </a:rPr>
              <a:t>Liquids and gas</a:t>
            </a:r>
          </a:p>
          <a:p>
            <a:pPr fontAlgn="auto">
              <a:spcBef>
                <a:spcPts val="0"/>
              </a:spcBef>
              <a:spcAft>
                <a:spcPts val="0"/>
              </a:spcAft>
            </a:pPr>
            <a:r>
              <a:rPr lang="en-ZA" sz="800" b="1" dirty="0">
                <a:latin typeface="+mn-lt"/>
              </a:rPr>
              <a:t>Access and distribution of liquid and gas energy resources:</a:t>
            </a:r>
          </a:p>
          <a:p>
            <a:pPr marL="139303" indent="-139303" fontAlgn="auto">
              <a:spcBef>
                <a:spcPts val="0"/>
              </a:spcBef>
              <a:spcAft>
                <a:spcPts val="0"/>
              </a:spcAft>
              <a:buFont typeface="Arial" panose="020B0604020202020204" pitchFamily="34" charset="0"/>
              <a:buChar char="•"/>
            </a:pPr>
            <a:r>
              <a:rPr lang="en-ZA" sz="800" dirty="0">
                <a:latin typeface="+mn-lt"/>
              </a:rPr>
              <a:t>Liquefied natural gas (LNG) opportunity</a:t>
            </a:r>
          </a:p>
          <a:p>
            <a:pPr marL="139303" indent="-139303" fontAlgn="auto">
              <a:spcBef>
                <a:spcPts val="0"/>
              </a:spcBef>
              <a:spcAft>
                <a:spcPts val="0"/>
              </a:spcAft>
              <a:buFont typeface="Arial" panose="020B0604020202020204" pitchFamily="34" charset="0"/>
              <a:buChar char="•"/>
            </a:pPr>
            <a:r>
              <a:rPr lang="en-ZA" sz="800" dirty="0">
                <a:latin typeface="+mn-lt"/>
              </a:rPr>
              <a:t>Energy opportunities</a:t>
            </a:r>
          </a:p>
        </p:txBody>
      </p:sp>
      <p:graphicFrame>
        <p:nvGraphicFramePr>
          <p:cNvPr id="172" name="Table 171">
            <a:extLst>
              <a:ext uri="{FF2B5EF4-FFF2-40B4-BE49-F238E27FC236}">
                <a16:creationId xmlns="" xmlns:a16="http://schemas.microsoft.com/office/drawing/2014/main" id="{2A46B3E9-649F-48F7-9C9A-F37A5C8D7F91}"/>
              </a:ext>
            </a:extLst>
          </p:cNvPr>
          <p:cNvGraphicFramePr>
            <a:graphicFrameLocks noGrp="1"/>
          </p:cNvGraphicFramePr>
          <p:nvPr>
            <p:extLst/>
          </p:nvPr>
        </p:nvGraphicFramePr>
        <p:xfrm>
          <a:off x="221096" y="1381122"/>
          <a:ext cx="4208577" cy="1922946"/>
        </p:xfrm>
        <a:graphic>
          <a:graphicData uri="http://schemas.openxmlformats.org/drawingml/2006/table">
            <a:tbl>
              <a:tblPr/>
              <a:tblGrid>
                <a:gridCol w="344965">
                  <a:extLst>
                    <a:ext uri="{9D8B030D-6E8A-4147-A177-3AD203B41FA5}">
                      <a16:colId xmlns="" xmlns:a16="http://schemas.microsoft.com/office/drawing/2014/main" val="20000"/>
                    </a:ext>
                  </a:extLst>
                </a:gridCol>
                <a:gridCol w="999984">
                  <a:extLst>
                    <a:ext uri="{9D8B030D-6E8A-4147-A177-3AD203B41FA5}">
                      <a16:colId xmlns="" xmlns:a16="http://schemas.microsoft.com/office/drawing/2014/main" val="20001"/>
                    </a:ext>
                  </a:extLst>
                </a:gridCol>
                <a:gridCol w="1016915">
                  <a:extLst>
                    <a:ext uri="{9D8B030D-6E8A-4147-A177-3AD203B41FA5}">
                      <a16:colId xmlns="" xmlns:a16="http://schemas.microsoft.com/office/drawing/2014/main" val="20002"/>
                    </a:ext>
                  </a:extLst>
                </a:gridCol>
                <a:gridCol w="880810">
                  <a:extLst>
                    <a:ext uri="{9D8B030D-6E8A-4147-A177-3AD203B41FA5}">
                      <a16:colId xmlns="" xmlns:a16="http://schemas.microsoft.com/office/drawing/2014/main" val="20003"/>
                    </a:ext>
                  </a:extLst>
                </a:gridCol>
                <a:gridCol w="965903">
                  <a:extLst>
                    <a:ext uri="{9D8B030D-6E8A-4147-A177-3AD203B41FA5}">
                      <a16:colId xmlns="" xmlns:a16="http://schemas.microsoft.com/office/drawing/2014/main" val="20004"/>
                    </a:ext>
                  </a:extLst>
                </a:gridCol>
              </a:tblGrid>
              <a:tr h="849266">
                <a:tc>
                  <a:txBody>
                    <a:bodyPr/>
                    <a:lstStyle>
                      <a:lvl1pPr marL="0" algn="l" defTabSz="844083" rtl="0" eaLnBrk="1" latinLnBrk="0" hangingPunct="1">
                        <a:defRPr sz="1662" kern="1200">
                          <a:solidFill>
                            <a:schemeClr val="tx1"/>
                          </a:solidFill>
                          <a:latin typeface="Tahoma"/>
                          <a:ea typeface="ＭＳ Ｐゴシック"/>
                        </a:defRPr>
                      </a:lvl1pPr>
                      <a:lvl2pPr marL="422041" algn="l" defTabSz="844083" rtl="0" eaLnBrk="1" latinLnBrk="0" hangingPunct="1">
                        <a:defRPr sz="1662" kern="1200">
                          <a:solidFill>
                            <a:schemeClr val="tx1"/>
                          </a:solidFill>
                          <a:latin typeface="Tahoma"/>
                          <a:ea typeface="ＭＳ Ｐゴシック"/>
                        </a:defRPr>
                      </a:lvl2pPr>
                      <a:lvl3pPr marL="844083" algn="l" defTabSz="844083" rtl="0" eaLnBrk="1" latinLnBrk="0" hangingPunct="1">
                        <a:defRPr sz="1662" kern="1200">
                          <a:solidFill>
                            <a:schemeClr val="tx1"/>
                          </a:solidFill>
                          <a:latin typeface="Tahoma"/>
                          <a:ea typeface="ＭＳ Ｐゴシック"/>
                        </a:defRPr>
                      </a:lvl3pPr>
                      <a:lvl4pPr marL="1266124" algn="l" defTabSz="844083" rtl="0" eaLnBrk="1" latinLnBrk="0" hangingPunct="1">
                        <a:defRPr sz="1662" kern="1200">
                          <a:solidFill>
                            <a:schemeClr val="tx1"/>
                          </a:solidFill>
                          <a:latin typeface="Tahoma"/>
                          <a:ea typeface="ＭＳ Ｐゴシック"/>
                        </a:defRPr>
                      </a:lvl4pPr>
                      <a:lvl5pPr marL="1688165" algn="l" defTabSz="844083" rtl="0" eaLnBrk="1" latinLnBrk="0" hangingPunct="1">
                        <a:defRPr sz="1662" kern="1200">
                          <a:solidFill>
                            <a:schemeClr val="tx1"/>
                          </a:solidFill>
                          <a:latin typeface="Tahoma"/>
                          <a:ea typeface="ＭＳ Ｐゴシック"/>
                        </a:defRPr>
                      </a:lvl5pPr>
                      <a:lvl6pPr marL="2110207" algn="l" defTabSz="844083" rtl="0" eaLnBrk="1" latinLnBrk="0" hangingPunct="1">
                        <a:defRPr sz="1662" kern="1200">
                          <a:solidFill>
                            <a:schemeClr val="tx1"/>
                          </a:solidFill>
                          <a:latin typeface="Tahoma"/>
                          <a:ea typeface="ＭＳ Ｐゴシック"/>
                        </a:defRPr>
                      </a:lvl6pPr>
                      <a:lvl7pPr marL="2532248" algn="l" defTabSz="844083" rtl="0" eaLnBrk="1" latinLnBrk="0" hangingPunct="1">
                        <a:defRPr sz="1662" kern="1200">
                          <a:solidFill>
                            <a:schemeClr val="tx1"/>
                          </a:solidFill>
                          <a:latin typeface="Tahoma"/>
                          <a:ea typeface="ＭＳ Ｐゴシック"/>
                        </a:defRPr>
                      </a:lvl7pPr>
                      <a:lvl8pPr marL="2954289" algn="l" defTabSz="844083" rtl="0" eaLnBrk="1" latinLnBrk="0" hangingPunct="1">
                        <a:defRPr sz="1662" kern="1200">
                          <a:solidFill>
                            <a:schemeClr val="tx1"/>
                          </a:solidFill>
                          <a:latin typeface="Tahoma"/>
                          <a:ea typeface="ＭＳ Ｐゴシック"/>
                        </a:defRPr>
                      </a:lvl8pPr>
                      <a:lvl9pPr marL="3376331" algn="l" defTabSz="844083" rtl="0" eaLnBrk="1" latinLnBrk="0" hangingPunct="1">
                        <a:defRPr sz="1662" kern="1200">
                          <a:solidFill>
                            <a:schemeClr val="tx1"/>
                          </a:solidFill>
                          <a:latin typeface="Tahoma"/>
                          <a:ea typeface="ＭＳ Ｐゴシック"/>
                        </a:defRPr>
                      </a:lvl9pPr>
                    </a:lstStyle>
                    <a:p>
                      <a:pPr marL="0" indent="0" algn="l" fontAlgn="b">
                        <a:buFont typeface="Arial" panose="020B0604020202020204" pitchFamily="34" charset="0"/>
                        <a:buNone/>
                      </a:pPr>
                      <a:endParaRPr lang="en-ZA" sz="900" b="1" i="0" u="none" strike="noStrike" dirty="0">
                        <a:solidFill>
                          <a:schemeClr val="tx1"/>
                        </a:solidFill>
                        <a:effectLst/>
                        <a:latin typeface="Apex SANS"/>
                        <a:cs typeface="Calibri"/>
                      </a:endParaRPr>
                    </a:p>
                  </a:txBody>
                  <a:tcPr marL="0" marR="0" marT="0" marB="33231"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4083" rtl="0" eaLnBrk="1" latinLnBrk="0" hangingPunct="1">
                        <a:defRPr sz="1662" kern="1200">
                          <a:solidFill>
                            <a:schemeClr val="tx1"/>
                          </a:solidFill>
                          <a:latin typeface="Tahoma"/>
                          <a:ea typeface="ＭＳ Ｐゴシック"/>
                        </a:defRPr>
                      </a:lvl1pPr>
                      <a:lvl2pPr marL="422041" algn="l" defTabSz="844083" rtl="0" eaLnBrk="1" latinLnBrk="0" hangingPunct="1">
                        <a:defRPr sz="1662" kern="1200">
                          <a:solidFill>
                            <a:schemeClr val="tx1"/>
                          </a:solidFill>
                          <a:latin typeface="Tahoma"/>
                          <a:ea typeface="ＭＳ Ｐゴシック"/>
                        </a:defRPr>
                      </a:lvl2pPr>
                      <a:lvl3pPr marL="844083" algn="l" defTabSz="844083" rtl="0" eaLnBrk="1" latinLnBrk="0" hangingPunct="1">
                        <a:defRPr sz="1662" kern="1200">
                          <a:solidFill>
                            <a:schemeClr val="tx1"/>
                          </a:solidFill>
                          <a:latin typeface="Tahoma"/>
                          <a:ea typeface="ＭＳ Ｐゴシック"/>
                        </a:defRPr>
                      </a:lvl3pPr>
                      <a:lvl4pPr marL="1266124" algn="l" defTabSz="844083" rtl="0" eaLnBrk="1" latinLnBrk="0" hangingPunct="1">
                        <a:defRPr sz="1662" kern="1200">
                          <a:solidFill>
                            <a:schemeClr val="tx1"/>
                          </a:solidFill>
                          <a:latin typeface="Tahoma"/>
                          <a:ea typeface="ＭＳ Ｐゴシック"/>
                        </a:defRPr>
                      </a:lvl4pPr>
                      <a:lvl5pPr marL="1688165" algn="l" defTabSz="844083" rtl="0" eaLnBrk="1" latinLnBrk="0" hangingPunct="1">
                        <a:defRPr sz="1662" kern="1200">
                          <a:solidFill>
                            <a:schemeClr val="tx1"/>
                          </a:solidFill>
                          <a:latin typeface="Tahoma"/>
                          <a:ea typeface="ＭＳ Ｐゴシック"/>
                        </a:defRPr>
                      </a:lvl5pPr>
                      <a:lvl6pPr marL="2110207" algn="l" defTabSz="844083" rtl="0" eaLnBrk="1" latinLnBrk="0" hangingPunct="1">
                        <a:defRPr sz="1662" kern="1200">
                          <a:solidFill>
                            <a:schemeClr val="tx1"/>
                          </a:solidFill>
                          <a:latin typeface="Tahoma"/>
                          <a:ea typeface="ＭＳ Ｐゴシック"/>
                        </a:defRPr>
                      </a:lvl6pPr>
                      <a:lvl7pPr marL="2532248" algn="l" defTabSz="844083" rtl="0" eaLnBrk="1" latinLnBrk="0" hangingPunct="1">
                        <a:defRPr sz="1662" kern="1200">
                          <a:solidFill>
                            <a:schemeClr val="tx1"/>
                          </a:solidFill>
                          <a:latin typeface="Tahoma"/>
                          <a:ea typeface="ＭＳ Ｐゴシック"/>
                        </a:defRPr>
                      </a:lvl7pPr>
                      <a:lvl8pPr marL="2954289" algn="l" defTabSz="844083" rtl="0" eaLnBrk="1" latinLnBrk="0" hangingPunct="1">
                        <a:defRPr sz="1662" kern="1200">
                          <a:solidFill>
                            <a:schemeClr val="tx1"/>
                          </a:solidFill>
                          <a:latin typeface="Tahoma"/>
                          <a:ea typeface="ＭＳ Ｐゴシック"/>
                        </a:defRPr>
                      </a:lvl8pPr>
                      <a:lvl9pPr marL="3376331" algn="l" defTabSz="844083" rtl="0" eaLnBrk="1" latinLnBrk="0" hangingPunct="1">
                        <a:defRPr sz="1662" kern="1200">
                          <a:solidFill>
                            <a:schemeClr val="tx1"/>
                          </a:solidFill>
                          <a:latin typeface="Tahoma"/>
                          <a:ea typeface="ＭＳ Ｐゴシック"/>
                        </a:defRPr>
                      </a:lvl9pPr>
                    </a:lstStyle>
                    <a:p>
                      <a:pPr marL="0" marR="0" lvl="0" indent="0" algn="ctr" defTabSz="1010678" rtl="0" eaLnBrk="1" fontAlgn="b" latinLnBrk="0" hangingPunct="1">
                        <a:lnSpc>
                          <a:spcPct val="100000"/>
                        </a:lnSpc>
                        <a:spcBef>
                          <a:spcPts val="0"/>
                        </a:spcBef>
                        <a:spcAft>
                          <a:spcPts val="0"/>
                        </a:spcAft>
                        <a:buClrTx/>
                        <a:buSzTx/>
                        <a:buFont typeface="Arial" panose="020B0604020202020204" pitchFamily="34" charset="0"/>
                        <a:buNone/>
                        <a:tabLst/>
                        <a:defRPr/>
                      </a:pPr>
                      <a:r>
                        <a:rPr lang="en-ZA" sz="800" b="1" i="0" u="none" strike="noStrike" dirty="0" smtClean="0">
                          <a:solidFill>
                            <a:schemeClr val="tx1"/>
                          </a:solidFill>
                          <a:effectLst/>
                          <a:latin typeface="Apex SANS"/>
                          <a:cs typeface="Calibri"/>
                        </a:rPr>
                        <a:t>DIVERSIFICATION </a:t>
                      </a:r>
                      <a:r>
                        <a:rPr lang="en-ZA" sz="800" b="1" i="0" u="none" strike="noStrike" dirty="0">
                          <a:solidFill>
                            <a:schemeClr val="tx1"/>
                          </a:solidFill>
                          <a:effectLst/>
                          <a:latin typeface="Apex SANS"/>
                          <a:cs typeface="Calibri"/>
                        </a:rPr>
                        <a:t>INTO </a:t>
                      </a:r>
                      <a:r>
                        <a:rPr lang="en-ZA" sz="800" b="1" i="0" u="none" strike="noStrike" dirty="0" smtClean="0">
                          <a:solidFill>
                            <a:schemeClr val="tx1"/>
                          </a:solidFill>
                          <a:effectLst/>
                          <a:latin typeface="Apex SANS"/>
                          <a:cs typeface="Calibri"/>
                        </a:rPr>
                        <a:t>LOGISTICS </a:t>
                      </a:r>
                      <a:r>
                        <a:rPr lang="en-ZA" sz="800" b="1" i="0" u="none" strike="noStrike" dirty="0">
                          <a:solidFill>
                            <a:schemeClr val="tx1"/>
                          </a:solidFill>
                          <a:effectLst/>
                          <a:latin typeface="Apex SANS"/>
                          <a:cs typeface="Calibri"/>
                        </a:rPr>
                        <a:t>VALUE-ADDED SERVICES</a:t>
                      </a:r>
                    </a:p>
                  </a:txBody>
                  <a:tcPr marL="33231" marR="33231" marT="0" marB="33231"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4083" rtl="0" eaLnBrk="1" latinLnBrk="0" hangingPunct="1">
                        <a:defRPr sz="1662" kern="1200">
                          <a:solidFill>
                            <a:schemeClr val="tx1"/>
                          </a:solidFill>
                          <a:latin typeface="Tahoma"/>
                          <a:ea typeface="ＭＳ Ｐゴシック"/>
                        </a:defRPr>
                      </a:lvl1pPr>
                      <a:lvl2pPr marL="422041" algn="l" defTabSz="844083" rtl="0" eaLnBrk="1" latinLnBrk="0" hangingPunct="1">
                        <a:defRPr sz="1662" kern="1200">
                          <a:solidFill>
                            <a:schemeClr val="tx1"/>
                          </a:solidFill>
                          <a:latin typeface="Tahoma"/>
                          <a:ea typeface="ＭＳ Ｐゴシック"/>
                        </a:defRPr>
                      </a:lvl2pPr>
                      <a:lvl3pPr marL="844083" algn="l" defTabSz="844083" rtl="0" eaLnBrk="1" latinLnBrk="0" hangingPunct="1">
                        <a:defRPr sz="1662" kern="1200">
                          <a:solidFill>
                            <a:schemeClr val="tx1"/>
                          </a:solidFill>
                          <a:latin typeface="Tahoma"/>
                          <a:ea typeface="ＭＳ Ｐゴシック"/>
                        </a:defRPr>
                      </a:lvl3pPr>
                      <a:lvl4pPr marL="1266124" algn="l" defTabSz="844083" rtl="0" eaLnBrk="1" latinLnBrk="0" hangingPunct="1">
                        <a:defRPr sz="1662" kern="1200">
                          <a:solidFill>
                            <a:schemeClr val="tx1"/>
                          </a:solidFill>
                          <a:latin typeface="Tahoma"/>
                          <a:ea typeface="ＭＳ Ｐゴシック"/>
                        </a:defRPr>
                      </a:lvl4pPr>
                      <a:lvl5pPr marL="1688165" algn="l" defTabSz="844083" rtl="0" eaLnBrk="1" latinLnBrk="0" hangingPunct="1">
                        <a:defRPr sz="1662" kern="1200">
                          <a:solidFill>
                            <a:schemeClr val="tx1"/>
                          </a:solidFill>
                          <a:latin typeface="Tahoma"/>
                          <a:ea typeface="ＭＳ Ｐゴシック"/>
                        </a:defRPr>
                      </a:lvl5pPr>
                      <a:lvl6pPr marL="2110207" algn="l" defTabSz="844083" rtl="0" eaLnBrk="1" latinLnBrk="0" hangingPunct="1">
                        <a:defRPr sz="1662" kern="1200">
                          <a:solidFill>
                            <a:schemeClr val="tx1"/>
                          </a:solidFill>
                          <a:latin typeface="Tahoma"/>
                          <a:ea typeface="ＭＳ Ｐゴシック"/>
                        </a:defRPr>
                      </a:lvl6pPr>
                      <a:lvl7pPr marL="2532248" algn="l" defTabSz="844083" rtl="0" eaLnBrk="1" latinLnBrk="0" hangingPunct="1">
                        <a:defRPr sz="1662" kern="1200">
                          <a:solidFill>
                            <a:schemeClr val="tx1"/>
                          </a:solidFill>
                          <a:latin typeface="Tahoma"/>
                          <a:ea typeface="ＭＳ Ｐゴシック"/>
                        </a:defRPr>
                      </a:lvl7pPr>
                      <a:lvl8pPr marL="2954289" algn="l" defTabSz="844083" rtl="0" eaLnBrk="1" latinLnBrk="0" hangingPunct="1">
                        <a:defRPr sz="1662" kern="1200">
                          <a:solidFill>
                            <a:schemeClr val="tx1"/>
                          </a:solidFill>
                          <a:latin typeface="Tahoma"/>
                          <a:ea typeface="ＭＳ Ｐゴシック"/>
                        </a:defRPr>
                      </a:lvl8pPr>
                      <a:lvl9pPr marL="3376331" algn="l" defTabSz="844083" rtl="0" eaLnBrk="1" latinLnBrk="0" hangingPunct="1">
                        <a:defRPr sz="1662" kern="1200">
                          <a:solidFill>
                            <a:schemeClr val="tx1"/>
                          </a:solidFill>
                          <a:latin typeface="Tahoma"/>
                          <a:ea typeface="ＭＳ Ｐゴシック"/>
                        </a:defRPr>
                      </a:lvl9pPr>
                    </a:lstStyle>
                    <a:p>
                      <a:pPr marL="0" indent="0" algn="ctr" fontAlgn="b">
                        <a:buFont typeface="Arial" panose="020B0604020202020204" pitchFamily="34" charset="0"/>
                        <a:buNone/>
                      </a:pPr>
                      <a:r>
                        <a:rPr lang="en-ZA" sz="800" b="1" i="0" u="none" strike="noStrike" dirty="0">
                          <a:solidFill>
                            <a:schemeClr val="tx1"/>
                          </a:solidFill>
                          <a:effectLst/>
                          <a:latin typeface="Apex SANS"/>
                          <a:cs typeface="Calibri"/>
                        </a:rPr>
                        <a:t>INDUSTRY CONSOLIDATION</a:t>
                      </a:r>
                    </a:p>
                  </a:txBody>
                  <a:tcPr marL="33231" marR="33231" marT="0" marB="33231"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4083" rtl="0" eaLnBrk="1" latinLnBrk="0" hangingPunct="1">
                        <a:defRPr sz="1662" kern="1200">
                          <a:solidFill>
                            <a:schemeClr val="tx1"/>
                          </a:solidFill>
                          <a:latin typeface="Tahoma"/>
                          <a:ea typeface="ＭＳ Ｐゴシック"/>
                        </a:defRPr>
                      </a:lvl1pPr>
                      <a:lvl2pPr marL="422041" algn="l" defTabSz="844083" rtl="0" eaLnBrk="1" latinLnBrk="0" hangingPunct="1">
                        <a:defRPr sz="1662" kern="1200">
                          <a:solidFill>
                            <a:schemeClr val="tx1"/>
                          </a:solidFill>
                          <a:latin typeface="Tahoma"/>
                          <a:ea typeface="ＭＳ Ｐゴシック"/>
                        </a:defRPr>
                      </a:lvl2pPr>
                      <a:lvl3pPr marL="844083" algn="l" defTabSz="844083" rtl="0" eaLnBrk="1" latinLnBrk="0" hangingPunct="1">
                        <a:defRPr sz="1662" kern="1200">
                          <a:solidFill>
                            <a:schemeClr val="tx1"/>
                          </a:solidFill>
                          <a:latin typeface="Tahoma"/>
                          <a:ea typeface="ＭＳ Ｐゴシック"/>
                        </a:defRPr>
                      </a:lvl3pPr>
                      <a:lvl4pPr marL="1266124" algn="l" defTabSz="844083" rtl="0" eaLnBrk="1" latinLnBrk="0" hangingPunct="1">
                        <a:defRPr sz="1662" kern="1200">
                          <a:solidFill>
                            <a:schemeClr val="tx1"/>
                          </a:solidFill>
                          <a:latin typeface="Tahoma"/>
                          <a:ea typeface="ＭＳ Ｐゴシック"/>
                        </a:defRPr>
                      </a:lvl4pPr>
                      <a:lvl5pPr marL="1688165" algn="l" defTabSz="844083" rtl="0" eaLnBrk="1" latinLnBrk="0" hangingPunct="1">
                        <a:defRPr sz="1662" kern="1200">
                          <a:solidFill>
                            <a:schemeClr val="tx1"/>
                          </a:solidFill>
                          <a:latin typeface="Tahoma"/>
                          <a:ea typeface="ＭＳ Ｐゴシック"/>
                        </a:defRPr>
                      </a:lvl5pPr>
                      <a:lvl6pPr marL="2110207" algn="l" defTabSz="844083" rtl="0" eaLnBrk="1" latinLnBrk="0" hangingPunct="1">
                        <a:defRPr sz="1662" kern="1200">
                          <a:solidFill>
                            <a:schemeClr val="tx1"/>
                          </a:solidFill>
                          <a:latin typeface="Tahoma"/>
                          <a:ea typeface="ＭＳ Ｐゴシック"/>
                        </a:defRPr>
                      </a:lvl6pPr>
                      <a:lvl7pPr marL="2532248" algn="l" defTabSz="844083" rtl="0" eaLnBrk="1" latinLnBrk="0" hangingPunct="1">
                        <a:defRPr sz="1662" kern="1200">
                          <a:solidFill>
                            <a:schemeClr val="tx1"/>
                          </a:solidFill>
                          <a:latin typeface="Tahoma"/>
                          <a:ea typeface="ＭＳ Ｐゴシック"/>
                        </a:defRPr>
                      </a:lvl7pPr>
                      <a:lvl8pPr marL="2954289" algn="l" defTabSz="844083" rtl="0" eaLnBrk="1" latinLnBrk="0" hangingPunct="1">
                        <a:defRPr sz="1662" kern="1200">
                          <a:solidFill>
                            <a:schemeClr val="tx1"/>
                          </a:solidFill>
                          <a:latin typeface="Tahoma"/>
                          <a:ea typeface="ＭＳ Ｐゴシック"/>
                        </a:defRPr>
                      </a:lvl8pPr>
                      <a:lvl9pPr marL="3376331" algn="l" defTabSz="844083" rtl="0" eaLnBrk="1" latinLnBrk="0" hangingPunct="1">
                        <a:defRPr sz="1662" kern="1200">
                          <a:solidFill>
                            <a:schemeClr val="tx1"/>
                          </a:solidFill>
                          <a:latin typeface="Tahoma"/>
                          <a:ea typeface="ＭＳ Ｐゴシック"/>
                        </a:defRPr>
                      </a:lvl9pPr>
                    </a:lstStyle>
                    <a:p>
                      <a:pPr marL="0" indent="0" algn="ctr" fontAlgn="b">
                        <a:buFont typeface="Arial" panose="020B0604020202020204" pitchFamily="34" charset="0"/>
                        <a:buNone/>
                      </a:pPr>
                      <a:r>
                        <a:rPr lang="en-ZA" sz="800" b="1" i="0" u="none" strike="noStrike" dirty="0">
                          <a:solidFill>
                            <a:schemeClr val="tx1"/>
                          </a:solidFill>
                          <a:effectLst/>
                          <a:latin typeface="Apex SANS"/>
                          <a:cs typeface="Calibri"/>
                        </a:rPr>
                        <a:t>DIGITISATION</a:t>
                      </a:r>
                      <a:br>
                        <a:rPr lang="en-ZA" sz="800" b="1" i="0" u="none" strike="noStrike" dirty="0">
                          <a:solidFill>
                            <a:schemeClr val="tx1"/>
                          </a:solidFill>
                          <a:effectLst/>
                          <a:latin typeface="Apex SANS"/>
                          <a:cs typeface="Calibri"/>
                        </a:rPr>
                      </a:br>
                      <a:r>
                        <a:rPr lang="en-ZA" sz="800" b="1" i="0" u="none" strike="noStrike" dirty="0">
                          <a:solidFill>
                            <a:schemeClr val="tx1"/>
                          </a:solidFill>
                          <a:effectLst/>
                          <a:latin typeface="Apex SANS"/>
                          <a:cs typeface="Calibri"/>
                        </a:rPr>
                        <a:t>OF OPERATIONS</a:t>
                      </a:r>
                    </a:p>
                  </a:txBody>
                  <a:tcPr marL="33231" marR="33231" marT="0" marB="33231"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4083" rtl="0" eaLnBrk="1" latinLnBrk="0" hangingPunct="1">
                        <a:defRPr sz="1662" kern="1200">
                          <a:solidFill>
                            <a:schemeClr val="tx1"/>
                          </a:solidFill>
                          <a:latin typeface="Tahoma"/>
                          <a:ea typeface="ＭＳ Ｐゴシック"/>
                        </a:defRPr>
                      </a:lvl1pPr>
                      <a:lvl2pPr marL="422041" algn="l" defTabSz="844083" rtl="0" eaLnBrk="1" latinLnBrk="0" hangingPunct="1">
                        <a:defRPr sz="1662" kern="1200">
                          <a:solidFill>
                            <a:schemeClr val="tx1"/>
                          </a:solidFill>
                          <a:latin typeface="Tahoma"/>
                          <a:ea typeface="ＭＳ Ｐゴシック"/>
                        </a:defRPr>
                      </a:lvl2pPr>
                      <a:lvl3pPr marL="844083" algn="l" defTabSz="844083" rtl="0" eaLnBrk="1" latinLnBrk="0" hangingPunct="1">
                        <a:defRPr sz="1662" kern="1200">
                          <a:solidFill>
                            <a:schemeClr val="tx1"/>
                          </a:solidFill>
                          <a:latin typeface="Tahoma"/>
                          <a:ea typeface="ＭＳ Ｐゴシック"/>
                        </a:defRPr>
                      </a:lvl3pPr>
                      <a:lvl4pPr marL="1266124" algn="l" defTabSz="844083" rtl="0" eaLnBrk="1" latinLnBrk="0" hangingPunct="1">
                        <a:defRPr sz="1662" kern="1200">
                          <a:solidFill>
                            <a:schemeClr val="tx1"/>
                          </a:solidFill>
                          <a:latin typeface="Tahoma"/>
                          <a:ea typeface="ＭＳ Ｐゴシック"/>
                        </a:defRPr>
                      </a:lvl4pPr>
                      <a:lvl5pPr marL="1688165" algn="l" defTabSz="844083" rtl="0" eaLnBrk="1" latinLnBrk="0" hangingPunct="1">
                        <a:defRPr sz="1662" kern="1200">
                          <a:solidFill>
                            <a:schemeClr val="tx1"/>
                          </a:solidFill>
                          <a:latin typeface="Tahoma"/>
                          <a:ea typeface="ＭＳ Ｐゴシック"/>
                        </a:defRPr>
                      </a:lvl5pPr>
                      <a:lvl6pPr marL="2110207" algn="l" defTabSz="844083" rtl="0" eaLnBrk="1" latinLnBrk="0" hangingPunct="1">
                        <a:defRPr sz="1662" kern="1200">
                          <a:solidFill>
                            <a:schemeClr val="tx1"/>
                          </a:solidFill>
                          <a:latin typeface="Tahoma"/>
                          <a:ea typeface="ＭＳ Ｐゴシック"/>
                        </a:defRPr>
                      </a:lvl6pPr>
                      <a:lvl7pPr marL="2532248" algn="l" defTabSz="844083" rtl="0" eaLnBrk="1" latinLnBrk="0" hangingPunct="1">
                        <a:defRPr sz="1662" kern="1200">
                          <a:solidFill>
                            <a:schemeClr val="tx1"/>
                          </a:solidFill>
                          <a:latin typeface="Tahoma"/>
                          <a:ea typeface="ＭＳ Ｐゴシック"/>
                        </a:defRPr>
                      </a:lvl7pPr>
                      <a:lvl8pPr marL="2954289" algn="l" defTabSz="844083" rtl="0" eaLnBrk="1" latinLnBrk="0" hangingPunct="1">
                        <a:defRPr sz="1662" kern="1200">
                          <a:solidFill>
                            <a:schemeClr val="tx1"/>
                          </a:solidFill>
                          <a:latin typeface="Tahoma"/>
                          <a:ea typeface="ＭＳ Ｐゴシック"/>
                        </a:defRPr>
                      </a:lvl8pPr>
                      <a:lvl9pPr marL="3376331" algn="l" defTabSz="844083" rtl="0" eaLnBrk="1" latinLnBrk="0" hangingPunct="1">
                        <a:defRPr sz="1662" kern="1200">
                          <a:solidFill>
                            <a:schemeClr val="tx1"/>
                          </a:solidFill>
                          <a:latin typeface="Tahoma"/>
                          <a:ea typeface="ＭＳ Ｐゴシック"/>
                        </a:defRPr>
                      </a:lvl9pPr>
                    </a:lstStyle>
                    <a:p>
                      <a:pPr marL="0" indent="0" algn="ctr" fontAlgn="b">
                        <a:buFont typeface="Arial" panose="020B0604020202020204" pitchFamily="34" charset="0"/>
                        <a:buNone/>
                      </a:pPr>
                      <a:r>
                        <a:rPr lang="en-ZA" sz="800" b="1" i="0" u="none" strike="noStrike" dirty="0">
                          <a:solidFill>
                            <a:schemeClr val="tx1"/>
                          </a:solidFill>
                          <a:effectLst/>
                          <a:latin typeface="Apex SANS"/>
                          <a:cs typeface="Calibri"/>
                        </a:rPr>
                        <a:t>THE ‘UBERISATION’</a:t>
                      </a:r>
                      <a:br>
                        <a:rPr lang="en-ZA" sz="800" b="1" i="0" u="none" strike="noStrike" dirty="0">
                          <a:solidFill>
                            <a:schemeClr val="tx1"/>
                          </a:solidFill>
                          <a:effectLst/>
                          <a:latin typeface="Apex SANS"/>
                          <a:cs typeface="Calibri"/>
                        </a:rPr>
                      </a:br>
                      <a:r>
                        <a:rPr lang="en-ZA" sz="800" b="1" i="0" u="none" strike="noStrike" dirty="0">
                          <a:solidFill>
                            <a:schemeClr val="tx1"/>
                          </a:solidFill>
                          <a:effectLst/>
                          <a:latin typeface="Apex SANS"/>
                          <a:cs typeface="Calibri"/>
                        </a:rPr>
                        <a:t>OF FREIGHT</a:t>
                      </a:r>
                    </a:p>
                  </a:txBody>
                  <a:tcPr marL="33231" marR="33231" marT="0" marB="33231"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073680">
                <a:tc>
                  <a:txBody>
                    <a:bodyPr/>
                    <a:lstStyle>
                      <a:lvl1pPr marL="0" algn="l" defTabSz="844083" rtl="0" eaLnBrk="1" latinLnBrk="0" hangingPunct="1">
                        <a:defRPr sz="1662" kern="1200">
                          <a:solidFill>
                            <a:schemeClr val="tx1"/>
                          </a:solidFill>
                          <a:latin typeface="Tahoma"/>
                          <a:ea typeface="ＭＳ Ｐゴシック"/>
                        </a:defRPr>
                      </a:lvl1pPr>
                      <a:lvl2pPr marL="422041" algn="l" defTabSz="844083" rtl="0" eaLnBrk="1" latinLnBrk="0" hangingPunct="1">
                        <a:defRPr sz="1662" kern="1200">
                          <a:solidFill>
                            <a:schemeClr val="tx1"/>
                          </a:solidFill>
                          <a:latin typeface="Tahoma"/>
                          <a:ea typeface="ＭＳ Ｐゴシック"/>
                        </a:defRPr>
                      </a:lvl2pPr>
                      <a:lvl3pPr marL="844083" algn="l" defTabSz="844083" rtl="0" eaLnBrk="1" latinLnBrk="0" hangingPunct="1">
                        <a:defRPr sz="1662" kern="1200">
                          <a:solidFill>
                            <a:schemeClr val="tx1"/>
                          </a:solidFill>
                          <a:latin typeface="Tahoma"/>
                          <a:ea typeface="ＭＳ Ｐゴシック"/>
                        </a:defRPr>
                      </a:lvl3pPr>
                      <a:lvl4pPr marL="1266124" algn="l" defTabSz="844083" rtl="0" eaLnBrk="1" latinLnBrk="0" hangingPunct="1">
                        <a:defRPr sz="1662" kern="1200">
                          <a:solidFill>
                            <a:schemeClr val="tx1"/>
                          </a:solidFill>
                          <a:latin typeface="Tahoma"/>
                          <a:ea typeface="ＭＳ Ｐゴシック"/>
                        </a:defRPr>
                      </a:lvl4pPr>
                      <a:lvl5pPr marL="1688165" algn="l" defTabSz="844083" rtl="0" eaLnBrk="1" latinLnBrk="0" hangingPunct="1">
                        <a:defRPr sz="1662" kern="1200">
                          <a:solidFill>
                            <a:schemeClr val="tx1"/>
                          </a:solidFill>
                          <a:latin typeface="Tahoma"/>
                          <a:ea typeface="ＭＳ Ｐゴシック"/>
                        </a:defRPr>
                      </a:lvl5pPr>
                      <a:lvl6pPr marL="2110207" algn="l" defTabSz="844083" rtl="0" eaLnBrk="1" latinLnBrk="0" hangingPunct="1">
                        <a:defRPr sz="1662" kern="1200">
                          <a:solidFill>
                            <a:schemeClr val="tx1"/>
                          </a:solidFill>
                          <a:latin typeface="Tahoma"/>
                          <a:ea typeface="ＭＳ Ｐゴシック"/>
                        </a:defRPr>
                      </a:lvl6pPr>
                      <a:lvl7pPr marL="2532248" algn="l" defTabSz="844083" rtl="0" eaLnBrk="1" latinLnBrk="0" hangingPunct="1">
                        <a:defRPr sz="1662" kern="1200">
                          <a:solidFill>
                            <a:schemeClr val="tx1"/>
                          </a:solidFill>
                          <a:latin typeface="Tahoma"/>
                          <a:ea typeface="ＭＳ Ｐゴシック"/>
                        </a:defRPr>
                      </a:lvl7pPr>
                      <a:lvl8pPr marL="2954289" algn="l" defTabSz="844083" rtl="0" eaLnBrk="1" latinLnBrk="0" hangingPunct="1">
                        <a:defRPr sz="1662" kern="1200">
                          <a:solidFill>
                            <a:schemeClr val="tx1"/>
                          </a:solidFill>
                          <a:latin typeface="Tahoma"/>
                          <a:ea typeface="ＭＳ Ｐゴシック"/>
                        </a:defRPr>
                      </a:lvl8pPr>
                      <a:lvl9pPr marL="3376331" algn="l" defTabSz="844083" rtl="0" eaLnBrk="1" latinLnBrk="0" hangingPunct="1">
                        <a:defRPr sz="1662" kern="1200">
                          <a:solidFill>
                            <a:schemeClr val="tx1"/>
                          </a:solidFill>
                          <a:latin typeface="Tahoma"/>
                          <a:ea typeface="ＭＳ Ｐゴシック"/>
                        </a:defRPr>
                      </a:lvl9pPr>
                    </a:lstStyle>
                    <a:p>
                      <a:pPr marL="0" indent="0" algn="ctr" fontAlgn="b">
                        <a:buFont typeface="Arial" panose="020B0604020202020204" pitchFamily="34" charset="0"/>
                        <a:buNone/>
                      </a:pPr>
                      <a:r>
                        <a:rPr lang="en-ZA" sz="780" b="1" i="0" u="none" strike="noStrike" dirty="0" smtClean="0">
                          <a:solidFill>
                            <a:schemeClr val="accent5">
                              <a:lumMod val="75000"/>
                            </a:schemeClr>
                          </a:solidFill>
                          <a:effectLst/>
                          <a:latin typeface="Apex SANS"/>
                          <a:cs typeface="Calibri"/>
                        </a:rPr>
                        <a:t>OPPORTUNITIES WE</a:t>
                      </a:r>
                      <a:r>
                        <a:rPr lang="en-ZA" sz="780" b="1" i="0" u="none" strike="noStrike" baseline="0" dirty="0" smtClean="0">
                          <a:solidFill>
                            <a:schemeClr val="accent5">
                              <a:lumMod val="75000"/>
                            </a:schemeClr>
                          </a:solidFill>
                          <a:effectLst/>
                          <a:latin typeface="Apex SANS"/>
                          <a:cs typeface="Calibri"/>
                        </a:rPr>
                        <a:t> ARE PUSHING</a:t>
                      </a:r>
                      <a:endParaRPr lang="en-ZA" sz="780" b="1" i="0" u="none" strike="noStrike" dirty="0">
                        <a:solidFill>
                          <a:schemeClr val="accent5">
                            <a:lumMod val="75000"/>
                          </a:schemeClr>
                        </a:solidFill>
                        <a:effectLst/>
                        <a:latin typeface="Apex SANS"/>
                        <a:cs typeface="Calibri"/>
                      </a:endParaRPr>
                    </a:p>
                  </a:txBody>
                  <a:tcPr marL="0" marR="0" marT="0" marB="0" vert="vert27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4083" rtl="0" eaLnBrk="1" latinLnBrk="0" hangingPunct="1">
                        <a:defRPr sz="1662" kern="1200">
                          <a:solidFill>
                            <a:schemeClr val="tx1"/>
                          </a:solidFill>
                          <a:latin typeface="Tahoma"/>
                          <a:ea typeface="ＭＳ Ｐゴシック"/>
                        </a:defRPr>
                      </a:lvl1pPr>
                      <a:lvl2pPr marL="422041" algn="l" defTabSz="844083" rtl="0" eaLnBrk="1" latinLnBrk="0" hangingPunct="1">
                        <a:defRPr sz="1662" kern="1200">
                          <a:solidFill>
                            <a:schemeClr val="tx1"/>
                          </a:solidFill>
                          <a:latin typeface="Tahoma"/>
                          <a:ea typeface="ＭＳ Ｐゴシック"/>
                        </a:defRPr>
                      </a:lvl2pPr>
                      <a:lvl3pPr marL="844083" algn="l" defTabSz="844083" rtl="0" eaLnBrk="1" latinLnBrk="0" hangingPunct="1">
                        <a:defRPr sz="1662" kern="1200">
                          <a:solidFill>
                            <a:schemeClr val="tx1"/>
                          </a:solidFill>
                          <a:latin typeface="Tahoma"/>
                          <a:ea typeface="ＭＳ Ｐゴシック"/>
                        </a:defRPr>
                      </a:lvl3pPr>
                      <a:lvl4pPr marL="1266124" algn="l" defTabSz="844083" rtl="0" eaLnBrk="1" latinLnBrk="0" hangingPunct="1">
                        <a:defRPr sz="1662" kern="1200">
                          <a:solidFill>
                            <a:schemeClr val="tx1"/>
                          </a:solidFill>
                          <a:latin typeface="Tahoma"/>
                          <a:ea typeface="ＭＳ Ｐゴシック"/>
                        </a:defRPr>
                      </a:lvl4pPr>
                      <a:lvl5pPr marL="1688165" algn="l" defTabSz="844083" rtl="0" eaLnBrk="1" latinLnBrk="0" hangingPunct="1">
                        <a:defRPr sz="1662" kern="1200">
                          <a:solidFill>
                            <a:schemeClr val="tx1"/>
                          </a:solidFill>
                          <a:latin typeface="Tahoma"/>
                          <a:ea typeface="ＭＳ Ｐゴシック"/>
                        </a:defRPr>
                      </a:lvl5pPr>
                      <a:lvl6pPr marL="2110207" algn="l" defTabSz="844083" rtl="0" eaLnBrk="1" latinLnBrk="0" hangingPunct="1">
                        <a:defRPr sz="1662" kern="1200">
                          <a:solidFill>
                            <a:schemeClr val="tx1"/>
                          </a:solidFill>
                          <a:latin typeface="Tahoma"/>
                          <a:ea typeface="ＭＳ Ｐゴシック"/>
                        </a:defRPr>
                      </a:lvl6pPr>
                      <a:lvl7pPr marL="2532248" algn="l" defTabSz="844083" rtl="0" eaLnBrk="1" latinLnBrk="0" hangingPunct="1">
                        <a:defRPr sz="1662" kern="1200">
                          <a:solidFill>
                            <a:schemeClr val="tx1"/>
                          </a:solidFill>
                          <a:latin typeface="Tahoma"/>
                          <a:ea typeface="ＭＳ Ｐゴシック"/>
                        </a:defRPr>
                      </a:lvl7pPr>
                      <a:lvl8pPr marL="2954289" algn="l" defTabSz="844083" rtl="0" eaLnBrk="1" latinLnBrk="0" hangingPunct="1">
                        <a:defRPr sz="1662" kern="1200">
                          <a:solidFill>
                            <a:schemeClr val="tx1"/>
                          </a:solidFill>
                          <a:latin typeface="Tahoma"/>
                          <a:ea typeface="ＭＳ Ｐゴシック"/>
                        </a:defRPr>
                      </a:lvl8pPr>
                      <a:lvl9pPr marL="3376331" algn="l" defTabSz="844083" rtl="0" eaLnBrk="1" latinLnBrk="0" hangingPunct="1">
                        <a:defRPr sz="1662" kern="1200">
                          <a:solidFill>
                            <a:schemeClr val="tx1"/>
                          </a:solidFill>
                          <a:latin typeface="Tahoma"/>
                          <a:ea typeface="ＭＳ Ｐゴシック"/>
                        </a:defRPr>
                      </a:lvl9pPr>
                    </a:lstStyle>
                    <a:p>
                      <a:pPr marL="0" indent="0" algn="ctr" fontAlgn="b">
                        <a:buFont typeface="Arial" panose="020B0604020202020204" pitchFamily="34" charset="0"/>
                        <a:buNone/>
                      </a:pPr>
                      <a:r>
                        <a:rPr lang="en-ZA" sz="900" b="0" i="0" u="none" strike="noStrike" dirty="0">
                          <a:solidFill>
                            <a:schemeClr val="tx1"/>
                          </a:solidFill>
                          <a:effectLst/>
                          <a:latin typeface="Apex SANS"/>
                          <a:cs typeface="Calibri"/>
                        </a:rPr>
                        <a:t>New value added services to existing customer base and beyond</a:t>
                      </a:r>
                    </a:p>
                  </a:txBody>
                  <a:tcPr marL="33231" marR="332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97E">
                        <a:lumMod val="20000"/>
                        <a:lumOff val="80000"/>
                      </a:srgbClr>
                    </a:solidFill>
                  </a:tcPr>
                </a:tc>
                <a:tc>
                  <a:txBody>
                    <a:bodyPr/>
                    <a:lstStyle>
                      <a:lvl1pPr marL="0" algn="l" defTabSz="844083" rtl="0" eaLnBrk="1" latinLnBrk="0" hangingPunct="1">
                        <a:defRPr sz="1662" kern="1200">
                          <a:solidFill>
                            <a:schemeClr val="tx1"/>
                          </a:solidFill>
                          <a:latin typeface="Tahoma"/>
                          <a:ea typeface="ＭＳ Ｐゴシック"/>
                        </a:defRPr>
                      </a:lvl1pPr>
                      <a:lvl2pPr marL="422041" algn="l" defTabSz="844083" rtl="0" eaLnBrk="1" latinLnBrk="0" hangingPunct="1">
                        <a:defRPr sz="1662" kern="1200">
                          <a:solidFill>
                            <a:schemeClr val="tx1"/>
                          </a:solidFill>
                          <a:latin typeface="Tahoma"/>
                          <a:ea typeface="ＭＳ Ｐゴシック"/>
                        </a:defRPr>
                      </a:lvl2pPr>
                      <a:lvl3pPr marL="844083" algn="l" defTabSz="844083" rtl="0" eaLnBrk="1" latinLnBrk="0" hangingPunct="1">
                        <a:defRPr sz="1662" kern="1200">
                          <a:solidFill>
                            <a:schemeClr val="tx1"/>
                          </a:solidFill>
                          <a:latin typeface="Tahoma"/>
                          <a:ea typeface="ＭＳ Ｐゴシック"/>
                        </a:defRPr>
                      </a:lvl3pPr>
                      <a:lvl4pPr marL="1266124" algn="l" defTabSz="844083" rtl="0" eaLnBrk="1" latinLnBrk="0" hangingPunct="1">
                        <a:defRPr sz="1662" kern="1200">
                          <a:solidFill>
                            <a:schemeClr val="tx1"/>
                          </a:solidFill>
                          <a:latin typeface="Tahoma"/>
                          <a:ea typeface="ＭＳ Ｐゴシック"/>
                        </a:defRPr>
                      </a:lvl4pPr>
                      <a:lvl5pPr marL="1688165" algn="l" defTabSz="844083" rtl="0" eaLnBrk="1" latinLnBrk="0" hangingPunct="1">
                        <a:defRPr sz="1662" kern="1200">
                          <a:solidFill>
                            <a:schemeClr val="tx1"/>
                          </a:solidFill>
                          <a:latin typeface="Tahoma"/>
                          <a:ea typeface="ＭＳ Ｐゴシック"/>
                        </a:defRPr>
                      </a:lvl5pPr>
                      <a:lvl6pPr marL="2110207" algn="l" defTabSz="844083" rtl="0" eaLnBrk="1" latinLnBrk="0" hangingPunct="1">
                        <a:defRPr sz="1662" kern="1200">
                          <a:solidFill>
                            <a:schemeClr val="tx1"/>
                          </a:solidFill>
                          <a:latin typeface="Tahoma"/>
                          <a:ea typeface="ＭＳ Ｐゴシック"/>
                        </a:defRPr>
                      </a:lvl6pPr>
                      <a:lvl7pPr marL="2532248" algn="l" defTabSz="844083" rtl="0" eaLnBrk="1" latinLnBrk="0" hangingPunct="1">
                        <a:defRPr sz="1662" kern="1200">
                          <a:solidFill>
                            <a:schemeClr val="tx1"/>
                          </a:solidFill>
                          <a:latin typeface="Tahoma"/>
                          <a:ea typeface="ＭＳ Ｐゴシック"/>
                        </a:defRPr>
                      </a:lvl7pPr>
                      <a:lvl8pPr marL="2954289" algn="l" defTabSz="844083" rtl="0" eaLnBrk="1" latinLnBrk="0" hangingPunct="1">
                        <a:defRPr sz="1662" kern="1200">
                          <a:solidFill>
                            <a:schemeClr val="tx1"/>
                          </a:solidFill>
                          <a:latin typeface="Tahoma"/>
                          <a:ea typeface="ＭＳ Ｐゴシック"/>
                        </a:defRPr>
                      </a:lvl8pPr>
                      <a:lvl9pPr marL="3376331" algn="l" defTabSz="844083" rtl="0" eaLnBrk="1" latinLnBrk="0" hangingPunct="1">
                        <a:defRPr sz="1662" kern="1200">
                          <a:solidFill>
                            <a:schemeClr val="tx1"/>
                          </a:solidFill>
                          <a:latin typeface="Tahoma"/>
                          <a:ea typeface="ＭＳ Ｐゴシック"/>
                        </a:defRPr>
                      </a:lvl9pPr>
                    </a:lstStyle>
                    <a:p>
                      <a:pPr marL="0" indent="0" algn="ctr" fontAlgn="b">
                        <a:buFont typeface="Arial" panose="020B0604020202020204" pitchFamily="34" charset="0"/>
                        <a:buNone/>
                      </a:pPr>
                      <a:r>
                        <a:rPr lang="en-ZA" sz="900" b="0" i="0" u="none" strike="noStrike" dirty="0">
                          <a:solidFill>
                            <a:schemeClr val="tx1"/>
                          </a:solidFill>
                          <a:effectLst/>
                          <a:latin typeface="Apex SANS"/>
                          <a:cs typeface="Calibri"/>
                        </a:rPr>
                        <a:t>Transnet </a:t>
                      </a:r>
                      <a:r>
                        <a:rPr lang="en-ZA" sz="900" b="0" i="0" u="none" strike="noStrike" dirty="0" smtClean="0">
                          <a:solidFill>
                            <a:schemeClr val="tx1"/>
                          </a:solidFill>
                          <a:effectLst/>
                          <a:latin typeface="Apex SANS"/>
                          <a:cs typeface="Calibri"/>
                        </a:rPr>
                        <a:t>to </a:t>
                      </a:r>
                      <a:r>
                        <a:rPr lang="en-ZA" sz="900" b="0" i="0" u="none" strike="noStrike" dirty="0">
                          <a:solidFill>
                            <a:schemeClr val="tx1"/>
                          </a:solidFill>
                          <a:effectLst/>
                          <a:latin typeface="Apex SANS"/>
                          <a:cs typeface="Calibri"/>
                        </a:rPr>
                        <a:t>partner/acquire small/niche SA logistics players</a:t>
                      </a:r>
                    </a:p>
                  </a:txBody>
                  <a:tcPr marL="33231" marR="332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97E">
                        <a:lumMod val="20000"/>
                        <a:lumOff val="80000"/>
                      </a:srgbClr>
                    </a:solidFill>
                  </a:tcPr>
                </a:tc>
                <a:tc>
                  <a:txBody>
                    <a:bodyPr/>
                    <a:lstStyle>
                      <a:lvl1pPr marL="0" algn="l" defTabSz="844083" rtl="0" eaLnBrk="1" latinLnBrk="0" hangingPunct="1">
                        <a:defRPr sz="1662" kern="1200">
                          <a:solidFill>
                            <a:schemeClr val="tx1"/>
                          </a:solidFill>
                          <a:latin typeface="Tahoma"/>
                          <a:ea typeface="ＭＳ Ｐゴシック"/>
                        </a:defRPr>
                      </a:lvl1pPr>
                      <a:lvl2pPr marL="422041" algn="l" defTabSz="844083" rtl="0" eaLnBrk="1" latinLnBrk="0" hangingPunct="1">
                        <a:defRPr sz="1662" kern="1200">
                          <a:solidFill>
                            <a:schemeClr val="tx1"/>
                          </a:solidFill>
                          <a:latin typeface="Tahoma"/>
                          <a:ea typeface="ＭＳ Ｐゴシック"/>
                        </a:defRPr>
                      </a:lvl2pPr>
                      <a:lvl3pPr marL="844083" algn="l" defTabSz="844083" rtl="0" eaLnBrk="1" latinLnBrk="0" hangingPunct="1">
                        <a:defRPr sz="1662" kern="1200">
                          <a:solidFill>
                            <a:schemeClr val="tx1"/>
                          </a:solidFill>
                          <a:latin typeface="Tahoma"/>
                          <a:ea typeface="ＭＳ Ｐゴシック"/>
                        </a:defRPr>
                      </a:lvl3pPr>
                      <a:lvl4pPr marL="1266124" algn="l" defTabSz="844083" rtl="0" eaLnBrk="1" latinLnBrk="0" hangingPunct="1">
                        <a:defRPr sz="1662" kern="1200">
                          <a:solidFill>
                            <a:schemeClr val="tx1"/>
                          </a:solidFill>
                          <a:latin typeface="Tahoma"/>
                          <a:ea typeface="ＭＳ Ｐゴシック"/>
                        </a:defRPr>
                      </a:lvl4pPr>
                      <a:lvl5pPr marL="1688165" algn="l" defTabSz="844083" rtl="0" eaLnBrk="1" latinLnBrk="0" hangingPunct="1">
                        <a:defRPr sz="1662" kern="1200">
                          <a:solidFill>
                            <a:schemeClr val="tx1"/>
                          </a:solidFill>
                          <a:latin typeface="Tahoma"/>
                          <a:ea typeface="ＭＳ Ｐゴシック"/>
                        </a:defRPr>
                      </a:lvl5pPr>
                      <a:lvl6pPr marL="2110207" algn="l" defTabSz="844083" rtl="0" eaLnBrk="1" latinLnBrk="0" hangingPunct="1">
                        <a:defRPr sz="1662" kern="1200">
                          <a:solidFill>
                            <a:schemeClr val="tx1"/>
                          </a:solidFill>
                          <a:latin typeface="Tahoma"/>
                          <a:ea typeface="ＭＳ Ｐゴシック"/>
                        </a:defRPr>
                      </a:lvl6pPr>
                      <a:lvl7pPr marL="2532248" algn="l" defTabSz="844083" rtl="0" eaLnBrk="1" latinLnBrk="0" hangingPunct="1">
                        <a:defRPr sz="1662" kern="1200">
                          <a:solidFill>
                            <a:schemeClr val="tx1"/>
                          </a:solidFill>
                          <a:latin typeface="Tahoma"/>
                          <a:ea typeface="ＭＳ Ｐゴシック"/>
                        </a:defRPr>
                      </a:lvl7pPr>
                      <a:lvl8pPr marL="2954289" algn="l" defTabSz="844083" rtl="0" eaLnBrk="1" latinLnBrk="0" hangingPunct="1">
                        <a:defRPr sz="1662" kern="1200">
                          <a:solidFill>
                            <a:schemeClr val="tx1"/>
                          </a:solidFill>
                          <a:latin typeface="Tahoma"/>
                          <a:ea typeface="ＭＳ Ｐゴシック"/>
                        </a:defRPr>
                      </a:lvl8pPr>
                      <a:lvl9pPr marL="3376331" algn="l" defTabSz="844083" rtl="0" eaLnBrk="1" latinLnBrk="0" hangingPunct="1">
                        <a:defRPr sz="1662" kern="1200">
                          <a:solidFill>
                            <a:schemeClr val="tx1"/>
                          </a:solidFill>
                          <a:latin typeface="Tahoma"/>
                          <a:ea typeface="ＭＳ Ｐゴシック"/>
                        </a:defRPr>
                      </a:lvl9pPr>
                    </a:lstStyle>
                    <a:p>
                      <a:pPr marL="0" indent="0" algn="ctr" fontAlgn="b">
                        <a:buFont typeface="Arial" panose="020B0604020202020204" pitchFamily="34" charset="0"/>
                        <a:buNone/>
                      </a:pPr>
                      <a:r>
                        <a:rPr lang="en-ZA" sz="900" b="0" i="0" u="none" strike="noStrike" dirty="0">
                          <a:solidFill>
                            <a:schemeClr val="tx1"/>
                          </a:solidFill>
                          <a:effectLst/>
                          <a:latin typeface="Apex SANS"/>
                          <a:cs typeface="Calibri"/>
                        </a:rPr>
                        <a:t>Digitised value-add services to customers and lowering operating costs</a:t>
                      </a:r>
                    </a:p>
                  </a:txBody>
                  <a:tcPr marL="33231" marR="332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97E">
                        <a:lumMod val="20000"/>
                        <a:lumOff val="80000"/>
                      </a:srgbClr>
                    </a:solidFill>
                  </a:tcPr>
                </a:tc>
                <a:tc>
                  <a:txBody>
                    <a:bodyPr/>
                    <a:lstStyle>
                      <a:lvl1pPr marL="0" algn="l" defTabSz="844083" rtl="0" eaLnBrk="1" latinLnBrk="0" hangingPunct="1">
                        <a:defRPr sz="1662" kern="1200">
                          <a:solidFill>
                            <a:schemeClr val="tx1"/>
                          </a:solidFill>
                          <a:latin typeface="Tahoma"/>
                          <a:ea typeface="ＭＳ Ｐゴシック"/>
                        </a:defRPr>
                      </a:lvl1pPr>
                      <a:lvl2pPr marL="422041" algn="l" defTabSz="844083" rtl="0" eaLnBrk="1" latinLnBrk="0" hangingPunct="1">
                        <a:defRPr sz="1662" kern="1200">
                          <a:solidFill>
                            <a:schemeClr val="tx1"/>
                          </a:solidFill>
                          <a:latin typeface="Tahoma"/>
                          <a:ea typeface="ＭＳ Ｐゴシック"/>
                        </a:defRPr>
                      </a:lvl2pPr>
                      <a:lvl3pPr marL="844083" algn="l" defTabSz="844083" rtl="0" eaLnBrk="1" latinLnBrk="0" hangingPunct="1">
                        <a:defRPr sz="1662" kern="1200">
                          <a:solidFill>
                            <a:schemeClr val="tx1"/>
                          </a:solidFill>
                          <a:latin typeface="Tahoma"/>
                          <a:ea typeface="ＭＳ Ｐゴシック"/>
                        </a:defRPr>
                      </a:lvl3pPr>
                      <a:lvl4pPr marL="1266124" algn="l" defTabSz="844083" rtl="0" eaLnBrk="1" latinLnBrk="0" hangingPunct="1">
                        <a:defRPr sz="1662" kern="1200">
                          <a:solidFill>
                            <a:schemeClr val="tx1"/>
                          </a:solidFill>
                          <a:latin typeface="Tahoma"/>
                          <a:ea typeface="ＭＳ Ｐゴシック"/>
                        </a:defRPr>
                      </a:lvl4pPr>
                      <a:lvl5pPr marL="1688165" algn="l" defTabSz="844083" rtl="0" eaLnBrk="1" latinLnBrk="0" hangingPunct="1">
                        <a:defRPr sz="1662" kern="1200">
                          <a:solidFill>
                            <a:schemeClr val="tx1"/>
                          </a:solidFill>
                          <a:latin typeface="Tahoma"/>
                          <a:ea typeface="ＭＳ Ｐゴシック"/>
                        </a:defRPr>
                      </a:lvl5pPr>
                      <a:lvl6pPr marL="2110207" algn="l" defTabSz="844083" rtl="0" eaLnBrk="1" latinLnBrk="0" hangingPunct="1">
                        <a:defRPr sz="1662" kern="1200">
                          <a:solidFill>
                            <a:schemeClr val="tx1"/>
                          </a:solidFill>
                          <a:latin typeface="Tahoma"/>
                          <a:ea typeface="ＭＳ Ｐゴシック"/>
                        </a:defRPr>
                      </a:lvl6pPr>
                      <a:lvl7pPr marL="2532248" algn="l" defTabSz="844083" rtl="0" eaLnBrk="1" latinLnBrk="0" hangingPunct="1">
                        <a:defRPr sz="1662" kern="1200">
                          <a:solidFill>
                            <a:schemeClr val="tx1"/>
                          </a:solidFill>
                          <a:latin typeface="Tahoma"/>
                          <a:ea typeface="ＭＳ Ｐゴシック"/>
                        </a:defRPr>
                      </a:lvl7pPr>
                      <a:lvl8pPr marL="2954289" algn="l" defTabSz="844083" rtl="0" eaLnBrk="1" latinLnBrk="0" hangingPunct="1">
                        <a:defRPr sz="1662" kern="1200">
                          <a:solidFill>
                            <a:schemeClr val="tx1"/>
                          </a:solidFill>
                          <a:latin typeface="Tahoma"/>
                          <a:ea typeface="ＭＳ Ｐゴシック"/>
                        </a:defRPr>
                      </a:lvl8pPr>
                      <a:lvl9pPr marL="3376331" algn="l" defTabSz="844083" rtl="0" eaLnBrk="1" latinLnBrk="0" hangingPunct="1">
                        <a:defRPr sz="1662" kern="1200">
                          <a:solidFill>
                            <a:schemeClr val="tx1"/>
                          </a:solidFill>
                          <a:latin typeface="Tahoma"/>
                          <a:ea typeface="ＭＳ Ｐゴシック"/>
                        </a:defRPr>
                      </a:lvl9pPr>
                    </a:lstStyle>
                    <a:p>
                      <a:pPr marL="0" indent="0" algn="ctr" fontAlgn="b">
                        <a:buFont typeface="Arial" panose="020B0604020202020204" pitchFamily="34" charset="0"/>
                        <a:buNone/>
                      </a:pPr>
                      <a:r>
                        <a:rPr lang="en-ZA" sz="900" b="0" i="0" u="none" strike="noStrike" dirty="0">
                          <a:solidFill>
                            <a:schemeClr val="tx1"/>
                          </a:solidFill>
                          <a:effectLst/>
                          <a:latin typeface="Apex SANS"/>
                          <a:cs typeface="Calibri"/>
                        </a:rPr>
                        <a:t>New Transnet business offering ‘asset light’ products and services</a:t>
                      </a:r>
                    </a:p>
                  </a:txBody>
                  <a:tcPr marL="33231" marR="332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97E">
                        <a:lumMod val="20000"/>
                        <a:lumOff val="80000"/>
                      </a:srgbClr>
                    </a:solidFill>
                  </a:tcPr>
                </a:tc>
                <a:extLst>
                  <a:ext uri="{0D108BD9-81ED-4DB2-BD59-A6C34878D82A}">
                    <a16:rowId xmlns="" xmlns:a16="http://schemas.microsoft.com/office/drawing/2014/main" val="10002"/>
                  </a:ext>
                </a:extLst>
              </a:tr>
            </a:tbl>
          </a:graphicData>
        </a:graphic>
      </p:graphicFrame>
      <p:sp>
        <p:nvSpPr>
          <p:cNvPr id="5" name="TextBox 4"/>
          <p:cNvSpPr txBox="1"/>
          <p:nvPr/>
        </p:nvSpPr>
        <p:spPr>
          <a:xfrm>
            <a:off x="424873" y="4922124"/>
            <a:ext cx="300082" cy="338554"/>
          </a:xfrm>
          <a:prstGeom prst="rect">
            <a:avLst/>
          </a:prstGeom>
          <a:noFill/>
        </p:spPr>
        <p:txBody>
          <a:bodyPr wrap="none" rtlCol="0">
            <a:spAutoFit/>
          </a:bodyPr>
          <a:lstStyle/>
          <a:p>
            <a:r>
              <a:rPr lang="en-US" dirty="0" smtClean="0"/>
              <a:t>  </a:t>
            </a:r>
            <a:endParaRPr lang="en-ZA" dirty="0"/>
          </a:p>
        </p:txBody>
      </p:sp>
      <p:graphicFrame>
        <p:nvGraphicFramePr>
          <p:cNvPr id="175" name="Table 174">
            <a:extLst>
              <a:ext uri="{FF2B5EF4-FFF2-40B4-BE49-F238E27FC236}">
                <a16:creationId xmlns="" xmlns:a16="http://schemas.microsoft.com/office/drawing/2014/main" id="{2A46B3E9-649F-48F7-9C9A-F37A5C8D7F91}"/>
              </a:ext>
            </a:extLst>
          </p:cNvPr>
          <p:cNvGraphicFramePr>
            <a:graphicFrameLocks noGrp="1"/>
          </p:cNvGraphicFramePr>
          <p:nvPr>
            <p:extLst/>
          </p:nvPr>
        </p:nvGraphicFramePr>
        <p:xfrm>
          <a:off x="172058" y="5730610"/>
          <a:ext cx="4212115" cy="829923"/>
        </p:xfrm>
        <a:graphic>
          <a:graphicData uri="http://schemas.openxmlformats.org/drawingml/2006/table">
            <a:tbl>
              <a:tblPr/>
              <a:tblGrid>
                <a:gridCol w="4006975">
                  <a:extLst>
                    <a:ext uri="{9D8B030D-6E8A-4147-A177-3AD203B41FA5}">
                      <a16:colId xmlns="" xmlns:a16="http://schemas.microsoft.com/office/drawing/2014/main" val="20001"/>
                    </a:ext>
                  </a:extLst>
                </a:gridCol>
                <a:gridCol w="205140">
                  <a:extLst>
                    <a:ext uri="{9D8B030D-6E8A-4147-A177-3AD203B41FA5}">
                      <a16:colId xmlns="" xmlns:a16="http://schemas.microsoft.com/office/drawing/2014/main" val="20003"/>
                    </a:ext>
                  </a:extLst>
                </a:gridCol>
              </a:tblGrid>
              <a:tr h="829923">
                <a:tc>
                  <a:txBody>
                    <a:bodyPr/>
                    <a:lstStyle>
                      <a:lvl1pPr marL="0" algn="l" defTabSz="844083" rtl="0" eaLnBrk="1" latinLnBrk="0" hangingPunct="1">
                        <a:defRPr sz="1662" kern="1200">
                          <a:solidFill>
                            <a:schemeClr val="tx1"/>
                          </a:solidFill>
                          <a:latin typeface="Tahoma"/>
                          <a:ea typeface="ＭＳ Ｐゴシック"/>
                        </a:defRPr>
                      </a:lvl1pPr>
                      <a:lvl2pPr marL="422041" algn="l" defTabSz="844083" rtl="0" eaLnBrk="1" latinLnBrk="0" hangingPunct="1">
                        <a:defRPr sz="1662" kern="1200">
                          <a:solidFill>
                            <a:schemeClr val="tx1"/>
                          </a:solidFill>
                          <a:latin typeface="Tahoma"/>
                          <a:ea typeface="ＭＳ Ｐゴシック"/>
                        </a:defRPr>
                      </a:lvl2pPr>
                      <a:lvl3pPr marL="844083" algn="l" defTabSz="844083" rtl="0" eaLnBrk="1" latinLnBrk="0" hangingPunct="1">
                        <a:defRPr sz="1662" kern="1200">
                          <a:solidFill>
                            <a:schemeClr val="tx1"/>
                          </a:solidFill>
                          <a:latin typeface="Tahoma"/>
                          <a:ea typeface="ＭＳ Ｐゴシック"/>
                        </a:defRPr>
                      </a:lvl3pPr>
                      <a:lvl4pPr marL="1266124" algn="l" defTabSz="844083" rtl="0" eaLnBrk="1" latinLnBrk="0" hangingPunct="1">
                        <a:defRPr sz="1662" kern="1200">
                          <a:solidFill>
                            <a:schemeClr val="tx1"/>
                          </a:solidFill>
                          <a:latin typeface="Tahoma"/>
                          <a:ea typeface="ＭＳ Ｐゴシック"/>
                        </a:defRPr>
                      </a:lvl4pPr>
                      <a:lvl5pPr marL="1688165" algn="l" defTabSz="844083" rtl="0" eaLnBrk="1" latinLnBrk="0" hangingPunct="1">
                        <a:defRPr sz="1662" kern="1200">
                          <a:solidFill>
                            <a:schemeClr val="tx1"/>
                          </a:solidFill>
                          <a:latin typeface="Tahoma"/>
                          <a:ea typeface="ＭＳ Ｐゴシック"/>
                        </a:defRPr>
                      </a:lvl5pPr>
                      <a:lvl6pPr marL="2110207" algn="l" defTabSz="844083" rtl="0" eaLnBrk="1" latinLnBrk="0" hangingPunct="1">
                        <a:defRPr sz="1662" kern="1200">
                          <a:solidFill>
                            <a:schemeClr val="tx1"/>
                          </a:solidFill>
                          <a:latin typeface="Tahoma"/>
                          <a:ea typeface="ＭＳ Ｐゴシック"/>
                        </a:defRPr>
                      </a:lvl6pPr>
                      <a:lvl7pPr marL="2532248" algn="l" defTabSz="844083" rtl="0" eaLnBrk="1" latinLnBrk="0" hangingPunct="1">
                        <a:defRPr sz="1662" kern="1200">
                          <a:solidFill>
                            <a:schemeClr val="tx1"/>
                          </a:solidFill>
                          <a:latin typeface="Tahoma"/>
                          <a:ea typeface="ＭＳ Ｐゴシック"/>
                        </a:defRPr>
                      </a:lvl7pPr>
                      <a:lvl8pPr marL="2954289" algn="l" defTabSz="844083" rtl="0" eaLnBrk="1" latinLnBrk="0" hangingPunct="1">
                        <a:defRPr sz="1662" kern="1200">
                          <a:solidFill>
                            <a:schemeClr val="tx1"/>
                          </a:solidFill>
                          <a:latin typeface="Tahoma"/>
                          <a:ea typeface="ＭＳ Ｐゴシック"/>
                        </a:defRPr>
                      </a:lvl8pPr>
                      <a:lvl9pPr marL="3376331" algn="l" defTabSz="844083" rtl="0" eaLnBrk="1" latinLnBrk="0" hangingPunct="1">
                        <a:defRPr sz="1662" kern="1200">
                          <a:solidFill>
                            <a:schemeClr val="tx1"/>
                          </a:solidFill>
                          <a:latin typeface="Tahoma"/>
                          <a:ea typeface="ＭＳ Ｐゴシック"/>
                        </a:defRPr>
                      </a:lvl9pPr>
                    </a:lstStyle>
                    <a:p>
                      <a:pPr marL="171450" indent="-171450" algn="l" fontAlgn="b">
                        <a:buFont typeface="Arial" panose="020B0604020202020204" pitchFamily="34" charset="0"/>
                        <a:buChar char="•"/>
                      </a:pPr>
                      <a:r>
                        <a:rPr lang="en-ZA" sz="900" b="0" i="0" u="none" strike="noStrike" dirty="0" smtClean="0">
                          <a:solidFill>
                            <a:schemeClr val="tx1"/>
                          </a:solidFill>
                          <a:effectLst/>
                          <a:latin typeface="Apex SANS"/>
                          <a:cs typeface="Calibri"/>
                        </a:rPr>
                        <a:t>Sales-to-Market</a:t>
                      </a:r>
                      <a:r>
                        <a:rPr lang="en-ZA" sz="900" b="0" i="0" u="none" strike="noStrike" baseline="0" dirty="0" smtClean="0">
                          <a:solidFill>
                            <a:schemeClr val="tx1"/>
                          </a:solidFill>
                          <a:effectLst/>
                          <a:latin typeface="Apex SANS"/>
                          <a:cs typeface="Calibri"/>
                        </a:rPr>
                        <a:t> and segment specific strategies</a:t>
                      </a:r>
                    </a:p>
                    <a:p>
                      <a:pPr marL="171450" indent="-171450" algn="l" fontAlgn="b">
                        <a:buFont typeface="Arial" panose="020B0604020202020204" pitchFamily="34" charset="0"/>
                        <a:buChar char="•"/>
                      </a:pPr>
                      <a:r>
                        <a:rPr lang="en-ZA" sz="900" b="0" i="0" u="none" strike="noStrike" baseline="0" dirty="0" smtClean="0">
                          <a:solidFill>
                            <a:schemeClr val="tx1"/>
                          </a:solidFill>
                          <a:effectLst/>
                          <a:latin typeface="Apex SANS"/>
                          <a:cs typeface="Calibri"/>
                        </a:rPr>
                        <a:t>Service Improvements in support of strategic brand positioning</a:t>
                      </a:r>
                    </a:p>
                    <a:p>
                      <a:pPr marL="171450" indent="-171450" algn="l" fontAlgn="b">
                        <a:buFont typeface="Arial" panose="020B0604020202020204" pitchFamily="34" charset="0"/>
                        <a:buChar char="•"/>
                      </a:pPr>
                      <a:r>
                        <a:rPr lang="en-ZA" sz="900" b="0" i="0" u="none" strike="noStrike" baseline="0" dirty="0" smtClean="0">
                          <a:solidFill>
                            <a:schemeClr val="tx1"/>
                          </a:solidFill>
                          <a:effectLst/>
                          <a:latin typeface="Apex SANS"/>
                          <a:cs typeface="Calibri"/>
                        </a:rPr>
                        <a:t>Authentic pursuit of service excellence</a:t>
                      </a:r>
                    </a:p>
                    <a:p>
                      <a:pPr marL="171450" indent="-171450" algn="l" fontAlgn="b">
                        <a:buFont typeface="Arial" panose="020B0604020202020204" pitchFamily="34" charset="0"/>
                        <a:buChar char="•"/>
                      </a:pPr>
                      <a:r>
                        <a:rPr lang="en-ZA" sz="900" b="0" i="0" u="none" strike="noStrike" baseline="0" dirty="0" smtClean="0">
                          <a:solidFill>
                            <a:schemeClr val="tx1"/>
                          </a:solidFill>
                          <a:effectLst/>
                          <a:latin typeface="Apex SANS"/>
                          <a:cs typeface="Calibri"/>
                        </a:rPr>
                        <a:t>Promote innovation and creative approaches to </a:t>
                      </a:r>
                      <a:r>
                        <a:rPr lang="en-ZA" sz="900" b="0" i="0" u="none" strike="noStrike" baseline="0" smtClean="0">
                          <a:solidFill>
                            <a:schemeClr val="tx1"/>
                          </a:solidFill>
                          <a:effectLst/>
                          <a:latin typeface="Apex SANS"/>
                          <a:cs typeface="Calibri"/>
                        </a:rPr>
                        <a:t>market identification, </a:t>
                      </a:r>
                      <a:r>
                        <a:rPr lang="en-ZA" sz="900" b="0" i="0" u="none" strike="noStrike" baseline="0" dirty="0" smtClean="0">
                          <a:solidFill>
                            <a:schemeClr val="tx1"/>
                          </a:solidFill>
                          <a:effectLst/>
                          <a:latin typeface="Apex SANS"/>
                          <a:cs typeface="Calibri"/>
                        </a:rPr>
                        <a:t>market entry and service delivery</a:t>
                      </a:r>
                      <a:endParaRPr lang="en-ZA" sz="900" b="0" i="0" u="none" strike="noStrike" dirty="0">
                        <a:solidFill>
                          <a:schemeClr val="tx1"/>
                        </a:solidFill>
                        <a:effectLst/>
                        <a:latin typeface="Apex SANS"/>
                        <a:cs typeface="Calibri"/>
                      </a:endParaRPr>
                    </a:p>
                  </a:txBody>
                  <a:tcPr marL="33231" marR="33231"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2A97E">
                        <a:lumMod val="20000"/>
                        <a:lumOff val="80000"/>
                      </a:srgbClr>
                    </a:solidFill>
                  </a:tcPr>
                </a:tc>
                <a:tc>
                  <a:txBody>
                    <a:bodyPr/>
                    <a:lstStyle>
                      <a:lvl1pPr marL="0" algn="l" defTabSz="844083" rtl="0" eaLnBrk="1" latinLnBrk="0" hangingPunct="1">
                        <a:defRPr sz="1662" kern="1200">
                          <a:solidFill>
                            <a:schemeClr val="tx1"/>
                          </a:solidFill>
                          <a:latin typeface="Tahoma"/>
                          <a:ea typeface="ＭＳ Ｐゴシック"/>
                        </a:defRPr>
                      </a:lvl1pPr>
                      <a:lvl2pPr marL="422041" algn="l" defTabSz="844083" rtl="0" eaLnBrk="1" latinLnBrk="0" hangingPunct="1">
                        <a:defRPr sz="1662" kern="1200">
                          <a:solidFill>
                            <a:schemeClr val="tx1"/>
                          </a:solidFill>
                          <a:latin typeface="Tahoma"/>
                          <a:ea typeface="ＭＳ Ｐゴシック"/>
                        </a:defRPr>
                      </a:lvl2pPr>
                      <a:lvl3pPr marL="844083" algn="l" defTabSz="844083" rtl="0" eaLnBrk="1" latinLnBrk="0" hangingPunct="1">
                        <a:defRPr sz="1662" kern="1200">
                          <a:solidFill>
                            <a:schemeClr val="tx1"/>
                          </a:solidFill>
                          <a:latin typeface="Tahoma"/>
                          <a:ea typeface="ＭＳ Ｐゴシック"/>
                        </a:defRPr>
                      </a:lvl3pPr>
                      <a:lvl4pPr marL="1266124" algn="l" defTabSz="844083" rtl="0" eaLnBrk="1" latinLnBrk="0" hangingPunct="1">
                        <a:defRPr sz="1662" kern="1200">
                          <a:solidFill>
                            <a:schemeClr val="tx1"/>
                          </a:solidFill>
                          <a:latin typeface="Tahoma"/>
                          <a:ea typeface="ＭＳ Ｐゴシック"/>
                        </a:defRPr>
                      </a:lvl4pPr>
                      <a:lvl5pPr marL="1688165" algn="l" defTabSz="844083" rtl="0" eaLnBrk="1" latinLnBrk="0" hangingPunct="1">
                        <a:defRPr sz="1662" kern="1200">
                          <a:solidFill>
                            <a:schemeClr val="tx1"/>
                          </a:solidFill>
                          <a:latin typeface="Tahoma"/>
                          <a:ea typeface="ＭＳ Ｐゴシック"/>
                        </a:defRPr>
                      </a:lvl5pPr>
                      <a:lvl6pPr marL="2110207" algn="l" defTabSz="844083" rtl="0" eaLnBrk="1" latinLnBrk="0" hangingPunct="1">
                        <a:defRPr sz="1662" kern="1200">
                          <a:solidFill>
                            <a:schemeClr val="tx1"/>
                          </a:solidFill>
                          <a:latin typeface="Tahoma"/>
                          <a:ea typeface="ＭＳ Ｐゴシック"/>
                        </a:defRPr>
                      </a:lvl6pPr>
                      <a:lvl7pPr marL="2532248" algn="l" defTabSz="844083" rtl="0" eaLnBrk="1" latinLnBrk="0" hangingPunct="1">
                        <a:defRPr sz="1662" kern="1200">
                          <a:solidFill>
                            <a:schemeClr val="tx1"/>
                          </a:solidFill>
                          <a:latin typeface="Tahoma"/>
                          <a:ea typeface="ＭＳ Ｐゴシック"/>
                        </a:defRPr>
                      </a:lvl7pPr>
                      <a:lvl8pPr marL="2954289" algn="l" defTabSz="844083" rtl="0" eaLnBrk="1" latinLnBrk="0" hangingPunct="1">
                        <a:defRPr sz="1662" kern="1200">
                          <a:solidFill>
                            <a:schemeClr val="tx1"/>
                          </a:solidFill>
                          <a:latin typeface="Tahoma"/>
                          <a:ea typeface="ＭＳ Ｐゴシック"/>
                        </a:defRPr>
                      </a:lvl8pPr>
                      <a:lvl9pPr marL="3376331" algn="l" defTabSz="844083" rtl="0" eaLnBrk="1" latinLnBrk="0" hangingPunct="1">
                        <a:defRPr sz="1662" kern="1200">
                          <a:solidFill>
                            <a:schemeClr val="tx1"/>
                          </a:solidFill>
                          <a:latin typeface="Tahoma"/>
                          <a:ea typeface="ＭＳ Ｐゴシック"/>
                        </a:defRPr>
                      </a:lvl9pPr>
                    </a:lstStyle>
                    <a:p>
                      <a:pPr marL="0" indent="0" algn="ctr" fontAlgn="b">
                        <a:buFont typeface="Arial" panose="020B0604020202020204" pitchFamily="34" charset="0"/>
                        <a:buNone/>
                      </a:pPr>
                      <a:r>
                        <a:rPr lang="en-ZA" sz="900" b="0" i="0" u="none" strike="noStrike" dirty="0" smtClean="0">
                          <a:solidFill>
                            <a:schemeClr val="tx1"/>
                          </a:solidFill>
                          <a:effectLst/>
                          <a:latin typeface="Apex SANS"/>
                          <a:cs typeface="Calibri"/>
                        </a:rPr>
                        <a:t> </a:t>
                      </a:r>
                      <a:endParaRPr lang="en-ZA" sz="900" b="0" i="0" u="none" strike="noStrike" dirty="0">
                        <a:solidFill>
                          <a:schemeClr val="tx1"/>
                        </a:solidFill>
                        <a:effectLst/>
                        <a:latin typeface="Apex SANS"/>
                        <a:cs typeface="Calibri"/>
                      </a:endParaRPr>
                    </a:p>
                  </a:txBody>
                  <a:tcPr marL="33231" marR="33231"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2A97E">
                        <a:lumMod val="20000"/>
                        <a:lumOff val="80000"/>
                      </a:srgbClr>
                    </a:solidFill>
                  </a:tcPr>
                </a:tc>
                <a:extLst>
                  <a:ext uri="{0D108BD9-81ED-4DB2-BD59-A6C34878D82A}">
                    <a16:rowId xmlns="" xmlns:a16="http://schemas.microsoft.com/office/drawing/2014/main" val="10002"/>
                  </a:ext>
                </a:extLst>
              </a:tr>
            </a:tbl>
          </a:graphicData>
        </a:graphic>
      </p:graphicFrame>
      <p:sp>
        <p:nvSpPr>
          <p:cNvPr id="177" name="Rectangle 176">
            <a:extLst>
              <a:ext uri="{FF2B5EF4-FFF2-40B4-BE49-F238E27FC236}">
                <a16:creationId xmlns="" xmlns:a16="http://schemas.microsoft.com/office/drawing/2014/main" id="{D8AF4ABD-87D7-434D-9F90-67FDAD3BCC9E}"/>
              </a:ext>
            </a:extLst>
          </p:cNvPr>
          <p:cNvSpPr/>
          <p:nvPr/>
        </p:nvSpPr>
        <p:spPr>
          <a:xfrm>
            <a:off x="143482" y="5527279"/>
            <a:ext cx="2724350" cy="182425"/>
          </a:xfrm>
          <a:prstGeom prst="rect">
            <a:avLst/>
          </a:prstGeom>
          <a:noFill/>
          <a:ln w="12700" cap="flat" cmpd="sng" algn="ctr">
            <a:noFill/>
            <a:prstDash val="solid"/>
          </a:ln>
          <a:effectLst/>
        </p:spPr>
        <p:txBody>
          <a:bodyPr lIns="0" tIns="0" rIns="0" bIns="0" rtlCol="0" anchor="t"/>
          <a:lstStyle/>
          <a:p>
            <a:pPr marL="0" marR="0" lvl="0" indent="0" defTabSz="914400" eaLnBrk="1" fontAlgn="auto" latinLnBrk="0" hangingPunct="1">
              <a:lnSpc>
                <a:spcPct val="110000"/>
              </a:lnSpc>
              <a:spcBef>
                <a:spcPts val="92"/>
              </a:spcBef>
              <a:spcAft>
                <a:spcPts val="92"/>
              </a:spcAft>
              <a:buClrTx/>
              <a:buSzTx/>
              <a:buFontTx/>
              <a:buNone/>
              <a:tabLst/>
              <a:defRPr/>
            </a:pPr>
            <a:r>
              <a:rPr kumimoji="0" lang="en-ZA" sz="1108" b="1" i="0" u="none" strike="noStrike" kern="0" cap="none" spc="0" normalizeH="0" baseline="0" noProof="0" dirty="0" smtClean="0">
                <a:ln>
                  <a:noFill/>
                </a:ln>
                <a:solidFill>
                  <a:srgbClr val="C00000"/>
                </a:solidFill>
                <a:effectLst/>
                <a:uLnTx/>
                <a:uFillTx/>
                <a:latin typeface="Tahoma"/>
                <a:ea typeface="ＭＳ Ｐゴシック"/>
                <a:cs typeface="+mn-cs"/>
              </a:rPr>
              <a:t>Key initiatives</a:t>
            </a:r>
            <a:r>
              <a:rPr kumimoji="0" lang="en-ZA" sz="1108" b="1" i="0" u="none" strike="noStrike" kern="0" cap="none" spc="0" normalizeH="0" noProof="0" dirty="0" smtClean="0">
                <a:ln>
                  <a:noFill/>
                </a:ln>
                <a:solidFill>
                  <a:srgbClr val="C00000"/>
                </a:solidFill>
                <a:effectLst/>
                <a:uLnTx/>
                <a:uFillTx/>
                <a:latin typeface="Tahoma"/>
                <a:ea typeface="ＭＳ Ｐゴシック"/>
                <a:cs typeface="+mn-cs"/>
              </a:rPr>
              <a:t> for expanding markets</a:t>
            </a:r>
            <a:endParaRPr kumimoji="0" lang="en-ZA" sz="1108" b="1" i="0" u="none" strike="noStrike" kern="0" cap="none" spc="0" normalizeH="0" baseline="0" noProof="0" dirty="0" smtClean="0">
              <a:ln>
                <a:noFill/>
              </a:ln>
              <a:solidFill>
                <a:srgbClr val="C00000"/>
              </a:solidFill>
              <a:effectLst/>
              <a:uLnTx/>
              <a:uFillTx/>
              <a:latin typeface="Tahoma"/>
              <a:ea typeface="ＭＳ Ｐゴシック"/>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1055189966"/>
              </p:ext>
            </p:extLst>
          </p:nvPr>
        </p:nvGraphicFramePr>
        <p:xfrm>
          <a:off x="131770" y="3715031"/>
          <a:ext cx="4368633" cy="1463040"/>
        </p:xfrm>
        <a:graphic>
          <a:graphicData uri="http://schemas.openxmlformats.org/drawingml/2006/table">
            <a:tbl>
              <a:tblPr firstRow="1" bandRow="1">
                <a:tableStyleId>{5C22544A-7EE6-4342-B048-85BDC9FD1C3A}</a:tableStyleId>
              </a:tblPr>
              <a:tblGrid>
                <a:gridCol w="1547011"/>
                <a:gridCol w="2821622"/>
              </a:tblGrid>
              <a:tr h="244881">
                <a:tc>
                  <a:txBody>
                    <a:bodyPr/>
                    <a:lstStyle/>
                    <a:p>
                      <a:r>
                        <a:rPr lang="en-US" sz="900" b="0" dirty="0" smtClean="0">
                          <a:solidFill>
                            <a:schemeClr val="tx1"/>
                          </a:solidFill>
                          <a:latin typeface="Apex SANS"/>
                        </a:rPr>
                        <a:t>Connecting and Computing</a:t>
                      </a:r>
                      <a:r>
                        <a:rPr lang="en-US" sz="900" b="0" baseline="0" dirty="0" smtClean="0">
                          <a:solidFill>
                            <a:schemeClr val="tx1"/>
                          </a:solidFill>
                          <a:latin typeface="Apex SANS"/>
                        </a:rPr>
                        <a:t> power</a:t>
                      </a:r>
                      <a:endParaRPr lang="en-ZA" sz="900" b="0" dirty="0">
                        <a:solidFill>
                          <a:schemeClr val="tx1"/>
                        </a:solidFill>
                        <a:latin typeface="Apex SANS"/>
                      </a:endParaRPr>
                    </a:p>
                  </a:txBody>
                  <a:tcPr>
                    <a:solidFill>
                      <a:schemeClr val="accent1">
                        <a:lumMod val="20000"/>
                        <a:lumOff val="80000"/>
                      </a:schemeClr>
                    </a:solidFill>
                  </a:tcPr>
                </a:tc>
                <a:tc>
                  <a:txBody>
                    <a:bodyPr/>
                    <a:lstStyle/>
                    <a:p>
                      <a:r>
                        <a:rPr lang="en-US" sz="900" b="0" dirty="0" smtClean="0">
                          <a:solidFill>
                            <a:schemeClr val="tx1"/>
                          </a:solidFill>
                          <a:latin typeface="Apex SANS"/>
                        </a:rPr>
                        <a:t>Enabled</a:t>
                      </a:r>
                      <a:r>
                        <a:rPr lang="en-US" sz="900" b="0" baseline="0" dirty="0" smtClean="0">
                          <a:solidFill>
                            <a:schemeClr val="tx1"/>
                          </a:solidFill>
                          <a:latin typeface="Apex SANS"/>
                        </a:rPr>
                        <a:t> real time asset and service quality monitoring</a:t>
                      </a:r>
                      <a:endParaRPr lang="en-ZA" sz="900" b="0" dirty="0">
                        <a:solidFill>
                          <a:schemeClr val="tx1"/>
                        </a:solidFill>
                        <a:latin typeface="Apex SANS"/>
                      </a:endParaRPr>
                    </a:p>
                  </a:txBody>
                  <a:tcPr>
                    <a:solidFill>
                      <a:schemeClr val="accent1">
                        <a:lumMod val="20000"/>
                        <a:lumOff val="80000"/>
                      </a:schemeClr>
                    </a:solidFill>
                  </a:tcPr>
                </a:tc>
              </a:tr>
              <a:tr h="244881">
                <a:tc>
                  <a:txBody>
                    <a:bodyPr/>
                    <a:lstStyle/>
                    <a:p>
                      <a:r>
                        <a:rPr lang="en-US" sz="900" dirty="0" smtClean="0">
                          <a:solidFill>
                            <a:schemeClr val="tx1"/>
                          </a:solidFill>
                          <a:latin typeface="Apex SANS"/>
                        </a:rPr>
                        <a:t>Analytics</a:t>
                      </a:r>
                      <a:r>
                        <a:rPr lang="en-US" sz="900" baseline="0" dirty="0" smtClean="0">
                          <a:solidFill>
                            <a:schemeClr val="tx1"/>
                          </a:solidFill>
                          <a:latin typeface="Apex SANS"/>
                        </a:rPr>
                        <a:t> and intelligence</a:t>
                      </a:r>
                      <a:endParaRPr lang="en-ZA" sz="900" dirty="0">
                        <a:solidFill>
                          <a:schemeClr val="tx1"/>
                        </a:solidFill>
                        <a:latin typeface="Apex SANS"/>
                      </a:endParaRPr>
                    </a:p>
                  </a:txBody>
                  <a:tcPr/>
                </a:tc>
                <a:tc>
                  <a:txBody>
                    <a:bodyPr/>
                    <a:lstStyle/>
                    <a:p>
                      <a:r>
                        <a:rPr lang="en-US" sz="900" dirty="0" err="1" smtClean="0">
                          <a:solidFill>
                            <a:schemeClr val="tx1"/>
                          </a:solidFill>
                          <a:latin typeface="Apex SANS"/>
                        </a:rPr>
                        <a:t>Optimised</a:t>
                      </a:r>
                      <a:r>
                        <a:rPr lang="en-US" sz="900" dirty="0" smtClean="0">
                          <a:solidFill>
                            <a:schemeClr val="tx1"/>
                          </a:solidFill>
                          <a:latin typeface="Apex SANS"/>
                        </a:rPr>
                        <a:t> resource</a:t>
                      </a:r>
                      <a:r>
                        <a:rPr lang="en-US" sz="900" baseline="0" dirty="0" smtClean="0">
                          <a:solidFill>
                            <a:schemeClr val="tx1"/>
                          </a:solidFill>
                          <a:latin typeface="Apex SANS"/>
                        </a:rPr>
                        <a:t> planning &amp; predictive maintenance</a:t>
                      </a:r>
                      <a:endParaRPr lang="en-ZA" sz="900" dirty="0">
                        <a:solidFill>
                          <a:schemeClr val="tx1"/>
                        </a:solidFill>
                        <a:latin typeface="Apex SANS"/>
                      </a:endParaRPr>
                    </a:p>
                  </a:txBody>
                  <a:tcPr/>
                </a:tc>
              </a:tr>
              <a:tr h="244881">
                <a:tc>
                  <a:txBody>
                    <a:bodyPr/>
                    <a:lstStyle/>
                    <a:p>
                      <a:r>
                        <a:rPr lang="en-US" sz="900" dirty="0" smtClean="0">
                          <a:latin typeface="Apex SANS"/>
                        </a:rPr>
                        <a:t>Human-machine</a:t>
                      </a:r>
                      <a:r>
                        <a:rPr lang="en-US" sz="900" baseline="0" dirty="0" smtClean="0">
                          <a:latin typeface="Apex SANS"/>
                        </a:rPr>
                        <a:t> interfaces</a:t>
                      </a:r>
                      <a:endParaRPr lang="en-ZA" sz="900" dirty="0">
                        <a:latin typeface="Apex SANS"/>
                      </a:endParaRPr>
                    </a:p>
                  </a:txBody>
                  <a:tcPr>
                    <a:solidFill>
                      <a:schemeClr val="accent1">
                        <a:lumMod val="20000"/>
                        <a:lumOff val="80000"/>
                      </a:schemeClr>
                    </a:solidFill>
                  </a:tcPr>
                </a:tc>
                <a:tc>
                  <a:txBody>
                    <a:bodyPr/>
                    <a:lstStyle/>
                    <a:p>
                      <a:r>
                        <a:rPr lang="en-US" sz="900" smtClean="0">
                          <a:latin typeface="Apex SANS"/>
                        </a:rPr>
                        <a:t>Improved</a:t>
                      </a:r>
                      <a:r>
                        <a:rPr lang="en-US" sz="900" baseline="0" smtClean="0">
                          <a:latin typeface="Apex SANS"/>
                        </a:rPr>
                        <a:t> safety, </a:t>
                      </a:r>
                      <a:r>
                        <a:rPr lang="en-US" sz="900" baseline="0" dirty="0" smtClean="0">
                          <a:latin typeface="Apex SANS"/>
                        </a:rPr>
                        <a:t>accountability and capability building</a:t>
                      </a:r>
                      <a:endParaRPr lang="en-ZA" sz="900" dirty="0">
                        <a:latin typeface="Apex SANS"/>
                      </a:endParaRPr>
                    </a:p>
                  </a:txBody>
                  <a:tcPr>
                    <a:solidFill>
                      <a:schemeClr val="accent1">
                        <a:lumMod val="20000"/>
                        <a:lumOff val="80000"/>
                      </a:schemeClr>
                    </a:solidFill>
                  </a:tcPr>
                </a:tc>
              </a:tr>
              <a:tr h="244881">
                <a:tc>
                  <a:txBody>
                    <a:bodyPr/>
                    <a:lstStyle/>
                    <a:p>
                      <a:r>
                        <a:rPr lang="en-US" sz="900" dirty="0" smtClean="0">
                          <a:latin typeface="Apex SANS"/>
                        </a:rPr>
                        <a:t>Digital-physical transformation</a:t>
                      </a:r>
                      <a:endParaRPr lang="en-ZA" sz="900" dirty="0">
                        <a:latin typeface="Apex SANS"/>
                      </a:endParaRPr>
                    </a:p>
                  </a:txBody>
                  <a:tcPr/>
                </a:tc>
                <a:tc>
                  <a:txBody>
                    <a:bodyPr/>
                    <a:lstStyle/>
                    <a:p>
                      <a:r>
                        <a:rPr lang="en-US" sz="900" dirty="0" smtClean="0">
                          <a:latin typeface="Apex SANS"/>
                        </a:rPr>
                        <a:t>Improved manufacturing productivity</a:t>
                      </a:r>
                      <a:r>
                        <a:rPr lang="en-US" sz="900" baseline="0" dirty="0" smtClean="0">
                          <a:latin typeface="Apex SANS"/>
                        </a:rPr>
                        <a:t> and inventory </a:t>
                      </a:r>
                      <a:r>
                        <a:rPr lang="en-US" sz="900" baseline="0" dirty="0" err="1" smtClean="0">
                          <a:latin typeface="Apex SANS"/>
                        </a:rPr>
                        <a:t>mnmt</a:t>
                      </a:r>
                      <a:endParaRPr lang="en-ZA" sz="900" dirty="0">
                        <a:latin typeface="Apex SANS"/>
                      </a:endParaRPr>
                    </a:p>
                  </a:txBody>
                  <a:tcPr/>
                </a:tc>
              </a:tr>
            </a:tbl>
          </a:graphicData>
        </a:graphic>
      </p:graphicFrame>
      <p:sp>
        <p:nvSpPr>
          <p:cNvPr id="178" name="Rectangle 177">
            <a:extLst>
              <a:ext uri="{FF2B5EF4-FFF2-40B4-BE49-F238E27FC236}">
                <a16:creationId xmlns="" xmlns:a16="http://schemas.microsoft.com/office/drawing/2014/main" id="{D8AF4ABD-87D7-434D-9F90-67FDAD3BCC9E}"/>
              </a:ext>
            </a:extLst>
          </p:cNvPr>
          <p:cNvSpPr/>
          <p:nvPr/>
        </p:nvSpPr>
        <p:spPr>
          <a:xfrm>
            <a:off x="143482" y="3540955"/>
            <a:ext cx="4200822" cy="163223"/>
          </a:xfrm>
          <a:prstGeom prst="rect">
            <a:avLst/>
          </a:prstGeom>
          <a:noFill/>
          <a:ln w="12700" cap="flat" cmpd="sng" algn="ctr">
            <a:noFill/>
            <a:prstDash val="solid"/>
          </a:ln>
          <a:effectLst/>
        </p:spPr>
        <p:txBody>
          <a:bodyPr lIns="0" tIns="0" rIns="0" bIns="0" rtlCol="0" anchor="t"/>
          <a:lstStyle/>
          <a:p>
            <a:pPr marL="0" marR="0" lvl="0" indent="0" defTabSz="914400" eaLnBrk="1" fontAlgn="auto" latinLnBrk="0" hangingPunct="1">
              <a:lnSpc>
                <a:spcPct val="110000"/>
              </a:lnSpc>
              <a:spcBef>
                <a:spcPts val="92"/>
              </a:spcBef>
              <a:spcAft>
                <a:spcPts val="92"/>
              </a:spcAft>
              <a:buClrTx/>
              <a:buSzTx/>
              <a:buFontTx/>
              <a:buNone/>
              <a:tabLst/>
              <a:defRPr/>
            </a:pPr>
            <a:r>
              <a:rPr kumimoji="0" lang="en-ZA" sz="1000" b="1" i="0" u="none" strike="noStrike" kern="0" cap="none" spc="0" normalizeH="0" baseline="0" noProof="0" dirty="0" smtClean="0">
                <a:ln>
                  <a:noFill/>
                </a:ln>
                <a:solidFill>
                  <a:srgbClr val="C00000"/>
                </a:solidFill>
                <a:effectLst/>
                <a:uLnTx/>
                <a:uFillTx/>
                <a:latin typeface="Tahoma"/>
                <a:ea typeface="ＭＳ Ｐゴシック"/>
                <a:cs typeface="+mn-cs"/>
              </a:rPr>
              <a:t>Elements and Opportunities from the 4</a:t>
            </a:r>
            <a:r>
              <a:rPr kumimoji="0" lang="en-ZA" sz="1000" b="1" i="0" u="none" strike="noStrike" kern="0" cap="none" spc="0" normalizeH="0" baseline="30000" noProof="0" dirty="0" smtClean="0">
                <a:ln>
                  <a:noFill/>
                </a:ln>
                <a:solidFill>
                  <a:srgbClr val="C00000"/>
                </a:solidFill>
                <a:effectLst/>
                <a:uLnTx/>
                <a:uFillTx/>
                <a:latin typeface="Tahoma"/>
                <a:ea typeface="ＭＳ Ｐゴシック"/>
                <a:cs typeface="+mn-cs"/>
              </a:rPr>
              <a:t>th</a:t>
            </a:r>
            <a:r>
              <a:rPr kumimoji="0" lang="en-ZA" sz="1000" b="1" i="0" u="none" strike="noStrike" kern="0" cap="none" spc="0" normalizeH="0" noProof="0" dirty="0" smtClean="0">
                <a:ln>
                  <a:noFill/>
                </a:ln>
                <a:solidFill>
                  <a:srgbClr val="C00000"/>
                </a:solidFill>
                <a:effectLst/>
                <a:uLnTx/>
                <a:uFillTx/>
                <a:latin typeface="Tahoma"/>
                <a:ea typeface="ＭＳ Ｐゴシック"/>
                <a:cs typeface="+mn-cs"/>
              </a:rPr>
              <a:t> Industrial Rev.</a:t>
            </a:r>
            <a:endParaRPr kumimoji="0" lang="en-ZA" sz="1000" b="1" i="0" u="none" strike="noStrike" kern="0" cap="none" spc="0" normalizeH="0" baseline="0" noProof="0" dirty="0" smtClean="0">
              <a:ln>
                <a:noFill/>
              </a:ln>
              <a:solidFill>
                <a:srgbClr val="C00000"/>
              </a:solidFill>
              <a:effectLst/>
              <a:uLnTx/>
              <a:uFillTx/>
              <a:latin typeface="Tahoma"/>
              <a:ea typeface="ＭＳ Ｐゴシック"/>
              <a:cs typeface="+mn-cs"/>
            </a:endParaRPr>
          </a:p>
        </p:txBody>
      </p:sp>
    </p:spTree>
    <p:extLst>
      <p:ext uri="{BB962C8B-B14F-4D97-AF65-F5344CB8AC3E}">
        <p14:creationId xmlns:p14="http://schemas.microsoft.com/office/powerpoint/2010/main" val="432817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7596585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7008" name="think-cell Slide" r:id="rId34" imgW="421" imgH="420" progId="TCLayout.ActiveDocument.1">
                  <p:embed/>
                </p:oleObj>
              </mc:Choice>
              <mc:Fallback>
                <p:oleObj name="think-cell Slide" r:id="rId34" imgW="421" imgH="420" progId="TCLayout.ActiveDocument.1">
                  <p:embed/>
                  <p:pic>
                    <p:nvPicPr>
                      <p:cNvPr id="0" name=""/>
                      <p:cNvPicPr/>
                      <p:nvPr/>
                    </p:nvPicPr>
                    <p:blipFill>
                      <a:blip r:embed="rId3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ZA" sz="1100" dirty="0">
              <a:latin typeface="Tahoma" panose="020B0604030504040204" pitchFamily="34" charset="0"/>
              <a:cs typeface="Tahoma" panose="020B0604030504040204" pitchFamily="34" charset="0"/>
              <a:sym typeface="Tahoma" panose="020B0604030504040204" pitchFamily="34" charset="0"/>
            </a:endParaRPr>
          </a:p>
        </p:txBody>
      </p:sp>
      <p:sp>
        <p:nvSpPr>
          <p:cNvPr id="2" name="Title 1"/>
          <p:cNvSpPr>
            <a:spLocks noGrp="1"/>
          </p:cNvSpPr>
          <p:nvPr>
            <p:ph type="title"/>
          </p:nvPr>
        </p:nvSpPr>
        <p:spPr>
          <a:xfrm>
            <a:off x="118585" y="160337"/>
            <a:ext cx="8458359" cy="720105"/>
          </a:xfrm>
        </p:spPr>
        <p:txBody>
          <a:bodyPr/>
          <a:lstStyle/>
          <a:p>
            <a:r>
              <a:rPr lang="en-US" sz="2200" dirty="0"/>
              <a:t>2018/19 Corporate Plan: We have taken a conservative view on South Africa’s </a:t>
            </a:r>
            <a:r>
              <a:rPr lang="en-US" sz="2200" dirty="0" smtClean="0"/>
              <a:t>macro-economy </a:t>
            </a:r>
            <a:r>
              <a:rPr lang="en-US" sz="2200" dirty="0"/>
              <a:t>as it relates to GDP </a:t>
            </a:r>
            <a:r>
              <a:rPr lang="en-US" sz="2200" dirty="0" smtClean="0"/>
              <a:t>outlook </a:t>
            </a:r>
            <a:endParaRPr lang="en-ZA" sz="2200" dirty="0"/>
          </a:p>
        </p:txBody>
      </p:sp>
      <p:sp>
        <p:nvSpPr>
          <p:cNvPr id="5" name="TextBox 4"/>
          <p:cNvSpPr txBox="1">
            <a:spLocks/>
          </p:cNvSpPr>
          <p:nvPr/>
        </p:nvSpPr>
        <p:spPr>
          <a:xfrm>
            <a:off x="6548437" y="1685325"/>
            <a:ext cx="2338387" cy="9694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956900" eaLnBrk="1" hangingPunct="1">
              <a:buClr>
                <a:schemeClr val="tx2"/>
              </a:buClr>
              <a:defRPr baseline="0">
                <a:latin typeface="+mn-lt"/>
                <a:sym typeface="Tahoma"/>
              </a:defRPr>
            </a:lvl1pPr>
            <a:lvl2pPr marL="206990" lvl="1" indent="-205293" defTabSz="956900" eaLnBrk="1" hangingPunct="1">
              <a:buClr>
                <a:schemeClr val="tx2"/>
              </a:buClr>
              <a:buSzPct val="125000"/>
              <a:buFont typeface="Arial" pitchFamily="34" charset="0"/>
              <a:buChar char="•"/>
              <a:defRPr baseline="0">
                <a:latin typeface="+mn-lt"/>
                <a:sym typeface="Tahoma"/>
              </a:defRPr>
            </a:lvl2pPr>
            <a:lvl3pPr marL="488629" lvl="2" indent="-279944" defTabSz="956900" eaLnBrk="1" hangingPunct="1">
              <a:buClr>
                <a:schemeClr val="tx2"/>
              </a:buClr>
              <a:buSzPct val="120000"/>
              <a:buFont typeface="Arial" charset="0"/>
              <a:buChar char="–"/>
              <a:defRPr baseline="0">
                <a:latin typeface="+mn-lt"/>
                <a:sym typeface="Tahoma"/>
              </a:defRPr>
            </a:lvl3pPr>
            <a:lvl4pPr marL="656597" lvl="3" indent="-166269" defTabSz="956900" eaLnBrk="1" hangingPunct="1">
              <a:buClr>
                <a:schemeClr val="tx2"/>
              </a:buClr>
              <a:buSzPct val="115000"/>
              <a:buFont typeface="Arial" pitchFamily="34" charset="0"/>
              <a:buChar char="•"/>
              <a:defRPr baseline="0">
                <a:latin typeface="+mn-lt"/>
                <a:sym typeface="Tahoma"/>
              </a:defRPr>
            </a:lvl4pPr>
            <a:lvl5pPr marL="801353" lvl="4" indent="-139124" defTabSz="956900" eaLnBrk="1" hangingPunct="1">
              <a:buClr>
                <a:schemeClr val="tx2"/>
              </a:buClr>
              <a:buSzPct val="89000"/>
              <a:buFont typeface="Arial" charset="0"/>
              <a:buChar char="-"/>
              <a:defRPr baseline="0">
                <a:latin typeface="+mn-lt"/>
                <a:sym typeface="Tahoma"/>
              </a:defRPr>
            </a:lvl5pPr>
            <a:lvl6pPr marL="801353" indent="-139124" defTabSz="956900" fontAlgn="base">
              <a:spcBef>
                <a:spcPct val="0"/>
              </a:spcBef>
              <a:spcAft>
                <a:spcPct val="0"/>
              </a:spcAft>
              <a:buClr>
                <a:schemeClr val="tx2"/>
              </a:buClr>
              <a:buSzPct val="89000"/>
              <a:buFont typeface="Arial" charset="0"/>
              <a:buChar char="-"/>
              <a:defRPr baseline="0">
                <a:latin typeface="+mn-lt"/>
              </a:defRPr>
            </a:lvl6pPr>
            <a:lvl7pPr marL="801353" indent="-139124" defTabSz="956900" fontAlgn="base">
              <a:spcBef>
                <a:spcPct val="0"/>
              </a:spcBef>
              <a:spcAft>
                <a:spcPct val="0"/>
              </a:spcAft>
              <a:buClr>
                <a:schemeClr val="tx2"/>
              </a:buClr>
              <a:buSzPct val="89000"/>
              <a:buFont typeface="Arial" charset="0"/>
              <a:buChar char="-"/>
              <a:defRPr baseline="0">
                <a:latin typeface="+mn-lt"/>
              </a:defRPr>
            </a:lvl7pPr>
            <a:lvl8pPr marL="801353" indent="-139124" defTabSz="956900" fontAlgn="base">
              <a:spcBef>
                <a:spcPct val="0"/>
              </a:spcBef>
              <a:spcAft>
                <a:spcPct val="0"/>
              </a:spcAft>
              <a:buClr>
                <a:schemeClr val="tx2"/>
              </a:buClr>
              <a:buSzPct val="89000"/>
              <a:buFont typeface="Arial" charset="0"/>
              <a:buChar char="-"/>
              <a:defRPr baseline="0">
                <a:latin typeface="+mn-lt"/>
              </a:defRPr>
            </a:lvl8pPr>
            <a:lvl9pPr marL="801353" indent="-139124" defTabSz="956900" fontAlgn="base">
              <a:spcBef>
                <a:spcPct val="0"/>
              </a:spcBef>
              <a:spcAft>
                <a:spcPct val="0"/>
              </a:spcAft>
              <a:buClr>
                <a:schemeClr val="tx2"/>
              </a:buClr>
              <a:buSzPct val="89000"/>
              <a:buFont typeface="Arial" charset="0"/>
              <a:buChar char="-"/>
              <a:defRPr baseline="0">
                <a:latin typeface="+mn-lt"/>
              </a:defRPr>
            </a:lvl9pPr>
          </a:lstStyle>
          <a:p>
            <a:pPr lvl="1" algn="just"/>
            <a:r>
              <a:rPr lang="en-US" sz="900" dirty="0" smtClean="0">
                <a:solidFill>
                  <a:srgbClr val="000000"/>
                </a:solidFill>
              </a:rPr>
              <a:t>Some </a:t>
            </a:r>
            <a:r>
              <a:rPr lang="en-US" sz="900" dirty="0">
                <a:solidFill>
                  <a:srgbClr val="000000"/>
                </a:solidFill>
              </a:rPr>
              <a:t>stronger growth is expected over the medium </a:t>
            </a:r>
            <a:r>
              <a:rPr lang="en-US" sz="900" dirty="0" smtClean="0">
                <a:solidFill>
                  <a:srgbClr val="000000"/>
                </a:solidFill>
              </a:rPr>
              <a:t>term in a stable economic environment. Latest BER indications reflect GDP growth of 1.4% for 2018. However we kept the conservative view (October 2017) on GDP growth for the 5- year plan. </a:t>
            </a:r>
            <a:endParaRPr lang="en-US" sz="900" dirty="0">
              <a:solidFill>
                <a:srgbClr val="000000"/>
              </a:solidFill>
            </a:endParaRPr>
          </a:p>
        </p:txBody>
      </p:sp>
      <p:sp>
        <p:nvSpPr>
          <p:cNvPr id="6" name="TextBox 5"/>
          <p:cNvSpPr txBox="1">
            <a:spLocks/>
          </p:cNvSpPr>
          <p:nvPr/>
        </p:nvSpPr>
        <p:spPr>
          <a:xfrm>
            <a:off x="6581775" y="3012089"/>
            <a:ext cx="2300424" cy="6924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956900" eaLnBrk="1" hangingPunct="1">
              <a:buClr>
                <a:schemeClr val="tx2"/>
              </a:buClr>
              <a:defRPr baseline="0">
                <a:latin typeface="+mn-lt"/>
                <a:sym typeface="Tahoma"/>
              </a:defRPr>
            </a:lvl1pPr>
            <a:lvl2pPr marL="206990" lvl="1" indent="-205293" defTabSz="956900" eaLnBrk="1" hangingPunct="1">
              <a:buClr>
                <a:schemeClr val="tx2"/>
              </a:buClr>
              <a:buSzPct val="125000"/>
              <a:buFont typeface="Arial" pitchFamily="34" charset="0"/>
              <a:buChar char="•"/>
              <a:defRPr baseline="0">
                <a:latin typeface="+mn-lt"/>
                <a:sym typeface="Tahoma"/>
              </a:defRPr>
            </a:lvl2pPr>
            <a:lvl3pPr marL="488629" lvl="2" indent="-279944" defTabSz="956900" eaLnBrk="1" hangingPunct="1">
              <a:buClr>
                <a:schemeClr val="tx2"/>
              </a:buClr>
              <a:buSzPct val="120000"/>
              <a:buFont typeface="Arial" charset="0"/>
              <a:buChar char="–"/>
              <a:defRPr baseline="0">
                <a:latin typeface="+mn-lt"/>
                <a:sym typeface="Tahoma"/>
              </a:defRPr>
            </a:lvl3pPr>
            <a:lvl4pPr marL="656597" lvl="3" indent="-166269" defTabSz="956900" eaLnBrk="1" hangingPunct="1">
              <a:buClr>
                <a:schemeClr val="tx2"/>
              </a:buClr>
              <a:buSzPct val="115000"/>
              <a:buFont typeface="Arial" pitchFamily="34" charset="0"/>
              <a:buChar char="•"/>
              <a:defRPr baseline="0">
                <a:latin typeface="+mn-lt"/>
                <a:sym typeface="Tahoma"/>
              </a:defRPr>
            </a:lvl4pPr>
            <a:lvl5pPr marL="801353" lvl="4" indent="-139124" defTabSz="956900" eaLnBrk="1" hangingPunct="1">
              <a:buClr>
                <a:schemeClr val="tx2"/>
              </a:buClr>
              <a:buSzPct val="89000"/>
              <a:buFont typeface="Arial" charset="0"/>
              <a:buChar char="-"/>
              <a:defRPr baseline="0">
                <a:latin typeface="+mn-lt"/>
                <a:sym typeface="Tahoma"/>
              </a:defRPr>
            </a:lvl5pPr>
            <a:lvl6pPr marL="801353" indent="-139124" defTabSz="956900" fontAlgn="base">
              <a:spcBef>
                <a:spcPct val="0"/>
              </a:spcBef>
              <a:spcAft>
                <a:spcPct val="0"/>
              </a:spcAft>
              <a:buClr>
                <a:schemeClr val="tx2"/>
              </a:buClr>
              <a:buSzPct val="89000"/>
              <a:buFont typeface="Arial" charset="0"/>
              <a:buChar char="-"/>
              <a:defRPr baseline="0">
                <a:latin typeface="+mn-lt"/>
              </a:defRPr>
            </a:lvl6pPr>
            <a:lvl7pPr marL="801353" indent="-139124" defTabSz="956900" fontAlgn="base">
              <a:spcBef>
                <a:spcPct val="0"/>
              </a:spcBef>
              <a:spcAft>
                <a:spcPct val="0"/>
              </a:spcAft>
              <a:buClr>
                <a:schemeClr val="tx2"/>
              </a:buClr>
              <a:buSzPct val="89000"/>
              <a:buFont typeface="Arial" charset="0"/>
              <a:buChar char="-"/>
              <a:defRPr baseline="0">
                <a:latin typeface="+mn-lt"/>
              </a:defRPr>
            </a:lvl7pPr>
            <a:lvl8pPr marL="801353" indent="-139124" defTabSz="956900" fontAlgn="base">
              <a:spcBef>
                <a:spcPct val="0"/>
              </a:spcBef>
              <a:spcAft>
                <a:spcPct val="0"/>
              </a:spcAft>
              <a:buClr>
                <a:schemeClr val="tx2"/>
              </a:buClr>
              <a:buSzPct val="89000"/>
              <a:buFont typeface="Arial" charset="0"/>
              <a:buChar char="-"/>
              <a:defRPr baseline="0">
                <a:latin typeface="+mn-lt"/>
              </a:defRPr>
            </a:lvl8pPr>
            <a:lvl9pPr marL="801353" indent="-139124" defTabSz="956900" fontAlgn="base">
              <a:spcBef>
                <a:spcPct val="0"/>
              </a:spcBef>
              <a:spcAft>
                <a:spcPct val="0"/>
              </a:spcAft>
              <a:buClr>
                <a:schemeClr val="tx2"/>
              </a:buClr>
              <a:buSzPct val="89000"/>
              <a:buFont typeface="Arial" charset="0"/>
              <a:buChar char="-"/>
              <a:defRPr baseline="0">
                <a:latin typeface="+mn-lt"/>
              </a:defRPr>
            </a:lvl9pPr>
          </a:lstStyle>
          <a:p>
            <a:pPr lvl="1" algn="just"/>
            <a:r>
              <a:rPr lang="en-US" sz="900" dirty="0"/>
              <a:t>CPI was 4,0% in February 2018, down from 4,4% in January 2018. CPI is expected to moderate over the next 5 years, and remain within the upper-end of the 3%-6% target band.</a:t>
            </a:r>
          </a:p>
        </p:txBody>
      </p:sp>
      <p:sp>
        <p:nvSpPr>
          <p:cNvPr id="7" name="TextBox 6"/>
          <p:cNvSpPr txBox="1">
            <a:spLocks/>
          </p:cNvSpPr>
          <p:nvPr/>
        </p:nvSpPr>
        <p:spPr>
          <a:xfrm>
            <a:off x="6586537" y="4201512"/>
            <a:ext cx="2338387" cy="11079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956900" eaLnBrk="1" hangingPunct="1">
              <a:buClr>
                <a:schemeClr val="tx2"/>
              </a:buClr>
              <a:defRPr baseline="0">
                <a:latin typeface="+mn-lt"/>
                <a:sym typeface="Tahoma"/>
              </a:defRPr>
            </a:lvl1pPr>
            <a:lvl2pPr marL="206990" lvl="1" indent="-205293" defTabSz="956900" eaLnBrk="1" hangingPunct="1">
              <a:buClr>
                <a:schemeClr val="tx2"/>
              </a:buClr>
              <a:buSzPct val="125000"/>
              <a:buFont typeface="Arial" pitchFamily="34" charset="0"/>
              <a:buChar char="•"/>
              <a:defRPr baseline="0">
                <a:latin typeface="+mn-lt"/>
                <a:sym typeface="Tahoma"/>
              </a:defRPr>
            </a:lvl2pPr>
            <a:lvl3pPr marL="488629" lvl="2" indent="-279944" defTabSz="956900" eaLnBrk="1" hangingPunct="1">
              <a:buClr>
                <a:schemeClr val="tx2"/>
              </a:buClr>
              <a:buSzPct val="120000"/>
              <a:buFont typeface="Arial" charset="0"/>
              <a:buChar char="–"/>
              <a:defRPr baseline="0">
                <a:latin typeface="+mn-lt"/>
                <a:sym typeface="Tahoma"/>
              </a:defRPr>
            </a:lvl3pPr>
            <a:lvl4pPr marL="656597" lvl="3" indent="-166269" defTabSz="956900" eaLnBrk="1" hangingPunct="1">
              <a:buClr>
                <a:schemeClr val="tx2"/>
              </a:buClr>
              <a:buSzPct val="115000"/>
              <a:buFont typeface="Arial" pitchFamily="34" charset="0"/>
              <a:buChar char="•"/>
              <a:defRPr baseline="0">
                <a:latin typeface="+mn-lt"/>
                <a:sym typeface="Tahoma"/>
              </a:defRPr>
            </a:lvl4pPr>
            <a:lvl5pPr marL="801353" lvl="4" indent="-139124" defTabSz="956900" eaLnBrk="1" hangingPunct="1">
              <a:buClr>
                <a:schemeClr val="tx2"/>
              </a:buClr>
              <a:buSzPct val="89000"/>
              <a:buFont typeface="Arial" charset="0"/>
              <a:buChar char="-"/>
              <a:defRPr baseline="0">
                <a:latin typeface="+mn-lt"/>
                <a:sym typeface="Tahoma"/>
              </a:defRPr>
            </a:lvl5pPr>
            <a:lvl6pPr marL="801353" indent="-139124" defTabSz="956900" fontAlgn="base">
              <a:spcBef>
                <a:spcPct val="0"/>
              </a:spcBef>
              <a:spcAft>
                <a:spcPct val="0"/>
              </a:spcAft>
              <a:buClr>
                <a:schemeClr val="tx2"/>
              </a:buClr>
              <a:buSzPct val="89000"/>
              <a:buFont typeface="Arial" charset="0"/>
              <a:buChar char="-"/>
              <a:defRPr baseline="0">
                <a:latin typeface="+mn-lt"/>
              </a:defRPr>
            </a:lvl6pPr>
            <a:lvl7pPr marL="801353" indent="-139124" defTabSz="956900" fontAlgn="base">
              <a:spcBef>
                <a:spcPct val="0"/>
              </a:spcBef>
              <a:spcAft>
                <a:spcPct val="0"/>
              </a:spcAft>
              <a:buClr>
                <a:schemeClr val="tx2"/>
              </a:buClr>
              <a:buSzPct val="89000"/>
              <a:buFont typeface="Arial" charset="0"/>
              <a:buChar char="-"/>
              <a:defRPr baseline="0">
                <a:latin typeface="+mn-lt"/>
              </a:defRPr>
            </a:lvl7pPr>
            <a:lvl8pPr marL="801353" indent="-139124" defTabSz="956900" fontAlgn="base">
              <a:spcBef>
                <a:spcPct val="0"/>
              </a:spcBef>
              <a:spcAft>
                <a:spcPct val="0"/>
              </a:spcAft>
              <a:buClr>
                <a:schemeClr val="tx2"/>
              </a:buClr>
              <a:buSzPct val="89000"/>
              <a:buFont typeface="Arial" charset="0"/>
              <a:buChar char="-"/>
              <a:defRPr baseline="0">
                <a:latin typeface="+mn-lt"/>
              </a:defRPr>
            </a:lvl8pPr>
            <a:lvl9pPr marL="801353" indent="-139124" defTabSz="956900" fontAlgn="base">
              <a:spcBef>
                <a:spcPct val="0"/>
              </a:spcBef>
              <a:spcAft>
                <a:spcPct val="0"/>
              </a:spcAft>
              <a:buClr>
                <a:schemeClr val="tx2"/>
              </a:buClr>
              <a:buSzPct val="89000"/>
              <a:buFont typeface="Arial" charset="0"/>
              <a:buChar char="-"/>
              <a:defRPr baseline="0">
                <a:latin typeface="+mn-lt"/>
              </a:defRPr>
            </a:lvl9pPr>
          </a:lstStyle>
          <a:p>
            <a:pPr lvl="1" algn="just"/>
            <a:r>
              <a:rPr lang="en-US" sz="900" dirty="0"/>
              <a:t>Prime interest rates were reduced to 10.0% on 28 March 2018 and are expected to stabilize in the medium term.</a:t>
            </a:r>
          </a:p>
          <a:p>
            <a:pPr lvl="1" algn="just"/>
            <a:r>
              <a:rPr lang="en-US" sz="900" dirty="0"/>
              <a:t>However, the weighted average cost of debt </a:t>
            </a:r>
            <a:r>
              <a:rPr lang="en-US" sz="900" dirty="0" smtClean="0"/>
              <a:t>for </a:t>
            </a:r>
            <a:r>
              <a:rPr lang="en-US" sz="900" dirty="0"/>
              <a:t>Transnet is expected to increase due to the credit downgrade.  The budget is based on 11.02% compared to average of 9.9% the last three years.</a:t>
            </a:r>
          </a:p>
        </p:txBody>
      </p:sp>
      <p:sp>
        <p:nvSpPr>
          <p:cNvPr id="8" name="TextBox 7"/>
          <p:cNvSpPr txBox="1">
            <a:spLocks/>
          </p:cNvSpPr>
          <p:nvPr/>
        </p:nvSpPr>
        <p:spPr>
          <a:xfrm>
            <a:off x="6592888" y="5665788"/>
            <a:ext cx="2330152" cy="4154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956900" eaLnBrk="1" hangingPunct="1">
              <a:buClr>
                <a:schemeClr val="tx2"/>
              </a:buClr>
              <a:defRPr baseline="0">
                <a:latin typeface="+mn-lt"/>
                <a:sym typeface="Tahoma"/>
              </a:defRPr>
            </a:lvl1pPr>
            <a:lvl2pPr marL="206990" lvl="1" indent="-205293" defTabSz="956900" eaLnBrk="1" hangingPunct="1">
              <a:buClr>
                <a:schemeClr val="tx2"/>
              </a:buClr>
              <a:buSzPct val="125000"/>
              <a:buFont typeface="Arial" pitchFamily="34" charset="0"/>
              <a:buChar char="•"/>
              <a:defRPr baseline="0">
                <a:latin typeface="+mn-lt"/>
                <a:sym typeface="Tahoma"/>
              </a:defRPr>
            </a:lvl2pPr>
            <a:lvl3pPr marL="488629" lvl="2" indent="-279944" defTabSz="956900" eaLnBrk="1" hangingPunct="1">
              <a:buClr>
                <a:schemeClr val="tx2"/>
              </a:buClr>
              <a:buSzPct val="120000"/>
              <a:buFont typeface="Arial" charset="0"/>
              <a:buChar char="–"/>
              <a:defRPr baseline="0">
                <a:latin typeface="+mn-lt"/>
                <a:sym typeface="Tahoma"/>
              </a:defRPr>
            </a:lvl3pPr>
            <a:lvl4pPr marL="656597" lvl="3" indent="-166269" defTabSz="956900" eaLnBrk="1" hangingPunct="1">
              <a:buClr>
                <a:schemeClr val="tx2"/>
              </a:buClr>
              <a:buSzPct val="115000"/>
              <a:buFont typeface="Arial" pitchFamily="34" charset="0"/>
              <a:buChar char="•"/>
              <a:defRPr baseline="0">
                <a:latin typeface="+mn-lt"/>
                <a:sym typeface="Tahoma"/>
              </a:defRPr>
            </a:lvl4pPr>
            <a:lvl5pPr marL="801353" lvl="4" indent="-139124" defTabSz="956900" eaLnBrk="1" hangingPunct="1">
              <a:buClr>
                <a:schemeClr val="tx2"/>
              </a:buClr>
              <a:buSzPct val="89000"/>
              <a:buFont typeface="Arial" charset="0"/>
              <a:buChar char="-"/>
              <a:defRPr baseline="0">
                <a:latin typeface="+mn-lt"/>
                <a:sym typeface="Tahoma"/>
              </a:defRPr>
            </a:lvl5pPr>
            <a:lvl6pPr marL="801353" indent="-139124" defTabSz="956900" fontAlgn="base">
              <a:spcBef>
                <a:spcPct val="0"/>
              </a:spcBef>
              <a:spcAft>
                <a:spcPct val="0"/>
              </a:spcAft>
              <a:buClr>
                <a:schemeClr val="tx2"/>
              </a:buClr>
              <a:buSzPct val="89000"/>
              <a:buFont typeface="Arial" charset="0"/>
              <a:buChar char="-"/>
              <a:defRPr baseline="0">
                <a:latin typeface="+mn-lt"/>
              </a:defRPr>
            </a:lvl6pPr>
            <a:lvl7pPr marL="801353" indent="-139124" defTabSz="956900" fontAlgn="base">
              <a:spcBef>
                <a:spcPct val="0"/>
              </a:spcBef>
              <a:spcAft>
                <a:spcPct val="0"/>
              </a:spcAft>
              <a:buClr>
                <a:schemeClr val="tx2"/>
              </a:buClr>
              <a:buSzPct val="89000"/>
              <a:buFont typeface="Arial" charset="0"/>
              <a:buChar char="-"/>
              <a:defRPr baseline="0">
                <a:latin typeface="+mn-lt"/>
              </a:defRPr>
            </a:lvl7pPr>
            <a:lvl8pPr marL="801353" indent="-139124" defTabSz="956900" fontAlgn="base">
              <a:spcBef>
                <a:spcPct val="0"/>
              </a:spcBef>
              <a:spcAft>
                <a:spcPct val="0"/>
              </a:spcAft>
              <a:buClr>
                <a:schemeClr val="tx2"/>
              </a:buClr>
              <a:buSzPct val="89000"/>
              <a:buFont typeface="Arial" charset="0"/>
              <a:buChar char="-"/>
              <a:defRPr baseline="0">
                <a:latin typeface="+mn-lt"/>
              </a:defRPr>
            </a:lvl8pPr>
            <a:lvl9pPr marL="801353" indent="-139124" defTabSz="956900" fontAlgn="base">
              <a:spcBef>
                <a:spcPct val="0"/>
              </a:spcBef>
              <a:spcAft>
                <a:spcPct val="0"/>
              </a:spcAft>
              <a:buClr>
                <a:schemeClr val="tx2"/>
              </a:buClr>
              <a:buSzPct val="89000"/>
              <a:buFont typeface="Arial" charset="0"/>
              <a:buChar char="-"/>
              <a:defRPr baseline="0">
                <a:latin typeface="+mn-lt"/>
              </a:defRPr>
            </a:lvl9pPr>
          </a:lstStyle>
          <a:p>
            <a:pPr lvl="1" algn="just"/>
            <a:r>
              <a:rPr lang="en-US" sz="900" dirty="0">
                <a:solidFill>
                  <a:srgbClr val="000000"/>
                </a:solidFill>
              </a:rPr>
              <a:t>The Rand is expected to remain stable against major currencies over the medium </a:t>
            </a:r>
            <a:r>
              <a:rPr lang="en-US" sz="900" dirty="0" smtClean="0">
                <a:solidFill>
                  <a:srgbClr val="000000"/>
                </a:solidFill>
              </a:rPr>
              <a:t>term. </a:t>
            </a:r>
            <a:endParaRPr lang="en-US" sz="900" dirty="0">
              <a:solidFill>
                <a:srgbClr val="C00000"/>
              </a:solidFill>
            </a:endParaRPr>
          </a:p>
        </p:txBody>
      </p:sp>
      <p:sp>
        <p:nvSpPr>
          <p:cNvPr id="9" name="Rectangle 8"/>
          <p:cNvSpPr/>
          <p:nvPr/>
        </p:nvSpPr>
        <p:spPr>
          <a:xfrm>
            <a:off x="-27623" y="6639559"/>
            <a:ext cx="2773429" cy="205890"/>
          </a:xfrm>
          <a:prstGeom prst="rect">
            <a:avLst/>
          </a:prstGeom>
          <a:noFill/>
        </p:spPr>
        <p:txBody>
          <a:bodyPr wrap="square">
            <a:spAutoFit/>
          </a:bodyPr>
          <a:lstStyle/>
          <a:p>
            <a:pPr defTabSz="914400"/>
            <a:r>
              <a:rPr lang="en-US" sz="738" dirty="0">
                <a:solidFill>
                  <a:prstClr val="black"/>
                </a:solidFill>
              </a:rPr>
              <a:t>Source: </a:t>
            </a:r>
            <a:r>
              <a:rPr lang="en-US" sz="738" dirty="0" smtClean="0">
                <a:solidFill>
                  <a:prstClr val="black"/>
                </a:solidFill>
              </a:rPr>
              <a:t>                                     January  2018</a:t>
            </a:r>
            <a:endParaRPr lang="en-US" sz="738" dirty="0">
              <a:solidFill>
                <a:prstClr val="black"/>
              </a:solidFill>
            </a:endParaRPr>
          </a:p>
        </p:txBody>
      </p:sp>
      <p:sp>
        <p:nvSpPr>
          <p:cNvPr id="10" name="Rectangle 9"/>
          <p:cNvSpPr>
            <a:spLocks/>
          </p:cNvSpPr>
          <p:nvPr/>
        </p:nvSpPr>
        <p:spPr>
          <a:xfrm>
            <a:off x="277813" y="1760538"/>
            <a:ext cx="750025" cy="1010338"/>
          </a:xfrm>
          <a:prstGeom prst="rect">
            <a:avLst/>
          </a:prstGeom>
          <a:solidFill>
            <a:srgbClr val="DDDDD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31652" bIns="31652" rtlCol="0" anchor="ctr"/>
          <a:lstStyle/>
          <a:p>
            <a:r>
              <a:rPr lang="en-US" sz="825" b="1" dirty="0">
                <a:solidFill>
                  <a:srgbClr val="000000"/>
                </a:solidFill>
              </a:rPr>
              <a:t>SA GDP </a:t>
            </a:r>
            <a:r>
              <a:rPr lang="en-US" sz="825" dirty="0">
                <a:solidFill>
                  <a:srgbClr val="000000"/>
                </a:solidFill>
              </a:rPr>
              <a:t>(%)</a:t>
            </a:r>
          </a:p>
        </p:txBody>
      </p:sp>
      <p:sp>
        <p:nvSpPr>
          <p:cNvPr id="11" name="Rectangle 10"/>
          <p:cNvSpPr>
            <a:spLocks/>
          </p:cNvSpPr>
          <p:nvPr/>
        </p:nvSpPr>
        <p:spPr>
          <a:xfrm>
            <a:off x="277813" y="2932113"/>
            <a:ext cx="750024" cy="1010338"/>
          </a:xfrm>
          <a:prstGeom prst="rect">
            <a:avLst/>
          </a:prstGeom>
          <a:solidFill>
            <a:srgbClr val="DDDDD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31652" bIns="31652" rtlCol="0" anchor="ctr"/>
          <a:lstStyle/>
          <a:p>
            <a:r>
              <a:rPr lang="en-US" sz="825" b="1" dirty="0">
                <a:solidFill>
                  <a:srgbClr val="000000"/>
                </a:solidFill>
              </a:rPr>
              <a:t>CPI </a:t>
            </a:r>
            <a:r>
              <a:rPr lang="en-US" sz="825" dirty="0">
                <a:solidFill>
                  <a:srgbClr val="000000"/>
                </a:solidFill>
              </a:rPr>
              <a:t>(%)</a:t>
            </a:r>
          </a:p>
        </p:txBody>
      </p:sp>
      <p:sp>
        <p:nvSpPr>
          <p:cNvPr id="12" name="Rectangle 11"/>
          <p:cNvSpPr>
            <a:spLocks/>
          </p:cNvSpPr>
          <p:nvPr/>
        </p:nvSpPr>
        <p:spPr>
          <a:xfrm>
            <a:off x="277813" y="4103688"/>
            <a:ext cx="739377" cy="1010338"/>
          </a:xfrm>
          <a:prstGeom prst="rect">
            <a:avLst/>
          </a:prstGeom>
          <a:solidFill>
            <a:srgbClr val="DDDDD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31652" bIns="31652" rtlCol="0" anchor="ctr"/>
          <a:lstStyle/>
          <a:p>
            <a:r>
              <a:rPr lang="en-US" sz="825" b="1" dirty="0">
                <a:solidFill>
                  <a:srgbClr val="000000"/>
                </a:solidFill>
              </a:rPr>
              <a:t>Interest </a:t>
            </a:r>
            <a:r>
              <a:rPr lang="en-US" sz="825" b="1" dirty="0" smtClean="0">
                <a:solidFill>
                  <a:srgbClr val="000000"/>
                </a:solidFill>
              </a:rPr>
              <a:t>rates (prime)</a:t>
            </a:r>
            <a:r>
              <a:rPr lang="en-US" sz="825" dirty="0">
                <a:solidFill>
                  <a:srgbClr val="000000"/>
                </a:solidFill>
              </a:rPr>
              <a:t> </a:t>
            </a:r>
            <a:r>
              <a:rPr lang="en-US" sz="825" dirty="0" smtClean="0">
                <a:solidFill>
                  <a:srgbClr val="000000"/>
                </a:solidFill>
              </a:rPr>
              <a:t>(%)</a:t>
            </a:r>
            <a:endParaRPr lang="en-US" sz="825" b="1" dirty="0">
              <a:solidFill>
                <a:srgbClr val="000000"/>
              </a:solidFill>
            </a:endParaRPr>
          </a:p>
        </p:txBody>
      </p:sp>
      <p:sp>
        <p:nvSpPr>
          <p:cNvPr id="13" name="Rectangle 12"/>
          <p:cNvSpPr>
            <a:spLocks/>
          </p:cNvSpPr>
          <p:nvPr/>
        </p:nvSpPr>
        <p:spPr>
          <a:xfrm>
            <a:off x="277813" y="5273675"/>
            <a:ext cx="741758" cy="1124443"/>
          </a:xfrm>
          <a:prstGeom prst="rect">
            <a:avLst/>
          </a:prstGeom>
          <a:solidFill>
            <a:srgbClr val="DDDDD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31652" bIns="31652" rtlCol="0" anchor="ctr"/>
          <a:lstStyle/>
          <a:p>
            <a:r>
              <a:rPr lang="en-US" sz="825" b="1" dirty="0">
                <a:solidFill>
                  <a:srgbClr val="000000"/>
                </a:solidFill>
              </a:rPr>
              <a:t>R/$</a:t>
            </a:r>
          </a:p>
        </p:txBody>
      </p:sp>
      <p:graphicFrame>
        <p:nvGraphicFramePr>
          <p:cNvPr id="29" name="Object 28"/>
          <p:cNvGraphicFramePr>
            <a:graphicFrameLocks/>
          </p:cNvGraphicFramePr>
          <p:nvPr>
            <p:custDataLst>
              <p:tags r:id="rId4"/>
            </p:custDataLst>
            <p:extLst>
              <p:ext uri="{D42A27DB-BD31-4B8C-83A1-F6EECF244321}">
                <p14:modId xmlns:p14="http://schemas.microsoft.com/office/powerpoint/2010/main" val="654685894"/>
              </p:ext>
            </p:extLst>
          </p:nvPr>
        </p:nvGraphicFramePr>
        <p:xfrm>
          <a:off x="990600" y="3162301"/>
          <a:ext cx="5229343" cy="914299"/>
        </p:xfrm>
        <a:graphic>
          <a:graphicData uri="http://schemas.openxmlformats.org/presentationml/2006/ole">
            <mc:AlternateContent xmlns:mc="http://schemas.openxmlformats.org/markup-compatibility/2006">
              <mc:Choice xmlns:v="urn:schemas-microsoft-com:vml" Requires="v">
                <p:oleObj spid="_x0000_s1207009" name="Chart" r:id="rId36" imgW="5229343" imgH="914299" progId="MSGraph.Chart.8">
                  <p:embed followColorScheme="full"/>
                </p:oleObj>
              </mc:Choice>
              <mc:Fallback>
                <p:oleObj name="Chart" r:id="rId36" imgW="5229343" imgH="914299" progId="MSGraph.Chart.8">
                  <p:embed followColorScheme="full"/>
                  <p:pic>
                    <p:nvPicPr>
                      <p:cNvPr id="0" name=""/>
                      <p:cNvPicPr/>
                      <p:nvPr/>
                    </p:nvPicPr>
                    <p:blipFill>
                      <a:blip r:embed="rId37"/>
                      <a:stretch>
                        <a:fillRect/>
                      </a:stretch>
                    </p:blipFill>
                    <p:spPr>
                      <a:xfrm>
                        <a:off x="990600" y="3162301"/>
                        <a:ext cx="5229343" cy="914299"/>
                      </a:xfrm>
                      <a:prstGeom prst="rect">
                        <a:avLst/>
                      </a:prstGeom>
                    </p:spPr>
                  </p:pic>
                </p:oleObj>
              </mc:Fallback>
            </mc:AlternateContent>
          </a:graphicData>
        </a:graphic>
      </p:graphicFrame>
      <p:sp>
        <p:nvSpPr>
          <p:cNvPr id="32" name="Rectangle 31"/>
          <p:cNvSpPr/>
          <p:nvPr>
            <p:custDataLst>
              <p:tags r:id="rId5"/>
            </p:custDataLst>
          </p:nvPr>
        </p:nvSpPr>
        <p:spPr bwMode="gray">
          <a:xfrm>
            <a:off x="5492750" y="3168650"/>
            <a:ext cx="236538" cy="16827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fld id="{AE9EB7C2-8B13-43BC-AD33-D81F236B2521}" type="datetime'''''''''''''''''''5''''''''''''.''''''''''''7'''''">
              <a:rPr lang="en-ZA" altLang="en-US" sz="1100">
                <a:solidFill>
                  <a:schemeClr val="tx1"/>
                </a:solidFill>
                <a:cs typeface="Tahoma" panose="020B0604030504040204" pitchFamily="34" charset="0"/>
              </a:rPr>
              <a:pPr/>
              <a:t>5.7</a:t>
            </a:fld>
            <a:endParaRPr lang="en-ZA" sz="1100" dirty="0" smtClean="0">
              <a:solidFill>
                <a:schemeClr val="tx1"/>
              </a:solidFill>
              <a:cs typeface="Tahoma" panose="020B0604030504040204" pitchFamily="34" charset="0"/>
              <a:sym typeface="+mn-lt"/>
            </a:endParaRPr>
          </a:p>
        </p:txBody>
      </p:sp>
      <p:sp>
        <p:nvSpPr>
          <p:cNvPr id="33" name="Rectangle 32"/>
          <p:cNvSpPr/>
          <p:nvPr>
            <p:custDataLst>
              <p:tags r:id="rId6"/>
            </p:custDataLst>
          </p:nvPr>
        </p:nvSpPr>
        <p:spPr bwMode="gray">
          <a:xfrm>
            <a:off x="4492625" y="3168650"/>
            <a:ext cx="236538" cy="16827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fld id="{5C0E5813-ADBA-4BEE-BB0E-23BED1C31124}" type="datetime'''''''5''''''''''''''.''''''''''''''''''''7'''''''''''''">
              <a:rPr lang="en-ZA" altLang="en-US" sz="1100">
                <a:solidFill>
                  <a:schemeClr val="tx1"/>
                </a:solidFill>
                <a:cs typeface="Tahoma" panose="020B0604030504040204" pitchFamily="34" charset="0"/>
              </a:rPr>
              <a:pPr/>
              <a:t>5.7</a:t>
            </a:fld>
            <a:endParaRPr lang="en-ZA" sz="1100" dirty="0" smtClean="0">
              <a:solidFill>
                <a:schemeClr val="tx1"/>
              </a:solidFill>
              <a:cs typeface="Tahoma" panose="020B0604030504040204" pitchFamily="34" charset="0"/>
              <a:sym typeface="+mn-lt"/>
            </a:endParaRPr>
          </a:p>
        </p:txBody>
      </p:sp>
      <p:sp>
        <p:nvSpPr>
          <p:cNvPr id="31" name="Rectangle 30"/>
          <p:cNvSpPr/>
          <p:nvPr>
            <p:custDataLst>
              <p:tags r:id="rId7"/>
            </p:custDataLst>
          </p:nvPr>
        </p:nvSpPr>
        <p:spPr bwMode="gray">
          <a:xfrm>
            <a:off x="2492375" y="3225800"/>
            <a:ext cx="236538" cy="16827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fld id="{2A4CAD3A-57DA-4592-9EB9-BE37ECA2F937}" type="datetime'''''''''''5''''''''''''.''''''''1'''''''">
              <a:rPr lang="en-ZA" altLang="en-US" sz="1100">
                <a:solidFill>
                  <a:schemeClr val="tx1"/>
                </a:solidFill>
                <a:cs typeface="Tahoma" panose="020B0604030504040204" pitchFamily="34" charset="0"/>
              </a:rPr>
              <a:pPr/>
              <a:t>5.1</a:t>
            </a:fld>
            <a:endParaRPr lang="en-ZA" sz="1100" dirty="0" smtClean="0">
              <a:solidFill>
                <a:schemeClr val="tx1"/>
              </a:solidFill>
              <a:cs typeface="Tahoma" panose="020B0604030504040204" pitchFamily="34" charset="0"/>
              <a:sym typeface="+mn-lt"/>
            </a:endParaRPr>
          </a:p>
        </p:txBody>
      </p:sp>
      <p:sp>
        <p:nvSpPr>
          <p:cNvPr id="34" name="Rectangle 33"/>
          <p:cNvSpPr/>
          <p:nvPr>
            <p:custDataLst>
              <p:tags r:id="rId8"/>
            </p:custDataLst>
          </p:nvPr>
        </p:nvSpPr>
        <p:spPr bwMode="gray">
          <a:xfrm>
            <a:off x="3492500" y="3197225"/>
            <a:ext cx="236538" cy="16827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fld id="{2A8F300F-5671-460C-82AA-A6339FF64EC4}" type="datetime'''''''5''''''''''''''.''''''''''''''''4'''''''''''''''">
              <a:rPr lang="en-ZA" altLang="en-US" sz="1100">
                <a:solidFill>
                  <a:schemeClr val="tx1"/>
                </a:solidFill>
                <a:cs typeface="Tahoma" panose="020B0604030504040204" pitchFamily="34" charset="0"/>
              </a:rPr>
              <a:pPr/>
              <a:t>5.4</a:t>
            </a:fld>
            <a:endParaRPr lang="en-ZA" sz="1100" dirty="0" smtClean="0">
              <a:solidFill>
                <a:schemeClr val="tx1"/>
              </a:solidFill>
              <a:cs typeface="Tahoma" panose="020B0604030504040204" pitchFamily="34" charset="0"/>
              <a:sym typeface="+mn-lt"/>
            </a:endParaRPr>
          </a:p>
        </p:txBody>
      </p:sp>
      <p:sp>
        <p:nvSpPr>
          <p:cNvPr id="30" name="Rectangle 29"/>
          <p:cNvSpPr/>
          <p:nvPr>
            <p:custDataLst>
              <p:tags r:id="rId9"/>
            </p:custDataLst>
          </p:nvPr>
        </p:nvSpPr>
        <p:spPr bwMode="gray">
          <a:xfrm>
            <a:off x="1492250" y="3244850"/>
            <a:ext cx="236538" cy="16827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fld id="{859129CD-91E4-40B4-BD6F-2B5BF6038BAD}" type="datetime'''''''''''''''''''''''''4''''''''''''''''''.''8'''''''''">
              <a:rPr lang="en-ZA" altLang="en-US" sz="1100">
                <a:solidFill>
                  <a:schemeClr val="tx1"/>
                </a:solidFill>
                <a:cs typeface="Tahoma" panose="020B0604030504040204" pitchFamily="34" charset="0"/>
              </a:rPr>
              <a:pPr/>
              <a:t>4.8</a:t>
            </a:fld>
            <a:endParaRPr lang="en-ZA" sz="1100" dirty="0" smtClean="0">
              <a:solidFill>
                <a:schemeClr val="tx1"/>
              </a:solidFill>
              <a:cs typeface="Tahoma" panose="020B0604030504040204" pitchFamily="34" charset="0"/>
              <a:sym typeface="+mn-lt"/>
            </a:endParaRPr>
          </a:p>
        </p:txBody>
      </p:sp>
      <p:graphicFrame>
        <p:nvGraphicFramePr>
          <p:cNvPr id="35" name="Object 34"/>
          <p:cNvGraphicFramePr>
            <a:graphicFrameLocks/>
          </p:cNvGraphicFramePr>
          <p:nvPr>
            <p:custDataLst>
              <p:tags r:id="rId10"/>
            </p:custDataLst>
            <p:extLst>
              <p:ext uri="{D42A27DB-BD31-4B8C-83A1-F6EECF244321}">
                <p14:modId xmlns:p14="http://schemas.microsoft.com/office/powerpoint/2010/main" val="1144750709"/>
              </p:ext>
            </p:extLst>
          </p:nvPr>
        </p:nvGraphicFramePr>
        <p:xfrm>
          <a:off x="990600" y="4267201"/>
          <a:ext cx="5229343" cy="914299"/>
        </p:xfrm>
        <a:graphic>
          <a:graphicData uri="http://schemas.openxmlformats.org/presentationml/2006/ole">
            <mc:AlternateContent xmlns:mc="http://schemas.openxmlformats.org/markup-compatibility/2006">
              <mc:Choice xmlns:v="urn:schemas-microsoft-com:vml" Requires="v">
                <p:oleObj spid="_x0000_s1207010" name="Chart" r:id="rId38" imgW="5229343" imgH="914299" progId="MSGraph.Chart.8">
                  <p:embed followColorScheme="full"/>
                </p:oleObj>
              </mc:Choice>
              <mc:Fallback>
                <p:oleObj name="Chart" r:id="rId38" imgW="5229343" imgH="914299" progId="MSGraph.Chart.8">
                  <p:embed followColorScheme="full"/>
                  <p:pic>
                    <p:nvPicPr>
                      <p:cNvPr id="0" name=""/>
                      <p:cNvPicPr/>
                      <p:nvPr/>
                    </p:nvPicPr>
                    <p:blipFill>
                      <a:blip r:embed="rId39"/>
                      <a:stretch>
                        <a:fillRect/>
                      </a:stretch>
                    </p:blipFill>
                    <p:spPr>
                      <a:xfrm>
                        <a:off x="990600" y="4267201"/>
                        <a:ext cx="5229343" cy="914299"/>
                      </a:xfrm>
                      <a:prstGeom prst="rect">
                        <a:avLst/>
                      </a:prstGeom>
                    </p:spPr>
                  </p:pic>
                </p:oleObj>
              </mc:Fallback>
            </mc:AlternateContent>
          </a:graphicData>
        </a:graphic>
      </p:graphicFrame>
      <p:sp>
        <p:nvSpPr>
          <p:cNvPr id="60" name="Text Placeholder 2"/>
          <p:cNvSpPr>
            <a:spLocks noGrp="1"/>
          </p:cNvSpPr>
          <p:nvPr>
            <p:custDataLst>
              <p:tags r:id="rId11"/>
            </p:custDataLst>
          </p:nvPr>
        </p:nvSpPr>
        <p:spPr bwMode="gray">
          <a:xfrm>
            <a:off x="5454650" y="4359275"/>
            <a:ext cx="31273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2B8F6A43-E30C-4D71-BDDD-535E33D37E8C}" type="datetime'''''''''''''''1''''''''0.''''''''''''''''''''''3'''''">
              <a:rPr lang="en-ZA" altLang="en-US" sz="1100">
                <a:sym typeface="+mn-lt"/>
              </a:rPr>
              <a:pPr marL="0" lvl="1" indent="0" algn="ctr">
                <a:lnSpc>
                  <a:spcPct val="100000"/>
                </a:lnSpc>
                <a:spcBef>
                  <a:spcPct val="0"/>
                </a:spcBef>
                <a:spcAft>
                  <a:spcPct val="0"/>
                </a:spcAft>
                <a:buNone/>
              </a:pPr>
              <a:t>10.3</a:t>
            </a:fld>
            <a:endParaRPr lang="en-ZA" sz="1100" dirty="0">
              <a:sym typeface="+mn-lt"/>
            </a:endParaRPr>
          </a:p>
        </p:txBody>
      </p:sp>
      <p:sp>
        <p:nvSpPr>
          <p:cNvPr id="59" name="Text Placeholder 2"/>
          <p:cNvSpPr>
            <a:spLocks noGrp="1"/>
          </p:cNvSpPr>
          <p:nvPr>
            <p:custDataLst>
              <p:tags r:id="rId12"/>
            </p:custDataLst>
          </p:nvPr>
        </p:nvSpPr>
        <p:spPr bwMode="gray">
          <a:xfrm>
            <a:off x="4454525" y="4359275"/>
            <a:ext cx="31273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837605DF-0794-4E01-9DCD-9227B766AB50}" type="datetime'''''''''1''''''''''0''''''''''''''''''.''''''3'''''''''''">
              <a:rPr lang="en-ZA" altLang="en-US" sz="1100">
                <a:sym typeface="+mn-lt"/>
              </a:rPr>
              <a:pPr marL="0" lvl="1" indent="0" algn="ctr">
                <a:lnSpc>
                  <a:spcPct val="100000"/>
                </a:lnSpc>
                <a:spcBef>
                  <a:spcPct val="0"/>
                </a:spcBef>
                <a:spcAft>
                  <a:spcPct val="0"/>
                </a:spcAft>
                <a:buNone/>
              </a:pPr>
              <a:t>10.3</a:t>
            </a:fld>
            <a:endParaRPr lang="en-ZA" sz="1100" dirty="0">
              <a:sym typeface="+mn-lt"/>
            </a:endParaRPr>
          </a:p>
        </p:txBody>
      </p:sp>
      <p:sp>
        <p:nvSpPr>
          <p:cNvPr id="56" name="Text Placeholder 2"/>
          <p:cNvSpPr>
            <a:spLocks noGrp="1"/>
          </p:cNvSpPr>
          <p:nvPr>
            <p:custDataLst>
              <p:tags r:id="rId13"/>
            </p:custDataLst>
          </p:nvPr>
        </p:nvSpPr>
        <p:spPr bwMode="gray">
          <a:xfrm>
            <a:off x="1454150" y="4359275"/>
            <a:ext cx="31273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DD7D3B3E-E529-4667-BCF5-70606279C793}" type="datetime'''''''''''1''''0''''''''''''''''''''''''.''3'''''''''''">
              <a:rPr lang="en-ZA" altLang="en-US" sz="1100">
                <a:sym typeface="+mn-lt"/>
              </a:rPr>
              <a:pPr marL="0" lvl="1" indent="0" algn="ctr">
                <a:lnSpc>
                  <a:spcPct val="100000"/>
                </a:lnSpc>
                <a:spcBef>
                  <a:spcPct val="0"/>
                </a:spcBef>
                <a:spcAft>
                  <a:spcPct val="0"/>
                </a:spcAft>
                <a:buNone/>
              </a:pPr>
              <a:t>10.3</a:t>
            </a:fld>
            <a:endParaRPr lang="en-ZA" sz="1100" dirty="0">
              <a:sym typeface="+mn-lt"/>
            </a:endParaRPr>
          </a:p>
        </p:txBody>
      </p:sp>
      <p:sp>
        <p:nvSpPr>
          <p:cNvPr id="57" name="Text Placeholder 2"/>
          <p:cNvSpPr>
            <a:spLocks noGrp="1"/>
          </p:cNvSpPr>
          <p:nvPr>
            <p:custDataLst>
              <p:tags r:id="rId14"/>
            </p:custDataLst>
          </p:nvPr>
        </p:nvSpPr>
        <p:spPr bwMode="gray">
          <a:xfrm>
            <a:off x="2454275" y="4359275"/>
            <a:ext cx="31273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E747A3ED-508F-4CA7-8E71-E0BF3072549D}" type="datetime'1''0''''''.''''''''''3'''''''''''''">
              <a:rPr lang="en-ZA" altLang="en-US" sz="1100">
                <a:sym typeface="+mn-lt"/>
              </a:rPr>
              <a:pPr marL="0" lvl="1" indent="0" algn="ctr">
                <a:lnSpc>
                  <a:spcPct val="100000"/>
                </a:lnSpc>
                <a:spcBef>
                  <a:spcPct val="0"/>
                </a:spcBef>
                <a:spcAft>
                  <a:spcPct val="0"/>
                </a:spcAft>
                <a:buNone/>
              </a:pPr>
              <a:t>10.3</a:t>
            </a:fld>
            <a:endParaRPr lang="en-ZA" sz="1100" dirty="0">
              <a:sym typeface="+mn-lt"/>
            </a:endParaRPr>
          </a:p>
        </p:txBody>
      </p:sp>
      <p:sp>
        <p:nvSpPr>
          <p:cNvPr id="58" name="Text Placeholder 2"/>
          <p:cNvSpPr>
            <a:spLocks noGrp="1"/>
          </p:cNvSpPr>
          <p:nvPr>
            <p:custDataLst>
              <p:tags r:id="rId15"/>
            </p:custDataLst>
          </p:nvPr>
        </p:nvSpPr>
        <p:spPr bwMode="gray">
          <a:xfrm>
            <a:off x="3454400" y="4359275"/>
            <a:ext cx="31273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8E3C1B41-59B9-4D51-B121-6BAF8F00039A}" type="datetime'''''''''''''''1''''''''''''0''''''''''''''.''3'''">
              <a:rPr lang="en-ZA" altLang="en-US" sz="1100">
                <a:sym typeface="+mn-lt"/>
              </a:rPr>
              <a:pPr marL="0" lvl="1" indent="0" algn="ctr">
                <a:lnSpc>
                  <a:spcPct val="100000"/>
                </a:lnSpc>
                <a:spcBef>
                  <a:spcPct val="0"/>
                </a:spcBef>
                <a:spcAft>
                  <a:spcPct val="0"/>
                </a:spcAft>
                <a:buNone/>
              </a:pPr>
              <a:t>10.3</a:t>
            </a:fld>
            <a:endParaRPr lang="en-ZA" sz="1100" dirty="0">
              <a:sym typeface="+mn-lt"/>
            </a:endParaRPr>
          </a:p>
        </p:txBody>
      </p:sp>
      <p:graphicFrame>
        <p:nvGraphicFramePr>
          <p:cNvPr id="36" name="Object 35"/>
          <p:cNvGraphicFramePr>
            <a:graphicFrameLocks/>
          </p:cNvGraphicFramePr>
          <p:nvPr>
            <p:custDataLst>
              <p:tags r:id="rId16"/>
            </p:custDataLst>
            <p:extLst>
              <p:ext uri="{D42A27DB-BD31-4B8C-83A1-F6EECF244321}">
                <p14:modId xmlns:p14="http://schemas.microsoft.com/office/powerpoint/2010/main" val="1957480330"/>
              </p:ext>
            </p:extLst>
          </p:nvPr>
        </p:nvGraphicFramePr>
        <p:xfrm>
          <a:off x="990600" y="5219700"/>
          <a:ext cx="5229343" cy="1162056"/>
        </p:xfrm>
        <a:graphic>
          <a:graphicData uri="http://schemas.openxmlformats.org/presentationml/2006/ole">
            <mc:AlternateContent xmlns:mc="http://schemas.openxmlformats.org/markup-compatibility/2006">
              <mc:Choice xmlns:v="urn:schemas-microsoft-com:vml" Requires="v">
                <p:oleObj spid="_x0000_s1207011" name="Chart" r:id="rId40" imgW="5229343" imgH="1162056" progId="MSGraph.Chart.8">
                  <p:embed followColorScheme="full"/>
                </p:oleObj>
              </mc:Choice>
              <mc:Fallback>
                <p:oleObj name="Chart" r:id="rId40" imgW="5229343" imgH="1162056" progId="MSGraph.Chart.8">
                  <p:embed followColorScheme="full"/>
                  <p:pic>
                    <p:nvPicPr>
                      <p:cNvPr id="0" name=""/>
                      <p:cNvPicPr/>
                      <p:nvPr/>
                    </p:nvPicPr>
                    <p:blipFill>
                      <a:blip r:embed="rId41"/>
                      <a:stretch>
                        <a:fillRect/>
                      </a:stretch>
                    </p:blipFill>
                    <p:spPr>
                      <a:xfrm>
                        <a:off x="990600" y="5219700"/>
                        <a:ext cx="5229343" cy="1162056"/>
                      </a:xfrm>
                      <a:prstGeom prst="rect">
                        <a:avLst/>
                      </a:prstGeom>
                    </p:spPr>
                  </p:pic>
                </p:oleObj>
              </mc:Fallback>
            </mc:AlternateContent>
          </a:graphicData>
        </a:graphic>
      </p:graphicFrame>
      <p:sp>
        <p:nvSpPr>
          <p:cNvPr id="65" name="Text Placeholder 2"/>
          <p:cNvSpPr>
            <a:spLocks noGrp="1"/>
          </p:cNvSpPr>
          <p:nvPr>
            <p:custDataLst>
              <p:tags r:id="rId17"/>
            </p:custDataLst>
          </p:nvPr>
        </p:nvSpPr>
        <p:spPr bwMode="gray">
          <a:xfrm>
            <a:off x="5454650" y="5521325"/>
            <a:ext cx="31273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78AEB03B-D8E9-47F8-A800-D988D9BFB580}" type="datetime'''''''1''''3''''.''''''''''''''''''4'''''''''''''''">
              <a:rPr lang="en-ZA" altLang="en-US" sz="1100">
                <a:cs typeface="Tahoma" panose="020B0604030504040204" pitchFamily="34" charset="0"/>
                <a:sym typeface="+mn-lt"/>
              </a:rPr>
              <a:pPr marL="0" lvl="1" indent="0" algn="ctr">
                <a:lnSpc>
                  <a:spcPct val="100000"/>
                </a:lnSpc>
                <a:spcBef>
                  <a:spcPct val="0"/>
                </a:spcBef>
                <a:spcAft>
                  <a:spcPct val="0"/>
                </a:spcAft>
                <a:buNone/>
              </a:pPr>
              <a:t>13.4</a:t>
            </a:fld>
            <a:endParaRPr lang="en-ZA" sz="1100" dirty="0">
              <a:cs typeface="Tahoma" panose="020B0604030504040204" pitchFamily="34" charset="0"/>
              <a:sym typeface="+mn-lt"/>
            </a:endParaRPr>
          </a:p>
        </p:txBody>
      </p:sp>
      <p:sp>
        <p:nvSpPr>
          <p:cNvPr id="62" name="Text Placeholder 2"/>
          <p:cNvSpPr>
            <a:spLocks noGrp="1"/>
          </p:cNvSpPr>
          <p:nvPr>
            <p:custDataLst>
              <p:tags r:id="rId18"/>
            </p:custDataLst>
          </p:nvPr>
        </p:nvSpPr>
        <p:spPr bwMode="gray">
          <a:xfrm>
            <a:off x="2454275" y="5559425"/>
            <a:ext cx="31273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7C6C025E-9D02-443F-8DFA-64BD23951FE6}" type="datetime'''''''1''''''''''''''''''''''''2''''''''''''''.6'''''''''">
              <a:rPr lang="en-ZA" altLang="en-US" sz="1100">
                <a:cs typeface="Tahoma" panose="020B0604030504040204" pitchFamily="34" charset="0"/>
                <a:sym typeface="+mn-lt"/>
              </a:rPr>
              <a:pPr marL="0" lvl="1" indent="0" algn="ctr">
                <a:lnSpc>
                  <a:spcPct val="100000"/>
                </a:lnSpc>
                <a:spcBef>
                  <a:spcPct val="0"/>
                </a:spcBef>
                <a:spcAft>
                  <a:spcPct val="0"/>
                </a:spcAft>
                <a:buNone/>
              </a:pPr>
              <a:t>12.6</a:t>
            </a:fld>
            <a:endParaRPr lang="en-ZA" sz="1100" dirty="0">
              <a:cs typeface="Tahoma" panose="020B0604030504040204" pitchFamily="34" charset="0"/>
              <a:sym typeface="+mn-lt"/>
            </a:endParaRPr>
          </a:p>
        </p:txBody>
      </p:sp>
      <p:sp>
        <p:nvSpPr>
          <p:cNvPr id="64" name="Text Placeholder 2"/>
          <p:cNvSpPr>
            <a:spLocks noGrp="1"/>
          </p:cNvSpPr>
          <p:nvPr>
            <p:custDataLst>
              <p:tags r:id="rId19"/>
            </p:custDataLst>
          </p:nvPr>
        </p:nvSpPr>
        <p:spPr bwMode="gray">
          <a:xfrm>
            <a:off x="4454525" y="5530850"/>
            <a:ext cx="31273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DF0A0374-4390-4E15-8E66-CA344209FDC8}" type="datetime'1''''''''''''''''''''''''''3''''''''''.''''''''1'''''''">
              <a:rPr lang="en-ZA" altLang="en-US" sz="1100">
                <a:cs typeface="Tahoma" panose="020B0604030504040204" pitchFamily="34" charset="0"/>
                <a:sym typeface="+mn-lt"/>
              </a:rPr>
              <a:pPr marL="0" lvl="1" indent="0" algn="ctr">
                <a:lnSpc>
                  <a:spcPct val="100000"/>
                </a:lnSpc>
                <a:spcBef>
                  <a:spcPct val="0"/>
                </a:spcBef>
                <a:spcAft>
                  <a:spcPct val="0"/>
                </a:spcAft>
                <a:buNone/>
              </a:pPr>
              <a:t>13.1</a:t>
            </a:fld>
            <a:endParaRPr lang="en-ZA" sz="1100" dirty="0">
              <a:cs typeface="Tahoma" panose="020B0604030504040204" pitchFamily="34" charset="0"/>
              <a:sym typeface="+mn-lt"/>
            </a:endParaRPr>
          </a:p>
        </p:txBody>
      </p:sp>
      <p:sp>
        <p:nvSpPr>
          <p:cNvPr id="63" name="Text Placeholder 2"/>
          <p:cNvSpPr>
            <a:spLocks noGrp="1"/>
          </p:cNvSpPr>
          <p:nvPr>
            <p:custDataLst>
              <p:tags r:id="rId20"/>
            </p:custDataLst>
          </p:nvPr>
        </p:nvSpPr>
        <p:spPr bwMode="gray">
          <a:xfrm>
            <a:off x="3454400" y="5549900"/>
            <a:ext cx="31273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34EC83B1-F20F-4B5A-8CA4-86AD5717CC48}" type="datetime'''''''1''''2''''''''.''''''''''''''''''''''''''6'''''''''''">
              <a:rPr lang="en-ZA" altLang="en-US" sz="1100">
                <a:cs typeface="Tahoma" panose="020B0604030504040204" pitchFamily="34" charset="0"/>
                <a:sym typeface="+mn-lt"/>
              </a:rPr>
              <a:pPr marL="0" lvl="1" indent="0" algn="ctr">
                <a:lnSpc>
                  <a:spcPct val="100000"/>
                </a:lnSpc>
                <a:spcBef>
                  <a:spcPct val="0"/>
                </a:spcBef>
                <a:spcAft>
                  <a:spcPct val="0"/>
                </a:spcAft>
                <a:buNone/>
              </a:pPr>
              <a:t>12.6</a:t>
            </a:fld>
            <a:endParaRPr lang="en-ZA" sz="1100" dirty="0">
              <a:cs typeface="Tahoma" panose="020B0604030504040204" pitchFamily="34" charset="0"/>
              <a:sym typeface="+mn-lt"/>
            </a:endParaRPr>
          </a:p>
        </p:txBody>
      </p:sp>
      <p:sp>
        <p:nvSpPr>
          <p:cNvPr id="61" name="Text Placeholder 2"/>
          <p:cNvSpPr>
            <a:spLocks noGrp="1"/>
          </p:cNvSpPr>
          <p:nvPr>
            <p:custDataLst>
              <p:tags r:id="rId21"/>
            </p:custDataLst>
          </p:nvPr>
        </p:nvSpPr>
        <p:spPr bwMode="gray">
          <a:xfrm>
            <a:off x="1454150" y="5559425"/>
            <a:ext cx="31273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lvl="1" indent="0" algn="ctr">
              <a:lnSpc>
                <a:spcPct val="100000"/>
              </a:lnSpc>
              <a:spcBef>
                <a:spcPct val="0"/>
              </a:spcBef>
              <a:spcAft>
                <a:spcPct val="0"/>
              </a:spcAft>
              <a:buNone/>
            </a:pPr>
            <a:fld id="{84964895-23B4-4F8C-B8C8-899BE3B20005}" type="datetime'''''12''''''''.''''''''''''''''''4'''''''''''''''''''''">
              <a:rPr lang="en-ZA" altLang="en-US" sz="1100">
                <a:cs typeface="Tahoma" panose="020B0604030504040204" pitchFamily="34" charset="0"/>
                <a:sym typeface="+mn-lt"/>
              </a:rPr>
              <a:pPr marL="0" lvl="1" indent="0" algn="ctr">
                <a:lnSpc>
                  <a:spcPct val="100000"/>
                </a:lnSpc>
                <a:spcBef>
                  <a:spcPct val="0"/>
                </a:spcBef>
                <a:spcAft>
                  <a:spcPct val="0"/>
                </a:spcAft>
                <a:buNone/>
              </a:pPr>
              <a:t>12.4</a:t>
            </a:fld>
            <a:endParaRPr lang="en-ZA" sz="1100" dirty="0">
              <a:cs typeface="Tahoma" panose="020B0604030504040204" pitchFamily="34" charset="0"/>
              <a:sym typeface="+mn-lt"/>
            </a:endParaRPr>
          </a:p>
        </p:txBody>
      </p:sp>
      <p:cxnSp>
        <p:nvCxnSpPr>
          <p:cNvPr id="37" name="Straight Connector 36"/>
          <p:cNvCxnSpPr>
            <a:cxnSpLocks/>
          </p:cNvCxnSpPr>
          <p:nvPr/>
        </p:nvCxnSpPr>
        <p:spPr>
          <a:xfrm>
            <a:off x="1122363" y="2851150"/>
            <a:ext cx="5266827" cy="0"/>
          </a:xfrm>
          <a:prstGeom prst="line">
            <a:avLst/>
          </a:prstGeom>
          <a:ln>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a:off x="1135063" y="4022725"/>
            <a:ext cx="5266827" cy="0"/>
          </a:xfrm>
          <a:prstGeom prst="line">
            <a:avLst/>
          </a:prstGeom>
          <a:ln>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a:off x="1155700" y="5194300"/>
            <a:ext cx="5266827" cy="0"/>
          </a:xfrm>
          <a:prstGeom prst="line">
            <a:avLst/>
          </a:prstGeom>
          <a:ln>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0" name="Object 39"/>
          <p:cNvGraphicFramePr>
            <a:graphicFrameLocks/>
          </p:cNvGraphicFramePr>
          <p:nvPr>
            <p:custDataLst>
              <p:tags r:id="rId22"/>
            </p:custDataLst>
            <p:extLst>
              <p:ext uri="{D42A27DB-BD31-4B8C-83A1-F6EECF244321}">
                <p14:modId xmlns:p14="http://schemas.microsoft.com/office/powerpoint/2010/main" val="1705355376"/>
              </p:ext>
            </p:extLst>
          </p:nvPr>
        </p:nvGraphicFramePr>
        <p:xfrm>
          <a:off x="990600" y="1676400"/>
          <a:ext cx="5229343" cy="942938"/>
        </p:xfrm>
        <a:graphic>
          <a:graphicData uri="http://schemas.openxmlformats.org/presentationml/2006/ole">
            <mc:AlternateContent xmlns:mc="http://schemas.openxmlformats.org/markup-compatibility/2006">
              <mc:Choice xmlns:v="urn:schemas-microsoft-com:vml" Requires="v">
                <p:oleObj spid="_x0000_s1207012" name="Chart" r:id="rId42" imgW="5229343" imgH="942938" progId="MSGraph.Chart.8">
                  <p:embed followColorScheme="full"/>
                </p:oleObj>
              </mc:Choice>
              <mc:Fallback>
                <p:oleObj name="Chart" r:id="rId42" imgW="5229343" imgH="942938" progId="MSGraph.Chart.8">
                  <p:embed followColorScheme="full"/>
                  <p:pic>
                    <p:nvPicPr>
                      <p:cNvPr id="0" name=""/>
                      <p:cNvPicPr/>
                      <p:nvPr/>
                    </p:nvPicPr>
                    <p:blipFill>
                      <a:blip r:embed="rId43"/>
                      <a:stretch>
                        <a:fillRect/>
                      </a:stretch>
                    </p:blipFill>
                    <p:spPr>
                      <a:xfrm>
                        <a:off x="990600" y="1676400"/>
                        <a:ext cx="5229343" cy="942938"/>
                      </a:xfrm>
                      <a:prstGeom prst="rect">
                        <a:avLst/>
                      </a:prstGeom>
                    </p:spPr>
                  </p:pic>
                </p:oleObj>
              </mc:Fallback>
            </mc:AlternateContent>
          </a:graphicData>
        </a:graphic>
      </p:graphicFrame>
      <p:sp>
        <p:nvSpPr>
          <p:cNvPr id="46" name="Rectangle 45"/>
          <p:cNvSpPr/>
          <p:nvPr>
            <p:custDataLst>
              <p:tags r:id="rId23"/>
            </p:custDataLst>
          </p:nvPr>
        </p:nvSpPr>
        <p:spPr bwMode="gray">
          <a:xfrm>
            <a:off x="2492375" y="1844675"/>
            <a:ext cx="236538" cy="16827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fld id="{A3C4DB05-6A29-44FD-BA5E-6884D47ABAE9}" type="datetime'''''''''''''''''1''''''''''''''''''''''''.6'''''''">
              <a:rPr lang="en-ZA" altLang="en-US" sz="1100">
                <a:solidFill>
                  <a:schemeClr val="tx1"/>
                </a:solidFill>
                <a:cs typeface="Tahoma" panose="020B0604030504040204" pitchFamily="34" charset="0"/>
              </a:rPr>
              <a:pPr/>
              <a:t>1.6</a:t>
            </a:fld>
            <a:endParaRPr lang="en-ZA" sz="1100" dirty="0" smtClean="0">
              <a:solidFill>
                <a:schemeClr val="tx1"/>
              </a:solidFill>
              <a:cs typeface="Tahoma" panose="020B0604030504040204" pitchFamily="34" charset="0"/>
              <a:sym typeface="+mn-lt"/>
            </a:endParaRPr>
          </a:p>
        </p:txBody>
      </p:sp>
      <p:sp>
        <p:nvSpPr>
          <p:cNvPr id="43" name="Rectangle 42"/>
          <p:cNvSpPr/>
          <p:nvPr>
            <p:custDataLst>
              <p:tags r:id="rId24"/>
            </p:custDataLst>
          </p:nvPr>
        </p:nvSpPr>
        <p:spPr bwMode="gray">
          <a:xfrm>
            <a:off x="3492500" y="1758950"/>
            <a:ext cx="236538" cy="16827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fld id="{93B68E64-CC83-4560-820F-D48AB39483BB}" type="datetime'1''''''''''''''''.''''''''''''''''''''''9'''''''''''''''">
              <a:rPr lang="en-ZA" altLang="en-US" sz="1100">
                <a:solidFill>
                  <a:schemeClr val="tx1"/>
                </a:solidFill>
                <a:cs typeface="Tahoma" panose="020B0604030504040204" pitchFamily="34" charset="0"/>
              </a:rPr>
              <a:pPr/>
              <a:t>1.9</a:t>
            </a:fld>
            <a:endParaRPr lang="en-ZA" sz="1100" dirty="0" smtClean="0">
              <a:solidFill>
                <a:schemeClr val="tx1"/>
              </a:solidFill>
              <a:cs typeface="Tahoma" panose="020B0604030504040204" pitchFamily="34" charset="0"/>
              <a:sym typeface="+mn-lt"/>
            </a:endParaRPr>
          </a:p>
        </p:txBody>
      </p:sp>
      <p:sp>
        <p:nvSpPr>
          <p:cNvPr id="45" name="Rectangle 44"/>
          <p:cNvSpPr/>
          <p:nvPr>
            <p:custDataLst>
              <p:tags r:id="rId25"/>
            </p:custDataLst>
          </p:nvPr>
        </p:nvSpPr>
        <p:spPr bwMode="auto">
          <a:xfrm>
            <a:off x="2457450" y="2571750"/>
            <a:ext cx="3048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9FCCC0F9-0A08-4C8E-99B9-4BE70401E3AD}" type="datetime'1''''''''''''''''''9''''''''/2''''''''0'''">
              <a:rPr lang="en-ZA" altLang="en-US" sz="900">
                <a:solidFill>
                  <a:schemeClr val="tx1"/>
                </a:solidFill>
              </a:rPr>
              <a:pPr/>
              <a:t>19/20</a:t>
            </a:fld>
            <a:endParaRPr lang="en-ZA" sz="900" dirty="0" err="1" smtClean="0">
              <a:solidFill>
                <a:schemeClr val="tx1"/>
              </a:solidFill>
              <a:sym typeface="+mn-lt"/>
            </a:endParaRPr>
          </a:p>
        </p:txBody>
      </p:sp>
      <p:sp>
        <p:nvSpPr>
          <p:cNvPr id="44" name="Rectangle 43"/>
          <p:cNvSpPr/>
          <p:nvPr>
            <p:custDataLst>
              <p:tags r:id="rId26"/>
            </p:custDataLst>
          </p:nvPr>
        </p:nvSpPr>
        <p:spPr bwMode="gray">
          <a:xfrm>
            <a:off x="1492250" y="2054225"/>
            <a:ext cx="236538" cy="16827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fld id="{7E29C163-AA44-4D74-93AE-A211E3A0A179}" type="datetime'''0''''.''''''''''''''''''9'''''">
              <a:rPr lang="en-ZA" altLang="en-US" sz="1100">
                <a:solidFill>
                  <a:schemeClr val="tx1"/>
                </a:solidFill>
                <a:cs typeface="Tahoma" panose="020B0604030504040204" pitchFamily="34" charset="0"/>
              </a:rPr>
              <a:pPr/>
              <a:t>0.9</a:t>
            </a:fld>
            <a:endParaRPr lang="en-ZA" sz="1100" dirty="0" smtClean="0">
              <a:solidFill>
                <a:schemeClr val="tx1"/>
              </a:solidFill>
              <a:cs typeface="Tahoma" panose="020B0604030504040204" pitchFamily="34" charset="0"/>
              <a:sym typeface="+mn-lt"/>
            </a:endParaRPr>
          </a:p>
        </p:txBody>
      </p:sp>
      <p:sp>
        <p:nvSpPr>
          <p:cNvPr id="50" name="Rectangle 49"/>
          <p:cNvSpPr/>
          <p:nvPr>
            <p:custDataLst>
              <p:tags r:id="rId27"/>
            </p:custDataLst>
          </p:nvPr>
        </p:nvSpPr>
        <p:spPr bwMode="auto">
          <a:xfrm>
            <a:off x="3457575" y="2571750"/>
            <a:ext cx="3048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5562F7D5-9041-429A-B5A0-8676A0FAA8DE}" type="datetime'''''2''0/''''''''''''2''''''''''''''1'''''">
              <a:rPr lang="en-ZA" altLang="en-US" sz="900">
                <a:solidFill>
                  <a:schemeClr val="tx1"/>
                </a:solidFill>
              </a:rPr>
              <a:pPr/>
              <a:t>20/21</a:t>
            </a:fld>
            <a:endParaRPr lang="en-ZA" sz="900" dirty="0" err="1" smtClean="0">
              <a:solidFill>
                <a:schemeClr val="tx1"/>
              </a:solidFill>
              <a:sym typeface="+mn-lt"/>
            </a:endParaRPr>
          </a:p>
        </p:txBody>
      </p:sp>
      <p:sp>
        <p:nvSpPr>
          <p:cNvPr id="42" name="Rectangle 41"/>
          <p:cNvSpPr/>
          <p:nvPr>
            <p:custDataLst>
              <p:tags r:id="rId28"/>
            </p:custDataLst>
          </p:nvPr>
        </p:nvSpPr>
        <p:spPr bwMode="auto">
          <a:xfrm>
            <a:off x="1457325" y="2571750"/>
            <a:ext cx="3048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6A171353-274F-4364-9CDB-7DBF14EEC4F2}" type="datetime'1''''''''''8''''''''''/''''''''''19'''''''''''''''''">
              <a:rPr lang="en-ZA" altLang="en-US" sz="900">
                <a:solidFill>
                  <a:schemeClr val="tx1"/>
                </a:solidFill>
              </a:rPr>
              <a:pPr/>
              <a:t>18/19</a:t>
            </a:fld>
            <a:endParaRPr lang="en-ZA" sz="900" dirty="0" err="1" smtClean="0">
              <a:solidFill>
                <a:schemeClr val="tx1"/>
              </a:solidFill>
              <a:sym typeface="+mn-lt"/>
            </a:endParaRPr>
          </a:p>
        </p:txBody>
      </p:sp>
      <p:sp>
        <p:nvSpPr>
          <p:cNvPr id="41" name="Rectangle 40"/>
          <p:cNvSpPr/>
          <p:nvPr>
            <p:custDataLst>
              <p:tags r:id="rId29"/>
            </p:custDataLst>
          </p:nvPr>
        </p:nvSpPr>
        <p:spPr bwMode="auto">
          <a:xfrm>
            <a:off x="5457825" y="2571750"/>
            <a:ext cx="3048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8CA6E8ED-03DC-4245-B30D-2D42CD7A30D9}" type="datetime'''''''22''''''/''''''''''''''2''''''''''''''3'''''''''''''''">
              <a:rPr lang="en-ZA" altLang="en-US" sz="900">
                <a:solidFill>
                  <a:schemeClr val="tx1"/>
                </a:solidFill>
              </a:rPr>
              <a:pPr/>
              <a:t>22/23</a:t>
            </a:fld>
            <a:endParaRPr lang="en-ZA" sz="900" dirty="0" err="1" smtClean="0">
              <a:solidFill>
                <a:schemeClr val="tx1"/>
              </a:solidFill>
              <a:sym typeface="+mn-lt"/>
            </a:endParaRPr>
          </a:p>
        </p:txBody>
      </p:sp>
      <p:sp>
        <p:nvSpPr>
          <p:cNvPr id="49" name="Rectangle 48"/>
          <p:cNvSpPr/>
          <p:nvPr>
            <p:custDataLst>
              <p:tags r:id="rId30"/>
            </p:custDataLst>
          </p:nvPr>
        </p:nvSpPr>
        <p:spPr bwMode="gray">
          <a:xfrm>
            <a:off x="5492750" y="1616075"/>
            <a:ext cx="236538" cy="16827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fld id="{C077489B-26A3-404B-BDEC-2263B58F34BB}" type="datetime'''''''''''2''''''''''.''''''''''''''''''''''''''''''''''''4'''">
              <a:rPr lang="en-ZA" altLang="en-US" sz="1100">
                <a:solidFill>
                  <a:schemeClr val="tx1"/>
                </a:solidFill>
                <a:cs typeface="Tahoma" panose="020B0604030504040204" pitchFamily="34" charset="0"/>
              </a:rPr>
              <a:pPr/>
              <a:t>2.4</a:t>
            </a:fld>
            <a:endParaRPr lang="en-ZA" sz="1100" dirty="0" smtClean="0">
              <a:solidFill>
                <a:schemeClr val="tx1"/>
              </a:solidFill>
              <a:cs typeface="Tahoma" panose="020B0604030504040204" pitchFamily="34" charset="0"/>
              <a:sym typeface="+mn-lt"/>
            </a:endParaRPr>
          </a:p>
        </p:txBody>
      </p:sp>
      <p:sp>
        <p:nvSpPr>
          <p:cNvPr id="48" name="Rectangle 47"/>
          <p:cNvSpPr/>
          <p:nvPr>
            <p:custDataLst>
              <p:tags r:id="rId31"/>
            </p:custDataLst>
          </p:nvPr>
        </p:nvSpPr>
        <p:spPr bwMode="gray">
          <a:xfrm>
            <a:off x="4492625" y="1701800"/>
            <a:ext cx="236538" cy="16827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fld id="{D304ADF1-7DAA-4192-81DB-64C4D0D8FFBD}" type="datetime'''2''''''''''''''''''''''.''''''''''''''''''''''''''1'''''''''">
              <a:rPr lang="en-ZA" altLang="en-US" sz="1100">
                <a:solidFill>
                  <a:schemeClr val="tx1"/>
                </a:solidFill>
                <a:cs typeface="Tahoma" panose="020B0604030504040204" pitchFamily="34" charset="0"/>
              </a:rPr>
              <a:pPr/>
              <a:t>2.1</a:t>
            </a:fld>
            <a:endParaRPr lang="en-ZA" sz="1100" dirty="0" smtClean="0">
              <a:solidFill>
                <a:schemeClr val="tx1"/>
              </a:solidFill>
              <a:cs typeface="Tahoma" panose="020B0604030504040204" pitchFamily="34" charset="0"/>
              <a:sym typeface="+mn-lt"/>
            </a:endParaRPr>
          </a:p>
        </p:txBody>
      </p:sp>
      <p:sp>
        <p:nvSpPr>
          <p:cNvPr id="47" name="Rectangle 46"/>
          <p:cNvSpPr/>
          <p:nvPr>
            <p:custDataLst>
              <p:tags r:id="rId32"/>
            </p:custDataLst>
          </p:nvPr>
        </p:nvSpPr>
        <p:spPr bwMode="auto">
          <a:xfrm>
            <a:off x="4457700" y="2571750"/>
            <a:ext cx="304800" cy="136525"/>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22FC36FD-7811-4850-9BAC-7653DE2E01B1}" type="datetime'''''''2''''1/2''''''''''''''''''''''''''''''''''''''''2'">
              <a:rPr lang="en-ZA" altLang="en-US" sz="900">
                <a:solidFill>
                  <a:schemeClr val="tx1"/>
                </a:solidFill>
              </a:rPr>
              <a:pPr/>
              <a:t>21/22</a:t>
            </a:fld>
            <a:endParaRPr lang="en-ZA" sz="900" dirty="0" err="1" smtClean="0">
              <a:solidFill>
                <a:schemeClr val="tx1"/>
              </a:solidFill>
              <a:sym typeface="+mn-lt"/>
            </a:endParaRPr>
          </a:p>
        </p:txBody>
      </p:sp>
      <p:sp>
        <p:nvSpPr>
          <p:cNvPr id="51" name="TextBox 50"/>
          <p:cNvSpPr txBox="1">
            <a:spLocks/>
          </p:cNvSpPr>
          <p:nvPr/>
        </p:nvSpPr>
        <p:spPr>
          <a:xfrm>
            <a:off x="2936875" y="1300219"/>
            <a:ext cx="2332966" cy="166673"/>
          </a:xfrm>
          <a:prstGeom prst="rect">
            <a:avLst/>
          </a:prstGeom>
          <a:noFill/>
        </p:spPr>
        <p:txBody>
          <a:bodyPr wrap="square" lIns="0" tIns="0" rIns="0" bIns="12661" rtlCol="0" anchor="b">
            <a:spAutoFit/>
          </a:bodyPr>
          <a:lstStyle/>
          <a:p>
            <a:pPr algn="ctr" fontAlgn="base">
              <a:spcBef>
                <a:spcPct val="0"/>
              </a:spcBef>
              <a:spcAft>
                <a:spcPct val="0"/>
              </a:spcAft>
            </a:pPr>
            <a:r>
              <a:rPr lang="en-ZA" sz="1000" b="1" dirty="0">
                <a:solidFill>
                  <a:srgbClr val="000000"/>
                </a:solidFill>
                <a:ea typeface="ＭＳ Ｐゴシック"/>
              </a:rPr>
              <a:t>Medium-term outlook</a:t>
            </a:r>
          </a:p>
        </p:txBody>
      </p:sp>
      <p:cxnSp>
        <p:nvCxnSpPr>
          <p:cNvPr id="54" name="Straight Connector 53"/>
          <p:cNvCxnSpPr>
            <a:cxnSpLocks/>
          </p:cNvCxnSpPr>
          <p:nvPr/>
        </p:nvCxnSpPr>
        <p:spPr>
          <a:xfrm>
            <a:off x="1125526" y="1484313"/>
            <a:ext cx="5220000" cy="0"/>
          </a:xfrm>
          <a:prstGeom prst="line">
            <a:avLst/>
          </a:prstGeom>
          <a:noFill/>
          <a:ln w="9525" cap="flat" cmpd="sng" algn="ctr">
            <a:solidFill>
              <a:srgbClr val="000000"/>
            </a:solidFill>
            <a:prstDash val="solid"/>
          </a:ln>
          <a:effectLst/>
        </p:spPr>
      </p:cxnSp>
      <p:pic>
        <p:nvPicPr>
          <p:cNvPr id="55" name="Picture 1416" descr="https://www.ber.ac.za/Themes/Content%20Themes/POP/Templates/Images/icons/berlogo.pn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469900" y="6597650"/>
            <a:ext cx="745299" cy="25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21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315507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7383" name="think-cell Slide" r:id="rId5" imgW="421" imgH="420" progId="TCLayout.ActiveDocument.1">
                  <p:embed/>
                </p:oleObj>
              </mc:Choice>
              <mc:Fallback>
                <p:oleObj name="think-cell Slide" r:id="rId5" imgW="421" imgH="42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ZA" sz="2000" dirty="0">
              <a:latin typeface="Tahoma" panose="020B0604030504040204" pitchFamily="34" charset="0"/>
              <a:sym typeface="Tahoma" panose="020B0604030504040204" pitchFamily="34" charset="0"/>
            </a:endParaRPr>
          </a:p>
        </p:txBody>
      </p:sp>
      <p:sp>
        <p:nvSpPr>
          <p:cNvPr id="2" name="Title 1"/>
          <p:cNvSpPr>
            <a:spLocks noGrp="1"/>
          </p:cNvSpPr>
          <p:nvPr>
            <p:ph type="title"/>
          </p:nvPr>
        </p:nvSpPr>
        <p:spPr/>
        <p:txBody>
          <a:bodyPr/>
          <a:lstStyle/>
          <a:p>
            <a:r>
              <a:rPr lang="en-US" sz="2200" dirty="0"/>
              <a:t>2018/19 Corporate Plan: Business assumptions included in Financial </a:t>
            </a:r>
            <a:r>
              <a:rPr lang="en-US" sz="2200" dirty="0" smtClean="0"/>
              <a:t>Plan</a:t>
            </a:r>
            <a:endParaRPr lang="en-ZA" sz="2200" dirty="0"/>
          </a:p>
        </p:txBody>
      </p:sp>
      <p:sp>
        <p:nvSpPr>
          <p:cNvPr id="5" name="TextBox 4"/>
          <p:cNvSpPr txBox="1"/>
          <p:nvPr/>
        </p:nvSpPr>
        <p:spPr>
          <a:xfrm>
            <a:off x="255134" y="1238635"/>
            <a:ext cx="8512599" cy="4970591"/>
          </a:xfrm>
          <a:prstGeom prst="rect">
            <a:avLst/>
          </a:prstGeom>
          <a:noFill/>
        </p:spPr>
        <p:txBody>
          <a:bodyPr wrap="square" lIns="0" tIns="0" rIns="0" bIns="0" rtlCol="0">
            <a:spAutoFit/>
          </a:bodyPr>
          <a:lstStyle/>
          <a:p>
            <a:pPr marL="180975" lvl="1" indent="-179388" defTabSz="913526">
              <a:lnSpc>
                <a:spcPct val="150000"/>
              </a:lnSpc>
              <a:spcAft>
                <a:spcPts val="1200"/>
              </a:spcAft>
              <a:buClr>
                <a:srgbClr val="000000"/>
              </a:buClr>
              <a:buSzPct val="125000"/>
              <a:buFont typeface="Arial" pitchFamily="34" charset="0"/>
              <a:buChar char="•"/>
            </a:pPr>
            <a:r>
              <a:rPr lang="en-US" sz="1300" dirty="0" smtClean="0">
                <a:solidFill>
                  <a:srgbClr val="000000"/>
                </a:solidFill>
                <a:latin typeface="Tahoma"/>
                <a:ea typeface="ＭＳ Ｐゴシック"/>
                <a:sym typeface="Tahoma"/>
              </a:rPr>
              <a:t>TNPA and </a:t>
            </a:r>
            <a:r>
              <a:rPr lang="en-US" sz="1300" dirty="0" err="1" smtClean="0">
                <a:solidFill>
                  <a:srgbClr val="000000"/>
                </a:solidFill>
                <a:latin typeface="Tahoma"/>
                <a:ea typeface="ＭＳ Ｐゴシック"/>
                <a:sym typeface="Tahoma"/>
              </a:rPr>
              <a:t>TPL</a:t>
            </a:r>
            <a:r>
              <a:rPr lang="en-US" sz="1300" dirty="0" smtClean="0">
                <a:solidFill>
                  <a:srgbClr val="000000"/>
                </a:solidFill>
                <a:latin typeface="Tahoma"/>
                <a:ea typeface="ＭＳ Ｐゴシック"/>
                <a:sym typeface="Tahoma"/>
              </a:rPr>
              <a:t> will </a:t>
            </a:r>
            <a:r>
              <a:rPr lang="en-US" sz="1300" dirty="0">
                <a:solidFill>
                  <a:srgbClr val="000000"/>
                </a:solidFill>
                <a:latin typeface="Tahoma"/>
                <a:ea typeface="ＭＳ Ｐゴシック"/>
                <a:sym typeface="Tahoma"/>
              </a:rPr>
              <a:t>not be </a:t>
            </a:r>
            <a:r>
              <a:rPr lang="en-US" sz="1300" dirty="0" err="1">
                <a:solidFill>
                  <a:srgbClr val="000000"/>
                </a:solidFill>
                <a:latin typeface="Tahoma"/>
                <a:ea typeface="ＭＳ Ｐゴシック"/>
                <a:sym typeface="Tahoma"/>
              </a:rPr>
              <a:t>corporatised</a:t>
            </a:r>
            <a:r>
              <a:rPr lang="en-US" sz="1300" dirty="0">
                <a:solidFill>
                  <a:srgbClr val="000000"/>
                </a:solidFill>
                <a:latin typeface="Tahoma"/>
                <a:ea typeface="ＭＳ Ｐゴシック"/>
                <a:sym typeface="Tahoma"/>
              </a:rPr>
              <a:t> during the </a:t>
            </a:r>
            <a:r>
              <a:rPr lang="en-US" sz="1300" dirty="0" smtClean="0">
                <a:solidFill>
                  <a:srgbClr val="000000"/>
                </a:solidFill>
                <a:latin typeface="Tahoma"/>
                <a:ea typeface="ＭＳ Ｐゴシック"/>
                <a:sym typeface="Tahoma"/>
              </a:rPr>
              <a:t>corporate planning period </a:t>
            </a:r>
            <a:r>
              <a:rPr lang="en-US" sz="1300" dirty="0">
                <a:solidFill>
                  <a:srgbClr val="000000"/>
                </a:solidFill>
                <a:latin typeface="Tahoma"/>
                <a:ea typeface="ＭＳ Ｐゴシック"/>
                <a:sym typeface="Tahoma"/>
              </a:rPr>
              <a:t>(National Ports Act amended). The requirements of the Integrated Coastal Management (ICM) Act that </a:t>
            </a:r>
            <a:r>
              <a:rPr lang="en-US" sz="1300" dirty="0" smtClean="0">
                <a:solidFill>
                  <a:srgbClr val="000000"/>
                </a:solidFill>
                <a:latin typeface="Tahoma"/>
                <a:ea typeface="ＭＳ Ｐゴシック"/>
                <a:sym typeface="Tahoma"/>
              </a:rPr>
              <a:t>expropriates </a:t>
            </a:r>
            <a:r>
              <a:rPr lang="en-US" sz="1300" dirty="0">
                <a:solidFill>
                  <a:srgbClr val="000000"/>
                </a:solidFill>
                <a:latin typeface="Tahoma"/>
                <a:ea typeface="ＭＳ Ｐゴシック"/>
                <a:sym typeface="Tahoma"/>
              </a:rPr>
              <a:t>National Ports Authority assets will </a:t>
            </a:r>
            <a:r>
              <a:rPr lang="en-US" sz="1300" dirty="0" smtClean="0">
                <a:solidFill>
                  <a:srgbClr val="000000"/>
                </a:solidFill>
                <a:latin typeface="Tahoma"/>
                <a:ea typeface="ＭＳ Ｐゴシック"/>
                <a:sym typeface="Tahoma"/>
              </a:rPr>
              <a:t>be amended;</a:t>
            </a:r>
            <a:endParaRPr lang="en-US" sz="1300" dirty="0">
              <a:solidFill>
                <a:srgbClr val="000000"/>
              </a:solidFill>
              <a:latin typeface="Tahoma"/>
              <a:ea typeface="ＭＳ Ｐゴシック"/>
              <a:sym typeface="Tahoma"/>
            </a:endParaRPr>
          </a:p>
          <a:p>
            <a:pPr marL="180975" lvl="1" indent="-179388" algn="just" defTabSz="913526">
              <a:lnSpc>
                <a:spcPct val="150000"/>
              </a:lnSpc>
              <a:spcAft>
                <a:spcPts val="1200"/>
              </a:spcAft>
              <a:buClr>
                <a:srgbClr val="000000"/>
              </a:buClr>
              <a:buSzPct val="125000"/>
              <a:buFont typeface="Arial" pitchFamily="34" charset="0"/>
              <a:buChar char="•"/>
            </a:pPr>
            <a:r>
              <a:rPr lang="en-US" sz="1300" dirty="0" smtClean="0">
                <a:solidFill>
                  <a:srgbClr val="000000"/>
                </a:solidFill>
                <a:latin typeface="Tahoma"/>
                <a:ea typeface="ＭＳ Ｐゴシック"/>
                <a:sym typeface="Tahoma"/>
              </a:rPr>
              <a:t>Tariffs </a:t>
            </a:r>
            <a:r>
              <a:rPr lang="en-US" sz="1300" dirty="0">
                <a:solidFill>
                  <a:srgbClr val="000000"/>
                </a:solidFill>
                <a:latin typeface="Tahoma"/>
                <a:ea typeface="ＭＳ Ｐゴシック"/>
                <a:sym typeface="Tahoma"/>
              </a:rPr>
              <a:t>for both National Ports Authority and Pipelines will </a:t>
            </a:r>
            <a:r>
              <a:rPr lang="en-US" sz="1300" dirty="0" smtClean="0">
                <a:solidFill>
                  <a:srgbClr val="000000"/>
                </a:solidFill>
                <a:latin typeface="Tahoma"/>
                <a:ea typeface="ＭＳ Ｐゴシック"/>
                <a:sym typeface="Tahoma"/>
              </a:rPr>
              <a:t>continue </a:t>
            </a:r>
            <a:r>
              <a:rPr lang="en-US" sz="1300" dirty="0">
                <a:solidFill>
                  <a:srgbClr val="000000"/>
                </a:solidFill>
                <a:latin typeface="Tahoma"/>
                <a:ea typeface="ＭＳ Ｐゴシック"/>
                <a:sym typeface="Tahoma"/>
              </a:rPr>
              <a:t>to </a:t>
            </a:r>
            <a:r>
              <a:rPr lang="en-US" sz="1300" dirty="0" smtClean="0">
                <a:solidFill>
                  <a:srgbClr val="000000"/>
                </a:solidFill>
                <a:latin typeface="Tahoma"/>
                <a:ea typeface="ＭＳ Ｐゴシック"/>
                <a:sym typeface="Tahoma"/>
              </a:rPr>
              <a:t>be regulated. </a:t>
            </a:r>
            <a:r>
              <a:rPr lang="en-US" sz="1300" dirty="0">
                <a:solidFill>
                  <a:srgbClr val="000000"/>
                </a:solidFill>
                <a:latin typeface="Tahoma"/>
                <a:ea typeface="ＭＳ Ｐゴシック"/>
                <a:sym typeface="Tahoma"/>
              </a:rPr>
              <a:t>The Ports Regulator of South Africa (PRSA) will grant National Ports Authority an increase in line with expectations and National Energy Regulator of South Africa (</a:t>
            </a:r>
            <a:r>
              <a:rPr lang="en-US" sz="1300" dirty="0" err="1">
                <a:solidFill>
                  <a:srgbClr val="000000"/>
                </a:solidFill>
                <a:latin typeface="Tahoma"/>
                <a:ea typeface="ＭＳ Ｐゴシック"/>
                <a:sym typeface="Tahoma"/>
              </a:rPr>
              <a:t>Nersa</a:t>
            </a:r>
            <a:r>
              <a:rPr lang="en-US" sz="1300" dirty="0">
                <a:solidFill>
                  <a:srgbClr val="000000"/>
                </a:solidFill>
                <a:latin typeface="Tahoma"/>
                <a:ea typeface="ＭＳ Ｐゴシック"/>
                <a:sym typeface="Tahoma"/>
              </a:rPr>
              <a:t>) will continue to grant TPL tariff increases in terms of the established tariff </a:t>
            </a:r>
            <a:r>
              <a:rPr lang="en-US" sz="1300" dirty="0" smtClean="0">
                <a:solidFill>
                  <a:srgbClr val="000000"/>
                </a:solidFill>
                <a:latin typeface="Tahoma"/>
                <a:ea typeface="ＭＳ Ｐゴシック"/>
                <a:sym typeface="Tahoma"/>
              </a:rPr>
              <a:t>methodology;</a:t>
            </a:r>
          </a:p>
          <a:p>
            <a:pPr marL="180975" lvl="1" indent="-179388" defTabSz="913526">
              <a:lnSpc>
                <a:spcPct val="150000"/>
              </a:lnSpc>
              <a:spcAft>
                <a:spcPts val="1200"/>
              </a:spcAft>
              <a:buClr>
                <a:srgbClr val="000000"/>
              </a:buClr>
              <a:buSzPct val="125000"/>
              <a:buFont typeface="Arial" pitchFamily="34" charset="0"/>
              <a:buChar char="•"/>
            </a:pPr>
            <a:r>
              <a:rPr lang="en-US" sz="1300" dirty="0" smtClean="0">
                <a:solidFill>
                  <a:srgbClr val="000000"/>
                </a:solidFill>
                <a:latin typeface="Tahoma"/>
                <a:ea typeface="ＭＳ Ｐゴシック"/>
                <a:sym typeface="Tahoma"/>
              </a:rPr>
              <a:t>Freight </a:t>
            </a:r>
            <a:r>
              <a:rPr lang="en-US" sz="1300" dirty="0">
                <a:solidFill>
                  <a:srgbClr val="000000"/>
                </a:solidFill>
                <a:latin typeface="Tahoma"/>
                <a:ea typeface="ＭＳ Ｐゴシック"/>
                <a:sym typeface="Tahoma"/>
              </a:rPr>
              <a:t>Rail </a:t>
            </a:r>
            <a:r>
              <a:rPr lang="en-US" sz="1300" dirty="0" smtClean="0">
                <a:solidFill>
                  <a:srgbClr val="000000"/>
                </a:solidFill>
                <a:latin typeface="Tahoma"/>
                <a:ea typeface="ＭＳ Ｐゴシック"/>
                <a:sym typeface="Tahoma"/>
              </a:rPr>
              <a:t>and Port Terminals are </a:t>
            </a:r>
            <a:r>
              <a:rPr lang="en-US" sz="1300" dirty="0">
                <a:solidFill>
                  <a:srgbClr val="000000"/>
                </a:solidFill>
                <a:latin typeface="Tahoma"/>
                <a:ea typeface="ＭＳ Ｐゴシック"/>
                <a:sym typeface="Tahoma"/>
              </a:rPr>
              <a:t>free to set market-related tariffs without any economic </a:t>
            </a:r>
            <a:r>
              <a:rPr lang="en-US" sz="1300" dirty="0" smtClean="0">
                <a:solidFill>
                  <a:srgbClr val="000000"/>
                </a:solidFill>
                <a:latin typeface="Tahoma"/>
                <a:ea typeface="ＭＳ Ｐゴシック"/>
                <a:sym typeface="Tahoma"/>
              </a:rPr>
              <a:t>regulation; and </a:t>
            </a:r>
            <a:endParaRPr lang="en-US" sz="1300" dirty="0">
              <a:solidFill>
                <a:srgbClr val="000000"/>
              </a:solidFill>
              <a:latin typeface="Tahoma"/>
              <a:ea typeface="ＭＳ Ｐゴシック"/>
              <a:sym typeface="Tahoma"/>
            </a:endParaRPr>
          </a:p>
          <a:p>
            <a:pPr marL="180975" lvl="1" indent="-179388" defTabSz="913526">
              <a:lnSpc>
                <a:spcPct val="150000"/>
              </a:lnSpc>
              <a:spcAft>
                <a:spcPts val="1200"/>
              </a:spcAft>
              <a:buClr>
                <a:srgbClr val="000000"/>
              </a:buClr>
              <a:buSzPct val="125000"/>
              <a:buFont typeface="Arial" pitchFamily="34" charset="0"/>
              <a:buChar char="•"/>
            </a:pPr>
            <a:r>
              <a:rPr lang="en-US" sz="1300" dirty="0" smtClean="0">
                <a:solidFill>
                  <a:srgbClr val="000000"/>
                </a:solidFill>
                <a:latin typeface="Tahoma"/>
                <a:ea typeface="ＭＳ Ｐゴシック"/>
                <a:sym typeface="Tahoma"/>
              </a:rPr>
              <a:t>The R1.4 billion debt owed by the Passenger Rail Agency of South Africa (“</a:t>
            </a:r>
            <a:r>
              <a:rPr lang="en-US" sz="1300" dirty="0" err="1" smtClean="0">
                <a:solidFill>
                  <a:srgbClr val="000000"/>
                </a:solidFill>
                <a:latin typeface="Tahoma"/>
                <a:ea typeface="ＭＳ Ｐゴシック"/>
                <a:sym typeface="Tahoma"/>
              </a:rPr>
              <a:t>PRASA</a:t>
            </a:r>
            <a:r>
              <a:rPr lang="en-US" sz="1300" dirty="0" smtClean="0">
                <a:solidFill>
                  <a:srgbClr val="000000"/>
                </a:solidFill>
                <a:latin typeface="Tahoma"/>
                <a:ea typeface="ＭＳ Ｐゴシック"/>
                <a:sym typeface="Tahoma"/>
              </a:rPr>
              <a:t>”) will be paid and settled in full during 2018/19 </a:t>
            </a:r>
            <a:r>
              <a:rPr lang="en-US" sz="1300" dirty="0" smtClean="0">
                <a:solidFill>
                  <a:srgbClr val="000000"/>
                </a:solidFill>
                <a:latin typeface="Tahoma"/>
                <a:ea typeface="ＭＳ Ｐゴシック"/>
                <a:sym typeface="Tahoma"/>
              </a:rPr>
              <a:t>(+</a:t>
            </a:r>
            <a:r>
              <a:rPr lang="en-US" sz="1300" dirty="0" smtClean="0">
                <a:solidFill>
                  <a:srgbClr val="000000"/>
                </a:solidFill>
                <a:latin typeface="Tahoma"/>
                <a:ea typeface="ＭＳ Ｐゴシック"/>
                <a:sym typeface="Tahoma"/>
              </a:rPr>
              <a:t>120 days: R1 040 million)</a:t>
            </a:r>
          </a:p>
          <a:p>
            <a:pPr marL="180975" lvl="1" indent="-179388" defTabSz="913526">
              <a:lnSpc>
                <a:spcPct val="150000"/>
              </a:lnSpc>
              <a:spcAft>
                <a:spcPts val="1200"/>
              </a:spcAft>
              <a:buClr>
                <a:srgbClr val="000000"/>
              </a:buClr>
              <a:buSzPct val="125000"/>
              <a:buFont typeface="Arial" pitchFamily="34" charset="0"/>
              <a:buChar char="•"/>
            </a:pPr>
            <a:r>
              <a:rPr lang="en-US" sz="1300" dirty="0" smtClean="0">
                <a:solidFill>
                  <a:srgbClr val="000000"/>
                </a:solidFill>
                <a:latin typeface="Tahoma"/>
                <a:ea typeface="ＭＳ Ｐゴシック"/>
                <a:sym typeface="Tahoma"/>
              </a:rPr>
              <a:t>Execution </a:t>
            </a:r>
            <a:r>
              <a:rPr lang="en-US" sz="1300" dirty="0">
                <a:solidFill>
                  <a:srgbClr val="000000"/>
                </a:solidFill>
                <a:latin typeface="Tahoma"/>
                <a:ea typeface="ＭＳ Ｐゴシック"/>
                <a:sym typeface="Tahoma"/>
              </a:rPr>
              <a:t>of the Capital Investment Plan is efficient and effective at optimal cost levels (capital cost </a:t>
            </a:r>
            <a:r>
              <a:rPr lang="en-US" sz="1300" dirty="0" err="1">
                <a:solidFill>
                  <a:srgbClr val="000000"/>
                </a:solidFill>
                <a:latin typeface="Tahoma"/>
                <a:ea typeface="ＭＳ Ｐゴシック"/>
                <a:sym typeface="Tahoma"/>
              </a:rPr>
              <a:t>optimisation</a:t>
            </a:r>
            <a:r>
              <a:rPr lang="en-US" sz="1300" dirty="0">
                <a:solidFill>
                  <a:srgbClr val="000000"/>
                </a:solidFill>
                <a:latin typeface="Tahoma"/>
                <a:ea typeface="ＭＳ Ｐゴシック"/>
                <a:sym typeface="Tahoma"/>
              </a:rPr>
              <a:t>) and in line with </a:t>
            </a:r>
            <a:r>
              <a:rPr lang="en-US" sz="1300" dirty="0" smtClean="0">
                <a:solidFill>
                  <a:srgbClr val="000000"/>
                </a:solidFill>
                <a:latin typeface="Tahoma"/>
                <a:ea typeface="ＭＳ Ｐゴシック"/>
                <a:sym typeface="Tahoma"/>
              </a:rPr>
              <a:t>budget.</a:t>
            </a:r>
            <a:endParaRPr lang="en-US" sz="1300" dirty="0">
              <a:solidFill>
                <a:srgbClr val="000000"/>
              </a:solidFill>
              <a:latin typeface="Tahoma"/>
              <a:ea typeface="ＭＳ Ｐゴシック"/>
              <a:sym typeface="Tahoma"/>
            </a:endParaRPr>
          </a:p>
          <a:p>
            <a:pPr>
              <a:lnSpc>
                <a:spcPct val="150000"/>
              </a:lnSpc>
              <a:spcAft>
                <a:spcPts val="1200"/>
              </a:spcAft>
            </a:pPr>
            <a:r>
              <a:rPr lang="en-US" sz="1300" dirty="0" smtClean="0">
                <a:solidFill>
                  <a:srgbClr val="000000"/>
                </a:solidFill>
                <a:latin typeface="Tahoma"/>
                <a:ea typeface="ＭＳ Ｐゴシック"/>
              </a:rPr>
              <a:t>A </a:t>
            </a:r>
            <a:r>
              <a:rPr lang="en-US" sz="1300" dirty="0">
                <a:solidFill>
                  <a:srgbClr val="000000"/>
                </a:solidFill>
                <a:latin typeface="Tahoma"/>
                <a:ea typeface="ＭＳ Ｐゴシック"/>
              </a:rPr>
              <a:t>change in any of the assumptions will require a change in the </a:t>
            </a:r>
            <a:r>
              <a:rPr lang="en-US" sz="1300" dirty="0" smtClean="0">
                <a:solidFill>
                  <a:srgbClr val="000000"/>
                </a:solidFill>
                <a:latin typeface="Tahoma"/>
                <a:ea typeface="ＭＳ Ｐゴシック"/>
              </a:rPr>
              <a:t>Financial and Funding Plan execution </a:t>
            </a:r>
            <a:r>
              <a:rPr lang="en-US" sz="1300" dirty="0">
                <a:solidFill>
                  <a:srgbClr val="000000"/>
                </a:solidFill>
                <a:latin typeface="Tahoma"/>
                <a:ea typeface="ＭＳ Ｐゴシック"/>
              </a:rPr>
              <a:t>to ensure the gearing and cash interest cover ratios are not </a:t>
            </a:r>
            <a:r>
              <a:rPr lang="en-US" sz="1300" dirty="0" smtClean="0">
                <a:solidFill>
                  <a:srgbClr val="000000"/>
                </a:solidFill>
                <a:latin typeface="Tahoma"/>
                <a:ea typeface="ＭＳ Ｐゴシック"/>
              </a:rPr>
              <a:t>breached.</a:t>
            </a:r>
            <a:endParaRPr lang="en-ZA" sz="1300" dirty="0">
              <a:solidFill>
                <a:srgbClr val="000000"/>
              </a:solidFill>
              <a:latin typeface="Tahoma"/>
              <a:ea typeface="ＭＳ Ｐゴシック"/>
            </a:endParaRPr>
          </a:p>
        </p:txBody>
      </p:sp>
    </p:spTree>
    <p:extLst>
      <p:ext uri="{BB962C8B-B14F-4D97-AF65-F5344CB8AC3E}">
        <p14:creationId xmlns:p14="http://schemas.microsoft.com/office/powerpoint/2010/main" val="2493382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PRESGUID" val="12e83b46-ebd4-46ef-8a22-3ce165059a62"/>
  <p:tag name="ISNEWSLIDENUMBER" val="True"/>
  <p:tag name="PREVIOUSNAME" val="C:\Users\Nischal Baijnath\Documents\Mckinsey\Transnet\TRX115\Opco\20160216 Opco Presentation Updated.pptx"/>
  <p:tag name="THINKCELLPRESENTATIONDONOTDELETE" val="&lt;?xml version=&quot;1.0&quot; encoding=&quot;UTF-16&quot; standalone=&quot;yes&quot;?&gt;&lt;root reqver=&quot;23045&quot;&gt;&lt;version val=&quot;25181&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21&quot;&gt;&lt;elem m_fUsage=&quot;9.32488764068429354381E+00&quot;&gt;&lt;m_msothmcolidx val=&quot;0&quot;/&gt;&lt;m_rgb r=&quot;B2&quot; g=&quot;A9&quot; b=&quot;7E&quot;/&gt;&lt;m_nBrightness val=&quot;0&quot;/&gt;&lt;/elem&gt;&lt;elem m_fUsage=&quot;3.83343237591718566382E-01&quot;&gt;&lt;m_msothmcolidx val=&quot;0&quot;/&gt;&lt;m_rgb r=&quot;F8&quot; g=&quot;25&quot; b=&quot;0E&quot;/&gt;&lt;m_nBrightness val=&quot;0&quot;/&gt;&lt;/elem&gt;&lt;elem m_fUsage=&quot;1.62252874245603223580E-01&quot;&gt;&lt;m_msothmcolidx val=&quot;0&quot;/&gt;&lt;m_rgb r=&quot;FD&quot; g=&quot;F8&quot; b=&quot;35&quot;/&gt;&lt;m_nBrightness val=&quot;0&quot;/&gt;&lt;/elem&gt;&lt;elem m_fUsage=&quot;1.12526317651939850029E-01&quot;&gt;&lt;m_msothmcolidx val=&quot;0&quot;/&gt;&lt;m_rgb r=&quot;44&quot; g=&quot;80&quot; b=&quot;20&quot;/&gt;&lt;m_nBrightness val=&quot;0&quot;/&gt;&lt;/elem&gt;&lt;elem m_fUsage=&quot;1.51766043948131455071E-02&quot;&gt;&lt;m_msothmcolidx val=&quot;0&quot;/&gt;&lt;m_rgb r=&quot;FE&quot; g=&quot;F8&quot; b=&quot;12&quot;/&gt;&lt;m_nBrightness val=&quot;0&quot;/&gt;&lt;/elem&gt;&lt;elem m_fUsage=&quot;1.45557834293069112905E-03&quot;&gt;&lt;m_msothmcolidx val=&quot;0&quot;/&gt;&lt;m_rgb r=&quot;ED&quot; g=&quot;BB&quot; b=&quot;25&quot;/&gt;&lt;m_nBrightness val=&quot;0&quot;/&gt;&lt;/elem&gt;&lt;elem m_fUsage=&quot;1.76964345428114600955E-04&quot;&gt;&lt;m_msothmcolidx val=&quot;0&quot;/&gt;&lt;m_rgb r=&quot;FF&quot; g=&quot;C0&quot; b=&quot;00&quot;/&gt;&lt;m_nBrightness val=&quot;0&quot;/&gt;&lt;/elem&gt;&lt;elem m_fUsage=&quot;1.59267910885404231870E-04&quot;&gt;&lt;m_msothmcolidx val=&quot;0&quot;/&gt;&lt;m_rgb r=&quot;FF&quot; g=&quot;FD&quot; b=&quot;AA&quot;/&gt;&lt;m_nBrightness val=&quot;0&quot;/&gt;&lt;/elem&gt;&lt;elem m_fUsage=&quot;2.15147330989483419209E-05&quot;&gt;&lt;m_msothmcolidx val=&quot;0&quot;/&gt;&lt;m_rgb r=&quot;7A&quot; g=&quot;3C&quot; b=&quot;9B&quot;/&gt;&lt;m_nBrightness val=&quot;0&quot;/&gt;&lt;/elem&gt;&lt;elem m_fUsage=&quot;9.92894053200470093327E-11&quot;&gt;&lt;m_msothmcolidx val=&quot;0&quot;/&gt;&lt;m_rgb r=&quot;74&quot; g=&quot;68&quot; b=&quot;52&quot;/&gt;&lt;m_nBrightness val=&quot;0&quot;/&gt;&lt;/elem&gt;&lt;elem m_fUsage=&quot;5.72699100671245276116E-17&quot;&gt;&lt;m_msothmcolidx val=&quot;0&quot;/&gt;&lt;m_rgb r=&quot;55&quot; g=&quot;4F&quot; b=&quot;33&quot;/&gt;&lt;m_nBrightness val=&quot;0&quot;/&gt;&lt;/elem&gt;&lt;elem m_fUsage=&quot;3.74287635212958556090E-17&quot;&gt;&lt;m_msothmcolidx val=&quot;0&quot;/&gt;&lt;m_rgb r=&quot;44&quot; g=&quot;A7&quot; b=&quot;26&quot;/&gt;&lt;m_nBrightness val=&quot;0&quot;/&gt;&lt;/elem&gt;&lt;elem m_fUsage=&quot;1.01457707511871374380E-17&quot;&gt;&lt;m_msothmcolidx val=&quot;0&quot;/&gt;&lt;m_rgb r=&quot;FF&quot; g=&quot;80&quot; b=&quot;2B&quot;/&gt;&lt;m_nBrightness val=&quot;0&quot;/&gt;&lt;/elem&gt;&lt;elem m_fUsage=&quot;4.87681134105585427521E-18&quot;&gt;&lt;m_msothmcolidx val=&quot;0&quot;/&gt;&lt;m_rgb r=&quot;CE&quot; g=&quot;E7&quot; b=&quot;AD&quot;/&gt;&lt;m_nBrightness val=&quot;0&quot;/&gt;&lt;/elem&gt;&lt;elem m_fUsage=&quot;2.17574825349222044063E-18&quot;&gt;&lt;m_msothmcolidx val=&quot;0&quot;/&gt;&lt;m_rgb r=&quot;66&quot; g=&quot;4A&quot; b=&quot;E6&quot;/&gt;&lt;m_nBrightness val=&quot;0&quot;/&gt;&lt;/elem&gt;&lt;elem m_fUsage=&quot;1.04065364482574325858E-18&quot;&gt;&lt;m_msothmcolidx val=&quot;0&quot;/&gt;&lt;m_rgb r=&quot;FF&quot; g=&quot;96&quot; b=&quot;91&quot;/&gt;&lt;m_nBrightness val=&quot;0&quot;/&gt;&lt;/elem&gt;&lt;elem m_fUsage=&quot;9.46680266008765294358E-19&quot;&gt;&lt;m_msothmcolidx val=&quot;0&quot;/&gt;&lt;m_rgb r=&quot;8D&quot; g=&quot;C6&quot; b=&quot;3F&quot;/&gt;&lt;m_nBrightness val=&quot;0&quot;/&gt;&lt;/elem&gt;&lt;elem m_fUsage=&quot;5.88826322242509128984E-20&quot;&gt;&lt;m_msothmcolidx val=&quot;0&quot;/&gt;&lt;m_rgb r=&quot;2D&quot; g=&quot;69&quot; b=&quot;10&quot;/&gt;&lt;m_nBrightness val=&quot;0&quot;/&gt;&lt;/elem&gt;&lt;elem m_fUsage=&quot;1.70908663408295337080E-20&quot;&gt;&lt;m_msothmcolidx val=&quot;0&quot;/&gt;&lt;m_rgb r=&quot;69&quot; g=&quot;5E&quot; b=&quot;4A&quot;/&gt;&lt;m_nBrightness val=&quot;0&quot;/&gt;&lt;/elem&gt;&lt;elem m_fUsage=&quot;9.08278709903678957330E-21&quot;&gt;&lt;m_msothmcolidx val=&quot;0&quot;/&gt;&lt;m_rgb r=&quot;C0&quot; g=&quot;AE&quot; b=&quot;00&quot;/&gt;&lt;m_nBrightness val=&quot;0&quot;/&gt;&lt;/elem&gt;&lt;elem m_fUsage=&quot;8.17450838913311076644E-21&quot;&gt;&lt;m_msothmcolidx val=&quot;0&quot;/&gt;&lt;m_rgb r=&quot;62&quot; g=&quot;D6&quot; b=&quot;14&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4TdKxCuFRRW29Ky8T.qwl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Cl5wMmLISyGzCHkxqRWJE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ljmLCIIlS1SkROjNAKGpf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rEKjRQNoRzGEVudRm9oy4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SSzqQPZ.TE2ll8Xdj7LbB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Xaax7fjQTwq2DfnKPkaD_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Z98k_we7QeWlDAPedUy03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gE7TS970SQ.3C.6AH8tNX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P1A2ziIjSHeAp02va2HqJ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pcnwdeoToOdYNoK5HU19Q"/>
</p:tagLst>
</file>

<file path=ppt/tags/tag11.xml><?xml version="1.0" encoding="utf-8"?>
<p:tagLst xmlns:a="http://schemas.openxmlformats.org/drawingml/2006/main" xmlns:r="http://schemas.openxmlformats.org/officeDocument/2006/relationships" xmlns:p="http://schemas.openxmlformats.org/presentationml/2006/main">
  <p:tag name="LAYOUT" val="ppLayoutTitleOnly"/>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36cIhlOcTIORp5rrMUhPP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W8M5_0vwRDWxqTFAwErcm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QBJ5n6gGS9uM50H__U.nv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2LXP9hk2Rniebyiyza6wf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WlDQREH0R8Kz0M3Lj3YEN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jyH1ORpRXCbEfki0AjJ4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aN6_ogb_TwSCPouC1wGkA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aFYjdf1ARzq_MymlX7nzg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LQAA37vtQme5WC3Eq4och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k4E929rOTG.XVIME2vzdx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E5fSTEmQTWaiCOWgIsdRW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jJkj2XbRnmkuyVmFKgrd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ZU0LWe24TMWcoELi3MflH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B4LAH6NVROSBqCYdDBSm2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Bs0yEQ7sS3GO2CzZg9zX1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nuSeXhpSRxqZxWiuEiSFw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8mep0NFuRu6lFE7JAvqAJ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IqKvN1RSUufOkCGEPnhi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RVOjsBpuTrG6g96sN5UoX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RQTD3uDOQ_mCGwWX7orjE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q0hJ0zbQFez2njsYIj.d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PYviWpMPSreBf9di.L9Gx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lWablAiiS7e7enIk8zh_J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f3hpBPDqTIGjo9EP.5DSn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3wovH2PGRlOwcz.F8yffs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UBIoqAomRxS0EAgEoPt_k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xO.JxxbHR7a6q42MfKpFI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roh_.XL0QyyqJypR22eMF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JT7BVi4S5G.X7mr.n8zW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JjW9pm4aTVKbwisfsyJiv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NpsHvAanQPupZm_AokSWfg"/>
</p:tagLst>
</file>

<file path=ppt/tags/tag14.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kO9iMfQVQXeXfeNUqrBe8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5Z3qRFL9SFSSbSxyAnbzG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vR3Jq7tVSoGtL03OFBJb5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thg_KHPTQHG0avtScceCJ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1piK9CBZS.SkgKETUySaO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NMTyohwNQeCFuRtPiBtQe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kvJhStoETNuavfMHKFNGP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BI0.LFd7R866O1aQx9PcC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KLV1jtJ_RyqAJFktJkSx5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_RHOpx_RAui7IeVFI742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jkdTmpjmSYKGEg6yj_yCx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BRfn0PX5S4q28Q3AjIjgt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wJK11OvRCKqVUZgcVLne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W9jFjKBS4ikJHOnU9osS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QLZCNk89QOuUo1D6AwqMw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UoYYEdQ9T52ORMQALR8My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i9qumNueRbSSkEzCIr7Ml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nawhO0o8RxKp0mW1Uh9_3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bBS7_I8.RNKQbPhwGRAF6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2pAP9YQ9QEKjRT75TAet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7AqS26IaTKaIR20FClRkx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2uN32A9NQ9Oy9W074rT6H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88zfvgiLSPiloxSWjtQ_b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S4ijh15LRu6i7BZjO8UHt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GEo2OpjZTXqe2pkfcKyAt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2B9wH63eS.ODUW4N6UDnL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38UyjnRwRiKyAhOYsHT0f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KkuUnhUjTE.ux4_jafC.X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OK3sORFxTAK9wk0UE44CU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_bgwwTlfSeiSYblrtYt_Q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K7ckL26GT6SIhnsCc0OL0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0_0U..OSAqMvu.C_QccO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ElKXF5rsTFW160cOw07Mi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K7ckL26GT6SIhnsCc0OL0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e_2aG9tKT8WCXhvSxut8H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zxFF8v.Ru2OG5VY6Oaz_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Y99jb4HTR6.sc_EWnfSgE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XojAgvqWSH6wr9q.F3bn2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7pgXj6FoQlSq_eNqXRhv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Iem.sfI2RSaoRIuFQHr6L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mf1AZhnARkC7qjxhkAXlg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OKoHG5azRiOh7x2dNHepz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N4hZknhfR0GGUKkHVgMjP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B10tXgwaRRWxgcrEZ_nTk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IKWNhWwqQUi_53QRPKL5.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ocXNU.SQRxydl2JyC17hr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iRMWmQqvQG6_MnF_jKBo8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QC4iAn43SqSYCr0ZxDFmk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inQhaYtyTVS7scVlx82V9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IBMwM0r2R2yWr7SMuVbU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7ckL26GT6SIhnsCc0OL0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4INqGjUQRkq5LD3ZMK9Eo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ATmEpTF7QHS9ADOx17e.F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xEJOx6loS2q9BpXGd3.xm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SFgD.gcSR5aGjHci3yscV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C5xb1p5WQ2y8lwQzJIF7u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qAVBJMvUTh.WlZPrwPB21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KeLzEF._Suy8Yr7hPWmvp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DmtblXTVilsAkcq_W06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3Y3qmgCWTdOTPmJyhb34O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a8Cwu9c7RliDu8Y700Nz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J4BQ5yraQ6idr0sTPPeq7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gZGlJT8HRj2I3dYrC7xMe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kfq09C1GQbWJijMWoYsIf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FVjHxVJCSzSrCJsExnkPO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nfIZDhT1T7iZZpPpKicIT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tAgAPHjjQNuQLkY8ykEM3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OIG9o7qoT1qxcJig51ugd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Kd2KIWW1QRiHjyDQ6P7ok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pP_chEcYTrOG8OWtZdC5h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Abpc0cKjQGOjZJ9qE45q1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K_xMvqssQ6GYdRD38NRl4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JupAO5rSRBiom7qK_D6FC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WK9j56J9TTWGZZaxsMLMj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4FQ_ouN4SSuwKj7ZlyPV4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Sj1i.0CcTL6I8z2Ij3reK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_.0U1EJuS_eumOQ7UMxw5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_ivqSSi8R56bVvyO9J67L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ksqD96C3TbqnxZq4MdX1G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M5J5SyQ.SXeGoILdtEHkc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ZS8t_aiZTPqzukoE7J1Ox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J9GRuGsPQx23TuRdk8eED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cInUb.iGTKGTrCl_WUPnq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kY7ZN3OkRAWsFvB8WQn1H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_R86j1qFT5utnjZBbR67U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k37sIZPTQ1OIXWvTtrLyi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fh5AbfmRz27ssa_GWEOT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5_eXEH0AQGeAdzD2YPhdH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y6pW0sDzQEO5MvwajlQWP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OWVlv5dBSgCv8c4Ka4u_q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yyWnN8x_R9OEZM5Bv7Gx1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DRlfPfVGQLCOzC3rNb0MG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Lv5QB1r.Qo2ZDPALtZsF.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WoetSS7WQ7qapLeJHKrdg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7cvYrLE9RR.KdOYowDrbw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ZE.jguOvRc.MOmJeNF1IT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fw1LSAEKTVCNf.MmF4MaG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QZ9Ts1OSuSsCrCPxPfAN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7f4WrGqKT5aGJ6LPXYgFA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VE7qoMzJT8abZ8OqtGpji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z_K4mpdETDScJJ5FFxjTE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MjevSLpDRSWNPzv7uN0TX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Ami4JQxNQUSmmXls.S8zv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L3QM6xkPQICdse1Ej0wpP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R32ghU8NRnK40myWOS6Lq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TpLefz75TTa_89ScuCsYu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TNnUmWQ9REOnZmYj4L8kb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0xpKIcLtTTijxv1QowH.N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m.cF_hILTX.GJceLWtgZY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Yt5Zo.lzQ3ODEsija_vIm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dw0F8jJHTIiH3d3U4EPni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MW8aL85RSDOz0QOqGHLgG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kskVaB9ATFS1nBUMpBzfX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97aRiaGdRGSxqxtInlrDO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kt5wV0alRUaxcwK69Iz1o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ZfC1CvRRRiyG6RUtcqBHm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1DVMiE2IRFyUz61YnrO5q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if70LxZ3RwyTdZZ_9dCgm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Fk44HdjHTHGbVTb0H70Wj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4GPtnsRqS3qm0SdEmx5hB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8FcGTAc7Sma4upKxQ.G6S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leu3HpjQjuD2wi8wPBlr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lJCp808Qre2hyiGxgw6g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EKa2LR4VQbiINUijK.gAD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FRNqKLs.Q6WYHBSM6rjvC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dyYsetEGTa.raVmldMH_Y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4qH1JbiQL2.KkHR68kRL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MeWRLGWSCGVI4PH_62l4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7gcWDcCcT0eDcvBe3X9fl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f5okOxr9S6KGhxNLsm6ga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GClAb8EKSuq4nY8I0VPDY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lzFmxgqWST2bca9dM0nvY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V3tyiPRiTUCI8yJ3tMuWm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9b9acibSSwq4aAF1iazmw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uJLwcXKLRtiuj4F572CaA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CR4IjUcIQHKVKuMlGzgm.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BokXDoTKQ86hQtiH7QGqo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x9laF578RM.luOPE5Alaj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m_T553zxT06XZDGYgoYF1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K7ckL26GT6SIhnsCc0OL0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ctYeQ2uQSF.IczQzrGMrr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6ufOZylrQN25dlPFzdJjP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qwvNmYH6SvO8ws2P3yE09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_SFsgXfORziBjstln083M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orEUerghS6Suf0LkJ02Gd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dssoc6qsTyWbdSRK3ttjq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b1YTJ3hAROue5yzfyqHJs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5Wpw0at1TMq1CXgc8_Wbn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LFWz_I5TbSL5dfh86971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R4ytkVxTQG2oH3bY5UvKR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NdyF8zPjShSbv9WOdpNDs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FHlzg279QjCyGVVMR.xfn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fsHw8ihR2q0gDo4RhHMs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L_LmUcO3Sxe0JvS63uB9D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9N9x7R6DTNWQz2tcyrK7B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jGK7HtlNQnuFJkvOK02ut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E0ytbDvsSn2ACiDeSNVlJ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QPAaecTBS.iuEu9JiyTd2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d2NAalSgSjOjaTdMid5SR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TuZznwbQd2BQ0vyo5GKe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ZEMvBMA3Q1WLyxHxGOvtR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or1RE.19ReyjMJWMDJylG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blYmfK6vS_6yV3eb1pZE7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CRS5Mu.oS2qTinpfz8It4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bkgyVdgOTwOll7LT2wERb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Y0yFmCGZRLKMY30.cpjrz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DoSNK7cXRNyNZbUddNze6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Zgbw3kDURDChMCF0Ku0Pt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oIZd1GkiQkuqLBiDAi1SZ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A9UjDOYsR5a9U3UOQR6qN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5LVZZB1xTjq6dPDOSmLAn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S4UfZifaQ7unGn6xsAQi3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xJhPzFruS5S26fxEhLMcj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PpUL0JpkSH.CablGaih1v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BLi5gtenQ1O_RFZ1CHq2U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KImKzYP2TuKGPrfcyd.f0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FWdOY0o2RGiYbyyULGWss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mp3cYpTJSF.GdjEh5GACr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dyeKdBB5T3uH5OD909xfE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NLMNgeH_S9mXzbBPzao1L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ozW6LXzEQQ.HhBNokpFDy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zbL_hbUoS7GmTRo9DimRm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NQj489VmSMC98WOIII4QP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PDJ.ugZXThaOiifTuz_U5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0BCKq1zUSEOXHqIlASBKJ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EV5tBlaGS0a0YYhPuXquU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n.goHHcKROSNrTVPDvK7U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JYdLwVu8Q_GAyNDwIgiJ_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zSVfQWwUQ1e0IcMJAaJFN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IrpEFCXfTDKx7ub5r0pVz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BVKeYO_DS7qnIhTg_e7qF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nZ8aNxQqQvy03NYzMeWPr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s8Q_WDyQ2CgA4tbCD.iw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JOuqR4KdRNSLx15j_4jw2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SErhqd.wSI67zFNT4vkqw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AEASrsylT0W6gSP4u686d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f6_nufJhSKO2v0O8Rjp.O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pyeA2jfeSe6JkmqlqpREU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eiEdR09hR02fUYCgc1dlD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2fcYsbJZT0.dEBWxMus3c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kjOjluCrTZO_LW2VoIwHO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kMHc8QAJQEiu6vJKbDc5O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b99doJiXRFmqi9srG3pkI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p4rvDLZQIOnlN68TXZQD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oxFTlOF7RKaWjrYi2RsvL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ciuUjEPBTpKsSYj2VUFUR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1CO9KLy_TJurViRBOvuX9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dFA53q_lQ8Kh0IcHuGCxT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nYaXjRq3TS6ToooEDjf4f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91mIZkd4Roapflkj8kcsw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I8mJEeANSRi0T8I4hoY94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jEGB2sG7THO4WJyLTA1Q9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6I8X27DgT36heT41nOFuJ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o9gmomd4S0.Ns1Ap0NjzF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7MlH4K.YQOKzDZD7B_THn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8uRNlzk4TV6IDD7pPP410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1nNLyg0jRJOnifHhfmJaY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oUOB.mUERtmqJnKadFj35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wMs6YLeiQiWdXGq8eAIUL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Mxkk_IoETnGn0vsQONUnr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OPzdH.9vSSyWEX2lhgxVd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17Cqzju0T4Gcqopge4OpQ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oi6Ro3d0SqmkzUA6JpSuD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ivsDXhWSRNaANH9oaDLcf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hw3BMvQTxqeotWNZodY1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Yh5PBOqQkioDiM_5NaSU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OZ07YlHShufLy_mxi4kJ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SN9TZToXR7avVcohgKTxI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4tAVpaftRLalaiwX4t4A3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tQhvyNEiR8y030oIPABNL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BxYvwxXNQQ2yKmh0KKW3o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sDyVA6CFQU2adn1i28eBO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cPiUB0QsQUyhKR6EoSeDj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cUfT8PPVSOeXwA00FpjQQ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nisNkaggQca_.zvK4HizP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2SZT8ixiSKKPSlzGw267M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Z54D0iT5Rx.koyC2SmxkK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LpdW85xUSKmrjkWWYE1kn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gZ3jYs6pQH.LMwXHLNDho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omcJREGwRFuUWummH9zUP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P34hg_o.Q8GUFurRvPRVX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bXsFXjYyQWKWrRD7ekzAS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a7d_oLoGRnO6cM6ITaKly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88b_GlC0QS6yfIF_hqnPc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5b5DeOwnQoengmj9nhGte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1ioXTcYoR8O0Q3qr7Hqi4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AvFYzIzWQhm.72aV0x8bZ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TqvgkdqT4GDTe.JT8zBd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vZraSCK8S9mi7JrvcY_Mj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wEHvADjcT8KOBkR9OanKC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NV1WwOH1QmCgRDh_QpcZo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JI7MhCg_QhO8HSL.melDS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kUJOV4DGTNmlKjGkUbntF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QWnG._qWQ3qDL7Gs34UZs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9gcxGVQGQ.eclOGU_ex5v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xcAwipSORHu0kZ2HAouwi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drat5tsRS5eLi8ptVreRl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GDAb98hjTIKch80vRX2M4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NrQjPFD.TQ.C7AGr_Cgun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18Q1arLWT.OR8K9rM_x.F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p4G1iIRcQVOYLwxeVSSW.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zp55pkPQT2mWLU8etcOGZ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SP.B5jlzSN29ke2oYie3h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8g6FY0_RS.G5yG0Kd2B6_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y.sw5MHHTgePou_mR50_2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JzkWsAvdS9mm4Smb.mto9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feAm28T0TyyNjGiTv0XOq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MPs9Gre3SeyVvocwSM0Sg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AdsMS_KaRF2f02haelD9E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DtMiHr_7SuKzG2_0xDMZ4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gF.4sBXTZCbCwd2Y5EVj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K7ckL26GT6SIhnsCc0OL0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mi0tSpqSS..mF1.EEbi9X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ZTNHPtG.R8eIO.eDiYERZ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oNGOo06wTYGrKhUKxLEhq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gqFW4EaESZO8uEvuBgc.v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s4zEujWCSqydSfODrz1d2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oogqsmpeTEe.N1NjM4GdX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rg1rl8oaRg.v8tWM0AVp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E7ssnCmBTgW.kupFat97x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QiAY8Dr2TDy.y4x2rnppg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vZ95KP7NSSiWn5p4uadRs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eTDmqnFaSuuuNaRqQuNY0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VSXNVg_VRRmRF0zewZ1hY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dMZs9HySS52lhJ8vcFaKn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2uEUcJW6T8SlAPpmGdzwv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rvNYaFCuTI.xt5LIwzpVe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nKpEFf5OS9CskJwPq6jVs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NPBcy5imTBObailLjQzoH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AGocFPWAQa2d296i6PG1d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5OJRzo_zSAibmXMgr9__c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NqCass.iQpubOwak9qsar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p9n5Hv3zSR.KA9slSPSw9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K2H1TfRShixS5wslsahy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ygKBhvI6zkmtj_78EDBS.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ygKBhvI6zkmtj_78EDBS.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ygKBhvI6zkmtj_78EDBS.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ygKBhvI6zkmtj_78EDBS.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MYmdT7wZQZqBfWhRw5TCv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O3RdLZrbR5.9.P_w_eKiq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j3.jHJTwRk6nA.UZX32KH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krt72bTZTLSzcZl4lv2V1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kJPDDFlwQ86Z9nfl6stMB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v.uc5OaARFCvQapKSHDTR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5Y3TrtA3Rg2mJf1B_nItU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GXc7ChwXR7eoSSmpfG9Yf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LzVON6ygSYeGof9CfdQ8g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lqaR_2wNRSebem.4DuALc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x35z_E4hTACvh2u3j4RHK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XpUebUW4S06D6as3rTR82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nG0eRClPQdyxuU5FUvlxF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zdurJeOlTdKttb0wkf57Q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czR90v5SP6A95RrKoL1X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K9W26M9LTMW_oxpNxwNKe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ddDBV.tcSa.s.rnh6eQS8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J5VtjwsxRC6YLbusb2I4U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Q4OlVO_gQKKWatr4ZYe1t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S67043DSSJaEJkiG3gXF0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ZYtsvzVSSie_to8dqA1J3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zzGA2O_TmSr5C05Iuv8w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K7ckL26GT6SIhnsCc0OL0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1_cM4XsHT.SeP0ylL6JN9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NiyTsPtbQ3GDbUqkm0mkS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QaeBSESaQRutrNvzukEQs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ZseMc08dSFel3FPi..ChK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BygzqaDWTVKGdaLnMaPuJ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cQcN5VwpTTizkUFOjFSGz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GA2Y.DvJRX6xdzDtYNX_h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7_pKbDD8TuSQ5TNl1rCc0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QqFfnaPESRGIkqPmpSuKv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2ybXGJChSdSvEvVPDvHI9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DGbsArETQT2s3mW2AJNw5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upHodb9TSumL0_noYDSZj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u903rFWQp6jQjzPyKmjT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vAsobHnERv24GeYZnTC_z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Es4TwuMFTOKjhZSs3PQ8A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t8dObQd9RMeXRUI3gH.4L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ByF8CZBXTJ6Vkk9n_7XyE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pJKRNbqORIq7k0BZsoEOR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Q1NSTPdS4GGB2DrGmTwv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Cmyc1e3.Shu2foa42bYTb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450zO6KBTqW64GjNh08zT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2Tfy0mDTyaSz181sPHUC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6sRgLVi4Sx6N6G6i1IGIK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S_oAaS96SbKGOWcIHETqn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ZL5XgzT6RMWUVQmiCCkNL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MKVtzjgxSTqolDP2mEsQh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Jf5PRuOVQl2bAqy9GKEob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15LLldfyQpOzqpnBXAWJt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Lb2cPUYrSqqWAzExMyBUf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1av_N.ncRAazQjfOmyKDM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duGleK1oTFmwWPPJbq.id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0gxmBakuRgiYKbDRU_6Rp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JCz8YaSkQiiWMrS9iP77x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O9rg2drfTfCM1sPgOxBMv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9HnxgVGyS6mK8cGcvyS1Y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QI_RityKRW6_uXWD01E60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jfnZDjNyQVmMUDXtNBunJ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gJZd8OsjRC2YrnSZ6BbV0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QTNjphW2QJCNPECSvu8y6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lKPe69Q0RbWzfTtADeBn4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7Y.nSqTjQByn_YeEL_fki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UjpWT4TXRRmCRDjg3bZtR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rMDPbvkWTTO.Z.c4HD2cD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rkbkkYRIS_ShxsqRZ6RnC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coBOCfskS32RbgPqeLa8C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_FDRdxE9T1Sr31qK65lMs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GLeO8lyWQsCkHFhtzVGho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WFW3HgMuRZG1x1XgpivOL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06ne6dVNSHqdvbkiUMj04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K7ckL26GT6SIhnsCc0OL0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K7ckL26GT6SIhnsCc0OL0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42KTFiDJS_C5.nei1XvOE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cansVF2fSqy9CaLXJb4Bo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wPMG0jQpuFBfiEujrtg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hcKaFqNcQZCBnKOF8aSAe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ce_42Xm5T2yKyZG.9k1DB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biZ9Ent0TpqCahR8B72k5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lDkJy78yR1G9KUiqOGJyt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XMWJlzXKQKyesXO3t9IvK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3ZVP7iPQRt2bouqytcXu9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X6HV5iiESGm0R23IqzjL9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KHAXhILPQ4GA8zutdD_a_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1lDmmW_7T5GQPPtPrxTXt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6ApoDoEYTbqKW7o7uRZww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K7ckL26GT6SIhnsCc0OL0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mmjI7rCPTGGJB6Y6sPhYV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i_afZZdST7KvNbqwTup6f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jhHUBbozTtWXTvF.20JPN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6EnpTS8BTSG.ul8pjAN2B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c24K7Qi7SWOkxPwydK0WL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7Kt4R1hATIi8CdazChYcc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cbk32_aOTri_ukYIgDVl2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S5CK36XcQAm7nx4KOawvn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ZlHf7yJdRCKuyGLTHEwMI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oyzEhpW_QfWSD.Qv05M0e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zdxvJBo6Ru6NYxFZDtgw5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K01BdIWNT0iNt8rblcH6Y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GO7C.0orTZeCXLd9vQFO3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NGRBjxmnRSOqztWrPPjzg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V_PoVjo6T2yTMB0ANNo7y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xEZG8z5kROimD5h56c76H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lUruryLSSNKmLvtKPmdOR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WKA.PTXdSsyJ9gWlzs56V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S.sdWV85QAaCpTAL0KgcA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u4tohouqQW27Vq6hdatWU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K7ckL26GT6SIhnsCc0OL0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bYWsWaumSgO6dlrEkG4Pi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nC2WdDYXRnK9L.GOJbhyK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5JrRIBnMQ0G5NXE6fTvDm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Ixq.pYFHQ5iR8efH0kRZU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sDUpubn6TCaZimLeWD7ic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JRO2AlRTRfGfw7YQHQHt9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NkE668C7SKKd54PuMrM4H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pQrxQn.BSo6RKPKY5RTty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qJxTPiKmRWCZ0TZMxTF5J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gGORyPeRQXe79SYTwvu79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UwTlOww0Q3WUby988phko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81zcDElCSDO7zkJYIwPZz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tZU3KuykQfqQ0P6I4oysi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hKVEXyUzT4GOZIqrH9gZG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D.nG57toTxyEf1wNr1aLj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qp5.yB.URHG27I6YIECrW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6WvBFy1HTi26ljr8nr8Oy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DVzMzNKSfuRBzcbIzIWH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7Sg1reaWRcKrVHoYx3ege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cRn0DLCXS3GXvtfF4zYdX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D8TlUyQYQ0ST68uEATvIq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K7ckL26GT6SIhnsCc0OL0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AEypuz03R7.2VDbBmkm_C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4v.IcrwVSjeyTc1DrxSEt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tEO1YBkhTTCAz108DOe_F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Wh44792ERzOl_bW8J79lz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3AmChvjmQ6ykudusddkID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6NOIoHoyRXmzw7DvUMTX5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IbXeSAWZS9SeulO56a9JC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BSyf_2Z5QCKPXZFyzmpWg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Bnbu2HfrR3OVPf.Dq1wr7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Rd8KZm7uSYewhkFbZYkP5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fYGytsJsTdOtFPfk9oWoa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CGNdiMefRLmS8tHhxctxA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UxJ5yRfNRD2_vO0uQ8I8o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rTTq8XSsQoyBzRDNcGjiS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n8ptfBYqR8iU.rU7sK0ap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wTC.HB9qR4OUZwFTiWUcc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s2iOAMDHRsK9YDv6dzVsL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hATEpsoFQgC_UBWBs9ZG.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pBQOETokQdqBe.167SEk7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7Kdlyx6eSzyD562N7NhRf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K7ckL26GT6SIhnsCc0OL0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qaIZFWlLSSKJErI4c2lTw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eFsXxuR9QWuBF30xPXRJb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W.Ze2gHJR1OkXqDwCd6If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T45F90j_TrSD9Scdp9S7K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oeyk.LmZTeKLN59nJ6vxN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vIx3t99vR6qdyzCnaGXAm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WvEjoSN9QhaBgspOq05Lb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v3GHUfTlTv2VdyvDWKqMx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pGeNpOY_Tamgh6uen5JUI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3dE02k7uRtSUbYLEAZihA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Sf89Uzb0QdGoWFxwXNa6z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O2_uO6TVTZOCdhHnGOT1n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3Kg0cUhATtC0JZzMUtiZK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RpNrGRfBSPiiyjD8rF0Ke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11iANECeRbqQoS1.Oyt1w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RABY.VlFRGuTKbkAOLHv8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cRbSW7PxR8ye._bGfWK1V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b8bhvydUQsKq1qNqDAV3b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NUT39b5RTCWCNZEA1wh27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4bQfl7YLSKilYPR.vgMzg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emS4EobVTgm2cQVTV0I_U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tpukqm7CR6mVoTgtBr.tz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68r4JLBeSuamhZmufyehq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xvwA6d9ZTGGaTpGT65rZ2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bpx95a2wSi.eSBJioXR29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h_9D0LX.R7Kbny0fkfFQQ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VyHpqrh7RvOHPWDAikuXQ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x126ir5USFqwdRAB674mN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_D6OjISKTtOB5nlpsxzXx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_LqNHNEMTxe8STO2Q9Po9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noMdI1TZQbyAgcaAgffys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yNOTXR8SQXi3C7nZ75Lsi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SakrA1FeSUakWzPNr4rS.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A8UJdp9zS9ODwUOtErCuU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ik86CShATD6ExlTMx87GH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B32b.EzbSeSN.EtQ_pHSG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ReHYYyynTpOIFkgZd_oNF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0Y7MxGRhRVSjWa47hi2Re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wKRQw6tMS7SXSBMvVxjsD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vexAVF43So2Ho2fffpHwj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ITdV.TEJQeCsctLnTmjrF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3trtM3wWRd.oudQH5DNRj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K7ckL26GT6SIhnsCc0OL0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Kyu_Lo4SUSJ_ot3lMPkg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QC.6NyzPRb6.QNcNJ66Ss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QOjDWd3yTECWbRPgK9ClC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za5lQZ3XQLmrjwje9PY6q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AqYU03ejTfWD_xqib.4Rs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fADa.pskSfOjp0Zvyhirk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PZ7O25hwQqqfFCnyazCSa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K7ckL26GT6SIhnsCc0OL0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FDo7dxfQR7mrOA9Auhg8a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FjZku_8dTkuS6wkztOsnZ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eKUQrfM9T3yCe13ht7eyQ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nhAk5qAUTJ2DGvMwlfTOM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qsVwECs9R1Sg2fcaSCzXv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r.UFPyMAS_yYFHdSt9l54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tV5_RHgeS4SCoqvv5SzUb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t4ClVGlSK2yY9vfvp.gX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fH4M7.MFR6aknhJBMgbom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jFRmlFPoSlatRXHgcsWKo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GVQMvZGxSImnpjPwoIWyh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jjDDYtKzTOCm4kxi9QS6W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Ku82pSbbQ_u8XVEcKmCUo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3phFpNUDQqOdfQUIx1mWA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mdkOXEJYR62YsYiwd.1tU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LkXSBtn6RC6veaCqtGrKL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oRdLxpliRBmxy5enQYYW4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9QtjMbvcQBSlHtzXLseSu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fgb.U7QzRdSfoBqnnAYnf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x5jrY9DxS8KubDt7G0Z6_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SNwEBRlQQgyacZOp9WCEQ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1oTknxrvSnqPBGowMVrGX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h.MdvX28RxKZz.f2X8WFe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atBsusxvQA2sA1BCR9.m5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NhpK6k8ZQC2isme5lyUEw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tpRxlUyDSRO6xN.mLIK52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jdwvALaUSW2QO1cFtOm0P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K43aOF4CQVq9ExwLQfZuy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Ei9NOJmLQGqdmqhwQuZim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bTLMGQdFSb2N58pSIvVKK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Xl8Lbu3XR4iPGXVsNdxPi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K_m42Zo2Qa6kC9OJvj2DZ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4jlFyLYSSKOTeldd1e.wg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K7ckL26GT6SIhnsCc0OL0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zDuGjQY1Sy2IgHuzZRUsF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nil4p1U9SEiVzBXtDH0tD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tUIDzannRdmluip3thcKd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Fcw7vTA6TiC2QDi6ekINr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TePvViTSTieVl9.pS_6tJ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78XTAQxzSsKKRb_uc9FF1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MFTM8uSNTjux9k1.6qOAt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vpk1llyuTD.RCIsAfplND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2fX76gxRQEWBC6K4W6U7b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K7ckL26GT6SIhnsCc0OL0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b.foJFALQr6lI2.4ZRlLs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K7ckL26GT6SIhnsCc0OL0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mE4T68xEQ4uXNp4hYK9W6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mh5z8z3jRu63.vZMkUrUx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WFhQ3v3ZRGGtCuF6MTJgf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MkKeFI5GSGOClS1JLGEbyQ"/>
</p:tagLst>
</file>

<file path=ppt/tags/tag7.xml><?xml version="1.0" encoding="utf-8"?>
<p:tagLst xmlns:a="http://schemas.openxmlformats.org/drawingml/2006/main" xmlns:r="http://schemas.openxmlformats.org/officeDocument/2006/relationships" xmlns:p="http://schemas.openxmlformats.org/presentationml/2006/main">
  <p:tag name="LAYOUT" val="ppLayoutCustom"/>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AuuLu7_HQKazsgbaP_L7M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j.XOaWUQQymnDx0U43yw6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ARFcwPvRwmi0Q_Iso5sI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iumkbbqTSSM6i_w1O9Dv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qJbgqw6_TGOc3oOWCs92Y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4f_9cEbIS3.bujN8d83mT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d0UjqWF8QjSztpL7E6jCE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qSQzl3ISQYq5jW4asznmZ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kyHyCKh.Qlu..XEa._gE7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EOReIgKCQmaPC8qnzGgaO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ocnYvoybTJCwq.vu7ImjR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MMnkn7mgSaSV64o3Yqed8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RDUtwVZjR8qM.PHdZyTod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74_a_zHRSrShqFRtS5MaA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eXBpQqERLeaMrf2Mt0ul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DkjomhJ0RgWCRwyBdIy1S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5O6O5G21TUu5UIxjzYa92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yqdLP8RLS0GRLd9cAsno3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Nl4Dti6iRSCrlD3J4XIY6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0IH854JwQbKFDpQyhKi.Qg"/>
</p:tagLst>
</file>

<file path=ppt/tags/tag9.xml><?xml version="1.0" encoding="utf-8"?>
<p:tagLst xmlns:a="http://schemas.openxmlformats.org/drawingml/2006/main" xmlns:r="http://schemas.openxmlformats.org/officeDocument/2006/relationships" xmlns:p="http://schemas.openxmlformats.org/presentationml/2006/main">
  <p:tag name="LAYOUT" val="ppLayoutCustom"/>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k913IYDxTAuZb7byE6OXJ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XDqsGtUxQJu9bzGRDAsFP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Bm2Zly0kQSmHeeGrNrGTQ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sknI86zRPK5EDmK84YoD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p9rsX6HsR56BKG_d7nZAC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kPMjJL6YRT2ql68GQvnuI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1a4XKFgQEy4ffJT3bPpS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J9us5qqTqu2EY2wVQd.s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ZL6ynIEEQBOVXofIL0mju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DtQkB4mkQm.VHCspLaknjw"/>
</p:tagLst>
</file>

<file path=ppt/theme/theme1.xml><?xml version="1.0" encoding="utf-8"?>
<a:theme xmlns:a="http://schemas.openxmlformats.org/drawingml/2006/main" name="TEMPLATE MASTER">
  <a:themeElements>
    <a:clrScheme name="Transnet">
      <a:dk1>
        <a:srgbClr val="000000"/>
      </a:dk1>
      <a:lt1>
        <a:sysClr val="window" lastClr="FFFFFF"/>
      </a:lt1>
      <a:dk2>
        <a:srgbClr val="69614E"/>
      </a:dk2>
      <a:lt2>
        <a:srgbClr val="C2BBAD"/>
      </a:lt2>
      <a:accent1>
        <a:srgbClr val="A1A250"/>
      </a:accent1>
      <a:accent2>
        <a:srgbClr val="6F90A7"/>
      </a:accent2>
      <a:accent3>
        <a:srgbClr val="84B5BD"/>
      </a:accent3>
      <a:accent4>
        <a:srgbClr val="C7B400"/>
      </a:accent4>
      <a:accent5>
        <a:srgbClr val="E42313"/>
      </a:accent5>
      <a:accent6>
        <a:srgbClr val="95C11F"/>
      </a:accent6>
      <a:hlink>
        <a:srgbClr val="00B0F0"/>
      </a:hlink>
      <a:folHlink>
        <a:srgbClr val="7030A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Transnet_CF_TRX091</Template>
  <TotalTime>110484</TotalTime>
  <Words>4469</Words>
  <Application>Microsoft Office PowerPoint</Application>
  <PresentationFormat>On-screen Show (4:3)</PresentationFormat>
  <Paragraphs>1036</Paragraphs>
  <Slides>22</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22</vt:i4>
      </vt:variant>
    </vt:vector>
  </HeadingPairs>
  <TitlesOfParts>
    <vt:vector size="35" baseType="lpstr">
      <vt:lpstr>ＭＳ Ｐゴシック</vt:lpstr>
      <vt:lpstr>Apex SANS</vt:lpstr>
      <vt:lpstr>Apex SANS</vt:lpstr>
      <vt:lpstr>Arial</vt:lpstr>
      <vt:lpstr>Arial Narrow</vt:lpstr>
      <vt:lpstr>Calibri</vt:lpstr>
      <vt:lpstr>Tahoma</vt:lpstr>
      <vt:lpstr>Times New Roman</vt:lpstr>
      <vt:lpstr>Wingdings</vt:lpstr>
      <vt:lpstr>TEMPLATE MASTER</vt:lpstr>
      <vt:lpstr>think-cell Slide</vt:lpstr>
      <vt:lpstr>Microsoft Graph Chart</vt:lpstr>
      <vt:lpstr>Chart</vt:lpstr>
      <vt:lpstr>PowerPoint Presentation</vt:lpstr>
      <vt:lpstr>Executive summary</vt:lpstr>
      <vt:lpstr>Organisational Structure</vt:lpstr>
      <vt:lpstr>Governance Structure and Relations</vt:lpstr>
      <vt:lpstr>Transnet Highlights</vt:lpstr>
      <vt:lpstr>Overview volume and financial performance trends</vt:lpstr>
      <vt:lpstr>Transnet of tomorrow: Responding to key trends through Transnet 4.0</vt:lpstr>
      <vt:lpstr>2018/19 Corporate Plan: We have taken a conservative view on South Africa’s macro-economy as it relates to GDP outlook </vt:lpstr>
      <vt:lpstr>2018/19 Corporate Plan: Business assumptions included in Financial Plan</vt:lpstr>
      <vt:lpstr>2018/19 Corporate Plan: General Freight Volumes</vt:lpstr>
      <vt:lpstr>2018/19 Corporate Plan: Rail, Port and Pipeline Volumes</vt:lpstr>
      <vt:lpstr>2018/19 Corporate Plan: EBITDA profile</vt:lpstr>
      <vt:lpstr>2018/19 Corporate Plan: Capital investments</vt:lpstr>
      <vt:lpstr>2018/19 Corporate Plan: Funding requirements</vt:lpstr>
      <vt:lpstr>2018/19 Corporate Plan: Key financial ratios</vt:lpstr>
      <vt:lpstr>Should funding be a challenge over the medium-term, Transnet will reduce the capital investment portfolio further</vt:lpstr>
      <vt:lpstr>2018/19 Corporate Plan: Safety, Environmental and Transformation KPI’s</vt:lpstr>
      <vt:lpstr>2018/19 Corporate Plan: The Human Capital strategy focusses on skills development and personnel retention</vt:lpstr>
      <vt:lpstr>2018/19 Corporate Plan: World-class enterprise and supplier development remains the key socio-economic contributor</vt:lpstr>
      <vt:lpstr>2018/19 Corporate Plan: Social stewardship</vt:lpstr>
      <vt:lpstr>2018/19 Corporate Plan: Top 10 Strategic Risks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2016/17 budget and capital planning</dc:title>
  <dc:creator>VGI</dc:creator>
  <cp:lastModifiedBy>Mario van der Walt  Transnet  Corporate  JHB</cp:lastModifiedBy>
  <cp:revision>3376</cp:revision>
  <cp:lastPrinted>2018-02-23T13:57:41Z</cp:lastPrinted>
  <dcterms:created xsi:type="dcterms:W3CDTF">2015-08-16T13:49:02Z</dcterms:created>
  <dcterms:modified xsi:type="dcterms:W3CDTF">2018-04-24T08:47:51Z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Title</vt:lpwstr>
  </property>
  <property fmtid="{D5CDD505-2E9C-101B-9397-08002B2CF9AE}" pid="3" name="Final">
    <vt:bool>false</vt:bool>
  </property>
  <property fmtid="{D5CDD505-2E9C-101B-9397-08002B2CF9AE}" pid="4" name="Event">
    <vt:lpwstr/>
  </property>
  <property fmtid="{D5CDD505-2E9C-101B-9397-08002B2CF9AE}" pid="5" name="Delivery Date">
    <vt:lpwstr>Date</vt:lpwstr>
  </property>
  <property fmtid="{D5CDD505-2E9C-101B-9397-08002B2CF9AE}" pid="6" name="Office2010EditCount">
    <vt:lpwstr>1</vt:lpwstr>
  </property>
  <property fmtid="{D5CDD505-2E9C-101B-9397-08002B2CF9AE}" pid="7" name="Office2003EditCount">
    <vt:lpwstr>0</vt:lpwstr>
  </property>
  <property fmtid="{D5CDD505-2E9C-101B-9397-08002B2CF9AE}" pid="8" name="LastEditedOfficeVersion">
    <vt:lpwstr>Office2010</vt:lpwstr>
  </property>
  <property fmtid="{D5CDD505-2E9C-101B-9397-08002B2CF9AE}" pid="9" name="DocID">
    <vt:lpwstr>Doc ID</vt:lpwstr>
  </property>
  <property fmtid="{D5CDD505-2E9C-101B-9397-08002B2CF9AE}" pid="10" name="VGCompatibilityCheck Run By">
    <vt:lpwstr>Deepalakshmi N Mural</vt:lpwstr>
  </property>
  <property fmtid="{D5CDD505-2E9C-101B-9397-08002B2CF9AE}" pid="11" name="VGCompatibilityCheck Run On ">
    <vt:lpwstr>8/29/2014 4:19:42 AM</vt:lpwstr>
  </property>
  <property fmtid="{D5CDD505-2E9C-101B-9397-08002B2CF9AE}" pid="12" name="Office2010WasSaved">
    <vt:lpwstr>1</vt:lpwstr>
  </property>
</Properties>
</file>