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259" r:id="rId3"/>
    <p:sldId id="332" r:id="rId4"/>
    <p:sldId id="333" r:id="rId5"/>
    <p:sldId id="334" r:id="rId6"/>
    <p:sldId id="385" r:id="rId7"/>
    <p:sldId id="335" r:id="rId8"/>
    <p:sldId id="291" r:id="rId9"/>
    <p:sldId id="289" r:id="rId10"/>
    <p:sldId id="297" r:id="rId11"/>
    <p:sldId id="298" r:id="rId12"/>
    <p:sldId id="299" r:id="rId13"/>
    <p:sldId id="300" r:id="rId14"/>
    <p:sldId id="301" r:id="rId15"/>
    <p:sldId id="331" r:id="rId16"/>
    <p:sldId id="292" r:id="rId17"/>
    <p:sldId id="384" r:id="rId18"/>
    <p:sldId id="290" r:id="rId19"/>
    <p:sldId id="328" r:id="rId20"/>
    <p:sldId id="329" r:id="rId21"/>
    <p:sldId id="337" r:id="rId22"/>
    <p:sldId id="349" r:id="rId23"/>
    <p:sldId id="336" r:id="rId24"/>
    <p:sldId id="366" r:id="rId25"/>
    <p:sldId id="324" r:id="rId26"/>
    <p:sldId id="338" r:id="rId27"/>
    <p:sldId id="339" r:id="rId28"/>
    <p:sldId id="345" r:id="rId29"/>
    <p:sldId id="325" r:id="rId30"/>
    <p:sldId id="340" r:id="rId31"/>
    <p:sldId id="341" r:id="rId32"/>
    <p:sldId id="346" r:id="rId33"/>
    <p:sldId id="326" r:id="rId34"/>
    <p:sldId id="367" r:id="rId35"/>
    <p:sldId id="342" r:id="rId36"/>
    <p:sldId id="347" r:id="rId37"/>
    <p:sldId id="327" r:id="rId38"/>
    <p:sldId id="343" r:id="rId39"/>
    <p:sldId id="344" r:id="rId40"/>
    <p:sldId id="348" r:id="rId41"/>
    <p:sldId id="295" r:id="rId42"/>
    <p:sldId id="350" r:id="rId43"/>
    <p:sldId id="352" r:id="rId44"/>
    <p:sldId id="353" r:id="rId45"/>
    <p:sldId id="354" r:id="rId46"/>
    <p:sldId id="356" r:id="rId47"/>
    <p:sldId id="358" r:id="rId48"/>
    <p:sldId id="360" r:id="rId49"/>
    <p:sldId id="368" r:id="rId50"/>
    <p:sldId id="370" r:id="rId51"/>
    <p:sldId id="371" r:id="rId52"/>
    <p:sldId id="372" r:id="rId53"/>
    <p:sldId id="373" r:id="rId54"/>
    <p:sldId id="374" r:id="rId55"/>
    <p:sldId id="382" r:id="rId56"/>
    <p:sldId id="383" r:id="rId57"/>
    <p:sldId id="288" r:id="rId5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3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4B1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046" autoAdjust="0"/>
  </p:normalViewPr>
  <p:slideViewPr>
    <p:cSldViewPr snapToGrid="0" snapToObjects="1">
      <p:cViewPr varScale="1">
        <p:scale>
          <a:sx n="76" d="100"/>
          <a:sy n="76" d="100"/>
        </p:scale>
        <p:origin x="-1350" y="-84"/>
      </p:cViewPr>
      <p:guideLst>
        <p:guide orient="horz" pos="2358"/>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pie3DChart>
        <c:varyColors val="1"/>
        <c:ser>
          <c:idx val="0"/>
          <c:order val="0"/>
          <c:tx>
            <c:strRef>
              <c:f>Sheet1!$B$1</c:f>
              <c:strCache>
                <c:ptCount val="1"/>
                <c:pt idx="0">
                  <c:v>Sales</c:v>
                </c:pt>
              </c:strCache>
            </c:strRef>
          </c:tx>
          <c:dLbls>
            <c:dLbl>
              <c:idx val="1"/>
              <c:layout>
                <c:manualLayout>
                  <c:x val="0.15641638627770654"/>
                  <c:y val="4.3218759639653173E-2"/>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3AD-4F6F-B52E-8F7E58168F18}"/>
                </c:ext>
              </c:extLst>
            </c:dLbl>
            <c:spPr>
              <a:noFill/>
              <a:ln>
                <a:noFill/>
              </a:ln>
              <a:effectLst/>
            </c:spPr>
            <c:txPr>
              <a:bodyPr/>
              <a:lstStyle/>
              <a:p>
                <a:pPr>
                  <a:defRPr sz="1400">
                    <a:latin typeface="Arial" panose="020B0604020202020204" pitchFamily="34" charset="0"/>
                    <a:cs typeface="Arial" panose="020B0604020202020204" pitchFamily="34" charset="0"/>
                  </a:defRPr>
                </a:pPr>
                <a:endParaRPr lang="en-US"/>
              </a:p>
            </c:txPr>
            <c:showVal val="1"/>
            <c:showCatName val="1"/>
            <c:showLeaderLines val="1"/>
            <c:extLst xmlns:c16r2="http://schemas.microsoft.com/office/drawing/2015/06/chart">
              <c:ext xmlns:c15="http://schemas.microsoft.com/office/drawing/2012/chart" uri="{CE6537A1-D6FC-4f65-9D91-7224C49458BB}"/>
            </c:extLst>
          </c:dLbls>
          <c:cat>
            <c:strRef>
              <c:f>Sheet1!$A$2:$A$5</c:f>
              <c:strCache>
                <c:ptCount val="4"/>
                <c:pt idx="0">
                  <c:v>African</c:v>
                </c:pt>
                <c:pt idx="1">
                  <c:v>Indian</c:v>
                </c:pt>
                <c:pt idx="2">
                  <c:v>Coloured</c:v>
                </c:pt>
                <c:pt idx="3">
                  <c:v>White</c:v>
                </c:pt>
              </c:strCache>
            </c:strRef>
          </c:cat>
          <c:val>
            <c:numRef>
              <c:f>Sheet1!$B$2:$B$5</c:f>
              <c:numCache>
                <c:formatCode>0.00%</c:formatCode>
                <c:ptCount val="4"/>
                <c:pt idx="0">
                  <c:v>0.79500000000000004</c:v>
                </c:pt>
                <c:pt idx="1">
                  <c:v>6.6000000000000003E-2</c:v>
                </c:pt>
                <c:pt idx="2">
                  <c:v>3.3000000000000002E-2</c:v>
                </c:pt>
                <c:pt idx="3">
                  <c:v>0.10500000000000001</c:v>
                </c:pt>
              </c:numCache>
            </c:numRef>
          </c:val>
          <c:extLst xmlns:c16r2="http://schemas.microsoft.com/office/drawing/2015/06/chart">
            <c:ext xmlns:c16="http://schemas.microsoft.com/office/drawing/2014/chart" uri="{C3380CC4-5D6E-409C-BE32-E72D297353CC}">
              <c16:uniqueId val="{00000001-33AD-4F6F-B52E-8F7E58168F18}"/>
            </c:ext>
          </c:extLst>
        </c:ser>
        <c:dLbls>
          <c:showVal val="1"/>
          <c:showCatName val="1"/>
        </c:dLbls>
      </c:pie3D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pie3DChart>
        <c:varyColors val="1"/>
        <c:ser>
          <c:idx val="0"/>
          <c:order val="0"/>
          <c:tx>
            <c:strRef>
              <c:f>Sheet1!$B$1</c:f>
              <c:strCache>
                <c:ptCount val="1"/>
                <c:pt idx="0">
                  <c:v>Sales</c:v>
                </c:pt>
              </c:strCache>
            </c:strRef>
          </c:tx>
          <c:dLbls>
            <c:spPr>
              <a:noFill/>
              <a:ln>
                <a:noFill/>
              </a:ln>
              <a:effectLst/>
            </c:spPr>
            <c:txPr>
              <a:bodyPr/>
              <a:lstStyle/>
              <a:p>
                <a:pPr>
                  <a:defRPr sz="1600">
                    <a:latin typeface="Arial" panose="020B0604020202020204" pitchFamily="34" charset="0"/>
                    <a:cs typeface="Arial" panose="020B0604020202020204" pitchFamily="34" charset="0"/>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0.00%</c:formatCode>
                <c:ptCount val="2"/>
                <c:pt idx="0">
                  <c:v>0.45860000000000001</c:v>
                </c:pt>
                <c:pt idx="1">
                  <c:v>0.54139999999999999</c:v>
                </c:pt>
              </c:numCache>
            </c:numRef>
          </c:val>
          <c:extLst xmlns:c16r2="http://schemas.microsoft.com/office/drawing/2015/06/chart">
            <c:ext xmlns:c16="http://schemas.microsoft.com/office/drawing/2014/chart" uri="{C3380CC4-5D6E-409C-BE32-E72D297353CC}">
              <c16:uniqueId val="{00000000-39DA-4B57-8C62-892CA79CDC1C}"/>
            </c:ext>
          </c:extLst>
        </c:ser>
        <c:dLbls>
          <c:showCatName val="1"/>
          <c:showPercent val="1"/>
        </c:dLbls>
      </c:pie3DChart>
    </c:plotArea>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AFE3A-4A60-418B-8EE2-E1409F5E4147}"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en-ZA"/>
        </a:p>
      </dgm:t>
    </dgm:pt>
    <dgm:pt modelId="{4D0710B2-FBB4-42CD-8585-31ECC66EADB0}">
      <dgm:prSet phldrT="[Text]"/>
      <dgm:spPr/>
      <dgm:t>
        <a:bodyPr/>
        <a:lstStyle/>
        <a:p>
          <a:r>
            <a:rPr lang="en-ZA" dirty="0" smtClean="0">
              <a:latin typeface="Arial" pitchFamily="34" charset="0"/>
              <a:cs typeface="Arial" pitchFamily="34" charset="0"/>
            </a:rPr>
            <a:t>Constitution </a:t>
          </a:r>
          <a:endParaRPr lang="en-ZA" dirty="0">
            <a:latin typeface="Arial" pitchFamily="34" charset="0"/>
            <a:cs typeface="Arial" pitchFamily="34" charset="0"/>
          </a:endParaRPr>
        </a:p>
      </dgm:t>
    </dgm:pt>
    <dgm:pt modelId="{35C1C00E-0A12-4725-B5C7-14A87F5D49EE}" type="parTrans" cxnId="{6BBCCFB6-C65D-4311-A134-B2E7FEA6D743}">
      <dgm:prSet/>
      <dgm:spPr/>
      <dgm:t>
        <a:bodyPr/>
        <a:lstStyle/>
        <a:p>
          <a:endParaRPr lang="en-ZA">
            <a:latin typeface="Arial" pitchFamily="34" charset="0"/>
            <a:cs typeface="Arial" pitchFamily="34" charset="0"/>
          </a:endParaRPr>
        </a:p>
      </dgm:t>
    </dgm:pt>
    <dgm:pt modelId="{4AC92C6A-7A4A-4A5D-A26C-1EB22F98582C}" type="sibTrans" cxnId="{6BBCCFB6-C65D-4311-A134-B2E7FEA6D743}">
      <dgm:prSet/>
      <dgm:spPr/>
      <dgm:t>
        <a:bodyPr/>
        <a:lstStyle/>
        <a:p>
          <a:endParaRPr lang="en-ZA">
            <a:latin typeface="Arial" pitchFamily="34" charset="0"/>
            <a:cs typeface="Arial" pitchFamily="34" charset="0"/>
          </a:endParaRPr>
        </a:p>
      </dgm:t>
    </dgm:pt>
    <dgm:pt modelId="{7DC28CE7-1673-4079-854A-2325FF52FEB3}">
      <dgm:prSet phldrT="[Text]"/>
      <dgm:spPr/>
      <dgm:t>
        <a:bodyPr/>
        <a:lstStyle/>
        <a:p>
          <a:r>
            <a:rPr lang="en-ZA" dirty="0" smtClean="0">
              <a:latin typeface="Arial" pitchFamily="34" charset="0"/>
              <a:cs typeface="Arial" pitchFamily="34" charset="0"/>
            </a:rPr>
            <a:t>S 55 (2): NA oversight</a:t>
          </a:r>
          <a:endParaRPr lang="en-ZA" dirty="0">
            <a:latin typeface="Arial" pitchFamily="34" charset="0"/>
            <a:cs typeface="Arial" pitchFamily="34" charset="0"/>
          </a:endParaRPr>
        </a:p>
      </dgm:t>
    </dgm:pt>
    <dgm:pt modelId="{A175C73C-3B41-45FE-BFDD-098E0BA05BC1}" type="parTrans" cxnId="{2FB1F706-5E43-4D51-B9E7-8A856B272899}">
      <dgm:prSet/>
      <dgm:spPr/>
      <dgm:t>
        <a:bodyPr/>
        <a:lstStyle/>
        <a:p>
          <a:endParaRPr lang="en-ZA">
            <a:latin typeface="Arial" pitchFamily="34" charset="0"/>
            <a:cs typeface="Arial" pitchFamily="34" charset="0"/>
          </a:endParaRPr>
        </a:p>
      </dgm:t>
    </dgm:pt>
    <dgm:pt modelId="{D7D3ACE0-E5CC-4915-9CA4-418AB9C3FFE2}" type="sibTrans" cxnId="{2FB1F706-5E43-4D51-B9E7-8A856B272899}">
      <dgm:prSet/>
      <dgm:spPr/>
      <dgm:t>
        <a:bodyPr/>
        <a:lstStyle/>
        <a:p>
          <a:endParaRPr lang="en-ZA">
            <a:latin typeface="Arial" pitchFamily="34" charset="0"/>
            <a:cs typeface="Arial" pitchFamily="34" charset="0"/>
          </a:endParaRPr>
        </a:p>
      </dgm:t>
    </dgm:pt>
    <dgm:pt modelId="{4634B781-B9F5-4E9C-84AF-9099CD5FCC35}">
      <dgm:prSet phldrT="[Text]"/>
      <dgm:spPr/>
      <dgm:t>
        <a:bodyPr/>
        <a:lstStyle/>
        <a:p>
          <a:r>
            <a:rPr lang="en-ZA" dirty="0" smtClean="0">
              <a:latin typeface="Arial" pitchFamily="34" charset="0"/>
              <a:cs typeface="Arial" pitchFamily="34" charset="0"/>
            </a:rPr>
            <a:t>S 215 &amp; 216: Budget transparency</a:t>
          </a:r>
          <a:endParaRPr lang="en-ZA" dirty="0">
            <a:latin typeface="Arial" pitchFamily="34" charset="0"/>
            <a:cs typeface="Arial" pitchFamily="34" charset="0"/>
          </a:endParaRPr>
        </a:p>
      </dgm:t>
    </dgm:pt>
    <dgm:pt modelId="{E5732CE2-B731-40AB-AC28-226016DC1EAE}" type="parTrans" cxnId="{B55B742E-FF37-45DB-BD99-F04E8412A64C}">
      <dgm:prSet/>
      <dgm:spPr/>
      <dgm:t>
        <a:bodyPr/>
        <a:lstStyle/>
        <a:p>
          <a:endParaRPr lang="en-ZA">
            <a:latin typeface="Arial" pitchFamily="34" charset="0"/>
            <a:cs typeface="Arial" pitchFamily="34" charset="0"/>
          </a:endParaRPr>
        </a:p>
      </dgm:t>
    </dgm:pt>
    <dgm:pt modelId="{AE39771E-1A3F-4D87-A97D-C0A2DBF29E05}" type="sibTrans" cxnId="{B55B742E-FF37-45DB-BD99-F04E8412A64C}">
      <dgm:prSet/>
      <dgm:spPr/>
      <dgm:t>
        <a:bodyPr/>
        <a:lstStyle/>
        <a:p>
          <a:endParaRPr lang="en-ZA">
            <a:latin typeface="Arial" pitchFamily="34" charset="0"/>
            <a:cs typeface="Arial" pitchFamily="34" charset="0"/>
          </a:endParaRPr>
        </a:p>
      </dgm:t>
    </dgm:pt>
    <dgm:pt modelId="{ADB3A286-7985-497B-A3B9-16FC4BB1EA6A}">
      <dgm:prSet phldrT="[Text]"/>
      <dgm:spPr/>
      <dgm:t>
        <a:bodyPr/>
        <a:lstStyle/>
        <a:p>
          <a:r>
            <a:rPr lang="en-ZA" dirty="0" smtClean="0">
              <a:latin typeface="Arial" pitchFamily="34" charset="0"/>
              <a:cs typeface="Arial" pitchFamily="34" charset="0"/>
            </a:rPr>
            <a:t>Public Finance Management Act </a:t>
          </a:r>
          <a:endParaRPr lang="en-ZA" dirty="0">
            <a:latin typeface="Arial" pitchFamily="34" charset="0"/>
            <a:cs typeface="Arial" pitchFamily="34" charset="0"/>
          </a:endParaRPr>
        </a:p>
      </dgm:t>
    </dgm:pt>
    <dgm:pt modelId="{3DD3F843-7690-43D2-85E9-7BC3A4DEEFE8}" type="parTrans" cxnId="{27967F77-CD6E-4C9C-9814-82797ABE2E95}">
      <dgm:prSet/>
      <dgm:spPr/>
      <dgm:t>
        <a:bodyPr/>
        <a:lstStyle/>
        <a:p>
          <a:endParaRPr lang="en-ZA">
            <a:latin typeface="Arial" pitchFamily="34" charset="0"/>
            <a:cs typeface="Arial" pitchFamily="34" charset="0"/>
          </a:endParaRPr>
        </a:p>
      </dgm:t>
    </dgm:pt>
    <dgm:pt modelId="{0664FE03-5BE6-4898-95DE-78745E15CB3B}" type="sibTrans" cxnId="{27967F77-CD6E-4C9C-9814-82797ABE2E95}">
      <dgm:prSet/>
      <dgm:spPr/>
      <dgm:t>
        <a:bodyPr/>
        <a:lstStyle/>
        <a:p>
          <a:endParaRPr lang="en-ZA">
            <a:latin typeface="Arial" pitchFamily="34" charset="0"/>
            <a:cs typeface="Arial" pitchFamily="34" charset="0"/>
          </a:endParaRPr>
        </a:p>
      </dgm:t>
    </dgm:pt>
    <dgm:pt modelId="{4756CA97-9F97-454E-BB3B-58935FFFB04E}">
      <dgm:prSet phldrT="[Text]"/>
      <dgm:spPr/>
      <dgm:t>
        <a:bodyPr anchor="t"/>
        <a:lstStyle/>
        <a:p>
          <a:pPr algn="ctr"/>
          <a:r>
            <a:rPr lang="en-ZA" b="1" dirty="0" smtClean="0">
              <a:latin typeface="Arial" pitchFamily="34" charset="0"/>
              <a:cs typeface="Arial" pitchFamily="34" charset="0"/>
            </a:rPr>
            <a:t>Department</a:t>
          </a:r>
        </a:p>
        <a:p>
          <a:pPr algn="l"/>
          <a:r>
            <a:rPr lang="en-ZA" dirty="0" smtClean="0">
              <a:latin typeface="Arial" pitchFamily="34" charset="0"/>
              <a:cs typeface="Arial" pitchFamily="34" charset="0"/>
            </a:rPr>
            <a:t>- S 27: Budget </a:t>
          </a:r>
        </a:p>
        <a:p>
          <a:pPr algn="l"/>
          <a:r>
            <a:rPr lang="en-ZA" dirty="0" smtClean="0">
              <a:latin typeface="Arial" pitchFamily="34" charset="0"/>
              <a:cs typeface="Arial" pitchFamily="34" charset="0"/>
            </a:rPr>
            <a:t>   tabling</a:t>
          </a:r>
        </a:p>
        <a:p>
          <a:pPr algn="l"/>
          <a:r>
            <a:rPr lang="en-ZA" dirty="0" smtClean="0">
              <a:latin typeface="Arial" pitchFamily="34" charset="0"/>
              <a:cs typeface="Arial" pitchFamily="34" charset="0"/>
            </a:rPr>
            <a:t>- S 40 (1) &amp; 3 (3):</a:t>
          </a:r>
        </a:p>
        <a:p>
          <a:pPr algn="l"/>
          <a:r>
            <a:rPr lang="en-ZA" dirty="0" smtClean="0">
              <a:latin typeface="Arial" pitchFamily="34" charset="0"/>
              <a:cs typeface="Arial" pitchFamily="34" charset="0"/>
            </a:rPr>
            <a:t> Annual report tabling</a:t>
          </a:r>
          <a:endParaRPr lang="en-ZA" dirty="0">
            <a:latin typeface="Arial" pitchFamily="34" charset="0"/>
            <a:cs typeface="Arial" pitchFamily="34" charset="0"/>
          </a:endParaRPr>
        </a:p>
      </dgm:t>
    </dgm:pt>
    <dgm:pt modelId="{ED20D6BD-07F5-485E-8C6A-57CB57B3FABD}" type="parTrans" cxnId="{4570FBC1-2EAA-43D9-9400-0A21C80D680A}">
      <dgm:prSet/>
      <dgm:spPr/>
      <dgm:t>
        <a:bodyPr/>
        <a:lstStyle/>
        <a:p>
          <a:endParaRPr lang="en-ZA">
            <a:latin typeface="Arial" pitchFamily="34" charset="0"/>
            <a:cs typeface="Arial" pitchFamily="34" charset="0"/>
          </a:endParaRPr>
        </a:p>
      </dgm:t>
    </dgm:pt>
    <dgm:pt modelId="{AAA78577-41CB-49C1-8D5C-0D63B0D89A87}" type="sibTrans" cxnId="{4570FBC1-2EAA-43D9-9400-0A21C80D680A}">
      <dgm:prSet/>
      <dgm:spPr/>
      <dgm:t>
        <a:bodyPr/>
        <a:lstStyle/>
        <a:p>
          <a:endParaRPr lang="en-ZA">
            <a:latin typeface="Arial" pitchFamily="34" charset="0"/>
            <a:cs typeface="Arial" pitchFamily="34" charset="0"/>
          </a:endParaRPr>
        </a:p>
      </dgm:t>
    </dgm:pt>
    <dgm:pt modelId="{FE8C051D-0440-45FA-9AD9-61696A73A510}">
      <dgm:prSet phldrT="[Text]"/>
      <dgm:spPr/>
      <dgm:t>
        <a:bodyPr anchor="t"/>
        <a:lstStyle/>
        <a:p>
          <a:pPr algn="ctr"/>
          <a:r>
            <a:rPr lang="en-ZA" b="1" dirty="0" smtClean="0">
              <a:latin typeface="Arial" pitchFamily="34" charset="0"/>
              <a:cs typeface="Arial" pitchFamily="34" charset="0"/>
            </a:rPr>
            <a:t>Entities</a:t>
          </a:r>
        </a:p>
        <a:p>
          <a:pPr algn="l"/>
          <a:r>
            <a:rPr lang="en-ZA" dirty="0" smtClean="0">
              <a:latin typeface="Arial" pitchFamily="34" charset="0"/>
              <a:cs typeface="Arial" pitchFamily="34" charset="0"/>
            </a:rPr>
            <a:t>- S 52: Corporate plans</a:t>
          </a:r>
        </a:p>
        <a:p>
          <a:pPr algn="l"/>
          <a:r>
            <a:rPr lang="en-ZA" dirty="0" smtClean="0">
              <a:latin typeface="Arial" pitchFamily="34" charset="0"/>
              <a:cs typeface="Arial" pitchFamily="34" charset="0"/>
            </a:rPr>
            <a:t>- S 55 (1) &amp; (3): Annual report tabling </a:t>
          </a:r>
          <a:endParaRPr lang="en-ZA" dirty="0">
            <a:latin typeface="Arial" pitchFamily="34" charset="0"/>
            <a:cs typeface="Arial" pitchFamily="34" charset="0"/>
          </a:endParaRPr>
        </a:p>
      </dgm:t>
    </dgm:pt>
    <dgm:pt modelId="{70CD3D9A-CC56-43A6-9F84-FAA9C8A02958}" type="parTrans" cxnId="{DC6820DE-1882-49D8-BFC2-6F79A16B7D4C}">
      <dgm:prSet/>
      <dgm:spPr/>
      <dgm:t>
        <a:bodyPr/>
        <a:lstStyle/>
        <a:p>
          <a:endParaRPr lang="en-ZA">
            <a:latin typeface="Arial" pitchFamily="34" charset="0"/>
            <a:cs typeface="Arial" pitchFamily="34" charset="0"/>
          </a:endParaRPr>
        </a:p>
      </dgm:t>
    </dgm:pt>
    <dgm:pt modelId="{2B274D7C-13C9-40AB-98DB-28531B933E58}" type="sibTrans" cxnId="{DC6820DE-1882-49D8-BFC2-6F79A16B7D4C}">
      <dgm:prSet/>
      <dgm:spPr/>
      <dgm:t>
        <a:bodyPr/>
        <a:lstStyle/>
        <a:p>
          <a:endParaRPr lang="en-ZA">
            <a:latin typeface="Arial" pitchFamily="34" charset="0"/>
            <a:cs typeface="Arial" pitchFamily="34" charset="0"/>
          </a:endParaRPr>
        </a:p>
      </dgm:t>
    </dgm:pt>
    <dgm:pt modelId="{3418FDBE-570C-4ED1-9CBB-4EDB384290C6}">
      <dgm:prSet phldrT="[Text]"/>
      <dgm:spPr/>
      <dgm:t>
        <a:bodyPr/>
        <a:lstStyle/>
        <a:p>
          <a:r>
            <a:rPr lang="en-ZA" dirty="0" smtClean="0">
              <a:latin typeface="Arial" pitchFamily="34" charset="0"/>
              <a:cs typeface="Arial" pitchFamily="34" charset="0"/>
            </a:rPr>
            <a:t>Additional legislation, policies &amp; regulations</a:t>
          </a:r>
          <a:endParaRPr lang="en-ZA" dirty="0">
            <a:latin typeface="Arial" pitchFamily="34" charset="0"/>
            <a:cs typeface="Arial" pitchFamily="34" charset="0"/>
          </a:endParaRPr>
        </a:p>
      </dgm:t>
    </dgm:pt>
    <dgm:pt modelId="{15C1DE29-E360-4AE6-A36C-42A4A637D8F0}" type="parTrans" cxnId="{D99638F2-BD54-4641-BF07-75E1643933BB}">
      <dgm:prSet/>
      <dgm:spPr/>
      <dgm:t>
        <a:bodyPr/>
        <a:lstStyle/>
        <a:p>
          <a:endParaRPr lang="en-ZA">
            <a:latin typeface="Arial" pitchFamily="34" charset="0"/>
            <a:cs typeface="Arial" pitchFamily="34" charset="0"/>
          </a:endParaRPr>
        </a:p>
      </dgm:t>
    </dgm:pt>
    <dgm:pt modelId="{D5FCA551-D903-4274-BD07-D68F3A0C91A4}" type="sibTrans" cxnId="{D99638F2-BD54-4641-BF07-75E1643933BB}">
      <dgm:prSet/>
      <dgm:spPr/>
      <dgm:t>
        <a:bodyPr/>
        <a:lstStyle/>
        <a:p>
          <a:endParaRPr lang="en-ZA">
            <a:latin typeface="Arial" pitchFamily="34" charset="0"/>
            <a:cs typeface="Arial" pitchFamily="34" charset="0"/>
          </a:endParaRPr>
        </a:p>
      </dgm:t>
    </dgm:pt>
    <dgm:pt modelId="{CD64C269-F86C-456C-830B-5F9DE05FAB94}">
      <dgm:prSet phldrT="[Text]"/>
      <dgm:spPr/>
      <dgm:t>
        <a:bodyPr/>
        <a:lstStyle/>
        <a:p>
          <a:pPr algn="ctr"/>
          <a:r>
            <a:rPr lang="en-ZA" b="1" dirty="0" smtClean="0">
              <a:latin typeface="Arial" pitchFamily="34" charset="0"/>
              <a:cs typeface="Arial" pitchFamily="34" charset="0"/>
            </a:rPr>
            <a:t>Public Audit Act</a:t>
          </a:r>
        </a:p>
        <a:p>
          <a:pPr algn="l"/>
          <a:r>
            <a:rPr lang="en-ZA" dirty="0" smtClean="0">
              <a:latin typeface="Arial" pitchFamily="34" charset="0"/>
              <a:cs typeface="Arial" pitchFamily="34" charset="0"/>
            </a:rPr>
            <a:t>S 20: Report on performance information</a:t>
          </a:r>
          <a:endParaRPr lang="en-ZA" dirty="0">
            <a:latin typeface="Arial" pitchFamily="34" charset="0"/>
            <a:cs typeface="Arial" pitchFamily="34" charset="0"/>
          </a:endParaRPr>
        </a:p>
      </dgm:t>
    </dgm:pt>
    <dgm:pt modelId="{148F60A7-DFDE-45EF-BDC6-58B93553D541}" type="parTrans" cxnId="{1E51C2B3-3453-4837-9726-0D0BD50A9B28}">
      <dgm:prSet/>
      <dgm:spPr/>
      <dgm:t>
        <a:bodyPr/>
        <a:lstStyle/>
        <a:p>
          <a:endParaRPr lang="en-ZA">
            <a:latin typeface="Arial" pitchFamily="34" charset="0"/>
            <a:cs typeface="Arial" pitchFamily="34" charset="0"/>
          </a:endParaRPr>
        </a:p>
      </dgm:t>
    </dgm:pt>
    <dgm:pt modelId="{C4029585-4242-4390-A539-846E65878354}" type="sibTrans" cxnId="{1E51C2B3-3453-4837-9726-0D0BD50A9B28}">
      <dgm:prSet/>
      <dgm:spPr/>
      <dgm:t>
        <a:bodyPr/>
        <a:lstStyle/>
        <a:p>
          <a:endParaRPr lang="en-ZA">
            <a:latin typeface="Arial" pitchFamily="34" charset="0"/>
            <a:cs typeface="Arial" pitchFamily="34" charset="0"/>
          </a:endParaRPr>
        </a:p>
      </dgm:t>
    </dgm:pt>
    <dgm:pt modelId="{EE790967-5154-4E00-A88B-AFD6D65684A7}">
      <dgm:prSet phldrT="[Text]"/>
      <dgm:spPr/>
      <dgm:t>
        <a:bodyPr/>
        <a:lstStyle/>
        <a:p>
          <a:pPr algn="ctr"/>
          <a:r>
            <a:rPr lang="en-ZA" b="1" dirty="0" smtClean="0">
              <a:latin typeface="Arial" pitchFamily="34" charset="0"/>
              <a:cs typeface="Arial" pitchFamily="34" charset="0"/>
            </a:rPr>
            <a:t>Policies &amp; </a:t>
          </a:r>
          <a:r>
            <a:rPr lang="en-ZA" b="1" dirty="0" err="1" smtClean="0">
              <a:latin typeface="Arial" pitchFamily="34" charset="0"/>
              <a:cs typeface="Arial" pitchFamily="34" charset="0"/>
            </a:rPr>
            <a:t>Regs</a:t>
          </a:r>
          <a:endParaRPr lang="en-ZA" b="1" dirty="0" smtClean="0">
            <a:latin typeface="Arial" pitchFamily="34" charset="0"/>
            <a:cs typeface="Arial" pitchFamily="34" charset="0"/>
          </a:endParaRPr>
        </a:p>
        <a:p>
          <a:pPr algn="l"/>
          <a:r>
            <a:rPr lang="en-ZA" dirty="0" smtClean="0">
              <a:latin typeface="Arial" pitchFamily="34" charset="0"/>
              <a:cs typeface="Arial" pitchFamily="34" charset="0"/>
            </a:rPr>
            <a:t>- </a:t>
          </a:r>
          <a:r>
            <a:rPr lang="en-ZA" dirty="0" err="1" smtClean="0">
              <a:latin typeface="Arial" pitchFamily="34" charset="0"/>
              <a:cs typeface="Arial" pitchFamily="34" charset="0"/>
            </a:rPr>
            <a:t>GWM</a:t>
          </a:r>
          <a:r>
            <a:rPr lang="en-ZA" dirty="0" smtClean="0">
              <a:latin typeface="Arial" pitchFamily="34" charset="0"/>
              <a:cs typeface="Arial" pitchFamily="34" charset="0"/>
            </a:rPr>
            <a:t> &amp; E</a:t>
          </a:r>
        </a:p>
        <a:p>
          <a:pPr algn="l"/>
          <a:r>
            <a:rPr lang="en-ZA" dirty="0" smtClean="0">
              <a:latin typeface="Arial" pitchFamily="34" charset="0"/>
              <a:cs typeface="Arial" pitchFamily="34" charset="0"/>
            </a:rPr>
            <a:t>- Evaluation policy</a:t>
          </a:r>
        </a:p>
        <a:p>
          <a:pPr algn="l"/>
          <a:r>
            <a:rPr lang="en-ZA" dirty="0" smtClean="0">
              <a:latin typeface="Arial" pitchFamily="34" charset="0"/>
              <a:cs typeface="Arial" pitchFamily="34" charset="0"/>
            </a:rPr>
            <a:t>- Treasury</a:t>
          </a:r>
        </a:p>
        <a:p>
          <a:pPr algn="l"/>
          <a:r>
            <a:rPr lang="en-ZA" dirty="0" smtClean="0">
              <a:latin typeface="Arial" pitchFamily="34" charset="0"/>
              <a:cs typeface="Arial" pitchFamily="34" charset="0"/>
            </a:rPr>
            <a:t>- Public Service</a:t>
          </a:r>
          <a:endParaRPr lang="en-ZA" dirty="0">
            <a:latin typeface="Arial" pitchFamily="34" charset="0"/>
            <a:cs typeface="Arial" pitchFamily="34" charset="0"/>
          </a:endParaRPr>
        </a:p>
      </dgm:t>
    </dgm:pt>
    <dgm:pt modelId="{30C85E7B-66B4-43AC-AFDC-6978F911D0F7}" type="parTrans" cxnId="{19450C78-BA51-4E60-B09A-850631A2FF7D}">
      <dgm:prSet/>
      <dgm:spPr/>
      <dgm:t>
        <a:bodyPr/>
        <a:lstStyle/>
        <a:p>
          <a:endParaRPr lang="en-ZA">
            <a:latin typeface="Arial" pitchFamily="34" charset="0"/>
            <a:cs typeface="Arial" pitchFamily="34" charset="0"/>
          </a:endParaRPr>
        </a:p>
      </dgm:t>
    </dgm:pt>
    <dgm:pt modelId="{D8488719-CED2-49D4-8293-476D662F1776}" type="sibTrans" cxnId="{19450C78-BA51-4E60-B09A-850631A2FF7D}">
      <dgm:prSet/>
      <dgm:spPr/>
      <dgm:t>
        <a:bodyPr/>
        <a:lstStyle/>
        <a:p>
          <a:endParaRPr lang="en-ZA">
            <a:latin typeface="Arial" pitchFamily="34" charset="0"/>
            <a:cs typeface="Arial" pitchFamily="34" charset="0"/>
          </a:endParaRPr>
        </a:p>
      </dgm:t>
    </dgm:pt>
    <dgm:pt modelId="{81AB024B-3318-420E-8983-C8632A0FC002}">
      <dgm:prSet/>
      <dgm:spPr/>
      <dgm:t>
        <a:bodyPr/>
        <a:lstStyle/>
        <a:p>
          <a:r>
            <a:rPr lang="en-ZA" dirty="0" smtClean="0">
              <a:latin typeface="Arial" pitchFamily="34" charset="0"/>
              <a:cs typeface="Arial" pitchFamily="34" charset="0"/>
            </a:rPr>
            <a:t>S 56: NA powers</a:t>
          </a:r>
          <a:endParaRPr lang="en-ZA" dirty="0">
            <a:latin typeface="Arial" pitchFamily="34" charset="0"/>
            <a:cs typeface="Arial" pitchFamily="34" charset="0"/>
          </a:endParaRPr>
        </a:p>
      </dgm:t>
    </dgm:pt>
    <dgm:pt modelId="{C9C45EFD-AFBD-4F61-A969-5885416F3FD6}" type="parTrans" cxnId="{F9A43387-3ED7-4883-9817-FF1DF4A95C3A}">
      <dgm:prSet/>
      <dgm:spPr/>
      <dgm:t>
        <a:bodyPr/>
        <a:lstStyle/>
        <a:p>
          <a:endParaRPr lang="en-ZA"/>
        </a:p>
      </dgm:t>
    </dgm:pt>
    <dgm:pt modelId="{7AE089E0-9D17-4340-94A7-D2450A0E6B8C}" type="sibTrans" cxnId="{F9A43387-3ED7-4883-9817-FF1DF4A95C3A}">
      <dgm:prSet/>
      <dgm:spPr/>
      <dgm:t>
        <a:bodyPr/>
        <a:lstStyle/>
        <a:p>
          <a:endParaRPr lang="en-ZA"/>
        </a:p>
      </dgm:t>
    </dgm:pt>
    <dgm:pt modelId="{D24F8340-C8EA-4CBD-9ECD-DC4073BA0CC8}">
      <dgm:prSet/>
      <dgm:spPr/>
      <dgm:t>
        <a:bodyPr/>
        <a:lstStyle/>
        <a:p>
          <a:r>
            <a:rPr lang="en-ZA" dirty="0" smtClean="0">
              <a:latin typeface="Arial" pitchFamily="34" charset="0"/>
              <a:cs typeface="Arial" pitchFamily="34" charset="0"/>
            </a:rPr>
            <a:t>S 92 (2) &amp; (3): Cabinet accountability</a:t>
          </a:r>
          <a:endParaRPr lang="en-ZA" dirty="0">
            <a:latin typeface="Arial" pitchFamily="34" charset="0"/>
            <a:cs typeface="Arial" pitchFamily="34" charset="0"/>
          </a:endParaRPr>
        </a:p>
      </dgm:t>
    </dgm:pt>
    <dgm:pt modelId="{E832EEDD-9542-4006-AB8B-DD4C5C964133}" type="parTrans" cxnId="{56F3E2A2-4853-48F2-9142-2217557E2A83}">
      <dgm:prSet/>
      <dgm:spPr/>
      <dgm:t>
        <a:bodyPr/>
        <a:lstStyle/>
        <a:p>
          <a:endParaRPr lang="en-ZA"/>
        </a:p>
      </dgm:t>
    </dgm:pt>
    <dgm:pt modelId="{B394AA87-1F2A-4726-BC09-190191023605}" type="sibTrans" cxnId="{56F3E2A2-4853-48F2-9142-2217557E2A83}">
      <dgm:prSet/>
      <dgm:spPr/>
      <dgm:t>
        <a:bodyPr/>
        <a:lstStyle/>
        <a:p>
          <a:endParaRPr lang="en-ZA"/>
        </a:p>
      </dgm:t>
    </dgm:pt>
    <dgm:pt modelId="{75DA4B77-9FB9-4D07-AD07-FFC66BB14109}">
      <dgm:prSet/>
      <dgm:spPr/>
      <dgm:t>
        <a:bodyPr/>
        <a:lstStyle/>
        <a:p>
          <a:r>
            <a:rPr lang="en-ZA" dirty="0" smtClean="0">
              <a:latin typeface="Arial" pitchFamily="34" charset="0"/>
              <a:cs typeface="Arial" pitchFamily="34" charset="0"/>
            </a:rPr>
            <a:t>S 195: Transparency</a:t>
          </a:r>
          <a:endParaRPr lang="en-ZA" dirty="0">
            <a:latin typeface="Arial" pitchFamily="34" charset="0"/>
            <a:cs typeface="Arial" pitchFamily="34" charset="0"/>
          </a:endParaRPr>
        </a:p>
      </dgm:t>
    </dgm:pt>
    <dgm:pt modelId="{908D1CDD-10D4-423A-986A-B75EC01FC12C}" type="parTrans" cxnId="{E44834AE-5296-4CCF-AD36-0F5D48FCC0BD}">
      <dgm:prSet/>
      <dgm:spPr/>
      <dgm:t>
        <a:bodyPr/>
        <a:lstStyle/>
        <a:p>
          <a:endParaRPr lang="en-ZA"/>
        </a:p>
      </dgm:t>
    </dgm:pt>
    <dgm:pt modelId="{E9C6585C-0E8F-4757-AB6F-3F96195074E5}" type="sibTrans" cxnId="{E44834AE-5296-4CCF-AD36-0F5D48FCC0BD}">
      <dgm:prSet/>
      <dgm:spPr/>
      <dgm:t>
        <a:bodyPr/>
        <a:lstStyle/>
        <a:p>
          <a:endParaRPr lang="en-ZA"/>
        </a:p>
      </dgm:t>
    </dgm:pt>
    <dgm:pt modelId="{70D40361-8F07-45AB-821B-B77B77DCB3A2}">
      <dgm:prSet/>
      <dgm:spPr/>
      <dgm:t>
        <a:bodyPr/>
        <a:lstStyle/>
        <a:p>
          <a:pPr algn="ctr"/>
          <a:r>
            <a:rPr lang="en-ZA" b="1" dirty="0" smtClean="0">
              <a:latin typeface="Arial" pitchFamily="34" charset="0"/>
              <a:cs typeface="Arial" pitchFamily="34" charset="0"/>
            </a:rPr>
            <a:t>Money Bills Procedure &amp; Related Matters Act</a:t>
          </a:r>
        </a:p>
        <a:p>
          <a:pPr algn="l"/>
          <a:r>
            <a:rPr lang="en-ZA" dirty="0" smtClean="0">
              <a:latin typeface="Arial" pitchFamily="34" charset="0"/>
              <a:cs typeface="Arial" pitchFamily="34" charset="0"/>
            </a:rPr>
            <a:t>S 5:  Performance annual assessment  </a:t>
          </a:r>
          <a:endParaRPr lang="en-ZA" dirty="0">
            <a:latin typeface="Arial" pitchFamily="34" charset="0"/>
            <a:cs typeface="Arial" pitchFamily="34" charset="0"/>
          </a:endParaRPr>
        </a:p>
      </dgm:t>
    </dgm:pt>
    <dgm:pt modelId="{C725EC7F-4F35-4E4C-85B7-E13FE7104FE5}" type="parTrans" cxnId="{557E6878-703E-413C-B1B5-2F8F5F13F72A}">
      <dgm:prSet/>
      <dgm:spPr/>
      <dgm:t>
        <a:bodyPr/>
        <a:lstStyle/>
        <a:p>
          <a:endParaRPr lang="en-ZA"/>
        </a:p>
      </dgm:t>
    </dgm:pt>
    <dgm:pt modelId="{EFB40475-5D72-4992-9795-EF58560AD9BE}" type="sibTrans" cxnId="{557E6878-703E-413C-B1B5-2F8F5F13F72A}">
      <dgm:prSet/>
      <dgm:spPr/>
      <dgm:t>
        <a:bodyPr/>
        <a:lstStyle/>
        <a:p>
          <a:endParaRPr lang="en-ZA"/>
        </a:p>
      </dgm:t>
    </dgm:pt>
    <dgm:pt modelId="{B6E275CC-4D48-481C-9E19-3F59137CEEA0}">
      <dgm:prSet/>
      <dgm:spPr/>
      <dgm:t>
        <a:bodyPr/>
        <a:lstStyle/>
        <a:p>
          <a:pPr algn="ctr"/>
          <a:r>
            <a:rPr lang="en-ZA" b="1" dirty="0" smtClean="0">
              <a:latin typeface="Arial" pitchFamily="34" charset="0"/>
              <a:cs typeface="Arial" pitchFamily="34" charset="0"/>
            </a:rPr>
            <a:t>Public Service Act</a:t>
          </a:r>
        </a:p>
        <a:p>
          <a:pPr algn="l"/>
          <a:r>
            <a:rPr lang="en-ZA" dirty="0" smtClean="0">
              <a:latin typeface="Arial" pitchFamily="34" charset="0"/>
              <a:cs typeface="Arial" pitchFamily="34" charset="0"/>
            </a:rPr>
            <a:t>S 7A (40): Oversight on performance, planning, budget and service delivery </a:t>
          </a:r>
          <a:endParaRPr lang="en-ZA" dirty="0">
            <a:latin typeface="Arial" pitchFamily="34" charset="0"/>
            <a:cs typeface="Arial" pitchFamily="34" charset="0"/>
          </a:endParaRPr>
        </a:p>
      </dgm:t>
    </dgm:pt>
    <dgm:pt modelId="{7497B545-EE43-4791-9A8E-324D39CD0230}" type="parTrans" cxnId="{58DA0249-EC1B-407E-9E98-4D9FF8E345B8}">
      <dgm:prSet/>
      <dgm:spPr/>
      <dgm:t>
        <a:bodyPr/>
        <a:lstStyle/>
        <a:p>
          <a:endParaRPr lang="en-ZA"/>
        </a:p>
      </dgm:t>
    </dgm:pt>
    <dgm:pt modelId="{63D83FDA-C8FA-4111-8C36-6640FBB904C0}" type="sibTrans" cxnId="{58DA0249-EC1B-407E-9E98-4D9FF8E345B8}">
      <dgm:prSet/>
      <dgm:spPr/>
      <dgm:t>
        <a:bodyPr/>
        <a:lstStyle/>
        <a:p>
          <a:endParaRPr lang="en-ZA"/>
        </a:p>
      </dgm:t>
    </dgm:pt>
    <dgm:pt modelId="{CC982921-6591-47A9-AB2F-760248A42014}" type="pres">
      <dgm:prSet presAssocID="{C73AFE3A-4A60-418B-8EE2-E1409F5E4147}" presName="Name0" presStyleCnt="0">
        <dgm:presLayoutVars>
          <dgm:chMax val="3"/>
          <dgm:chPref val="1"/>
          <dgm:dir/>
          <dgm:animLvl val="lvl"/>
          <dgm:resizeHandles/>
        </dgm:presLayoutVars>
      </dgm:prSet>
      <dgm:spPr/>
      <dgm:t>
        <a:bodyPr/>
        <a:lstStyle/>
        <a:p>
          <a:endParaRPr lang="en-ZA"/>
        </a:p>
      </dgm:t>
    </dgm:pt>
    <dgm:pt modelId="{09806CC5-32ED-405E-A8A5-E01FBC747F25}" type="pres">
      <dgm:prSet presAssocID="{C73AFE3A-4A60-418B-8EE2-E1409F5E4147}" presName="outerBox" presStyleCnt="0"/>
      <dgm:spPr/>
    </dgm:pt>
    <dgm:pt modelId="{1828345D-2CC7-4E03-96AC-C0C4A462413A}" type="pres">
      <dgm:prSet presAssocID="{C73AFE3A-4A60-418B-8EE2-E1409F5E4147}" presName="outerBoxParent" presStyleLbl="node1" presStyleIdx="0" presStyleCnt="3" custLinFactNeighborY="255"/>
      <dgm:spPr/>
      <dgm:t>
        <a:bodyPr/>
        <a:lstStyle/>
        <a:p>
          <a:endParaRPr lang="en-ZA"/>
        </a:p>
      </dgm:t>
    </dgm:pt>
    <dgm:pt modelId="{6824F11F-5B1A-4D70-8E38-A061B5932FAB}" type="pres">
      <dgm:prSet presAssocID="{C73AFE3A-4A60-418B-8EE2-E1409F5E4147}" presName="outerBoxChildren" presStyleCnt="0"/>
      <dgm:spPr/>
    </dgm:pt>
    <dgm:pt modelId="{AB24511A-DE09-4C3E-9839-BF1B0EEFF58C}" type="pres">
      <dgm:prSet presAssocID="{7DC28CE7-1673-4079-854A-2325FF52FEB3}" presName="oChild" presStyleLbl="fgAcc1" presStyleIdx="0" presStyleCnt="11">
        <dgm:presLayoutVars>
          <dgm:bulletEnabled val="1"/>
        </dgm:presLayoutVars>
      </dgm:prSet>
      <dgm:spPr/>
      <dgm:t>
        <a:bodyPr/>
        <a:lstStyle/>
        <a:p>
          <a:endParaRPr lang="en-ZA"/>
        </a:p>
      </dgm:t>
    </dgm:pt>
    <dgm:pt modelId="{7463F333-E8B3-4FCD-8DFB-6152034A4800}" type="pres">
      <dgm:prSet presAssocID="{D7D3ACE0-E5CC-4915-9CA4-418AB9C3FFE2}" presName="outerSibTrans" presStyleCnt="0"/>
      <dgm:spPr/>
    </dgm:pt>
    <dgm:pt modelId="{5AAD7D0D-DCEE-48F9-B8CA-FFD6DCAF5DB2}" type="pres">
      <dgm:prSet presAssocID="{81AB024B-3318-420E-8983-C8632A0FC002}" presName="oChild" presStyleLbl="fgAcc1" presStyleIdx="1" presStyleCnt="11">
        <dgm:presLayoutVars>
          <dgm:bulletEnabled val="1"/>
        </dgm:presLayoutVars>
      </dgm:prSet>
      <dgm:spPr/>
      <dgm:t>
        <a:bodyPr/>
        <a:lstStyle/>
        <a:p>
          <a:endParaRPr lang="en-ZA"/>
        </a:p>
      </dgm:t>
    </dgm:pt>
    <dgm:pt modelId="{56429944-4072-424D-86F7-D8F599FE5ACD}" type="pres">
      <dgm:prSet presAssocID="{7AE089E0-9D17-4340-94A7-D2450A0E6B8C}" presName="outerSibTrans" presStyleCnt="0"/>
      <dgm:spPr/>
    </dgm:pt>
    <dgm:pt modelId="{E9979F29-6630-45E7-B73C-BCBDC6A70935}" type="pres">
      <dgm:prSet presAssocID="{D24F8340-C8EA-4CBD-9ECD-DC4073BA0CC8}" presName="oChild" presStyleLbl="fgAcc1" presStyleIdx="2" presStyleCnt="11">
        <dgm:presLayoutVars>
          <dgm:bulletEnabled val="1"/>
        </dgm:presLayoutVars>
      </dgm:prSet>
      <dgm:spPr/>
      <dgm:t>
        <a:bodyPr/>
        <a:lstStyle/>
        <a:p>
          <a:endParaRPr lang="en-ZA"/>
        </a:p>
      </dgm:t>
    </dgm:pt>
    <dgm:pt modelId="{A5E95D40-4186-4C96-AEE7-FD32ADA7DFA2}" type="pres">
      <dgm:prSet presAssocID="{B394AA87-1F2A-4726-BC09-190191023605}" presName="outerSibTrans" presStyleCnt="0"/>
      <dgm:spPr/>
    </dgm:pt>
    <dgm:pt modelId="{EEB6A101-5E4E-41DC-9F91-69483DDDADE4}" type="pres">
      <dgm:prSet presAssocID="{75DA4B77-9FB9-4D07-AD07-FFC66BB14109}" presName="oChild" presStyleLbl="fgAcc1" presStyleIdx="3" presStyleCnt="11">
        <dgm:presLayoutVars>
          <dgm:bulletEnabled val="1"/>
        </dgm:presLayoutVars>
      </dgm:prSet>
      <dgm:spPr/>
      <dgm:t>
        <a:bodyPr/>
        <a:lstStyle/>
        <a:p>
          <a:endParaRPr lang="en-ZA"/>
        </a:p>
      </dgm:t>
    </dgm:pt>
    <dgm:pt modelId="{829DB900-DCAE-4799-9EA0-C83477D053EB}" type="pres">
      <dgm:prSet presAssocID="{E9C6585C-0E8F-4757-AB6F-3F96195074E5}" presName="outerSibTrans" presStyleCnt="0"/>
      <dgm:spPr/>
    </dgm:pt>
    <dgm:pt modelId="{2E1315DB-478E-4B6F-A366-EDCF05C33532}" type="pres">
      <dgm:prSet presAssocID="{4634B781-B9F5-4E9C-84AF-9099CD5FCC35}" presName="oChild" presStyleLbl="fgAcc1" presStyleIdx="4" presStyleCnt="11">
        <dgm:presLayoutVars>
          <dgm:bulletEnabled val="1"/>
        </dgm:presLayoutVars>
      </dgm:prSet>
      <dgm:spPr/>
      <dgm:t>
        <a:bodyPr/>
        <a:lstStyle/>
        <a:p>
          <a:endParaRPr lang="en-ZA"/>
        </a:p>
      </dgm:t>
    </dgm:pt>
    <dgm:pt modelId="{0E4D4EF4-934D-49C3-9405-2C95130F0F1C}" type="pres">
      <dgm:prSet presAssocID="{C73AFE3A-4A60-418B-8EE2-E1409F5E4147}" presName="middleBox" presStyleCnt="0"/>
      <dgm:spPr/>
    </dgm:pt>
    <dgm:pt modelId="{F65EAE03-97E4-4F31-A71B-F3F4FE8A0E06}" type="pres">
      <dgm:prSet presAssocID="{C73AFE3A-4A60-418B-8EE2-E1409F5E4147}" presName="middleBoxParent" presStyleLbl="node1" presStyleIdx="1" presStyleCnt="3"/>
      <dgm:spPr/>
      <dgm:t>
        <a:bodyPr/>
        <a:lstStyle/>
        <a:p>
          <a:endParaRPr lang="en-ZA"/>
        </a:p>
      </dgm:t>
    </dgm:pt>
    <dgm:pt modelId="{F7A2D70F-8AA1-4B67-B5BA-051FDECD9662}" type="pres">
      <dgm:prSet presAssocID="{C73AFE3A-4A60-418B-8EE2-E1409F5E4147}" presName="middleBoxChildren" presStyleCnt="0"/>
      <dgm:spPr/>
    </dgm:pt>
    <dgm:pt modelId="{008E92C4-2D4E-4272-9250-ACB9029B3C09}" type="pres">
      <dgm:prSet presAssocID="{4756CA97-9F97-454E-BB3B-58935FFFB04E}" presName="mChild" presStyleLbl="fgAcc1" presStyleIdx="5" presStyleCnt="11">
        <dgm:presLayoutVars>
          <dgm:bulletEnabled val="1"/>
        </dgm:presLayoutVars>
      </dgm:prSet>
      <dgm:spPr/>
      <dgm:t>
        <a:bodyPr/>
        <a:lstStyle/>
        <a:p>
          <a:endParaRPr lang="en-ZA"/>
        </a:p>
      </dgm:t>
    </dgm:pt>
    <dgm:pt modelId="{812AE4B8-DF11-4D5F-920F-3BCBCD26027B}" type="pres">
      <dgm:prSet presAssocID="{AAA78577-41CB-49C1-8D5C-0D63B0D89A87}" presName="middleSibTrans" presStyleCnt="0"/>
      <dgm:spPr/>
    </dgm:pt>
    <dgm:pt modelId="{49790845-104D-4290-A864-370DBE81603F}" type="pres">
      <dgm:prSet presAssocID="{FE8C051D-0440-45FA-9AD9-61696A73A510}" presName="mChild" presStyleLbl="fgAcc1" presStyleIdx="6" presStyleCnt="11">
        <dgm:presLayoutVars>
          <dgm:bulletEnabled val="1"/>
        </dgm:presLayoutVars>
      </dgm:prSet>
      <dgm:spPr/>
      <dgm:t>
        <a:bodyPr/>
        <a:lstStyle/>
        <a:p>
          <a:endParaRPr lang="en-ZA"/>
        </a:p>
      </dgm:t>
    </dgm:pt>
    <dgm:pt modelId="{5C502C70-634F-4EB7-B4BD-4A98FAC668AC}" type="pres">
      <dgm:prSet presAssocID="{C73AFE3A-4A60-418B-8EE2-E1409F5E4147}" presName="centerBox" presStyleCnt="0"/>
      <dgm:spPr/>
    </dgm:pt>
    <dgm:pt modelId="{E09D7396-433D-4E13-A562-30F4A0FB8199}" type="pres">
      <dgm:prSet presAssocID="{C73AFE3A-4A60-418B-8EE2-E1409F5E4147}" presName="centerBoxParent" presStyleLbl="node1" presStyleIdx="2" presStyleCnt="3"/>
      <dgm:spPr/>
      <dgm:t>
        <a:bodyPr/>
        <a:lstStyle/>
        <a:p>
          <a:endParaRPr lang="en-ZA"/>
        </a:p>
      </dgm:t>
    </dgm:pt>
    <dgm:pt modelId="{5EF6B39D-BE95-4552-A853-31C62F28CA08}" type="pres">
      <dgm:prSet presAssocID="{C73AFE3A-4A60-418B-8EE2-E1409F5E4147}" presName="centerBoxChildren" presStyleCnt="0"/>
      <dgm:spPr/>
    </dgm:pt>
    <dgm:pt modelId="{069CE308-5E2A-4A41-A461-0A238B99DF7A}" type="pres">
      <dgm:prSet presAssocID="{CD64C269-F86C-456C-830B-5F9DE05FAB94}" presName="cChild" presStyleLbl="fgAcc1" presStyleIdx="7" presStyleCnt="11">
        <dgm:presLayoutVars>
          <dgm:bulletEnabled val="1"/>
        </dgm:presLayoutVars>
      </dgm:prSet>
      <dgm:spPr/>
      <dgm:t>
        <a:bodyPr/>
        <a:lstStyle/>
        <a:p>
          <a:endParaRPr lang="en-ZA"/>
        </a:p>
      </dgm:t>
    </dgm:pt>
    <dgm:pt modelId="{F380953A-90A3-4CBE-AFA7-CD1F6F09E85D}" type="pres">
      <dgm:prSet presAssocID="{C4029585-4242-4390-A539-846E65878354}" presName="centerSibTrans" presStyleCnt="0"/>
      <dgm:spPr/>
    </dgm:pt>
    <dgm:pt modelId="{7F349131-0C54-4A9D-8CE4-72C543A630D7}" type="pres">
      <dgm:prSet presAssocID="{70D40361-8F07-45AB-821B-B77B77DCB3A2}" presName="cChild" presStyleLbl="fgAcc1" presStyleIdx="8" presStyleCnt="11">
        <dgm:presLayoutVars>
          <dgm:bulletEnabled val="1"/>
        </dgm:presLayoutVars>
      </dgm:prSet>
      <dgm:spPr/>
      <dgm:t>
        <a:bodyPr/>
        <a:lstStyle/>
        <a:p>
          <a:endParaRPr lang="en-ZA"/>
        </a:p>
      </dgm:t>
    </dgm:pt>
    <dgm:pt modelId="{4D3608E6-C2A4-4997-8B68-AF88D0449C29}" type="pres">
      <dgm:prSet presAssocID="{EFB40475-5D72-4992-9795-EF58560AD9BE}" presName="centerSibTrans" presStyleCnt="0"/>
      <dgm:spPr/>
    </dgm:pt>
    <dgm:pt modelId="{E4D3E43E-AA58-434C-A611-EAC91BDBA49D}" type="pres">
      <dgm:prSet presAssocID="{B6E275CC-4D48-481C-9E19-3F59137CEEA0}" presName="cChild" presStyleLbl="fgAcc1" presStyleIdx="9" presStyleCnt="11">
        <dgm:presLayoutVars>
          <dgm:bulletEnabled val="1"/>
        </dgm:presLayoutVars>
      </dgm:prSet>
      <dgm:spPr/>
      <dgm:t>
        <a:bodyPr/>
        <a:lstStyle/>
        <a:p>
          <a:endParaRPr lang="en-ZA"/>
        </a:p>
      </dgm:t>
    </dgm:pt>
    <dgm:pt modelId="{641A1DB3-9623-496D-9F39-51C9D9CDB910}" type="pres">
      <dgm:prSet presAssocID="{63D83FDA-C8FA-4111-8C36-6640FBB904C0}" presName="centerSibTrans" presStyleCnt="0"/>
      <dgm:spPr/>
    </dgm:pt>
    <dgm:pt modelId="{69AC55F8-017A-462B-AA66-2EC8B754A9F3}" type="pres">
      <dgm:prSet presAssocID="{EE790967-5154-4E00-A88B-AFD6D65684A7}" presName="cChild" presStyleLbl="fgAcc1" presStyleIdx="10" presStyleCnt="11">
        <dgm:presLayoutVars>
          <dgm:bulletEnabled val="1"/>
        </dgm:presLayoutVars>
      </dgm:prSet>
      <dgm:spPr/>
      <dgm:t>
        <a:bodyPr/>
        <a:lstStyle/>
        <a:p>
          <a:endParaRPr lang="en-ZA"/>
        </a:p>
      </dgm:t>
    </dgm:pt>
  </dgm:ptLst>
  <dgm:cxnLst>
    <dgm:cxn modelId="{901900F1-6A64-4DA3-83CF-41B7EEFA96A6}" type="presOf" srcId="{B6E275CC-4D48-481C-9E19-3F59137CEEA0}" destId="{E4D3E43E-AA58-434C-A611-EAC91BDBA49D}" srcOrd="0" destOrd="0" presId="urn:microsoft.com/office/officeart/2005/8/layout/target2"/>
    <dgm:cxn modelId="{B003DE3D-EF85-4B8F-8480-99548E20F656}" type="presOf" srcId="{3418FDBE-570C-4ED1-9CBB-4EDB384290C6}" destId="{E09D7396-433D-4E13-A562-30F4A0FB8199}" srcOrd="0" destOrd="0" presId="urn:microsoft.com/office/officeart/2005/8/layout/target2"/>
    <dgm:cxn modelId="{F2B03A24-8F42-4FB8-9A03-9EBABCC38A7C}" type="presOf" srcId="{81AB024B-3318-420E-8983-C8632A0FC002}" destId="{5AAD7D0D-DCEE-48F9-B8CA-FFD6DCAF5DB2}" srcOrd="0" destOrd="0" presId="urn:microsoft.com/office/officeart/2005/8/layout/target2"/>
    <dgm:cxn modelId="{58DA0249-EC1B-407E-9E98-4D9FF8E345B8}" srcId="{3418FDBE-570C-4ED1-9CBB-4EDB384290C6}" destId="{B6E275CC-4D48-481C-9E19-3F59137CEEA0}" srcOrd="2" destOrd="0" parTransId="{7497B545-EE43-4791-9A8E-324D39CD0230}" sibTransId="{63D83FDA-C8FA-4111-8C36-6640FBB904C0}"/>
    <dgm:cxn modelId="{27967F77-CD6E-4C9C-9814-82797ABE2E95}" srcId="{C73AFE3A-4A60-418B-8EE2-E1409F5E4147}" destId="{ADB3A286-7985-497B-A3B9-16FC4BB1EA6A}" srcOrd="1" destOrd="0" parTransId="{3DD3F843-7690-43D2-85E9-7BC3A4DEEFE8}" sibTransId="{0664FE03-5BE6-4898-95DE-78745E15CB3B}"/>
    <dgm:cxn modelId="{F9A43387-3ED7-4883-9817-FF1DF4A95C3A}" srcId="{4D0710B2-FBB4-42CD-8585-31ECC66EADB0}" destId="{81AB024B-3318-420E-8983-C8632A0FC002}" srcOrd="1" destOrd="0" parTransId="{C9C45EFD-AFBD-4F61-A969-5885416F3FD6}" sibTransId="{7AE089E0-9D17-4340-94A7-D2450A0E6B8C}"/>
    <dgm:cxn modelId="{E07850D5-8EBC-4374-A5B8-362E2C6085B7}" type="presOf" srcId="{EE790967-5154-4E00-A88B-AFD6D65684A7}" destId="{69AC55F8-017A-462B-AA66-2EC8B754A9F3}" srcOrd="0" destOrd="0" presId="urn:microsoft.com/office/officeart/2005/8/layout/target2"/>
    <dgm:cxn modelId="{DC6820DE-1882-49D8-BFC2-6F79A16B7D4C}" srcId="{ADB3A286-7985-497B-A3B9-16FC4BB1EA6A}" destId="{FE8C051D-0440-45FA-9AD9-61696A73A510}" srcOrd="1" destOrd="0" parTransId="{70CD3D9A-CC56-43A6-9F84-FAA9C8A02958}" sibTransId="{2B274D7C-13C9-40AB-98DB-28531B933E58}"/>
    <dgm:cxn modelId="{E1492075-64A1-4B76-9E10-010780367C9E}" type="presOf" srcId="{D24F8340-C8EA-4CBD-9ECD-DC4073BA0CC8}" destId="{E9979F29-6630-45E7-B73C-BCBDC6A70935}" srcOrd="0" destOrd="0" presId="urn:microsoft.com/office/officeart/2005/8/layout/target2"/>
    <dgm:cxn modelId="{5D4FAE5A-1B95-4FF9-B9D9-1123B5C9A3D8}" type="presOf" srcId="{75DA4B77-9FB9-4D07-AD07-FFC66BB14109}" destId="{EEB6A101-5E4E-41DC-9F91-69483DDDADE4}" srcOrd="0" destOrd="0" presId="urn:microsoft.com/office/officeart/2005/8/layout/target2"/>
    <dgm:cxn modelId="{6BBCCFB6-C65D-4311-A134-B2E7FEA6D743}" srcId="{C73AFE3A-4A60-418B-8EE2-E1409F5E4147}" destId="{4D0710B2-FBB4-42CD-8585-31ECC66EADB0}" srcOrd="0" destOrd="0" parTransId="{35C1C00E-0A12-4725-B5C7-14A87F5D49EE}" sibTransId="{4AC92C6A-7A4A-4A5D-A26C-1EB22F98582C}"/>
    <dgm:cxn modelId="{8980AA25-C290-41A6-B0DF-07FDCB9BA1E0}" type="presOf" srcId="{70D40361-8F07-45AB-821B-B77B77DCB3A2}" destId="{7F349131-0C54-4A9D-8CE4-72C543A630D7}" srcOrd="0" destOrd="0" presId="urn:microsoft.com/office/officeart/2005/8/layout/target2"/>
    <dgm:cxn modelId="{EFC967E8-5288-43A6-8920-D828F3CD68D9}" type="presOf" srcId="{C73AFE3A-4A60-418B-8EE2-E1409F5E4147}" destId="{CC982921-6591-47A9-AB2F-760248A42014}" srcOrd="0" destOrd="0" presId="urn:microsoft.com/office/officeart/2005/8/layout/target2"/>
    <dgm:cxn modelId="{B55B742E-FF37-45DB-BD99-F04E8412A64C}" srcId="{4D0710B2-FBB4-42CD-8585-31ECC66EADB0}" destId="{4634B781-B9F5-4E9C-84AF-9099CD5FCC35}" srcOrd="4" destOrd="0" parTransId="{E5732CE2-B731-40AB-AC28-226016DC1EAE}" sibTransId="{AE39771E-1A3F-4D87-A97D-C0A2DBF29E05}"/>
    <dgm:cxn modelId="{FBC1012F-F236-42DF-8C47-6305E3AF9E60}" type="presOf" srcId="{ADB3A286-7985-497B-A3B9-16FC4BB1EA6A}" destId="{F65EAE03-97E4-4F31-A71B-F3F4FE8A0E06}" srcOrd="0" destOrd="0" presId="urn:microsoft.com/office/officeart/2005/8/layout/target2"/>
    <dgm:cxn modelId="{4570FBC1-2EAA-43D9-9400-0A21C80D680A}" srcId="{ADB3A286-7985-497B-A3B9-16FC4BB1EA6A}" destId="{4756CA97-9F97-454E-BB3B-58935FFFB04E}" srcOrd="0" destOrd="0" parTransId="{ED20D6BD-07F5-485E-8C6A-57CB57B3FABD}" sibTransId="{AAA78577-41CB-49C1-8D5C-0D63B0D89A87}"/>
    <dgm:cxn modelId="{6912FC34-EB54-4219-B7FB-4A2B80864A9D}" type="presOf" srcId="{7DC28CE7-1673-4079-854A-2325FF52FEB3}" destId="{AB24511A-DE09-4C3E-9839-BF1B0EEFF58C}" srcOrd="0" destOrd="0" presId="urn:microsoft.com/office/officeart/2005/8/layout/target2"/>
    <dgm:cxn modelId="{1929B51D-8EDC-489A-898F-C418BCFAC2B8}" type="presOf" srcId="{4756CA97-9F97-454E-BB3B-58935FFFB04E}" destId="{008E92C4-2D4E-4272-9250-ACB9029B3C09}" srcOrd="0" destOrd="0" presId="urn:microsoft.com/office/officeart/2005/8/layout/target2"/>
    <dgm:cxn modelId="{EAE51BB9-50BC-4081-A0F5-0B9317E1F93B}" type="presOf" srcId="{CD64C269-F86C-456C-830B-5F9DE05FAB94}" destId="{069CE308-5E2A-4A41-A461-0A238B99DF7A}" srcOrd="0" destOrd="0" presId="urn:microsoft.com/office/officeart/2005/8/layout/target2"/>
    <dgm:cxn modelId="{BA519AB1-E38E-4DD1-8F7D-F4C5E1A90202}" type="presOf" srcId="{4D0710B2-FBB4-42CD-8585-31ECC66EADB0}" destId="{1828345D-2CC7-4E03-96AC-C0C4A462413A}" srcOrd="0" destOrd="0" presId="urn:microsoft.com/office/officeart/2005/8/layout/target2"/>
    <dgm:cxn modelId="{71A0EC37-DFA1-4DBA-977E-E7A521ECC3F2}" type="presOf" srcId="{FE8C051D-0440-45FA-9AD9-61696A73A510}" destId="{49790845-104D-4290-A864-370DBE81603F}" srcOrd="0" destOrd="0" presId="urn:microsoft.com/office/officeart/2005/8/layout/target2"/>
    <dgm:cxn modelId="{2FB1F706-5E43-4D51-B9E7-8A856B272899}" srcId="{4D0710B2-FBB4-42CD-8585-31ECC66EADB0}" destId="{7DC28CE7-1673-4079-854A-2325FF52FEB3}" srcOrd="0" destOrd="0" parTransId="{A175C73C-3B41-45FE-BFDD-098E0BA05BC1}" sibTransId="{D7D3ACE0-E5CC-4915-9CA4-418AB9C3FFE2}"/>
    <dgm:cxn modelId="{19450C78-BA51-4E60-B09A-850631A2FF7D}" srcId="{3418FDBE-570C-4ED1-9CBB-4EDB384290C6}" destId="{EE790967-5154-4E00-A88B-AFD6D65684A7}" srcOrd="3" destOrd="0" parTransId="{30C85E7B-66B4-43AC-AFDC-6978F911D0F7}" sibTransId="{D8488719-CED2-49D4-8293-476D662F1776}"/>
    <dgm:cxn modelId="{1E51C2B3-3453-4837-9726-0D0BD50A9B28}" srcId="{3418FDBE-570C-4ED1-9CBB-4EDB384290C6}" destId="{CD64C269-F86C-456C-830B-5F9DE05FAB94}" srcOrd="0" destOrd="0" parTransId="{148F60A7-DFDE-45EF-BDC6-58B93553D541}" sibTransId="{C4029585-4242-4390-A539-846E65878354}"/>
    <dgm:cxn modelId="{D99638F2-BD54-4641-BF07-75E1643933BB}" srcId="{C73AFE3A-4A60-418B-8EE2-E1409F5E4147}" destId="{3418FDBE-570C-4ED1-9CBB-4EDB384290C6}" srcOrd="2" destOrd="0" parTransId="{15C1DE29-E360-4AE6-A36C-42A4A637D8F0}" sibTransId="{D5FCA551-D903-4274-BD07-D68F3A0C91A4}"/>
    <dgm:cxn modelId="{9979181F-3C64-478D-AB39-348EE9F5ECEE}" type="presOf" srcId="{4634B781-B9F5-4E9C-84AF-9099CD5FCC35}" destId="{2E1315DB-478E-4B6F-A366-EDCF05C33532}" srcOrd="0" destOrd="0" presId="urn:microsoft.com/office/officeart/2005/8/layout/target2"/>
    <dgm:cxn modelId="{56F3E2A2-4853-48F2-9142-2217557E2A83}" srcId="{4D0710B2-FBB4-42CD-8585-31ECC66EADB0}" destId="{D24F8340-C8EA-4CBD-9ECD-DC4073BA0CC8}" srcOrd="2" destOrd="0" parTransId="{E832EEDD-9542-4006-AB8B-DD4C5C964133}" sibTransId="{B394AA87-1F2A-4726-BC09-190191023605}"/>
    <dgm:cxn modelId="{557E6878-703E-413C-B1B5-2F8F5F13F72A}" srcId="{3418FDBE-570C-4ED1-9CBB-4EDB384290C6}" destId="{70D40361-8F07-45AB-821B-B77B77DCB3A2}" srcOrd="1" destOrd="0" parTransId="{C725EC7F-4F35-4E4C-85B7-E13FE7104FE5}" sibTransId="{EFB40475-5D72-4992-9795-EF58560AD9BE}"/>
    <dgm:cxn modelId="{E44834AE-5296-4CCF-AD36-0F5D48FCC0BD}" srcId="{4D0710B2-FBB4-42CD-8585-31ECC66EADB0}" destId="{75DA4B77-9FB9-4D07-AD07-FFC66BB14109}" srcOrd="3" destOrd="0" parTransId="{908D1CDD-10D4-423A-986A-B75EC01FC12C}" sibTransId="{E9C6585C-0E8F-4757-AB6F-3F96195074E5}"/>
    <dgm:cxn modelId="{3B3A9B64-06BE-4ADE-B1AA-742782D9CEDF}" type="presParOf" srcId="{CC982921-6591-47A9-AB2F-760248A42014}" destId="{09806CC5-32ED-405E-A8A5-E01FBC747F25}" srcOrd="0" destOrd="0" presId="urn:microsoft.com/office/officeart/2005/8/layout/target2"/>
    <dgm:cxn modelId="{A286679D-463B-4D3E-89A2-DC7C15FF4238}" type="presParOf" srcId="{09806CC5-32ED-405E-A8A5-E01FBC747F25}" destId="{1828345D-2CC7-4E03-96AC-C0C4A462413A}" srcOrd="0" destOrd="0" presId="urn:microsoft.com/office/officeart/2005/8/layout/target2"/>
    <dgm:cxn modelId="{ABEE06D8-F117-4084-A444-0D0AD6906F11}" type="presParOf" srcId="{09806CC5-32ED-405E-A8A5-E01FBC747F25}" destId="{6824F11F-5B1A-4D70-8E38-A061B5932FAB}" srcOrd="1" destOrd="0" presId="urn:microsoft.com/office/officeart/2005/8/layout/target2"/>
    <dgm:cxn modelId="{24D5E1F9-29E5-4F56-91B2-F107BF75334D}" type="presParOf" srcId="{6824F11F-5B1A-4D70-8E38-A061B5932FAB}" destId="{AB24511A-DE09-4C3E-9839-BF1B0EEFF58C}" srcOrd="0" destOrd="0" presId="urn:microsoft.com/office/officeart/2005/8/layout/target2"/>
    <dgm:cxn modelId="{E4253465-54DA-4312-A618-40B7DD4BAE67}" type="presParOf" srcId="{6824F11F-5B1A-4D70-8E38-A061B5932FAB}" destId="{7463F333-E8B3-4FCD-8DFB-6152034A4800}" srcOrd="1" destOrd="0" presId="urn:microsoft.com/office/officeart/2005/8/layout/target2"/>
    <dgm:cxn modelId="{E92BD54F-3435-496E-B4A0-197F7ECC10A9}" type="presParOf" srcId="{6824F11F-5B1A-4D70-8E38-A061B5932FAB}" destId="{5AAD7D0D-DCEE-48F9-B8CA-FFD6DCAF5DB2}" srcOrd="2" destOrd="0" presId="urn:microsoft.com/office/officeart/2005/8/layout/target2"/>
    <dgm:cxn modelId="{D65141F1-2454-4E61-834D-2CF9EE6F3200}" type="presParOf" srcId="{6824F11F-5B1A-4D70-8E38-A061B5932FAB}" destId="{56429944-4072-424D-86F7-D8F599FE5ACD}" srcOrd="3" destOrd="0" presId="urn:microsoft.com/office/officeart/2005/8/layout/target2"/>
    <dgm:cxn modelId="{B28BF8E6-C772-4E9C-BA1B-81239588892D}" type="presParOf" srcId="{6824F11F-5B1A-4D70-8E38-A061B5932FAB}" destId="{E9979F29-6630-45E7-B73C-BCBDC6A70935}" srcOrd="4" destOrd="0" presId="urn:microsoft.com/office/officeart/2005/8/layout/target2"/>
    <dgm:cxn modelId="{91522DD8-4CFE-4E20-BA26-777721117F12}" type="presParOf" srcId="{6824F11F-5B1A-4D70-8E38-A061B5932FAB}" destId="{A5E95D40-4186-4C96-AEE7-FD32ADA7DFA2}" srcOrd="5" destOrd="0" presId="urn:microsoft.com/office/officeart/2005/8/layout/target2"/>
    <dgm:cxn modelId="{1F7F66AD-8ED4-403A-A6B8-C36D05675361}" type="presParOf" srcId="{6824F11F-5B1A-4D70-8E38-A061B5932FAB}" destId="{EEB6A101-5E4E-41DC-9F91-69483DDDADE4}" srcOrd="6" destOrd="0" presId="urn:microsoft.com/office/officeart/2005/8/layout/target2"/>
    <dgm:cxn modelId="{0AC2CD13-82A1-4486-A69E-8D675573C133}" type="presParOf" srcId="{6824F11F-5B1A-4D70-8E38-A061B5932FAB}" destId="{829DB900-DCAE-4799-9EA0-C83477D053EB}" srcOrd="7" destOrd="0" presId="urn:microsoft.com/office/officeart/2005/8/layout/target2"/>
    <dgm:cxn modelId="{E1A22CF8-F9D0-4E06-BC07-E4C98744C399}" type="presParOf" srcId="{6824F11F-5B1A-4D70-8E38-A061B5932FAB}" destId="{2E1315DB-478E-4B6F-A366-EDCF05C33532}" srcOrd="8" destOrd="0" presId="urn:microsoft.com/office/officeart/2005/8/layout/target2"/>
    <dgm:cxn modelId="{30DCF01E-45AA-4618-B4C6-6EE0B5C087A4}" type="presParOf" srcId="{CC982921-6591-47A9-AB2F-760248A42014}" destId="{0E4D4EF4-934D-49C3-9405-2C95130F0F1C}" srcOrd="1" destOrd="0" presId="urn:microsoft.com/office/officeart/2005/8/layout/target2"/>
    <dgm:cxn modelId="{FD7B007B-1AC1-4CEC-A54B-1A369FB559B4}" type="presParOf" srcId="{0E4D4EF4-934D-49C3-9405-2C95130F0F1C}" destId="{F65EAE03-97E4-4F31-A71B-F3F4FE8A0E06}" srcOrd="0" destOrd="0" presId="urn:microsoft.com/office/officeart/2005/8/layout/target2"/>
    <dgm:cxn modelId="{8C9ED75E-1D00-46FC-9555-6AA0A1FC3C1E}" type="presParOf" srcId="{0E4D4EF4-934D-49C3-9405-2C95130F0F1C}" destId="{F7A2D70F-8AA1-4B67-B5BA-051FDECD9662}" srcOrd="1" destOrd="0" presId="urn:microsoft.com/office/officeart/2005/8/layout/target2"/>
    <dgm:cxn modelId="{38B618C4-2DAE-4687-B6E5-EDB7227BD904}" type="presParOf" srcId="{F7A2D70F-8AA1-4B67-B5BA-051FDECD9662}" destId="{008E92C4-2D4E-4272-9250-ACB9029B3C09}" srcOrd="0" destOrd="0" presId="urn:microsoft.com/office/officeart/2005/8/layout/target2"/>
    <dgm:cxn modelId="{DAADE8DD-0A61-4DCB-91B4-94E251B54CAA}" type="presParOf" srcId="{F7A2D70F-8AA1-4B67-B5BA-051FDECD9662}" destId="{812AE4B8-DF11-4D5F-920F-3BCBCD26027B}" srcOrd="1" destOrd="0" presId="urn:microsoft.com/office/officeart/2005/8/layout/target2"/>
    <dgm:cxn modelId="{E5860EAB-C1E1-4840-AE17-56572184D0A7}" type="presParOf" srcId="{F7A2D70F-8AA1-4B67-B5BA-051FDECD9662}" destId="{49790845-104D-4290-A864-370DBE81603F}" srcOrd="2" destOrd="0" presId="urn:microsoft.com/office/officeart/2005/8/layout/target2"/>
    <dgm:cxn modelId="{93DB5CBE-949F-47A0-BFEB-89F76195F285}" type="presParOf" srcId="{CC982921-6591-47A9-AB2F-760248A42014}" destId="{5C502C70-634F-4EB7-B4BD-4A98FAC668AC}" srcOrd="2" destOrd="0" presId="urn:microsoft.com/office/officeart/2005/8/layout/target2"/>
    <dgm:cxn modelId="{E68148A9-4E82-4291-92E6-FEB8F8D0036A}" type="presParOf" srcId="{5C502C70-634F-4EB7-B4BD-4A98FAC668AC}" destId="{E09D7396-433D-4E13-A562-30F4A0FB8199}" srcOrd="0" destOrd="0" presId="urn:microsoft.com/office/officeart/2005/8/layout/target2"/>
    <dgm:cxn modelId="{848C9F7F-B119-428B-B109-F2C201D731FE}" type="presParOf" srcId="{5C502C70-634F-4EB7-B4BD-4A98FAC668AC}" destId="{5EF6B39D-BE95-4552-A853-31C62F28CA08}" srcOrd="1" destOrd="0" presId="urn:microsoft.com/office/officeart/2005/8/layout/target2"/>
    <dgm:cxn modelId="{009A456F-3607-4147-B3DB-855647580B63}" type="presParOf" srcId="{5EF6B39D-BE95-4552-A853-31C62F28CA08}" destId="{069CE308-5E2A-4A41-A461-0A238B99DF7A}" srcOrd="0" destOrd="0" presId="urn:microsoft.com/office/officeart/2005/8/layout/target2"/>
    <dgm:cxn modelId="{F77485BD-1519-4B58-B6F0-08476C6682EA}" type="presParOf" srcId="{5EF6B39D-BE95-4552-A853-31C62F28CA08}" destId="{F380953A-90A3-4CBE-AFA7-CD1F6F09E85D}" srcOrd="1" destOrd="0" presId="urn:microsoft.com/office/officeart/2005/8/layout/target2"/>
    <dgm:cxn modelId="{93C2EA15-E923-4822-BF69-05D4D8D46A47}" type="presParOf" srcId="{5EF6B39D-BE95-4552-A853-31C62F28CA08}" destId="{7F349131-0C54-4A9D-8CE4-72C543A630D7}" srcOrd="2" destOrd="0" presId="urn:microsoft.com/office/officeart/2005/8/layout/target2"/>
    <dgm:cxn modelId="{53E74D28-9883-44B8-A4E7-F96B1EC8BC6D}" type="presParOf" srcId="{5EF6B39D-BE95-4552-A853-31C62F28CA08}" destId="{4D3608E6-C2A4-4997-8B68-AF88D0449C29}" srcOrd="3" destOrd="0" presId="urn:microsoft.com/office/officeart/2005/8/layout/target2"/>
    <dgm:cxn modelId="{413B9B49-B240-488E-AF4F-076BBD91B44E}" type="presParOf" srcId="{5EF6B39D-BE95-4552-A853-31C62F28CA08}" destId="{E4D3E43E-AA58-434C-A611-EAC91BDBA49D}" srcOrd="4" destOrd="0" presId="urn:microsoft.com/office/officeart/2005/8/layout/target2"/>
    <dgm:cxn modelId="{6F89DE16-AC28-4F03-A1BA-4AD9B6DB6166}" type="presParOf" srcId="{5EF6B39D-BE95-4552-A853-31C62F28CA08}" destId="{641A1DB3-9623-496D-9F39-51C9D9CDB910}" srcOrd="5" destOrd="0" presId="urn:microsoft.com/office/officeart/2005/8/layout/target2"/>
    <dgm:cxn modelId="{2DA8BE1B-5E0A-443B-830E-DEDF9B6E5C9A}" type="presParOf" srcId="{5EF6B39D-BE95-4552-A853-31C62F28CA08}" destId="{69AC55F8-017A-462B-AA66-2EC8B754A9F3}" srcOrd="6"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E2C1D-295F-4656-8338-F8280861F485}" type="doc">
      <dgm:prSet loTypeId="urn:microsoft.com/office/officeart/2005/8/layout/process4" loCatId="process" qsTypeId="urn:microsoft.com/office/officeart/2005/8/quickstyle/simple1" qsCatId="simple" csTypeId="urn:microsoft.com/office/officeart/2005/8/colors/colorful1#1" csCatId="colorful" phldr="1"/>
      <dgm:spPr/>
      <dgm:t>
        <a:bodyPr/>
        <a:lstStyle/>
        <a:p>
          <a:endParaRPr lang="en-US"/>
        </a:p>
      </dgm:t>
    </dgm:pt>
    <dgm:pt modelId="{7B40E99C-3195-4478-A989-929DD9109AC1}">
      <dgm:prSet phldrT="[Text]"/>
      <dgm:spPr/>
      <dgm:t>
        <a:bodyPr/>
        <a:lstStyle/>
        <a:p>
          <a:r>
            <a:rPr lang="en-US" dirty="0" smtClean="0">
              <a:latin typeface="Arial" pitchFamily="34" charset="0"/>
              <a:cs typeface="Arial" pitchFamily="34" charset="0"/>
            </a:rPr>
            <a:t>Strategic planning session: June 2017</a:t>
          </a:r>
          <a:endParaRPr lang="en-US" dirty="0">
            <a:latin typeface="Arial" pitchFamily="34" charset="0"/>
            <a:cs typeface="Arial" pitchFamily="34" charset="0"/>
          </a:endParaRPr>
        </a:p>
      </dgm:t>
    </dgm:pt>
    <dgm:pt modelId="{0B3DE63E-8C80-48BC-AE6C-05F079DE0934}" type="parTrans" cxnId="{14BC21E9-78D6-4AA4-A7B5-742CD1036A8A}">
      <dgm:prSet/>
      <dgm:spPr/>
      <dgm:t>
        <a:bodyPr/>
        <a:lstStyle/>
        <a:p>
          <a:endParaRPr lang="en-US">
            <a:latin typeface="Arial" pitchFamily="34" charset="0"/>
            <a:cs typeface="Arial" pitchFamily="34" charset="0"/>
          </a:endParaRPr>
        </a:p>
      </dgm:t>
    </dgm:pt>
    <dgm:pt modelId="{E7C3AAF0-1412-4A12-B623-D6E733D25C52}" type="sibTrans" cxnId="{14BC21E9-78D6-4AA4-A7B5-742CD1036A8A}">
      <dgm:prSet/>
      <dgm:spPr/>
      <dgm:t>
        <a:bodyPr/>
        <a:lstStyle/>
        <a:p>
          <a:endParaRPr lang="en-US">
            <a:latin typeface="Arial" pitchFamily="34" charset="0"/>
            <a:cs typeface="Arial" pitchFamily="34" charset="0"/>
          </a:endParaRPr>
        </a:p>
      </dgm:t>
    </dgm:pt>
    <dgm:pt modelId="{E9B7D8C8-E20B-46FC-B047-068A68AD33F0}">
      <dgm:prSet/>
      <dgm:spPr/>
      <dgm:t>
        <a:bodyPr/>
        <a:lstStyle/>
        <a:p>
          <a:r>
            <a:rPr lang="en-US" dirty="0" smtClean="0">
              <a:latin typeface="Arial" pitchFamily="34" charset="0"/>
              <a:cs typeface="Arial" pitchFamily="34" charset="0"/>
            </a:rPr>
            <a:t>Submitted draft 1 SP &amp; APP: 31 Aug 2017</a:t>
          </a:r>
          <a:endParaRPr lang="en-US" dirty="0">
            <a:latin typeface="Arial" pitchFamily="34" charset="0"/>
            <a:cs typeface="Arial" pitchFamily="34" charset="0"/>
          </a:endParaRPr>
        </a:p>
      </dgm:t>
    </dgm:pt>
    <dgm:pt modelId="{9A813A23-890A-46FE-A488-F42768C17FF1}" type="parTrans" cxnId="{F88E4826-BCCD-47CB-B6B0-4694ED7C6DAE}">
      <dgm:prSet/>
      <dgm:spPr/>
      <dgm:t>
        <a:bodyPr/>
        <a:lstStyle/>
        <a:p>
          <a:endParaRPr lang="en-US">
            <a:latin typeface="Arial" pitchFamily="34" charset="0"/>
            <a:cs typeface="Arial" pitchFamily="34" charset="0"/>
          </a:endParaRPr>
        </a:p>
      </dgm:t>
    </dgm:pt>
    <dgm:pt modelId="{10AA75E6-970E-4FD9-8107-6BA2704C1D75}" type="sibTrans" cxnId="{F88E4826-BCCD-47CB-B6B0-4694ED7C6DAE}">
      <dgm:prSet/>
      <dgm:spPr/>
      <dgm:t>
        <a:bodyPr/>
        <a:lstStyle/>
        <a:p>
          <a:endParaRPr lang="en-US">
            <a:latin typeface="Arial" pitchFamily="34" charset="0"/>
            <a:cs typeface="Arial" pitchFamily="34" charset="0"/>
          </a:endParaRPr>
        </a:p>
      </dgm:t>
    </dgm:pt>
    <dgm:pt modelId="{347E68B7-607C-4473-8B13-9ED29DFF3988}">
      <dgm:prSet/>
      <dgm:spPr/>
      <dgm:t>
        <a:bodyPr/>
        <a:lstStyle/>
        <a:p>
          <a:r>
            <a:rPr lang="en-US" dirty="0" smtClean="0">
              <a:latin typeface="Arial" pitchFamily="34" charset="0"/>
              <a:cs typeface="Arial" pitchFamily="34" charset="0"/>
            </a:rPr>
            <a:t>Working sessions with programmes: Oct – Nov 2017</a:t>
          </a:r>
          <a:endParaRPr lang="en-US" dirty="0">
            <a:latin typeface="Arial" pitchFamily="34" charset="0"/>
            <a:cs typeface="Arial" pitchFamily="34" charset="0"/>
          </a:endParaRPr>
        </a:p>
      </dgm:t>
    </dgm:pt>
    <dgm:pt modelId="{6590A21E-1D81-4B6E-9A93-7A3FC55C1C10}" type="parTrans" cxnId="{A6A2CDA2-6D4D-45D1-9CDF-6062EDC1260A}">
      <dgm:prSet/>
      <dgm:spPr/>
      <dgm:t>
        <a:bodyPr/>
        <a:lstStyle/>
        <a:p>
          <a:endParaRPr lang="en-US">
            <a:latin typeface="Arial" pitchFamily="34" charset="0"/>
            <a:cs typeface="Arial" pitchFamily="34" charset="0"/>
          </a:endParaRPr>
        </a:p>
      </dgm:t>
    </dgm:pt>
    <dgm:pt modelId="{649C1E1A-E1BE-493E-B9C4-233FD01ECEFE}" type="sibTrans" cxnId="{A6A2CDA2-6D4D-45D1-9CDF-6062EDC1260A}">
      <dgm:prSet/>
      <dgm:spPr/>
      <dgm:t>
        <a:bodyPr/>
        <a:lstStyle/>
        <a:p>
          <a:endParaRPr lang="en-US">
            <a:latin typeface="Arial" pitchFamily="34" charset="0"/>
            <a:cs typeface="Arial" pitchFamily="34" charset="0"/>
          </a:endParaRPr>
        </a:p>
      </dgm:t>
    </dgm:pt>
    <dgm:pt modelId="{195F8ED4-1CDB-4A20-9793-1496A67253BD}">
      <dgm:prSet/>
      <dgm:spPr/>
      <dgm:t>
        <a:bodyPr/>
        <a:lstStyle/>
        <a:p>
          <a:r>
            <a:rPr lang="en-US" dirty="0" smtClean="0">
              <a:latin typeface="Arial" pitchFamily="34" charset="0"/>
              <a:cs typeface="Arial" pitchFamily="34" charset="0"/>
            </a:rPr>
            <a:t>Submitted draft 2 SP &amp; APP: 30 Nov 2017</a:t>
          </a:r>
          <a:endParaRPr lang="en-US" dirty="0">
            <a:latin typeface="Arial" pitchFamily="34" charset="0"/>
            <a:cs typeface="Arial" pitchFamily="34" charset="0"/>
          </a:endParaRPr>
        </a:p>
      </dgm:t>
    </dgm:pt>
    <dgm:pt modelId="{1A66E173-6869-4F41-A754-5190F117E5BB}" type="parTrans" cxnId="{92B13489-95E2-460D-B0C2-DD9E62677134}">
      <dgm:prSet/>
      <dgm:spPr/>
      <dgm:t>
        <a:bodyPr/>
        <a:lstStyle/>
        <a:p>
          <a:endParaRPr lang="en-US">
            <a:latin typeface="Arial" panose="020B0604020202020204" pitchFamily="34" charset="0"/>
            <a:cs typeface="Arial" panose="020B0604020202020204" pitchFamily="34" charset="0"/>
          </a:endParaRPr>
        </a:p>
      </dgm:t>
    </dgm:pt>
    <dgm:pt modelId="{7B217C0F-22E0-482B-BD39-DA486F8B1113}" type="sibTrans" cxnId="{92B13489-95E2-460D-B0C2-DD9E62677134}">
      <dgm:prSet/>
      <dgm:spPr/>
      <dgm:t>
        <a:bodyPr/>
        <a:lstStyle/>
        <a:p>
          <a:endParaRPr lang="en-US">
            <a:latin typeface="Arial" panose="020B0604020202020204" pitchFamily="34" charset="0"/>
            <a:cs typeface="Arial" panose="020B0604020202020204" pitchFamily="34" charset="0"/>
          </a:endParaRPr>
        </a:p>
      </dgm:t>
    </dgm:pt>
    <dgm:pt modelId="{CAC0ACB3-8ED5-46DC-B94A-A9D3447BC1B0}">
      <dgm:prSet/>
      <dgm:spPr/>
      <dgm:t>
        <a:bodyPr/>
        <a:lstStyle/>
        <a:p>
          <a:r>
            <a:rPr lang="en-US" dirty="0" smtClean="0">
              <a:latin typeface="Arial" pitchFamily="34" charset="0"/>
              <a:cs typeface="Arial" pitchFamily="34" charset="0"/>
            </a:rPr>
            <a:t>Draft ENE: Dec 2017</a:t>
          </a:r>
          <a:endParaRPr lang="en-US" dirty="0">
            <a:latin typeface="Arial" pitchFamily="34" charset="0"/>
            <a:cs typeface="Arial" pitchFamily="34" charset="0"/>
          </a:endParaRPr>
        </a:p>
      </dgm:t>
    </dgm:pt>
    <dgm:pt modelId="{92F1C457-32C0-4F7F-902D-D8A578A4F6C1}" type="parTrans" cxnId="{DEA1B295-E978-4299-AE63-7CBDC82F235F}">
      <dgm:prSet/>
      <dgm:spPr/>
      <dgm:t>
        <a:bodyPr/>
        <a:lstStyle/>
        <a:p>
          <a:endParaRPr lang="en-US">
            <a:latin typeface="Arial" panose="020B0604020202020204" pitchFamily="34" charset="0"/>
            <a:cs typeface="Arial" panose="020B0604020202020204" pitchFamily="34" charset="0"/>
          </a:endParaRPr>
        </a:p>
      </dgm:t>
    </dgm:pt>
    <dgm:pt modelId="{BDEBF2F7-CA64-4118-BF20-23461744258D}" type="sibTrans" cxnId="{DEA1B295-E978-4299-AE63-7CBDC82F235F}">
      <dgm:prSet/>
      <dgm:spPr/>
      <dgm:t>
        <a:bodyPr/>
        <a:lstStyle/>
        <a:p>
          <a:endParaRPr lang="en-US">
            <a:latin typeface="Arial" panose="020B0604020202020204" pitchFamily="34" charset="0"/>
            <a:cs typeface="Arial" panose="020B0604020202020204" pitchFamily="34" charset="0"/>
          </a:endParaRPr>
        </a:p>
      </dgm:t>
    </dgm:pt>
    <dgm:pt modelId="{A94963C0-53A6-4FED-BCD5-6C566541D8CE}">
      <dgm:prSet/>
      <dgm:spPr/>
      <dgm:t>
        <a:bodyPr/>
        <a:lstStyle/>
        <a:p>
          <a:r>
            <a:rPr lang="en-US" dirty="0" smtClean="0">
              <a:latin typeface="Arial" pitchFamily="34" charset="0"/>
              <a:cs typeface="Arial" pitchFamily="34" charset="0"/>
            </a:rPr>
            <a:t>Top Management review session: Nov 2017</a:t>
          </a:r>
          <a:endParaRPr lang="en-US" dirty="0">
            <a:latin typeface="Arial" pitchFamily="34" charset="0"/>
            <a:cs typeface="Arial" pitchFamily="34" charset="0"/>
          </a:endParaRPr>
        </a:p>
      </dgm:t>
    </dgm:pt>
    <dgm:pt modelId="{117B1673-39A6-4917-9F22-FAD4D4BFC54A}" type="parTrans" cxnId="{576E6962-D211-4107-A126-F853F03156CB}">
      <dgm:prSet/>
      <dgm:spPr/>
      <dgm:t>
        <a:bodyPr/>
        <a:lstStyle/>
        <a:p>
          <a:endParaRPr lang="en-ZA">
            <a:latin typeface="Arial" panose="020B0604020202020204" pitchFamily="34" charset="0"/>
            <a:cs typeface="Arial" panose="020B0604020202020204" pitchFamily="34" charset="0"/>
          </a:endParaRPr>
        </a:p>
      </dgm:t>
    </dgm:pt>
    <dgm:pt modelId="{902303B8-4546-445D-9390-C5DC0CB1C176}" type="sibTrans" cxnId="{576E6962-D211-4107-A126-F853F03156CB}">
      <dgm:prSet/>
      <dgm:spPr/>
      <dgm:t>
        <a:bodyPr/>
        <a:lstStyle/>
        <a:p>
          <a:endParaRPr lang="en-ZA">
            <a:latin typeface="Arial" panose="020B0604020202020204" pitchFamily="34" charset="0"/>
            <a:cs typeface="Arial" panose="020B0604020202020204" pitchFamily="34" charset="0"/>
          </a:endParaRPr>
        </a:p>
      </dgm:t>
    </dgm:pt>
    <dgm:pt modelId="{CA846429-88AD-4EBB-AD0B-C701A5E76E21}">
      <dgm:prSet/>
      <dgm:spPr/>
      <dgm:t>
        <a:bodyPr/>
        <a:lstStyle/>
        <a:p>
          <a:r>
            <a:rPr lang="en-US" dirty="0" smtClean="0">
              <a:latin typeface="Arial" panose="020B0604020202020204" pitchFamily="34" charset="0"/>
              <a:cs typeface="Arial" panose="020B0604020202020204" pitchFamily="34" charset="0"/>
            </a:rPr>
            <a:t>Draft APP submitted to </a:t>
          </a:r>
          <a:r>
            <a:rPr lang="en-US" dirty="0" err="1" smtClean="0">
              <a:latin typeface="Arial" panose="020B0604020202020204" pitchFamily="34" charset="0"/>
              <a:cs typeface="Arial" panose="020B0604020202020204" pitchFamily="34" charset="0"/>
            </a:rPr>
            <a:t>AGSA</a:t>
          </a:r>
          <a:r>
            <a:rPr lang="en-US" dirty="0" smtClean="0">
              <a:latin typeface="Arial" panose="020B0604020202020204" pitchFamily="34" charset="0"/>
              <a:cs typeface="Arial" panose="020B0604020202020204" pitchFamily="34" charset="0"/>
            </a:rPr>
            <a:t> Jan 2018</a:t>
          </a:r>
          <a:endParaRPr lang="en-US" dirty="0">
            <a:latin typeface="Arial" panose="020B0604020202020204" pitchFamily="34" charset="0"/>
            <a:cs typeface="Arial" panose="020B0604020202020204" pitchFamily="34" charset="0"/>
          </a:endParaRPr>
        </a:p>
      </dgm:t>
    </dgm:pt>
    <dgm:pt modelId="{AAAD32CB-C6E0-4CC6-A89C-D9080C30B9A1}" type="parTrans" cxnId="{CE8ECE22-B309-4AB1-84DE-045C1DD5D1B7}">
      <dgm:prSet/>
      <dgm:spPr/>
      <dgm:t>
        <a:bodyPr/>
        <a:lstStyle/>
        <a:p>
          <a:endParaRPr lang="en-US">
            <a:latin typeface="Arial" panose="020B0604020202020204" pitchFamily="34" charset="0"/>
            <a:cs typeface="Arial" panose="020B0604020202020204" pitchFamily="34" charset="0"/>
          </a:endParaRPr>
        </a:p>
      </dgm:t>
    </dgm:pt>
    <dgm:pt modelId="{BEDD8EDB-D3F8-4EDF-A596-6F40A16EFA15}" type="sibTrans" cxnId="{CE8ECE22-B309-4AB1-84DE-045C1DD5D1B7}">
      <dgm:prSet/>
      <dgm:spPr/>
      <dgm:t>
        <a:bodyPr/>
        <a:lstStyle/>
        <a:p>
          <a:endParaRPr lang="en-US">
            <a:latin typeface="Arial" panose="020B0604020202020204" pitchFamily="34" charset="0"/>
            <a:cs typeface="Arial" panose="020B0604020202020204" pitchFamily="34" charset="0"/>
          </a:endParaRPr>
        </a:p>
      </dgm:t>
    </dgm:pt>
    <dgm:pt modelId="{DF446D56-D9D0-41D2-B6C3-57DE374C36E5}">
      <dgm:prSet/>
      <dgm:spPr/>
      <dgm:t>
        <a:bodyPr/>
        <a:lstStyle/>
        <a:p>
          <a:r>
            <a:rPr lang="en-US" dirty="0" smtClean="0">
              <a:latin typeface="Arial" panose="020B0604020202020204" pitchFamily="34" charset="0"/>
              <a:cs typeface="Arial" panose="020B0604020202020204" pitchFamily="34" charset="0"/>
            </a:rPr>
            <a:t>Top Management recommendation for Minister’s approval: Feb 2018</a:t>
          </a:r>
          <a:endParaRPr lang="en-US" dirty="0">
            <a:latin typeface="Arial" panose="020B0604020202020204" pitchFamily="34" charset="0"/>
            <a:cs typeface="Arial" panose="020B0604020202020204" pitchFamily="34" charset="0"/>
          </a:endParaRPr>
        </a:p>
      </dgm:t>
    </dgm:pt>
    <dgm:pt modelId="{46F7C94F-0A2C-4828-A417-C15FD18318A1}" type="parTrans" cxnId="{53C9977D-40EA-4A31-8162-B0F6DA77F294}">
      <dgm:prSet/>
      <dgm:spPr/>
      <dgm:t>
        <a:bodyPr/>
        <a:lstStyle/>
        <a:p>
          <a:endParaRPr lang="en-US">
            <a:latin typeface="Arial" panose="020B0604020202020204" pitchFamily="34" charset="0"/>
            <a:cs typeface="Arial" panose="020B0604020202020204" pitchFamily="34" charset="0"/>
          </a:endParaRPr>
        </a:p>
      </dgm:t>
    </dgm:pt>
    <dgm:pt modelId="{4E80E929-E916-4D52-A1E6-F6CFCEA74B58}" type="sibTrans" cxnId="{53C9977D-40EA-4A31-8162-B0F6DA77F294}">
      <dgm:prSet/>
      <dgm:spPr/>
      <dgm:t>
        <a:bodyPr/>
        <a:lstStyle/>
        <a:p>
          <a:endParaRPr lang="en-US">
            <a:latin typeface="Arial" panose="020B0604020202020204" pitchFamily="34" charset="0"/>
            <a:cs typeface="Arial" panose="020B0604020202020204" pitchFamily="34" charset="0"/>
          </a:endParaRPr>
        </a:p>
      </dgm:t>
    </dgm:pt>
    <dgm:pt modelId="{EEC236FA-4815-4F51-8ED1-053416F857DC}" type="pres">
      <dgm:prSet presAssocID="{46CE2C1D-295F-4656-8338-F8280861F485}" presName="Name0" presStyleCnt="0">
        <dgm:presLayoutVars>
          <dgm:dir/>
          <dgm:animLvl val="lvl"/>
          <dgm:resizeHandles val="exact"/>
        </dgm:presLayoutVars>
      </dgm:prSet>
      <dgm:spPr/>
      <dgm:t>
        <a:bodyPr/>
        <a:lstStyle/>
        <a:p>
          <a:endParaRPr lang="en-US"/>
        </a:p>
      </dgm:t>
    </dgm:pt>
    <dgm:pt modelId="{F204B6F1-0655-4A36-A73A-079BA20D18C1}" type="pres">
      <dgm:prSet presAssocID="{DF446D56-D9D0-41D2-B6C3-57DE374C36E5}" presName="boxAndChildren" presStyleCnt="0"/>
      <dgm:spPr/>
    </dgm:pt>
    <dgm:pt modelId="{2A5E270B-8A1E-47D3-870C-6C0D6876642D}" type="pres">
      <dgm:prSet presAssocID="{DF446D56-D9D0-41D2-B6C3-57DE374C36E5}" presName="parentTextBox" presStyleLbl="node1" presStyleIdx="0" presStyleCnt="8"/>
      <dgm:spPr/>
      <dgm:t>
        <a:bodyPr/>
        <a:lstStyle/>
        <a:p>
          <a:endParaRPr lang="en-US"/>
        </a:p>
      </dgm:t>
    </dgm:pt>
    <dgm:pt modelId="{83FAABD0-19C0-471C-863F-00FF28F3807D}" type="pres">
      <dgm:prSet presAssocID="{BEDD8EDB-D3F8-4EDF-A596-6F40A16EFA15}" presName="sp" presStyleCnt="0"/>
      <dgm:spPr/>
    </dgm:pt>
    <dgm:pt modelId="{0B163E57-FE7C-4C5C-B77C-EE0B667D32BE}" type="pres">
      <dgm:prSet presAssocID="{CA846429-88AD-4EBB-AD0B-C701A5E76E21}" presName="arrowAndChildren" presStyleCnt="0"/>
      <dgm:spPr/>
    </dgm:pt>
    <dgm:pt modelId="{CBB53C93-82A9-4407-9FC5-0DF35E67FBE2}" type="pres">
      <dgm:prSet presAssocID="{CA846429-88AD-4EBB-AD0B-C701A5E76E21}" presName="parentTextArrow" presStyleLbl="node1" presStyleIdx="1" presStyleCnt="8"/>
      <dgm:spPr/>
      <dgm:t>
        <a:bodyPr/>
        <a:lstStyle/>
        <a:p>
          <a:endParaRPr lang="en-US"/>
        </a:p>
      </dgm:t>
    </dgm:pt>
    <dgm:pt modelId="{D20A0B7C-9383-4BCF-BE35-574B060B40D8}" type="pres">
      <dgm:prSet presAssocID="{BDEBF2F7-CA64-4118-BF20-23461744258D}" presName="sp" presStyleCnt="0"/>
      <dgm:spPr/>
    </dgm:pt>
    <dgm:pt modelId="{A0075EDF-1763-4909-9534-7D3B907C40D9}" type="pres">
      <dgm:prSet presAssocID="{CAC0ACB3-8ED5-46DC-B94A-A9D3447BC1B0}" presName="arrowAndChildren" presStyleCnt="0"/>
      <dgm:spPr/>
    </dgm:pt>
    <dgm:pt modelId="{70F786D4-0FE8-4494-8DCD-229831F22599}" type="pres">
      <dgm:prSet presAssocID="{CAC0ACB3-8ED5-46DC-B94A-A9D3447BC1B0}" presName="parentTextArrow" presStyleLbl="node1" presStyleIdx="2" presStyleCnt="8"/>
      <dgm:spPr/>
      <dgm:t>
        <a:bodyPr/>
        <a:lstStyle/>
        <a:p>
          <a:endParaRPr lang="en-US"/>
        </a:p>
      </dgm:t>
    </dgm:pt>
    <dgm:pt modelId="{4FCA5BE3-8E6F-49A1-8295-2FA2AB48D466}" type="pres">
      <dgm:prSet presAssocID="{7B217C0F-22E0-482B-BD39-DA486F8B1113}" presName="sp" presStyleCnt="0"/>
      <dgm:spPr/>
    </dgm:pt>
    <dgm:pt modelId="{B719FD2C-AC36-459E-BD0D-FD77268A1BBD}" type="pres">
      <dgm:prSet presAssocID="{195F8ED4-1CDB-4A20-9793-1496A67253BD}" presName="arrowAndChildren" presStyleCnt="0"/>
      <dgm:spPr/>
    </dgm:pt>
    <dgm:pt modelId="{8C38FB2B-143C-4D42-977C-721BD434EC83}" type="pres">
      <dgm:prSet presAssocID="{195F8ED4-1CDB-4A20-9793-1496A67253BD}" presName="parentTextArrow" presStyleLbl="node1" presStyleIdx="3" presStyleCnt="8"/>
      <dgm:spPr/>
      <dgm:t>
        <a:bodyPr/>
        <a:lstStyle/>
        <a:p>
          <a:endParaRPr lang="en-US"/>
        </a:p>
      </dgm:t>
    </dgm:pt>
    <dgm:pt modelId="{E266509E-842C-46C9-8988-C2906A404A54}" type="pres">
      <dgm:prSet presAssocID="{902303B8-4546-445D-9390-C5DC0CB1C176}" presName="sp" presStyleCnt="0"/>
      <dgm:spPr/>
    </dgm:pt>
    <dgm:pt modelId="{CE3B1716-DB61-4EE7-A6B9-FBA38112447F}" type="pres">
      <dgm:prSet presAssocID="{A94963C0-53A6-4FED-BCD5-6C566541D8CE}" presName="arrowAndChildren" presStyleCnt="0"/>
      <dgm:spPr/>
    </dgm:pt>
    <dgm:pt modelId="{10BE48E1-73F1-4826-845C-2BB370F6EA2C}" type="pres">
      <dgm:prSet presAssocID="{A94963C0-53A6-4FED-BCD5-6C566541D8CE}" presName="parentTextArrow" presStyleLbl="node1" presStyleIdx="4" presStyleCnt="8"/>
      <dgm:spPr/>
      <dgm:t>
        <a:bodyPr/>
        <a:lstStyle/>
        <a:p>
          <a:endParaRPr lang="en-US"/>
        </a:p>
      </dgm:t>
    </dgm:pt>
    <dgm:pt modelId="{2892BDA5-9416-46E6-BB20-F2DC2FF63442}" type="pres">
      <dgm:prSet presAssocID="{649C1E1A-E1BE-493E-B9C4-233FD01ECEFE}" presName="sp" presStyleCnt="0"/>
      <dgm:spPr/>
    </dgm:pt>
    <dgm:pt modelId="{D5992988-4CD7-41F9-8CCE-1691CFA1FC3F}" type="pres">
      <dgm:prSet presAssocID="{347E68B7-607C-4473-8B13-9ED29DFF3988}" presName="arrowAndChildren" presStyleCnt="0"/>
      <dgm:spPr/>
    </dgm:pt>
    <dgm:pt modelId="{1BB183C3-45C0-46DC-AA6A-AE21A8A2F775}" type="pres">
      <dgm:prSet presAssocID="{347E68B7-607C-4473-8B13-9ED29DFF3988}" presName="parentTextArrow" presStyleLbl="node1" presStyleIdx="5" presStyleCnt="8"/>
      <dgm:spPr/>
      <dgm:t>
        <a:bodyPr/>
        <a:lstStyle/>
        <a:p>
          <a:endParaRPr lang="en-US"/>
        </a:p>
      </dgm:t>
    </dgm:pt>
    <dgm:pt modelId="{7959D800-6BCB-4080-BB9B-854A7B1692C3}" type="pres">
      <dgm:prSet presAssocID="{10AA75E6-970E-4FD9-8107-6BA2704C1D75}" presName="sp" presStyleCnt="0"/>
      <dgm:spPr/>
    </dgm:pt>
    <dgm:pt modelId="{22A40BFB-6325-4729-A6C2-2B6B3F11D992}" type="pres">
      <dgm:prSet presAssocID="{E9B7D8C8-E20B-46FC-B047-068A68AD33F0}" presName="arrowAndChildren" presStyleCnt="0"/>
      <dgm:spPr/>
    </dgm:pt>
    <dgm:pt modelId="{C043B791-B370-4C78-A7B7-1E14162E415B}" type="pres">
      <dgm:prSet presAssocID="{E9B7D8C8-E20B-46FC-B047-068A68AD33F0}" presName="parentTextArrow" presStyleLbl="node1" presStyleIdx="6" presStyleCnt="8"/>
      <dgm:spPr/>
      <dgm:t>
        <a:bodyPr/>
        <a:lstStyle/>
        <a:p>
          <a:endParaRPr lang="en-US"/>
        </a:p>
      </dgm:t>
    </dgm:pt>
    <dgm:pt modelId="{9584857B-D161-461A-A07A-9F5D33493F75}" type="pres">
      <dgm:prSet presAssocID="{E7C3AAF0-1412-4A12-B623-D6E733D25C52}" presName="sp" presStyleCnt="0"/>
      <dgm:spPr/>
    </dgm:pt>
    <dgm:pt modelId="{ABE7F10A-63E8-46EC-AD95-2033FEA2F0A2}" type="pres">
      <dgm:prSet presAssocID="{7B40E99C-3195-4478-A989-929DD9109AC1}" presName="arrowAndChildren" presStyleCnt="0"/>
      <dgm:spPr/>
    </dgm:pt>
    <dgm:pt modelId="{1D8A3871-CCC4-489F-99DA-92E90978889C}" type="pres">
      <dgm:prSet presAssocID="{7B40E99C-3195-4478-A989-929DD9109AC1}" presName="parentTextArrow" presStyleLbl="node1" presStyleIdx="7" presStyleCnt="8"/>
      <dgm:spPr/>
      <dgm:t>
        <a:bodyPr/>
        <a:lstStyle/>
        <a:p>
          <a:endParaRPr lang="en-US"/>
        </a:p>
      </dgm:t>
    </dgm:pt>
  </dgm:ptLst>
  <dgm:cxnLst>
    <dgm:cxn modelId="{14BC21E9-78D6-4AA4-A7B5-742CD1036A8A}" srcId="{46CE2C1D-295F-4656-8338-F8280861F485}" destId="{7B40E99C-3195-4478-A989-929DD9109AC1}" srcOrd="0" destOrd="0" parTransId="{0B3DE63E-8C80-48BC-AE6C-05F079DE0934}" sibTransId="{E7C3AAF0-1412-4A12-B623-D6E733D25C52}"/>
    <dgm:cxn modelId="{576E6962-D211-4107-A126-F853F03156CB}" srcId="{46CE2C1D-295F-4656-8338-F8280861F485}" destId="{A94963C0-53A6-4FED-BCD5-6C566541D8CE}" srcOrd="3" destOrd="0" parTransId="{117B1673-39A6-4917-9F22-FAD4D4BFC54A}" sibTransId="{902303B8-4546-445D-9390-C5DC0CB1C176}"/>
    <dgm:cxn modelId="{DEA1B295-E978-4299-AE63-7CBDC82F235F}" srcId="{46CE2C1D-295F-4656-8338-F8280861F485}" destId="{CAC0ACB3-8ED5-46DC-B94A-A9D3447BC1B0}" srcOrd="5" destOrd="0" parTransId="{92F1C457-32C0-4F7F-902D-D8A578A4F6C1}" sibTransId="{BDEBF2F7-CA64-4118-BF20-23461744258D}"/>
    <dgm:cxn modelId="{F4474D0B-B682-464E-B944-EDD65D3F3E95}" type="presOf" srcId="{A94963C0-53A6-4FED-BCD5-6C566541D8CE}" destId="{10BE48E1-73F1-4826-845C-2BB370F6EA2C}" srcOrd="0" destOrd="0" presId="urn:microsoft.com/office/officeart/2005/8/layout/process4"/>
    <dgm:cxn modelId="{52FA0115-6D9F-4A36-B3EF-A3747DA7F21B}" type="presOf" srcId="{347E68B7-607C-4473-8B13-9ED29DFF3988}" destId="{1BB183C3-45C0-46DC-AA6A-AE21A8A2F775}" srcOrd="0" destOrd="0" presId="urn:microsoft.com/office/officeart/2005/8/layout/process4"/>
    <dgm:cxn modelId="{1B67D7DA-CB27-451D-ABEE-1351EA28767A}" type="presOf" srcId="{7B40E99C-3195-4478-A989-929DD9109AC1}" destId="{1D8A3871-CCC4-489F-99DA-92E90978889C}" srcOrd="0" destOrd="0" presId="urn:microsoft.com/office/officeart/2005/8/layout/process4"/>
    <dgm:cxn modelId="{53C9977D-40EA-4A31-8162-B0F6DA77F294}" srcId="{46CE2C1D-295F-4656-8338-F8280861F485}" destId="{DF446D56-D9D0-41D2-B6C3-57DE374C36E5}" srcOrd="7" destOrd="0" parTransId="{46F7C94F-0A2C-4828-A417-C15FD18318A1}" sibTransId="{4E80E929-E916-4D52-A1E6-F6CFCEA74B58}"/>
    <dgm:cxn modelId="{DED278E0-83C0-4EF4-B3E0-1BDD3B82E8C0}" type="presOf" srcId="{46CE2C1D-295F-4656-8338-F8280861F485}" destId="{EEC236FA-4815-4F51-8ED1-053416F857DC}" srcOrd="0" destOrd="0" presId="urn:microsoft.com/office/officeart/2005/8/layout/process4"/>
    <dgm:cxn modelId="{09FCE541-840D-4FFD-A577-7D503B499058}" type="presOf" srcId="{195F8ED4-1CDB-4A20-9793-1496A67253BD}" destId="{8C38FB2B-143C-4D42-977C-721BD434EC83}" srcOrd="0" destOrd="0" presId="urn:microsoft.com/office/officeart/2005/8/layout/process4"/>
    <dgm:cxn modelId="{F88E4826-BCCD-47CB-B6B0-4694ED7C6DAE}" srcId="{46CE2C1D-295F-4656-8338-F8280861F485}" destId="{E9B7D8C8-E20B-46FC-B047-068A68AD33F0}" srcOrd="1" destOrd="0" parTransId="{9A813A23-890A-46FE-A488-F42768C17FF1}" sibTransId="{10AA75E6-970E-4FD9-8107-6BA2704C1D75}"/>
    <dgm:cxn modelId="{CD2FD88B-AB71-4D69-A9FF-928FE540CA0A}" type="presOf" srcId="{DF446D56-D9D0-41D2-B6C3-57DE374C36E5}" destId="{2A5E270B-8A1E-47D3-870C-6C0D6876642D}" srcOrd="0" destOrd="0" presId="urn:microsoft.com/office/officeart/2005/8/layout/process4"/>
    <dgm:cxn modelId="{92B13489-95E2-460D-B0C2-DD9E62677134}" srcId="{46CE2C1D-295F-4656-8338-F8280861F485}" destId="{195F8ED4-1CDB-4A20-9793-1496A67253BD}" srcOrd="4" destOrd="0" parTransId="{1A66E173-6869-4F41-A754-5190F117E5BB}" sibTransId="{7B217C0F-22E0-482B-BD39-DA486F8B1113}"/>
    <dgm:cxn modelId="{40521D46-F3BC-4A6E-9C48-EF0B92024012}" type="presOf" srcId="{CAC0ACB3-8ED5-46DC-B94A-A9D3447BC1B0}" destId="{70F786D4-0FE8-4494-8DCD-229831F22599}" srcOrd="0" destOrd="0" presId="urn:microsoft.com/office/officeart/2005/8/layout/process4"/>
    <dgm:cxn modelId="{A1529D6C-0081-4755-A541-D5EECF9DAD85}" type="presOf" srcId="{CA846429-88AD-4EBB-AD0B-C701A5E76E21}" destId="{CBB53C93-82A9-4407-9FC5-0DF35E67FBE2}" srcOrd="0" destOrd="0" presId="urn:microsoft.com/office/officeart/2005/8/layout/process4"/>
    <dgm:cxn modelId="{CE8ECE22-B309-4AB1-84DE-045C1DD5D1B7}" srcId="{46CE2C1D-295F-4656-8338-F8280861F485}" destId="{CA846429-88AD-4EBB-AD0B-C701A5E76E21}" srcOrd="6" destOrd="0" parTransId="{AAAD32CB-C6E0-4CC6-A89C-D9080C30B9A1}" sibTransId="{BEDD8EDB-D3F8-4EDF-A596-6F40A16EFA15}"/>
    <dgm:cxn modelId="{A6A2CDA2-6D4D-45D1-9CDF-6062EDC1260A}" srcId="{46CE2C1D-295F-4656-8338-F8280861F485}" destId="{347E68B7-607C-4473-8B13-9ED29DFF3988}" srcOrd="2" destOrd="0" parTransId="{6590A21E-1D81-4B6E-9A93-7A3FC55C1C10}" sibTransId="{649C1E1A-E1BE-493E-B9C4-233FD01ECEFE}"/>
    <dgm:cxn modelId="{89B4F5EB-AC74-4764-A835-28C7C9FA6409}" type="presOf" srcId="{E9B7D8C8-E20B-46FC-B047-068A68AD33F0}" destId="{C043B791-B370-4C78-A7B7-1E14162E415B}" srcOrd="0" destOrd="0" presId="urn:microsoft.com/office/officeart/2005/8/layout/process4"/>
    <dgm:cxn modelId="{54373AE0-299E-4F37-B655-9B82D1A57B99}" type="presParOf" srcId="{EEC236FA-4815-4F51-8ED1-053416F857DC}" destId="{F204B6F1-0655-4A36-A73A-079BA20D18C1}" srcOrd="0" destOrd="0" presId="urn:microsoft.com/office/officeart/2005/8/layout/process4"/>
    <dgm:cxn modelId="{0424CC75-1C1D-452D-8437-FB316DE86CA3}" type="presParOf" srcId="{F204B6F1-0655-4A36-A73A-079BA20D18C1}" destId="{2A5E270B-8A1E-47D3-870C-6C0D6876642D}" srcOrd="0" destOrd="0" presId="urn:microsoft.com/office/officeart/2005/8/layout/process4"/>
    <dgm:cxn modelId="{886758F5-8820-497C-8789-C0E580520C93}" type="presParOf" srcId="{EEC236FA-4815-4F51-8ED1-053416F857DC}" destId="{83FAABD0-19C0-471C-863F-00FF28F3807D}" srcOrd="1" destOrd="0" presId="urn:microsoft.com/office/officeart/2005/8/layout/process4"/>
    <dgm:cxn modelId="{33049A6D-4FD9-4851-96DF-A18F9A5608F8}" type="presParOf" srcId="{EEC236FA-4815-4F51-8ED1-053416F857DC}" destId="{0B163E57-FE7C-4C5C-B77C-EE0B667D32BE}" srcOrd="2" destOrd="0" presId="urn:microsoft.com/office/officeart/2005/8/layout/process4"/>
    <dgm:cxn modelId="{AAAE0F71-B2B8-4606-A3C2-507E9E58EB04}" type="presParOf" srcId="{0B163E57-FE7C-4C5C-B77C-EE0B667D32BE}" destId="{CBB53C93-82A9-4407-9FC5-0DF35E67FBE2}" srcOrd="0" destOrd="0" presId="urn:microsoft.com/office/officeart/2005/8/layout/process4"/>
    <dgm:cxn modelId="{FCE0BDF1-7635-497B-AEA0-A95983226F54}" type="presParOf" srcId="{EEC236FA-4815-4F51-8ED1-053416F857DC}" destId="{D20A0B7C-9383-4BCF-BE35-574B060B40D8}" srcOrd="3" destOrd="0" presId="urn:microsoft.com/office/officeart/2005/8/layout/process4"/>
    <dgm:cxn modelId="{C4234C94-77A5-4139-87AE-6DE52E0AE7CC}" type="presParOf" srcId="{EEC236FA-4815-4F51-8ED1-053416F857DC}" destId="{A0075EDF-1763-4909-9534-7D3B907C40D9}" srcOrd="4" destOrd="0" presId="urn:microsoft.com/office/officeart/2005/8/layout/process4"/>
    <dgm:cxn modelId="{A08F7F26-C752-4542-A285-465BF5FA1FC8}" type="presParOf" srcId="{A0075EDF-1763-4909-9534-7D3B907C40D9}" destId="{70F786D4-0FE8-4494-8DCD-229831F22599}" srcOrd="0" destOrd="0" presId="urn:microsoft.com/office/officeart/2005/8/layout/process4"/>
    <dgm:cxn modelId="{1A52E5B2-F348-4A65-8995-90B4FF3F2272}" type="presParOf" srcId="{EEC236FA-4815-4F51-8ED1-053416F857DC}" destId="{4FCA5BE3-8E6F-49A1-8295-2FA2AB48D466}" srcOrd="5" destOrd="0" presId="urn:microsoft.com/office/officeart/2005/8/layout/process4"/>
    <dgm:cxn modelId="{FE246F80-2FA3-4F96-B77B-7D91EB0E4C61}" type="presParOf" srcId="{EEC236FA-4815-4F51-8ED1-053416F857DC}" destId="{B719FD2C-AC36-459E-BD0D-FD77268A1BBD}" srcOrd="6" destOrd="0" presId="urn:microsoft.com/office/officeart/2005/8/layout/process4"/>
    <dgm:cxn modelId="{A176AE52-2161-4655-948B-F6B02845861E}" type="presParOf" srcId="{B719FD2C-AC36-459E-BD0D-FD77268A1BBD}" destId="{8C38FB2B-143C-4D42-977C-721BD434EC83}" srcOrd="0" destOrd="0" presId="urn:microsoft.com/office/officeart/2005/8/layout/process4"/>
    <dgm:cxn modelId="{6EB38218-A308-42F8-B30B-0AE6C461149F}" type="presParOf" srcId="{EEC236FA-4815-4F51-8ED1-053416F857DC}" destId="{E266509E-842C-46C9-8988-C2906A404A54}" srcOrd="7" destOrd="0" presId="urn:microsoft.com/office/officeart/2005/8/layout/process4"/>
    <dgm:cxn modelId="{5A285D92-21FE-43B5-91F5-BC6C015D7522}" type="presParOf" srcId="{EEC236FA-4815-4F51-8ED1-053416F857DC}" destId="{CE3B1716-DB61-4EE7-A6B9-FBA38112447F}" srcOrd="8" destOrd="0" presId="urn:microsoft.com/office/officeart/2005/8/layout/process4"/>
    <dgm:cxn modelId="{149D9068-790C-43D7-AABA-FFFC79E465DB}" type="presParOf" srcId="{CE3B1716-DB61-4EE7-A6B9-FBA38112447F}" destId="{10BE48E1-73F1-4826-845C-2BB370F6EA2C}" srcOrd="0" destOrd="0" presId="urn:microsoft.com/office/officeart/2005/8/layout/process4"/>
    <dgm:cxn modelId="{5CB747CE-94DB-4975-95F9-4B8D8F62110A}" type="presParOf" srcId="{EEC236FA-4815-4F51-8ED1-053416F857DC}" destId="{2892BDA5-9416-46E6-BB20-F2DC2FF63442}" srcOrd="9" destOrd="0" presId="urn:microsoft.com/office/officeart/2005/8/layout/process4"/>
    <dgm:cxn modelId="{9642B16B-537B-4DB4-BD5D-E48F3FD289D9}" type="presParOf" srcId="{EEC236FA-4815-4F51-8ED1-053416F857DC}" destId="{D5992988-4CD7-41F9-8CCE-1691CFA1FC3F}" srcOrd="10" destOrd="0" presId="urn:microsoft.com/office/officeart/2005/8/layout/process4"/>
    <dgm:cxn modelId="{6FB94130-30DB-46B1-BE35-D2197278D911}" type="presParOf" srcId="{D5992988-4CD7-41F9-8CCE-1691CFA1FC3F}" destId="{1BB183C3-45C0-46DC-AA6A-AE21A8A2F775}" srcOrd="0" destOrd="0" presId="urn:microsoft.com/office/officeart/2005/8/layout/process4"/>
    <dgm:cxn modelId="{A35F9405-17C6-41E1-AD90-F1B653543497}" type="presParOf" srcId="{EEC236FA-4815-4F51-8ED1-053416F857DC}" destId="{7959D800-6BCB-4080-BB9B-854A7B1692C3}" srcOrd="11" destOrd="0" presId="urn:microsoft.com/office/officeart/2005/8/layout/process4"/>
    <dgm:cxn modelId="{2E523451-5746-4C16-92AE-E686ECA372D8}" type="presParOf" srcId="{EEC236FA-4815-4F51-8ED1-053416F857DC}" destId="{22A40BFB-6325-4729-A6C2-2B6B3F11D992}" srcOrd="12" destOrd="0" presId="urn:microsoft.com/office/officeart/2005/8/layout/process4"/>
    <dgm:cxn modelId="{3EE77C1C-784E-4D24-B2C5-D64C3FC65399}" type="presParOf" srcId="{22A40BFB-6325-4729-A6C2-2B6B3F11D992}" destId="{C043B791-B370-4C78-A7B7-1E14162E415B}" srcOrd="0" destOrd="0" presId="urn:microsoft.com/office/officeart/2005/8/layout/process4"/>
    <dgm:cxn modelId="{1C14BB00-149B-492D-9F90-50589F0E6EE6}" type="presParOf" srcId="{EEC236FA-4815-4F51-8ED1-053416F857DC}" destId="{9584857B-D161-461A-A07A-9F5D33493F75}" srcOrd="13" destOrd="0" presId="urn:microsoft.com/office/officeart/2005/8/layout/process4"/>
    <dgm:cxn modelId="{B5795B30-3437-49A1-81E8-59B7899FA7D3}" type="presParOf" srcId="{EEC236FA-4815-4F51-8ED1-053416F857DC}" destId="{ABE7F10A-63E8-46EC-AD95-2033FEA2F0A2}" srcOrd="14" destOrd="0" presId="urn:microsoft.com/office/officeart/2005/8/layout/process4"/>
    <dgm:cxn modelId="{23429351-00C9-46B8-A089-A855984BE886}" type="presParOf" srcId="{ABE7F10A-63E8-46EC-AD95-2033FEA2F0A2}" destId="{1D8A3871-CCC4-489F-99DA-92E90978889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2B1FE-2B35-4E49-848C-6975BAB97C99}" type="doc">
      <dgm:prSet loTypeId="urn:microsoft.com/office/officeart/2005/8/layout/hierarchy1" loCatId="hierarchy" qsTypeId="urn:microsoft.com/office/officeart/2005/8/quickstyle/3d4" qsCatId="3D" csTypeId="urn:microsoft.com/office/officeart/2005/8/colors/accent3_2" csCatId="accent3" phldr="1"/>
      <dgm:spPr/>
      <dgm:t>
        <a:bodyPr/>
        <a:lstStyle/>
        <a:p>
          <a:endParaRPr lang="en-ZA"/>
        </a:p>
      </dgm:t>
    </dgm:pt>
    <dgm:pt modelId="{EC53B84F-597E-4AAE-B83A-C7F720AE61E0}">
      <dgm:prSet phldrT="[Text]" custT="1"/>
      <dgm:spPr>
        <a:xfrm>
          <a:off x="1686196" y="0"/>
          <a:ext cx="1975155" cy="676759"/>
        </a:xfrm>
        <a:solidFill>
          <a:srgbClr val="9BBB59">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ZA" sz="1050" b="1" dirty="0" smtClean="0">
              <a:solidFill>
                <a:sysClr val="windowText" lastClr="000000"/>
              </a:solidFill>
              <a:latin typeface="Arial" pitchFamily="34" charset="0"/>
              <a:ea typeface="+mn-ea"/>
              <a:cs typeface="Arial" pitchFamily="34" charset="0"/>
            </a:rPr>
            <a:t>Source of  Funding</a:t>
          </a:r>
        </a:p>
        <a:p>
          <a:r>
            <a:rPr lang="en-ZA" sz="1050" b="1" i="1" dirty="0" smtClean="0">
              <a:solidFill>
                <a:sysClr val="windowText" lastClr="000000"/>
              </a:solidFill>
              <a:latin typeface="Arial" pitchFamily="34" charset="0"/>
              <a:ea typeface="+mn-ea"/>
              <a:cs typeface="Arial" pitchFamily="34" charset="0"/>
            </a:rPr>
            <a:t>R11,2 billion </a:t>
          </a:r>
          <a:endParaRPr lang="en-ZA" sz="1050" b="1" i="1" dirty="0">
            <a:solidFill>
              <a:sysClr val="windowText" lastClr="000000"/>
            </a:solidFill>
            <a:latin typeface="Arial" pitchFamily="34" charset="0"/>
            <a:ea typeface="+mn-ea"/>
            <a:cs typeface="Arial" pitchFamily="34" charset="0"/>
          </a:endParaRPr>
        </a:p>
      </dgm:t>
    </dgm:pt>
    <dgm:pt modelId="{1196963C-D9E9-4EFF-9B97-E054F21F31E8}" type="parTrans" cxnId="{CD195592-5D02-4CCF-A1A1-0FD86C724111}">
      <dgm:prSet/>
      <dgm:spPr/>
      <dgm:t>
        <a:bodyPr/>
        <a:lstStyle/>
        <a:p>
          <a:endParaRPr lang="en-ZA" sz="1050" b="1">
            <a:solidFill>
              <a:schemeClr val="tx1"/>
            </a:solidFill>
            <a:latin typeface="Arial" pitchFamily="34" charset="0"/>
            <a:cs typeface="Arial" pitchFamily="34" charset="0"/>
          </a:endParaRPr>
        </a:p>
      </dgm:t>
    </dgm:pt>
    <dgm:pt modelId="{CBAC4898-8A65-4229-B9D7-A9AE0DC20861}" type="sibTrans" cxnId="{CD195592-5D02-4CCF-A1A1-0FD86C724111}">
      <dgm:prSet/>
      <dgm:spPr/>
      <dgm:t>
        <a:bodyPr/>
        <a:lstStyle/>
        <a:p>
          <a:endParaRPr lang="en-ZA" sz="1050" b="1">
            <a:solidFill>
              <a:schemeClr val="tx1"/>
            </a:solidFill>
            <a:latin typeface="Arial" pitchFamily="34" charset="0"/>
            <a:cs typeface="Arial" pitchFamily="34" charset="0"/>
          </a:endParaRPr>
        </a:p>
      </dgm:t>
    </dgm:pt>
    <dgm:pt modelId="{58DAFE13-AAB1-43BE-A374-C4D6FF8522F3}">
      <dgm:prSet phldrT="[Text]" custT="1"/>
      <dgm:spPr>
        <a:xfrm>
          <a:off x="0" y="1003120"/>
          <a:ext cx="1517064" cy="467030"/>
        </a:xfrm>
        <a:solidFill>
          <a:srgbClr val="9BBB59">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ZA" sz="1050" b="1" dirty="0" smtClean="0">
              <a:solidFill>
                <a:sysClr val="windowText" lastClr="000000"/>
              </a:solidFill>
              <a:latin typeface="Arial" pitchFamily="34" charset="0"/>
              <a:ea typeface="+mn-ea"/>
              <a:cs typeface="Arial" pitchFamily="34" charset="0"/>
            </a:rPr>
            <a:t>Augmentation</a:t>
          </a:r>
        </a:p>
        <a:p>
          <a:r>
            <a:rPr lang="en-ZA" sz="1050" b="1" dirty="0" smtClean="0">
              <a:solidFill>
                <a:sysClr val="windowText" lastClr="000000"/>
              </a:solidFill>
              <a:latin typeface="Arial" pitchFamily="34" charset="0"/>
              <a:ea typeface="+mn-ea"/>
              <a:cs typeface="Arial" pitchFamily="34" charset="0"/>
            </a:rPr>
            <a:t>  </a:t>
          </a:r>
        </a:p>
        <a:p>
          <a:r>
            <a:rPr lang="en-ZA" sz="1050" b="1" dirty="0" smtClean="0">
              <a:solidFill>
                <a:sysClr val="windowText" lastClr="000000"/>
              </a:solidFill>
              <a:latin typeface="Arial" pitchFamily="34" charset="0"/>
              <a:ea typeface="+mn-ea"/>
              <a:cs typeface="Arial" pitchFamily="34" charset="0"/>
            </a:rPr>
            <a:t>Allocation R2,084 million</a:t>
          </a:r>
        </a:p>
        <a:p>
          <a:r>
            <a:rPr lang="en-ZA" sz="1050" b="1" dirty="0" smtClean="0">
              <a:solidFill>
                <a:sysClr val="windowText" lastClr="000000"/>
              </a:solidFill>
              <a:latin typeface="Arial" pitchFamily="34" charset="0"/>
              <a:ea typeface="+mn-ea"/>
              <a:cs typeface="Arial" pitchFamily="34" charset="0"/>
            </a:rPr>
            <a:t>CMA’s R253 million</a:t>
          </a:r>
          <a:endParaRPr lang="en-ZA" sz="1050" b="1" i="1" dirty="0">
            <a:solidFill>
              <a:sysClr val="windowText" lastClr="000000"/>
            </a:solidFill>
            <a:latin typeface="Arial" pitchFamily="34" charset="0"/>
            <a:ea typeface="+mn-ea"/>
            <a:cs typeface="Arial" pitchFamily="34" charset="0"/>
          </a:endParaRPr>
        </a:p>
      </dgm:t>
    </dgm:pt>
    <dgm:pt modelId="{7F6583D7-BFD8-49BD-97FD-0DC54EA35A65}" type="parTrans" cxnId="{DFFA7B93-1360-42D2-884C-75D66D16722E}">
      <dgm:prSet/>
      <dgm:spPr>
        <a:xfrm>
          <a:off x="758532" y="676759"/>
          <a:ext cx="1915242" cy="326360"/>
        </a:xfrm>
        <a:noFill/>
        <a:ln w="25400" cap="flat" cmpd="sng" algn="ctr">
          <a:solidFill>
            <a:srgbClr val="9BBB59">
              <a:shade val="60000"/>
              <a:hueOff val="0"/>
              <a:satOff val="0"/>
              <a:lumOff val="0"/>
              <a:alphaOff val="0"/>
            </a:srgbClr>
          </a:solidFill>
          <a:prstDash val="solid"/>
        </a:ln>
        <a:effectLst/>
        <a:sp3d z="-40000" prstMaterial="matte"/>
      </dgm:spPr>
      <dgm:t>
        <a:bodyPr/>
        <a:lstStyle/>
        <a:p>
          <a:endParaRPr lang="en-ZA" sz="1050" b="1">
            <a:solidFill>
              <a:schemeClr val="tx1"/>
            </a:solidFill>
            <a:latin typeface="Arial" pitchFamily="34" charset="0"/>
            <a:cs typeface="Arial" pitchFamily="34" charset="0"/>
          </a:endParaRPr>
        </a:p>
      </dgm:t>
    </dgm:pt>
    <dgm:pt modelId="{7DE47C24-DD51-4B8D-B4E6-F9645BAB16E2}" type="sibTrans" cxnId="{DFFA7B93-1360-42D2-884C-75D66D16722E}">
      <dgm:prSet/>
      <dgm:spPr/>
      <dgm:t>
        <a:bodyPr/>
        <a:lstStyle/>
        <a:p>
          <a:endParaRPr lang="en-ZA" sz="1050" b="1">
            <a:solidFill>
              <a:schemeClr val="tx1"/>
            </a:solidFill>
            <a:latin typeface="Arial" pitchFamily="34" charset="0"/>
            <a:cs typeface="Arial" pitchFamily="34" charset="0"/>
          </a:endParaRPr>
        </a:p>
      </dgm:t>
    </dgm:pt>
    <dgm:pt modelId="{96E362E9-AA9C-4742-88A7-0FE37F15D69F}">
      <dgm:prSet phldrT="[Text]" custT="1"/>
      <dgm:spPr>
        <a:xfrm>
          <a:off x="1869155" y="1319272"/>
          <a:ext cx="1630599" cy="538925"/>
        </a:xfrm>
        <a:solidFill>
          <a:srgbClr val="9BBB59">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ZA" sz="1050" b="1" dirty="0" smtClean="0">
            <a:solidFill>
              <a:sysClr val="windowText" lastClr="000000"/>
            </a:solidFill>
            <a:latin typeface="Arial" pitchFamily="34" charset="0"/>
            <a:ea typeface="+mn-ea"/>
            <a:cs typeface="Arial" pitchFamily="34" charset="0"/>
          </a:endParaRPr>
        </a:p>
        <a:p>
          <a:r>
            <a:rPr lang="en-ZA" sz="1050" b="1" dirty="0" smtClean="0">
              <a:solidFill>
                <a:sysClr val="windowText" lastClr="000000"/>
              </a:solidFill>
              <a:latin typeface="Arial" pitchFamily="34" charset="0"/>
              <a:ea typeface="+mn-ea"/>
              <a:cs typeface="Arial" pitchFamily="34" charset="0"/>
            </a:rPr>
            <a:t>Exchange Revenue</a:t>
          </a:r>
        </a:p>
        <a:p>
          <a:endParaRPr lang="en-ZA" sz="1050" b="1" dirty="0" smtClean="0">
            <a:solidFill>
              <a:sysClr val="windowText" lastClr="000000"/>
            </a:solidFill>
            <a:latin typeface="Arial" pitchFamily="34" charset="0"/>
            <a:ea typeface="+mn-ea"/>
            <a:cs typeface="Arial" pitchFamily="34" charset="0"/>
          </a:endParaRPr>
        </a:p>
        <a:p>
          <a:r>
            <a:rPr lang="en-ZA" sz="1050" b="1" dirty="0" smtClean="0">
              <a:solidFill>
                <a:sysClr val="windowText" lastClr="000000"/>
              </a:solidFill>
              <a:latin typeface="Arial" pitchFamily="34" charset="0"/>
              <a:ea typeface="+mn-ea"/>
              <a:cs typeface="Arial" pitchFamily="34" charset="0"/>
            </a:rPr>
            <a:t>TCTA R5,223 million</a:t>
          </a:r>
        </a:p>
        <a:p>
          <a:r>
            <a:rPr lang="en-ZA" sz="1050" b="1" dirty="0" smtClean="0">
              <a:solidFill>
                <a:sysClr val="windowText" lastClr="000000"/>
              </a:solidFill>
              <a:latin typeface="Arial" pitchFamily="34" charset="0"/>
              <a:ea typeface="+mn-ea"/>
              <a:cs typeface="Arial" pitchFamily="34" charset="0"/>
            </a:rPr>
            <a:t>CMA’s R430 million</a:t>
          </a:r>
        </a:p>
        <a:p>
          <a:r>
            <a:rPr lang="en-ZA" sz="1050" b="1" dirty="0" smtClean="0">
              <a:solidFill>
                <a:sysClr val="windowText" lastClr="000000"/>
              </a:solidFill>
              <a:latin typeface="Arial" pitchFamily="34" charset="0"/>
              <a:ea typeface="+mn-ea"/>
              <a:cs typeface="Arial" pitchFamily="34" charset="0"/>
            </a:rPr>
            <a:t>NWRI R 3,213 million</a:t>
          </a:r>
        </a:p>
      </dgm:t>
    </dgm:pt>
    <dgm:pt modelId="{03EA0A65-D8BF-4293-8538-389FB95CF5D1}" type="parTrans" cxnId="{06C7DCC4-0B97-4E27-AEF5-FA91887AA0E6}">
      <dgm:prSet/>
      <dgm:spPr>
        <a:xfrm>
          <a:off x="2628054" y="676759"/>
          <a:ext cx="91440" cy="642512"/>
        </a:xfrm>
        <a:noFill/>
        <a:ln w="25400" cap="flat" cmpd="sng" algn="ctr">
          <a:solidFill>
            <a:srgbClr val="9BBB59">
              <a:shade val="60000"/>
              <a:hueOff val="0"/>
              <a:satOff val="0"/>
              <a:lumOff val="0"/>
              <a:alphaOff val="0"/>
            </a:srgbClr>
          </a:solidFill>
          <a:prstDash val="solid"/>
        </a:ln>
        <a:effectLst/>
        <a:sp3d z="-40000" prstMaterial="matte"/>
      </dgm:spPr>
      <dgm:t>
        <a:bodyPr/>
        <a:lstStyle/>
        <a:p>
          <a:endParaRPr lang="en-ZA" sz="1050" b="1">
            <a:solidFill>
              <a:schemeClr val="tx1"/>
            </a:solidFill>
            <a:latin typeface="Arial" pitchFamily="34" charset="0"/>
            <a:cs typeface="Arial" pitchFamily="34" charset="0"/>
          </a:endParaRPr>
        </a:p>
      </dgm:t>
    </dgm:pt>
    <dgm:pt modelId="{92483AEB-FA8A-4E90-944D-54790445BA10}" type="sibTrans" cxnId="{06C7DCC4-0B97-4E27-AEF5-FA91887AA0E6}">
      <dgm:prSet/>
      <dgm:spPr/>
      <dgm:t>
        <a:bodyPr/>
        <a:lstStyle/>
        <a:p>
          <a:endParaRPr lang="en-ZA" sz="1050" b="1">
            <a:solidFill>
              <a:schemeClr val="tx1"/>
            </a:solidFill>
            <a:latin typeface="Arial" pitchFamily="34" charset="0"/>
            <a:cs typeface="Arial" pitchFamily="34" charset="0"/>
          </a:endParaRPr>
        </a:p>
      </dgm:t>
    </dgm:pt>
    <dgm:pt modelId="{F4245270-997D-42C4-ADF5-AAF825C6A2B1}" type="pres">
      <dgm:prSet presAssocID="{5332B1FE-2B35-4E49-848C-6975BAB97C99}" presName="hierChild1" presStyleCnt="0">
        <dgm:presLayoutVars>
          <dgm:chPref val="1"/>
          <dgm:dir/>
          <dgm:animOne val="branch"/>
          <dgm:animLvl val="lvl"/>
          <dgm:resizeHandles/>
        </dgm:presLayoutVars>
      </dgm:prSet>
      <dgm:spPr/>
      <dgm:t>
        <a:bodyPr/>
        <a:lstStyle/>
        <a:p>
          <a:endParaRPr lang="en-ZA"/>
        </a:p>
      </dgm:t>
    </dgm:pt>
    <dgm:pt modelId="{DBC4541F-EAAF-40C4-A7FC-7E79DDF4010B}" type="pres">
      <dgm:prSet presAssocID="{EC53B84F-597E-4AAE-B83A-C7F720AE61E0}" presName="hierRoot1" presStyleCnt="0"/>
      <dgm:spPr/>
      <dgm:t>
        <a:bodyPr/>
        <a:lstStyle/>
        <a:p>
          <a:endParaRPr lang="en-ZA"/>
        </a:p>
      </dgm:t>
    </dgm:pt>
    <dgm:pt modelId="{E072E3DC-6F76-4061-89F1-6EA265C43DF4}" type="pres">
      <dgm:prSet presAssocID="{EC53B84F-597E-4AAE-B83A-C7F720AE61E0}" presName="composite" presStyleCnt="0"/>
      <dgm:spPr/>
      <dgm:t>
        <a:bodyPr/>
        <a:lstStyle/>
        <a:p>
          <a:endParaRPr lang="en-ZA"/>
        </a:p>
      </dgm:t>
    </dgm:pt>
    <dgm:pt modelId="{AEFD5DCD-FCCE-41E2-B476-BE7931935371}" type="pres">
      <dgm:prSet presAssocID="{EC53B84F-597E-4AAE-B83A-C7F720AE61E0}" presName="background" presStyleLbl="node0" presStyleIdx="0" presStyleCnt="1"/>
      <dgm:spPr/>
      <dgm:t>
        <a:bodyPr/>
        <a:lstStyle/>
        <a:p>
          <a:endParaRPr lang="en-ZA"/>
        </a:p>
      </dgm:t>
    </dgm:pt>
    <dgm:pt modelId="{1461994E-44A7-4FE6-B03B-5E6FC1B88148}" type="pres">
      <dgm:prSet presAssocID="{EC53B84F-597E-4AAE-B83A-C7F720AE61E0}" presName="text" presStyleLbl="fgAcc0" presStyleIdx="0" presStyleCnt="1">
        <dgm:presLayoutVars>
          <dgm:chPref val="3"/>
        </dgm:presLayoutVars>
      </dgm:prSet>
      <dgm:spPr/>
      <dgm:t>
        <a:bodyPr/>
        <a:lstStyle/>
        <a:p>
          <a:endParaRPr lang="en-ZA"/>
        </a:p>
      </dgm:t>
    </dgm:pt>
    <dgm:pt modelId="{65C8DE00-83A1-4A84-8E30-36067925D987}" type="pres">
      <dgm:prSet presAssocID="{EC53B84F-597E-4AAE-B83A-C7F720AE61E0}" presName="hierChild2" presStyleCnt="0"/>
      <dgm:spPr/>
      <dgm:t>
        <a:bodyPr/>
        <a:lstStyle/>
        <a:p>
          <a:endParaRPr lang="en-ZA"/>
        </a:p>
      </dgm:t>
    </dgm:pt>
    <dgm:pt modelId="{66C2CE3E-B3A7-4628-81DC-86724E46CB25}" type="pres">
      <dgm:prSet presAssocID="{7F6583D7-BFD8-49BD-97FD-0DC54EA35A65}" presName="Name10" presStyleLbl="parChTrans1D2" presStyleIdx="0" presStyleCnt="2"/>
      <dgm:spPr/>
      <dgm:t>
        <a:bodyPr/>
        <a:lstStyle/>
        <a:p>
          <a:endParaRPr lang="en-ZA"/>
        </a:p>
      </dgm:t>
    </dgm:pt>
    <dgm:pt modelId="{728891C0-6FAA-49A3-840F-7033C4C0EC9D}" type="pres">
      <dgm:prSet presAssocID="{58DAFE13-AAB1-43BE-A374-C4D6FF8522F3}" presName="hierRoot2" presStyleCnt="0"/>
      <dgm:spPr/>
      <dgm:t>
        <a:bodyPr/>
        <a:lstStyle/>
        <a:p>
          <a:endParaRPr lang="en-ZA"/>
        </a:p>
      </dgm:t>
    </dgm:pt>
    <dgm:pt modelId="{E6F36B15-5528-4BD0-A39B-F89ADCE223EA}" type="pres">
      <dgm:prSet presAssocID="{58DAFE13-AAB1-43BE-A374-C4D6FF8522F3}" presName="composite2" presStyleCnt="0"/>
      <dgm:spPr/>
      <dgm:t>
        <a:bodyPr/>
        <a:lstStyle/>
        <a:p>
          <a:endParaRPr lang="en-ZA"/>
        </a:p>
      </dgm:t>
    </dgm:pt>
    <dgm:pt modelId="{3B9FC459-80DE-469C-A61D-EFE9966F4DF2}" type="pres">
      <dgm:prSet presAssocID="{58DAFE13-AAB1-43BE-A374-C4D6FF8522F3}" presName="background2" presStyleLbl="node2" presStyleIdx="0" presStyleCnt="2"/>
      <dgm:spPr/>
      <dgm:t>
        <a:bodyPr/>
        <a:lstStyle/>
        <a:p>
          <a:endParaRPr lang="en-ZA"/>
        </a:p>
      </dgm:t>
    </dgm:pt>
    <dgm:pt modelId="{39A1B512-DA6F-4676-B3C6-4205DCF06FE0}" type="pres">
      <dgm:prSet presAssocID="{58DAFE13-AAB1-43BE-A374-C4D6FF8522F3}" presName="text2" presStyleLbl="fgAcc2" presStyleIdx="0" presStyleCnt="2">
        <dgm:presLayoutVars>
          <dgm:chPref val="3"/>
        </dgm:presLayoutVars>
      </dgm:prSet>
      <dgm:spPr/>
      <dgm:t>
        <a:bodyPr/>
        <a:lstStyle/>
        <a:p>
          <a:endParaRPr lang="en-ZA"/>
        </a:p>
      </dgm:t>
    </dgm:pt>
    <dgm:pt modelId="{D6701326-87BD-4069-ADDD-F74A6EC78858}" type="pres">
      <dgm:prSet presAssocID="{58DAFE13-AAB1-43BE-A374-C4D6FF8522F3}" presName="hierChild3" presStyleCnt="0"/>
      <dgm:spPr/>
      <dgm:t>
        <a:bodyPr/>
        <a:lstStyle/>
        <a:p>
          <a:endParaRPr lang="en-ZA"/>
        </a:p>
      </dgm:t>
    </dgm:pt>
    <dgm:pt modelId="{B9EAA772-3D38-4082-A563-C0075DA6072E}" type="pres">
      <dgm:prSet presAssocID="{03EA0A65-D8BF-4293-8538-389FB95CF5D1}" presName="Name10" presStyleLbl="parChTrans1D2" presStyleIdx="1" presStyleCnt="2"/>
      <dgm:spPr/>
      <dgm:t>
        <a:bodyPr/>
        <a:lstStyle/>
        <a:p>
          <a:endParaRPr lang="en-ZA"/>
        </a:p>
      </dgm:t>
    </dgm:pt>
    <dgm:pt modelId="{FC831742-5A83-48FE-BAD0-FE7BA7192349}" type="pres">
      <dgm:prSet presAssocID="{96E362E9-AA9C-4742-88A7-0FE37F15D69F}" presName="hierRoot2" presStyleCnt="0"/>
      <dgm:spPr/>
      <dgm:t>
        <a:bodyPr/>
        <a:lstStyle/>
        <a:p>
          <a:endParaRPr lang="en-ZA"/>
        </a:p>
      </dgm:t>
    </dgm:pt>
    <dgm:pt modelId="{B8F5BEC0-2E23-45EB-BDA9-D8E2032F03D5}" type="pres">
      <dgm:prSet presAssocID="{96E362E9-AA9C-4742-88A7-0FE37F15D69F}" presName="composite2" presStyleCnt="0"/>
      <dgm:spPr/>
      <dgm:t>
        <a:bodyPr/>
        <a:lstStyle/>
        <a:p>
          <a:endParaRPr lang="en-ZA"/>
        </a:p>
      </dgm:t>
    </dgm:pt>
    <dgm:pt modelId="{BAAFBFC2-FDAD-4B4B-BCE1-D0C3FC0A04CA}" type="pres">
      <dgm:prSet presAssocID="{96E362E9-AA9C-4742-88A7-0FE37F15D69F}" presName="background2" presStyleLbl="node2" presStyleIdx="1" presStyleCnt="2"/>
      <dgm:spPr/>
      <dgm:t>
        <a:bodyPr/>
        <a:lstStyle/>
        <a:p>
          <a:endParaRPr lang="en-ZA"/>
        </a:p>
      </dgm:t>
    </dgm:pt>
    <dgm:pt modelId="{98C3D4CF-DB87-441E-B112-85E163FF549E}" type="pres">
      <dgm:prSet presAssocID="{96E362E9-AA9C-4742-88A7-0FE37F15D69F}" presName="text2" presStyleLbl="fgAcc2" presStyleIdx="1" presStyleCnt="2">
        <dgm:presLayoutVars>
          <dgm:chPref val="3"/>
        </dgm:presLayoutVars>
      </dgm:prSet>
      <dgm:spPr/>
      <dgm:t>
        <a:bodyPr/>
        <a:lstStyle/>
        <a:p>
          <a:endParaRPr lang="en-ZA"/>
        </a:p>
      </dgm:t>
    </dgm:pt>
    <dgm:pt modelId="{62BF1FBB-6BE4-4942-8BED-69236F047D04}" type="pres">
      <dgm:prSet presAssocID="{96E362E9-AA9C-4742-88A7-0FE37F15D69F}" presName="hierChild3" presStyleCnt="0"/>
      <dgm:spPr/>
      <dgm:t>
        <a:bodyPr/>
        <a:lstStyle/>
        <a:p>
          <a:endParaRPr lang="en-ZA"/>
        </a:p>
      </dgm:t>
    </dgm:pt>
  </dgm:ptLst>
  <dgm:cxnLst>
    <dgm:cxn modelId="{4B15F163-1AD3-4DDC-953E-51699B4915BC}" type="presOf" srcId="{7F6583D7-BFD8-49BD-97FD-0DC54EA35A65}" destId="{66C2CE3E-B3A7-4628-81DC-86724E46CB25}" srcOrd="0" destOrd="0" presId="urn:microsoft.com/office/officeart/2005/8/layout/hierarchy1"/>
    <dgm:cxn modelId="{DFFA7B93-1360-42D2-884C-75D66D16722E}" srcId="{EC53B84F-597E-4AAE-B83A-C7F720AE61E0}" destId="{58DAFE13-AAB1-43BE-A374-C4D6FF8522F3}" srcOrd="0" destOrd="0" parTransId="{7F6583D7-BFD8-49BD-97FD-0DC54EA35A65}" sibTransId="{7DE47C24-DD51-4B8D-B4E6-F9645BAB16E2}"/>
    <dgm:cxn modelId="{06C7DCC4-0B97-4E27-AEF5-FA91887AA0E6}" srcId="{EC53B84F-597E-4AAE-B83A-C7F720AE61E0}" destId="{96E362E9-AA9C-4742-88A7-0FE37F15D69F}" srcOrd="1" destOrd="0" parTransId="{03EA0A65-D8BF-4293-8538-389FB95CF5D1}" sibTransId="{92483AEB-FA8A-4E90-944D-54790445BA10}"/>
    <dgm:cxn modelId="{41E4A6CE-F0B6-401D-99F8-2D2F4145E632}" type="presOf" srcId="{5332B1FE-2B35-4E49-848C-6975BAB97C99}" destId="{F4245270-997D-42C4-ADF5-AAF825C6A2B1}" srcOrd="0" destOrd="0" presId="urn:microsoft.com/office/officeart/2005/8/layout/hierarchy1"/>
    <dgm:cxn modelId="{A549227F-B7D8-4F3A-BB58-8A501430D53F}" type="presOf" srcId="{58DAFE13-AAB1-43BE-A374-C4D6FF8522F3}" destId="{39A1B512-DA6F-4676-B3C6-4205DCF06FE0}" srcOrd="0" destOrd="0" presId="urn:microsoft.com/office/officeart/2005/8/layout/hierarchy1"/>
    <dgm:cxn modelId="{3D774647-6418-43E4-9AD4-AD949DD3F950}" type="presOf" srcId="{96E362E9-AA9C-4742-88A7-0FE37F15D69F}" destId="{98C3D4CF-DB87-441E-B112-85E163FF549E}" srcOrd="0" destOrd="0" presId="urn:microsoft.com/office/officeart/2005/8/layout/hierarchy1"/>
    <dgm:cxn modelId="{0EA21084-7868-4C98-80AE-A18902DB2676}" type="presOf" srcId="{EC53B84F-597E-4AAE-B83A-C7F720AE61E0}" destId="{1461994E-44A7-4FE6-B03B-5E6FC1B88148}" srcOrd="0" destOrd="0" presId="urn:microsoft.com/office/officeart/2005/8/layout/hierarchy1"/>
    <dgm:cxn modelId="{8FCE1DDC-B3D2-4E0D-A73F-BDAA8CC1040E}" type="presOf" srcId="{03EA0A65-D8BF-4293-8538-389FB95CF5D1}" destId="{B9EAA772-3D38-4082-A563-C0075DA6072E}" srcOrd="0" destOrd="0" presId="urn:microsoft.com/office/officeart/2005/8/layout/hierarchy1"/>
    <dgm:cxn modelId="{CD195592-5D02-4CCF-A1A1-0FD86C724111}" srcId="{5332B1FE-2B35-4E49-848C-6975BAB97C99}" destId="{EC53B84F-597E-4AAE-B83A-C7F720AE61E0}" srcOrd="0" destOrd="0" parTransId="{1196963C-D9E9-4EFF-9B97-E054F21F31E8}" sibTransId="{CBAC4898-8A65-4229-B9D7-A9AE0DC20861}"/>
    <dgm:cxn modelId="{51916713-A6BA-49D7-86DA-7856DF2828DC}" type="presParOf" srcId="{F4245270-997D-42C4-ADF5-AAF825C6A2B1}" destId="{DBC4541F-EAAF-40C4-A7FC-7E79DDF4010B}" srcOrd="0" destOrd="0" presId="urn:microsoft.com/office/officeart/2005/8/layout/hierarchy1"/>
    <dgm:cxn modelId="{48C2C7FC-1F51-4F20-989D-71611E46450E}" type="presParOf" srcId="{DBC4541F-EAAF-40C4-A7FC-7E79DDF4010B}" destId="{E072E3DC-6F76-4061-89F1-6EA265C43DF4}" srcOrd="0" destOrd="0" presId="urn:microsoft.com/office/officeart/2005/8/layout/hierarchy1"/>
    <dgm:cxn modelId="{0BB110CD-AC93-40DA-B768-9694CCDCBD22}" type="presParOf" srcId="{E072E3DC-6F76-4061-89F1-6EA265C43DF4}" destId="{AEFD5DCD-FCCE-41E2-B476-BE7931935371}" srcOrd="0" destOrd="0" presId="urn:microsoft.com/office/officeart/2005/8/layout/hierarchy1"/>
    <dgm:cxn modelId="{5332C3A6-9870-48E6-ADD9-8C902FE9D441}" type="presParOf" srcId="{E072E3DC-6F76-4061-89F1-6EA265C43DF4}" destId="{1461994E-44A7-4FE6-B03B-5E6FC1B88148}" srcOrd="1" destOrd="0" presId="urn:microsoft.com/office/officeart/2005/8/layout/hierarchy1"/>
    <dgm:cxn modelId="{09EDEA10-2E76-44BA-97F5-697B611F61EC}" type="presParOf" srcId="{DBC4541F-EAAF-40C4-A7FC-7E79DDF4010B}" destId="{65C8DE00-83A1-4A84-8E30-36067925D987}" srcOrd="1" destOrd="0" presId="urn:microsoft.com/office/officeart/2005/8/layout/hierarchy1"/>
    <dgm:cxn modelId="{516F64EA-2BF8-4C09-A946-55BF673F99CB}" type="presParOf" srcId="{65C8DE00-83A1-4A84-8E30-36067925D987}" destId="{66C2CE3E-B3A7-4628-81DC-86724E46CB25}" srcOrd="0" destOrd="0" presId="urn:microsoft.com/office/officeart/2005/8/layout/hierarchy1"/>
    <dgm:cxn modelId="{67249CD3-7520-4F2C-9775-08E1FFFDE69E}" type="presParOf" srcId="{65C8DE00-83A1-4A84-8E30-36067925D987}" destId="{728891C0-6FAA-49A3-840F-7033C4C0EC9D}" srcOrd="1" destOrd="0" presId="urn:microsoft.com/office/officeart/2005/8/layout/hierarchy1"/>
    <dgm:cxn modelId="{766E7610-B185-4D34-A374-ED217189AA87}" type="presParOf" srcId="{728891C0-6FAA-49A3-840F-7033C4C0EC9D}" destId="{E6F36B15-5528-4BD0-A39B-F89ADCE223EA}" srcOrd="0" destOrd="0" presId="urn:microsoft.com/office/officeart/2005/8/layout/hierarchy1"/>
    <dgm:cxn modelId="{44D99BFD-5518-486F-AC66-165D676B5D30}" type="presParOf" srcId="{E6F36B15-5528-4BD0-A39B-F89ADCE223EA}" destId="{3B9FC459-80DE-469C-A61D-EFE9966F4DF2}" srcOrd="0" destOrd="0" presId="urn:microsoft.com/office/officeart/2005/8/layout/hierarchy1"/>
    <dgm:cxn modelId="{C16659B1-183D-4B23-AC57-11061F90C271}" type="presParOf" srcId="{E6F36B15-5528-4BD0-A39B-F89ADCE223EA}" destId="{39A1B512-DA6F-4676-B3C6-4205DCF06FE0}" srcOrd="1" destOrd="0" presId="urn:microsoft.com/office/officeart/2005/8/layout/hierarchy1"/>
    <dgm:cxn modelId="{433E07FB-605A-4099-BE42-875D01138881}" type="presParOf" srcId="{728891C0-6FAA-49A3-840F-7033C4C0EC9D}" destId="{D6701326-87BD-4069-ADDD-F74A6EC78858}" srcOrd="1" destOrd="0" presId="urn:microsoft.com/office/officeart/2005/8/layout/hierarchy1"/>
    <dgm:cxn modelId="{3E62DD90-E725-4C15-9976-BC2E7EB38709}" type="presParOf" srcId="{65C8DE00-83A1-4A84-8E30-36067925D987}" destId="{B9EAA772-3D38-4082-A563-C0075DA6072E}" srcOrd="2" destOrd="0" presId="urn:microsoft.com/office/officeart/2005/8/layout/hierarchy1"/>
    <dgm:cxn modelId="{3B9FFDAE-28BD-4079-971D-C52C800920F6}" type="presParOf" srcId="{65C8DE00-83A1-4A84-8E30-36067925D987}" destId="{FC831742-5A83-48FE-BAD0-FE7BA7192349}" srcOrd="3" destOrd="0" presId="urn:microsoft.com/office/officeart/2005/8/layout/hierarchy1"/>
    <dgm:cxn modelId="{2F5E5093-4F0A-4172-9C47-93D8CB5D71D3}" type="presParOf" srcId="{FC831742-5A83-48FE-BAD0-FE7BA7192349}" destId="{B8F5BEC0-2E23-45EB-BDA9-D8E2032F03D5}" srcOrd="0" destOrd="0" presId="urn:microsoft.com/office/officeart/2005/8/layout/hierarchy1"/>
    <dgm:cxn modelId="{CD732F4E-7601-4117-B268-4BA384E54A4A}" type="presParOf" srcId="{B8F5BEC0-2E23-45EB-BDA9-D8E2032F03D5}" destId="{BAAFBFC2-FDAD-4B4B-BCE1-D0C3FC0A04CA}" srcOrd="0" destOrd="0" presId="urn:microsoft.com/office/officeart/2005/8/layout/hierarchy1"/>
    <dgm:cxn modelId="{8EFA5319-66A0-4119-A7E0-1FD25DA632DA}" type="presParOf" srcId="{B8F5BEC0-2E23-45EB-BDA9-D8E2032F03D5}" destId="{98C3D4CF-DB87-441E-B112-85E163FF549E}" srcOrd="1" destOrd="0" presId="urn:microsoft.com/office/officeart/2005/8/layout/hierarchy1"/>
    <dgm:cxn modelId="{E3B06947-BE5D-4A02-BAD6-AA6FC1A34FD7}" type="presParOf" srcId="{FC831742-5A83-48FE-BAD0-FE7BA7192349}" destId="{62BF1FBB-6BE4-4942-8BED-69236F047D04}" srcOrd="1" destOrd="0" presId="urn:microsoft.com/office/officeart/2005/8/layout/hierarchy1"/>
  </dgm:cxnLst>
  <dgm:bg>
    <a:noFill/>
  </dgm:bg>
  <dgm:whole>
    <a:ln w="12700">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4CD64B-DF46-460F-9EC8-7C90368D8F22}" type="doc">
      <dgm:prSet loTypeId="urn:microsoft.com/office/officeart/2005/8/layout/lProcess2" loCatId="list" qsTypeId="urn:microsoft.com/office/officeart/2005/8/quickstyle/3d3" qsCatId="3D" csTypeId="urn:microsoft.com/office/officeart/2005/8/colors/accent3_5" csCatId="accent3" phldr="1"/>
      <dgm:spPr/>
      <dgm:t>
        <a:bodyPr/>
        <a:lstStyle/>
        <a:p>
          <a:endParaRPr lang="en-ZA"/>
        </a:p>
      </dgm:t>
    </dgm:pt>
    <dgm:pt modelId="{FA1D1F36-5BC8-4AA8-BBC2-D46AD6F96140}">
      <dgm:prSet phldrT="[Text]"/>
      <dgm:spPr/>
      <dgm:t>
        <a:bodyPr/>
        <a:lstStyle/>
        <a:p>
          <a:r>
            <a:rPr lang="en-ZA" b="1" dirty="0" smtClean="0">
              <a:latin typeface="Arial" pitchFamily="34" charset="0"/>
              <a:cs typeface="Arial" pitchFamily="34" charset="0"/>
            </a:rPr>
            <a:t>Augmentation Fund </a:t>
          </a:r>
        </a:p>
      </dgm:t>
    </dgm:pt>
    <dgm:pt modelId="{4EA2E898-4DFB-4F5F-8EAC-4659C8E01C89}" type="parTrans" cxnId="{40E95B75-2117-41EF-86E9-70A6EF7B8D44}">
      <dgm:prSet/>
      <dgm:spPr/>
      <dgm:t>
        <a:bodyPr/>
        <a:lstStyle/>
        <a:p>
          <a:endParaRPr lang="en-ZA">
            <a:latin typeface="Arial" pitchFamily="34" charset="0"/>
            <a:cs typeface="Arial" pitchFamily="34" charset="0"/>
          </a:endParaRPr>
        </a:p>
      </dgm:t>
    </dgm:pt>
    <dgm:pt modelId="{5EA76E6A-523F-485F-98BF-7746F06E768C}" type="sibTrans" cxnId="{40E95B75-2117-41EF-86E9-70A6EF7B8D44}">
      <dgm:prSet/>
      <dgm:spPr/>
      <dgm:t>
        <a:bodyPr/>
        <a:lstStyle/>
        <a:p>
          <a:endParaRPr lang="en-ZA">
            <a:latin typeface="Arial" pitchFamily="34" charset="0"/>
            <a:cs typeface="Arial" pitchFamily="34" charset="0"/>
          </a:endParaRPr>
        </a:p>
      </dgm:t>
    </dgm:pt>
    <dgm:pt modelId="{1AF1F41E-3CD9-4A77-BE9E-451BC86AE5F9}">
      <dgm:prSet phldrT="[Text]" custT="1"/>
      <dgm:spPr/>
      <dgm:t>
        <a:bodyPr/>
        <a:lstStyle/>
        <a:p>
          <a:r>
            <a:rPr lang="en-ZA" sz="1400" dirty="0" smtClean="0">
              <a:latin typeface="Arial" pitchFamily="34" charset="0"/>
              <a:cs typeface="Arial" pitchFamily="34" charset="0"/>
            </a:rPr>
            <a:t>NWRI support</a:t>
          </a:r>
        </a:p>
        <a:p>
          <a:r>
            <a:rPr lang="en-ZA" sz="1400" dirty="0" smtClean="0">
              <a:latin typeface="Arial" pitchFamily="34" charset="0"/>
              <a:cs typeface="Arial" pitchFamily="34" charset="0"/>
            </a:rPr>
            <a:t>R300 million </a:t>
          </a:r>
          <a:endParaRPr lang="en-ZA" sz="1400" dirty="0">
            <a:latin typeface="Arial" pitchFamily="34" charset="0"/>
            <a:cs typeface="Arial" pitchFamily="34" charset="0"/>
          </a:endParaRPr>
        </a:p>
      </dgm:t>
    </dgm:pt>
    <dgm:pt modelId="{154ED9EA-D59C-418B-820C-30E25458CD25}" type="parTrans" cxnId="{21849D9E-2C30-40BE-9ED9-68E9AA6139DA}">
      <dgm:prSet/>
      <dgm:spPr/>
      <dgm:t>
        <a:bodyPr/>
        <a:lstStyle/>
        <a:p>
          <a:endParaRPr lang="en-ZA">
            <a:latin typeface="Arial" pitchFamily="34" charset="0"/>
            <a:cs typeface="Arial" pitchFamily="34" charset="0"/>
          </a:endParaRPr>
        </a:p>
      </dgm:t>
    </dgm:pt>
    <dgm:pt modelId="{C871485D-25BF-4644-81E6-4A600D527B73}" type="sibTrans" cxnId="{21849D9E-2C30-40BE-9ED9-68E9AA6139DA}">
      <dgm:prSet/>
      <dgm:spPr/>
      <dgm:t>
        <a:bodyPr/>
        <a:lstStyle/>
        <a:p>
          <a:endParaRPr lang="en-ZA">
            <a:latin typeface="Arial" pitchFamily="34" charset="0"/>
            <a:cs typeface="Arial" pitchFamily="34" charset="0"/>
          </a:endParaRPr>
        </a:p>
      </dgm:t>
    </dgm:pt>
    <dgm:pt modelId="{C4DF24FD-1482-4D77-8A25-7395981BEE27}">
      <dgm:prSet phldrT="[Text]" custT="1"/>
      <dgm:spPr/>
      <dgm:t>
        <a:bodyPr/>
        <a:lstStyle/>
        <a:p>
          <a:r>
            <a:rPr lang="en-ZA" sz="1200" dirty="0" smtClean="0">
              <a:latin typeface="Arial" pitchFamily="34" charset="0"/>
              <a:cs typeface="Arial" pitchFamily="34" charset="0"/>
            </a:rPr>
            <a:t>Finance branch</a:t>
          </a:r>
        </a:p>
        <a:p>
          <a:r>
            <a:rPr lang="en-ZA" sz="1200" dirty="0" smtClean="0">
              <a:latin typeface="Arial" pitchFamily="34" charset="0"/>
              <a:cs typeface="Arial" pitchFamily="34" charset="0"/>
            </a:rPr>
            <a:t>R271 million</a:t>
          </a:r>
          <a:endParaRPr lang="en-ZA" sz="1200" dirty="0">
            <a:latin typeface="Arial" pitchFamily="34" charset="0"/>
            <a:cs typeface="Arial" pitchFamily="34" charset="0"/>
          </a:endParaRPr>
        </a:p>
      </dgm:t>
    </dgm:pt>
    <dgm:pt modelId="{194615EA-644C-46DF-BE90-0C98729D425D}" type="parTrans" cxnId="{945E77C7-3B8A-4C65-9B6C-205484B503F7}">
      <dgm:prSet/>
      <dgm:spPr/>
      <dgm:t>
        <a:bodyPr/>
        <a:lstStyle/>
        <a:p>
          <a:endParaRPr lang="en-ZA">
            <a:latin typeface="Arial" pitchFamily="34" charset="0"/>
            <a:cs typeface="Arial" pitchFamily="34" charset="0"/>
          </a:endParaRPr>
        </a:p>
      </dgm:t>
    </dgm:pt>
    <dgm:pt modelId="{6DF971FF-F695-4EA1-8A76-3191056C3C4E}" type="sibTrans" cxnId="{945E77C7-3B8A-4C65-9B6C-205484B503F7}">
      <dgm:prSet/>
      <dgm:spPr/>
      <dgm:t>
        <a:bodyPr/>
        <a:lstStyle/>
        <a:p>
          <a:endParaRPr lang="en-ZA">
            <a:latin typeface="Arial" pitchFamily="34" charset="0"/>
            <a:cs typeface="Arial" pitchFamily="34" charset="0"/>
          </a:endParaRPr>
        </a:p>
      </dgm:t>
    </dgm:pt>
    <dgm:pt modelId="{566A7159-9EC1-494F-9835-F6E328DC45EF}">
      <dgm:prSet phldrT="[Text]"/>
      <dgm:spPr/>
      <dgm:t>
        <a:bodyPr/>
        <a:lstStyle/>
        <a:p>
          <a:r>
            <a:rPr lang="en-ZA" b="1" dirty="0" smtClean="0">
              <a:latin typeface="Arial" pitchFamily="34" charset="0"/>
              <a:cs typeface="Arial" pitchFamily="34" charset="0"/>
            </a:rPr>
            <a:t>Exchange </a:t>
          </a:r>
          <a:r>
            <a:rPr lang="en-ZA" b="1" smtClean="0">
              <a:latin typeface="Arial" pitchFamily="34" charset="0"/>
              <a:cs typeface="Arial" pitchFamily="34" charset="0"/>
            </a:rPr>
            <a:t>Revenue </a:t>
          </a:r>
          <a:endParaRPr lang="en-ZA" b="1" dirty="0" smtClean="0">
            <a:latin typeface="Arial" pitchFamily="34" charset="0"/>
            <a:cs typeface="Arial" pitchFamily="34" charset="0"/>
          </a:endParaRPr>
        </a:p>
      </dgm:t>
    </dgm:pt>
    <dgm:pt modelId="{1DA2D7C9-73F6-4B4D-89AB-117DE3A58F58}" type="parTrans" cxnId="{7C9E55CB-8B75-4965-95DB-81F02E4D186E}">
      <dgm:prSet/>
      <dgm:spPr/>
      <dgm:t>
        <a:bodyPr/>
        <a:lstStyle/>
        <a:p>
          <a:endParaRPr lang="en-ZA">
            <a:latin typeface="Arial" pitchFamily="34" charset="0"/>
            <a:cs typeface="Arial" pitchFamily="34" charset="0"/>
          </a:endParaRPr>
        </a:p>
      </dgm:t>
    </dgm:pt>
    <dgm:pt modelId="{78B4E1D0-2A7E-4942-BDB2-B3F7969104A0}" type="sibTrans" cxnId="{7C9E55CB-8B75-4965-95DB-81F02E4D186E}">
      <dgm:prSet/>
      <dgm:spPr/>
      <dgm:t>
        <a:bodyPr/>
        <a:lstStyle/>
        <a:p>
          <a:endParaRPr lang="en-ZA">
            <a:latin typeface="Arial" pitchFamily="34" charset="0"/>
            <a:cs typeface="Arial" pitchFamily="34" charset="0"/>
          </a:endParaRPr>
        </a:p>
      </dgm:t>
    </dgm:pt>
    <dgm:pt modelId="{4C376192-466D-4EE9-A335-966BD4C7BEDC}">
      <dgm:prSet phldrT="[Text]" custT="1"/>
      <dgm:spPr/>
      <dgm:t>
        <a:bodyPr/>
        <a:lstStyle/>
        <a:p>
          <a:r>
            <a:rPr lang="en-ZA" sz="1600" dirty="0" smtClean="0">
              <a:latin typeface="Arial" pitchFamily="34" charset="0"/>
              <a:cs typeface="Arial" pitchFamily="34" charset="0"/>
            </a:rPr>
            <a:t>Operations &amp; Maintenance, Rehabilitation &amp; Betterment, ROCCS and operational projects R2,563 million</a:t>
          </a:r>
          <a:endParaRPr lang="en-ZA" sz="1600" dirty="0">
            <a:latin typeface="Arial" pitchFamily="34" charset="0"/>
            <a:cs typeface="Arial" pitchFamily="34" charset="0"/>
          </a:endParaRPr>
        </a:p>
      </dgm:t>
    </dgm:pt>
    <dgm:pt modelId="{563564A0-1F93-4E55-858C-D0A64BCEC064}" type="parTrans" cxnId="{0B674826-598B-49CF-A3DA-5ABFF60EADC9}">
      <dgm:prSet/>
      <dgm:spPr/>
      <dgm:t>
        <a:bodyPr/>
        <a:lstStyle/>
        <a:p>
          <a:endParaRPr lang="en-ZA">
            <a:latin typeface="Arial" pitchFamily="34" charset="0"/>
            <a:cs typeface="Arial" pitchFamily="34" charset="0"/>
          </a:endParaRPr>
        </a:p>
      </dgm:t>
    </dgm:pt>
    <dgm:pt modelId="{4DB03317-FB50-4BC8-87DC-EB4C34F945E2}" type="sibTrans" cxnId="{0B674826-598B-49CF-A3DA-5ABFF60EADC9}">
      <dgm:prSet/>
      <dgm:spPr/>
      <dgm:t>
        <a:bodyPr/>
        <a:lstStyle/>
        <a:p>
          <a:endParaRPr lang="en-ZA">
            <a:latin typeface="Arial" pitchFamily="34" charset="0"/>
            <a:cs typeface="Arial" pitchFamily="34" charset="0"/>
          </a:endParaRPr>
        </a:p>
      </dgm:t>
    </dgm:pt>
    <dgm:pt modelId="{6C78246B-151D-4034-93FA-FF5957C43942}">
      <dgm:prSet custT="1"/>
      <dgm:spPr/>
      <dgm:t>
        <a:bodyPr/>
        <a:lstStyle/>
        <a:p>
          <a:r>
            <a:rPr lang="en-ZA" sz="1200" dirty="0" smtClean="0">
              <a:latin typeface="Arial" pitchFamily="34" charset="0"/>
              <a:cs typeface="Arial" pitchFamily="34" charset="0"/>
            </a:rPr>
            <a:t>Capital Infrastructure projects</a:t>
          </a:r>
        </a:p>
        <a:p>
          <a:r>
            <a:rPr lang="en-ZA" sz="1200" dirty="0" smtClean="0">
              <a:latin typeface="Arial" pitchFamily="34" charset="0"/>
              <a:cs typeface="Arial" pitchFamily="34" charset="0"/>
            </a:rPr>
            <a:t>R1,163 million </a:t>
          </a:r>
          <a:endParaRPr lang="en-ZA" sz="1200" dirty="0">
            <a:latin typeface="Arial" pitchFamily="34" charset="0"/>
            <a:cs typeface="Arial" pitchFamily="34" charset="0"/>
          </a:endParaRPr>
        </a:p>
      </dgm:t>
    </dgm:pt>
    <dgm:pt modelId="{B73F514C-BE7F-4009-B50A-4587D7FEDD14}" type="parTrans" cxnId="{8723C50F-075D-4CB6-BFE0-EA0A818FDE6A}">
      <dgm:prSet/>
      <dgm:spPr/>
      <dgm:t>
        <a:bodyPr/>
        <a:lstStyle/>
        <a:p>
          <a:endParaRPr lang="en-ZA">
            <a:latin typeface="Arial" pitchFamily="34" charset="0"/>
            <a:cs typeface="Arial" pitchFamily="34" charset="0"/>
          </a:endParaRPr>
        </a:p>
      </dgm:t>
    </dgm:pt>
    <dgm:pt modelId="{1A19E88E-5FF9-4AC5-B6CA-E72585AA22A9}" type="sibTrans" cxnId="{8723C50F-075D-4CB6-BFE0-EA0A818FDE6A}">
      <dgm:prSet/>
      <dgm:spPr/>
      <dgm:t>
        <a:bodyPr/>
        <a:lstStyle/>
        <a:p>
          <a:endParaRPr lang="en-ZA">
            <a:latin typeface="Arial" pitchFamily="34" charset="0"/>
            <a:cs typeface="Arial" pitchFamily="34" charset="0"/>
          </a:endParaRPr>
        </a:p>
      </dgm:t>
    </dgm:pt>
    <dgm:pt modelId="{B6BB5344-D916-4E37-9D61-9E46BAF0A22D}">
      <dgm:prSet custT="1"/>
      <dgm:spPr/>
      <dgm:t>
        <a:bodyPr/>
        <a:lstStyle/>
        <a:p>
          <a:r>
            <a:rPr lang="en-ZA" sz="1200" dirty="0" smtClean="0">
              <a:latin typeface="Arial" pitchFamily="34" charset="0"/>
              <a:cs typeface="Arial" pitchFamily="34" charset="0"/>
            </a:rPr>
            <a:t>Acid Mine Drainage</a:t>
          </a:r>
        </a:p>
        <a:p>
          <a:r>
            <a:rPr lang="en-ZA" sz="1200" dirty="0" smtClean="0">
              <a:latin typeface="Arial" pitchFamily="34" charset="0"/>
              <a:cs typeface="Arial" pitchFamily="34" charset="0"/>
            </a:rPr>
            <a:t>R350 million</a:t>
          </a:r>
          <a:endParaRPr lang="en-ZA" sz="1200" dirty="0">
            <a:latin typeface="Arial" pitchFamily="34" charset="0"/>
            <a:cs typeface="Arial" pitchFamily="34" charset="0"/>
          </a:endParaRPr>
        </a:p>
      </dgm:t>
    </dgm:pt>
    <dgm:pt modelId="{B72596D6-5E5C-4724-8A58-0DAF804BF44B}" type="parTrans" cxnId="{A2D6F5D8-47EE-48CA-9BFE-3499BE57F310}">
      <dgm:prSet/>
      <dgm:spPr/>
      <dgm:t>
        <a:bodyPr/>
        <a:lstStyle/>
        <a:p>
          <a:endParaRPr lang="en-ZA">
            <a:latin typeface="Arial" pitchFamily="34" charset="0"/>
            <a:cs typeface="Arial" pitchFamily="34" charset="0"/>
          </a:endParaRPr>
        </a:p>
      </dgm:t>
    </dgm:pt>
    <dgm:pt modelId="{08B27E16-5EC3-4E4B-A714-ED6997D30892}" type="sibTrans" cxnId="{A2D6F5D8-47EE-48CA-9BFE-3499BE57F310}">
      <dgm:prSet/>
      <dgm:spPr/>
      <dgm:t>
        <a:bodyPr/>
        <a:lstStyle/>
        <a:p>
          <a:endParaRPr lang="en-ZA">
            <a:latin typeface="Arial" pitchFamily="34" charset="0"/>
            <a:cs typeface="Arial" pitchFamily="34" charset="0"/>
          </a:endParaRPr>
        </a:p>
      </dgm:t>
    </dgm:pt>
    <dgm:pt modelId="{9676E4DE-AEBA-4849-B840-0097CCB41BF1}">
      <dgm:prSet phldrT="[Text]" custT="1"/>
      <dgm:spPr/>
      <dgm:t>
        <a:bodyPr/>
        <a:lstStyle/>
        <a:p>
          <a:r>
            <a:rPr lang="en-ZA" sz="1600" dirty="0" smtClean="0">
              <a:latin typeface="Arial" pitchFamily="34" charset="0"/>
              <a:cs typeface="Arial" pitchFamily="34" charset="0"/>
            </a:rPr>
            <a:t>Catchment Management Agencies</a:t>
          </a:r>
        </a:p>
        <a:p>
          <a:r>
            <a:rPr lang="en-ZA" sz="1600" dirty="0" smtClean="0">
              <a:latin typeface="Arial" pitchFamily="34" charset="0"/>
              <a:cs typeface="Arial" pitchFamily="34" charset="0"/>
            </a:rPr>
            <a:t>R613 million</a:t>
          </a:r>
          <a:endParaRPr lang="en-ZA" sz="1600" dirty="0">
            <a:latin typeface="Arial" pitchFamily="34" charset="0"/>
            <a:cs typeface="Arial" pitchFamily="34" charset="0"/>
          </a:endParaRPr>
        </a:p>
      </dgm:t>
    </dgm:pt>
    <dgm:pt modelId="{EEA13368-860A-47FE-8850-1B0C75890FFF}" type="parTrans" cxnId="{A16ECB78-3867-43DE-B3D9-F097E6AD3E0C}">
      <dgm:prSet/>
      <dgm:spPr/>
      <dgm:t>
        <a:bodyPr/>
        <a:lstStyle/>
        <a:p>
          <a:endParaRPr lang="en-ZA"/>
        </a:p>
      </dgm:t>
    </dgm:pt>
    <dgm:pt modelId="{6020DD87-C119-4D68-A930-DFA3B6628C23}" type="sibTrans" cxnId="{A16ECB78-3867-43DE-B3D9-F097E6AD3E0C}">
      <dgm:prSet/>
      <dgm:spPr/>
      <dgm:t>
        <a:bodyPr/>
        <a:lstStyle/>
        <a:p>
          <a:endParaRPr lang="en-ZA"/>
        </a:p>
      </dgm:t>
    </dgm:pt>
    <dgm:pt modelId="{62E43CE0-12BF-4BCD-9106-D61DB3A9B5F4}">
      <dgm:prSet custT="1"/>
      <dgm:spPr/>
      <dgm:t>
        <a:bodyPr/>
        <a:lstStyle/>
        <a:p>
          <a:r>
            <a:rPr lang="en-ZA" sz="1600" dirty="0" smtClean="0">
              <a:latin typeface="Arial" pitchFamily="34" charset="0"/>
              <a:cs typeface="Arial" pitchFamily="34" charset="0"/>
            </a:rPr>
            <a:t>TCTA payments</a:t>
          </a:r>
        </a:p>
        <a:p>
          <a:r>
            <a:rPr lang="en-ZA" sz="1600" dirty="0" smtClean="0">
              <a:latin typeface="Arial" pitchFamily="34" charset="0"/>
              <a:cs typeface="Arial" pitchFamily="34" charset="0"/>
            </a:rPr>
            <a:t>R5,223 million</a:t>
          </a:r>
          <a:endParaRPr lang="en-ZA" sz="1600" dirty="0">
            <a:latin typeface="Arial" pitchFamily="34" charset="0"/>
            <a:cs typeface="Arial" pitchFamily="34" charset="0"/>
          </a:endParaRPr>
        </a:p>
      </dgm:t>
    </dgm:pt>
    <dgm:pt modelId="{FEB2DEDA-F8B8-4DD1-8A6A-875B6FB766AD}" type="sibTrans" cxnId="{1D619138-DBBF-4206-BAF6-7B61A15CF645}">
      <dgm:prSet/>
      <dgm:spPr/>
      <dgm:t>
        <a:bodyPr/>
        <a:lstStyle/>
        <a:p>
          <a:endParaRPr lang="en-ZA">
            <a:latin typeface="Arial" pitchFamily="34" charset="0"/>
            <a:cs typeface="Arial" pitchFamily="34" charset="0"/>
          </a:endParaRPr>
        </a:p>
      </dgm:t>
    </dgm:pt>
    <dgm:pt modelId="{BC2A1CF4-9E44-4048-B843-838064BAA3C3}" type="parTrans" cxnId="{1D619138-DBBF-4206-BAF6-7B61A15CF645}">
      <dgm:prSet/>
      <dgm:spPr/>
      <dgm:t>
        <a:bodyPr/>
        <a:lstStyle/>
        <a:p>
          <a:endParaRPr lang="en-ZA">
            <a:latin typeface="Arial" pitchFamily="34" charset="0"/>
            <a:cs typeface="Arial" pitchFamily="34" charset="0"/>
          </a:endParaRPr>
        </a:p>
      </dgm:t>
    </dgm:pt>
    <dgm:pt modelId="{B4912A7F-9C34-4BC2-86C0-26A930FD4DFD}" type="pres">
      <dgm:prSet presAssocID="{D74CD64B-DF46-460F-9EC8-7C90368D8F22}" presName="theList" presStyleCnt="0">
        <dgm:presLayoutVars>
          <dgm:dir/>
          <dgm:animLvl val="lvl"/>
          <dgm:resizeHandles val="exact"/>
        </dgm:presLayoutVars>
      </dgm:prSet>
      <dgm:spPr/>
      <dgm:t>
        <a:bodyPr/>
        <a:lstStyle/>
        <a:p>
          <a:endParaRPr lang="en-ZA"/>
        </a:p>
      </dgm:t>
    </dgm:pt>
    <dgm:pt modelId="{33C038B0-EC95-40E3-B350-378699AF05FB}" type="pres">
      <dgm:prSet presAssocID="{FA1D1F36-5BC8-4AA8-BBC2-D46AD6F96140}" presName="compNode" presStyleCnt="0"/>
      <dgm:spPr/>
      <dgm:t>
        <a:bodyPr/>
        <a:lstStyle/>
        <a:p>
          <a:endParaRPr lang="en-ZA"/>
        </a:p>
      </dgm:t>
    </dgm:pt>
    <dgm:pt modelId="{AFB0BA8C-2053-409E-B10E-1063F69CBCFF}" type="pres">
      <dgm:prSet presAssocID="{FA1D1F36-5BC8-4AA8-BBC2-D46AD6F96140}" presName="aNode" presStyleLbl="bgShp" presStyleIdx="0" presStyleCnt="2"/>
      <dgm:spPr/>
      <dgm:t>
        <a:bodyPr/>
        <a:lstStyle/>
        <a:p>
          <a:endParaRPr lang="en-ZA"/>
        </a:p>
      </dgm:t>
    </dgm:pt>
    <dgm:pt modelId="{DECDFBAE-6C10-4A93-B974-77865992B992}" type="pres">
      <dgm:prSet presAssocID="{FA1D1F36-5BC8-4AA8-BBC2-D46AD6F96140}" presName="textNode" presStyleLbl="bgShp" presStyleIdx="0" presStyleCnt="2"/>
      <dgm:spPr/>
      <dgm:t>
        <a:bodyPr/>
        <a:lstStyle/>
        <a:p>
          <a:endParaRPr lang="en-ZA"/>
        </a:p>
      </dgm:t>
    </dgm:pt>
    <dgm:pt modelId="{D572A9C7-B861-4B0F-B961-9CA12BB5C343}" type="pres">
      <dgm:prSet presAssocID="{FA1D1F36-5BC8-4AA8-BBC2-D46AD6F96140}" presName="compChildNode" presStyleCnt="0"/>
      <dgm:spPr/>
      <dgm:t>
        <a:bodyPr/>
        <a:lstStyle/>
        <a:p>
          <a:endParaRPr lang="en-ZA"/>
        </a:p>
      </dgm:t>
    </dgm:pt>
    <dgm:pt modelId="{B2026D83-05EC-4F44-BE7B-EA5CD3605108}" type="pres">
      <dgm:prSet presAssocID="{FA1D1F36-5BC8-4AA8-BBC2-D46AD6F96140}" presName="theInnerList" presStyleCnt="0"/>
      <dgm:spPr/>
      <dgm:t>
        <a:bodyPr/>
        <a:lstStyle/>
        <a:p>
          <a:endParaRPr lang="en-ZA"/>
        </a:p>
      </dgm:t>
    </dgm:pt>
    <dgm:pt modelId="{A6A14ACE-EA8A-4CF4-A820-A2EC73506ABA}" type="pres">
      <dgm:prSet presAssocID="{1AF1F41E-3CD9-4A77-BE9E-451BC86AE5F9}" presName="childNode" presStyleLbl="node1" presStyleIdx="0" presStyleCnt="7">
        <dgm:presLayoutVars>
          <dgm:bulletEnabled val="1"/>
        </dgm:presLayoutVars>
      </dgm:prSet>
      <dgm:spPr/>
      <dgm:t>
        <a:bodyPr/>
        <a:lstStyle/>
        <a:p>
          <a:endParaRPr lang="en-ZA"/>
        </a:p>
      </dgm:t>
    </dgm:pt>
    <dgm:pt modelId="{AE2731A2-462A-432C-8E66-DDA872BAE51F}" type="pres">
      <dgm:prSet presAssocID="{1AF1F41E-3CD9-4A77-BE9E-451BC86AE5F9}" presName="aSpace2" presStyleCnt="0"/>
      <dgm:spPr/>
      <dgm:t>
        <a:bodyPr/>
        <a:lstStyle/>
        <a:p>
          <a:endParaRPr lang="en-ZA"/>
        </a:p>
      </dgm:t>
    </dgm:pt>
    <dgm:pt modelId="{4185F6F8-4996-4FE9-BBA2-797A6AA24AF4}" type="pres">
      <dgm:prSet presAssocID="{C4DF24FD-1482-4D77-8A25-7395981BEE27}" presName="childNode" presStyleLbl="node1" presStyleIdx="1" presStyleCnt="7">
        <dgm:presLayoutVars>
          <dgm:bulletEnabled val="1"/>
        </dgm:presLayoutVars>
      </dgm:prSet>
      <dgm:spPr/>
      <dgm:t>
        <a:bodyPr/>
        <a:lstStyle/>
        <a:p>
          <a:endParaRPr lang="en-ZA"/>
        </a:p>
      </dgm:t>
    </dgm:pt>
    <dgm:pt modelId="{762001D4-5D09-492D-A39D-F8442C55E9E8}" type="pres">
      <dgm:prSet presAssocID="{C4DF24FD-1482-4D77-8A25-7395981BEE27}" presName="aSpace2" presStyleCnt="0"/>
      <dgm:spPr/>
      <dgm:t>
        <a:bodyPr/>
        <a:lstStyle/>
        <a:p>
          <a:endParaRPr lang="en-ZA"/>
        </a:p>
      </dgm:t>
    </dgm:pt>
    <dgm:pt modelId="{D6A38C04-583F-472A-951D-8FE32CD23A14}" type="pres">
      <dgm:prSet presAssocID="{6C78246B-151D-4034-93FA-FF5957C43942}" presName="childNode" presStyleLbl="node1" presStyleIdx="2" presStyleCnt="7">
        <dgm:presLayoutVars>
          <dgm:bulletEnabled val="1"/>
        </dgm:presLayoutVars>
      </dgm:prSet>
      <dgm:spPr/>
      <dgm:t>
        <a:bodyPr/>
        <a:lstStyle/>
        <a:p>
          <a:endParaRPr lang="en-ZA"/>
        </a:p>
      </dgm:t>
    </dgm:pt>
    <dgm:pt modelId="{C3C8A638-2E60-4C14-B0FB-79F4FCEA7F2C}" type="pres">
      <dgm:prSet presAssocID="{6C78246B-151D-4034-93FA-FF5957C43942}" presName="aSpace2" presStyleCnt="0"/>
      <dgm:spPr/>
      <dgm:t>
        <a:bodyPr/>
        <a:lstStyle/>
        <a:p>
          <a:endParaRPr lang="en-ZA"/>
        </a:p>
      </dgm:t>
    </dgm:pt>
    <dgm:pt modelId="{5D761C16-1D3F-4431-81C4-69498998D3B7}" type="pres">
      <dgm:prSet presAssocID="{B6BB5344-D916-4E37-9D61-9E46BAF0A22D}" presName="childNode" presStyleLbl="node1" presStyleIdx="3" presStyleCnt="7">
        <dgm:presLayoutVars>
          <dgm:bulletEnabled val="1"/>
        </dgm:presLayoutVars>
      </dgm:prSet>
      <dgm:spPr/>
      <dgm:t>
        <a:bodyPr/>
        <a:lstStyle/>
        <a:p>
          <a:endParaRPr lang="en-ZA"/>
        </a:p>
      </dgm:t>
    </dgm:pt>
    <dgm:pt modelId="{8E75C08E-5A95-4260-AD14-7E8B651AE9C9}" type="pres">
      <dgm:prSet presAssocID="{FA1D1F36-5BC8-4AA8-BBC2-D46AD6F96140}" presName="aSpace" presStyleCnt="0"/>
      <dgm:spPr/>
      <dgm:t>
        <a:bodyPr/>
        <a:lstStyle/>
        <a:p>
          <a:endParaRPr lang="en-ZA"/>
        </a:p>
      </dgm:t>
    </dgm:pt>
    <dgm:pt modelId="{CEA7B842-D06C-4B35-87F4-25320CA06356}" type="pres">
      <dgm:prSet presAssocID="{566A7159-9EC1-494F-9835-F6E328DC45EF}" presName="compNode" presStyleCnt="0"/>
      <dgm:spPr/>
      <dgm:t>
        <a:bodyPr/>
        <a:lstStyle/>
        <a:p>
          <a:endParaRPr lang="en-ZA"/>
        </a:p>
      </dgm:t>
    </dgm:pt>
    <dgm:pt modelId="{338CADF4-FF46-446C-898E-F9A67C8ABC91}" type="pres">
      <dgm:prSet presAssocID="{566A7159-9EC1-494F-9835-F6E328DC45EF}" presName="aNode" presStyleLbl="bgShp" presStyleIdx="1" presStyleCnt="2" custScaleX="202845"/>
      <dgm:spPr/>
      <dgm:t>
        <a:bodyPr/>
        <a:lstStyle/>
        <a:p>
          <a:endParaRPr lang="en-ZA"/>
        </a:p>
      </dgm:t>
    </dgm:pt>
    <dgm:pt modelId="{E63E1A3C-1419-403F-8B25-FD4EF54FA12F}" type="pres">
      <dgm:prSet presAssocID="{566A7159-9EC1-494F-9835-F6E328DC45EF}" presName="textNode" presStyleLbl="bgShp" presStyleIdx="1" presStyleCnt="2"/>
      <dgm:spPr/>
      <dgm:t>
        <a:bodyPr/>
        <a:lstStyle/>
        <a:p>
          <a:endParaRPr lang="en-ZA"/>
        </a:p>
      </dgm:t>
    </dgm:pt>
    <dgm:pt modelId="{50FC9325-B687-4AFA-9660-838A778C0A98}" type="pres">
      <dgm:prSet presAssocID="{566A7159-9EC1-494F-9835-F6E328DC45EF}" presName="compChildNode" presStyleCnt="0"/>
      <dgm:spPr/>
      <dgm:t>
        <a:bodyPr/>
        <a:lstStyle/>
        <a:p>
          <a:endParaRPr lang="en-ZA"/>
        </a:p>
      </dgm:t>
    </dgm:pt>
    <dgm:pt modelId="{45FA6212-1AFE-4195-B302-42DCE946FFFB}" type="pres">
      <dgm:prSet presAssocID="{566A7159-9EC1-494F-9835-F6E328DC45EF}" presName="theInnerList" presStyleCnt="0"/>
      <dgm:spPr/>
      <dgm:t>
        <a:bodyPr/>
        <a:lstStyle/>
        <a:p>
          <a:endParaRPr lang="en-ZA"/>
        </a:p>
      </dgm:t>
    </dgm:pt>
    <dgm:pt modelId="{A013BC2F-6A54-4CF0-BEEA-767D53581D73}" type="pres">
      <dgm:prSet presAssocID="{4C376192-466D-4EE9-A335-966BD4C7BEDC}" presName="childNode" presStyleLbl="node1" presStyleIdx="4" presStyleCnt="7" custScaleX="229332" custScaleY="2000000" custLinFactY="-281748" custLinFactNeighborX="0" custLinFactNeighborY="-300000">
        <dgm:presLayoutVars>
          <dgm:bulletEnabled val="1"/>
        </dgm:presLayoutVars>
      </dgm:prSet>
      <dgm:spPr/>
      <dgm:t>
        <a:bodyPr/>
        <a:lstStyle/>
        <a:p>
          <a:endParaRPr lang="en-ZA"/>
        </a:p>
      </dgm:t>
    </dgm:pt>
    <dgm:pt modelId="{F904AFFA-FBF8-4D85-9E4D-54E4808A6EA5}" type="pres">
      <dgm:prSet presAssocID="{4C376192-466D-4EE9-A335-966BD4C7BEDC}" presName="aSpace2" presStyleCnt="0"/>
      <dgm:spPr/>
      <dgm:t>
        <a:bodyPr/>
        <a:lstStyle/>
        <a:p>
          <a:endParaRPr lang="en-ZA"/>
        </a:p>
      </dgm:t>
    </dgm:pt>
    <dgm:pt modelId="{A31C1799-AD79-4A63-A48F-1175367CAFBB}" type="pres">
      <dgm:prSet presAssocID="{9676E4DE-AEBA-4849-B840-0097CCB41BF1}" presName="childNode" presStyleLbl="node1" presStyleIdx="5" presStyleCnt="7" custScaleX="232755" custScaleY="2000000" custLinFactY="-63765" custLinFactNeighborX="1863" custLinFactNeighborY="-100000">
        <dgm:presLayoutVars>
          <dgm:bulletEnabled val="1"/>
        </dgm:presLayoutVars>
      </dgm:prSet>
      <dgm:spPr/>
      <dgm:t>
        <a:bodyPr/>
        <a:lstStyle/>
        <a:p>
          <a:endParaRPr lang="en-ZA"/>
        </a:p>
      </dgm:t>
    </dgm:pt>
    <dgm:pt modelId="{CAB66EF2-021E-4DF6-8D87-B7C5DA5533E0}" type="pres">
      <dgm:prSet presAssocID="{9676E4DE-AEBA-4849-B840-0097CCB41BF1}" presName="aSpace2" presStyleCnt="0"/>
      <dgm:spPr/>
      <dgm:t>
        <a:bodyPr/>
        <a:lstStyle/>
        <a:p>
          <a:endParaRPr lang="en-ZA"/>
        </a:p>
      </dgm:t>
    </dgm:pt>
    <dgm:pt modelId="{F734B07C-B80C-49F7-90EE-93BFB178DD4F}" type="pres">
      <dgm:prSet presAssocID="{62E43CE0-12BF-4BCD-9106-D61DB3A9B5F4}" presName="childNode" presStyleLbl="node1" presStyleIdx="6" presStyleCnt="7" custScaleX="234791" custScaleY="2000000" custLinFactY="39625" custLinFactNeighborX="3909" custLinFactNeighborY="100000">
        <dgm:presLayoutVars>
          <dgm:bulletEnabled val="1"/>
        </dgm:presLayoutVars>
      </dgm:prSet>
      <dgm:spPr/>
      <dgm:t>
        <a:bodyPr/>
        <a:lstStyle/>
        <a:p>
          <a:endParaRPr lang="en-ZA"/>
        </a:p>
      </dgm:t>
    </dgm:pt>
  </dgm:ptLst>
  <dgm:cxnLst>
    <dgm:cxn modelId="{7C9E55CB-8B75-4965-95DB-81F02E4D186E}" srcId="{D74CD64B-DF46-460F-9EC8-7C90368D8F22}" destId="{566A7159-9EC1-494F-9835-F6E328DC45EF}" srcOrd="1" destOrd="0" parTransId="{1DA2D7C9-73F6-4B4D-89AB-117DE3A58F58}" sibTransId="{78B4E1D0-2A7E-4942-BDB2-B3F7969104A0}"/>
    <dgm:cxn modelId="{A16ECB78-3867-43DE-B3D9-F097E6AD3E0C}" srcId="{566A7159-9EC1-494F-9835-F6E328DC45EF}" destId="{9676E4DE-AEBA-4849-B840-0097CCB41BF1}" srcOrd="1" destOrd="0" parTransId="{EEA13368-860A-47FE-8850-1B0C75890FFF}" sibTransId="{6020DD87-C119-4D68-A930-DFA3B6628C23}"/>
    <dgm:cxn modelId="{81DD8C6E-51A3-4EFF-B9E4-31A8E13F4456}" type="presOf" srcId="{B6BB5344-D916-4E37-9D61-9E46BAF0A22D}" destId="{5D761C16-1D3F-4431-81C4-69498998D3B7}" srcOrd="0" destOrd="0" presId="urn:microsoft.com/office/officeart/2005/8/layout/lProcess2"/>
    <dgm:cxn modelId="{49DA85A6-50ED-40CE-A2B8-EF9D05A0A357}" type="presOf" srcId="{566A7159-9EC1-494F-9835-F6E328DC45EF}" destId="{E63E1A3C-1419-403F-8B25-FD4EF54FA12F}" srcOrd="1" destOrd="0" presId="urn:microsoft.com/office/officeart/2005/8/layout/lProcess2"/>
    <dgm:cxn modelId="{0752DC21-EE2C-4899-AE8F-C4EDEB378B24}" type="presOf" srcId="{1AF1F41E-3CD9-4A77-BE9E-451BC86AE5F9}" destId="{A6A14ACE-EA8A-4CF4-A820-A2EC73506ABA}" srcOrd="0" destOrd="0" presId="urn:microsoft.com/office/officeart/2005/8/layout/lProcess2"/>
    <dgm:cxn modelId="{E3B33B77-EEC8-456D-B5F9-0A7A00012391}" type="presOf" srcId="{FA1D1F36-5BC8-4AA8-BBC2-D46AD6F96140}" destId="{DECDFBAE-6C10-4A93-B974-77865992B992}" srcOrd="1" destOrd="0" presId="urn:microsoft.com/office/officeart/2005/8/layout/lProcess2"/>
    <dgm:cxn modelId="{D7DED0FB-B651-4490-B842-32087E18C79B}" type="presOf" srcId="{4C376192-466D-4EE9-A335-966BD4C7BEDC}" destId="{A013BC2F-6A54-4CF0-BEEA-767D53581D73}" srcOrd="0" destOrd="0" presId="urn:microsoft.com/office/officeart/2005/8/layout/lProcess2"/>
    <dgm:cxn modelId="{21849D9E-2C30-40BE-9ED9-68E9AA6139DA}" srcId="{FA1D1F36-5BC8-4AA8-BBC2-D46AD6F96140}" destId="{1AF1F41E-3CD9-4A77-BE9E-451BC86AE5F9}" srcOrd="0" destOrd="0" parTransId="{154ED9EA-D59C-418B-820C-30E25458CD25}" sibTransId="{C871485D-25BF-4644-81E6-4A600D527B73}"/>
    <dgm:cxn modelId="{279DCA8C-E4D3-4639-996A-E5B02E51AFE8}" type="presOf" srcId="{6C78246B-151D-4034-93FA-FF5957C43942}" destId="{D6A38C04-583F-472A-951D-8FE32CD23A14}" srcOrd="0" destOrd="0" presId="urn:microsoft.com/office/officeart/2005/8/layout/lProcess2"/>
    <dgm:cxn modelId="{C0FBB4DF-49CC-4DD5-94F4-A1B437E90224}" type="presOf" srcId="{62E43CE0-12BF-4BCD-9106-D61DB3A9B5F4}" destId="{F734B07C-B80C-49F7-90EE-93BFB178DD4F}" srcOrd="0" destOrd="0" presId="urn:microsoft.com/office/officeart/2005/8/layout/lProcess2"/>
    <dgm:cxn modelId="{8723C50F-075D-4CB6-BFE0-EA0A818FDE6A}" srcId="{FA1D1F36-5BC8-4AA8-BBC2-D46AD6F96140}" destId="{6C78246B-151D-4034-93FA-FF5957C43942}" srcOrd="2" destOrd="0" parTransId="{B73F514C-BE7F-4009-B50A-4587D7FEDD14}" sibTransId="{1A19E88E-5FF9-4AC5-B6CA-E72585AA22A9}"/>
    <dgm:cxn modelId="{1F9B9701-78AE-49DF-A07F-A9AEA09A9BB9}" type="presOf" srcId="{FA1D1F36-5BC8-4AA8-BBC2-D46AD6F96140}" destId="{AFB0BA8C-2053-409E-B10E-1063F69CBCFF}" srcOrd="0" destOrd="0" presId="urn:microsoft.com/office/officeart/2005/8/layout/lProcess2"/>
    <dgm:cxn modelId="{EBCA7C94-7A6C-4F77-86B1-D209D52334C5}" type="presOf" srcId="{9676E4DE-AEBA-4849-B840-0097CCB41BF1}" destId="{A31C1799-AD79-4A63-A48F-1175367CAFBB}" srcOrd="0" destOrd="0" presId="urn:microsoft.com/office/officeart/2005/8/layout/lProcess2"/>
    <dgm:cxn modelId="{40E95B75-2117-41EF-86E9-70A6EF7B8D44}" srcId="{D74CD64B-DF46-460F-9EC8-7C90368D8F22}" destId="{FA1D1F36-5BC8-4AA8-BBC2-D46AD6F96140}" srcOrd="0" destOrd="0" parTransId="{4EA2E898-4DFB-4F5F-8EAC-4659C8E01C89}" sibTransId="{5EA76E6A-523F-485F-98BF-7746F06E768C}"/>
    <dgm:cxn modelId="{AD31DC7C-11E4-4508-A31B-097EB0DAB0FB}" type="presOf" srcId="{C4DF24FD-1482-4D77-8A25-7395981BEE27}" destId="{4185F6F8-4996-4FE9-BBA2-797A6AA24AF4}" srcOrd="0" destOrd="0" presId="urn:microsoft.com/office/officeart/2005/8/layout/lProcess2"/>
    <dgm:cxn modelId="{A2D6F5D8-47EE-48CA-9BFE-3499BE57F310}" srcId="{FA1D1F36-5BC8-4AA8-BBC2-D46AD6F96140}" destId="{B6BB5344-D916-4E37-9D61-9E46BAF0A22D}" srcOrd="3" destOrd="0" parTransId="{B72596D6-5E5C-4724-8A58-0DAF804BF44B}" sibTransId="{08B27E16-5EC3-4E4B-A714-ED6997D30892}"/>
    <dgm:cxn modelId="{4DB0F441-1059-46BC-9A14-D4654064D69D}" type="presOf" srcId="{566A7159-9EC1-494F-9835-F6E328DC45EF}" destId="{338CADF4-FF46-446C-898E-F9A67C8ABC91}" srcOrd="0" destOrd="0" presId="urn:microsoft.com/office/officeart/2005/8/layout/lProcess2"/>
    <dgm:cxn modelId="{945E77C7-3B8A-4C65-9B6C-205484B503F7}" srcId="{FA1D1F36-5BC8-4AA8-BBC2-D46AD6F96140}" destId="{C4DF24FD-1482-4D77-8A25-7395981BEE27}" srcOrd="1" destOrd="0" parTransId="{194615EA-644C-46DF-BE90-0C98729D425D}" sibTransId="{6DF971FF-F695-4EA1-8A76-3191056C3C4E}"/>
    <dgm:cxn modelId="{0B674826-598B-49CF-A3DA-5ABFF60EADC9}" srcId="{566A7159-9EC1-494F-9835-F6E328DC45EF}" destId="{4C376192-466D-4EE9-A335-966BD4C7BEDC}" srcOrd="0" destOrd="0" parTransId="{563564A0-1F93-4E55-858C-D0A64BCEC064}" sibTransId="{4DB03317-FB50-4BC8-87DC-EB4C34F945E2}"/>
    <dgm:cxn modelId="{384D5B6B-F91C-42EB-A285-5697405E2991}" type="presOf" srcId="{D74CD64B-DF46-460F-9EC8-7C90368D8F22}" destId="{B4912A7F-9C34-4BC2-86C0-26A930FD4DFD}" srcOrd="0" destOrd="0" presId="urn:microsoft.com/office/officeart/2005/8/layout/lProcess2"/>
    <dgm:cxn modelId="{1D619138-DBBF-4206-BAF6-7B61A15CF645}" srcId="{566A7159-9EC1-494F-9835-F6E328DC45EF}" destId="{62E43CE0-12BF-4BCD-9106-D61DB3A9B5F4}" srcOrd="2" destOrd="0" parTransId="{BC2A1CF4-9E44-4048-B843-838064BAA3C3}" sibTransId="{FEB2DEDA-F8B8-4DD1-8A6A-875B6FB766AD}"/>
    <dgm:cxn modelId="{0A4A0D9D-51C3-460C-AF0E-79AADA8E4063}" type="presParOf" srcId="{B4912A7F-9C34-4BC2-86C0-26A930FD4DFD}" destId="{33C038B0-EC95-40E3-B350-378699AF05FB}" srcOrd="0" destOrd="0" presId="urn:microsoft.com/office/officeart/2005/8/layout/lProcess2"/>
    <dgm:cxn modelId="{2EACA6DB-790D-4417-8769-85DC1AEB7B83}" type="presParOf" srcId="{33C038B0-EC95-40E3-B350-378699AF05FB}" destId="{AFB0BA8C-2053-409E-B10E-1063F69CBCFF}" srcOrd="0" destOrd="0" presId="urn:microsoft.com/office/officeart/2005/8/layout/lProcess2"/>
    <dgm:cxn modelId="{9AE4B665-78BC-4E51-896D-C0F702A6FF8A}" type="presParOf" srcId="{33C038B0-EC95-40E3-B350-378699AF05FB}" destId="{DECDFBAE-6C10-4A93-B974-77865992B992}" srcOrd="1" destOrd="0" presId="urn:microsoft.com/office/officeart/2005/8/layout/lProcess2"/>
    <dgm:cxn modelId="{8955BC7A-6C65-4D90-80D0-9ABEE9D68D62}" type="presParOf" srcId="{33C038B0-EC95-40E3-B350-378699AF05FB}" destId="{D572A9C7-B861-4B0F-B961-9CA12BB5C343}" srcOrd="2" destOrd="0" presId="urn:microsoft.com/office/officeart/2005/8/layout/lProcess2"/>
    <dgm:cxn modelId="{79FA6004-6AC7-433D-8A3F-8F8DA6C77CBE}" type="presParOf" srcId="{D572A9C7-B861-4B0F-B961-9CA12BB5C343}" destId="{B2026D83-05EC-4F44-BE7B-EA5CD3605108}" srcOrd="0" destOrd="0" presId="urn:microsoft.com/office/officeart/2005/8/layout/lProcess2"/>
    <dgm:cxn modelId="{74077DB3-F593-4B3D-B7DA-18FE110FE08E}" type="presParOf" srcId="{B2026D83-05EC-4F44-BE7B-EA5CD3605108}" destId="{A6A14ACE-EA8A-4CF4-A820-A2EC73506ABA}" srcOrd="0" destOrd="0" presId="urn:microsoft.com/office/officeart/2005/8/layout/lProcess2"/>
    <dgm:cxn modelId="{1FC70227-46C9-49B4-BFF4-41BDFB268201}" type="presParOf" srcId="{B2026D83-05EC-4F44-BE7B-EA5CD3605108}" destId="{AE2731A2-462A-432C-8E66-DDA872BAE51F}" srcOrd="1" destOrd="0" presId="urn:microsoft.com/office/officeart/2005/8/layout/lProcess2"/>
    <dgm:cxn modelId="{738EE537-45E5-4EF9-99B2-22694A39E8FC}" type="presParOf" srcId="{B2026D83-05EC-4F44-BE7B-EA5CD3605108}" destId="{4185F6F8-4996-4FE9-BBA2-797A6AA24AF4}" srcOrd="2" destOrd="0" presId="urn:microsoft.com/office/officeart/2005/8/layout/lProcess2"/>
    <dgm:cxn modelId="{D4508A85-300A-4F25-A9F1-BC3B617FFF0E}" type="presParOf" srcId="{B2026D83-05EC-4F44-BE7B-EA5CD3605108}" destId="{762001D4-5D09-492D-A39D-F8442C55E9E8}" srcOrd="3" destOrd="0" presId="urn:microsoft.com/office/officeart/2005/8/layout/lProcess2"/>
    <dgm:cxn modelId="{4A062DEF-3EA1-4B55-B14D-A614F8F95930}" type="presParOf" srcId="{B2026D83-05EC-4F44-BE7B-EA5CD3605108}" destId="{D6A38C04-583F-472A-951D-8FE32CD23A14}" srcOrd="4" destOrd="0" presId="urn:microsoft.com/office/officeart/2005/8/layout/lProcess2"/>
    <dgm:cxn modelId="{828592FD-4907-4DDF-8474-22DE51317857}" type="presParOf" srcId="{B2026D83-05EC-4F44-BE7B-EA5CD3605108}" destId="{C3C8A638-2E60-4C14-B0FB-79F4FCEA7F2C}" srcOrd="5" destOrd="0" presId="urn:microsoft.com/office/officeart/2005/8/layout/lProcess2"/>
    <dgm:cxn modelId="{078A3C89-B958-44DA-8F33-61E1736B5261}" type="presParOf" srcId="{B2026D83-05EC-4F44-BE7B-EA5CD3605108}" destId="{5D761C16-1D3F-4431-81C4-69498998D3B7}" srcOrd="6" destOrd="0" presId="urn:microsoft.com/office/officeart/2005/8/layout/lProcess2"/>
    <dgm:cxn modelId="{67614806-D1E3-4953-BC4E-81E39F6157AA}" type="presParOf" srcId="{B4912A7F-9C34-4BC2-86C0-26A930FD4DFD}" destId="{8E75C08E-5A95-4260-AD14-7E8B651AE9C9}" srcOrd="1" destOrd="0" presId="urn:microsoft.com/office/officeart/2005/8/layout/lProcess2"/>
    <dgm:cxn modelId="{82321422-8817-4F8E-A82A-FF3E15ED9D94}" type="presParOf" srcId="{B4912A7F-9C34-4BC2-86C0-26A930FD4DFD}" destId="{CEA7B842-D06C-4B35-87F4-25320CA06356}" srcOrd="2" destOrd="0" presId="urn:microsoft.com/office/officeart/2005/8/layout/lProcess2"/>
    <dgm:cxn modelId="{214A3717-BB58-44A5-BDCE-93534500BD1C}" type="presParOf" srcId="{CEA7B842-D06C-4B35-87F4-25320CA06356}" destId="{338CADF4-FF46-446C-898E-F9A67C8ABC91}" srcOrd="0" destOrd="0" presId="urn:microsoft.com/office/officeart/2005/8/layout/lProcess2"/>
    <dgm:cxn modelId="{E0C0B459-B211-4811-B11D-62743147F5D1}" type="presParOf" srcId="{CEA7B842-D06C-4B35-87F4-25320CA06356}" destId="{E63E1A3C-1419-403F-8B25-FD4EF54FA12F}" srcOrd="1" destOrd="0" presId="urn:microsoft.com/office/officeart/2005/8/layout/lProcess2"/>
    <dgm:cxn modelId="{F7D7E88B-B6C6-49FB-8E6B-FF6A4CAA1B4B}" type="presParOf" srcId="{CEA7B842-D06C-4B35-87F4-25320CA06356}" destId="{50FC9325-B687-4AFA-9660-838A778C0A98}" srcOrd="2" destOrd="0" presId="urn:microsoft.com/office/officeart/2005/8/layout/lProcess2"/>
    <dgm:cxn modelId="{76F19B62-F278-4989-8359-E347B9F93C32}" type="presParOf" srcId="{50FC9325-B687-4AFA-9660-838A778C0A98}" destId="{45FA6212-1AFE-4195-B302-42DCE946FFFB}" srcOrd="0" destOrd="0" presId="urn:microsoft.com/office/officeart/2005/8/layout/lProcess2"/>
    <dgm:cxn modelId="{854E9525-9E8A-4D70-9927-018FFE308E55}" type="presParOf" srcId="{45FA6212-1AFE-4195-B302-42DCE946FFFB}" destId="{A013BC2F-6A54-4CF0-BEEA-767D53581D73}" srcOrd="0" destOrd="0" presId="urn:microsoft.com/office/officeart/2005/8/layout/lProcess2"/>
    <dgm:cxn modelId="{FC274FA2-6DE3-4232-8613-9EF9BC668DBC}" type="presParOf" srcId="{45FA6212-1AFE-4195-B302-42DCE946FFFB}" destId="{F904AFFA-FBF8-4D85-9E4D-54E4808A6EA5}" srcOrd="1" destOrd="0" presId="urn:microsoft.com/office/officeart/2005/8/layout/lProcess2"/>
    <dgm:cxn modelId="{C6B94A4C-FDC8-4974-B7E7-06C9E5084F21}" type="presParOf" srcId="{45FA6212-1AFE-4195-B302-42DCE946FFFB}" destId="{A31C1799-AD79-4A63-A48F-1175367CAFBB}" srcOrd="2" destOrd="0" presId="urn:microsoft.com/office/officeart/2005/8/layout/lProcess2"/>
    <dgm:cxn modelId="{2D678D21-1282-40BE-B670-11420F274B55}" type="presParOf" srcId="{45FA6212-1AFE-4195-B302-42DCE946FFFB}" destId="{CAB66EF2-021E-4DF6-8D87-B7C5DA5533E0}" srcOrd="3" destOrd="0" presId="urn:microsoft.com/office/officeart/2005/8/layout/lProcess2"/>
    <dgm:cxn modelId="{A9DFD2C5-DBB5-46F3-81F4-A6961B2852EA}" type="presParOf" srcId="{45FA6212-1AFE-4195-B302-42DCE946FFFB}" destId="{F734B07C-B80C-49F7-90EE-93BFB178DD4F}"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28345D-2CC7-4E03-96AC-C0C4A462413A}">
      <dsp:nvSpPr>
        <dsp:cNvPr id="0" name=""/>
        <dsp:cNvSpPr/>
      </dsp:nvSpPr>
      <dsp:spPr>
        <a:xfrm>
          <a:off x="0" y="0"/>
          <a:ext cx="8949128" cy="4663492"/>
        </a:xfrm>
        <a:prstGeom prst="roundRect">
          <a:avLst>
            <a:gd name="adj" fmla="val 8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3619388" numCol="1" spcCol="1270" anchor="t" anchorCtr="0">
          <a:noAutofit/>
        </a:bodyPr>
        <a:lstStyle/>
        <a:p>
          <a:pPr lvl="0" algn="l" defTabSz="1022350">
            <a:lnSpc>
              <a:spcPct val="90000"/>
            </a:lnSpc>
            <a:spcBef>
              <a:spcPct val="0"/>
            </a:spcBef>
            <a:spcAft>
              <a:spcPct val="35000"/>
            </a:spcAft>
          </a:pPr>
          <a:r>
            <a:rPr lang="en-ZA" sz="2300" kern="1200" dirty="0" smtClean="0">
              <a:latin typeface="Arial" pitchFamily="34" charset="0"/>
              <a:cs typeface="Arial" pitchFamily="34" charset="0"/>
            </a:rPr>
            <a:t>Constitution </a:t>
          </a:r>
          <a:endParaRPr lang="en-ZA" sz="2300" kern="1200" dirty="0">
            <a:latin typeface="Arial" pitchFamily="34" charset="0"/>
            <a:cs typeface="Arial" pitchFamily="34" charset="0"/>
          </a:endParaRPr>
        </a:p>
      </dsp:txBody>
      <dsp:txXfrm>
        <a:off x="0" y="0"/>
        <a:ext cx="8949128" cy="4663492"/>
      </dsp:txXfrm>
    </dsp:sp>
    <dsp:sp modelId="{AB24511A-DE09-4C3E-9839-BF1B0EEFF58C}">
      <dsp:nvSpPr>
        <dsp:cNvPr id="0" name=""/>
        <dsp:cNvSpPr/>
      </dsp:nvSpPr>
      <dsp:spPr>
        <a:xfrm>
          <a:off x="223728" y="1165873"/>
          <a:ext cx="1342369" cy="632007"/>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latin typeface="Arial" pitchFamily="34" charset="0"/>
              <a:cs typeface="Arial" pitchFamily="34" charset="0"/>
            </a:rPr>
            <a:t>S 55 (2): NA oversight</a:t>
          </a:r>
          <a:endParaRPr lang="en-ZA" sz="800" kern="1200" dirty="0">
            <a:latin typeface="Arial" pitchFamily="34" charset="0"/>
            <a:cs typeface="Arial" pitchFamily="34" charset="0"/>
          </a:endParaRPr>
        </a:p>
      </dsp:txBody>
      <dsp:txXfrm>
        <a:off x="223728" y="1165873"/>
        <a:ext cx="1342369" cy="632007"/>
      </dsp:txXfrm>
    </dsp:sp>
    <dsp:sp modelId="{5AAD7D0D-DCEE-48F9-B8CA-FFD6DCAF5DB2}">
      <dsp:nvSpPr>
        <dsp:cNvPr id="0" name=""/>
        <dsp:cNvSpPr/>
      </dsp:nvSpPr>
      <dsp:spPr>
        <a:xfrm>
          <a:off x="223728" y="1823869"/>
          <a:ext cx="1342369" cy="632007"/>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1125026"/>
              <a:satOff val="-168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latin typeface="Arial" pitchFamily="34" charset="0"/>
              <a:cs typeface="Arial" pitchFamily="34" charset="0"/>
            </a:rPr>
            <a:t>S 56: NA powers</a:t>
          </a:r>
          <a:endParaRPr lang="en-ZA" sz="800" kern="1200" dirty="0">
            <a:latin typeface="Arial" pitchFamily="34" charset="0"/>
            <a:cs typeface="Arial" pitchFamily="34" charset="0"/>
          </a:endParaRPr>
        </a:p>
      </dsp:txBody>
      <dsp:txXfrm>
        <a:off x="223728" y="1823869"/>
        <a:ext cx="1342369" cy="632007"/>
      </dsp:txXfrm>
    </dsp:sp>
    <dsp:sp modelId="{E9979F29-6630-45E7-B73C-BCBDC6A70935}">
      <dsp:nvSpPr>
        <dsp:cNvPr id="0" name=""/>
        <dsp:cNvSpPr/>
      </dsp:nvSpPr>
      <dsp:spPr>
        <a:xfrm>
          <a:off x="223728" y="2481866"/>
          <a:ext cx="1342369" cy="632007"/>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latin typeface="Arial" pitchFamily="34" charset="0"/>
              <a:cs typeface="Arial" pitchFamily="34" charset="0"/>
            </a:rPr>
            <a:t>S 92 (2) &amp; (3): Cabinet accountability</a:t>
          </a:r>
          <a:endParaRPr lang="en-ZA" sz="800" kern="1200" dirty="0">
            <a:latin typeface="Arial" pitchFamily="34" charset="0"/>
            <a:cs typeface="Arial" pitchFamily="34" charset="0"/>
          </a:endParaRPr>
        </a:p>
      </dsp:txBody>
      <dsp:txXfrm>
        <a:off x="223728" y="2481866"/>
        <a:ext cx="1342369" cy="632007"/>
      </dsp:txXfrm>
    </dsp:sp>
    <dsp:sp modelId="{EEB6A101-5E4E-41DC-9F91-69483DDDADE4}">
      <dsp:nvSpPr>
        <dsp:cNvPr id="0" name=""/>
        <dsp:cNvSpPr/>
      </dsp:nvSpPr>
      <dsp:spPr>
        <a:xfrm>
          <a:off x="223728" y="3139862"/>
          <a:ext cx="1342369" cy="632007"/>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3375079"/>
              <a:satOff val="-5064"/>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latin typeface="Arial" pitchFamily="34" charset="0"/>
              <a:cs typeface="Arial" pitchFamily="34" charset="0"/>
            </a:rPr>
            <a:t>S 195: Transparency</a:t>
          </a:r>
          <a:endParaRPr lang="en-ZA" sz="800" kern="1200" dirty="0">
            <a:latin typeface="Arial" pitchFamily="34" charset="0"/>
            <a:cs typeface="Arial" pitchFamily="34" charset="0"/>
          </a:endParaRPr>
        </a:p>
      </dsp:txBody>
      <dsp:txXfrm>
        <a:off x="223728" y="3139862"/>
        <a:ext cx="1342369" cy="632007"/>
      </dsp:txXfrm>
    </dsp:sp>
    <dsp:sp modelId="{2E1315DB-478E-4B6F-A366-EDCF05C33532}">
      <dsp:nvSpPr>
        <dsp:cNvPr id="0" name=""/>
        <dsp:cNvSpPr/>
      </dsp:nvSpPr>
      <dsp:spPr>
        <a:xfrm>
          <a:off x="223728" y="3797859"/>
          <a:ext cx="1342369" cy="632007"/>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latin typeface="Arial" pitchFamily="34" charset="0"/>
              <a:cs typeface="Arial" pitchFamily="34" charset="0"/>
            </a:rPr>
            <a:t>S 215 &amp; 216: Budget transparency</a:t>
          </a:r>
          <a:endParaRPr lang="en-ZA" sz="800" kern="1200" dirty="0">
            <a:latin typeface="Arial" pitchFamily="34" charset="0"/>
            <a:cs typeface="Arial" pitchFamily="34" charset="0"/>
          </a:endParaRPr>
        </a:p>
      </dsp:txBody>
      <dsp:txXfrm>
        <a:off x="223728" y="3797859"/>
        <a:ext cx="1342369" cy="632007"/>
      </dsp:txXfrm>
    </dsp:sp>
    <dsp:sp modelId="{F65EAE03-97E4-4F31-A71B-F3F4FE8A0E06}">
      <dsp:nvSpPr>
        <dsp:cNvPr id="0" name=""/>
        <dsp:cNvSpPr/>
      </dsp:nvSpPr>
      <dsp:spPr>
        <a:xfrm>
          <a:off x="1789825" y="1165873"/>
          <a:ext cx="6935574" cy="3264444"/>
        </a:xfrm>
        <a:prstGeom prst="roundRect">
          <a:avLst>
            <a:gd name="adj" fmla="val 105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2072922" numCol="1" spcCol="1270" anchor="t" anchorCtr="0">
          <a:noAutofit/>
        </a:bodyPr>
        <a:lstStyle/>
        <a:p>
          <a:pPr lvl="0" algn="l" defTabSz="1022350">
            <a:lnSpc>
              <a:spcPct val="90000"/>
            </a:lnSpc>
            <a:spcBef>
              <a:spcPct val="0"/>
            </a:spcBef>
            <a:spcAft>
              <a:spcPct val="35000"/>
            </a:spcAft>
          </a:pPr>
          <a:r>
            <a:rPr lang="en-ZA" sz="2300" kern="1200" dirty="0" smtClean="0">
              <a:latin typeface="Arial" pitchFamily="34" charset="0"/>
              <a:cs typeface="Arial" pitchFamily="34" charset="0"/>
            </a:rPr>
            <a:t>Public Finance Management Act </a:t>
          </a:r>
          <a:endParaRPr lang="en-ZA" sz="2300" kern="1200" dirty="0">
            <a:latin typeface="Arial" pitchFamily="34" charset="0"/>
            <a:cs typeface="Arial" pitchFamily="34" charset="0"/>
          </a:endParaRPr>
        </a:p>
      </dsp:txBody>
      <dsp:txXfrm>
        <a:off x="1789825" y="1165873"/>
        <a:ext cx="6935574" cy="3264444"/>
      </dsp:txXfrm>
    </dsp:sp>
    <dsp:sp modelId="{008E92C4-2D4E-4272-9250-ACB9029B3C09}">
      <dsp:nvSpPr>
        <dsp:cNvPr id="0" name=""/>
        <dsp:cNvSpPr/>
      </dsp:nvSpPr>
      <dsp:spPr>
        <a:xfrm>
          <a:off x="1963214" y="2308428"/>
          <a:ext cx="1387114" cy="905532"/>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355600">
            <a:lnSpc>
              <a:spcPct val="90000"/>
            </a:lnSpc>
            <a:spcBef>
              <a:spcPct val="0"/>
            </a:spcBef>
            <a:spcAft>
              <a:spcPct val="35000"/>
            </a:spcAft>
          </a:pPr>
          <a:r>
            <a:rPr lang="en-ZA" sz="800" b="1" kern="1200" dirty="0" smtClean="0">
              <a:latin typeface="Arial" pitchFamily="34" charset="0"/>
              <a:cs typeface="Arial" pitchFamily="34" charset="0"/>
            </a:rPr>
            <a:t>Department</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S 27: Budget </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tabling</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S 40 (1) &amp; 3 (3):</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Annual report tabling</a:t>
          </a:r>
          <a:endParaRPr lang="en-ZA" sz="800" kern="1200" dirty="0">
            <a:latin typeface="Arial" pitchFamily="34" charset="0"/>
            <a:cs typeface="Arial" pitchFamily="34" charset="0"/>
          </a:endParaRPr>
        </a:p>
      </dsp:txBody>
      <dsp:txXfrm>
        <a:off x="1963214" y="2308428"/>
        <a:ext cx="1387114" cy="905532"/>
      </dsp:txXfrm>
    </dsp:sp>
    <dsp:sp modelId="{49790845-104D-4290-A864-370DBE81603F}">
      <dsp:nvSpPr>
        <dsp:cNvPr id="0" name=""/>
        <dsp:cNvSpPr/>
      </dsp:nvSpPr>
      <dsp:spPr>
        <a:xfrm>
          <a:off x="1963214" y="3278720"/>
          <a:ext cx="1387114" cy="905532"/>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355600">
            <a:lnSpc>
              <a:spcPct val="90000"/>
            </a:lnSpc>
            <a:spcBef>
              <a:spcPct val="0"/>
            </a:spcBef>
            <a:spcAft>
              <a:spcPct val="35000"/>
            </a:spcAft>
          </a:pPr>
          <a:r>
            <a:rPr lang="en-ZA" sz="800" b="1" kern="1200" dirty="0" smtClean="0">
              <a:latin typeface="Arial" pitchFamily="34" charset="0"/>
              <a:cs typeface="Arial" pitchFamily="34" charset="0"/>
            </a:rPr>
            <a:t>Entities</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S 52: Corporate plans</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S 55 (1) &amp; (3): Annual report tabling </a:t>
          </a:r>
          <a:endParaRPr lang="en-ZA" sz="800" kern="1200" dirty="0">
            <a:latin typeface="Arial" pitchFamily="34" charset="0"/>
            <a:cs typeface="Arial" pitchFamily="34" charset="0"/>
          </a:endParaRPr>
        </a:p>
      </dsp:txBody>
      <dsp:txXfrm>
        <a:off x="1963214" y="3278720"/>
        <a:ext cx="1387114" cy="905532"/>
      </dsp:txXfrm>
    </dsp:sp>
    <dsp:sp modelId="{E09D7396-433D-4E13-A562-30F4A0FB8199}">
      <dsp:nvSpPr>
        <dsp:cNvPr id="0" name=""/>
        <dsp:cNvSpPr/>
      </dsp:nvSpPr>
      <dsp:spPr>
        <a:xfrm>
          <a:off x="3534905" y="2331746"/>
          <a:ext cx="4966766" cy="1865396"/>
        </a:xfrm>
        <a:prstGeom prst="roundRect">
          <a:avLst>
            <a:gd name="adj" fmla="val 105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1052913" numCol="1" spcCol="1270" anchor="t" anchorCtr="0">
          <a:noAutofit/>
        </a:bodyPr>
        <a:lstStyle/>
        <a:p>
          <a:pPr lvl="0" algn="l" defTabSz="1022350">
            <a:lnSpc>
              <a:spcPct val="90000"/>
            </a:lnSpc>
            <a:spcBef>
              <a:spcPct val="0"/>
            </a:spcBef>
            <a:spcAft>
              <a:spcPct val="35000"/>
            </a:spcAft>
          </a:pPr>
          <a:r>
            <a:rPr lang="en-ZA" sz="2300" kern="1200" dirty="0" smtClean="0">
              <a:latin typeface="Arial" pitchFamily="34" charset="0"/>
              <a:cs typeface="Arial" pitchFamily="34" charset="0"/>
            </a:rPr>
            <a:t>Additional legislation, policies &amp; regulations</a:t>
          </a:r>
          <a:endParaRPr lang="en-ZA" sz="2300" kern="1200" dirty="0">
            <a:latin typeface="Arial" pitchFamily="34" charset="0"/>
            <a:cs typeface="Arial" pitchFamily="34" charset="0"/>
          </a:endParaRPr>
        </a:p>
      </dsp:txBody>
      <dsp:txXfrm>
        <a:off x="3534905" y="2331746"/>
        <a:ext cx="4966766" cy="1865396"/>
      </dsp:txXfrm>
    </dsp:sp>
    <dsp:sp modelId="{069CE308-5E2A-4A41-A461-0A238B99DF7A}">
      <dsp:nvSpPr>
        <dsp:cNvPr id="0" name=""/>
        <dsp:cNvSpPr/>
      </dsp:nvSpPr>
      <dsp:spPr>
        <a:xfrm>
          <a:off x="3659074" y="3171174"/>
          <a:ext cx="1154263" cy="839428"/>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7875184"/>
              <a:satOff val="-11816"/>
              <a:lumOff val="-1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b="1" kern="1200" dirty="0" smtClean="0">
              <a:latin typeface="Arial" pitchFamily="34" charset="0"/>
              <a:cs typeface="Arial" pitchFamily="34" charset="0"/>
            </a:rPr>
            <a:t>Public Audit Act</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S 20: Report on performance information</a:t>
          </a:r>
          <a:endParaRPr lang="en-ZA" sz="800" kern="1200" dirty="0">
            <a:latin typeface="Arial" pitchFamily="34" charset="0"/>
            <a:cs typeface="Arial" pitchFamily="34" charset="0"/>
          </a:endParaRPr>
        </a:p>
      </dsp:txBody>
      <dsp:txXfrm>
        <a:off x="3659074" y="3171174"/>
        <a:ext cx="1154263" cy="839428"/>
      </dsp:txXfrm>
    </dsp:sp>
    <dsp:sp modelId="{7F349131-0C54-4A9D-8CE4-72C543A630D7}">
      <dsp:nvSpPr>
        <dsp:cNvPr id="0" name=""/>
        <dsp:cNvSpPr/>
      </dsp:nvSpPr>
      <dsp:spPr>
        <a:xfrm>
          <a:off x="4846176" y="3171174"/>
          <a:ext cx="1154263" cy="839428"/>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b="1" kern="1200" dirty="0" smtClean="0">
              <a:latin typeface="Arial" pitchFamily="34" charset="0"/>
              <a:cs typeface="Arial" pitchFamily="34" charset="0"/>
            </a:rPr>
            <a:t>Money Bills Procedure &amp; Related Matters Act</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S 5:  Performance annual assessment  </a:t>
          </a:r>
          <a:endParaRPr lang="en-ZA" sz="800" kern="1200" dirty="0">
            <a:latin typeface="Arial" pitchFamily="34" charset="0"/>
            <a:cs typeface="Arial" pitchFamily="34" charset="0"/>
          </a:endParaRPr>
        </a:p>
      </dsp:txBody>
      <dsp:txXfrm>
        <a:off x="4846176" y="3171174"/>
        <a:ext cx="1154263" cy="839428"/>
      </dsp:txXfrm>
    </dsp:sp>
    <dsp:sp modelId="{E4D3E43E-AA58-434C-A611-EAC91BDBA49D}">
      <dsp:nvSpPr>
        <dsp:cNvPr id="0" name=""/>
        <dsp:cNvSpPr/>
      </dsp:nvSpPr>
      <dsp:spPr>
        <a:xfrm>
          <a:off x="6033278" y="3171174"/>
          <a:ext cx="1154263" cy="839428"/>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10125237"/>
              <a:satOff val="-15192"/>
              <a:lumOff val="-2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b="1" kern="1200" dirty="0" smtClean="0">
              <a:latin typeface="Arial" pitchFamily="34" charset="0"/>
              <a:cs typeface="Arial" pitchFamily="34" charset="0"/>
            </a:rPr>
            <a:t>Public Service Act</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S 7A (40): Oversight on performance, planning, budget and service delivery </a:t>
          </a:r>
          <a:endParaRPr lang="en-ZA" sz="800" kern="1200" dirty="0">
            <a:latin typeface="Arial" pitchFamily="34" charset="0"/>
            <a:cs typeface="Arial" pitchFamily="34" charset="0"/>
          </a:endParaRPr>
        </a:p>
      </dsp:txBody>
      <dsp:txXfrm>
        <a:off x="6033278" y="3171174"/>
        <a:ext cx="1154263" cy="839428"/>
      </dsp:txXfrm>
    </dsp:sp>
    <dsp:sp modelId="{69AC55F8-017A-462B-AA66-2EC8B754A9F3}">
      <dsp:nvSpPr>
        <dsp:cNvPr id="0" name=""/>
        <dsp:cNvSpPr/>
      </dsp:nvSpPr>
      <dsp:spPr>
        <a:xfrm>
          <a:off x="7220380" y="3171174"/>
          <a:ext cx="1154263" cy="839428"/>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b="1" kern="1200" dirty="0" smtClean="0">
              <a:latin typeface="Arial" pitchFamily="34" charset="0"/>
              <a:cs typeface="Arial" pitchFamily="34" charset="0"/>
            </a:rPr>
            <a:t>Policies &amp; </a:t>
          </a:r>
          <a:r>
            <a:rPr lang="en-ZA" sz="800" b="1" kern="1200" dirty="0" err="1" smtClean="0">
              <a:latin typeface="Arial" pitchFamily="34" charset="0"/>
              <a:cs typeface="Arial" pitchFamily="34" charset="0"/>
            </a:rPr>
            <a:t>Regs</a:t>
          </a:r>
          <a:endParaRPr lang="en-ZA" sz="800" b="1" kern="1200" dirty="0" smtClean="0">
            <a:latin typeface="Arial" pitchFamily="34" charset="0"/>
            <a:cs typeface="Arial" pitchFamily="34" charset="0"/>
          </a:endParaRPr>
        </a:p>
        <a:p>
          <a:pPr lvl="0" algn="l" defTabSz="355600">
            <a:lnSpc>
              <a:spcPct val="90000"/>
            </a:lnSpc>
            <a:spcBef>
              <a:spcPct val="0"/>
            </a:spcBef>
            <a:spcAft>
              <a:spcPct val="35000"/>
            </a:spcAft>
          </a:pPr>
          <a:r>
            <a:rPr lang="en-ZA" sz="800" kern="1200" dirty="0" smtClean="0">
              <a:latin typeface="Arial" pitchFamily="34" charset="0"/>
              <a:cs typeface="Arial" pitchFamily="34" charset="0"/>
            </a:rPr>
            <a:t>- </a:t>
          </a:r>
          <a:r>
            <a:rPr lang="en-ZA" sz="800" kern="1200" dirty="0" err="1" smtClean="0">
              <a:latin typeface="Arial" pitchFamily="34" charset="0"/>
              <a:cs typeface="Arial" pitchFamily="34" charset="0"/>
            </a:rPr>
            <a:t>GWM</a:t>
          </a:r>
          <a:r>
            <a:rPr lang="en-ZA" sz="800" kern="1200" dirty="0" smtClean="0">
              <a:latin typeface="Arial" pitchFamily="34" charset="0"/>
              <a:cs typeface="Arial" pitchFamily="34" charset="0"/>
            </a:rPr>
            <a:t> &amp; E</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Evaluation policy</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Treasury</a:t>
          </a:r>
        </a:p>
        <a:p>
          <a:pPr lvl="0" algn="l" defTabSz="355600">
            <a:lnSpc>
              <a:spcPct val="90000"/>
            </a:lnSpc>
            <a:spcBef>
              <a:spcPct val="0"/>
            </a:spcBef>
            <a:spcAft>
              <a:spcPct val="35000"/>
            </a:spcAft>
          </a:pPr>
          <a:r>
            <a:rPr lang="en-ZA" sz="800" kern="1200" dirty="0" smtClean="0">
              <a:latin typeface="Arial" pitchFamily="34" charset="0"/>
              <a:cs typeface="Arial" pitchFamily="34" charset="0"/>
            </a:rPr>
            <a:t>- Public Service</a:t>
          </a:r>
          <a:endParaRPr lang="en-ZA" sz="800" kern="1200" dirty="0">
            <a:latin typeface="Arial" pitchFamily="34" charset="0"/>
            <a:cs typeface="Arial" pitchFamily="34" charset="0"/>
          </a:endParaRPr>
        </a:p>
      </dsp:txBody>
      <dsp:txXfrm>
        <a:off x="7220380" y="3171174"/>
        <a:ext cx="1154263" cy="8394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5E270B-8A1E-47D3-870C-6C0D6876642D}">
      <dsp:nvSpPr>
        <dsp:cNvPr id="0" name=""/>
        <dsp:cNvSpPr/>
      </dsp:nvSpPr>
      <dsp:spPr>
        <a:xfrm>
          <a:off x="0" y="5140943"/>
          <a:ext cx="8989621" cy="4820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Top Management recommendation for Minister’s approval: Feb 2018</a:t>
          </a:r>
          <a:endParaRPr lang="en-US" sz="1700" kern="1200" dirty="0">
            <a:latin typeface="Arial" panose="020B0604020202020204" pitchFamily="34" charset="0"/>
            <a:cs typeface="Arial" panose="020B0604020202020204" pitchFamily="34" charset="0"/>
          </a:endParaRPr>
        </a:p>
      </dsp:txBody>
      <dsp:txXfrm>
        <a:off x="0" y="5140943"/>
        <a:ext cx="8989621" cy="482027"/>
      </dsp:txXfrm>
    </dsp:sp>
    <dsp:sp modelId="{CBB53C93-82A9-4407-9FC5-0DF35E67FBE2}">
      <dsp:nvSpPr>
        <dsp:cNvPr id="0" name=""/>
        <dsp:cNvSpPr/>
      </dsp:nvSpPr>
      <dsp:spPr>
        <a:xfrm rot="10800000">
          <a:off x="0" y="4406816"/>
          <a:ext cx="8989621" cy="741357"/>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Draft APP submitted to </a:t>
          </a:r>
          <a:r>
            <a:rPr lang="en-US" sz="1700" kern="1200" dirty="0" err="1" smtClean="0">
              <a:latin typeface="Arial" panose="020B0604020202020204" pitchFamily="34" charset="0"/>
              <a:cs typeface="Arial" panose="020B0604020202020204" pitchFamily="34" charset="0"/>
            </a:rPr>
            <a:t>AGSA</a:t>
          </a:r>
          <a:r>
            <a:rPr lang="en-US" sz="1700" kern="1200" dirty="0" smtClean="0">
              <a:latin typeface="Arial" panose="020B0604020202020204" pitchFamily="34" charset="0"/>
              <a:cs typeface="Arial" panose="020B0604020202020204" pitchFamily="34" charset="0"/>
            </a:rPr>
            <a:t> Jan 2018</a:t>
          </a:r>
          <a:endParaRPr lang="en-US" sz="1700" kern="1200" dirty="0">
            <a:latin typeface="Arial" panose="020B0604020202020204" pitchFamily="34" charset="0"/>
            <a:cs typeface="Arial" panose="020B0604020202020204" pitchFamily="34" charset="0"/>
          </a:endParaRPr>
        </a:p>
      </dsp:txBody>
      <dsp:txXfrm rot="10800000">
        <a:off x="0" y="4406816"/>
        <a:ext cx="8989621" cy="741357"/>
      </dsp:txXfrm>
    </dsp:sp>
    <dsp:sp modelId="{70F786D4-0FE8-4494-8DCD-229831F22599}">
      <dsp:nvSpPr>
        <dsp:cNvPr id="0" name=""/>
        <dsp:cNvSpPr/>
      </dsp:nvSpPr>
      <dsp:spPr>
        <a:xfrm rot="10800000">
          <a:off x="0" y="3672688"/>
          <a:ext cx="8989621" cy="741357"/>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Draft ENE: Dec 2017</a:t>
          </a:r>
          <a:endParaRPr lang="en-US" sz="1700" kern="1200" dirty="0">
            <a:latin typeface="Arial" pitchFamily="34" charset="0"/>
            <a:cs typeface="Arial" pitchFamily="34" charset="0"/>
          </a:endParaRPr>
        </a:p>
      </dsp:txBody>
      <dsp:txXfrm rot="10800000">
        <a:off x="0" y="3672688"/>
        <a:ext cx="8989621" cy="741357"/>
      </dsp:txXfrm>
    </dsp:sp>
    <dsp:sp modelId="{8C38FB2B-143C-4D42-977C-721BD434EC83}">
      <dsp:nvSpPr>
        <dsp:cNvPr id="0" name=""/>
        <dsp:cNvSpPr/>
      </dsp:nvSpPr>
      <dsp:spPr>
        <a:xfrm rot="10800000">
          <a:off x="0" y="2938561"/>
          <a:ext cx="8989621" cy="741357"/>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Submitted draft 2 SP &amp; APP: 30 Nov 2017</a:t>
          </a:r>
          <a:endParaRPr lang="en-US" sz="1700" kern="1200" dirty="0">
            <a:latin typeface="Arial" pitchFamily="34" charset="0"/>
            <a:cs typeface="Arial" pitchFamily="34" charset="0"/>
          </a:endParaRPr>
        </a:p>
      </dsp:txBody>
      <dsp:txXfrm rot="10800000">
        <a:off x="0" y="2938561"/>
        <a:ext cx="8989621" cy="741357"/>
      </dsp:txXfrm>
    </dsp:sp>
    <dsp:sp modelId="{10BE48E1-73F1-4826-845C-2BB370F6EA2C}">
      <dsp:nvSpPr>
        <dsp:cNvPr id="0" name=""/>
        <dsp:cNvSpPr/>
      </dsp:nvSpPr>
      <dsp:spPr>
        <a:xfrm rot="10800000">
          <a:off x="0" y="2204434"/>
          <a:ext cx="8989621" cy="741357"/>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Top Management review session: Nov 2017</a:t>
          </a:r>
          <a:endParaRPr lang="en-US" sz="1700" kern="1200" dirty="0">
            <a:latin typeface="Arial" pitchFamily="34" charset="0"/>
            <a:cs typeface="Arial" pitchFamily="34" charset="0"/>
          </a:endParaRPr>
        </a:p>
      </dsp:txBody>
      <dsp:txXfrm rot="10800000">
        <a:off x="0" y="2204434"/>
        <a:ext cx="8989621" cy="741357"/>
      </dsp:txXfrm>
    </dsp:sp>
    <dsp:sp modelId="{1BB183C3-45C0-46DC-AA6A-AE21A8A2F775}">
      <dsp:nvSpPr>
        <dsp:cNvPr id="0" name=""/>
        <dsp:cNvSpPr/>
      </dsp:nvSpPr>
      <dsp:spPr>
        <a:xfrm rot="10800000">
          <a:off x="0" y="1470306"/>
          <a:ext cx="8989621" cy="741357"/>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Working sessions with programmes: Oct – Nov 2017</a:t>
          </a:r>
          <a:endParaRPr lang="en-US" sz="1700" kern="1200" dirty="0">
            <a:latin typeface="Arial" pitchFamily="34" charset="0"/>
            <a:cs typeface="Arial" pitchFamily="34" charset="0"/>
          </a:endParaRPr>
        </a:p>
      </dsp:txBody>
      <dsp:txXfrm rot="10800000">
        <a:off x="0" y="1470306"/>
        <a:ext cx="8989621" cy="741357"/>
      </dsp:txXfrm>
    </dsp:sp>
    <dsp:sp modelId="{C043B791-B370-4C78-A7B7-1E14162E415B}">
      <dsp:nvSpPr>
        <dsp:cNvPr id="0" name=""/>
        <dsp:cNvSpPr/>
      </dsp:nvSpPr>
      <dsp:spPr>
        <a:xfrm rot="10800000">
          <a:off x="0" y="736179"/>
          <a:ext cx="8989621" cy="741357"/>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Submitted draft 1 SP &amp; APP: 31 Aug 2017</a:t>
          </a:r>
          <a:endParaRPr lang="en-US" sz="1700" kern="1200" dirty="0">
            <a:latin typeface="Arial" pitchFamily="34" charset="0"/>
            <a:cs typeface="Arial" pitchFamily="34" charset="0"/>
          </a:endParaRPr>
        </a:p>
      </dsp:txBody>
      <dsp:txXfrm rot="10800000">
        <a:off x="0" y="736179"/>
        <a:ext cx="8989621" cy="741357"/>
      </dsp:txXfrm>
    </dsp:sp>
    <dsp:sp modelId="{1D8A3871-CCC4-489F-99DA-92E90978889C}">
      <dsp:nvSpPr>
        <dsp:cNvPr id="0" name=""/>
        <dsp:cNvSpPr/>
      </dsp:nvSpPr>
      <dsp:spPr>
        <a:xfrm rot="10800000">
          <a:off x="0" y="2052"/>
          <a:ext cx="8989621" cy="741357"/>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Strategic planning session: June 2017</a:t>
          </a:r>
          <a:endParaRPr lang="en-US" sz="1700" kern="1200" dirty="0">
            <a:latin typeface="Arial" pitchFamily="34" charset="0"/>
            <a:cs typeface="Arial" pitchFamily="34" charset="0"/>
          </a:endParaRPr>
        </a:p>
      </dsp:txBody>
      <dsp:txXfrm rot="10800000">
        <a:off x="0" y="2052"/>
        <a:ext cx="8989621" cy="7413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55F565B-C9B6-4DD2-9A67-1E63910511A9}" type="datetimeFigureOut">
              <a:rPr lang="en-US"/>
              <a:pPr>
                <a:defRPr/>
              </a:pPr>
              <a:t>5/3/2018</a:t>
            </a:fld>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942B5C7-AB45-4537-B522-62FCAE1E72F2}" type="slidenum">
              <a:rPr lang="en-US"/>
              <a:pPr>
                <a:defRPr/>
              </a:pPr>
              <a:t>‹#›</a:t>
            </a:fld>
            <a:endParaRPr lang="en-US"/>
          </a:p>
        </p:txBody>
      </p:sp>
    </p:spTree>
    <p:extLst>
      <p:ext uri="{BB962C8B-B14F-4D97-AF65-F5344CB8AC3E}">
        <p14:creationId xmlns:p14="http://schemas.microsoft.com/office/powerpoint/2010/main" xmlns="" val="299249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compared to the 2017/18 budget of R15,6 billion  the allocation of the department for the 2018/19 financial year has been reduced to R15,5 billion.  This said, the department’s budget is expected to R17,4 billion in 2020/21 which is an average annual increase of 3,7%.  The allocation of the Water Infrastructure Development accounts for 80% of the Department’s budget. </a:t>
            </a:r>
            <a:endParaRPr lang="en-US"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24</a:t>
            </a:fld>
            <a:endParaRPr lang="en-US"/>
          </a:p>
        </p:txBody>
      </p:sp>
    </p:spTree>
    <p:extLst>
      <p:ext uri="{BB962C8B-B14F-4D97-AF65-F5344CB8AC3E}">
        <p14:creationId xmlns:p14="http://schemas.microsoft.com/office/powerpoint/2010/main" xmlns="" val="403069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30</a:t>
            </a:fld>
            <a:endParaRPr lang="en-US"/>
          </a:p>
        </p:txBody>
      </p:sp>
    </p:spTree>
    <p:extLst>
      <p:ext uri="{BB962C8B-B14F-4D97-AF65-F5344CB8AC3E}">
        <p14:creationId xmlns:p14="http://schemas.microsoft.com/office/powerpoint/2010/main" xmlns="" val="253909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Calibri" pitchFamily="34" charset="0"/>
                <a:ea typeface="ＭＳ Ｐゴシック" charset="0"/>
                <a:cs typeface="ＭＳ Ｐゴシック" charset="0"/>
              </a:rPr>
              <a:t>The table</a:t>
            </a:r>
            <a:r>
              <a:rPr lang="en-ZA" sz="1200" kern="1200" baseline="0" dirty="0" smtClean="0">
                <a:solidFill>
                  <a:schemeClr val="tx1"/>
                </a:solidFill>
                <a:effectLst/>
                <a:latin typeface="Calibri" pitchFamily="34" charset="0"/>
                <a:ea typeface="ＭＳ Ｐゴシック" charset="0"/>
                <a:cs typeface="ＭＳ Ｐゴシック" charset="0"/>
              </a:rPr>
              <a:t> comes from the National Overview of Groundwater Level Trends report</a:t>
            </a:r>
            <a:endParaRPr lang="en-ZA" sz="1200" kern="1200" dirty="0" smtClean="0">
              <a:solidFill>
                <a:schemeClr val="tx1"/>
              </a:solidFill>
              <a:effectLst/>
              <a:latin typeface="Calibri" pitchFamily="34" charset="0"/>
              <a:ea typeface="ＭＳ Ｐゴシック" charset="0"/>
              <a:cs typeface="ＭＳ Ｐゴシック" charset="0"/>
            </a:endParaRPr>
          </a:p>
          <a:p>
            <a:endParaRPr lang="en-ZA" sz="1200" kern="1200" dirty="0" smtClean="0">
              <a:solidFill>
                <a:schemeClr val="tx1"/>
              </a:solidFill>
              <a:effectLst/>
              <a:latin typeface="Calibri" pitchFamily="34" charset="0"/>
              <a:ea typeface="ＭＳ Ｐゴシック" charset="0"/>
              <a:cs typeface="ＭＳ Ｐゴシック" charset="0"/>
            </a:endParaRPr>
          </a:p>
          <a:p>
            <a:r>
              <a:rPr lang="en-ZA" sz="1200" kern="1200" dirty="0" smtClean="0">
                <a:solidFill>
                  <a:schemeClr val="tx1"/>
                </a:solidFill>
                <a:effectLst/>
                <a:latin typeface="Calibri" pitchFamily="34" charset="0"/>
                <a:ea typeface="ＭＳ Ｐゴシック" charset="0"/>
                <a:cs typeface="ＭＳ Ｐゴシック" charset="0"/>
              </a:rPr>
              <a:t>The table indicates that the levels for ground water resources continued to significantly deteriorate in the Western Cape, Eastern Cape, the western and southern parts of the Northern Cape and the central part of Limpopo year on year from December 2016 to December 2017. The ground water levels observed in the last year in KwaZulu-Natal, Gauteng, Mpumalanga, the north eastern part of the Northern Cape and the North West provinces depicted a very good increase. In Free State province, a small decline in water levels occurred but they were stable with 30% of &lt;0.2m and 87% of &lt;2m movement. </a:t>
            </a:r>
            <a:endParaRPr lang="en-US" sz="1200" kern="1200" dirty="0" smtClean="0">
              <a:solidFill>
                <a:schemeClr val="tx1"/>
              </a:solidFill>
              <a:effectLst/>
              <a:latin typeface="Calibri" pitchFamily="34" charset="0"/>
              <a:ea typeface="ＭＳ Ｐゴシック" charset="0"/>
              <a:cs typeface="ＭＳ Ｐゴシック" charset="0"/>
            </a:endParaRPr>
          </a:p>
          <a:p>
            <a:endParaRPr lang="en-ZA" sz="1200" kern="1200" dirty="0" smtClean="0">
              <a:solidFill>
                <a:schemeClr val="tx1"/>
              </a:solidFill>
              <a:effectLst/>
              <a:latin typeface="Calibri" pitchFamily="34" charset="0"/>
              <a:ea typeface="ＭＳ Ｐゴシック" charset="0"/>
              <a:cs typeface="ＭＳ Ｐゴシック" charset="0"/>
            </a:endParaRPr>
          </a:p>
          <a:p>
            <a:r>
              <a:rPr lang="en-ZA" sz="1200" kern="1200" dirty="0" smtClean="0">
                <a:solidFill>
                  <a:schemeClr val="tx1"/>
                </a:solidFill>
                <a:effectLst/>
                <a:latin typeface="Calibri" pitchFamily="34" charset="0"/>
                <a:ea typeface="ＭＳ Ｐゴシック" charset="0"/>
                <a:cs typeface="ＭＳ Ｐゴシック" charset="0"/>
              </a:rPr>
              <a:t>The ground water levels over the last two (2) years (i.e. December 2015 to 2017) still show a high declining trend (i.e. &gt;70%) in the Western Cape, Limpopo and Eastern Cape provinces. A good but stable recovery (i.e. only 30% to 40% declined) was observed especially over the past year in KwaZulu-Natal, Gauteng, Mpumalanga, parts of north of the Orange River in the Northern Cape. This improvement has insufficient for the ground water levels to rise to those observed in 2015. </a:t>
            </a:r>
            <a:endParaRPr lang="en-US" sz="1200" kern="1200" dirty="0" smtClean="0">
              <a:solidFill>
                <a:schemeClr val="tx1"/>
              </a:solidFill>
              <a:effectLst/>
              <a:latin typeface="Calibri" pitchFamily="34"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9</a:t>
            </a:fld>
            <a:endParaRPr lang="en-US"/>
          </a:p>
        </p:txBody>
      </p:sp>
    </p:spTree>
    <p:extLst>
      <p:ext uri="{BB962C8B-B14F-4D97-AF65-F5344CB8AC3E}">
        <p14:creationId xmlns:p14="http://schemas.microsoft.com/office/powerpoint/2010/main" xmlns="" val="98513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Calibri" pitchFamily="34" charset="0"/>
                <a:ea typeface="ＭＳ Ｐゴシック" charset="0"/>
                <a:cs typeface="ＭＳ Ｐゴシック" charset="0"/>
              </a:rPr>
              <a:t>Despite the late summer rains received in March/ April 2017 and in 2018, the country’s dams are still under stress and have to be managed with caution. The water supply</a:t>
            </a:r>
            <a:r>
              <a:rPr lang="en-ZA" sz="1200" kern="1200" baseline="0" dirty="0" smtClean="0">
                <a:solidFill>
                  <a:schemeClr val="tx1"/>
                </a:solidFill>
                <a:effectLst/>
                <a:latin typeface="Calibri" pitchFamily="34" charset="0"/>
                <a:ea typeface="ＭＳ Ｐゴシック" charset="0"/>
                <a:cs typeface="ＭＳ Ｐゴシック" charset="0"/>
              </a:rPr>
              <a:t> </a:t>
            </a:r>
            <a:r>
              <a:rPr lang="en-ZA" sz="1200" kern="1200" dirty="0" smtClean="0">
                <a:solidFill>
                  <a:schemeClr val="tx1"/>
                </a:solidFill>
                <a:effectLst/>
                <a:latin typeface="Calibri" pitchFamily="34" charset="0"/>
                <a:ea typeface="ＭＳ Ｐゴシック" charset="0"/>
                <a:cs typeface="ＭＳ Ｐゴシック" charset="0"/>
              </a:rPr>
              <a:t>systems in five provinces are still being operated under drought conditions. This</a:t>
            </a:r>
            <a:r>
              <a:rPr lang="en-ZA" sz="1200" kern="1200" baseline="0" dirty="0" smtClean="0">
                <a:solidFill>
                  <a:schemeClr val="tx1"/>
                </a:solidFill>
                <a:effectLst/>
                <a:latin typeface="Calibri" pitchFamily="34" charset="0"/>
                <a:ea typeface="ＭＳ Ｐゴシック" charset="0"/>
                <a:cs typeface="ＭＳ Ｐゴシック" charset="0"/>
              </a:rPr>
              <a:t> table reflects the affected systems and provinces. </a:t>
            </a:r>
            <a:endParaRPr lang="en-US"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10</a:t>
            </a:fld>
            <a:endParaRPr lang="en-US"/>
          </a:p>
        </p:txBody>
      </p:sp>
    </p:spTree>
    <p:extLst>
      <p:ext uri="{BB962C8B-B14F-4D97-AF65-F5344CB8AC3E}">
        <p14:creationId xmlns:p14="http://schemas.microsoft.com/office/powerpoint/2010/main" xmlns="" val="238200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Calibri" pitchFamily="34" charset="0"/>
                <a:ea typeface="ＭＳ Ｐゴシック" charset="0"/>
                <a:cs typeface="ＭＳ Ｐゴシック" charset="0"/>
              </a:rPr>
              <a:t>In an effort of reconciling the water requirements with water availability, the department monitors the implementation of water conservation and water demand management (</a:t>
            </a:r>
            <a:r>
              <a:rPr lang="en-ZA" sz="1200" kern="1200" dirty="0" err="1" smtClean="0">
                <a:solidFill>
                  <a:schemeClr val="tx1"/>
                </a:solidFill>
                <a:effectLst/>
                <a:latin typeface="Calibri" pitchFamily="34" charset="0"/>
                <a:ea typeface="ＭＳ Ｐゴシック" charset="0"/>
                <a:cs typeface="ＭＳ Ｐゴシック" charset="0"/>
              </a:rPr>
              <a:t>WCWDM</a:t>
            </a:r>
            <a:r>
              <a:rPr lang="en-ZA" sz="1200" kern="1200" dirty="0" smtClean="0">
                <a:solidFill>
                  <a:schemeClr val="tx1"/>
                </a:solidFill>
                <a:effectLst/>
                <a:latin typeface="Calibri" pitchFamily="34" charset="0"/>
                <a:ea typeface="ＭＳ Ｐゴシック" charset="0"/>
                <a:cs typeface="ＭＳ Ｐゴシック" charset="0"/>
              </a:rPr>
              <a:t>) in the country. The </a:t>
            </a:r>
            <a:r>
              <a:rPr lang="en-ZA" sz="1200" kern="1200" dirty="0" err="1" smtClean="0">
                <a:solidFill>
                  <a:schemeClr val="tx1"/>
                </a:solidFill>
                <a:effectLst/>
                <a:latin typeface="Calibri" pitchFamily="34" charset="0"/>
                <a:ea typeface="ＭＳ Ｐゴシック" charset="0"/>
                <a:cs typeface="ＭＳ Ｐゴシック" charset="0"/>
              </a:rPr>
              <a:t>WCWDM</a:t>
            </a:r>
            <a:r>
              <a:rPr lang="en-ZA" sz="1200" kern="1200" dirty="0" smtClean="0">
                <a:solidFill>
                  <a:schemeClr val="tx1"/>
                </a:solidFill>
                <a:effectLst/>
                <a:latin typeface="Calibri" pitchFamily="34" charset="0"/>
                <a:ea typeface="ＭＳ Ｐゴシック" charset="0"/>
                <a:cs typeface="ＭＳ Ｐゴシック" charset="0"/>
              </a:rPr>
              <a:t> interventions and targets are set during the development of the associated reconciliation strategies. The results from the estimated 2015/16 water balance for all municipalities indicates water losses of 1 414.49 million m</a:t>
            </a:r>
            <a:r>
              <a:rPr lang="en-ZA" sz="1200" kern="1200" baseline="30000" dirty="0" smtClean="0">
                <a:solidFill>
                  <a:schemeClr val="tx1"/>
                </a:solidFill>
                <a:effectLst/>
                <a:latin typeface="Calibri" pitchFamily="34" charset="0"/>
                <a:ea typeface="ＭＳ Ｐゴシック" charset="0"/>
                <a:cs typeface="ＭＳ Ｐゴシック" charset="0"/>
              </a:rPr>
              <a:t>3</a:t>
            </a:r>
            <a:r>
              <a:rPr lang="en-ZA" sz="1200" kern="1200" dirty="0" smtClean="0">
                <a:solidFill>
                  <a:schemeClr val="tx1"/>
                </a:solidFill>
                <a:effectLst/>
                <a:latin typeface="Calibri" pitchFamily="34" charset="0"/>
                <a:ea typeface="ＭＳ Ｐゴシック" charset="0"/>
                <a:cs typeface="ＭＳ Ｐゴシック" charset="0"/>
              </a:rPr>
              <a:t> per annum and non-revenue water (</a:t>
            </a:r>
            <a:r>
              <a:rPr lang="en-ZA" sz="1200" kern="1200" dirty="0" err="1" smtClean="0">
                <a:solidFill>
                  <a:schemeClr val="tx1"/>
                </a:solidFill>
                <a:effectLst/>
                <a:latin typeface="Calibri" pitchFamily="34" charset="0"/>
                <a:ea typeface="ＭＳ Ｐゴシック" charset="0"/>
                <a:cs typeface="ＭＳ Ｐゴシック" charset="0"/>
              </a:rPr>
              <a:t>NRW</a:t>
            </a:r>
            <a:r>
              <a:rPr lang="en-ZA" sz="1200" kern="1200" dirty="0" smtClean="0">
                <a:solidFill>
                  <a:schemeClr val="tx1"/>
                </a:solidFill>
                <a:effectLst/>
                <a:latin typeface="Calibri" pitchFamily="34" charset="0"/>
                <a:ea typeface="ＭＳ Ｐゴシック" charset="0"/>
                <a:cs typeface="ＭＳ Ｐゴシック" charset="0"/>
              </a:rPr>
              <a:t>) at 1 632.93 million m</a:t>
            </a:r>
            <a:r>
              <a:rPr lang="en-ZA" sz="1200" kern="1200" baseline="30000" dirty="0" smtClean="0">
                <a:solidFill>
                  <a:schemeClr val="tx1"/>
                </a:solidFill>
                <a:effectLst/>
                <a:latin typeface="Calibri" pitchFamily="34" charset="0"/>
                <a:ea typeface="ＭＳ Ｐゴシック" charset="0"/>
                <a:cs typeface="ＭＳ Ｐゴシック" charset="0"/>
              </a:rPr>
              <a:t>3</a:t>
            </a:r>
            <a:r>
              <a:rPr lang="en-ZA" sz="1200" kern="1200" dirty="0" smtClean="0">
                <a:solidFill>
                  <a:schemeClr val="tx1"/>
                </a:solidFill>
                <a:effectLst/>
                <a:latin typeface="Calibri" pitchFamily="34" charset="0"/>
                <a:ea typeface="ＭＳ Ｐゴシック" charset="0"/>
                <a:cs typeface="ＭＳ Ｐゴシック" charset="0"/>
              </a:rPr>
              <a:t> per annum. The table summarises the estimated 2015/16 national water balance.</a:t>
            </a:r>
            <a:r>
              <a:rPr lang="en-ZA" sz="1200" kern="1200" baseline="0" dirty="0" smtClean="0">
                <a:solidFill>
                  <a:schemeClr val="tx1"/>
                </a:solidFill>
                <a:effectLst/>
                <a:latin typeface="Calibri" pitchFamily="34" charset="0"/>
                <a:ea typeface="ＭＳ Ｐゴシック" charset="0"/>
                <a:cs typeface="ＭＳ Ｐゴシック" charset="0"/>
              </a:rPr>
              <a:t> </a:t>
            </a:r>
            <a:r>
              <a:rPr lang="en-ZA" sz="1200" kern="1200" dirty="0" smtClean="0">
                <a:solidFill>
                  <a:schemeClr val="tx1"/>
                </a:solidFill>
                <a:effectLst/>
                <a:latin typeface="Calibri" pitchFamily="34" charset="0"/>
                <a:ea typeface="ＭＳ Ｐゴシック" charset="0"/>
                <a:cs typeface="ＭＳ Ｐゴシック" charset="0"/>
              </a:rPr>
              <a:t>  </a:t>
            </a:r>
            <a:endParaRPr lang="en-US" sz="1200" kern="1200" dirty="0">
              <a:solidFill>
                <a:schemeClr val="tx1"/>
              </a:solidFill>
              <a:effectLst/>
              <a:latin typeface="Calibri" pitchFamily="34"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11</a:t>
            </a:fld>
            <a:endParaRPr lang="en-US"/>
          </a:p>
        </p:txBody>
      </p:sp>
    </p:spTree>
    <p:extLst>
      <p:ext uri="{BB962C8B-B14F-4D97-AF65-F5344CB8AC3E}">
        <p14:creationId xmlns:p14="http://schemas.microsoft.com/office/powerpoint/2010/main" xmlns="" val="319707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Calibri" pitchFamily="34"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12</a:t>
            </a:fld>
            <a:endParaRPr lang="en-US"/>
          </a:p>
        </p:txBody>
      </p:sp>
    </p:spTree>
    <p:extLst>
      <p:ext uri="{BB962C8B-B14F-4D97-AF65-F5344CB8AC3E}">
        <p14:creationId xmlns:p14="http://schemas.microsoft.com/office/powerpoint/2010/main" xmlns="" val="319707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Calibri" pitchFamily="34" charset="0"/>
                <a:ea typeface="ＭＳ Ｐゴシック" charset="0"/>
                <a:cs typeface="ＭＳ Ｐゴシック" charset="0"/>
              </a:rPr>
              <a:t>The national summary reflects that the system input volume has been consistently increasing since 2006 with improving water losses and </a:t>
            </a:r>
            <a:r>
              <a:rPr lang="en-ZA" sz="1200" kern="1200" dirty="0" err="1" smtClean="0">
                <a:solidFill>
                  <a:schemeClr val="tx1"/>
                </a:solidFill>
                <a:effectLst/>
                <a:latin typeface="Calibri" pitchFamily="34" charset="0"/>
                <a:ea typeface="ＭＳ Ｐゴシック" charset="0"/>
                <a:cs typeface="ＭＳ Ｐゴシック" charset="0"/>
              </a:rPr>
              <a:t>NRW</a:t>
            </a:r>
            <a:r>
              <a:rPr lang="en-ZA" sz="1200" kern="1200" dirty="0" smtClean="0">
                <a:solidFill>
                  <a:schemeClr val="tx1"/>
                </a:solidFill>
                <a:effectLst/>
                <a:latin typeface="Calibri" pitchFamily="34" charset="0"/>
                <a:ea typeface="ＭＳ Ｐゴシック" charset="0"/>
                <a:cs typeface="ＭＳ Ｐゴシック" charset="0"/>
              </a:rPr>
              <a:t> since 2009 and 2011 respectively. The estimated 2015/16 water balance for all municipalities indicates water losses of 1 462.01 million m</a:t>
            </a:r>
            <a:r>
              <a:rPr lang="en-ZA" sz="1200" kern="1200" baseline="30000" dirty="0" smtClean="0">
                <a:solidFill>
                  <a:schemeClr val="tx1"/>
                </a:solidFill>
                <a:effectLst/>
                <a:latin typeface="Calibri" pitchFamily="34" charset="0"/>
                <a:ea typeface="ＭＳ Ｐゴシック" charset="0"/>
                <a:cs typeface="ＭＳ Ｐゴシック" charset="0"/>
              </a:rPr>
              <a:t>3</a:t>
            </a:r>
            <a:r>
              <a:rPr lang="en-ZA" sz="1200" kern="1200" dirty="0" smtClean="0">
                <a:solidFill>
                  <a:schemeClr val="tx1"/>
                </a:solidFill>
                <a:effectLst/>
                <a:latin typeface="Calibri" pitchFamily="34" charset="0"/>
                <a:ea typeface="ＭＳ Ｐゴシック" charset="0"/>
                <a:cs typeface="ＭＳ Ｐゴシック" charset="0"/>
              </a:rPr>
              <a:t> per annum and non-revenue water of 1 659.59 million m</a:t>
            </a:r>
            <a:r>
              <a:rPr lang="en-ZA" sz="1200" kern="1200" baseline="30000" dirty="0" smtClean="0">
                <a:solidFill>
                  <a:schemeClr val="tx1"/>
                </a:solidFill>
                <a:effectLst/>
                <a:latin typeface="Calibri" pitchFamily="34" charset="0"/>
                <a:ea typeface="ＭＳ Ｐゴシック" charset="0"/>
                <a:cs typeface="ＭＳ Ｐゴシック" charset="0"/>
              </a:rPr>
              <a:t>3</a:t>
            </a:r>
            <a:r>
              <a:rPr lang="en-ZA" sz="1200" kern="1200" dirty="0" smtClean="0">
                <a:solidFill>
                  <a:schemeClr val="tx1"/>
                </a:solidFill>
                <a:effectLst/>
                <a:latin typeface="Calibri" pitchFamily="34" charset="0"/>
                <a:ea typeface="ＭＳ Ｐゴシック" charset="0"/>
                <a:cs typeface="ＭＳ Ｐゴシック" charset="0"/>
              </a:rPr>
              <a:t> per annum. The reduction of water losses is mainly attributed to the shift of water losses to unbilled consumption in the water balance. The per capita consumption has remained constant over the past nine (9) years but </a:t>
            </a:r>
            <a:r>
              <a:rPr lang="en-ZA" sz="1200" kern="1200" dirty="0" err="1" smtClean="0">
                <a:solidFill>
                  <a:schemeClr val="tx1"/>
                </a:solidFill>
                <a:effectLst/>
                <a:latin typeface="Calibri" pitchFamily="34" charset="0"/>
                <a:ea typeface="ＭＳ Ｐゴシック" charset="0"/>
                <a:cs typeface="ＭＳ Ｐゴシック" charset="0"/>
              </a:rPr>
              <a:t>WCWDM</a:t>
            </a:r>
            <a:r>
              <a:rPr lang="en-ZA" sz="1200" kern="1200" dirty="0" smtClean="0">
                <a:solidFill>
                  <a:schemeClr val="tx1"/>
                </a:solidFill>
                <a:effectLst/>
                <a:latin typeface="Calibri" pitchFamily="34" charset="0"/>
                <a:ea typeface="ＭＳ Ｐゴシック" charset="0"/>
                <a:cs typeface="ＭＳ Ｐゴシック" charset="0"/>
              </a:rPr>
              <a:t> efforts must be elevated considering that these figures are above the international benchmarks of approximately 180 l/c/d and the country is one of the 30</a:t>
            </a:r>
            <a:r>
              <a:rPr lang="en-ZA" sz="1200" kern="1200" baseline="30000" dirty="0" smtClean="0">
                <a:solidFill>
                  <a:schemeClr val="tx1"/>
                </a:solidFill>
                <a:effectLst/>
                <a:latin typeface="Calibri" pitchFamily="34" charset="0"/>
                <a:ea typeface="ＭＳ Ｐゴシック" charset="0"/>
                <a:cs typeface="ＭＳ Ｐゴシック" charset="0"/>
              </a:rPr>
              <a:t>th</a:t>
            </a:r>
            <a:r>
              <a:rPr lang="en-ZA" sz="1200" kern="1200" dirty="0" smtClean="0">
                <a:solidFill>
                  <a:schemeClr val="tx1"/>
                </a:solidFill>
                <a:effectLst/>
                <a:latin typeface="Calibri" pitchFamily="34" charset="0"/>
                <a:ea typeface="ＭＳ Ｐゴシック" charset="0"/>
                <a:cs typeface="ＭＳ Ｐゴシック" charset="0"/>
              </a:rPr>
              <a:t> driest in the world. The </a:t>
            </a:r>
            <a:r>
              <a:rPr lang="en-ZA" sz="1200" kern="1200" dirty="0" err="1" smtClean="0">
                <a:solidFill>
                  <a:schemeClr val="tx1"/>
                </a:solidFill>
                <a:effectLst/>
                <a:latin typeface="Calibri" pitchFamily="34" charset="0"/>
                <a:ea typeface="ＭＳ Ｐゴシック" charset="0"/>
                <a:cs typeface="ＭＳ Ｐゴシック" charset="0"/>
              </a:rPr>
              <a:t>WCWDM</a:t>
            </a:r>
            <a:r>
              <a:rPr lang="en-ZA" sz="1200" kern="1200" dirty="0" smtClean="0">
                <a:solidFill>
                  <a:schemeClr val="tx1"/>
                </a:solidFill>
                <a:effectLst/>
                <a:latin typeface="Calibri" pitchFamily="34" charset="0"/>
                <a:ea typeface="ＭＳ Ｐゴシック" charset="0"/>
                <a:cs typeface="ＭＳ Ｐゴシック" charset="0"/>
              </a:rPr>
              <a:t> must be urgently implemented in all provinces especially with the current droughts in the country. </a:t>
            </a:r>
            <a:endParaRPr lang="en-US" sz="1200" kern="1200" dirty="0">
              <a:solidFill>
                <a:schemeClr val="tx1"/>
              </a:solidFill>
              <a:effectLst/>
              <a:latin typeface="Calibri" pitchFamily="34"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13</a:t>
            </a:fld>
            <a:endParaRPr lang="en-US"/>
          </a:p>
        </p:txBody>
      </p:sp>
    </p:spTree>
    <p:extLst>
      <p:ext uri="{BB962C8B-B14F-4D97-AF65-F5344CB8AC3E}">
        <p14:creationId xmlns:p14="http://schemas.microsoft.com/office/powerpoint/2010/main" xmlns="" val="319707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well developed infrastructure with 5</a:t>
            </a:r>
            <a:r>
              <a:rPr lang="en-US" baseline="0" dirty="0" smtClean="0"/>
              <a:t> 511 registered dams in South Africa. This table reflects the current registered ownership in the country. </a:t>
            </a:r>
            <a:r>
              <a:rPr lang="en-US" sz="1200" kern="1200" dirty="0" smtClean="0">
                <a:solidFill>
                  <a:schemeClr val="tx1"/>
                </a:solidFill>
                <a:effectLst/>
                <a:latin typeface="Calibri" pitchFamily="34" charset="0"/>
                <a:ea typeface="ＭＳ Ｐゴシック" charset="0"/>
                <a:cs typeface="ＭＳ Ｐゴシック" charset="0"/>
              </a:rPr>
              <a:t>The table also</a:t>
            </a:r>
            <a:r>
              <a:rPr lang="en-US" sz="1200" kern="1200" baseline="0" dirty="0" smtClean="0">
                <a:solidFill>
                  <a:schemeClr val="tx1"/>
                </a:solidFill>
                <a:effectLst/>
                <a:latin typeface="Calibri" pitchFamily="34" charset="0"/>
                <a:ea typeface="ＭＳ Ｐゴシック" charset="0"/>
                <a:cs typeface="ＭＳ Ｐゴシック" charset="0"/>
              </a:rPr>
              <a:t> </a:t>
            </a:r>
            <a:r>
              <a:rPr lang="en-US" sz="1200" kern="1200" dirty="0" smtClean="0">
                <a:solidFill>
                  <a:schemeClr val="tx1"/>
                </a:solidFill>
                <a:effectLst/>
                <a:latin typeface="Calibri" pitchFamily="34" charset="0"/>
                <a:ea typeface="ＭＳ Ｐゴシック" charset="0"/>
                <a:cs typeface="ＭＳ Ｐゴシック" charset="0"/>
              </a:rPr>
              <a:t>gives a cumulative summary of dam capacities per ownership sector. It can be seen that state dams stores  94% of all available water resources in the country, whereas private sector store the remaining 6%. </a:t>
            </a:r>
            <a:endParaRPr lang="en-US"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14</a:t>
            </a:fld>
            <a:endParaRPr lang="en-US"/>
          </a:p>
        </p:txBody>
      </p:sp>
    </p:spTree>
    <p:extLst>
      <p:ext uri="{BB962C8B-B14F-4D97-AF65-F5344CB8AC3E}">
        <p14:creationId xmlns:p14="http://schemas.microsoft.com/office/powerpoint/2010/main" xmlns="" val="103083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5 511 registered</a:t>
            </a:r>
            <a:r>
              <a:rPr lang="en-US" baseline="0" dirty="0" smtClean="0"/>
              <a:t> dams in the country: </a:t>
            </a:r>
          </a:p>
          <a:p>
            <a:pPr marL="171450" indent="-171450">
              <a:buFont typeface="Arial" panose="020B0604020202020204" pitchFamily="34" charset="0"/>
              <a:buChar char="•"/>
            </a:pPr>
            <a:r>
              <a:rPr lang="en-US" baseline="0" dirty="0" smtClean="0"/>
              <a:t>76% of the registered dams are small;</a:t>
            </a:r>
          </a:p>
          <a:p>
            <a:pPr marL="171450" indent="-171450">
              <a:buFont typeface="Arial" panose="020B0604020202020204" pitchFamily="34" charset="0"/>
              <a:buChar char="•"/>
            </a:pPr>
            <a:r>
              <a:rPr lang="en-US" baseline="0" dirty="0" smtClean="0"/>
              <a:t>21% of the registered dams are medium </a:t>
            </a:r>
          </a:p>
          <a:p>
            <a:pPr marL="171450" indent="-171450">
              <a:buFont typeface="Arial" panose="020B0604020202020204" pitchFamily="34" charset="0"/>
              <a:buChar char="•"/>
            </a:pPr>
            <a:r>
              <a:rPr lang="en-US" baseline="0" dirty="0" smtClean="0"/>
              <a:t>3% of the registered dams are large</a:t>
            </a:r>
            <a:endParaRPr lang="en-US"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15</a:t>
            </a:fld>
            <a:endParaRPr lang="en-US"/>
          </a:p>
        </p:txBody>
      </p:sp>
    </p:spTree>
    <p:extLst>
      <p:ext uri="{BB962C8B-B14F-4D97-AF65-F5344CB8AC3E}">
        <p14:creationId xmlns:p14="http://schemas.microsoft.com/office/powerpoint/2010/main" xmlns="" val="242476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strategy map of the Department that is reflects the strategic objectives using the balanced scorecard methodology</a:t>
            </a:r>
            <a:endParaRPr lang="en-US"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22</a:t>
            </a:fld>
            <a:endParaRPr lang="en-US"/>
          </a:p>
        </p:txBody>
      </p:sp>
    </p:spTree>
    <p:extLst>
      <p:ext uri="{BB962C8B-B14F-4D97-AF65-F5344CB8AC3E}">
        <p14:creationId xmlns:p14="http://schemas.microsoft.com/office/powerpoint/2010/main" xmlns="" val="2132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9176" y="2130425"/>
            <a:ext cx="6979024" cy="1470025"/>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79176" y="3886200"/>
            <a:ext cx="6293224"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479176" y="1600200"/>
            <a:ext cx="7207624" cy="4525963"/>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95AAAEF6-0C29-415D-9079-6FFC7BE16DD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2094" y="274638"/>
            <a:ext cx="1344705" cy="5851525"/>
          </a:xfrm>
          <a:prstGeom prst="rect">
            <a:avLst/>
          </a:prstGeom>
        </p:spPr>
        <p:txBody>
          <a:bodyPr vert="eaVert"/>
          <a:lstStyle>
            <a:lvl1pPr>
              <a:defRPr sz="3600">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465728" y="274638"/>
            <a:ext cx="5647766" cy="5851525"/>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95AAAEF6-0C29-415D-9079-6FFC7BE16DD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79176" y="1600200"/>
            <a:ext cx="7207624"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92574"/>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3BABFDD9-386B-4635-A8AB-4BCCAEB4E35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2623" y="4406900"/>
            <a:ext cx="7002089" cy="1362075"/>
          </a:xfrm>
          <a:prstGeom prst="rect">
            <a:avLst/>
          </a:prstGeom>
        </p:spPr>
        <p:txBody>
          <a:bodyPr anchor="t"/>
          <a:lstStyle>
            <a:lvl1pPr algn="l">
              <a:defRPr sz="28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92623" y="2906713"/>
            <a:ext cx="7002089"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CAD041C9-F1BE-498E-A6B1-DAF350FEA22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1056" y="274638"/>
            <a:ext cx="7215743"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506067" y="1600200"/>
            <a:ext cx="3541059"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740" y="1600200"/>
            <a:ext cx="3541059"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EEC6507D-7A9B-4CBD-AECD-8A240EE11E8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8048" y="274638"/>
            <a:ext cx="7188751"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92621" y="1535113"/>
            <a:ext cx="3529200"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92621" y="2174875"/>
            <a:ext cx="3529200"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14" y="1535113"/>
            <a:ext cx="3530586"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14" y="2174875"/>
            <a:ext cx="3530586"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246718E0-1054-4BA3-B139-7AE800E7959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26AA24C-6DF8-4126-814D-D4898393D0C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2CCE0A75-9371-4C25-90ED-378BF618ADE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6069" y="273050"/>
            <a:ext cx="2931460"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03270" y="273050"/>
            <a:ext cx="4083529"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6069" y="1435100"/>
            <a:ext cx="2931460"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178926"/>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C3ECCA2C-9511-432E-9294-71C39DD0C780}" type="datetimeFigureOut">
              <a:rPr lang="en-US" smtClean="0"/>
              <a:pPr>
                <a:defRPr/>
              </a:pPr>
              <a:t>5/3/2018</a:t>
            </a:fld>
            <a:endParaRPr lang="en-US"/>
          </a:p>
        </p:txBody>
      </p:sp>
      <p:sp>
        <p:nvSpPr>
          <p:cNvPr id="6" name="Footer Placeholder 5"/>
          <p:cNvSpPr>
            <a:spLocks noGrp="1"/>
          </p:cNvSpPr>
          <p:nvPr>
            <p:ph type="ftr" sz="quarter" idx="11"/>
          </p:nvPr>
        </p:nvSpPr>
        <p:spPr>
          <a:xfrm>
            <a:off x="3124200" y="6178926"/>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7AFD5DE1-1848-48AE-9C2F-FB52CF72AC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95AAAEF6-0C29-415D-9079-6FFC7BE16DD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a:solidFill>
                  <a:schemeClr val="bg1"/>
                </a:solidFill>
                <a:latin typeface="Gill Sans MT" pitchFamily="34" charset="0"/>
              </a:rPr>
              <a:t>PRESENTATION TITLE</a:t>
            </a:r>
          </a:p>
          <a:p>
            <a:endParaRPr lang="en-US" sz="1800">
              <a:solidFill>
                <a:schemeClr val="bg1"/>
              </a:solidFill>
              <a:latin typeface="Gill Sans" pitchFamily="-84" charset="0"/>
            </a:endParaRPr>
          </a:p>
          <a:p>
            <a:r>
              <a:rPr lang="en-US" sz="1800">
                <a:solidFill>
                  <a:schemeClr val="bg1"/>
                </a:solidFill>
                <a:latin typeface="Gill Sans Light" pitchFamily="-84" charset="0"/>
              </a:rPr>
              <a:t>Presented by:</a:t>
            </a:r>
          </a:p>
          <a:p>
            <a:r>
              <a:rPr lang="en-US" sz="1800">
                <a:solidFill>
                  <a:schemeClr val="bg1"/>
                </a:solidFill>
                <a:latin typeface="Gill Sans Light" pitchFamily="-84" charset="0"/>
              </a:rPr>
              <a:t>Name Surname</a:t>
            </a:r>
          </a:p>
          <a:p>
            <a:r>
              <a:rPr lang="en-US" sz="1800">
                <a:solidFill>
                  <a:schemeClr val="bg1"/>
                </a:solidFill>
                <a:latin typeface="Gill Sans Light" pitchFamily="-84" charset="0"/>
              </a:rPr>
              <a:t>Directorate</a:t>
            </a:r>
          </a:p>
          <a:p>
            <a:endParaRPr lang="en-US" sz="1400">
              <a:solidFill>
                <a:schemeClr val="bg1"/>
              </a:solidFill>
              <a:latin typeface="Gill Sans Light" pitchFamily="-84" charset="0"/>
            </a:endParaRPr>
          </a:p>
          <a:p>
            <a:r>
              <a:rPr lang="en-US" sz="140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512888"/>
            <a:ext cx="9180513" cy="5032375"/>
          </a:xfrm>
          <a:prstGeom prst="rect">
            <a:avLst/>
          </a:prstGeom>
          <a:noFill/>
          <a:ln w="9525">
            <a:noFill/>
            <a:miter lim="800000"/>
            <a:headEnd/>
            <a:tailEnd/>
          </a:ln>
        </p:spPr>
      </p:pic>
      <p:sp>
        <p:nvSpPr>
          <p:cNvPr id="4" name="TextBox 2"/>
          <p:cNvSpPr txBox="1">
            <a:spLocks noChangeArrowheads="1"/>
          </p:cNvSpPr>
          <p:nvPr/>
        </p:nvSpPr>
        <p:spPr bwMode="auto">
          <a:xfrm>
            <a:off x="605184" y="2163763"/>
            <a:ext cx="5268077"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ZA" b="1" dirty="0" smtClean="0">
                <a:latin typeface="Arial" pitchFamily="34" charset="0"/>
                <a:cs typeface="Arial" pitchFamily="34" charset="0"/>
              </a:rPr>
              <a:t>Overview of the Annual Performance Plan for the 2018/19 to 2020/21 fiscal years: Vote 36</a:t>
            </a: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r>
              <a:rPr lang="en-US" sz="1400" dirty="0" smtClean="0">
                <a:solidFill>
                  <a:schemeClr val="bg2">
                    <a:lumMod val="25000"/>
                  </a:schemeClr>
                </a:solidFill>
                <a:latin typeface="Gill Snas" charset="0"/>
                <a:cs typeface="Gill Snas" charset="0"/>
              </a:rPr>
              <a:t>Presented by:</a:t>
            </a:r>
          </a:p>
          <a:p>
            <a:pPr eaLnBrk="1" hangingPunct="1">
              <a:defRPr/>
            </a:pPr>
            <a:r>
              <a:rPr lang="en-US" sz="1800" dirty="0" smtClean="0">
                <a:solidFill>
                  <a:schemeClr val="bg2">
                    <a:lumMod val="25000"/>
                  </a:schemeClr>
                </a:solidFill>
                <a:latin typeface="Gill Snas" charset="0"/>
                <a:cs typeface="Gill Snas" charset="0"/>
              </a:rPr>
              <a:t>Name: 		Mr. S Mkhize</a:t>
            </a:r>
          </a:p>
          <a:p>
            <a:pPr eaLnBrk="1" hangingPunct="1">
              <a:defRPr/>
            </a:pPr>
            <a:r>
              <a:rPr lang="en-US" sz="1800" dirty="0" smtClean="0">
                <a:solidFill>
                  <a:schemeClr val="bg2">
                    <a:lumMod val="25000"/>
                  </a:schemeClr>
                </a:solidFill>
                <a:latin typeface="Gill Snas" charset="0"/>
                <a:cs typeface="Gill Snas" charset="0"/>
              </a:rPr>
              <a:t>Designation: 	acting Director-General</a:t>
            </a:r>
          </a:p>
          <a:p>
            <a:pPr eaLnBrk="1" hangingPunct="1">
              <a:defRPr/>
            </a:pPr>
            <a:endParaRPr lang="en-US" sz="1800" dirty="0" smtClean="0">
              <a:solidFill>
                <a:schemeClr val="bg2">
                  <a:lumMod val="25000"/>
                </a:schemeClr>
              </a:solidFill>
              <a:latin typeface="Gill Snas" charset="0"/>
              <a:cs typeface="Gill Snas" charset="0"/>
            </a:endParaRPr>
          </a:p>
          <a:p>
            <a:pPr eaLnBrk="1" hangingPunct="1">
              <a:defRPr/>
            </a:pPr>
            <a:r>
              <a:rPr lang="en-US" sz="1400" dirty="0" smtClean="0">
                <a:solidFill>
                  <a:schemeClr val="bg2">
                    <a:lumMod val="25000"/>
                  </a:schemeClr>
                </a:solidFill>
                <a:latin typeface="Gill Snas" charset="0"/>
                <a:cs typeface="Gill Snas" charset="0"/>
              </a:rPr>
              <a:t>Date: 		02 May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10862"/>
            <a:ext cx="7207624" cy="1143000"/>
          </a:xfrm>
        </p:spPr>
        <p:txBody>
          <a:bodyPr/>
          <a:lstStyle/>
          <a:p>
            <a:r>
              <a:rPr lang="en-US" dirty="0" smtClean="0"/>
              <a:t>Operations of water resource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43888065"/>
              </p:ext>
            </p:extLst>
          </p:nvPr>
        </p:nvGraphicFramePr>
        <p:xfrm>
          <a:off x="1479550" y="1327240"/>
          <a:ext cx="7207251" cy="4612640"/>
        </p:xfrm>
        <a:graphic>
          <a:graphicData uri="http://schemas.openxmlformats.org/drawingml/2006/table">
            <a:tbl>
              <a:tblPr firstRow="1" bandRow="1">
                <a:tableStyleId>{F5AB1C69-6EDB-4FF4-983F-18BD219EF322}</a:tableStyleId>
              </a:tblPr>
              <a:tblGrid>
                <a:gridCol w="1522957">
                  <a:extLst>
                    <a:ext uri="{9D8B030D-6E8A-4147-A177-3AD203B41FA5}">
                      <a16:colId xmlns:a16="http://schemas.microsoft.com/office/drawing/2014/main" xmlns="" val="20000"/>
                    </a:ext>
                  </a:extLst>
                </a:gridCol>
                <a:gridCol w="2279177">
                  <a:extLst>
                    <a:ext uri="{9D8B030D-6E8A-4147-A177-3AD203B41FA5}">
                      <a16:colId xmlns:a16="http://schemas.microsoft.com/office/drawing/2014/main" xmlns="" val="20001"/>
                    </a:ext>
                  </a:extLst>
                </a:gridCol>
                <a:gridCol w="3405117">
                  <a:extLst>
                    <a:ext uri="{9D8B030D-6E8A-4147-A177-3AD203B41FA5}">
                      <a16:colId xmlns:a16="http://schemas.microsoft.com/office/drawing/2014/main" xmlns="" val="20002"/>
                    </a:ext>
                  </a:extLst>
                </a:gridCol>
              </a:tblGrid>
              <a:tr h="370840">
                <a:tc>
                  <a:txBody>
                    <a:bodyPr/>
                    <a:lstStyle/>
                    <a:p>
                      <a:r>
                        <a:rPr lang="en-US" sz="1600" dirty="0" smtClean="0">
                          <a:latin typeface="Arial" panose="020B0604020202020204" pitchFamily="34" charset="0"/>
                          <a:cs typeface="Arial" panose="020B0604020202020204" pitchFamily="34" charset="0"/>
                        </a:rPr>
                        <a:t>Province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Water supply system</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Percentage of water restriction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sz="1600" dirty="0" smtClean="0">
                          <a:latin typeface="Arial" panose="020B0604020202020204" pitchFamily="34" charset="0"/>
                          <a:cs typeface="Arial" panose="020B0604020202020204" pitchFamily="34" charset="0"/>
                        </a:rPr>
                        <a:t>Eastern Cape</a:t>
                      </a:r>
                      <a:endParaRPr lang="en-US" sz="1600" dirty="0">
                        <a:latin typeface="Arial" panose="020B0604020202020204" pitchFamily="34" charset="0"/>
                        <a:cs typeface="Arial" panose="020B0604020202020204" pitchFamily="34" charset="0"/>
                      </a:endParaRPr>
                    </a:p>
                  </a:txBody>
                  <a:tcPr/>
                </a:tc>
                <a:tc>
                  <a:txBody>
                    <a:bodyPr/>
                    <a:lstStyle/>
                    <a:p>
                      <a:r>
                        <a:rPr lang="en-US" sz="1600" dirty="0" err="1" smtClean="0">
                          <a:latin typeface="Arial" panose="020B0604020202020204" pitchFamily="34" charset="0"/>
                          <a:cs typeface="Arial" panose="020B0604020202020204" pitchFamily="34" charset="0"/>
                        </a:rPr>
                        <a:t>Algoa</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25%</a:t>
                      </a:r>
                      <a:r>
                        <a:rPr lang="en-US" sz="1600" baseline="0" dirty="0" smtClean="0">
                          <a:latin typeface="Arial" panose="020B0604020202020204" pitchFamily="34" charset="0"/>
                          <a:cs typeface="Arial" panose="020B0604020202020204" pitchFamily="34" charset="0"/>
                        </a:rPr>
                        <a:t> for urban</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60% for irrigation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1600" dirty="0" smtClean="0">
                          <a:latin typeface="Arial" panose="020B0604020202020204" pitchFamily="34" charset="0"/>
                          <a:cs typeface="Arial" panose="020B0604020202020204" pitchFamily="34" charset="0"/>
                        </a:rPr>
                        <a:t>Free State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Greater Bloemfontein</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20%</a:t>
                      </a:r>
                      <a:r>
                        <a:rPr lang="en-US" sz="1600" baseline="0" dirty="0" smtClean="0">
                          <a:latin typeface="Arial" panose="020B0604020202020204" pitchFamily="34" charset="0"/>
                          <a:cs typeface="Arial" panose="020B0604020202020204" pitchFamily="34" charset="0"/>
                        </a:rPr>
                        <a:t> for urban</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35% for irrigation</a:t>
                      </a:r>
                      <a:endParaRPr lang="en-US" sz="16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rowSpan="2">
                  <a:txBody>
                    <a:bodyPr/>
                    <a:lstStyle/>
                    <a:p>
                      <a:r>
                        <a:rPr lang="en-US" sz="1600" dirty="0" smtClean="0">
                          <a:latin typeface="Arial" panose="020B0604020202020204" pitchFamily="34" charset="0"/>
                          <a:cs typeface="Arial" panose="020B0604020202020204" pitchFamily="34" charset="0"/>
                        </a:rPr>
                        <a:t>KwaZulu-Natal</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Umgeni</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15%</a:t>
                      </a:r>
                      <a:r>
                        <a:rPr lang="en-US" sz="1600" baseline="0" dirty="0" smtClean="0">
                          <a:latin typeface="Arial" panose="020B0604020202020204" pitchFamily="34" charset="0"/>
                          <a:cs typeface="Arial" panose="020B0604020202020204" pitchFamily="34" charset="0"/>
                        </a:rPr>
                        <a:t> for domestic &amp; industry</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50% for irrigation</a:t>
                      </a:r>
                      <a:endParaRPr lang="en-US" sz="16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1600" dirty="0" err="1" smtClean="0">
                          <a:latin typeface="Arial" panose="020B0604020202020204" pitchFamily="34" charset="0"/>
                          <a:cs typeface="Arial" panose="020B0604020202020204" pitchFamily="34" charset="0"/>
                        </a:rPr>
                        <a:t>Umhlathuze</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20%</a:t>
                      </a:r>
                      <a:r>
                        <a:rPr lang="en-US" sz="1600" baseline="0" dirty="0" smtClean="0">
                          <a:latin typeface="Arial" panose="020B0604020202020204" pitchFamily="34" charset="0"/>
                          <a:cs typeface="Arial" panose="020B0604020202020204" pitchFamily="34" charset="0"/>
                        </a:rPr>
                        <a:t> for domestic</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10% for industry</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35% for irrigation</a:t>
                      </a:r>
                      <a:endParaRPr lang="en-US" sz="16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r>
                        <a:rPr lang="en-US" sz="1600" dirty="0" smtClean="0">
                          <a:latin typeface="Arial" panose="020B0604020202020204" pitchFamily="34" charset="0"/>
                          <a:cs typeface="Arial" panose="020B0604020202020204" pitchFamily="34" charset="0"/>
                        </a:rPr>
                        <a:t>Limpopo</a:t>
                      </a:r>
                      <a:endParaRPr lang="en-US" sz="1600" dirty="0">
                        <a:latin typeface="Arial" panose="020B0604020202020204" pitchFamily="34" charset="0"/>
                        <a:cs typeface="Arial" panose="020B0604020202020204" pitchFamily="34" charset="0"/>
                      </a:endParaRPr>
                    </a:p>
                  </a:txBody>
                  <a:tcPr/>
                </a:tc>
                <a:tc>
                  <a:txBody>
                    <a:bodyPr/>
                    <a:lstStyle/>
                    <a:p>
                      <a:r>
                        <a:rPr lang="en-US" sz="1600" dirty="0" err="1" smtClean="0">
                          <a:latin typeface="Arial" panose="020B0604020202020204" pitchFamily="34" charset="0"/>
                          <a:cs typeface="Arial" panose="020B0604020202020204" pitchFamily="34" charset="0"/>
                        </a:rPr>
                        <a:t>Polokwane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20% for all users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70840">
                <a:tc>
                  <a:txBody>
                    <a:bodyPr/>
                    <a:lstStyle/>
                    <a:p>
                      <a:r>
                        <a:rPr lang="en-US" sz="1600" dirty="0" smtClean="0">
                          <a:latin typeface="Arial" panose="020B0604020202020204" pitchFamily="34" charset="0"/>
                          <a:cs typeface="Arial" panose="020B0604020202020204" pitchFamily="34" charset="0"/>
                        </a:rPr>
                        <a:t>Western Cape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Western Cape</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45%</a:t>
                      </a:r>
                      <a:r>
                        <a:rPr lang="en-US" sz="1600" baseline="0" dirty="0" smtClean="0">
                          <a:latin typeface="Arial" panose="020B0604020202020204" pitchFamily="34" charset="0"/>
                          <a:cs typeface="Arial" panose="020B0604020202020204" pitchFamily="34" charset="0"/>
                        </a:rPr>
                        <a:t> for urban</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60% for agriculture</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Municipality introduced level 6B restrictions to meet the target of 450Megalitres per day</a:t>
                      </a:r>
                    </a:p>
                  </a:txBody>
                  <a:tcPr/>
                </a:tc>
                <a:extLst>
                  <a:ext uri="{0D108BD9-81ED-4DB2-BD59-A6C34878D82A}">
                    <a16:rowId xmlns:a16="http://schemas.microsoft.com/office/drawing/2014/main" xmlns="" val="10006"/>
                  </a:ext>
                </a:extLst>
              </a:tr>
            </a:tbl>
          </a:graphicData>
        </a:graphic>
      </p:graphicFrame>
      <p:sp>
        <p:nvSpPr>
          <p:cNvPr id="5" name="Rectangle 1"/>
          <p:cNvSpPr>
            <a:spLocks noChangeArrowheads="1"/>
          </p:cNvSpPr>
          <p:nvPr/>
        </p:nvSpPr>
        <p:spPr bwMode="auto">
          <a:xfrm>
            <a:off x="1954308" y="593819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05 Feb 2018</a:t>
            </a:r>
            <a:endParaRPr kumimoji="0" lang="en-ZA" altLang="en-US" sz="1400" b="0" i="0" u="none" strike="noStrike" cap="none" normalizeH="0" baseline="0" dirty="0" smtClean="0">
              <a:ln>
                <a:noFill/>
              </a:ln>
              <a:solidFill>
                <a:schemeClr val="tx1"/>
              </a:solidFill>
              <a:effectLst/>
              <a:cs typeface="Arial" pitchFamily="34" charset="0"/>
            </a:endParaRPr>
          </a:p>
        </p:txBody>
      </p:sp>
      <p:sp>
        <p:nvSpPr>
          <p:cNvPr id="6"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10</a:t>
            </a:fld>
            <a:endParaRPr lang="en-ZA" dirty="0"/>
          </a:p>
        </p:txBody>
      </p:sp>
    </p:spTree>
    <p:extLst>
      <p:ext uri="{BB962C8B-B14F-4D97-AF65-F5344CB8AC3E}">
        <p14:creationId xmlns:p14="http://schemas.microsoft.com/office/powerpoint/2010/main" xmlns="" val="1365067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42622"/>
            <a:ext cx="7207624" cy="721653"/>
          </a:xfrm>
        </p:spPr>
        <p:txBody>
          <a:bodyPr/>
          <a:lstStyle/>
          <a:p>
            <a:r>
              <a:rPr lang="en-US" dirty="0" smtClean="0"/>
              <a:t>National water balance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217001"/>
              </p:ext>
            </p:extLst>
          </p:nvPr>
        </p:nvGraphicFramePr>
        <p:xfrm>
          <a:off x="1479550" y="931448"/>
          <a:ext cx="7207252" cy="5080000"/>
        </p:xfrm>
        <a:graphic>
          <a:graphicData uri="http://schemas.openxmlformats.org/drawingml/2006/table">
            <a:tbl>
              <a:tblPr firstRow="1" bandRow="1">
                <a:tableStyleId>{F5AB1C69-6EDB-4FF4-983F-18BD219EF322}</a:tableStyleId>
              </a:tblPr>
              <a:tblGrid>
                <a:gridCol w="1277298">
                  <a:extLst>
                    <a:ext uri="{9D8B030D-6E8A-4147-A177-3AD203B41FA5}">
                      <a16:colId xmlns:a16="http://schemas.microsoft.com/office/drawing/2014/main" xmlns="" val="20000"/>
                    </a:ext>
                  </a:extLst>
                </a:gridCol>
                <a:gridCol w="1501253">
                  <a:extLst>
                    <a:ext uri="{9D8B030D-6E8A-4147-A177-3AD203B41FA5}">
                      <a16:colId xmlns:a16="http://schemas.microsoft.com/office/drawing/2014/main" xmlns="" val="20001"/>
                    </a:ext>
                  </a:extLst>
                </a:gridCol>
                <a:gridCol w="1692323">
                  <a:extLst>
                    <a:ext uri="{9D8B030D-6E8A-4147-A177-3AD203B41FA5}">
                      <a16:colId xmlns:a16="http://schemas.microsoft.com/office/drawing/2014/main" xmlns="" val="20002"/>
                    </a:ext>
                  </a:extLst>
                </a:gridCol>
                <a:gridCol w="2736378">
                  <a:extLst>
                    <a:ext uri="{9D8B030D-6E8A-4147-A177-3AD203B41FA5}">
                      <a16:colId xmlns:a16="http://schemas.microsoft.com/office/drawing/2014/main" xmlns="" val="20003"/>
                    </a:ext>
                  </a:extLst>
                </a:gridCol>
              </a:tblGrid>
              <a:tr h="370840">
                <a:tc rowSpan="2">
                  <a:txBody>
                    <a:bodyPr/>
                    <a:lstStyle/>
                    <a:p>
                      <a:r>
                        <a:rPr lang="en-US" sz="1500" dirty="0" smtClean="0">
                          <a:latin typeface="Arial" panose="020B0604020202020204" pitchFamily="34" charset="0"/>
                          <a:cs typeface="Arial" panose="020B0604020202020204" pitchFamily="34" charset="0"/>
                        </a:rPr>
                        <a:t>Province</a:t>
                      </a:r>
                      <a:endParaRPr lang="en-US" sz="1500" dirty="0">
                        <a:latin typeface="Arial" panose="020B0604020202020204" pitchFamily="34" charset="0"/>
                        <a:cs typeface="Arial" panose="020B0604020202020204" pitchFamily="34" charset="0"/>
                      </a:endParaRPr>
                    </a:p>
                  </a:txBody>
                  <a:tcPr/>
                </a:tc>
                <a:tc gridSpan="2">
                  <a:txBody>
                    <a:bodyPr/>
                    <a:lstStyle/>
                    <a:p>
                      <a:pPr algn="ctr"/>
                      <a:r>
                        <a:rPr lang="en-US" sz="1500" dirty="0" smtClean="0">
                          <a:latin typeface="Arial" panose="020B0604020202020204" pitchFamily="34" charset="0"/>
                          <a:cs typeface="Arial" panose="020B0604020202020204" pitchFamily="34" charset="0"/>
                        </a:rPr>
                        <a:t>2015/16 </a:t>
                      </a:r>
                      <a:endParaRPr lang="en-US" sz="15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rowSpan="2">
                  <a:txBody>
                    <a:bodyPr/>
                    <a:lstStyle/>
                    <a:p>
                      <a:r>
                        <a:rPr lang="en-US" sz="1500" dirty="0" smtClean="0">
                          <a:latin typeface="Arial" panose="020B0604020202020204" pitchFamily="34" charset="0"/>
                          <a:cs typeface="Arial" panose="020B0604020202020204" pitchFamily="34" charset="0"/>
                        </a:rPr>
                        <a:t>Comments</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vMerge="1">
                  <a:txBody>
                    <a:bodyPr/>
                    <a:lstStyle/>
                    <a:p>
                      <a:endParaRPr lang="en-US" sz="1400" dirty="0">
                        <a:latin typeface="Arial" panose="020B0604020202020204" pitchFamily="34" charset="0"/>
                        <a:cs typeface="Arial" panose="020B0604020202020204" pitchFamily="34" charset="0"/>
                      </a:endParaRPr>
                    </a:p>
                  </a:txBody>
                  <a:tcPr/>
                </a:tc>
                <a:tc>
                  <a:txBody>
                    <a:bodyPr/>
                    <a:lstStyle/>
                    <a:p>
                      <a:pPr algn="ctr"/>
                      <a:r>
                        <a:rPr lang="en-US" sz="1500" b="1" dirty="0" smtClean="0">
                          <a:solidFill>
                            <a:schemeClr val="bg1"/>
                          </a:solidFill>
                          <a:latin typeface="Arial" panose="020B0604020202020204" pitchFamily="34" charset="0"/>
                          <a:cs typeface="Arial" panose="020B0604020202020204" pitchFamily="34" charset="0"/>
                        </a:rPr>
                        <a:t>Water losses</a:t>
                      </a:r>
                      <a:endParaRPr lang="en-US" sz="1500" b="1" dirty="0">
                        <a:solidFill>
                          <a:schemeClr val="bg1"/>
                        </a:solidFill>
                        <a:latin typeface="Arial" panose="020B0604020202020204" pitchFamily="34" charset="0"/>
                        <a:cs typeface="Arial" panose="020B0604020202020204" pitchFamily="34" charset="0"/>
                      </a:endParaRPr>
                    </a:p>
                  </a:txBody>
                  <a:tcPr>
                    <a:solidFill>
                      <a:schemeClr val="accent3"/>
                    </a:solidFill>
                  </a:tcPr>
                </a:tc>
                <a:tc>
                  <a:txBody>
                    <a:bodyPr/>
                    <a:lstStyle/>
                    <a:p>
                      <a:pPr algn="ctr"/>
                      <a:r>
                        <a:rPr lang="en-US" sz="1500" b="1" dirty="0" smtClean="0">
                          <a:solidFill>
                            <a:schemeClr val="bg1"/>
                          </a:solidFill>
                          <a:latin typeface="Arial" panose="020B0604020202020204" pitchFamily="34" charset="0"/>
                          <a:cs typeface="Arial" panose="020B0604020202020204" pitchFamily="34" charset="0"/>
                        </a:rPr>
                        <a:t>Non-revenue water</a:t>
                      </a:r>
                      <a:endParaRPr lang="en-US" sz="1500" b="1" dirty="0">
                        <a:solidFill>
                          <a:schemeClr val="bg1"/>
                        </a:solidFill>
                        <a:latin typeface="Arial" panose="020B0604020202020204" pitchFamily="34" charset="0"/>
                        <a:cs typeface="Arial" panose="020B0604020202020204" pitchFamily="34" charset="0"/>
                      </a:endParaRPr>
                    </a:p>
                  </a:txBody>
                  <a:tcPr>
                    <a:solidFill>
                      <a:schemeClr val="accent3"/>
                    </a:solidFill>
                  </a:tcPr>
                </a:tc>
                <a:tc v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1500" dirty="0" smtClean="0">
                          <a:latin typeface="Arial" panose="020B0604020202020204" pitchFamily="34" charset="0"/>
                          <a:cs typeface="Arial" panose="020B0604020202020204" pitchFamily="34" charset="0"/>
                        </a:rPr>
                        <a:t>Eastern Cape</a:t>
                      </a:r>
                      <a:endParaRPr lang="en-US" sz="1500" dirty="0">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500" kern="1200" dirty="0" smtClean="0">
                          <a:latin typeface="Arial" panose="020B0604020202020204" pitchFamily="34" charset="0"/>
                          <a:cs typeface="Arial" panose="020B0604020202020204" pitchFamily="34" charset="0"/>
                        </a:rPr>
                        <a:t>149.61 million </a:t>
                      </a:r>
                      <a:r>
                        <a:rPr lang="en-ZA" sz="1500" kern="1200" dirty="0" smtClean="0">
                          <a:effectLst/>
                          <a:latin typeface="Arial" panose="020B0604020202020204" pitchFamily="34" charset="0"/>
                          <a:cs typeface="Arial" panose="020B0604020202020204" pitchFamily="34" charset="0"/>
                        </a:rPr>
                        <a:t>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r>
                        <a:rPr lang="en-ZA" sz="1500" kern="1200" dirty="0" smtClean="0">
                          <a:latin typeface="Arial" panose="020B0604020202020204" pitchFamily="34" charset="0"/>
                          <a:cs typeface="Arial" panose="020B0604020202020204" pitchFamily="34" charset="0"/>
                        </a:rPr>
                        <a:t>158 million </a:t>
                      </a:r>
                      <a:r>
                        <a:rPr lang="en-ZA" sz="1500" kern="1200" dirty="0" smtClean="0">
                          <a:effectLst/>
                          <a:latin typeface="Arial" panose="020B0604020202020204" pitchFamily="34" charset="0"/>
                          <a:cs typeface="Arial" panose="020B0604020202020204" pitchFamily="34" charset="0"/>
                        </a:rPr>
                        <a:t>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r>
                        <a:rPr lang="en-ZA" sz="1500" kern="1200" dirty="0" smtClean="0">
                          <a:latin typeface="Arial" panose="020B0604020202020204" pitchFamily="34" charset="0"/>
                          <a:cs typeface="Arial" panose="020B0604020202020204" pitchFamily="34" charset="0"/>
                        </a:rPr>
                        <a:t>Municipalities in the province did not achieve the 2016 targets and are unlikely to achieve the 2017 targets</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US" sz="1500" dirty="0" smtClean="0">
                          <a:latin typeface="Arial" panose="020B0604020202020204" pitchFamily="34" charset="0"/>
                          <a:cs typeface="Arial" panose="020B0604020202020204" pitchFamily="34" charset="0"/>
                        </a:rPr>
                        <a:t>Free State</a:t>
                      </a:r>
                      <a:endParaRPr lang="en-US" sz="1500" dirty="0">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500" kern="1200" dirty="0" smtClean="0">
                          <a:latin typeface="Arial" panose="020B0604020202020204" pitchFamily="34" charset="0"/>
                          <a:cs typeface="Arial" panose="020B0604020202020204" pitchFamily="34" charset="0"/>
                        </a:rPr>
                        <a:t>96.91 million </a:t>
                      </a:r>
                      <a:r>
                        <a:rPr lang="en-ZA" sz="1500" kern="1200" dirty="0" smtClean="0">
                          <a:effectLst/>
                          <a:latin typeface="Arial" panose="020B0604020202020204" pitchFamily="34" charset="0"/>
                          <a:cs typeface="Arial" panose="020B0604020202020204" pitchFamily="34" charset="0"/>
                        </a:rPr>
                        <a:t>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r>
                        <a:rPr lang="en-ZA" sz="1500" kern="1200" dirty="0" smtClean="0">
                          <a:latin typeface="Arial" panose="020B0604020202020204" pitchFamily="34" charset="0"/>
                          <a:cs typeface="Arial" panose="020B0604020202020204" pitchFamily="34" charset="0"/>
                        </a:rPr>
                        <a:t>106.91 million </a:t>
                      </a:r>
                      <a:r>
                        <a:rPr lang="en-ZA" sz="1500" kern="1200" dirty="0" smtClean="0">
                          <a:effectLst/>
                          <a:latin typeface="Arial" panose="020B0604020202020204" pitchFamily="34" charset="0"/>
                          <a:cs typeface="Arial" panose="020B0604020202020204" pitchFamily="34" charset="0"/>
                        </a:rPr>
                        <a:t>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per annum</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r>
                        <a:rPr lang="en-ZA" sz="1500" kern="1200" dirty="0" err="1" smtClean="0">
                          <a:latin typeface="Arial" panose="020B0604020202020204" pitchFamily="34" charset="0"/>
                          <a:cs typeface="Arial" panose="020B0604020202020204" pitchFamily="34" charset="0"/>
                        </a:rPr>
                        <a:t>Mangaung</a:t>
                      </a:r>
                      <a:r>
                        <a:rPr lang="en-ZA" sz="1500" kern="1200" dirty="0" smtClean="0">
                          <a:latin typeface="Arial" panose="020B0604020202020204" pitchFamily="34" charset="0"/>
                          <a:cs typeface="Arial" panose="020B0604020202020204" pitchFamily="34" charset="0"/>
                        </a:rPr>
                        <a:t> metropolitan has been enforcing water restrictions since July 2015 and has exceeded its June 2016 target by 12.2 million m3 per annum</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US" sz="1500" dirty="0" smtClean="0">
                          <a:latin typeface="Arial" panose="020B0604020202020204" pitchFamily="34" charset="0"/>
                          <a:cs typeface="Arial" panose="020B0604020202020204" pitchFamily="34" charset="0"/>
                        </a:rPr>
                        <a:t>Gauteng</a:t>
                      </a:r>
                      <a:endParaRPr lang="en-US" sz="15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kern="1200" dirty="0" smtClean="0">
                          <a:effectLst/>
                          <a:latin typeface="Arial" panose="020B0604020202020204" pitchFamily="34" charset="0"/>
                          <a:cs typeface="Arial" panose="020B0604020202020204" pitchFamily="34" charset="0"/>
                        </a:rPr>
                        <a:t>404.07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kern="120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kern="1200" dirty="0" smtClean="0">
                          <a:effectLst/>
                          <a:latin typeface="Arial" panose="020B0604020202020204" pitchFamily="34" charset="0"/>
                          <a:cs typeface="Arial" panose="020B0604020202020204" pitchFamily="34" charset="0"/>
                        </a:rPr>
                        <a:t>528.84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kern="120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r>
                        <a:rPr lang="en-ZA" sz="1500" kern="1200" dirty="0" smtClean="0">
                          <a:latin typeface="Arial" panose="020B0604020202020204" pitchFamily="34" charset="0"/>
                          <a:cs typeface="Arial" panose="020B0604020202020204" pitchFamily="34" charset="0"/>
                        </a:rPr>
                        <a:t>Although water use efficiency seems to have been improving over the past five (5) years, the province has been unable to reduce its demand in the past nine (9) years</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11</a:t>
            </a:fld>
            <a:endParaRPr lang="en-ZA" dirty="0"/>
          </a:p>
        </p:txBody>
      </p:sp>
      <p:sp>
        <p:nvSpPr>
          <p:cNvPr id="6" name="Rectangle 1"/>
          <p:cNvSpPr>
            <a:spLocks noChangeArrowheads="1"/>
          </p:cNvSpPr>
          <p:nvPr/>
        </p:nvSpPr>
        <p:spPr bwMode="auto">
          <a:xfrm>
            <a:off x="1954308" y="593819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05 Feb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1091628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42622"/>
            <a:ext cx="7207624" cy="721653"/>
          </a:xfrm>
        </p:spPr>
        <p:txBody>
          <a:bodyPr/>
          <a:lstStyle/>
          <a:p>
            <a:r>
              <a:rPr lang="en-US" dirty="0" smtClean="0"/>
              <a:t>National water balance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39119273"/>
              </p:ext>
            </p:extLst>
          </p:nvPr>
        </p:nvGraphicFramePr>
        <p:xfrm>
          <a:off x="1479550" y="808616"/>
          <a:ext cx="7207252" cy="5080000"/>
        </p:xfrm>
        <a:graphic>
          <a:graphicData uri="http://schemas.openxmlformats.org/drawingml/2006/table">
            <a:tbl>
              <a:tblPr firstRow="1" bandRow="1">
                <a:tableStyleId>{F5AB1C69-6EDB-4FF4-983F-18BD219EF322}</a:tableStyleId>
              </a:tblPr>
              <a:tblGrid>
                <a:gridCol w="1441071">
                  <a:extLst>
                    <a:ext uri="{9D8B030D-6E8A-4147-A177-3AD203B41FA5}">
                      <a16:colId xmlns:a16="http://schemas.microsoft.com/office/drawing/2014/main" xmlns="" val="20000"/>
                    </a:ext>
                  </a:extLst>
                </a:gridCol>
                <a:gridCol w="1460310">
                  <a:extLst>
                    <a:ext uri="{9D8B030D-6E8A-4147-A177-3AD203B41FA5}">
                      <a16:colId xmlns:a16="http://schemas.microsoft.com/office/drawing/2014/main" xmlns="" val="20001"/>
                    </a:ext>
                  </a:extLst>
                </a:gridCol>
                <a:gridCol w="1569493">
                  <a:extLst>
                    <a:ext uri="{9D8B030D-6E8A-4147-A177-3AD203B41FA5}">
                      <a16:colId xmlns:a16="http://schemas.microsoft.com/office/drawing/2014/main" xmlns="" val="20002"/>
                    </a:ext>
                  </a:extLst>
                </a:gridCol>
                <a:gridCol w="2736378">
                  <a:extLst>
                    <a:ext uri="{9D8B030D-6E8A-4147-A177-3AD203B41FA5}">
                      <a16:colId xmlns:a16="http://schemas.microsoft.com/office/drawing/2014/main" xmlns="" val="20003"/>
                    </a:ext>
                  </a:extLst>
                </a:gridCol>
              </a:tblGrid>
              <a:tr h="370840">
                <a:tc rowSpan="2">
                  <a:txBody>
                    <a:bodyPr/>
                    <a:lstStyle/>
                    <a:p>
                      <a:r>
                        <a:rPr lang="en-US" sz="1500" dirty="0" smtClean="0">
                          <a:latin typeface="Arial" panose="020B0604020202020204" pitchFamily="34" charset="0"/>
                          <a:cs typeface="Arial" panose="020B0604020202020204" pitchFamily="34" charset="0"/>
                        </a:rPr>
                        <a:t>Province</a:t>
                      </a:r>
                      <a:endParaRPr lang="en-US" sz="1500" dirty="0">
                        <a:latin typeface="Arial" panose="020B0604020202020204" pitchFamily="34" charset="0"/>
                        <a:cs typeface="Arial" panose="020B0604020202020204" pitchFamily="34" charset="0"/>
                      </a:endParaRPr>
                    </a:p>
                  </a:txBody>
                  <a:tcPr/>
                </a:tc>
                <a:tc gridSpan="2">
                  <a:txBody>
                    <a:bodyPr/>
                    <a:lstStyle/>
                    <a:p>
                      <a:pPr algn="ctr"/>
                      <a:r>
                        <a:rPr lang="en-US" sz="1500" dirty="0" smtClean="0">
                          <a:latin typeface="Arial" panose="020B0604020202020204" pitchFamily="34" charset="0"/>
                          <a:cs typeface="Arial" panose="020B0604020202020204" pitchFamily="34" charset="0"/>
                        </a:rPr>
                        <a:t>2015/16 </a:t>
                      </a:r>
                      <a:endParaRPr lang="en-US" sz="15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rowSpan="2">
                  <a:txBody>
                    <a:bodyPr/>
                    <a:lstStyle/>
                    <a:p>
                      <a:r>
                        <a:rPr lang="en-US" sz="1500" dirty="0" smtClean="0">
                          <a:latin typeface="Arial" panose="020B0604020202020204" pitchFamily="34" charset="0"/>
                          <a:cs typeface="Arial" panose="020B0604020202020204" pitchFamily="34" charset="0"/>
                        </a:rPr>
                        <a:t>Comments</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vMerge="1">
                  <a:txBody>
                    <a:bodyPr/>
                    <a:lstStyle/>
                    <a:p>
                      <a:endParaRPr lang="en-US" sz="1400" dirty="0">
                        <a:latin typeface="Arial" panose="020B0604020202020204" pitchFamily="34" charset="0"/>
                        <a:cs typeface="Arial" panose="020B0604020202020204" pitchFamily="34" charset="0"/>
                      </a:endParaRPr>
                    </a:p>
                  </a:txBody>
                  <a:tcPr/>
                </a:tc>
                <a:tc>
                  <a:txBody>
                    <a:bodyPr/>
                    <a:lstStyle/>
                    <a:p>
                      <a:pPr algn="ctr"/>
                      <a:r>
                        <a:rPr lang="en-US" sz="1500" b="1" dirty="0" smtClean="0">
                          <a:solidFill>
                            <a:schemeClr val="bg1"/>
                          </a:solidFill>
                          <a:latin typeface="Arial" panose="020B0604020202020204" pitchFamily="34" charset="0"/>
                          <a:cs typeface="Arial" panose="020B0604020202020204" pitchFamily="34" charset="0"/>
                        </a:rPr>
                        <a:t>Water losses</a:t>
                      </a:r>
                      <a:endParaRPr lang="en-US" sz="1500" b="1" dirty="0">
                        <a:solidFill>
                          <a:schemeClr val="bg1"/>
                        </a:solidFill>
                        <a:latin typeface="Arial" panose="020B0604020202020204" pitchFamily="34" charset="0"/>
                        <a:cs typeface="Arial" panose="020B0604020202020204" pitchFamily="34" charset="0"/>
                      </a:endParaRPr>
                    </a:p>
                  </a:txBody>
                  <a:tcPr>
                    <a:solidFill>
                      <a:schemeClr val="accent3"/>
                    </a:solidFill>
                  </a:tcPr>
                </a:tc>
                <a:tc>
                  <a:txBody>
                    <a:bodyPr/>
                    <a:lstStyle/>
                    <a:p>
                      <a:pPr algn="ctr"/>
                      <a:r>
                        <a:rPr lang="en-US" sz="1500" b="1" dirty="0" smtClean="0">
                          <a:solidFill>
                            <a:schemeClr val="bg1"/>
                          </a:solidFill>
                          <a:latin typeface="Arial" panose="020B0604020202020204" pitchFamily="34" charset="0"/>
                          <a:cs typeface="Arial" panose="020B0604020202020204" pitchFamily="34" charset="0"/>
                        </a:rPr>
                        <a:t>Non-revenue water</a:t>
                      </a:r>
                      <a:endParaRPr lang="en-US" sz="1500" b="1" dirty="0">
                        <a:solidFill>
                          <a:schemeClr val="bg1"/>
                        </a:solidFill>
                        <a:latin typeface="Arial" panose="020B0604020202020204" pitchFamily="34" charset="0"/>
                        <a:cs typeface="Arial" panose="020B0604020202020204" pitchFamily="34" charset="0"/>
                      </a:endParaRPr>
                    </a:p>
                  </a:txBody>
                  <a:tcPr>
                    <a:solidFill>
                      <a:schemeClr val="accent3"/>
                    </a:solidFill>
                  </a:tcPr>
                </a:tc>
                <a:tc v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1500" dirty="0" smtClean="0">
                          <a:latin typeface="Arial" panose="020B0604020202020204" pitchFamily="34" charset="0"/>
                          <a:cs typeface="Arial" panose="020B0604020202020204" pitchFamily="34" charset="0"/>
                        </a:rPr>
                        <a:t>KwaZulu-Natal</a:t>
                      </a:r>
                      <a:endParaRPr lang="en-US" sz="15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kern="1200" dirty="0" smtClean="0">
                          <a:effectLst/>
                          <a:latin typeface="Arial" panose="020B0604020202020204" pitchFamily="34" charset="0"/>
                          <a:cs typeface="Arial" panose="020B0604020202020204" pitchFamily="34" charset="0"/>
                        </a:rPr>
                        <a:t>299.80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r>
                        <a:rPr lang="en-ZA" sz="1500" kern="1200" dirty="0" smtClean="0">
                          <a:effectLst/>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kern="1200" dirty="0" smtClean="0">
                          <a:effectLst/>
                          <a:latin typeface="Arial" panose="020B0604020202020204" pitchFamily="34" charset="0"/>
                          <a:cs typeface="Arial" panose="020B0604020202020204" pitchFamily="34" charset="0"/>
                        </a:rPr>
                        <a:t>327.44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kern="1200" dirty="0" smtClean="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txBody>
                  <a:tcPr/>
                </a:tc>
                <a:tc>
                  <a:txBody>
                    <a:bodyPr/>
                    <a:lstStyle/>
                    <a:p>
                      <a:pPr algn="just"/>
                      <a:r>
                        <a:rPr lang="en-ZA" sz="1500" kern="1200" dirty="0" smtClean="0">
                          <a:latin typeface="Arial" panose="020B0604020202020204" pitchFamily="34" charset="0"/>
                          <a:cs typeface="Arial" panose="020B0604020202020204" pitchFamily="34" charset="0"/>
                        </a:rPr>
                        <a:t>Province has managed to maintain their system input, leakage levels and per capita consumption over the past five (5) to six (6) years; however water demand management implementation needs to be elevated </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US" sz="1500" dirty="0" smtClean="0">
                          <a:latin typeface="Arial" panose="020B0604020202020204" pitchFamily="34" charset="0"/>
                          <a:cs typeface="Arial" panose="020B0604020202020204" pitchFamily="34" charset="0"/>
                        </a:rPr>
                        <a:t>Limpopo</a:t>
                      </a:r>
                      <a:endParaRPr lang="en-US" sz="1500" dirty="0">
                        <a:latin typeface="Arial" panose="020B0604020202020204" pitchFamily="34" charset="0"/>
                        <a:cs typeface="Arial" panose="020B0604020202020204" pitchFamily="34" charset="0"/>
                      </a:endParaRPr>
                    </a:p>
                  </a:txBody>
                  <a:tcPr/>
                </a:tc>
                <a:tc gridSpan="2">
                  <a:txBody>
                    <a:bodyPr/>
                    <a:lstStyle/>
                    <a:p>
                      <a:pPr algn="ctr"/>
                      <a:r>
                        <a:rPr lang="en-ZA" sz="1500" kern="1200" dirty="0" smtClean="0">
                          <a:latin typeface="Arial" panose="020B0604020202020204" pitchFamily="34" charset="0"/>
                          <a:cs typeface="Arial" panose="020B0604020202020204" pitchFamily="34" charset="0"/>
                        </a:rPr>
                        <a:t>155.02 </a:t>
                      </a:r>
                      <a:r>
                        <a:rPr lang="en-ZA" sz="1500" kern="1200" dirty="0" smtClean="0">
                          <a:effectLst/>
                          <a:latin typeface="Arial" panose="020B0604020202020204" pitchFamily="34" charset="0"/>
                          <a:cs typeface="Arial" panose="020B0604020202020204" pitchFamily="34" charset="0"/>
                        </a:rPr>
                        <a:t>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dirty="0">
                        <a:latin typeface="Arial" panose="020B0604020202020204" pitchFamily="34" charset="0"/>
                        <a:cs typeface="Arial" panose="020B0604020202020204" pitchFamily="34" charset="0"/>
                      </a:endParaRPr>
                    </a:p>
                  </a:txBody>
                  <a:tcPr/>
                </a:tc>
                <a:tc hMerge="1">
                  <a:txBody>
                    <a:bodyPr/>
                    <a:lstStyle/>
                    <a:p>
                      <a:endParaRPr lang="en-US" sz="1500" dirty="0">
                        <a:latin typeface="Arial" panose="020B0604020202020204" pitchFamily="34" charset="0"/>
                        <a:cs typeface="Arial" panose="020B0604020202020204" pitchFamily="34" charset="0"/>
                      </a:endParaRPr>
                    </a:p>
                  </a:txBody>
                  <a:tcPr/>
                </a:tc>
                <a:tc>
                  <a:txBody>
                    <a:bodyPr/>
                    <a:lstStyle/>
                    <a:p>
                      <a:pPr marL="0" algn="just" defTabSz="457200" rtl="0" eaLnBrk="1" latinLnBrk="0" hangingPunct="1"/>
                      <a:r>
                        <a:rPr lang="en-ZA" sz="1500" kern="1200" dirty="0" smtClean="0">
                          <a:latin typeface="Arial" panose="020B0604020202020204" pitchFamily="34" charset="0"/>
                          <a:cs typeface="Arial" panose="020B0604020202020204" pitchFamily="34" charset="0"/>
                        </a:rPr>
                        <a:t>Province has been unable to reduce their demand in the past nine (9) years and the water use efficiency is at an all-time high of 209 litres per capita per day (l/c/d)</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US" sz="1500" dirty="0" smtClean="0">
                          <a:latin typeface="Arial" panose="020B0604020202020204" pitchFamily="34" charset="0"/>
                          <a:cs typeface="Arial" panose="020B0604020202020204" pitchFamily="34" charset="0"/>
                        </a:rPr>
                        <a:t>Mpumalanga</a:t>
                      </a:r>
                      <a:endParaRPr lang="en-US" sz="1500" dirty="0">
                        <a:latin typeface="Arial" panose="020B0604020202020204" pitchFamily="34" charset="0"/>
                        <a:cs typeface="Arial" panose="020B0604020202020204" pitchFamily="34" charset="0"/>
                      </a:endParaRPr>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effectLst/>
                          <a:latin typeface="Arial" panose="020B0604020202020204" pitchFamily="34" charset="0"/>
                          <a:cs typeface="Arial" panose="020B0604020202020204" pitchFamily="34" charset="0"/>
                        </a:rPr>
                        <a:t>105.58 million m</a:t>
                      </a:r>
                      <a:r>
                        <a:rPr lang="en-ZA" sz="1600" kern="1200" baseline="30000" dirty="0" smtClean="0">
                          <a:effectLst/>
                          <a:latin typeface="Arial" panose="020B0604020202020204" pitchFamily="34" charset="0"/>
                          <a:cs typeface="Arial" panose="020B0604020202020204" pitchFamily="34" charset="0"/>
                        </a:rPr>
                        <a:t>3</a:t>
                      </a:r>
                      <a:r>
                        <a:rPr lang="en-ZA" sz="1600" kern="1200" dirty="0" smtClean="0">
                          <a:latin typeface="Arial" panose="020B0604020202020204" pitchFamily="34" charset="0"/>
                          <a:cs typeface="Arial" panose="020B0604020202020204" pitchFamily="34" charset="0"/>
                        </a:rPr>
                        <a:t> per annum </a:t>
                      </a:r>
                      <a:endParaRPr lang="en-US" sz="1600" dirty="0" smtClean="0">
                        <a:latin typeface="Arial" panose="020B0604020202020204" pitchFamily="34" charset="0"/>
                        <a:cs typeface="Arial" panose="020B0604020202020204" pitchFamily="34" charset="0"/>
                      </a:endParaRPr>
                    </a:p>
                  </a:txBody>
                  <a:tcPr/>
                </a:tc>
                <a:tc hMerge="1">
                  <a:txBody>
                    <a:bodyPr/>
                    <a:lstStyle/>
                    <a:p>
                      <a:endParaRPr lang="en-US" sz="1500" dirty="0">
                        <a:latin typeface="Arial" panose="020B0604020202020204" pitchFamily="34" charset="0"/>
                        <a:cs typeface="Arial" panose="020B0604020202020204" pitchFamily="34" charset="0"/>
                      </a:endParaRPr>
                    </a:p>
                  </a:txBody>
                  <a:tcPr/>
                </a:tc>
                <a:tc>
                  <a:txBody>
                    <a:bodyPr/>
                    <a:lstStyle/>
                    <a:p>
                      <a:r>
                        <a:rPr lang="en-ZA" sz="1500" kern="1200" dirty="0" smtClean="0">
                          <a:latin typeface="Arial" panose="020B0604020202020204" pitchFamily="34" charset="0"/>
                          <a:cs typeface="Arial" panose="020B0604020202020204" pitchFamily="34" charset="0"/>
                        </a:rPr>
                        <a:t>Province has been unable to reduce their demand in the past eight (8) years</a:t>
                      </a:r>
                      <a:endParaRPr lang="en-US" sz="15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12</a:t>
            </a:fld>
            <a:endParaRPr lang="en-ZA" dirty="0"/>
          </a:p>
        </p:txBody>
      </p:sp>
      <p:sp>
        <p:nvSpPr>
          <p:cNvPr id="6" name="Rectangle 1"/>
          <p:cNvSpPr>
            <a:spLocks noChangeArrowheads="1"/>
          </p:cNvSpPr>
          <p:nvPr/>
        </p:nvSpPr>
        <p:spPr bwMode="auto">
          <a:xfrm>
            <a:off x="1954308" y="593819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05 Feb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2699814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42622"/>
            <a:ext cx="7207624" cy="721653"/>
          </a:xfrm>
        </p:spPr>
        <p:txBody>
          <a:bodyPr/>
          <a:lstStyle/>
          <a:p>
            <a:r>
              <a:rPr lang="en-US" dirty="0" smtClean="0"/>
              <a:t>National water balance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89745039"/>
              </p:ext>
            </p:extLst>
          </p:nvPr>
        </p:nvGraphicFramePr>
        <p:xfrm>
          <a:off x="1479550" y="808616"/>
          <a:ext cx="7207252" cy="4394200"/>
        </p:xfrm>
        <a:graphic>
          <a:graphicData uri="http://schemas.openxmlformats.org/drawingml/2006/table">
            <a:tbl>
              <a:tblPr firstRow="1" bandRow="1">
                <a:tableStyleId>{F5AB1C69-6EDB-4FF4-983F-18BD219EF322}</a:tableStyleId>
              </a:tblPr>
              <a:tblGrid>
                <a:gridCol w="1441071">
                  <a:extLst>
                    <a:ext uri="{9D8B030D-6E8A-4147-A177-3AD203B41FA5}">
                      <a16:colId xmlns:a16="http://schemas.microsoft.com/office/drawing/2014/main" xmlns="" val="20000"/>
                    </a:ext>
                  </a:extLst>
                </a:gridCol>
                <a:gridCol w="1460310">
                  <a:extLst>
                    <a:ext uri="{9D8B030D-6E8A-4147-A177-3AD203B41FA5}">
                      <a16:colId xmlns:a16="http://schemas.microsoft.com/office/drawing/2014/main" xmlns="" val="20001"/>
                    </a:ext>
                  </a:extLst>
                </a:gridCol>
                <a:gridCol w="1569493">
                  <a:extLst>
                    <a:ext uri="{9D8B030D-6E8A-4147-A177-3AD203B41FA5}">
                      <a16:colId xmlns:a16="http://schemas.microsoft.com/office/drawing/2014/main" xmlns="" val="20002"/>
                    </a:ext>
                  </a:extLst>
                </a:gridCol>
                <a:gridCol w="2736378">
                  <a:extLst>
                    <a:ext uri="{9D8B030D-6E8A-4147-A177-3AD203B41FA5}">
                      <a16:colId xmlns:a16="http://schemas.microsoft.com/office/drawing/2014/main" xmlns="" val="20003"/>
                    </a:ext>
                  </a:extLst>
                </a:gridCol>
              </a:tblGrid>
              <a:tr h="370840">
                <a:tc rowSpan="2">
                  <a:txBody>
                    <a:bodyPr/>
                    <a:lstStyle/>
                    <a:p>
                      <a:r>
                        <a:rPr lang="en-US" sz="1500" dirty="0" smtClean="0">
                          <a:latin typeface="Arial" panose="020B0604020202020204" pitchFamily="34" charset="0"/>
                          <a:cs typeface="Arial" panose="020B0604020202020204" pitchFamily="34" charset="0"/>
                        </a:rPr>
                        <a:t>Province</a:t>
                      </a:r>
                      <a:endParaRPr lang="en-US" sz="1500" dirty="0">
                        <a:latin typeface="Arial" panose="020B0604020202020204" pitchFamily="34" charset="0"/>
                        <a:cs typeface="Arial" panose="020B0604020202020204" pitchFamily="34" charset="0"/>
                      </a:endParaRPr>
                    </a:p>
                  </a:txBody>
                  <a:tcPr/>
                </a:tc>
                <a:tc gridSpan="2">
                  <a:txBody>
                    <a:bodyPr/>
                    <a:lstStyle/>
                    <a:p>
                      <a:pPr algn="ctr"/>
                      <a:r>
                        <a:rPr lang="en-US" sz="1500" dirty="0" smtClean="0">
                          <a:latin typeface="Arial" panose="020B0604020202020204" pitchFamily="34" charset="0"/>
                          <a:cs typeface="Arial" panose="020B0604020202020204" pitchFamily="34" charset="0"/>
                        </a:rPr>
                        <a:t>2015/16 </a:t>
                      </a:r>
                      <a:endParaRPr lang="en-US" sz="15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rowSpan="2">
                  <a:txBody>
                    <a:bodyPr/>
                    <a:lstStyle/>
                    <a:p>
                      <a:r>
                        <a:rPr lang="en-US" sz="1500" dirty="0" smtClean="0">
                          <a:latin typeface="Arial" panose="020B0604020202020204" pitchFamily="34" charset="0"/>
                          <a:cs typeface="Arial" panose="020B0604020202020204" pitchFamily="34" charset="0"/>
                        </a:rPr>
                        <a:t>Comments</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vMerge="1">
                  <a:txBody>
                    <a:bodyPr/>
                    <a:lstStyle/>
                    <a:p>
                      <a:endParaRPr lang="en-US" sz="1400" dirty="0">
                        <a:latin typeface="Arial" panose="020B0604020202020204" pitchFamily="34" charset="0"/>
                        <a:cs typeface="Arial" panose="020B0604020202020204" pitchFamily="34" charset="0"/>
                      </a:endParaRPr>
                    </a:p>
                  </a:txBody>
                  <a:tcPr/>
                </a:tc>
                <a:tc>
                  <a:txBody>
                    <a:bodyPr/>
                    <a:lstStyle/>
                    <a:p>
                      <a:pPr algn="ctr"/>
                      <a:r>
                        <a:rPr lang="en-US" sz="1500" b="1" dirty="0" smtClean="0">
                          <a:solidFill>
                            <a:schemeClr val="bg1"/>
                          </a:solidFill>
                          <a:latin typeface="Arial" panose="020B0604020202020204" pitchFamily="34" charset="0"/>
                          <a:cs typeface="Arial" panose="020B0604020202020204" pitchFamily="34" charset="0"/>
                        </a:rPr>
                        <a:t>Water losses</a:t>
                      </a:r>
                      <a:endParaRPr lang="en-US" sz="1500" b="1" dirty="0">
                        <a:solidFill>
                          <a:schemeClr val="bg1"/>
                        </a:solidFill>
                        <a:latin typeface="Arial" panose="020B0604020202020204" pitchFamily="34" charset="0"/>
                        <a:cs typeface="Arial" panose="020B0604020202020204" pitchFamily="34" charset="0"/>
                      </a:endParaRPr>
                    </a:p>
                  </a:txBody>
                  <a:tcPr>
                    <a:solidFill>
                      <a:schemeClr val="accent3"/>
                    </a:solidFill>
                  </a:tcPr>
                </a:tc>
                <a:tc>
                  <a:txBody>
                    <a:bodyPr/>
                    <a:lstStyle/>
                    <a:p>
                      <a:pPr algn="ctr"/>
                      <a:r>
                        <a:rPr lang="en-US" sz="1500" b="1" dirty="0" smtClean="0">
                          <a:solidFill>
                            <a:schemeClr val="bg1"/>
                          </a:solidFill>
                          <a:latin typeface="Arial" panose="020B0604020202020204" pitchFamily="34" charset="0"/>
                          <a:cs typeface="Arial" panose="020B0604020202020204" pitchFamily="34" charset="0"/>
                        </a:rPr>
                        <a:t>Non-revenue water</a:t>
                      </a:r>
                      <a:endParaRPr lang="en-US" sz="1500" b="1" dirty="0">
                        <a:solidFill>
                          <a:schemeClr val="bg1"/>
                        </a:solidFill>
                        <a:latin typeface="Arial" panose="020B0604020202020204" pitchFamily="34" charset="0"/>
                        <a:cs typeface="Arial" panose="020B0604020202020204" pitchFamily="34" charset="0"/>
                      </a:endParaRPr>
                    </a:p>
                  </a:txBody>
                  <a:tcPr>
                    <a:solidFill>
                      <a:schemeClr val="accent3"/>
                    </a:solidFill>
                  </a:tcPr>
                </a:tc>
                <a:tc v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1500" dirty="0" smtClean="0">
                          <a:latin typeface="Arial" panose="020B0604020202020204" pitchFamily="34" charset="0"/>
                          <a:cs typeface="Arial" panose="020B0604020202020204" pitchFamily="34" charset="0"/>
                        </a:rPr>
                        <a:t>North West</a:t>
                      </a:r>
                      <a:endParaRPr lang="en-US" sz="1500" dirty="0">
                        <a:latin typeface="Arial" panose="020B0604020202020204" pitchFamily="34" charset="0"/>
                        <a:cs typeface="Arial" panose="020B0604020202020204" pitchFamily="34" charset="0"/>
                      </a:endParaRPr>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kern="1200" dirty="0" smtClean="0">
                          <a:effectLst/>
                          <a:latin typeface="Arial" panose="020B0604020202020204" pitchFamily="34" charset="0"/>
                          <a:cs typeface="Arial" panose="020B0604020202020204" pitchFamily="34" charset="0"/>
                        </a:rPr>
                        <a:t>105.58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dirty="0" smtClean="0">
                        <a:latin typeface="Arial" panose="020B0604020202020204" pitchFamily="34" charset="0"/>
                        <a:cs typeface="Arial" panose="020B0604020202020204" pitchFamily="34" charset="0"/>
                      </a:endParaRPr>
                    </a:p>
                  </a:txBody>
                  <a:tcPr/>
                </a:tc>
                <a:tc hMerge="1">
                  <a:txBody>
                    <a:bodyPr/>
                    <a:lstStyle/>
                    <a:p>
                      <a:endParaRPr lang="en-US" sz="1500" dirty="0">
                        <a:latin typeface="Arial" panose="020B0604020202020204" pitchFamily="34" charset="0"/>
                        <a:cs typeface="Arial" panose="020B0604020202020204" pitchFamily="34" charset="0"/>
                      </a:endParaRPr>
                    </a:p>
                  </a:txBody>
                  <a:tcPr/>
                </a:tc>
                <a:tc>
                  <a:txBody>
                    <a:bodyPr/>
                    <a:lstStyle/>
                    <a:p>
                      <a:r>
                        <a:rPr lang="en-ZA" sz="1500" kern="1200" dirty="0" smtClean="0">
                          <a:effectLst/>
                          <a:latin typeface="Arial" panose="020B0604020202020204" pitchFamily="34" charset="0"/>
                          <a:cs typeface="Arial" panose="020B0604020202020204" pitchFamily="34" charset="0"/>
                        </a:rPr>
                        <a:t>Province has been unable to reduce their demand in the past nine (9) years</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US" sz="1500" dirty="0" smtClean="0">
                          <a:latin typeface="Arial" panose="020B0604020202020204" pitchFamily="34" charset="0"/>
                          <a:cs typeface="Arial" panose="020B0604020202020204" pitchFamily="34" charset="0"/>
                        </a:rPr>
                        <a:t>Northern Cape</a:t>
                      </a:r>
                      <a:endParaRPr lang="en-US" sz="1500" dirty="0">
                        <a:latin typeface="Arial" panose="020B0604020202020204" pitchFamily="34" charset="0"/>
                        <a:cs typeface="Arial" panose="020B0604020202020204" pitchFamily="34" charset="0"/>
                      </a:endParaRPr>
                    </a:p>
                  </a:txBody>
                  <a:tcPr/>
                </a:tc>
                <a:tc>
                  <a:txBody>
                    <a:bodyPr/>
                    <a:lstStyle/>
                    <a:p>
                      <a:r>
                        <a:rPr lang="en-ZA" sz="1500" kern="1200" dirty="0" smtClean="0">
                          <a:effectLst/>
                          <a:latin typeface="Arial" panose="020B0604020202020204" pitchFamily="34" charset="0"/>
                          <a:cs typeface="Arial" panose="020B0604020202020204" pitchFamily="34" charset="0"/>
                        </a:rPr>
                        <a:t>42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dirty="0">
                        <a:latin typeface="Arial" panose="020B0604020202020204" pitchFamily="34" charset="0"/>
                        <a:cs typeface="Arial" panose="020B0604020202020204" pitchFamily="34" charset="0"/>
                      </a:endParaRPr>
                    </a:p>
                  </a:txBody>
                  <a:tcPr/>
                </a:tc>
                <a:tc>
                  <a:txBody>
                    <a:bodyPr/>
                    <a:lstStyle/>
                    <a:p>
                      <a:r>
                        <a:rPr lang="en-ZA" sz="1500" kern="1200" dirty="0" smtClean="0">
                          <a:effectLst/>
                          <a:latin typeface="Arial" panose="020B0604020202020204" pitchFamily="34" charset="0"/>
                          <a:cs typeface="Arial" panose="020B0604020202020204" pitchFamily="34" charset="0"/>
                        </a:rPr>
                        <a:t>44.5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dirty="0">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500" kern="1200" dirty="0" smtClean="0">
                          <a:effectLst/>
                          <a:latin typeface="Arial" panose="020B0604020202020204" pitchFamily="34" charset="0"/>
                          <a:cs typeface="Arial" panose="020B0604020202020204" pitchFamily="34" charset="0"/>
                        </a:rPr>
                        <a:t>Province has managed to maintain their system input, </a:t>
                      </a:r>
                      <a:r>
                        <a:rPr lang="en-ZA" sz="1500" kern="1200" dirty="0" err="1" smtClean="0">
                          <a:effectLst/>
                          <a:latin typeface="Arial" panose="020B0604020202020204" pitchFamily="34" charset="0"/>
                          <a:cs typeface="Arial" panose="020B0604020202020204" pitchFamily="34" charset="0"/>
                        </a:rPr>
                        <a:t>NRW</a:t>
                      </a:r>
                      <a:r>
                        <a:rPr lang="en-ZA" sz="1500" kern="1200" dirty="0" smtClean="0">
                          <a:effectLst/>
                          <a:latin typeface="Arial" panose="020B0604020202020204" pitchFamily="34" charset="0"/>
                          <a:cs typeface="Arial" panose="020B0604020202020204" pitchFamily="34" charset="0"/>
                        </a:rPr>
                        <a:t> and per capita consumption over the past five (5) to six (6) years</a:t>
                      </a:r>
                      <a:endParaRPr lang="en-US" sz="15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US" sz="1500" dirty="0" smtClean="0">
                          <a:latin typeface="Arial" panose="020B0604020202020204" pitchFamily="34" charset="0"/>
                          <a:cs typeface="Arial" panose="020B0604020202020204" pitchFamily="34" charset="0"/>
                        </a:rPr>
                        <a:t>Western Cape</a:t>
                      </a:r>
                      <a:endParaRPr lang="en-US" sz="15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kern="1200" dirty="0" smtClean="0">
                          <a:effectLst/>
                          <a:latin typeface="Arial" panose="020B0604020202020204" pitchFamily="34" charset="0"/>
                          <a:cs typeface="Arial" panose="020B0604020202020204" pitchFamily="34" charset="0"/>
                        </a:rPr>
                        <a:t>80.48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dirty="0" smtClean="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kern="1200" dirty="0" smtClean="0">
                          <a:effectLst/>
                          <a:latin typeface="Arial" panose="020B0604020202020204" pitchFamily="34" charset="0"/>
                          <a:cs typeface="Arial" panose="020B0604020202020204" pitchFamily="34" charset="0"/>
                        </a:rPr>
                        <a:t>102.7 million m</a:t>
                      </a:r>
                      <a:r>
                        <a:rPr lang="en-ZA" sz="1500" kern="1200" baseline="30000" dirty="0" smtClean="0">
                          <a:effectLst/>
                          <a:latin typeface="Arial" panose="020B0604020202020204" pitchFamily="34" charset="0"/>
                          <a:cs typeface="Arial" panose="020B0604020202020204" pitchFamily="34" charset="0"/>
                        </a:rPr>
                        <a:t>3</a:t>
                      </a:r>
                      <a:r>
                        <a:rPr lang="en-ZA" sz="1500" kern="1200" dirty="0" smtClean="0">
                          <a:latin typeface="Arial" panose="020B0604020202020204" pitchFamily="34" charset="0"/>
                          <a:cs typeface="Arial" panose="020B0604020202020204" pitchFamily="34" charset="0"/>
                        </a:rPr>
                        <a:t> per annum </a:t>
                      </a:r>
                      <a:endParaRPr lang="en-US" sz="1500" dirty="0" smtClean="0">
                        <a:latin typeface="Arial" panose="020B0604020202020204" pitchFamily="34" charset="0"/>
                        <a:cs typeface="Arial" panose="020B0604020202020204" pitchFamily="34" charset="0"/>
                      </a:endParaRPr>
                    </a:p>
                    <a:p>
                      <a:r>
                        <a:rPr lang="en-ZA" sz="1500" kern="1200" dirty="0" smtClean="0">
                          <a:effectLst/>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500" kern="1200" dirty="0" smtClean="0">
                          <a:effectLst/>
                          <a:latin typeface="Arial" panose="020B0604020202020204" pitchFamily="34" charset="0"/>
                          <a:cs typeface="Arial" panose="020B0604020202020204" pitchFamily="34" charset="0"/>
                        </a:rPr>
                        <a:t>Province has managed to maintain their system input volume for the past three (3) to four (4) years while reducing their water losses and per capita consumption</a:t>
                      </a:r>
                      <a:endParaRPr lang="en-US" sz="15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13</a:t>
            </a:fld>
            <a:endParaRPr lang="en-ZA" dirty="0"/>
          </a:p>
        </p:txBody>
      </p:sp>
      <p:sp>
        <p:nvSpPr>
          <p:cNvPr id="6" name="Rectangle 1"/>
          <p:cNvSpPr>
            <a:spLocks noChangeArrowheads="1"/>
          </p:cNvSpPr>
          <p:nvPr/>
        </p:nvSpPr>
        <p:spPr bwMode="auto">
          <a:xfrm>
            <a:off x="1954308" y="530024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05 Feb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2311282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registered dams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8184567"/>
              </p:ext>
            </p:extLst>
          </p:nvPr>
        </p:nvGraphicFramePr>
        <p:xfrm>
          <a:off x="1619673" y="1211346"/>
          <a:ext cx="7067129" cy="4638408"/>
        </p:xfrm>
        <a:graphic>
          <a:graphicData uri="http://schemas.openxmlformats.org/drawingml/2006/table">
            <a:tbl>
              <a:tblPr firstRow="1" bandRow="1">
                <a:tableStyleId>{F5AB1C69-6EDB-4FF4-983F-18BD219EF322}</a:tableStyleId>
              </a:tblPr>
              <a:tblGrid>
                <a:gridCol w="2540631">
                  <a:extLst>
                    <a:ext uri="{9D8B030D-6E8A-4147-A177-3AD203B41FA5}">
                      <a16:colId xmlns:a16="http://schemas.microsoft.com/office/drawing/2014/main" xmlns="" val="20000"/>
                    </a:ext>
                  </a:extLst>
                </a:gridCol>
                <a:gridCol w="1880014">
                  <a:extLst>
                    <a:ext uri="{9D8B030D-6E8A-4147-A177-3AD203B41FA5}">
                      <a16:colId xmlns:a16="http://schemas.microsoft.com/office/drawing/2014/main" xmlns="" val="20001"/>
                    </a:ext>
                  </a:extLst>
                </a:gridCol>
                <a:gridCol w="1532935">
                  <a:extLst>
                    <a:ext uri="{9D8B030D-6E8A-4147-A177-3AD203B41FA5}">
                      <a16:colId xmlns:a16="http://schemas.microsoft.com/office/drawing/2014/main" xmlns="" val="20002"/>
                    </a:ext>
                  </a:extLst>
                </a:gridCol>
                <a:gridCol w="1113549">
                  <a:extLst>
                    <a:ext uri="{9D8B030D-6E8A-4147-A177-3AD203B41FA5}">
                      <a16:colId xmlns:a16="http://schemas.microsoft.com/office/drawing/2014/main" xmlns="" val="20003"/>
                    </a:ext>
                  </a:extLst>
                </a:gridCol>
              </a:tblGrid>
              <a:tr h="505424">
                <a:tc>
                  <a:txBody>
                    <a:bodyPr/>
                    <a:lstStyle/>
                    <a:p>
                      <a:pPr marL="0" marR="0" algn="just">
                        <a:lnSpc>
                          <a:spcPct val="110000"/>
                        </a:lnSpc>
                        <a:spcBef>
                          <a:spcPts val="500"/>
                        </a:spcBef>
                        <a:spcAft>
                          <a:spcPts val="0"/>
                        </a:spcAft>
                      </a:pPr>
                      <a:r>
                        <a:rPr lang="en-US" sz="1600" dirty="0">
                          <a:effectLst/>
                          <a:latin typeface="Arial" panose="020B0604020202020204" pitchFamily="34" charset="0"/>
                          <a:cs typeface="Arial" panose="020B0604020202020204" pitchFamily="34" charset="0"/>
                        </a:rPr>
                        <a:t>Ownership sector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dirty="0">
                          <a:effectLst/>
                          <a:latin typeface="Arial" panose="020B0604020202020204" pitchFamily="34" charset="0"/>
                          <a:cs typeface="Arial" panose="020B0604020202020204" pitchFamily="34" charset="0"/>
                        </a:rPr>
                        <a:t>Total number of registered dams</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dirty="0">
                          <a:effectLst/>
                          <a:latin typeface="Arial" panose="020B0604020202020204" pitchFamily="34" charset="0"/>
                          <a:cs typeface="Arial" panose="020B0604020202020204" pitchFamily="34" charset="0"/>
                        </a:rPr>
                        <a:t>Total capacity in (m</a:t>
                      </a:r>
                      <a:r>
                        <a:rPr lang="en-US" sz="1600" baseline="30000" dirty="0">
                          <a:effectLst/>
                          <a:latin typeface="Arial" panose="020B0604020202020204" pitchFamily="34" charset="0"/>
                          <a:cs typeface="Arial" panose="020B0604020202020204" pitchFamily="34" charset="0"/>
                        </a:rPr>
                        <a:t>3</a:t>
                      </a:r>
                      <a:r>
                        <a:rPr lang="en-US" sz="1600" dirty="0">
                          <a:effectLst/>
                          <a:latin typeface="Arial" panose="020B0604020202020204" pitchFamily="34" charset="0"/>
                          <a:cs typeface="Arial" panose="020B0604020202020204" pitchFamily="34" charset="0"/>
                        </a:rPr>
                        <a:t> x 10</a:t>
                      </a:r>
                      <a:r>
                        <a:rPr lang="en-US" sz="1600" baseline="30000" dirty="0">
                          <a:effectLst/>
                          <a:latin typeface="Arial" panose="020B0604020202020204" pitchFamily="34" charset="0"/>
                          <a:cs typeface="Arial" panose="020B0604020202020204" pitchFamily="34" charset="0"/>
                        </a:rPr>
                        <a:t>9</a:t>
                      </a:r>
                      <a:r>
                        <a:rPr lang="en-US" sz="16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dirty="0">
                          <a:effectLst/>
                          <a:latin typeface="Arial" panose="020B0604020202020204" pitchFamily="34" charset="0"/>
                          <a:cs typeface="Arial" panose="020B0604020202020204" pitchFamily="34" charset="0"/>
                        </a:rPr>
                        <a:t>% total capacity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415436">
                <a:tc>
                  <a:txBody>
                    <a:bodyPr/>
                    <a:lstStyle/>
                    <a:p>
                      <a:pPr marL="0" marR="0" algn="just">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State</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854</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31.35</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94</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415436">
                <a:tc>
                  <a:txBody>
                    <a:bodyPr/>
                    <a:lstStyle/>
                    <a:p>
                      <a:pPr marL="280988" marR="0" indent="9525" algn="just">
                        <a:lnSpc>
                          <a:spcPct val="110000"/>
                        </a:lnSpc>
                        <a:spcBef>
                          <a:spcPts val="500"/>
                        </a:spcBef>
                        <a:spcAft>
                          <a:spcPts val="0"/>
                        </a:spcAft>
                      </a:pPr>
                      <a:r>
                        <a:rPr lang="en-US" sz="1600" dirty="0">
                          <a:effectLst/>
                          <a:latin typeface="Arial" panose="020B0604020202020204" pitchFamily="34" charset="0"/>
                          <a:cs typeface="Arial" panose="020B0604020202020204" pitchFamily="34" charset="0"/>
                        </a:rPr>
                        <a:t>Department of Water &amp; Sanitation</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dirty="0">
                          <a:effectLst/>
                          <a:latin typeface="Arial" panose="020B0604020202020204" pitchFamily="34" charset="0"/>
                          <a:cs typeface="Arial" panose="020B0604020202020204" pitchFamily="34" charset="0"/>
                        </a:rPr>
                        <a:t>322</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dirty="0">
                          <a:effectLst/>
                          <a:latin typeface="Arial" panose="020B0604020202020204" pitchFamily="34" charset="0"/>
                          <a:cs typeface="Arial" panose="020B0604020202020204" pitchFamily="34" charset="0"/>
                        </a:rPr>
                        <a:t>29.35</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88.0</a:t>
                      </a:r>
                      <a:endParaRPr lang="en-US" sz="16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415436">
                <a:tc>
                  <a:txBody>
                    <a:bodyPr/>
                    <a:lstStyle/>
                    <a:p>
                      <a:pPr marL="0" marR="0" indent="291465" algn="just">
                        <a:lnSpc>
                          <a:spcPct val="110000"/>
                        </a:lnSpc>
                        <a:spcBef>
                          <a:spcPts val="500"/>
                        </a:spcBef>
                        <a:spcAft>
                          <a:spcPts val="0"/>
                        </a:spcAft>
                      </a:pPr>
                      <a:r>
                        <a:rPr lang="en-US" sz="1600">
                          <a:effectLst/>
                          <a:latin typeface="Arial" panose="020B0604020202020204" pitchFamily="34" charset="0"/>
                          <a:cs typeface="Arial" panose="020B0604020202020204" pitchFamily="34" charset="0"/>
                        </a:rPr>
                        <a:t>Municipalities</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333</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3.0</a:t>
                      </a:r>
                      <a:endParaRPr lang="en-US" sz="16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415436">
                <a:tc>
                  <a:txBody>
                    <a:bodyPr/>
                    <a:lstStyle/>
                    <a:p>
                      <a:pPr marL="280988" marR="0" indent="9525" algn="l" defTabSz="457200" rtl="0" eaLnBrk="1" latinLnBrk="0" hangingPunct="1">
                        <a:lnSpc>
                          <a:spcPct val="110000"/>
                        </a:lnSpc>
                        <a:spcBef>
                          <a:spcPts val="500"/>
                        </a:spcBef>
                        <a:spcAft>
                          <a:spcPts val="0"/>
                        </a:spcAft>
                      </a:pPr>
                      <a:r>
                        <a:rPr lang="en-US" sz="1600" kern="1200" dirty="0">
                          <a:effectLst/>
                          <a:latin typeface="Arial" panose="020B0604020202020204" pitchFamily="34" charset="0"/>
                          <a:cs typeface="Arial" panose="020B0604020202020204" pitchFamily="34" charset="0"/>
                        </a:rPr>
                        <a:t>Other state departments</a:t>
                      </a:r>
                      <a:endParaRPr lang="en-US" sz="1600" kern="1200" dirty="0">
                        <a:solidFill>
                          <a:schemeClr val="dk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76</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0.2</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0.6</a:t>
                      </a:r>
                      <a:endParaRPr lang="en-US" sz="16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415436">
                <a:tc>
                  <a:txBody>
                    <a:bodyPr/>
                    <a:lstStyle/>
                    <a:p>
                      <a:pPr marL="0" marR="0" indent="291465" algn="just">
                        <a:lnSpc>
                          <a:spcPct val="110000"/>
                        </a:lnSpc>
                        <a:spcBef>
                          <a:spcPts val="500"/>
                        </a:spcBef>
                        <a:spcAft>
                          <a:spcPts val="0"/>
                        </a:spcAft>
                      </a:pPr>
                      <a:r>
                        <a:rPr lang="en-US" sz="1600">
                          <a:effectLst/>
                          <a:latin typeface="Arial" panose="020B0604020202020204" pitchFamily="34" charset="0"/>
                          <a:cs typeface="Arial" panose="020B0604020202020204" pitchFamily="34" charset="0"/>
                        </a:rPr>
                        <a:t>Water Boards</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123</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0.8</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2.4</a:t>
                      </a:r>
                      <a:endParaRPr lang="en-US" sz="16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415436">
                <a:tc>
                  <a:txBody>
                    <a:bodyPr/>
                    <a:lstStyle/>
                    <a:p>
                      <a:pPr marL="0" marR="0" algn="just">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Private sector</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4 657</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2.06</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6.0</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415436">
                <a:tc>
                  <a:txBody>
                    <a:bodyPr/>
                    <a:lstStyle/>
                    <a:p>
                      <a:pPr marL="280988" marR="0" indent="9525" algn="l" defTabSz="457200" rtl="0" eaLnBrk="1" latinLnBrk="0" hangingPunct="1">
                        <a:lnSpc>
                          <a:spcPct val="110000"/>
                        </a:lnSpc>
                        <a:spcBef>
                          <a:spcPts val="500"/>
                        </a:spcBef>
                        <a:spcAft>
                          <a:spcPts val="0"/>
                        </a:spcAft>
                      </a:pPr>
                      <a:r>
                        <a:rPr lang="en-US" sz="1600" kern="1200" dirty="0">
                          <a:effectLst/>
                          <a:latin typeface="Arial" panose="020B0604020202020204" pitchFamily="34" charset="0"/>
                          <a:cs typeface="Arial" panose="020B0604020202020204" pitchFamily="34" charset="0"/>
                        </a:rPr>
                        <a:t>Mines, industries, business </a:t>
                      </a:r>
                      <a:endParaRPr lang="en-US" sz="1600" kern="1200" dirty="0">
                        <a:solidFill>
                          <a:schemeClr val="dk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335</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0.5</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1.5</a:t>
                      </a:r>
                      <a:endParaRPr lang="en-US" sz="16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415436">
                <a:tc>
                  <a:txBody>
                    <a:bodyPr/>
                    <a:lstStyle/>
                    <a:p>
                      <a:pPr marL="0" marR="0" indent="291465" algn="just">
                        <a:lnSpc>
                          <a:spcPct val="110000"/>
                        </a:lnSpc>
                        <a:spcBef>
                          <a:spcPts val="500"/>
                        </a:spcBef>
                        <a:spcAft>
                          <a:spcPts val="0"/>
                        </a:spcAft>
                      </a:pPr>
                      <a:r>
                        <a:rPr lang="en-US" sz="1600">
                          <a:effectLst/>
                          <a:latin typeface="Arial" panose="020B0604020202020204" pitchFamily="34" charset="0"/>
                          <a:cs typeface="Arial" panose="020B0604020202020204" pitchFamily="34" charset="0"/>
                        </a:rPr>
                        <a:t>Agriculture</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4 322</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1.56</a:t>
                      </a:r>
                      <a:endParaRPr lang="en-US"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a:effectLst/>
                          <a:latin typeface="Arial" panose="020B0604020202020204" pitchFamily="34" charset="0"/>
                          <a:cs typeface="Arial" panose="020B0604020202020204" pitchFamily="34" charset="0"/>
                        </a:rPr>
                        <a:t>4.5</a:t>
                      </a:r>
                      <a:endParaRPr lang="en-US" sz="16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415436">
                <a:tc>
                  <a:txBody>
                    <a:bodyPr/>
                    <a:lstStyle/>
                    <a:p>
                      <a:pPr marL="0" marR="0" algn="just">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Total</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5 511</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33.41</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500"/>
                        </a:spcBef>
                        <a:spcAft>
                          <a:spcPts val="0"/>
                        </a:spcAft>
                      </a:pPr>
                      <a:r>
                        <a:rPr lang="en-US" sz="1600" b="1" dirty="0">
                          <a:effectLst/>
                          <a:latin typeface="Arial" panose="020B0604020202020204" pitchFamily="34" charset="0"/>
                          <a:cs typeface="Arial" panose="020B0604020202020204" pitchFamily="34" charset="0"/>
                        </a:rPr>
                        <a:t>100</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14</a:t>
            </a:fld>
            <a:endParaRPr lang="en-ZA" dirty="0"/>
          </a:p>
        </p:txBody>
      </p:sp>
      <p:sp>
        <p:nvSpPr>
          <p:cNvPr id="6" name="Rectangle 1"/>
          <p:cNvSpPr>
            <a:spLocks noChangeArrowheads="1"/>
          </p:cNvSpPr>
          <p:nvPr/>
        </p:nvSpPr>
        <p:spPr bwMode="auto">
          <a:xfrm>
            <a:off x="1954308" y="593819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a:t>
            </a:r>
            <a:r>
              <a:rPr lang="en-ZA" altLang="en-US" sz="1400" b="1" dirty="0" smtClean="0">
                <a:ea typeface="Calibri" pitchFamily="34" charset="0"/>
                <a:cs typeface="Arial" pitchFamily="34" charset="0"/>
              </a:rPr>
              <a:t>8 April</a:t>
            </a: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2540760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according to size class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78171871"/>
              </p:ext>
            </p:extLst>
          </p:nvPr>
        </p:nvGraphicFramePr>
        <p:xfrm>
          <a:off x="1592826" y="1600200"/>
          <a:ext cx="7093976" cy="1854200"/>
        </p:xfrm>
        <a:graphic>
          <a:graphicData uri="http://schemas.openxmlformats.org/drawingml/2006/table">
            <a:tbl>
              <a:tblPr firstRow="1" bandRow="1">
                <a:tableStyleId>{F5AB1C69-6EDB-4FF4-983F-18BD219EF322}</a:tableStyleId>
              </a:tblPr>
              <a:tblGrid>
                <a:gridCol w="1773494">
                  <a:extLst>
                    <a:ext uri="{9D8B030D-6E8A-4147-A177-3AD203B41FA5}">
                      <a16:colId xmlns:a16="http://schemas.microsoft.com/office/drawing/2014/main" xmlns="" val="20000"/>
                    </a:ext>
                  </a:extLst>
                </a:gridCol>
                <a:gridCol w="1773494">
                  <a:extLst>
                    <a:ext uri="{9D8B030D-6E8A-4147-A177-3AD203B41FA5}">
                      <a16:colId xmlns:a16="http://schemas.microsoft.com/office/drawing/2014/main" xmlns="" val="20001"/>
                    </a:ext>
                  </a:extLst>
                </a:gridCol>
                <a:gridCol w="1773494">
                  <a:extLst>
                    <a:ext uri="{9D8B030D-6E8A-4147-A177-3AD203B41FA5}">
                      <a16:colId xmlns:a16="http://schemas.microsoft.com/office/drawing/2014/main" xmlns="" val="20002"/>
                    </a:ext>
                  </a:extLst>
                </a:gridCol>
                <a:gridCol w="1773494">
                  <a:extLst>
                    <a:ext uri="{9D8B030D-6E8A-4147-A177-3AD203B41FA5}">
                      <a16:colId xmlns:a16="http://schemas.microsoft.com/office/drawing/2014/main" xmlns="" val="20003"/>
                    </a:ext>
                  </a:extLst>
                </a:gridCol>
              </a:tblGrid>
              <a:tr h="370840">
                <a:tc>
                  <a:txBody>
                    <a:bodyPr/>
                    <a:lstStyle/>
                    <a:p>
                      <a:r>
                        <a:rPr lang="en-US" dirty="0" smtClean="0">
                          <a:latin typeface="Arial" panose="020B0604020202020204" pitchFamily="34" charset="0"/>
                          <a:cs typeface="Arial" panose="020B0604020202020204" pitchFamily="34" charset="0"/>
                        </a:rPr>
                        <a:t>Size class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Description</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Number</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Percentage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dirty="0" smtClean="0">
                          <a:latin typeface="Arial" panose="020B0604020202020204" pitchFamily="34" charset="0"/>
                          <a:cs typeface="Arial" panose="020B0604020202020204" pitchFamily="34" charset="0"/>
                        </a:rPr>
                        <a:t>Small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Less than 12m</a:t>
                      </a:r>
                      <a:endParaRPr lang="en-US" dirty="0">
                        <a:latin typeface="Arial" panose="020B0604020202020204" pitchFamily="34" charset="0"/>
                        <a:cs typeface="Arial" panose="020B0604020202020204" pitchFamily="34" charset="0"/>
                      </a:endParaRPr>
                    </a:p>
                  </a:txBody>
                  <a:tcPr/>
                </a:tc>
                <a:tc>
                  <a:txBody>
                    <a:bodyPr/>
                    <a:lstStyle/>
                    <a:p>
                      <a:pPr marL="0" marR="0" algn="r" defTabSz="457200" rtl="0" eaLnBrk="1" latinLnBrk="0" hangingPunct="1">
                        <a:lnSpc>
                          <a:spcPct val="110000"/>
                        </a:lnSpc>
                        <a:spcBef>
                          <a:spcPts val="50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4 187</a:t>
                      </a:r>
                    </a:p>
                  </a:txBody>
                  <a:tcPr marL="68580" marR="68580" marT="0" marB="0"/>
                </a:tc>
                <a:tc>
                  <a:txBody>
                    <a:bodyPr/>
                    <a:lstStyle/>
                    <a:p>
                      <a:pPr marL="0" marR="0" algn="ctr" defTabSz="457200" rtl="0" eaLnBrk="1" latinLnBrk="0" hangingPunct="1">
                        <a:lnSpc>
                          <a:spcPct val="110000"/>
                        </a:lnSpc>
                        <a:spcBef>
                          <a:spcPts val="50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76.0</a:t>
                      </a:r>
                    </a:p>
                  </a:txBody>
                  <a:tcPr marL="68580" marR="68580" marT="0" marB="0"/>
                </a:tc>
                <a:extLst>
                  <a:ext uri="{0D108BD9-81ED-4DB2-BD59-A6C34878D82A}">
                    <a16:rowId xmlns:a16="http://schemas.microsoft.com/office/drawing/2014/main" xmlns="" val="10001"/>
                  </a:ext>
                </a:extLst>
              </a:tr>
              <a:tr h="370840">
                <a:tc>
                  <a:txBody>
                    <a:bodyPr/>
                    <a:lstStyle/>
                    <a:p>
                      <a:r>
                        <a:rPr lang="en-US" dirty="0" smtClean="0">
                          <a:latin typeface="Arial" panose="020B0604020202020204" pitchFamily="34" charset="0"/>
                          <a:cs typeface="Arial" panose="020B0604020202020204" pitchFamily="34" charset="0"/>
                        </a:rPr>
                        <a:t>Medium</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12m to 30m</a:t>
                      </a:r>
                      <a:endParaRPr lang="en-US" dirty="0">
                        <a:latin typeface="Arial" panose="020B0604020202020204" pitchFamily="34" charset="0"/>
                        <a:cs typeface="Arial" panose="020B0604020202020204" pitchFamily="34" charset="0"/>
                      </a:endParaRPr>
                    </a:p>
                  </a:txBody>
                  <a:tcPr/>
                </a:tc>
                <a:tc>
                  <a:txBody>
                    <a:bodyPr/>
                    <a:lstStyle/>
                    <a:p>
                      <a:pPr marL="0" marR="0" algn="r" defTabSz="457200" rtl="0" eaLnBrk="1" latinLnBrk="0" hangingPunct="1">
                        <a:lnSpc>
                          <a:spcPct val="110000"/>
                        </a:lnSpc>
                        <a:spcBef>
                          <a:spcPts val="50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1 146 </a:t>
                      </a:r>
                    </a:p>
                  </a:txBody>
                  <a:tcPr marL="68580" marR="68580" marT="0" marB="0"/>
                </a:tc>
                <a:tc>
                  <a:txBody>
                    <a:bodyPr/>
                    <a:lstStyle/>
                    <a:p>
                      <a:pPr marL="0" marR="0" algn="ctr" defTabSz="457200" rtl="0" eaLnBrk="1" latinLnBrk="0" hangingPunct="1">
                        <a:lnSpc>
                          <a:spcPct val="110000"/>
                        </a:lnSpc>
                        <a:spcBef>
                          <a:spcPts val="50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21.0</a:t>
                      </a:r>
                    </a:p>
                  </a:txBody>
                  <a:tcPr marL="68580" marR="68580" marT="0" marB="0"/>
                </a:tc>
                <a:extLst>
                  <a:ext uri="{0D108BD9-81ED-4DB2-BD59-A6C34878D82A}">
                    <a16:rowId xmlns:a16="http://schemas.microsoft.com/office/drawing/2014/main" xmlns="" val="10002"/>
                  </a:ext>
                </a:extLst>
              </a:tr>
              <a:tr h="370840">
                <a:tc>
                  <a:txBody>
                    <a:bodyPr/>
                    <a:lstStyle/>
                    <a:p>
                      <a:r>
                        <a:rPr lang="en-US" dirty="0" smtClean="0">
                          <a:latin typeface="Arial" panose="020B0604020202020204" pitchFamily="34" charset="0"/>
                          <a:cs typeface="Arial" panose="020B0604020202020204" pitchFamily="34" charset="0"/>
                        </a:rPr>
                        <a:t>Large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30m and higher</a:t>
                      </a:r>
                      <a:endParaRPr lang="en-US" dirty="0">
                        <a:latin typeface="Arial" panose="020B0604020202020204" pitchFamily="34" charset="0"/>
                        <a:cs typeface="Arial" panose="020B0604020202020204" pitchFamily="34" charset="0"/>
                      </a:endParaRPr>
                    </a:p>
                  </a:txBody>
                  <a:tcPr/>
                </a:tc>
                <a:tc>
                  <a:txBody>
                    <a:bodyPr/>
                    <a:lstStyle/>
                    <a:p>
                      <a:pPr marL="0" marR="0" algn="r" defTabSz="457200" rtl="0" eaLnBrk="1" latinLnBrk="0" hangingPunct="1">
                        <a:lnSpc>
                          <a:spcPct val="110000"/>
                        </a:lnSpc>
                        <a:spcBef>
                          <a:spcPts val="50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178 </a:t>
                      </a:r>
                    </a:p>
                  </a:txBody>
                  <a:tcPr marL="68580" marR="68580" marT="0" marB="0"/>
                </a:tc>
                <a:tc>
                  <a:txBody>
                    <a:bodyPr/>
                    <a:lstStyle/>
                    <a:p>
                      <a:pPr marL="0" marR="0" algn="ctr" defTabSz="457200" rtl="0" eaLnBrk="1" latinLnBrk="0" hangingPunct="1">
                        <a:lnSpc>
                          <a:spcPct val="110000"/>
                        </a:lnSpc>
                        <a:spcBef>
                          <a:spcPts val="50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3.0</a:t>
                      </a:r>
                    </a:p>
                  </a:txBody>
                  <a:tcPr marL="68580" marR="68580" marT="0" marB="0"/>
                </a:tc>
                <a:extLst>
                  <a:ext uri="{0D108BD9-81ED-4DB2-BD59-A6C34878D82A}">
                    <a16:rowId xmlns:a16="http://schemas.microsoft.com/office/drawing/2014/main" xmlns="" val="10003"/>
                  </a:ext>
                </a:extLst>
              </a:tr>
              <a:tr h="370840">
                <a:tc gridSpan="2">
                  <a:txBody>
                    <a:bodyPr/>
                    <a:lstStyle/>
                    <a:p>
                      <a:r>
                        <a:rPr lang="en-US" b="1" dirty="0" smtClean="0">
                          <a:latin typeface="Arial" panose="020B0604020202020204" pitchFamily="34" charset="0"/>
                          <a:cs typeface="Arial" panose="020B0604020202020204" pitchFamily="34" charset="0"/>
                        </a:rPr>
                        <a:t>Total</a:t>
                      </a:r>
                      <a:endParaRPr lang="en-US" b="1" dirty="0">
                        <a:latin typeface="Arial" panose="020B0604020202020204" pitchFamily="34" charset="0"/>
                        <a:cs typeface="Arial" panose="020B0604020202020204" pitchFamily="34" charset="0"/>
                      </a:endParaRPr>
                    </a:p>
                  </a:txBody>
                  <a:tcPr/>
                </a:tc>
                <a:tc hMerge="1">
                  <a:txBody>
                    <a:bodyPr/>
                    <a:lstStyle/>
                    <a:p>
                      <a:endParaRPr lang="en-US" b="1" dirty="0">
                        <a:latin typeface="Arial" panose="020B0604020202020204" pitchFamily="34" charset="0"/>
                        <a:cs typeface="Arial" panose="020B0604020202020204" pitchFamily="34" charset="0"/>
                      </a:endParaRPr>
                    </a:p>
                  </a:txBody>
                  <a:tcPr/>
                </a:tc>
                <a:tc>
                  <a:txBody>
                    <a:bodyPr/>
                    <a:lstStyle/>
                    <a:p>
                      <a:pPr marL="0" marR="0" algn="r" defTabSz="457200" rtl="0" eaLnBrk="1" latinLnBrk="0" hangingPunct="1">
                        <a:lnSpc>
                          <a:spcPct val="110000"/>
                        </a:lnSpc>
                        <a:spcBef>
                          <a:spcPts val="500"/>
                        </a:spcBef>
                        <a:spcAft>
                          <a:spcPts val="0"/>
                        </a:spcAft>
                      </a:pPr>
                      <a:r>
                        <a:rPr lang="en-US" sz="1800" b="1" kern="1200" dirty="0">
                          <a:solidFill>
                            <a:schemeClr val="dk1"/>
                          </a:solidFill>
                          <a:latin typeface="Arial" panose="020B0604020202020204" pitchFamily="34" charset="0"/>
                          <a:ea typeface="+mn-ea"/>
                          <a:cs typeface="Arial" panose="020B0604020202020204" pitchFamily="34" charset="0"/>
                        </a:rPr>
                        <a:t>5 511</a:t>
                      </a:r>
                    </a:p>
                  </a:txBody>
                  <a:tcPr marL="68580" marR="68580" marT="0" marB="0"/>
                </a:tc>
                <a:tc>
                  <a:txBody>
                    <a:bodyPr/>
                    <a:lstStyle/>
                    <a:p>
                      <a:pPr marL="0" marR="0" algn="ctr" defTabSz="457200" rtl="0" eaLnBrk="1" latinLnBrk="0" hangingPunct="1">
                        <a:lnSpc>
                          <a:spcPct val="110000"/>
                        </a:lnSpc>
                        <a:spcBef>
                          <a:spcPts val="500"/>
                        </a:spcBef>
                        <a:spcAft>
                          <a:spcPts val="0"/>
                        </a:spcAft>
                      </a:pPr>
                      <a:r>
                        <a:rPr lang="en-US" sz="1800" b="1" kern="1200" dirty="0">
                          <a:solidFill>
                            <a:schemeClr val="dk1"/>
                          </a:solidFill>
                          <a:latin typeface="Arial" panose="020B0604020202020204" pitchFamily="34" charset="0"/>
                          <a:ea typeface="+mn-ea"/>
                          <a:cs typeface="Arial" panose="020B0604020202020204" pitchFamily="34" charset="0"/>
                        </a:rPr>
                        <a:t>100</a:t>
                      </a:r>
                    </a:p>
                  </a:txBody>
                  <a:tcPr marL="68580" marR="68580" marT="0" marB="0"/>
                </a:tc>
                <a:extLst>
                  <a:ext uri="{0D108BD9-81ED-4DB2-BD59-A6C34878D82A}">
                    <a16:rowId xmlns:a16="http://schemas.microsoft.com/office/drawing/2014/main" xmlns="" val="10004"/>
                  </a:ext>
                </a:extLst>
              </a:tr>
            </a:tbl>
          </a:graphicData>
        </a:graphic>
      </p:graphicFrame>
      <p:sp>
        <p:nvSpPr>
          <p:cNvPr id="5"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15</a:t>
            </a:fld>
            <a:endParaRPr lang="en-ZA" dirty="0"/>
          </a:p>
        </p:txBody>
      </p:sp>
      <p:sp>
        <p:nvSpPr>
          <p:cNvPr id="6" name="Rectangle 1"/>
          <p:cNvSpPr>
            <a:spLocks noChangeArrowheads="1"/>
          </p:cNvSpPr>
          <p:nvPr/>
        </p:nvSpPr>
        <p:spPr bwMode="auto">
          <a:xfrm>
            <a:off x="1954308" y="3535253"/>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a:t>
            </a:r>
            <a:r>
              <a:rPr lang="en-ZA" altLang="en-US" sz="1400" b="1" dirty="0" smtClean="0">
                <a:ea typeface="Calibri" pitchFamily="34" charset="0"/>
                <a:cs typeface="Arial" pitchFamily="34" charset="0"/>
              </a:rPr>
              <a:t>8 April</a:t>
            </a: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197450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organisational</a:t>
            </a:r>
            <a:r>
              <a:rPr lang="en-US" dirty="0" smtClean="0"/>
              <a:t> environment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68320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5728" y="38670"/>
            <a:ext cx="7207624" cy="742995"/>
          </a:xfrm>
        </p:spPr>
        <p:txBody>
          <a:bodyPr/>
          <a:lstStyle/>
          <a:p>
            <a:r>
              <a:rPr lang="en-US" dirty="0" smtClean="0"/>
              <a:t>Budget structure </a:t>
            </a:r>
            <a:endParaRPr lang="en-US" dirty="0"/>
          </a:p>
        </p:txBody>
      </p:sp>
      <p:grpSp>
        <p:nvGrpSpPr>
          <p:cNvPr id="5" name="Group 4"/>
          <p:cNvGrpSpPr/>
          <p:nvPr/>
        </p:nvGrpSpPr>
        <p:grpSpPr>
          <a:xfrm>
            <a:off x="235974" y="781665"/>
            <a:ext cx="8716297" cy="5983606"/>
            <a:chOff x="0" y="0"/>
            <a:chExt cx="7140271" cy="4205992"/>
          </a:xfrm>
        </p:grpSpPr>
        <p:grpSp>
          <p:nvGrpSpPr>
            <p:cNvPr id="6" name="Group 5"/>
            <p:cNvGrpSpPr/>
            <p:nvPr/>
          </p:nvGrpSpPr>
          <p:grpSpPr>
            <a:xfrm>
              <a:off x="87464" y="254442"/>
              <a:ext cx="5518509" cy="3856106"/>
              <a:chOff x="0" y="0"/>
              <a:chExt cx="5518509" cy="3856106"/>
            </a:xfrm>
          </p:grpSpPr>
          <p:sp>
            <p:nvSpPr>
              <p:cNvPr id="22" name="Rectangle 21"/>
              <p:cNvSpPr>
                <a:spLocks noChangeArrowheads="1"/>
              </p:cNvSpPr>
              <p:nvPr/>
            </p:nvSpPr>
            <p:spPr bwMode="auto">
              <a:xfrm>
                <a:off x="2822713" y="0"/>
                <a:ext cx="1287145" cy="481965"/>
              </a:xfrm>
              <a:prstGeom prst="rect">
                <a:avLst/>
              </a:prstGeom>
              <a:solidFill>
                <a:schemeClr val="tx2">
                  <a:lumMod val="20000"/>
                  <a:lumOff val="80000"/>
                </a:schemeClr>
              </a:solidFill>
              <a:ln w="19050">
                <a:noFill/>
                <a:miter lim="800000"/>
                <a:headEnd/>
                <a:tailEnd/>
              </a:ln>
            </p:spPr>
            <p:txBody>
              <a:bodyPr rot="0" vert="horz" wrap="square" lIns="91440" tIns="45720" rIns="91440" bIns="45720" anchor="ctr"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3. WATER INFRASTRUCTURE DEVELOPMENT</a:t>
                </a:r>
                <a:endParaRPr lang="en-US" sz="900">
                  <a:effectLst/>
                  <a:latin typeface="Times New Roman"/>
                  <a:ea typeface="Times New Roman"/>
                </a:endParaRPr>
              </a:p>
            </p:txBody>
          </p:sp>
          <p:sp>
            <p:nvSpPr>
              <p:cNvPr id="23" name="Rectangle 22"/>
              <p:cNvSpPr>
                <a:spLocks noChangeArrowheads="1"/>
              </p:cNvSpPr>
              <p:nvPr/>
            </p:nvSpPr>
            <p:spPr bwMode="auto">
              <a:xfrm>
                <a:off x="4230094" y="0"/>
                <a:ext cx="1287145" cy="481965"/>
              </a:xfrm>
              <a:prstGeom prst="rect">
                <a:avLst/>
              </a:prstGeom>
              <a:solidFill>
                <a:schemeClr val="tx2">
                  <a:lumMod val="20000"/>
                  <a:lumOff val="80000"/>
                </a:schemeClr>
              </a:solidFill>
              <a:ln w="19050">
                <a:noFill/>
                <a:miter lim="800000"/>
                <a:headEnd/>
                <a:tailEnd/>
              </a:ln>
            </p:spPr>
            <p:txBody>
              <a:bodyPr rot="0" vert="horz" wrap="square" lIns="91440" tIns="45720" rIns="91440" bIns="45720" anchor="ctr"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4. WATER SECTOR REGULATION</a:t>
                </a:r>
                <a:endParaRPr lang="en-US" sz="900">
                  <a:effectLst/>
                  <a:latin typeface="Times New Roman"/>
                  <a:ea typeface="Times New Roman"/>
                </a:endParaRPr>
              </a:p>
            </p:txBody>
          </p:sp>
          <p:sp>
            <p:nvSpPr>
              <p:cNvPr id="24" name="Rectangle 23"/>
              <p:cNvSpPr>
                <a:spLocks noChangeArrowheads="1"/>
              </p:cNvSpPr>
              <p:nvPr/>
            </p:nvSpPr>
            <p:spPr bwMode="auto">
              <a:xfrm>
                <a:off x="0" y="0"/>
                <a:ext cx="1287145" cy="481965"/>
              </a:xfrm>
              <a:prstGeom prst="rect">
                <a:avLst/>
              </a:prstGeom>
              <a:solidFill>
                <a:schemeClr val="tx2">
                  <a:lumMod val="20000"/>
                  <a:lumOff val="80000"/>
                </a:schemeClr>
              </a:solidFill>
              <a:ln w="19050">
                <a:noFill/>
                <a:miter lim="800000"/>
                <a:headEnd/>
                <a:tailEnd/>
              </a:ln>
            </p:spPr>
            <p:txBody>
              <a:bodyPr rot="0" vert="horz" wrap="square" lIns="91440" tIns="45720" rIns="91440" bIns="45720" anchor="ctr"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1. ADMINISTRATION</a:t>
                </a:r>
                <a:endParaRPr lang="en-US" sz="900">
                  <a:effectLst/>
                  <a:latin typeface="Times New Roman"/>
                  <a:ea typeface="Times New Roman"/>
                </a:endParaRPr>
              </a:p>
            </p:txBody>
          </p:sp>
          <p:sp>
            <p:nvSpPr>
              <p:cNvPr id="25" name="Rectangle 24"/>
              <p:cNvSpPr>
                <a:spLocks noChangeArrowheads="1"/>
              </p:cNvSpPr>
              <p:nvPr/>
            </p:nvSpPr>
            <p:spPr bwMode="auto">
              <a:xfrm>
                <a:off x="1407381" y="0"/>
                <a:ext cx="1287145" cy="481965"/>
              </a:xfrm>
              <a:prstGeom prst="rect">
                <a:avLst/>
              </a:prstGeom>
              <a:solidFill>
                <a:schemeClr val="tx2">
                  <a:lumMod val="20000"/>
                  <a:lumOff val="80000"/>
                </a:schemeClr>
              </a:solidFill>
              <a:ln w="19050">
                <a:noFill/>
                <a:miter lim="800000"/>
                <a:headEnd/>
                <a:tailEnd/>
              </a:ln>
            </p:spPr>
            <p:txBody>
              <a:bodyPr rot="0" vert="horz" wrap="square" lIns="91440" tIns="45720" rIns="91440" bIns="45720" anchor="ctr"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2. WATER PLANNING &amp; INFORMATION MANAGEMENT</a:t>
                </a:r>
                <a:endParaRPr lang="en-US" sz="900">
                  <a:effectLst/>
                  <a:latin typeface="Times New Roman"/>
                  <a:ea typeface="Times New Roman"/>
                </a:endParaRPr>
              </a:p>
            </p:txBody>
          </p:sp>
          <p:sp>
            <p:nvSpPr>
              <p:cNvPr id="26" name="Rectangle 25"/>
              <p:cNvSpPr>
                <a:spLocks noChangeArrowheads="1"/>
              </p:cNvSpPr>
              <p:nvPr/>
            </p:nvSpPr>
            <p:spPr bwMode="auto">
              <a:xfrm>
                <a:off x="2822713" y="222636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Operations of Water Resources</a:t>
                </a:r>
                <a:endParaRPr lang="en-US" sz="900">
                  <a:effectLst/>
                  <a:latin typeface="Times New Roman"/>
                  <a:ea typeface="Times New Roman"/>
                </a:endParaRPr>
              </a:p>
            </p:txBody>
          </p:sp>
          <p:sp>
            <p:nvSpPr>
              <p:cNvPr id="27" name="Rectangle 26"/>
              <p:cNvSpPr>
                <a:spLocks noChangeArrowheads="1"/>
              </p:cNvSpPr>
              <p:nvPr/>
            </p:nvSpPr>
            <p:spPr bwMode="auto">
              <a:xfrm>
                <a:off x="2822713" y="1820849"/>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spcBef>
                    <a:spcPts val="0"/>
                  </a:spcBef>
                  <a:spcAft>
                    <a:spcPts val="0"/>
                  </a:spcAft>
                </a:pPr>
                <a:r>
                  <a:rPr lang="en-ZA" sz="900" b="1" kern="1200">
                    <a:solidFill>
                      <a:srgbClr val="000000"/>
                    </a:solidFill>
                    <a:effectLst/>
                    <a:latin typeface="Arial"/>
                    <a:ea typeface="MS PGothic"/>
                    <a:cs typeface="Times New Roman"/>
                  </a:rPr>
                  <a:t>Strategic Infra Dev. &amp; Management</a:t>
                </a:r>
                <a:endParaRPr lang="en-US" sz="900">
                  <a:effectLst/>
                  <a:latin typeface="Times New Roman"/>
                  <a:ea typeface="Times New Roman"/>
                </a:endParaRPr>
              </a:p>
            </p:txBody>
          </p:sp>
          <p:sp>
            <p:nvSpPr>
              <p:cNvPr id="28" name="Rectangle 27"/>
              <p:cNvSpPr>
                <a:spLocks noChangeArrowheads="1"/>
              </p:cNvSpPr>
              <p:nvPr/>
            </p:nvSpPr>
            <p:spPr bwMode="auto">
              <a:xfrm>
                <a:off x="2822713" y="1399430"/>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Water Services Infrastructure Grant</a:t>
                </a:r>
                <a:endParaRPr lang="en-US" sz="900">
                  <a:effectLst/>
                  <a:latin typeface="Times New Roman"/>
                  <a:ea typeface="Times New Roman"/>
                </a:endParaRPr>
              </a:p>
            </p:txBody>
          </p:sp>
          <p:sp>
            <p:nvSpPr>
              <p:cNvPr id="29" name="Rectangle 28"/>
              <p:cNvSpPr>
                <a:spLocks noChangeArrowheads="1"/>
              </p:cNvSpPr>
              <p:nvPr/>
            </p:nvSpPr>
            <p:spPr bwMode="auto">
              <a:xfrm>
                <a:off x="2822713" y="985962"/>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spcBef>
                    <a:spcPts val="0"/>
                  </a:spcBef>
                  <a:spcAft>
                    <a:spcPts val="0"/>
                  </a:spcAft>
                </a:pPr>
                <a:r>
                  <a:rPr lang="en-ZA" sz="900" b="1" kern="1200">
                    <a:solidFill>
                      <a:srgbClr val="000000"/>
                    </a:solidFill>
                    <a:effectLst/>
                    <a:latin typeface="Arial"/>
                    <a:ea typeface="MS PGothic"/>
                    <a:cs typeface="Times New Roman"/>
                  </a:rPr>
                  <a:t>Regional Bulk Infrastructure Grant</a:t>
                </a:r>
                <a:endParaRPr lang="en-US" sz="900">
                  <a:effectLst/>
                  <a:latin typeface="Times New Roman"/>
                  <a:ea typeface="Times New Roman"/>
                </a:endParaRPr>
              </a:p>
            </p:txBody>
          </p:sp>
          <p:sp>
            <p:nvSpPr>
              <p:cNvPr id="30" name="Rectangle 29"/>
              <p:cNvSpPr>
                <a:spLocks noChangeArrowheads="1"/>
              </p:cNvSpPr>
              <p:nvPr/>
            </p:nvSpPr>
            <p:spPr bwMode="auto">
              <a:xfrm>
                <a:off x="2822713" y="58044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Accelerated Community Infra. Programme</a:t>
                </a:r>
                <a:endParaRPr lang="en-US" sz="900">
                  <a:effectLst/>
                  <a:latin typeface="Times New Roman"/>
                  <a:ea typeface="Times New Roman"/>
                </a:endParaRPr>
              </a:p>
            </p:txBody>
          </p:sp>
          <p:sp>
            <p:nvSpPr>
              <p:cNvPr id="31" name="Rectangle 30"/>
              <p:cNvSpPr>
                <a:spLocks noChangeArrowheads="1"/>
              </p:cNvSpPr>
              <p:nvPr/>
            </p:nvSpPr>
            <p:spPr bwMode="auto">
              <a:xfrm>
                <a:off x="4230094" y="2639833"/>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WSR Management and Support</a:t>
                </a:r>
                <a:endParaRPr lang="en-US" sz="900">
                  <a:effectLst/>
                  <a:latin typeface="Times New Roman"/>
                  <a:ea typeface="Times New Roman"/>
                </a:endParaRPr>
              </a:p>
            </p:txBody>
          </p:sp>
          <p:sp>
            <p:nvSpPr>
              <p:cNvPr id="32" name="Rectangle 31"/>
              <p:cNvSpPr>
                <a:spLocks noChangeArrowheads="1"/>
              </p:cNvSpPr>
              <p:nvPr/>
            </p:nvSpPr>
            <p:spPr bwMode="auto">
              <a:xfrm>
                <a:off x="4230094" y="58044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Economic &amp;Social Regulation</a:t>
                </a:r>
                <a:endParaRPr lang="en-US" sz="900">
                  <a:effectLst/>
                  <a:latin typeface="Times New Roman"/>
                  <a:ea typeface="Times New Roman"/>
                </a:endParaRPr>
              </a:p>
            </p:txBody>
          </p:sp>
          <p:sp>
            <p:nvSpPr>
              <p:cNvPr id="33" name="Rectangle 32"/>
              <p:cNvSpPr>
                <a:spLocks noChangeArrowheads="1"/>
              </p:cNvSpPr>
              <p:nvPr/>
            </p:nvSpPr>
            <p:spPr bwMode="auto">
              <a:xfrm>
                <a:off x="4230094" y="985962"/>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Compliance Monitoring and Enforcement</a:t>
                </a:r>
                <a:endParaRPr lang="en-US" sz="900">
                  <a:effectLst/>
                  <a:latin typeface="Times New Roman"/>
                  <a:ea typeface="Times New Roman"/>
                </a:endParaRPr>
              </a:p>
            </p:txBody>
          </p:sp>
          <p:sp>
            <p:nvSpPr>
              <p:cNvPr id="34" name="Rectangle 33"/>
              <p:cNvSpPr>
                <a:spLocks noChangeArrowheads="1"/>
              </p:cNvSpPr>
              <p:nvPr/>
            </p:nvSpPr>
            <p:spPr bwMode="auto">
              <a:xfrm>
                <a:off x="4230094" y="1820849"/>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Institutional Oversight</a:t>
                </a:r>
                <a:endParaRPr lang="en-US" sz="900">
                  <a:effectLst/>
                  <a:latin typeface="Times New Roman"/>
                  <a:ea typeface="Times New Roman"/>
                </a:endParaRPr>
              </a:p>
            </p:txBody>
          </p:sp>
          <p:sp>
            <p:nvSpPr>
              <p:cNvPr id="35" name="Rectangle 34"/>
              <p:cNvSpPr>
                <a:spLocks noChangeArrowheads="1"/>
              </p:cNvSpPr>
              <p:nvPr/>
            </p:nvSpPr>
            <p:spPr bwMode="auto">
              <a:xfrm>
                <a:off x="4230094" y="1399430"/>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Water Services and Sanitation Regulation</a:t>
                </a:r>
                <a:endParaRPr lang="en-US" sz="900">
                  <a:effectLst/>
                  <a:latin typeface="Times New Roman"/>
                  <a:ea typeface="Times New Roman"/>
                </a:endParaRPr>
              </a:p>
            </p:txBody>
          </p:sp>
          <p:sp>
            <p:nvSpPr>
              <p:cNvPr id="36" name="Rectangle 35"/>
              <p:cNvSpPr>
                <a:spLocks noChangeArrowheads="1"/>
              </p:cNvSpPr>
              <p:nvPr/>
            </p:nvSpPr>
            <p:spPr bwMode="auto">
              <a:xfrm>
                <a:off x="4230094" y="222636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Water Use Authorisation &amp; Administration </a:t>
                </a:r>
                <a:endParaRPr lang="en-US" sz="900">
                  <a:effectLst/>
                  <a:latin typeface="Times New Roman"/>
                  <a:ea typeface="Times New Roman"/>
                </a:endParaRPr>
              </a:p>
            </p:txBody>
          </p:sp>
          <p:sp>
            <p:nvSpPr>
              <p:cNvPr id="37" name="Rectangle 36"/>
              <p:cNvSpPr>
                <a:spLocks noChangeArrowheads="1"/>
              </p:cNvSpPr>
              <p:nvPr/>
            </p:nvSpPr>
            <p:spPr bwMode="auto">
              <a:xfrm>
                <a:off x="0" y="58044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Ministry</a:t>
                </a:r>
                <a:endParaRPr lang="en-US" sz="900">
                  <a:effectLst/>
                  <a:latin typeface="Times New Roman"/>
                  <a:ea typeface="Times New Roman"/>
                </a:endParaRPr>
              </a:p>
            </p:txBody>
          </p:sp>
          <p:sp>
            <p:nvSpPr>
              <p:cNvPr id="38" name="Rectangle 37"/>
              <p:cNvSpPr>
                <a:spLocks noChangeArrowheads="1"/>
              </p:cNvSpPr>
              <p:nvPr/>
            </p:nvSpPr>
            <p:spPr bwMode="auto">
              <a:xfrm>
                <a:off x="0" y="985962"/>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Departmental Management</a:t>
                </a:r>
                <a:endParaRPr lang="en-US" sz="900">
                  <a:effectLst/>
                  <a:latin typeface="Times New Roman"/>
                  <a:ea typeface="Times New Roman"/>
                </a:endParaRPr>
              </a:p>
            </p:txBody>
          </p:sp>
          <p:sp>
            <p:nvSpPr>
              <p:cNvPr id="39" name="Rectangle 38"/>
              <p:cNvSpPr>
                <a:spLocks noChangeArrowheads="1"/>
              </p:cNvSpPr>
              <p:nvPr/>
            </p:nvSpPr>
            <p:spPr bwMode="auto">
              <a:xfrm>
                <a:off x="0" y="1399430"/>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Internal Audit</a:t>
                </a:r>
                <a:endParaRPr lang="en-US" sz="900">
                  <a:effectLst/>
                  <a:latin typeface="Times New Roman"/>
                  <a:ea typeface="Times New Roman"/>
                </a:endParaRPr>
              </a:p>
            </p:txBody>
          </p:sp>
          <p:sp>
            <p:nvSpPr>
              <p:cNvPr id="40" name="Rectangle 39"/>
              <p:cNvSpPr>
                <a:spLocks noChangeArrowheads="1"/>
              </p:cNvSpPr>
              <p:nvPr/>
            </p:nvSpPr>
            <p:spPr bwMode="auto">
              <a:xfrm>
                <a:off x="0" y="1820849"/>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Corporate Services</a:t>
                </a:r>
                <a:endParaRPr lang="en-US" sz="900">
                  <a:effectLst/>
                  <a:latin typeface="Times New Roman"/>
                  <a:ea typeface="Times New Roman"/>
                </a:endParaRPr>
              </a:p>
            </p:txBody>
          </p:sp>
          <p:sp>
            <p:nvSpPr>
              <p:cNvPr id="41" name="Rectangle 40"/>
              <p:cNvSpPr>
                <a:spLocks noChangeArrowheads="1"/>
              </p:cNvSpPr>
              <p:nvPr/>
            </p:nvSpPr>
            <p:spPr bwMode="auto">
              <a:xfrm>
                <a:off x="0" y="222636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Financial Management</a:t>
                </a:r>
                <a:endParaRPr lang="en-US" sz="900">
                  <a:effectLst/>
                  <a:latin typeface="Times New Roman"/>
                  <a:ea typeface="Times New Roman"/>
                </a:endParaRPr>
              </a:p>
            </p:txBody>
          </p:sp>
          <p:sp>
            <p:nvSpPr>
              <p:cNvPr id="42" name="Rectangle 41"/>
              <p:cNvSpPr>
                <a:spLocks noChangeArrowheads="1"/>
              </p:cNvSpPr>
              <p:nvPr/>
            </p:nvSpPr>
            <p:spPr bwMode="auto">
              <a:xfrm>
                <a:off x="0" y="3514476"/>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International Water Support</a:t>
                </a:r>
                <a:endParaRPr lang="en-US" sz="900">
                  <a:effectLst/>
                  <a:latin typeface="Times New Roman"/>
                  <a:ea typeface="Times New Roman"/>
                </a:endParaRPr>
              </a:p>
            </p:txBody>
          </p:sp>
          <p:sp>
            <p:nvSpPr>
              <p:cNvPr id="43" name="Rectangle 42"/>
              <p:cNvSpPr>
                <a:spLocks noChangeArrowheads="1"/>
              </p:cNvSpPr>
              <p:nvPr/>
            </p:nvSpPr>
            <p:spPr bwMode="auto">
              <a:xfrm>
                <a:off x="0" y="3069203"/>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Programme Management Unit</a:t>
                </a:r>
                <a:endParaRPr lang="en-US" sz="900">
                  <a:effectLst/>
                  <a:latin typeface="Times New Roman"/>
                  <a:ea typeface="Times New Roman"/>
                </a:endParaRPr>
              </a:p>
            </p:txBody>
          </p:sp>
          <p:sp>
            <p:nvSpPr>
              <p:cNvPr id="44" name="Rectangle 43"/>
              <p:cNvSpPr>
                <a:spLocks noChangeArrowheads="1"/>
              </p:cNvSpPr>
              <p:nvPr/>
            </p:nvSpPr>
            <p:spPr bwMode="auto">
              <a:xfrm>
                <a:off x="0" y="2639833"/>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Office Accommodation</a:t>
                </a:r>
                <a:endParaRPr lang="en-US" sz="900">
                  <a:effectLst/>
                  <a:latin typeface="Times New Roman"/>
                  <a:ea typeface="Times New Roman"/>
                </a:endParaRPr>
              </a:p>
            </p:txBody>
          </p:sp>
          <p:sp>
            <p:nvSpPr>
              <p:cNvPr id="45" name="Rectangle 44"/>
              <p:cNvSpPr>
                <a:spLocks noChangeArrowheads="1"/>
              </p:cNvSpPr>
              <p:nvPr/>
            </p:nvSpPr>
            <p:spPr bwMode="auto">
              <a:xfrm>
                <a:off x="1407381" y="3069203"/>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Water Planning &amp; Info Management &amp; Support</a:t>
                </a:r>
                <a:endParaRPr lang="en-US" sz="900">
                  <a:effectLst/>
                  <a:latin typeface="Times New Roman"/>
                  <a:ea typeface="Times New Roman"/>
                </a:endParaRPr>
              </a:p>
            </p:txBody>
          </p:sp>
          <p:sp>
            <p:nvSpPr>
              <p:cNvPr id="46" name="Rectangle 45"/>
              <p:cNvSpPr>
                <a:spLocks noChangeArrowheads="1"/>
              </p:cNvSpPr>
              <p:nvPr/>
            </p:nvSpPr>
            <p:spPr bwMode="auto">
              <a:xfrm>
                <a:off x="1407381" y="58044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Integrated Water Planning </a:t>
                </a:r>
                <a:endParaRPr lang="en-US" sz="900">
                  <a:effectLst/>
                  <a:latin typeface="Times New Roman"/>
                  <a:ea typeface="Times New Roman"/>
                </a:endParaRPr>
              </a:p>
            </p:txBody>
          </p:sp>
          <p:sp>
            <p:nvSpPr>
              <p:cNvPr id="47" name="Rectangle 46"/>
              <p:cNvSpPr>
                <a:spLocks noChangeArrowheads="1"/>
              </p:cNvSpPr>
              <p:nvPr/>
            </p:nvSpPr>
            <p:spPr bwMode="auto">
              <a:xfrm>
                <a:off x="1407381" y="222636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Water Ecosystems</a:t>
                </a:r>
                <a:endParaRPr lang="en-US" sz="900">
                  <a:effectLst/>
                  <a:latin typeface="Times New Roman"/>
                  <a:ea typeface="Times New Roman"/>
                </a:endParaRPr>
              </a:p>
            </p:txBody>
          </p:sp>
          <p:sp>
            <p:nvSpPr>
              <p:cNvPr id="48" name="Rectangle 47"/>
              <p:cNvSpPr>
                <a:spLocks noChangeArrowheads="1"/>
              </p:cNvSpPr>
              <p:nvPr/>
            </p:nvSpPr>
            <p:spPr bwMode="auto">
              <a:xfrm>
                <a:off x="1407381" y="1820849"/>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Water Information Management</a:t>
                </a:r>
                <a:endParaRPr lang="en-US" sz="900">
                  <a:effectLst/>
                  <a:latin typeface="Times New Roman"/>
                  <a:ea typeface="Times New Roman"/>
                </a:endParaRPr>
              </a:p>
            </p:txBody>
          </p:sp>
          <p:sp>
            <p:nvSpPr>
              <p:cNvPr id="49" name="Rectangle 48"/>
              <p:cNvSpPr>
                <a:spLocks noChangeArrowheads="1"/>
              </p:cNvSpPr>
              <p:nvPr/>
            </p:nvSpPr>
            <p:spPr bwMode="auto">
              <a:xfrm>
                <a:off x="1407381" y="2639833"/>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Water Services &amp; Local Water Management</a:t>
                </a:r>
                <a:endParaRPr lang="en-US" sz="900">
                  <a:effectLst/>
                  <a:latin typeface="Times New Roman"/>
                  <a:ea typeface="Times New Roman"/>
                </a:endParaRPr>
              </a:p>
            </p:txBody>
          </p:sp>
          <p:sp>
            <p:nvSpPr>
              <p:cNvPr id="50" name="Rectangle 49"/>
              <p:cNvSpPr>
                <a:spLocks noChangeArrowheads="1"/>
              </p:cNvSpPr>
              <p:nvPr/>
            </p:nvSpPr>
            <p:spPr bwMode="auto">
              <a:xfrm>
                <a:off x="1407381" y="1399430"/>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Sanitation Planning &amp; Management</a:t>
                </a:r>
                <a:endParaRPr lang="en-US" sz="900">
                  <a:effectLst/>
                  <a:latin typeface="Times New Roman"/>
                  <a:ea typeface="Times New Roman"/>
                </a:endParaRPr>
              </a:p>
            </p:txBody>
          </p:sp>
          <p:sp>
            <p:nvSpPr>
              <p:cNvPr id="51" name="Rectangle 50"/>
              <p:cNvSpPr>
                <a:spLocks noChangeArrowheads="1"/>
              </p:cNvSpPr>
              <p:nvPr/>
            </p:nvSpPr>
            <p:spPr bwMode="auto">
              <a:xfrm>
                <a:off x="1407381" y="985962"/>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Policy &amp; Strategy</a:t>
                </a:r>
                <a:endParaRPr lang="en-US" sz="900">
                  <a:effectLst/>
                  <a:latin typeface="Times New Roman"/>
                  <a:ea typeface="Times New Roman"/>
                </a:endParaRPr>
              </a:p>
            </p:txBody>
          </p:sp>
        </p:grpSp>
        <p:sp>
          <p:nvSpPr>
            <p:cNvPr id="7" name="Rectangle 6"/>
            <p:cNvSpPr>
              <a:spLocks noChangeArrowheads="1"/>
            </p:cNvSpPr>
            <p:nvPr/>
          </p:nvSpPr>
          <p:spPr bwMode="auto">
            <a:xfrm>
              <a:off x="5740842" y="254442"/>
              <a:ext cx="1286510" cy="481330"/>
            </a:xfrm>
            <a:prstGeom prst="rect">
              <a:avLst/>
            </a:prstGeom>
            <a:solidFill>
              <a:schemeClr val="tx2">
                <a:lumMod val="20000"/>
                <a:lumOff val="80000"/>
              </a:schemeClr>
            </a:solidFill>
            <a:ln w="19050">
              <a:noFill/>
              <a:miter lim="800000"/>
              <a:headEnd/>
              <a:tailEnd/>
            </a:ln>
          </p:spPr>
          <p:txBody>
            <a:bodyPr rot="0" vert="horz" wrap="square" lIns="91440" tIns="45720" rIns="91440" bIns="45720" anchor="ctr"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FINANCIAL MANAGEMENT</a:t>
              </a:r>
              <a:endParaRPr lang="en-US" sz="900">
                <a:effectLst/>
                <a:latin typeface="Times New Roman"/>
                <a:ea typeface="Times New Roman"/>
              </a:endParaRPr>
            </a:p>
          </p:txBody>
        </p:sp>
        <p:sp>
          <p:nvSpPr>
            <p:cNvPr id="8" name="Rectangle 7"/>
            <p:cNvSpPr>
              <a:spLocks noChangeArrowheads="1"/>
            </p:cNvSpPr>
            <p:nvPr/>
          </p:nvSpPr>
          <p:spPr bwMode="auto">
            <a:xfrm>
              <a:off x="5740842" y="834887"/>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Berg Olifants-Doorn</a:t>
              </a:r>
              <a:endParaRPr lang="en-US" sz="900">
                <a:effectLst/>
                <a:latin typeface="Times New Roman"/>
                <a:ea typeface="Times New Roman"/>
              </a:endParaRPr>
            </a:p>
          </p:txBody>
        </p:sp>
        <p:sp>
          <p:nvSpPr>
            <p:cNvPr id="9" name="Rectangle 8"/>
            <p:cNvSpPr>
              <a:spLocks noChangeArrowheads="1"/>
            </p:cNvSpPr>
            <p:nvPr/>
          </p:nvSpPr>
          <p:spPr bwMode="auto">
            <a:xfrm>
              <a:off x="5740842" y="1240404"/>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Limpopo</a:t>
              </a:r>
              <a:endParaRPr lang="en-US" sz="900">
                <a:effectLst/>
                <a:latin typeface="Times New Roman"/>
                <a:ea typeface="Times New Roman"/>
              </a:endParaRPr>
            </a:p>
          </p:txBody>
        </p:sp>
        <p:sp>
          <p:nvSpPr>
            <p:cNvPr id="10" name="Rectangle 9"/>
            <p:cNvSpPr>
              <a:spLocks noChangeArrowheads="1"/>
            </p:cNvSpPr>
            <p:nvPr/>
          </p:nvSpPr>
          <p:spPr bwMode="auto">
            <a:xfrm>
              <a:off x="5740842" y="1653872"/>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Olifants</a:t>
              </a:r>
              <a:endParaRPr lang="en-US" sz="900">
                <a:effectLst/>
                <a:latin typeface="Times New Roman"/>
                <a:ea typeface="Times New Roman"/>
              </a:endParaRPr>
            </a:p>
          </p:txBody>
        </p:sp>
        <p:sp>
          <p:nvSpPr>
            <p:cNvPr id="11" name="Rectangle 10"/>
            <p:cNvSpPr>
              <a:spLocks noChangeArrowheads="1"/>
            </p:cNvSpPr>
            <p:nvPr/>
          </p:nvSpPr>
          <p:spPr bwMode="auto">
            <a:xfrm>
              <a:off x="5740842" y="2075291"/>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Orange</a:t>
              </a:r>
              <a:endParaRPr lang="en-US" sz="900">
                <a:effectLst/>
                <a:latin typeface="Times New Roman"/>
                <a:ea typeface="Times New Roman"/>
              </a:endParaRPr>
            </a:p>
          </p:txBody>
        </p:sp>
        <p:sp>
          <p:nvSpPr>
            <p:cNvPr id="12" name="Rectangle 11"/>
            <p:cNvSpPr>
              <a:spLocks noChangeArrowheads="1"/>
            </p:cNvSpPr>
            <p:nvPr/>
          </p:nvSpPr>
          <p:spPr bwMode="auto">
            <a:xfrm>
              <a:off x="5740842" y="2480807"/>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Pongola-Mzimkhulu</a:t>
              </a:r>
              <a:endParaRPr lang="en-US" sz="900">
                <a:effectLst/>
                <a:latin typeface="Times New Roman"/>
                <a:ea typeface="Times New Roman"/>
              </a:endParaRPr>
            </a:p>
          </p:txBody>
        </p:sp>
        <p:sp>
          <p:nvSpPr>
            <p:cNvPr id="13" name="Rectangle 12"/>
            <p:cNvSpPr>
              <a:spLocks noChangeArrowheads="1"/>
            </p:cNvSpPr>
            <p:nvPr/>
          </p:nvSpPr>
          <p:spPr bwMode="auto">
            <a:xfrm>
              <a:off x="5740842" y="332364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Vaal</a:t>
              </a:r>
              <a:endParaRPr lang="en-US" sz="900">
                <a:effectLst/>
                <a:latin typeface="Times New Roman"/>
                <a:ea typeface="Times New Roman"/>
              </a:endParaRPr>
            </a:p>
          </p:txBody>
        </p:sp>
        <p:sp>
          <p:nvSpPr>
            <p:cNvPr id="14" name="Rectangle 13"/>
            <p:cNvSpPr>
              <a:spLocks noChangeArrowheads="1"/>
            </p:cNvSpPr>
            <p:nvPr/>
          </p:nvSpPr>
          <p:spPr bwMode="auto">
            <a:xfrm>
              <a:off x="5740842" y="2894275"/>
              <a:ext cx="1288415" cy="341630"/>
            </a:xfrm>
            <a:prstGeom prst="rect">
              <a:avLst/>
            </a:prstGeom>
            <a:solidFill>
              <a:schemeClr val="accent6">
                <a:lumMod val="40000"/>
                <a:lumOff val="60000"/>
              </a:schemeClr>
            </a:solidFill>
            <a:ln>
              <a:noFill/>
            </a:ln>
            <a:extLst/>
          </p:spPr>
          <p:txBody>
            <a:bodyPr rot="0" vert="horz" wrap="square" lIns="91440" tIns="45720" rIns="91440" bIns="45720" anchor="t" anchorCtr="0" upright="1">
              <a:noAutofit/>
            </a:bodyPr>
            <a:lstStyle/>
            <a:p>
              <a:pPr marL="0" marR="0" algn="ctr" fontAlgn="base">
                <a:lnSpc>
                  <a:spcPct val="115000"/>
                </a:lnSpc>
                <a:spcBef>
                  <a:spcPts val="0"/>
                </a:spcBef>
                <a:spcAft>
                  <a:spcPts val="1000"/>
                </a:spcAft>
              </a:pPr>
              <a:r>
                <a:rPr lang="en-ZA" sz="900" b="1" kern="1200">
                  <a:solidFill>
                    <a:srgbClr val="000000"/>
                  </a:solidFill>
                  <a:effectLst/>
                  <a:latin typeface="Arial"/>
                  <a:ea typeface="Times New Roman"/>
                  <a:cs typeface="Times New Roman"/>
                </a:rPr>
                <a:t>Tsitsikamma-Mzimvubu</a:t>
              </a:r>
              <a:endParaRPr lang="en-US" sz="900">
                <a:effectLst/>
                <a:latin typeface="Times New Roman"/>
                <a:ea typeface="Times New Roman"/>
              </a:endParaRPr>
            </a:p>
          </p:txBody>
        </p:sp>
        <p:sp>
          <p:nvSpPr>
            <p:cNvPr id="15" name="Text Box 63"/>
            <p:cNvSpPr txBox="1"/>
            <p:nvPr/>
          </p:nvSpPr>
          <p:spPr>
            <a:xfrm>
              <a:off x="5740842" y="0"/>
              <a:ext cx="1288415" cy="3092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900" b="1">
                  <a:effectLst/>
                  <a:latin typeface="Arial"/>
                  <a:ea typeface="Calibri"/>
                  <a:cs typeface="Times New Roman"/>
                </a:rPr>
                <a:t>Water Trading Entity: Revenue funded</a:t>
              </a:r>
              <a:endParaRPr lang="en-US" sz="900">
                <a:effectLst/>
                <a:ea typeface="Calibri"/>
                <a:cs typeface="Times New Roman"/>
              </a:endParaRPr>
            </a:p>
          </p:txBody>
        </p:sp>
        <p:sp>
          <p:nvSpPr>
            <p:cNvPr id="16" name="Text Box 96"/>
            <p:cNvSpPr txBox="1"/>
            <p:nvPr/>
          </p:nvSpPr>
          <p:spPr>
            <a:xfrm>
              <a:off x="87464" y="0"/>
              <a:ext cx="5516245" cy="3092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900" b="1">
                  <a:effectLst/>
                  <a:latin typeface="Arial"/>
                  <a:ea typeface="Calibri"/>
                  <a:cs typeface="Times New Roman"/>
                </a:rPr>
                <a:t>Main Account: fiscus funded</a:t>
              </a:r>
              <a:endParaRPr lang="en-US" sz="900">
                <a:effectLst/>
                <a:ea typeface="Calibri"/>
                <a:cs typeface="Times New Roman"/>
              </a:endParaRPr>
            </a:p>
          </p:txBody>
        </p:sp>
        <p:grpSp>
          <p:nvGrpSpPr>
            <p:cNvPr id="17" name="Group 16"/>
            <p:cNvGrpSpPr/>
            <p:nvPr/>
          </p:nvGrpSpPr>
          <p:grpSpPr>
            <a:xfrm>
              <a:off x="0" y="0"/>
              <a:ext cx="7140271" cy="4205992"/>
              <a:chOff x="0" y="0"/>
              <a:chExt cx="7140271" cy="4205992"/>
            </a:xfrm>
          </p:grpSpPr>
          <p:sp>
            <p:nvSpPr>
              <p:cNvPr id="18" name="Rectangle 17"/>
              <p:cNvSpPr/>
              <p:nvPr/>
            </p:nvSpPr>
            <p:spPr>
              <a:xfrm>
                <a:off x="5693134" y="0"/>
                <a:ext cx="1447137" cy="4205992"/>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900"/>
              </a:p>
            </p:txBody>
          </p:sp>
          <p:grpSp>
            <p:nvGrpSpPr>
              <p:cNvPr id="19" name="Group 18"/>
              <p:cNvGrpSpPr/>
              <p:nvPr/>
            </p:nvGrpSpPr>
            <p:grpSpPr>
              <a:xfrm>
                <a:off x="0" y="0"/>
                <a:ext cx="5692665" cy="4205992"/>
                <a:chOff x="0" y="0"/>
                <a:chExt cx="5692665" cy="4205992"/>
              </a:xfrm>
            </p:grpSpPr>
            <p:sp>
              <p:nvSpPr>
                <p:cNvPr id="20" name="Rectangle 19"/>
                <p:cNvSpPr/>
                <p:nvPr/>
              </p:nvSpPr>
              <p:spPr>
                <a:xfrm>
                  <a:off x="0" y="0"/>
                  <a:ext cx="5692665" cy="4205992"/>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900"/>
                </a:p>
              </p:txBody>
            </p:sp>
            <p:sp>
              <p:nvSpPr>
                <p:cNvPr id="21" name="Rectangle 20"/>
                <p:cNvSpPr/>
                <p:nvPr/>
              </p:nvSpPr>
              <p:spPr>
                <a:xfrm>
                  <a:off x="2830664" y="2035534"/>
                  <a:ext cx="1447137" cy="1144988"/>
                </a:xfrm>
                <a:prstGeom prst="rect">
                  <a:avLst/>
                </a:prstGeom>
                <a:noFill/>
                <a:ln w="31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ZA" sz="900" dirty="0">
                      <a:solidFill>
                        <a:srgbClr val="002060"/>
                      </a:solidFill>
                      <a:effectLst/>
                      <a:latin typeface="Arial"/>
                      <a:ea typeface="Calibri"/>
                      <a:cs typeface="Times New Roman"/>
                    </a:rPr>
                    <a:t> </a:t>
                  </a:r>
                  <a:endParaRPr lang="en-US" sz="900" dirty="0">
                    <a:effectLst/>
                    <a:ea typeface="Calibri"/>
                    <a:cs typeface="Times New Roman"/>
                  </a:endParaRPr>
                </a:p>
                <a:p>
                  <a:pPr marL="0" marR="0" algn="ctr">
                    <a:lnSpc>
                      <a:spcPct val="115000"/>
                    </a:lnSpc>
                    <a:spcBef>
                      <a:spcPts val="0"/>
                    </a:spcBef>
                    <a:spcAft>
                      <a:spcPts val="1000"/>
                    </a:spcAft>
                  </a:pPr>
                  <a:r>
                    <a:rPr lang="en-ZA" sz="900" dirty="0">
                      <a:solidFill>
                        <a:srgbClr val="002060"/>
                      </a:solidFill>
                      <a:effectLst/>
                      <a:latin typeface="Arial"/>
                      <a:ea typeface="Calibri"/>
                      <a:cs typeface="Times New Roman"/>
                    </a:rPr>
                    <a:t> </a:t>
                  </a:r>
                  <a:endParaRPr lang="en-US" sz="900" dirty="0">
                    <a:effectLst/>
                    <a:ea typeface="Calibri"/>
                    <a:cs typeface="Times New Roman"/>
                  </a:endParaRPr>
                </a:p>
                <a:p>
                  <a:pPr marL="0" marR="0" algn="ctr">
                    <a:lnSpc>
                      <a:spcPct val="115000"/>
                    </a:lnSpc>
                    <a:spcBef>
                      <a:spcPts val="0"/>
                    </a:spcBef>
                    <a:spcAft>
                      <a:spcPts val="1000"/>
                    </a:spcAft>
                  </a:pPr>
                  <a:r>
                    <a:rPr lang="en-ZA" sz="900" dirty="0">
                      <a:solidFill>
                        <a:srgbClr val="002060"/>
                      </a:solidFill>
                      <a:effectLst/>
                      <a:latin typeface="Arial"/>
                      <a:ea typeface="Calibri"/>
                      <a:cs typeface="Times New Roman"/>
                    </a:rPr>
                    <a:t> </a:t>
                  </a:r>
                  <a:endParaRPr lang="en-US" sz="900" dirty="0">
                    <a:effectLst/>
                    <a:ea typeface="Calibri"/>
                    <a:cs typeface="Times New Roman"/>
                  </a:endParaRPr>
                </a:p>
                <a:p>
                  <a:pPr marL="0" marR="0" algn="ctr">
                    <a:lnSpc>
                      <a:spcPct val="115000"/>
                    </a:lnSpc>
                    <a:spcBef>
                      <a:spcPts val="0"/>
                    </a:spcBef>
                    <a:spcAft>
                      <a:spcPts val="1000"/>
                    </a:spcAft>
                  </a:pPr>
                  <a:endParaRPr lang="en-ZA" sz="900" dirty="0" smtClean="0">
                    <a:solidFill>
                      <a:srgbClr val="002060"/>
                    </a:solidFill>
                    <a:effectLst/>
                    <a:latin typeface="Arial"/>
                    <a:ea typeface="Calibri"/>
                    <a:cs typeface="Times New Roman"/>
                  </a:endParaRPr>
                </a:p>
                <a:p>
                  <a:pPr marL="0" marR="0" algn="ctr">
                    <a:lnSpc>
                      <a:spcPct val="115000"/>
                    </a:lnSpc>
                    <a:spcBef>
                      <a:spcPts val="0"/>
                    </a:spcBef>
                    <a:spcAft>
                      <a:spcPts val="1000"/>
                    </a:spcAft>
                  </a:pPr>
                  <a:endParaRPr lang="en-ZA" sz="900" dirty="0">
                    <a:solidFill>
                      <a:srgbClr val="002060"/>
                    </a:solidFill>
                    <a:latin typeface="Arial"/>
                    <a:ea typeface="Calibri"/>
                    <a:cs typeface="Times New Roman"/>
                  </a:endParaRPr>
                </a:p>
                <a:p>
                  <a:pPr marL="0" marR="0" algn="ctr">
                    <a:lnSpc>
                      <a:spcPct val="115000"/>
                    </a:lnSpc>
                    <a:spcBef>
                      <a:spcPts val="0"/>
                    </a:spcBef>
                    <a:spcAft>
                      <a:spcPts val="1000"/>
                    </a:spcAft>
                  </a:pPr>
                  <a:r>
                    <a:rPr lang="en-ZA" sz="900" dirty="0" err="1" smtClean="0">
                      <a:solidFill>
                        <a:srgbClr val="002060"/>
                      </a:solidFill>
                      <a:effectLst/>
                      <a:latin typeface="Arial"/>
                      <a:ea typeface="Calibri"/>
                      <a:cs typeface="Times New Roman"/>
                    </a:rPr>
                    <a:t>Fiscus</a:t>
                  </a:r>
                  <a:r>
                    <a:rPr lang="en-ZA" sz="900" dirty="0" smtClean="0">
                      <a:solidFill>
                        <a:srgbClr val="002060"/>
                      </a:solidFill>
                      <a:effectLst/>
                      <a:latin typeface="Arial"/>
                      <a:ea typeface="Calibri"/>
                      <a:cs typeface="Times New Roman"/>
                    </a:rPr>
                    <a:t> </a:t>
                  </a:r>
                  <a:r>
                    <a:rPr lang="en-ZA" sz="900" dirty="0">
                      <a:solidFill>
                        <a:srgbClr val="002060"/>
                      </a:solidFill>
                      <a:effectLst/>
                      <a:latin typeface="Arial"/>
                      <a:ea typeface="Calibri"/>
                      <a:cs typeface="Times New Roman"/>
                    </a:rPr>
                    <a:t>funded: implementation by </a:t>
                  </a:r>
                  <a:r>
                    <a:rPr lang="en-ZA" sz="900" dirty="0" err="1">
                      <a:solidFill>
                        <a:srgbClr val="002060"/>
                      </a:solidFill>
                      <a:effectLst/>
                      <a:latin typeface="Arial"/>
                      <a:ea typeface="Calibri"/>
                      <a:cs typeface="Times New Roman"/>
                    </a:rPr>
                    <a:t>WTE</a:t>
                  </a:r>
                  <a:endParaRPr lang="en-US" sz="900" dirty="0">
                    <a:effectLst/>
                    <a:ea typeface="Calibri"/>
                    <a:cs typeface="Times New Roman"/>
                  </a:endParaRPr>
                </a:p>
                <a:p>
                  <a:pPr marL="0" marR="0" algn="ctr">
                    <a:lnSpc>
                      <a:spcPct val="115000"/>
                    </a:lnSpc>
                    <a:spcBef>
                      <a:spcPts val="0"/>
                    </a:spcBef>
                    <a:spcAft>
                      <a:spcPts val="1000"/>
                    </a:spcAft>
                  </a:pPr>
                  <a:r>
                    <a:rPr lang="en-ZA" sz="900" dirty="0">
                      <a:effectLst/>
                      <a:ea typeface="Calibri"/>
                      <a:cs typeface="Times New Roman"/>
                    </a:rPr>
                    <a:t> </a:t>
                  </a:r>
                  <a:endParaRPr lang="en-US" sz="900" dirty="0">
                    <a:effectLst/>
                    <a:ea typeface="Calibri"/>
                    <a:cs typeface="Times New Roman"/>
                  </a:endParaRPr>
                </a:p>
              </p:txBody>
            </p:sp>
          </p:grpSp>
        </p:grpSp>
      </p:grpSp>
      <p:sp>
        <p:nvSpPr>
          <p:cNvPr id="52" name="Slide Number Placeholder 3"/>
          <p:cNvSpPr>
            <a:spLocks noGrp="1"/>
          </p:cNvSpPr>
          <p:nvPr>
            <p:ph type="sldNum" sz="quarter" idx="12"/>
          </p:nvPr>
        </p:nvSpPr>
        <p:spPr>
          <a:xfrm>
            <a:off x="6553200" y="6400146"/>
            <a:ext cx="2133600" cy="365125"/>
          </a:xfrm>
        </p:spPr>
        <p:txBody>
          <a:bodyPr/>
          <a:lstStyle/>
          <a:p>
            <a:fld id="{48F0A114-0370-4CC0-9313-334D49B2E98A}" type="slidenum">
              <a:rPr lang="en-ZA" smtClean="0"/>
              <a:pPr/>
              <a:t>17</a:t>
            </a:fld>
            <a:endParaRPr lang="en-ZA" dirty="0"/>
          </a:p>
        </p:txBody>
      </p:sp>
    </p:spTree>
    <p:extLst>
      <p:ext uri="{BB962C8B-B14F-4D97-AF65-F5344CB8AC3E}">
        <p14:creationId xmlns:p14="http://schemas.microsoft.com/office/powerpoint/2010/main" xmlns="" val="276661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Filled and vacant posts per branch</a:t>
            </a:r>
            <a:endParaRPr lang="en-US" dirty="0"/>
          </a:p>
        </p:txBody>
      </p:sp>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18</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4181186710"/>
              </p:ext>
            </p:extLst>
          </p:nvPr>
        </p:nvGraphicFramePr>
        <p:xfrm>
          <a:off x="1600199" y="1105465"/>
          <a:ext cx="7086602" cy="4868284"/>
        </p:xfrm>
        <a:graphic>
          <a:graphicData uri="http://schemas.openxmlformats.org/drawingml/2006/table">
            <a:tbl>
              <a:tblPr firstRow="1" firstCol="1" bandRow="1">
                <a:tableStyleId>{F5AB1C69-6EDB-4FF4-983F-18BD219EF322}</a:tableStyleId>
              </a:tblPr>
              <a:tblGrid>
                <a:gridCol w="2769955">
                  <a:extLst>
                    <a:ext uri="{9D8B030D-6E8A-4147-A177-3AD203B41FA5}">
                      <a16:colId xmlns:a16="http://schemas.microsoft.com/office/drawing/2014/main" xmlns="" val="20000"/>
                    </a:ext>
                  </a:extLst>
                </a:gridCol>
                <a:gridCol w="1078594">
                  <a:extLst>
                    <a:ext uri="{9D8B030D-6E8A-4147-A177-3AD203B41FA5}">
                      <a16:colId xmlns:a16="http://schemas.microsoft.com/office/drawing/2014/main" xmlns="" val="20001"/>
                    </a:ext>
                  </a:extLst>
                </a:gridCol>
                <a:gridCol w="1079351">
                  <a:extLst>
                    <a:ext uri="{9D8B030D-6E8A-4147-A177-3AD203B41FA5}">
                      <a16:colId xmlns:a16="http://schemas.microsoft.com/office/drawing/2014/main" xmlns="" val="20002"/>
                    </a:ext>
                  </a:extLst>
                </a:gridCol>
                <a:gridCol w="1079351">
                  <a:extLst>
                    <a:ext uri="{9D8B030D-6E8A-4147-A177-3AD203B41FA5}">
                      <a16:colId xmlns:a16="http://schemas.microsoft.com/office/drawing/2014/main" xmlns="" val="20003"/>
                    </a:ext>
                  </a:extLst>
                </a:gridCol>
                <a:gridCol w="1079351">
                  <a:extLst>
                    <a:ext uri="{9D8B030D-6E8A-4147-A177-3AD203B41FA5}">
                      <a16:colId xmlns:a16="http://schemas.microsoft.com/office/drawing/2014/main" xmlns="" val="20004"/>
                    </a:ext>
                  </a:extLst>
                </a:gridCol>
              </a:tblGrid>
              <a:tr h="371866">
                <a:tc>
                  <a:txBody>
                    <a:bodyPr/>
                    <a:lstStyle/>
                    <a:p>
                      <a:pPr marL="0" marR="0">
                        <a:lnSpc>
                          <a:spcPct val="115000"/>
                        </a:lnSpc>
                        <a:spcBef>
                          <a:spcPts val="0"/>
                        </a:spcBef>
                        <a:spcAft>
                          <a:spcPts val="0"/>
                        </a:spcAft>
                      </a:pPr>
                      <a:r>
                        <a:rPr lang="en-ZA" sz="1400" dirty="0">
                          <a:effectLst/>
                          <a:latin typeface="Arial" panose="020B0604020202020204" pitchFamily="34" charset="0"/>
                          <a:cs typeface="Arial" panose="020B0604020202020204" pitchFamily="34" charset="0"/>
                        </a:rPr>
                        <a:t>Branch</a:t>
                      </a:r>
                      <a:endParaRPr lang="en-US"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Filled</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Vacant</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Total</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 vacancy</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371866">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Corporate Management</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531</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174</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705</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24.68</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71866">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Finance E/A</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197</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25</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222</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11.26</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71866">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Finance Water Trading</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143</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39</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182</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21.43</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71866">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International Water Cooperation</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39</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47</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17.02</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570194">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Minister/ Deputy Minister/ DG /Internal Audit/ PMU</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136</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27</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163</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16.56</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371866">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Operational Integration</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2330</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411</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2741</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14.99</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512217">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National Water Resources Infrastructure</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1838</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231</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2069</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11.16</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371866">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Planning &amp; Information</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385</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39</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424</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9.20</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371866">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Regulation</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182</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60</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242</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24.79</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9"/>
                  </a:ext>
                </a:extLst>
              </a:tr>
              <a:tr h="371866">
                <a:tc>
                  <a:txBody>
                    <a:bodyPr/>
                    <a:lstStyle/>
                    <a:p>
                      <a:pPr marL="0" marR="0">
                        <a:lnSpc>
                          <a:spcPct val="115000"/>
                        </a:lnSpc>
                        <a:spcBef>
                          <a:spcPts val="0"/>
                        </a:spcBef>
                        <a:spcAft>
                          <a:spcPts val="0"/>
                        </a:spcAft>
                      </a:pPr>
                      <a:r>
                        <a:rPr lang="en-ZA" sz="1400">
                          <a:effectLst/>
                          <a:latin typeface="Arial" panose="020B0604020202020204" pitchFamily="34" charset="0"/>
                          <a:cs typeface="Arial" panose="020B0604020202020204" pitchFamily="34" charset="0"/>
                        </a:rPr>
                        <a:t>Sanitation Services</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22</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24</a:t>
                      </a:r>
                      <a:endParaRPr lang="en-US"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a:effectLst/>
                          <a:latin typeface="Arial" panose="020B0604020202020204" pitchFamily="34" charset="0"/>
                          <a:cs typeface="Arial" panose="020B0604020202020204" pitchFamily="34" charset="0"/>
                        </a:rPr>
                        <a:t>8.33</a:t>
                      </a:r>
                      <a:endParaRPr lang="en-US"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10"/>
                  </a:ext>
                </a:extLst>
              </a:tr>
              <a:tr h="320217">
                <a:tc>
                  <a:txBody>
                    <a:bodyPr/>
                    <a:lstStyle/>
                    <a:p>
                      <a:pPr marL="0" marR="0">
                        <a:lnSpc>
                          <a:spcPct val="115000"/>
                        </a:lnSpc>
                        <a:spcBef>
                          <a:spcPts val="0"/>
                        </a:spcBef>
                        <a:spcAft>
                          <a:spcPts val="0"/>
                        </a:spcAft>
                      </a:pPr>
                      <a:r>
                        <a:rPr lang="en-ZA" sz="1400" dirty="0">
                          <a:effectLst/>
                          <a:latin typeface="Arial" panose="020B0604020202020204" pitchFamily="34" charset="0"/>
                          <a:cs typeface="Arial" panose="020B0604020202020204" pitchFamily="34" charset="0"/>
                        </a:rPr>
                        <a:t>Grand Total</a:t>
                      </a:r>
                      <a:endParaRPr lang="en-US"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Arial" panose="020B0604020202020204" pitchFamily="34" charset="0"/>
                          <a:cs typeface="Arial" panose="020B0604020202020204" pitchFamily="34" charset="0"/>
                        </a:rPr>
                        <a:t>5803</a:t>
                      </a:r>
                      <a:endParaRPr lang="en-US"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Arial" panose="020B0604020202020204" pitchFamily="34" charset="0"/>
                          <a:cs typeface="Arial" panose="020B0604020202020204" pitchFamily="34" charset="0"/>
                        </a:rPr>
                        <a:t>1016</a:t>
                      </a:r>
                      <a:endParaRPr lang="en-US"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Arial" panose="020B0604020202020204" pitchFamily="34" charset="0"/>
                          <a:cs typeface="Arial" panose="020B0604020202020204" pitchFamily="34" charset="0"/>
                        </a:rPr>
                        <a:t>6819</a:t>
                      </a:r>
                      <a:endParaRPr lang="en-US"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Arial" panose="020B0604020202020204" pitchFamily="34" charset="0"/>
                          <a:cs typeface="Arial" panose="020B0604020202020204" pitchFamily="34" charset="0"/>
                        </a:rPr>
                        <a:t>14.9</a:t>
                      </a:r>
                      <a:endParaRPr lang="en-US" sz="1400" b="1"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11"/>
                  </a:ext>
                </a:extLst>
              </a:tr>
            </a:tbl>
          </a:graphicData>
        </a:graphic>
      </p:graphicFrame>
      <p:sp>
        <p:nvSpPr>
          <p:cNvPr id="6" name="Rectangle 1"/>
          <p:cNvSpPr>
            <a:spLocks noChangeArrowheads="1"/>
          </p:cNvSpPr>
          <p:nvPr/>
        </p:nvSpPr>
        <p:spPr bwMode="auto">
          <a:xfrm>
            <a:off x="1954308" y="593819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05 Feb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3559758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a:t>
            </a:r>
            <a:r>
              <a:rPr lang="en-US" dirty="0" err="1" smtClean="0"/>
              <a:t>SMS</a:t>
            </a:r>
            <a:r>
              <a:rPr lang="en-US" dirty="0" smtClean="0"/>
              <a:t>: by race</a:t>
            </a:r>
            <a:endParaRPr lang="en-US" dirty="0"/>
          </a:p>
        </p:txBody>
      </p:sp>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19</a:t>
            </a:fld>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381557572"/>
              </p:ext>
            </p:extLst>
          </p:nvPr>
        </p:nvGraphicFramePr>
        <p:xfrm>
          <a:off x="1479550" y="1017640"/>
          <a:ext cx="7207250" cy="53536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1954308" y="593819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05 Feb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2536767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38" y="274638"/>
            <a:ext cx="7211961" cy="1143000"/>
          </a:xfrm>
        </p:spPr>
        <p:txBody>
          <a:bodyPr/>
          <a:lstStyle/>
          <a:p>
            <a:r>
              <a:rPr lang="en-ZA" dirty="0" smtClean="0"/>
              <a:t>Contents</a:t>
            </a:r>
            <a:endParaRPr lang="en-ZA" dirty="0"/>
          </a:p>
        </p:txBody>
      </p:sp>
      <p:sp>
        <p:nvSpPr>
          <p:cNvPr id="3" name="Content Placeholder 2"/>
          <p:cNvSpPr>
            <a:spLocks noGrp="1"/>
          </p:cNvSpPr>
          <p:nvPr>
            <p:ph idx="1"/>
          </p:nvPr>
        </p:nvSpPr>
        <p:spPr>
          <a:xfrm>
            <a:off x="1474838" y="1272648"/>
            <a:ext cx="7211961" cy="4525963"/>
          </a:xfrm>
        </p:spPr>
        <p:txBody>
          <a:bodyPr/>
          <a:lstStyle/>
          <a:p>
            <a:pPr algn="just"/>
            <a:r>
              <a:rPr lang="en-ZA" sz="2600" dirty="0" smtClean="0"/>
              <a:t>Part A: Strategic overview</a:t>
            </a:r>
            <a:endParaRPr lang="en-ZA" sz="2200" dirty="0" smtClean="0"/>
          </a:p>
          <a:p>
            <a:pPr algn="just"/>
            <a:r>
              <a:rPr lang="en-ZA" sz="2600" dirty="0" smtClean="0"/>
              <a:t>Part B: Overview of performance information</a:t>
            </a:r>
          </a:p>
          <a:p>
            <a:pPr algn="just"/>
            <a:r>
              <a:rPr lang="en-ZA" sz="2600" dirty="0" smtClean="0"/>
              <a:t>Part </a:t>
            </a:r>
            <a:r>
              <a:rPr lang="en-ZA" sz="2600" dirty="0"/>
              <a:t>C</a:t>
            </a:r>
            <a:r>
              <a:rPr lang="en-ZA" sz="2600" dirty="0" smtClean="0"/>
              <a:t>: Adequacy of financial resources for the implementation of plans (Vote 36) </a:t>
            </a:r>
          </a:p>
          <a:p>
            <a:pPr algn="just"/>
            <a:r>
              <a:rPr lang="en-ZA" sz="2600" dirty="0"/>
              <a:t>Part </a:t>
            </a:r>
            <a:r>
              <a:rPr lang="en-ZA" sz="2600" dirty="0" smtClean="0"/>
              <a:t>D: </a:t>
            </a:r>
            <a:r>
              <a:rPr lang="en-US" sz="2600" dirty="0"/>
              <a:t>Overview of Water Trading Entity medium term budget</a:t>
            </a:r>
            <a:endParaRPr lang="en-ZA" sz="2600" dirty="0"/>
          </a:p>
          <a:p>
            <a:pPr algn="just"/>
            <a:endParaRPr lang="en-ZA" sz="2600" dirty="0"/>
          </a:p>
        </p:txBody>
      </p:sp>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2</a:t>
            </a:fld>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a:t>
            </a:r>
            <a:r>
              <a:rPr lang="en-US" dirty="0" err="1"/>
              <a:t>SMS</a:t>
            </a:r>
            <a:r>
              <a:rPr lang="en-US" dirty="0"/>
              <a:t>: by </a:t>
            </a:r>
            <a:r>
              <a:rPr lang="en-US" dirty="0" smtClean="0"/>
              <a:t>gender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32377944"/>
              </p:ext>
            </p:extLst>
          </p:nvPr>
        </p:nvGraphicFramePr>
        <p:xfrm>
          <a:off x="1479550" y="1600200"/>
          <a:ext cx="7207250" cy="424016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20</a:t>
            </a:fld>
            <a:endParaRPr lang="en-ZA" dirty="0"/>
          </a:p>
        </p:txBody>
      </p:sp>
      <p:sp>
        <p:nvSpPr>
          <p:cNvPr id="6" name="Rectangle 1"/>
          <p:cNvSpPr>
            <a:spLocks noChangeArrowheads="1"/>
          </p:cNvSpPr>
          <p:nvPr/>
        </p:nvSpPr>
        <p:spPr bwMode="auto">
          <a:xfrm>
            <a:off x="1954308" y="593819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05 Feb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3918254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Part </a:t>
            </a:r>
            <a:r>
              <a:rPr lang="en-ZA" sz="2400" dirty="0" smtClean="0"/>
              <a:t>B: </a:t>
            </a:r>
            <a:r>
              <a:rPr lang="en-ZA" sz="2400" dirty="0"/>
              <a:t>Overview of performance information</a:t>
            </a:r>
            <a:br>
              <a:rPr lang="en-ZA" sz="2400" dirty="0"/>
            </a:br>
            <a:endParaRPr lang="en-US" sz="24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03604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9" name="Group 78"/>
          <p:cNvGrpSpPr/>
          <p:nvPr/>
        </p:nvGrpSpPr>
        <p:grpSpPr>
          <a:xfrm>
            <a:off x="-1" y="-76200"/>
            <a:ext cx="9144001" cy="6858000"/>
            <a:chOff x="-1" y="-76200"/>
            <a:chExt cx="9144001" cy="6858000"/>
          </a:xfrm>
        </p:grpSpPr>
        <p:sp>
          <p:nvSpPr>
            <p:cNvPr id="7" name="Rectangle 6"/>
            <p:cNvSpPr/>
            <p:nvPr/>
          </p:nvSpPr>
          <p:spPr>
            <a:xfrm>
              <a:off x="725968" y="76201"/>
              <a:ext cx="8265632" cy="3048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Arial" pitchFamily="34" charset="0"/>
                  <a:cs typeface="Arial" pitchFamily="34" charset="0"/>
                </a:rPr>
                <a:t>Equitable and sustainable water and sanitation that supports socio-economic growth and development for the well-being of current and future generations</a:t>
              </a:r>
              <a:r>
                <a:rPr lang="en-US" sz="800" dirty="0" smtClean="0">
                  <a:solidFill>
                    <a:schemeClr val="tx1"/>
                  </a:solidFill>
                  <a:latin typeface="Arial" pitchFamily="34" charset="0"/>
                  <a:cs typeface="Arial" pitchFamily="34" charset="0"/>
                </a:rPr>
                <a:t>.</a:t>
              </a:r>
              <a:endParaRPr lang="en-US" sz="800" dirty="0">
                <a:solidFill>
                  <a:schemeClr val="tx1"/>
                </a:solidFill>
                <a:latin typeface="Arial" pitchFamily="34" charset="0"/>
                <a:cs typeface="Arial" pitchFamily="34" charset="0"/>
              </a:endParaRPr>
            </a:p>
          </p:txBody>
        </p:sp>
        <p:sp>
          <p:nvSpPr>
            <p:cNvPr id="8" name="Rectangle 7"/>
            <p:cNvSpPr/>
            <p:nvPr/>
          </p:nvSpPr>
          <p:spPr>
            <a:xfrm>
              <a:off x="725968" y="1520457"/>
              <a:ext cx="8265632" cy="6893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itchFamily="34" charset="0"/>
                <a:buChar char="•"/>
              </a:pPr>
              <a:r>
                <a:rPr lang="en-US" sz="800" dirty="0">
                  <a:solidFill>
                    <a:schemeClr val="tx1"/>
                  </a:solidFill>
                  <a:latin typeface="Arial" pitchFamily="34" charset="0"/>
                  <a:cs typeface="Arial" pitchFamily="34" charset="0"/>
                </a:rPr>
                <a:t>Promoting and maintaining high standards of professional </a:t>
              </a:r>
              <a:r>
                <a:rPr lang="en-US" sz="800" dirty="0" smtClean="0">
                  <a:solidFill>
                    <a:schemeClr val="tx1"/>
                  </a:solidFill>
                  <a:latin typeface="Arial" pitchFamily="34" charset="0"/>
                  <a:cs typeface="Arial" pitchFamily="34" charset="0"/>
                </a:rPr>
                <a:t>ethics</a:t>
              </a:r>
            </a:p>
            <a:p>
              <a:pPr marL="171450" indent="-171450">
                <a:buFont typeface="Arial" pitchFamily="34" charset="0"/>
                <a:buChar char="•"/>
              </a:pPr>
              <a:r>
                <a:rPr lang="en-US" sz="800" dirty="0" err="1">
                  <a:solidFill>
                    <a:schemeClr val="tx1"/>
                  </a:solidFill>
                  <a:latin typeface="Arial" pitchFamily="34" charset="0"/>
                  <a:cs typeface="Arial" pitchFamily="34" charset="0"/>
                </a:rPr>
                <a:t>Utilising</a:t>
              </a:r>
              <a:r>
                <a:rPr lang="en-US" sz="800" dirty="0">
                  <a:solidFill>
                    <a:schemeClr val="tx1"/>
                  </a:solidFill>
                  <a:latin typeface="Arial" pitchFamily="34" charset="0"/>
                  <a:cs typeface="Arial" pitchFamily="34" charset="0"/>
                </a:rPr>
                <a:t> resources efficiently and </a:t>
              </a:r>
              <a:r>
                <a:rPr lang="en-US" sz="800" dirty="0" smtClean="0">
                  <a:solidFill>
                    <a:schemeClr val="tx1"/>
                  </a:solidFill>
                  <a:latin typeface="Arial" pitchFamily="34" charset="0"/>
                  <a:cs typeface="Arial" pitchFamily="34" charset="0"/>
                </a:rPr>
                <a:t>effectively</a:t>
              </a:r>
            </a:p>
            <a:p>
              <a:pPr marL="171450" indent="-171450">
                <a:buFont typeface="Arial" pitchFamily="34" charset="0"/>
                <a:buChar char="•"/>
              </a:pPr>
              <a:r>
                <a:rPr lang="en-US" sz="800" dirty="0">
                  <a:solidFill>
                    <a:schemeClr val="tx1"/>
                  </a:solidFill>
                  <a:latin typeface="Arial" pitchFamily="34" charset="0"/>
                  <a:cs typeface="Arial" pitchFamily="34" charset="0"/>
                </a:rPr>
                <a:t>Providing services impartially, fairly, equitably and without </a:t>
              </a:r>
              <a:r>
                <a:rPr lang="en-US" sz="800" dirty="0" smtClean="0">
                  <a:solidFill>
                    <a:schemeClr val="tx1"/>
                  </a:solidFill>
                  <a:latin typeface="Arial" pitchFamily="34" charset="0"/>
                  <a:cs typeface="Arial" pitchFamily="34" charset="0"/>
                </a:rPr>
                <a:t>bias</a:t>
              </a:r>
            </a:p>
            <a:p>
              <a:pPr marL="171450" indent="-171450">
                <a:buFont typeface="Arial" pitchFamily="34" charset="0"/>
                <a:buChar char="•"/>
              </a:pPr>
              <a:r>
                <a:rPr lang="en-US" sz="800" dirty="0">
                  <a:solidFill>
                    <a:schemeClr val="tx1"/>
                  </a:solidFill>
                  <a:latin typeface="Arial" pitchFamily="34" charset="0"/>
                  <a:cs typeface="Arial" pitchFamily="34" charset="0"/>
                </a:rPr>
                <a:t>Responding to people's needs; citizens are encouraged to participate in </a:t>
              </a:r>
              <a:r>
                <a:rPr lang="en-US" sz="800" dirty="0" smtClean="0">
                  <a:solidFill>
                    <a:schemeClr val="tx1"/>
                  </a:solidFill>
                  <a:latin typeface="Arial" pitchFamily="34" charset="0"/>
                  <a:cs typeface="Arial" pitchFamily="34" charset="0"/>
                </a:rPr>
                <a:t>policy-making</a:t>
              </a:r>
            </a:p>
            <a:p>
              <a:pPr marL="171450" indent="-171450">
                <a:buFont typeface="Arial" pitchFamily="34" charset="0"/>
                <a:buChar char="•"/>
              </a:pPr>
              <a:r>
                <a:rPr lang="en-US" sz="800" dirty="0">
                  <a:solidFill>
                    <a:schemeClr val="tx1"/>
                  </a:solidFill>
                  <a:latin typeface="Arial" pitchFamily="34" charset="0"/>
                  <a:cs typeface="Arial" pitchFamily="34" charset="0"/>
                </a:rPr>
                <a:t>Rendering an accountable, transparent, and development -oriented public administration </a:t>
              </a:r>
            </a:p>
          </p:txBody>
        </p:sp>
        <p:sp>
          <p:nvSpPr>
            <p:cNvPr id="9" name="Rectangle 8"/>
            <p:cNvSpPr/>
            <p:nvPr/>
          </p:nvSpPr>
          <p:spPr>
            <a:xfrm>
              <a:off x="719677" y="2286001"/>
              <a:ext cx="1563177" cy="685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1. Enhanced </a:t>
              </a:r>
              <a:r>
                <a:rPr lang="en-US" sz="800" dirty="0">
                  <a:solidFill>
                    <a:schemeClr val="tx1"/>
                  </a:solidFill>
                  <a:latin typeface="Arial" pitchFamily="34" charset="0"/>
                  <a:cs typeface="Arial" pitchFamily="34" charset="0"/>
                </a:rPr>
                <a:t>and protected water as a resource across the value chain</a:t>
              </a:r>
            </a:p>
          </p:txBody>
        </p:sp>
        <p:sp>
          <p:nvSpPr>
            <p:cNvPr id="10" name="Rectangle 9"/>
            <p:cNvSpPr/>
            <p:nvPr/>
          </p:nvSpPr>
          <p:spPr>
            <a:xfrm>
              <a:off x="2396077" y="2286001"/>
              <a:ext cx="1563177" cy="685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2. Equitable </a:t>
              </a:r>
              <a:r>
                <a:rPr lang="en-US" sz="800" dirty="0">
                  <a:solidFill>
                    <a:schemeClr val="tx1"/>
                  </a:solidFill>
                  <a:latin typeface="Arial" pitchFamily="34" charset="0"/>
                  <a:cs typeface="Arial" pitchFamily="34" charset="0"/>
                </a:rPr>
                <a:t>access to reliable, sustainable and acceptable water resources and water and sanitation services</a:t>
              </a:r>
            </a:p>
          </p:txBody>
        </p:sp>
        <p:sp>
          <p:nvSpPr>
            <p:cNvPr id="11" name="Rectangle 10"/>
            <p:cNvSpPr/>
            <p:nvPr/>
          </p:nvSpPr>
          <p:spPr>
            <a:xfrm>
              <a:off x="4072477" y="2286001"/>
              <a:ext cx="1563177" cy="685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3. An </a:t>
              </a:r>
              <a:r>
                <a:rPr lang="en-US" sz="800" dirty="0">
                  <a:solidFill>
                    <a:schemeClr val="tx1"/>
                  </a:solidFill>
                  <a:latin typeface="Arial" pitchFamily="34" charset="0"/>
                  <a:cs typeface="Arial" pitchFamily="34" charset="0"/>
                </a:rPr>
                <a:t>enhanced contribution to socio-economic development and transformation by the sector</a:t>
              </a:r>
            </a:p>
          </p:txBody>
        </p:sp>
        <p:sp>
          <p:nvSpPr>
            <p:cNvPr id="12" name="Rectangle 11"/>
            <p:cNvSpPr/>
            <p:nvPr/>
          </p:nvSpPr>
          <p:spPr>
            <a:xfrm>
              <a:off x="7428423" y="2286001"/>
              <a:ext cx="1563177" cy="685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5. Sound </a:t>
              </a:r>
              <a:r>
                <a:rPr lang="en-US" sz="800" dirty="0">
                  <a:solidFill>
                    <a:schemeClr val="tx1"/>
                  </a:solidFill>
                  <a:latin typeface="Arial" pitchFamily="34" charset="0"/>
                  <a:cs typeface="Arial" pitchFamily="34" charset="0"/>
                </a:rPr>
                <a:t>cooperative governance and an active and engaged citizenry</a:t>
              </a:r>
            </a:p>
          </p:txBody>
        </p:sp>
        <p:sp>
          <p:nvSpPr>
            <p:cNvPr id="13" name="Rectangle 12"/>
            <p:cNvSpPr/>
            <p:nvPr/>
          </p:nvSpPr>
          <p:spPr>
            <a:xfrm>
              <a:off x="5748877" y="2286001"/>
              <a:ext cx="1563177" cy="685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4. An </a:t>
              </a:r>
              <a:r>
                <a:rPr lang="en-US" sz="800" dirty="0">
                  <a:solidFill>
                    <a:schemeClr val="tx1"/>
                  </a:solidFill>
                  <a:latin typeface="Arial" pitchFamily="34" charset="0"/>
                  <a:cs typeface="Arial" pitchFamily="34" charset="0"/>
                </a:rPr>
                <a:t>efficient, effective and development oriented water and sanitation sector</a:t>
              </a:r>
            </a:p>
          </p:txBody>
        </p:sp>
        <p:sp>
          <p:nvSpPr>
            <p:cNvPr id="15" name="TextBox 14"/>
            <p:cNvSpPr txBox="1"/>
            <p:nvPr/>
          </p:nvSpPr>
          <p:spPr>
            <a:xfrm rot="16200000">
              <a:off x="151282" y="75085"/>
              <a:ext cx="533401" cy="230832"/>
            </a:xfrm>
            <a:prstGeom prst="rect">
              <a:avLst/>
            </a:prstGeom>
            <a:noFill/>
          </p:spPr>
          <p:txBody>
            <a:bodyPr wrap="square" rtlCol="0">
              <a:spAutoFit/>
            </a:bodyPr>
            <a:lstStyle/>
            <a:p>
              <a:r>
                <a:rPr lang="en-US" sz="900" b="1" dirty="0" smtClean="0">
                  <a:latin typeface="Arial" pitchFamily="34" charset="0"/>
                  <a:cs typeface="Arial" pitchFamily="34" charset="0"/>
                </a:rPr>
                <a:t>Vision</a:t>
              </a:r>
              <a:endParaRPr lang="en-US" sz="900" b="1" dirty="0">
                <a:latin typeface="Arial" pitchFamily="34" charset="0"/>
                <a:cs typeface="Arial" pitchFamily="34" charset="0"/>
              </a:endParaRPr>
            </a:p>
          </p:txBody>
        </p:sp>
        <p:sp>
          <p:nvSpPr>
            <p:cNvPr id="16" name="TextBox 15"/>
            <p:cNvSpPr txBox="1"/>
            <p:nvPr/>
          </p:nvSpPr>
          <p:spPr>
            <a:xfrm rot="16200000" flipH="1">
              <a:off x="36983" y="902894"/>
              <a:ext cx="762000" cy="230832"/>
            </a:xfrm>
            <a:prstGeom prst="rect">
              <a:avLst/>
            </a:prstGeom>
            <a:noFill/>
          </p:spPr>
          <p:txBody>
            <a:bodyPr wrap="square" rtlCol="0">
              <a:spAutoFit/>
            </a:bodyPr>
            <a:lstStyle/>
            <a:p>
              <a:r>
                <a:rPr lang="en-US" sz="900" b="1" dirty="0" smtClean="0">
                  <a:latin typeface="Arial" pitchFamily="34" charset="0"/>
                  <a:cs typeface="Arial" pitchFamily="34" charset="0"/>
                </a:rPr>
                <a:t>Mission</a:t>
              </a:r>
              <a:endParaRPr lang="en-US" sz="900" b="1" dirty="0">
                <a:latin typeface="Arial" pitchFamily="34" charset="0"/>
                <a:cs typeface="Arial" pitchFamily="34" charset="0"/>
              </a:endParaRPr>
            </a:p>
          </p:txBody>
        </p:sp>
        <p:sp>
          <p:nvSpPr>
            <p:cNvPr id="17" name="TextBox 16"/>
            <p:cNvSpPr txBox="1"/>
            <p:nvPr/>
          </p:nvSpPr>
          <p:spPr>
            <a:xfrm rot="16200000" flipH="1">
              <a:off x="36983" y="1713385"/>
              <a:ext cx="762000" cy="230832"/>
            </a:xfrm>
            <a:prstGeom prst="rect">
              <a:avLst/>
            </a:prstGeom>
            <a:noFill/>
          </p:spPr>
          <p:txBody>
            <a:bodyPr wrap="square" rtlCol="0">
              <a:spAutoFit/>
            </a:bodyPr>
            <a:lstStyle/>
            <a:p>
              <a:r>
                <a:rPr lang="en-US" sz="900" b="1" dirty="0" smtClean="0">
                  <a:latin typeface="Arial" pitchFamily="34" charset="0"/>
                  <a:cs typeface="Arial" pitchFamily="34" charset="0"/>
                </a:rPr>
                <a:t>Values</a:t>
              </a:r>
              <a:endParaRPr lang="en-US" sz="900" b="1" dirty="0">
                <a:latin typeface="Arial" pitchFamily="34" charset="0"/>
                <a:cs typeface="Arial" pitchFamily="34" charset="0"/>
              </a:endParaRPr>
            </a:p>
          </p:txBody>
        </p:sp>
        <p:sp>
          <p:nvSpPr>
            <p:cNvPr id="18" name="TextBox 17"/>
            <p:cNvSpPr txBox="1"/>
            <p:nvPr/>
          </p:nvSpPr>
          <p:spPr>
            <a:xfrm rot="16200000" flipH="1">
              <a:off x="132233" y="2456335"/>
              <a:ext cx="571500" cy="230832"/>
            </a:xfrm>
            <a:prstGeom prst="rect">
              <a:avLst/>
            </a:prstGeom>
            <a:noFill/>
          </p:spPr>
          <p:txBody>
            <a:bodyPr wrap="square" rtlCol="0">
              <a:spAutoFit/>
            </a:bodyPr>
            <a:lstStyle/>
            <a:p>
              <a:pPr algn="ctr"/>
              <a:r>
                <a:rPr lang="en-US" sz="900" b="1" dirty="0" smtClean="0">
                  <a:latin typeface="Arial" pitchFamily="34" charset="0"/>
                  <a:cs typeface="Arial" pitchFamily="34" charset="0"/>
                </a:rPr>
                <a:t>Goals</a:t>
              </a:r>
              <a:endParaRPr lang="en-US" sz="900" b="1" dirty="0">
                <a:latin typeface="Arial" pitchFamily="34" charset="0"/>
                <a:cs typeface="Arial" pitchFamily="34" charset="0"/>
              </a:endParaRPr>
            </a:p>
          </p:txBody>
        </p:sp>
        <p:sp>
          <p:nvSpPr>
            <p:cNvPr id="19" name="TextBox 18"/>
            <p:cNvSpPr txBox="1"/>
            <p:nvPr/>
          </p:nvSpPr>
          <p:spPr>
            <a:xfrm rot="16200000" flipH="1">
              <a:off x="-1182217" y="4685184"/>
              <a:ext cx="3200400" cy="230832"/>
            </a:xfrm>
            <a:prstGeom prst="rect">
              <a:avLst/>
            </a:prstGeom>
            <a:noFill/>
          </p:spPr>
          <p:txBody>
            <a:bodyPr wrap="square" rtlCol="0">
              <a:spAutoFit/>
            </a:bodyPr>
            <a:lstStyle/>
            <a:p>
              <a:pPr algn="ctr"/>
              <a:r>
                <a:rPr lang="en-US" sz="900" b="1" dirty="0" smtClean="0">
                  <a:latin typeface="Arial" pitchFamily="34" charset="0"/>
                  <a:cs typeface="Arial" pitchFamily="34" charset="0"/>
                </a:rPr>
                <a:t>Objectives using scorecard perspectives </a:t>
              </a:r>
              <a:endParaRPr lang="en-US" sz="900" b="1" dirty="0">
                <a:latin typeface="Arial" pitchFamily="34" charset="0"/>
                <a:cs typeface="Arial" pitchFamily="34" charset="0"/>
              </a:endParaRPr>
            </a:p>
          </p:txBody>
        </p:sp>
        <p:sp>
          <p:nvSpPr>
            <p:cNvPr id="20" name="Rectangle 19"/>
            <p:cNvSpPr/>
            <p:nvPr/>
          </p:nvSpPr>
          <p:spPr>
            <a:xfrm>
              <a:off x="707092" y="3886200"/>
              <a:ext cx="1575761" cy="69041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1.2 Enhanced management of water and sanitation information</a:t>
              </a:r>
              <a:endParaRPr lang="en-US" sz="800" dirty="0">
                <a:solidFill>
                  <a:schemeClr val="tx1"/>
                </a:solidFill>
                <a:latin typeface="Arial" pitchFamily="34" charset="0"/>
                <a:cs typeface="Arial" pitchFamily="34" charset="0"/>
              </a:endParaRPr>
            </a:p>
          </p:txBody>
        </p:sp>
        <p:sp>
          <p:nvSpPr>
            <p:cNvPr id="21" name="Rectangle 20"/>
            <p:cNvSpPr/>
            <p:nvPr/>
          </p:nvSpPr>
          <p:spPr>
            <a:xfrm>
              <a:off x="2415127" y="3886200"/>
              <a:ext cx="1544127" cy="69041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2.2 </a:t>
              </a:r>
              <a:r>
                <a:rPr lang="en-US" sz="800" dirty="0">
                  <a:solidFill>
                    <a:schemeClr val="tx1"/>
                  </a:solidFill>
                  <a:latin typeface="Arial" pitchFamily="34" charset="0"/>
                  <a:cs typeface="Arial" pitchFamily="34" charset="0"/>
                </a:rPr>
                <a:t>Targeted and aligned planning for adequate water availability and the enhanced provision of water supply and sanitation services</a:t>
              </a:r>
            </a:p>
          </p:txBody>
        </p:sp>
        <p:sp>
          <p:nvSpPr>
            <p:cNvPr id="22" name="Rectangle 21"/>
            <p:cNvSpPr/>
            <p:nvPr/>
          </p:nvSpPr>
          <p:spPr>
            <a:xfrm>
              <a:off x="696942" y="5419724"/>
              <a:ext cx="1585912" cy="680893"/>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1.4 Enhanced </a:t>
              </a:r>
              <a:r>
                <a:rPr lang="en-US" sz="800" dirty="0">
                  <a:solidFill>
                    <a:schemeClr val="tx1"/>
                  </a:solidFill>
                  <a:latin typeface="Arial" pitchFamily="34" charset="0"/>
                  <a:cs typeface="Arial" pitchFamily="34" charset="0"/>
                </a:rPr>
                <a:t>water use efficiency and management of water </a:t>
              </a:r>
              <a:r>
                <a:rPr lang="en-US" sz="800" dirty="0" smtClean="0">
                  <a:solidFill>
                    <a:schemeClr val="tx1"/>
                  </a:solidFill>
                  <a:latin typeface="Arial" pitchFamily="34" charset="0"/>
                  <a:cs typeface="Arial" pitchFamily="34" charset="0"/>
                </a:rPr>
                <a:t>quantity</a:t>
              </a:r>
              <a:endParaRPr lang="en-US" sz="800" dirty="0">
                <a:solidFill>
                  <a:schemeClr val="tx1"/>
                </a:solidFill>
                <a:latin typeface="Arial" pitchFamily="34" charset="0"/>
                <a:cs typeface="Arial" pitchFamily="34" charset="0"/>
              </a:endParaRPr>
            </a:p>
          </p:txBody>
        </p:sp>
        <p:sp>
          <p:nvSpPr>
            <p:cNvPr id="23" name="Rectangle 22"/>
            <p:cNvSpPr/>
            <p:nvPr/>
          </p:nvSpPr>
          <p:spPr>
            <a:xfrm>
              <a:off x="4072477" y="4648200"/>
              <a:ext cx="1563177" cy="69041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3.3 </a:t>
              </a:r>
              <a:r>
                <a:rPr lang="en-US" sz="800" dirty="0">
                  <a:solidFill>
                    <a:schemeClr val="tx1"/>
                  </a:solidFill>
                  <a:latin typeface="Arial" pitchFamily="34" charset="0"/>
                  <a:cs typeface="Arial" pitchFamily="34" charset="0"/>
                </a:rPr>
                <a:t>Targeted procurement that supports black entrepreneurs in the sector</a:t>
              </a:r>
            </a:p>
          </p:txBody>
        </p:sp>
        <p:sp>
          <p:nvSpPr>
            <p:cNvPr id="24" name="Rectangle 23"/>
            <p:cNvSpPr/>
            <p:nvPr/>
          </p:nvSpPr>
          <p:spPr>
            <a:xfrm>
              <a:off x="5748877" y="4683991"/>
              <a:ext cx="1563177" cy="65462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4.3 </a:t>
              </a:r>
              <a:r>
                <a:rPr lang="en-US" sz="800" dirty="0">
                  <a:solidFill>
                    <a:schemeClr val="tx1"/>
                  </a:solidFill>
                  <a:latin typeface="Arial" pitchFamily="34" charset="0"/>
                  <a:cs typeface="Arial" pitchFamily="34" charset="0"/>
                </a:rPr>
                <a:t>An efficient, effective and high performing </a:t>
              </a:r>
              <a:r>
                <a:rPr lang="en-US" sz="800" dirty="0" err="1">
                  <a:solidFill>
                    <a:schemeClr val="tx1"/>
                  </a:solidFill>
                  <a:latin typeface="Arial" pitchFamily="34" charset="0"/>
                  <a:cs typeface="Arial" pitchFamily="34" charset="0"/>
                </a:rPr>
                <a:t>organisation</a:t>
              </a:r>
              <a:endParaRPr lang="en-US" sz="800" dirty="0">
                <a:solidFill>
                  <a:schemeClr val="tx1"/>
                </a:solidFill>
                <a:latin typeface="Arial" pitchFamily="34" charset="0"/>
                <a:cs typeface="Arial" pitchFamily="34" charset="0"/>
              </a:endParaRPr>
            </a:p>
          </p:txBody>
        </p:sp>
        <p:sp>
          <p:nvSpPr>
            <p:cNvPr id="25" name="Rectangle 24"/>
            <p:cNvSpPr/>
            <p:nvPr/>
          </p:nvSpPr>
          <p:spPr>
            <a:xfrm>
              <a:off x="7426441" y="3109768"/>
              <a:ext cx="1565159" cy="69041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5.1 </a:t>
              </a:r>
              <a:r>
                <a:rPr lang="en-US" sz="800" dirty="0">
                  <a:solidFill>
                    <a:schemeClr val="tx1"/>
                  </a:solidFill>
                  <a:latin typeface="Arial" pitchFamily="34" charset="0"/>
                  <a:cs typeface="Arial" pitchFamily="34" charset="0"/>
                </a:rPr>
                <a:t>Targeted and sustained African and </a:t>
              </a:r>
              <a:r>
                <a:rPr lang="en-US" sz="800" dirty="0" smtClean="0">
                  <a:solidFill>
                    <a:schemeClr val="tx1"/>
                  </a:solidFill>
                  <a:latin typeface="Arial" pitchFamily="34" charset="0"/>
                  <a:cs typeface="Arial" pitchFamily="34" charset="0"/>
                </a:rPr>
                <a:t>global cooperation </a:t>
              </a:r>
              <a:r>
                <a:rPr lang="en-US" sz="800" dirty="0">
                  <a:solidFill>
                    <a:schemeClr val="tx1"/>
                  </a:solidFill>
                  <a:latin typeface="Arial" pitchFamily="34" charset="0"/>
                  <a:cs typeface="Arial" pitchFamily="34" charset="0"/>
                </a:rPr>
                <a:t>in support of the national </a:t>
              </a:r>
              <a:r>
                <a:rPr lang="en-US" sz="800" dirty="0" smtClean="0">
                  <a:solidFill>
                    <a:schemeClr val="tx1"/>
                  </a:solidFill>
                  <a:latin typeface="Arial" pitchFamily="34" charset="0"/>
                  <a:cs typeface="Arial" pitchFamily="34" charset="0"/>
                </a:rPr>
                <a:t>water and sanitation agenda</a:t>
              </a:r>
              <a:endParaRPr lang="en-US" sz="800" dirty="0">
                <a:solidFill>
                  <a:schemeClr val="tx1"/>
                </a:solidFill>
                <a:latin typeface="Arial" pitchFamily="34" charset="0"/>
                <a:cs typeface="Arial" pitchFamily="34" charset="0"/>
              </a:endParaRPr>
            </a:p>
          </p:txBody>
        </p:sp>
        <p:sp>
          <p:nvSpPr>
            <p:cNvPr id="26" name="Rectangle 25"/>
            <p:cNvSpPr/>
            <p:nvPr/>
          </p:nvSpPr>
          <p:spPr>
            <a:xfrm>
              <a:off x="7433272" y="3886200"/>
              <a:ext cx="1586903" cy="8358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5.2 </a:t>
              </a:r>
              <a:r>
                <a:rPr lang="en-US" sz="800" dirty="0">
                  <a:solidFill>
                    <a:schemeClr val="tx1"/>
                  </a:solidFill>
                  <a:latin typeface="Arial" pitchFamily="34" charset="0"/>
                  <a:cs typeface="Arial" pitchFamily="34" charset="0"/>
                </a:rPr>
                <a:t>Informed and empowered communities and responsive government securing integrated and sustainable partnerships to support the </a:t>
              </a:r>
              <a:r>
                <a:rPr lang="en-US" sz="800" dirty="0" err="1">
                  <a:solidFill>
                    <a:schemeClr val="tx1"/>
                  </a:solidFill>
                  <a:latin typeface="Arial" pitchFamily="34" charset="0"/>
                  <a:cs typeface="Arial" pitchFamily="34" charset="0"/>
                </a:rPr>
                <a:t>W&amp;S</a:t>
              </a:r>
              <a:r>
                <a:rPr lang="en-US" sz="800" dirty="0">
                  <a:solidFill>
                    <a:schemeClr val="tx1"/>
                  </a:solidFill>
                  <a:latin typeface="Arial" pitchFamily="34" charset="0"/>
                  <a:cs typeface="Arial" pitchFamily="34" charset="0"/>
                </a:rPr>
                <a:t> development agenda</a:t>
              </a:r>
            </a:p>
          </p:txBody>
        </p:sp>
        <p:sp>
          <p:nvSpPr>
            <p:cNvPr id="27" name="Rectangle 26"/>
            <p:cNvSpPr/>
            <p:nvPr/>
          </p:nvSpPr>
          <p:spPr>
            <a:xfrm>
              <a:off x="2415127" y="3124200"/>
              <a:ext cx="1544127" cy="69041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2.1 </a:t>
              </a:r>
              <a:r>
                <a:rPr lang="en-US" sz="800" dirty="0">
                  <a:solidFill>
                    <a:schemeClr val="tx1"/>
                  </a:solidFill>
                  <a:latin typeface="Arial" pitchFamily="34" charset="0"/>
                  <a:cs typeface="Arial" pitchFamily="34" charset="0"/>
                </a:rPr>
                <a:t>A coordinated approach to water and sanitation infrastructure planning and monitoring and evaluation</a:t>
              </a:r>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28" name="Rectangle 27"/>
            <p:cNvSpPr/>
            <p:nvPr/>
          </p:nvSpPr>
          <p:spPr>
            <a:xfrm>
              <a:off x="2415127" y="4648200"/>
              <a:ext cx="1544127" cy="69041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2.3 </a:t>
              </a:r>
              <a:r>
                <a:rPr lang="en-US" sz="800" dirty="0">
                  <a:solidFill>
                    <a:schemeClr val="tx1"/>
                  </a:solidFill>
                  <a:latin typeface="Arial" pitchFamily="34" charset="0"/>
                  <a:cs typeface="Arial" pitchFamily="34" charset="0"/>
                </a:rPr>
                <a:t>Adequate water availability and enhanced provision of sustainable and reliable water supply and sanitation services</a:t>
              </a:r>
            </a:p>
          </p:txBody>
        </p:sp>
        <p:sp>
          <p:nvSpPr>
            <p:cNvPr id="29" name="Rectangle 28"/>
            <p:cNvSpPr/>
            <p:nvPr/>
          </p:nvSpPr>
          <p:spPr>
            <a:xfrm>
              <a:off x="2415127" y="5419724"/>
              <a:ext cx="1544127" cy="68089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2.4 </a:t>
              </a:r>
              <a:r>
                <a:rPr lang="en-US" sz="800" dirty="0">
                  <a:solidFill>
                    <a:schemeClr val="tx1"/>
                  </a:solidFill>
                  <a:latin typeface="Arial" pitchFamily="34" charset="0"/>
                  <a:cs typeface="Arial" pitchFamily="34" charset="0"/>
                </a:rPr>
                <a:t>Safe, reliable and sustainable water supply and water and sanitation services infrastructure</a:t>
              </a:r>
            </a:p>
          </p:txBody>
        </p:sp>
        <p:sp>
          <p:nvSpPr>
            <p:cNvPr id="30" name="Rectangle 29"/>
            <p:cNvSpPr/>
            <p:nvPr/>
          </p:nvSpPr>
          <p:spPr>
            <a:xfrm>
              <a:off x="4088468" y="5410200"/>
              <a:ext cx="1547186" cy="69041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3.4 </a:t>
              </a:r>
              <a:r>
                <a:rPr lang="en-US" sz="800" dirty="0">
                  <a:solidFill>
                    <a:schemeClr val="tx1"/>
                  </a:solidFill>
                  <a:latin typeface="Arial" pitchFamily="34" charset="0"/>
                  <a:cs typeface="Arial" pitchFamily="34" charset="0"/>
                </a:rPr>
                <a:t>Job opportunities created that expand economic opportunities for historically excluded and vulnerable groups</a:t>
              </a:r>
            </a:p>
          </p:txBody>
        </p:sp>
        <p:sp>
          <p:nvSpPr>
            <p:cNvPr id="31" name="Rectangle 30"/>
            <p:cNvSpPr/>
            <p:nvPr/>
          </p:nvSpPr>
          <p:spPr>
            <a:xfrm>
              <a:off x="4088468" y="3886200"/>
              <a:ext cx="1547186" cy="69041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3.2 </a:t>
              </a:r>
              <a:r>
                <a:rPr lang="en-US" sz="800" dirty="0">
                  <a:solidFill>
                    <a:schemeClr val="tx1"/>
                  </a:solidFill>
                  <a:latin typeface="Arial" pitchFamily="34" charset="0"/>
                  <a:cs typeface="Arial" pitchFamily="34" charset="0"/>
                </a:rPr>
                <a:t>Targeted rural development initiatives that support smallholder farmers </a:t>
              </a:r>
            </a:p>
          </p:txBody>
        </p:sp>
        <p:sp>
          <p:nvSpPr>
            <p:cNvPr id="32" name="Rectangle 31"/>
            <p:cNvSpPr/>
            <p:nvPr/>
          </p:nvSpPr>
          <p:spPr>
            <a:xfrm>
              <a:off x="5739439" y="5414961"/>
              <a:ext cx="1572615" cy="6904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4.4 </a:t>
              </a:r>
              <a:r>
                <a:rPr lang="en-US" sz="800" dirty="0">
                  <a:solidFill>
                    <a:schemeClr val="tx1"/>
                  </a:solidFill>
                  <a:latin typeface="Arial" pitchFamily="34" charset="0"/>
                  <a:cs typeface="Arial" pitchFamily="34" charset="0"/>
                </a:rPr>
                <a:t>Coordinated development of the skills pool across the sector</a:t>
              </a:r>
            </a:p>
          </p:txBody>
        </p:sp>
        <p:sp>
          <p:nvSpPr>
            <p:cNvPr id="33" name="Rectangle 32"/>
            <p:cNvSpPr/>
            <p:nvPr/>
          </p:nvSpPr>
          <p:spPr>
            <a:xfrm>
              <a:off x="707093" y="3124200"/>
              <a:ext cx="1575761" cy="69041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1.1 </a:t>
              </a:r>
              <a:r>
                <a:rPr lang="en-US" sz="800" dirty="0">
                  <a:solidFill>
                    <a:schemeClr val="tx1"/>
                  </a:solidFill>
                  <a:latin typeface="Arial" pitchFamily="34" charset="0"/>
                  <a:cs typeface="Arial" pitchFamily="34" charset="0"/>
                </a:rPr>
                <a:t>Water resources protected through water supply and sanitation services regulation, compliance monitoring and enforcement</a:t>
              </a:r>
            </a:p>
          </p:txBody>
        </p:sp>
        <p:sp>
          <p:nvSpPr>
            <p:cNvPr id="34" name="Rectangle 33"/>
            <p:cNvSpPr/>
            <p:nvPr/>
          </p:nvSpPr>
          <p:spPr>
            <a:xfrm>
              <a:off x="696942" y="6172200"/>
              <a:ext cx="1585912" cy="6096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1.5 </a:t>
              </a:r>
              <a:r>
                <a:rPr lang="en-US" sz="800" dirty="0">
                  <a:solidFill>
                    <a:schemeClr val="tx1"/>
                  </a:solidFill>
                  <a:latin typeface="Arial" pitchFamily="34" charset="0"/>
                  <a:cs typeface="Arial" pitchFamily="34" charset="0"/>
                </a:rPr>
                <a:t>Freshwater eco-systems protected from </a:t>
              </a:r>
              <a:r>
                <a:rPr lang="en-US" sz="800" dirty="0" smtClean="0">
                  <a:solidFill>
                    <a:schemeClr val="tx1"/>
                  </a:solidFill>
                  <a:latin typeface="Arial" pitchFamily="34" charset="0"/>
                  <a:cs typeface="Arial" pitchFamily="34" charset="0"/>
                </a:rPr>
                <a:t>wastewater impacts</a:t>
              </a:r>
              <a:endParaRPr lang="en-US" sz="800" dirty="0">
                <a:solidFill>
                  <a:schemeClr val="tx1"/>
                </a:solidFill>
                <a:latin typeface="Arial" pitchFamily="34" charset="0"/>
                <a:cs typeface="Arial" pitchFamily="34" charset="0"/>
              </a:endParaRPr>
            </a:p>
          </p:txBody>
        </p:sp>
        <p:sp>
          <p:nvSpPr>
            <p:cNvPr id="35" name="Rectangle 34"/>
            <p:cNvSpPr/>
            <p:nvPr/>
          </p:nvSpPr>
          <p:spPr>
            <a:xfrm>
              <a:off x="4088468" y="3124200"/>
              <a:ext cx="1547186" cy="69041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3.1 </a:t>
              </a:r>
              <a:r>
                <a:rPr lang="en-US" sz="800" dirty="0">
                  <a:solidFill>
                    <a:schemeClr val="tx1"/>
                  </a:solidFill>
                  <a:latin typeface="Arial" pitchFamily="34" charset="0"/>
                  <a:cs typeface="Arial" pitchFamily="34" charset="0"/>
                </a:rPr>
                <a:t>Equitable water allocation and availability for socio-economic development</a:t>
              </a:r>
            </a:p>
          </p:txBody>
        </p:sp>
        <p:sp>
          <p:nvSpPr>
            <p:cNvPr id="36" name="Rectangle 35"/>
            <p:cNvSpPr/>
            <p:nvPr/>
          </p:nvSpPr>
          <p:spPr>
            <a:xfrm>
              <a:off x="5748877" y="3124200"/>
              <a:ext cx="1563177" cy="69041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4.1 </a:t>
              </a:r>
              <a:r>
                <a:rPr lang="en-US" sz="800" dirty="0">
                  <a:solidFill>
                    <a:schemeClr val="tx1"/>
                  </a:solidFill>
                  <a:latin typeface="Arial" pitchFamily="34" charset="0"/>
                  <a:cs typeface="Arial" pitchFamily="34" charset="0"/>
                </a:rPr>
                <a:t>An enabling environment for the management of water resources and the provision of basic water and sanitation services across the sector</a:t>
              </a:r>
            </a:p>
          </p:txBody>
        </p:sp>
        <p:sp>
          <p:nvSpPr>
            <p:cNvPr id="37" name="Rectangle 36"/>
            <p:cNvSpPr/>
            <p:nvPr/>
          </p:nvSpPr>
          <p:spPr>
            <a:xfrm>
              <a:off x="5739439" y="3886200"/>
              <a:ext cx="1572615" cy="6904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4.2 </a:t>
              </a:r>
              <a:r>
                <a:rPr lang="en-US" sz="800" dirty="0">
                  <a:solidFill>
                    <a:schemeClr val="tx1"/>
                  </a:solidFill>
                  <a:latin typeface="Arial" pitchFamily="34" charset="0"/>
                  <a:cs typeface="Arial" pitchFamily="34" charset="0"/>
                </a:rPr>
                <a:t>Sound governance and oversight of the DWS Public Entities</a:t>
              </a:r>
            </a:p>
          </p:txBody>
        </p:sp>
        <p:sp>
          <p:nvSpPr>
            <p:cNvPr id="38" name="Rectangle 37"/>
            <p:cNvSpPr/>
            <p:nvPr/>
          </p:nvSpPr>
          <p:spPr>
            <a:xfrm>
              <a:off x="725968" y="533401"/>
              <a:ext cx="8265632" cy="8381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a:solidFill>
                    <a:schemeClr val="tx1"/>
                  </a:solidFill>
                  <a:latin typeface="Arial" pitchFamily="34" charset="0"/>
                  <a:cs typeface="Arial" pitchFamily="34" charset="0"/>
                </a:rPr>
                <a:t>To ensure the universal access of all South Africans to equitable water resources and sustainable water and sanitation services, by: </a:t>
              </a:r>
            </a:p>
            <a:p>
              <a:pPr marL="171450" indent="-171450">
                <a:buFont typeface="Arial" pitchFamily="34" charset="0"/>
                <a:buChar char="•"/>
              </a:pPr>
              <a:r>
                <a:rPr lang="en-US" sz="800" dirty="0" smtClean="0">
                  <a:solidFill>
                    <a:schemeClr val="tx1"/>
                  </a:solidFill>
                  <a:latin typeface="Arial" pitchFamily="34" charset="0"/>
                  <a:cs typeface="Arial" pitchFamily="34" charset="0"/>
                </a:rPr>
                <a:t>Protecting</a:t>
              </a:r>
              <a:r>
                <a:rPr lang="en-US" sz="800" dirty="0">
                  <a:solidFill>
                    <a:schemeClr val="tx1"/>
                  </a:solidFill>
                  <a:latin typeface="Arial" pitchFamily="34" charset="0"/>
                  <a:cs typeface="Arial" pitchFamily="34" charset="0"/>
                </a:rPr>
                <a:t>, developing, conserving, managing and regulating water resources;</a:t>
              </a:r>
            </a:p>
            <a:p>
              <a:pPr marL="171450" indent="-171450">
                <a:buFont typeface="Arial" pitchFamily="34" charset="0"/>
                <a:buChar char="•"/>
              </a:pPr>
              <a:r>
                <a:rPr lang="en-US" sz="800" dirty="0" smtClean="0">
                  <a:solidFill>
                    <a:schemeClr val="tx1"/>
                  </a:solidFill>
                  <a:latin typeface="Arial" pitchFamily="34" charset="0"/>
                  <a:cs typeface="Arial" pitchFamily="34" charset="0"/>
                </a:rPr>
                <a:t>Managing</a:t>
              </a:r>
              <a:r>
                <a:rPr lang="en-US" sz="800" dirty="0">
                  <a:solidFill>
                    <a:schemeClr val="tx1"/>
                  </a:solidFill>
                  <a:latin typeface="Arial" pitchFamily="34" charset="0"/>
                  <a:cs typeface="Arial" pitchFamily="34" charset="0"/>
                </a:rPr>
                <a:t>, regulating and providing efficient and effective water and sanitation services; </a:t>
              </a:r>
            </a:p>
            <a:p>
              <a:pPr marL="171450" indent="-171450">
                <a:buFont typeface="Arial" pitchFamily="34" charset="0"/>
                <a:buChar char="•"/>
              </a:pPr>
              <a:r>
                <a:rPr lang="en-US" sz="800" dirty="0" smtClean="0">
                  <a:solidFill>
                    <a:schemeClr val="tx1"/>
                  </a:solidFill>
                  <a:latin typeface="Arial" pitchFamily="34" charset="0"/>
                  <a:cs typeface="Arial" pitchFamily="34" charset="0"/>
                </a:rPr>
                <a:t>Providing </a:t>
              </a:r>
              <a:r>
                <a:rPr lang="en-US" sz="800" dirty="0">
                  <a:solidFill>
                    <a:schemeClr val="tx1"/>
                  </a:solidFill>
                  <a:latin typeface="Arial" pitchFamily="34" charset="0"/>
                  <a:cs typeface="Arial" pitchFamily="34" charset="0"/>
                </a:rPr>
                <a:t>strategic leadership and evidence based policy direction to a coordinated water and sanitation sector for improved sector performance and service delivery; </a:t>
              </a:r>
            </a:p>
            <a:p>
              <a:pPr marL="171450" indent="-171450">
                <a:buFont typeface="Arial" pitchFamily="34" charset="0"/>
                <a:buChar char="•"/>
              </a:pPr>
              <a:r>
                <a:rPr lang="en-US" sz="800" dirty="0" smtClean="0">
                  <a:solidFill>
                    <a:schemeClr val="tx1"/>
                  </a:solidFill>
                  <a:latin typeface="Arial" pitchFamily="34" charset="0"/>
                  <a:cs typeface="Arial" pitchFamily="34" charset="0"/>
                </a:rPr>
                <a:t>Building </a:t>
              </a:r>
              <a:r>
                <a:rPr lang="en-US" sz="800" dirty="0">
                  <a:solidFill>
                    <a:schemeClr val="tx1"/>
                  </a:solidFill>
                  <a:latin typeface="Arial" pitchFamily="34" charset="0"/>
                  <a:cs typeface="Arial" pitchFamily="34" charset="0"/>
                </a:rPr>
                <a:t>the skills and capabilities of the sector and enhancing information management to inform decision making; and </a:t>
              </a:r>
            </a:p>
            <a:p>
              <a:pPr marL="171450" indent="-171450">
                <a:buFont typeface="Arial" pitchFamily="34" charset="0"/>
                <a:buChar char="•"/>
              </a:pPr>
              <a:r>
                <a:rPr lang="en-US" sz="800" dirty="0" smtClean="0">
                  <a:solidFill>
                    <a:schemeClr val="tx1"/>
                  </a:solidFill>
                  <a:latin typeface="Arial" pitchFamily="34" charset="0"/>
                  <a:cs typeface="Arial" pitchFamily="34" charset="0"/>
                </a:rPr>
                <a:t>Enhancing </a:t>
              </a:r>
              <a:r>
                <a:rPr lang="en-US" sz="800" dirty="0">
                  <a:solidFill>
                    <a:schemeClr val="tx1"/>
                  </a:solidFill>
                  <a:latin typeface="Arial" pitchFamily="34" charset="0"/>
                  <a:cs typeface="Arial" pitchFamily="34" charset="0"/>
                </a:rPr>
                <a:t>communication and stakeholder partnerships with communities and sector constituencies to advance the national development agenda.</a:t>
              </a:r>
            </a:p>
            <a:p>
              <a:endParaRPr lang="en-US" sz="800" dirty="0">
                <a:solidFill>
                  <a:schemeClr val="tx1"/>
                </a:solidFill>
                <a:latin typeface="Arial" pitchFamily="34" charset="0"/>
                <a:cs typeface="Arial" pitchFamily="34" charset="0"/>
              </a:endParaRPr>
            </a:p>
          </p:txBody>
        </p:sp>
        <p:sp>
          <p:nvSpPr>
            <p:cNvPr id="40" name="Rectangle 39"/>
            <p:cNvSpPr/>
            <p:nvPr/>
          </p:nvSpPr>
          <p:spPr>
            <a:xfrm>
              <a:off x="696942" y="4648200"/>
              <a:ext cx="1575761" cy="69041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1.3 The </a:t>
              </a:r>
              <a:r>
                <a:rPr lang="en-US" sz="800" dirty="0">
                  <a:solidFill>
                    <a:schemeClr val="tx1"/>
                  </a:solidFill>
                  <a:latin typeface="Arial" pitchFamily="34" charset="0"/>
                  <a:cs typeface="Arial" pitchFamily="34" charset="0"/>
                </a:rPr>
                <a:t>integrity of freshwater ecosystems protected</a:t>
              </a:r>
            </a:p>
          </p:txBody>
        </p:sp>
        <p:cxnSp>
          <p:nvCxnSpPr>
            <p:cNvPr id="44" name="Straight Connector 43"/>
            <p:cNvCxnSpPr/>
            <p:nvPr/>
          </p:nvCxnSpPr>
          <p:spPr>
            <a:xfrm>
              <a:off x="76203" y="3048000"/>
              <a:ext cx="90677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 y="2250559"/>
              <a:ext cx="90677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1447801"/>
              <a:ext cx="9144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 y="457200"/>
              <a:ext cx="914399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flipH="1">
              <a:off x="7543800" y="5943600"/>
              <a:ext cx="1143000" cy="230832"/>
            </a:xfrm>
            <a:prstGeom prst="rect">
              <a:avLst/>
            </a:prstGeom>
            <a:noFill/>
          </p:spPr>
          <p:txBody>
            <a:bodyPr wrap="square" rtlCol="0">
              <a:spAutoFit/>
            </a:bodyPr>
            <a:lstStyle/>
            <a:p>
              <a:r>
                <a:rPr lang="en-US" sz="900" b="1" dirty="0" smtClean="0">
                  <a:latin typeface="Arial" pitchFamily="34" charset="0"/>
                  <a:cs typeface="Arial" pitchFamily="34" charset="0"/>
                </a:rPr>
                <a:t>Scorecard legend</a:t>
              </a:r>
              <a:endParaRPr lang="en-US" sz="900" b="1" dirty="0">
                <a:latin typeface="Arial" pitchFamily="34" charset="0"/>
                <a:cs typeface="Arial" pitchFamily="34" charset="0"/>
              </a:endParaRPr>
            </a:p>
          </p:txBody>
        </p:sp>
        <p:grpSp>
          <p:nvGrpSpPr>
            <p:cNvPr id="76" name="Group 75"/>
            <p:cNvGrpSpPr/>
            <p:nvPr/>
          </p:nvGrpSpPr>
          <p:grpSpPr>
            <a:xfrm>
              <a:off x="7388254" y="5943600"/>
              <a:ext cx="1679546" cy="838200"/>
              <a:chOff x="7239000" y="5943600"/>
              <a:chExt cx="1679546" cy="838200"/>
            </a:xfrm>
          </p:grpSpPr>
          <p:sp>
            <p:nvSpPr>
              <p:cNvPr id="58" name="Rectangle 57"/>
              <p:cNvSpPr/>
              <p:nvPr/>
            </p:nvSpPr>
            <p:spPr>
              <a:xfrm>
                <a:off x="7312054" y="6245863"/>
                <a:ext cx="754845" cy="16446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Operations</a:t>
                </a:r>
                <a:endParaRPr lang="en-ZA" sz="800" b="1" dirty="0">
                  <a:solidFill>
                    <a:schemeClr val="tx1"/>
                  </a:solidFill>
                  <a:latin typeface="Arial" pitchFamily="34" charset="0"/>
                  <a:cs typeface="Arial" pitchFamily="34" charset="0"/>
                </a:endParaRPr>
              </a:p>
            </p:txBody>
          </p:sp>
          <p:sp>
            <p:nvSpPr>
              <p:cNvPr id="59" name="Rectangle 58"/>
              <p:cNvSpPr/>
              <p:nvPr/>
            </p:nvSpPr>
            <p:spPr>
              <a:xfrm>
                <a:off x="7306452" y="6553200"/>
                <a:ext cx="760447" cy="16670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Customer</a:t>
                </a:r>
                <a:endParaRPr lang="en-ZA" sz="800" b="1" dirty="0">
                  <a:solidFill>
                    <a:schemeClr val="tx1"/>
                  </a:solidFill>
                  <a:latin typeface="Arial" pitchFamily="34" charset="0"/>
                  <a:cs typeface="Arial" pitchFamily="34" charset="0"/>
                </a:endParaRPr>
              </a:p>
            </p:txBody>
          </p:sp>
          <p:sp>
            <p:nvSpPr>
              <p:cNvPr id="60" name="Rectangle 59"/>
              <p:cNvSpPr/>
              <p:nvPr/>
            </p:nvSpPr>
            <p:spPr>
              <a:xfrm>
                <a:off x="8167833" y="6553200"/>
                <a:ext cx="671367" cy="1667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People</a:t>
                </a:r>
              </a:p>
            </p:txBody>
          </p:sp>
          <p:sp>
            <p:nvSpPr>
              <p:cNvPr id="61" name="Rectangle 60"/>
              <p:cNvSpPr/>
              <p:nvPr/>
            </p:nvSpPr>
            <p:spPr>
              <a:xfrm>
                <a:off x="8167833" y="6238852"/>
                <a:ext cx="671367" cy="17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Finance</a:t>
                </a:r>
              </a:p>
            </p:txBody>
          </p:sp>
          <p:grpSp>
            <p:nvGrpSpPr>
              <p:cNvPr id="75" name="Group 74"/>
              <p:cNvGrpSpPr/>
              <p:nvPr/>
            </p:nvGrpSpPr>
            <p:grpSpPr>
              <a:xfrm>
                <a:off x="7312054" y="6172200"/>
                <a:ext cx="1527146" cy="609600"/>
                <a:chOff x="7312054" y="6172200"/>
                <a:chExt cx="1527146" cy="609600"/>
              </a:xfrm>
            </p:grpSpPr>
            <p:cxnSp>
              <p:nvCxnSpPr>
                <p:cNvPr id="63" name="Straight Connector 62"/>
                <p:cNvCxnSpPr/>
                <p:nvPr/>
              </p:nvCxnSpPr>
              <p:spPr>
                <a:xfrm>
                  <a:off x="8118214" y="61722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312054" y="6477000"/>
                  <a:ext cx="15271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7239000" y="5943600"/>
                <a:ext cx="1679546" cy="838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Slide Number Placeholder 3"/>
          <p:cNvSpPr>
            <a:spLocks noGrp="1"/>
          </p:cNvSpPr>
          <p:nvPr>
            <p:ph type="sldNum" sz="quarter" idx="12"/>
          </p:nvPr>
        </p:nvSpPr>
        <p:spPr>
          <a:xfrm>
            <a:off x="4395216" y="6429502"/>
            <a:ext cx="2133600" cy="365125"/>
          </a:xfrm>
        </p:spPr>
        <p:txBody>
          <a:bodyPr/>
          <a:lstStyle/>
          <a:p>
            <a:pPr algn="ctr">
              <a:defRPr/>
            </a:pPr>
            <a:fld id="{3BABFDD9-386B-4635-A8AB-4BCCAEB4E35F}" type="slidenum">
              <a:rPr lang="en-US" sz="1200" smtClean="0">
                <a:latin typeface="Arial" pitchFamily="34" charset="0"/>
                <a:cs typeface="Arial" pitchFamily="34" charset="0"/>
              </a:rPr>
              <a:pPr algn="ctr">
                <a:defRPr/>
              </a:pPr>
              <a:t>22</a:t>
            </a:fld>
            <a:endParaRPr lang="en-US" sz="1200" dirty="0">
              <a:latin typeface="Arial" pitchFamily="34" charset="0"/>
              <a:cs typeface="Arial" pitchFamily="34" charset="0"/>
            </a:endParaRPr>
          </a:p>
        </p:txBody>
      </p:sp>
      <p:sp>
        <p:nvSpPr>
          <p:cNvPr id="51" name="Rectangle 50"/>
          <p:cNvSpPr/>
          <p:nvPr/>
        </p:nvSpPr>
        <p:spPr>
          <a:xfrm>
            <a:off x="2431076" y="6174432"/>
            <a:ext cx="1544127" cy="60736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Arial" pitchFamily="34" charset="0"/>
                <a:cs typeface="Arial" pitchFamily="34" charset="0"/>
              </a:rPr>
              <a:t>2.5 Enhanced provision of sustainable and dignified basic sanitation </a:t>
            </a:r>
            <a:endParaRPr lang="en-US" sz="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385570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5263"/>
            <a:ext cx="7202384" cy="604131"/>
          </a:xfrm>
        </p:spPr>
        <p:txBody>
          <a:bodyPr/>
          <a:lstStyle/>
          <a:p>
            <a:r>
              <a:rPr lang="en-ZA" sz="3600" dirty="0" smtClean="0"/>
              <a:t>Programme descriptions</a:t>
            </a:r>
            <a:endParaRPr lang="en-ZA"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63288862"/>
              </p:ext>
            </p:extLst>
          </p:nvPr>
        </p:nvGraphicFramePr>
        <p:xfrm>
          <a:off x="1543790" y="678837"/>
          <a:ext cx="7042070" cy="5544033"/>
        </p:xfrm>
        <a:graphic>
          <a:graphicData uri="http://schemas.openxmlformats.org/drawingml/2006/table">
            <a:tbl>
              <a:tblPr firstRow="1" bandRow="1">
                <a:tableStyleId>{F5AB1C69-6EDB-4FF4-983F-18BD219EF322}</a:tableStyleId>
              </a:tblPr>
              <a:tblGrid>
                <a:gridCol w="319315">
                  <a:extLst>
                    <a:ext uri="{9D8B030D-6E8A-4147-A177-3AD203B41FA5}">
                      <a16:colId xmlns:a16="http://schemas.microsoft.com/office/drawing/2014/main" xmlns="" val="20000"/>
                    </a:ext>
                  </a:extLst>
                </a:gridCol>
                <a:gridCol w="1391308">
                  <a:extLst>
                    <a:ext uri="{9D8B030D-6E8A-4147-A177-3AD203B41FA5}">
                      <a16:colId xmlns:a16="http://schemas.microsoft.com/office/drawing/2014/main" xmlns="" val="20001"/>
                    </a:ext>
                  </a:extLst>
                </a:gridCol>
                <a:gridCol w="5331447">
                  <a:extLst>
                    <a:ext uri="{9D8B030D-6E8A-4147-A177-3AD203B41FA5}">
                      <a16:colId xmlns:a16="http://schemas.microsoft.com/office/drawing/2014/main" xmlns="" val="20002"/>
                    </a:ext>
                  </a:extLst>
                </a:gridCol>
              </a:tblGrid>
              <a:tr h="392913">
                <a:tc gridSpan="2">
                  <a:txBody>
                    <a:bodyPr/>
                    <a:lstStyle/>
                    <a:p>
                      <a:r>
                        <a:rPr lang="en-ZA" sz="1400" dirty="0" smtClean="0">
                          <a:latin typeface="Arial" pitchFamily="34" charset="0"/>
                          <a:cs typeface="Arial" pitchFamily="34" charset="0"/>
                        </a:rPr>
                        <a:t>Programme</a:t>
                      </a:r>
                      <a:endParaRPr lang="en-ZA" sz="1400" dirty="0">
                        <a:latin typeface="Arial" pitchFamily="34" charset="0"/>
                        <a:cs typeface="Arial" pitchFamily="34" charset="0"/>
                      </a:endParaRPr>
                    </a:p>
                  </a:txBody>
                  <a:tcPr/>
                </a:tc>
                <a:tc hMerge="1">
                  <a:txBody>
                    <a:bodyPr/>
                    <a:lstStyle/>
                    <a:p>
                      <a:endParaRPr lang="en-ZA" dirty="0"/>
                    </a:p>
                  </a:txBody>
                  <a:tcPr/>
                </a:tc>
                <a:tc>
                  <a:txBody>
                    <a:bodyPr/>
                    <a:lstStyle/>
                    <a:p>
                      <a:r>
                        <a:rPr lang="en-ZA" sz="1400" dirty="0" smtClean="0">
                          <a:latin typeface="Arial" pitchFamily="34" charset="0"/>
                          <a:cs typeface="Arial" pitchFamily="34" charset="0"/>
                        </a:rPr>
                        <a:t>Description</a:t>
                      </a:r>
                      <a:endParaRPr lang="en-ZA" sz="1400" dirty="0">
                        <a:latin typeface="Arial" pitchFamily="34" charset="0"/>
                        <a:cs typeface="Arial" pitchFamily="34" charset="0"/>
                      </a:endParaRPr>
                    </a:p>
                  </a:txBody>
                  <a:tcPr/>
                </a:tc>
                <a:extLst>
                  <a:ext uri="{0D108BD9-81ED-4DB2-BD59-A6C34878D82A}">
                    <a16:rowId xmlns:a16="http://schemas.microsoft.com/office/drawing/2014/main" xmlns="" val="10000"/>
                  </a:ext>
                </a:extLst>
              </a:tr>
              <a:tr h="936531">
                <a:tc>
                  <a:txBody>
                    <a:bodyPr/>
                    <a:lstStyle/>
                    <a:p>
                      <a:r>
                        <a:rPr lang="en-ZA" sz="1400" dirty="0" smtClean="0">
                          <a:latin typeface="Arial" pitchFamily="34" charset="0"/>
                          <a:cs typeface="Arial" pitchFamily="34" charset="0"/>
                        </a:rPr>
                        <a:t>1</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Administration</a:t>
                      </a:r>
                      <a:endParaRPr lang="en-ZA" sz="1400" dirty="0">
                        <a:latin typeface="Arial" pitchFamily="34" charset="0"/>
                        <a:cs typeface="Arial" pitchFamily="34" charset="0"/>
                      </a:endParaRPr>
                    </a:p>
                  </a:txBody>
                  <a:tcPr/>
                </a:tc>
                <a:tc>
                  <a:txBody>
                    <a:bodyPr/>
                    <a:lstStyle/>
                    <a:p>
                      <a:pPr marL="285750" indent="-285750" algn="just">
                        <a:buFont typeface="Arial" pitchFamily="34" charset="0"/>
                        <a:buChar char="•"/>
                      </a:pPr>
                      <a:r>
                        <a:rPr lang="en-US" sz="1400" kern="1200" dirty="0" smtClean="0">
                          <a:solidFill>
                            <a:schemeClr val="dk1"/>
                          </a:solidFill>
                          <a:effectLst/>
                          <a:latin typeface="Arial" pitchFamily="34" charset="0"/>
                          <a:ea typeface="+mn-ea"/>
                          <a:cs typeface="Arial" pitchFamily="34" charset="0"/>
                        </a:rPr>
                        <a:t>Provides strategic leadership, management and support services to the department. </a:t>
                      </a:r>
                    </a:p>
                    <a:p>
                      <a:pPr marL="285750" indent="-285750" algn="just">
                        <a:buFont typeface="Arial" pitchFamily="34" charset="0"/>
                        <a:buChar char="•"/>
                      </a:pPr>
                      <a:r>
                        <a:rPr lang="en-US" sz="1400" kern="1200" dirty="0" smtClean="0">
                          <a:solidFill>
                            <a:schemeClr val="dk1"/>
                          </a:solidFill>
                          <a:effectLst/>
                          <a:latin typeface="Arial" pitchFamily="34" charset="0"/>
                          <a:ea typeface="+mn-ea"/>
                          <a:cs typeface="Arial" pitchFamily="34" charset="0"/>
                        </a:rPr>
                        <a:t>Develop and promote international relations on water resources between </a:t>
                      </a:r>
                      <a:r>
                        <a:rPr lang="en-US" sz="1400" kern="1200" dirty="0" err="1" smtClean="0">
                          <a:solidFill>
                            <a:schemeClr val="dk1"/>
                          </a:solidFill>
                          <a:effectLst/>
                          <a:latin typeface="Arial" pitchFamily="34" charset="0"/>
                          <a:ea typeface="+mn-ea"/>
                          <a:cs typeface="Arial" pitchFamily="34" charset="0"/>
                        </a:rPr>
                        <a:t>neighbouring</a:t>
                      </a:r>
                      <a:r>
                        <a:rPr lang="en-US" sz="1400" kern="1200" dirty="0" smtClean="0">
                          <a:solidFill>
                            <a:schemeClr val="dk1"/>
                          </a:solidFill>
                          <a:effectLst/>
                          <a:latin typeface="Arial" pitchFamily="34" charset="0"/>
                          <a:ea typeface="+mn-ea"/>
                          <a:cs typeface="Arial" pitchFamily="34" charset="0"/>
                        </a:rPr>
                        <a:t> countries. </a:t>
                      </a:r>
                      <a:endParaRPr lang="en-ZA" sz="1400" dirty="0">
                        <a:latin typeface="Arial" pitchFamily="34" charset="0"/>
                        <a:cs typeface="Arial" pitchFamily="34" charset="0"/>
                      </a:endParaRPr>
                    </a:p>
                  </a:txBody>
                  <a:tcPr/>
                </a:tc>
                <a:extLst>
                  <a:ext uri="{0D108BD9-81ED-4DB2-BD59-A6C34878D82A}">
                    <a16:rowId xmlns:a16="http://schemas.microsoft.com/office/drawing/2014/main" xmlns="" val="10001"/>
                  </a:ext>
                </a:extLst>
              </a:tr>
              <a:tr h="1356356">
                <a:tc>
                  <a:txBody>
                    <a:bodyPr/>
                    <a:lstStyle/>
                    <a:p>
                      <a:r>
                        <a:rPr lang="en-ZA" sz="1400" dirty="0" smtClean="0">
                          <a:latin typeface="Arial" pitchFamily="34" charset="0"/>
                          <a:cs typeface="Arial" pitchFamily="34" charset="0"/>
                        </a:rPr>
                        <a:t>2</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Water Planning and Information</a:t>
                      </a:r>
                      <a:r>
                        <a:rPr lang="en-ZA" sz="1400" baseline="0" dirty="0" smtClean="0">
                          <a:latin typeface="Arial" pitchFamily="34" charset="0"/>
                          <a:cs typeface="Arial" pitchFamily="34" charset="0"/>
                        </a:rPr>
                        <a:t> Management</a:t>
                      </a:r>
                      <a:endParaRPr lang="en-ZA" sz="1400" dirty="0">
                        <a:latin typeface="Arial" pitchFamily="34" charset="0"/>
                        <a:cs typeface="Arial" pitchFamily="34" charset="0"/>
                      </a:endParaRPr>
                    </a:p>
                  </a:txBody>
                  <a:tcPr/>
                </a:tc>
                <a:tc>
                  <a:txBody>
                    <a:bodyPr/>
                    <a:lstStyle/>
                    <a:p>
                      <a:pPr marL="285750" indent="-285750" algn="just">
                        <a:buFont typeface="Arial" pitchFamily="34" charset="0"/>
                        <a:buChar char="•"/>
                      </a:pPr>
                      <a:r>
                        <a:rPr lang="en-US" sz="1400" kern="1200" dirty="0" smtClean="0">
                          <a:solidFill>
                            <a:schemeClr val="dk1"/>
                          </a:solidFill>
                          <a:effectLst/>
                          <a:latin typeface="Arial" pitchFamily="34" charset="0"/>
                          <a:ea typeface="+mn-ea"/>
                          <a:cs typeface="Arial" pitchFamily="34" charset="0"/>
                        </a:rPr>
                        <a:t>Ensures that the country’s water resources are protected, used, developed, conserved managed and controlled in a sustainable manner for the benefit of all people and the environment </a:t>
                      </a:r>
                    </a:p>
                    <a:p>
                      <a:pPr marL="285750" indent="-285750" algn="just">
                        <a:buFont typeface="Arial" pitchFamily="34" charset="0"/>
                        <a:buChar char="•"/>
                      </a:pPr>
                      <a:r>
                        <a:rPr lang="en-US" sz="1400" kern="1200" dirty="0" smtClean="0">
                          <a:solidFill>
                            <a:schemeClr val="dk1"/>
                          </a:solidFill>
                          <a:effectLst/>
                          <a:latin typeface="Arial" pitchFamily="34" charset="0"/>
                          <a:ea typeface="+mn-ea"/>
                          <a:cs typeface="Arial" pitchFamily="34" charset="0"/>
                        </a:rPr>
                        <a:t>Develops a knowledge base and implements effective policies, procedures and integrated planning strategies for water resources and water and sanitation services</a:t>
                      </a:r>
                      <a:endParaRPr lang="en-ZA" sz="1400" dirty="0">
                        <a:latin typeface="Arial" pitchFamily="34" charset="0"/>
                        <a:cs typeface="Arial" pitchFamily="34" charset="0"/>
                      </a:endParaRPr>
                    </a:p>
                  </a:txBody>
                  <a:tcPr/>
                </a:tc>
                <a:extLst>
                  <a:ext uri="{0D108BD9-81ED-4DB2-BD59-A6C34878D82A}">
                    <a16:rowId xmlns:a16="http://schemas.microsoft.com/office/drawing/2014/main" xmlns="" val="10002"/>
                  </a:ext>
                </a:extLst>
              </a:tr>
              <a:tr h="726619">
                <a:tc>
                  <a:txBody>
                    <a:bodyPr/>
                    <a:lstStyle/>
                    <a:p>
                      <a:r>
                        <a:rPr lang="en-ZA" sz="1400" dirty="0" smtClean="0">
                          <a:latin typeface="Arial" pitchFamily="34" charset="0"/>
                          <a:cs typeface="Arial" pitchFamily="34" charset="0"/>
                        </a:rPr>
                        <a:t>3</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Water Infrastructure Development</a:t>
                      </a:r>
                      <a:endParaRPr lang="en-ZA" sz="1400" dirty="0">
                        <a:latin typeface="Arial" pitchFamily="34" charset="0"/>
                        <a:cs typeface="Arial" pitchFamily="34" charset="0"/>
                      </a:endParaRPr>
                    </a:p>
                  </a:txBody>
                  <a:tcPr/>
                </a:tc>
                <a:tc>
                  <a:txBody>
                    <a:bodyPr/>
                    <a:lstStyle/>
                    <a:p>
                      <a:pPr algn="just"/>
                      <a:r>
                        <a:rPr lang="en-US" sz="1400" kern="1200" dirty="0" smtClean="0">
                          <a:solidFill>
                            <a:schemeClr val="dk1"/>
                          </a:solidFill>
                          <a:effectLst/>
                          <a:latin typeface="Arial" pitchFamily="34" charset="0"/>
                          <a:ea typeface="+mn-ea"/>
                          <a:cs typeface="Arial" pitchFamily="34" charset="0"/>
                        </a:rPr>
                        <a:t>Develops, rehabilitates and refurbishes raw water resources and water and sanitation services infrastructure to meet the socio-economic and environmental needs of South Africa</a:t>
                      </a:r>
                      <a:endParaRPr lang="en-ZA" sz="1400" dirty="0">
                        <a:latin typeface="Arial" pitchFamily="34" charset="0"/>
                        <a:cs typeface="Arial" pitchFamily="34" charset="0"/>
                      </a:endParaRPr>
                    </a:p>
                  </a:txBody>
                  <a:tcPr/>
                </a:tc>
                <a:extLst>
                  <a:ext uri="{0D108BD9-81ED-4DB2-BD59-A6C34878D82A}">
                    <a16:rowId xmlns:a16="http://schemas.microsoft.com/office/drawing/2014/main" xmlns="" val="10003"/>
                  </a:ext>
                </a:extLst>
              </a:tr>
              <a:tr h="936531">
                <a:tc>
                  <a:txBody>
                    <a:bodyPr/>
                    <a:lstStyle/>
                    <a:p>
                      <a:r>
                        <a:rPr lang="en-ZA" sz="1400" dirty="0" smtClean="0">
                          <a:latin typeface="Arial" pitchFamily="34" charset="0"/>
                          <a:cs typeface="Arial" pitchFamily="34" charset="0"/>
                        </a:rPr>
                        <a:t>4</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Water Sector Regulation</a:t>
                      </a:r>
                      <a:endParaRPr lang="en-ZA" sz="1400" dirty="0">
                        <a:latin typeface="Arial" pitchFamily="34" charset="0"/>
                        <a:cs typeface="Arial" pitchFamily="34" charset="0"/>
                      </a:endParaRPr>
                    </a:p>
                  </a:txBody>
                  <a:tcPr/>
                </a:tc>
                <a:tc>
                  <a:txBody>
                    <a:bodyPr/>
                    <a:lstStyle/>
                    <a:p>
                      <a:pPr algn="just"/>
                      <a:r>
                        <a:rPr lang="en-US" sz="1400" kern="1200" dirty="0" smtClean="0">
                          <a:solidFill>
                            <a:schemeClr val="dk1"/>
                          </a:solidFill>
                          <a:effectLst/>
                          <a:latin typeface="Arial" pitchFamily="34" charset="0"/>
                          <a:ea typeface="+mn-ea"/>
                          <a:cs typeface="Arial" pitchFamily="34" charset="0"/>
                        </a:rPr>
                        <a:t>Ensures</a:t>
                      </a:r>
                      <a:r>
                        <a:rPr lang="en-US" sz="1400" kern="1200" baseline="0" dirty="0" smtClean="0">
                          <a:solidFill>
                            <a:schemeClr val="dk1"/>
                          </a:solidFill>
                          <a:effectLst/>
                          <a:latin typeface="Arial" pitchFamily="34" charset="0"/>
                          <a:ea typeface="+mn-ea"/>
                          <a:cs typeface="Arial" pitchFamily="34" charset="0"/>
                        </a:rPr>
                        <a:t> </a:t>
                      </a:r>
                      <a:r>
                        <a:rPr lang="en-US" sz="1400" kern="1200" dirty="0" smtClean="0">
                          <a:solidFill>
                            <a:schemeClr val="dk1"/>
                          </a:solidFill>
                          <a:effectLst/>
                          <a:latin typeface="Arial" pitchFamily="34" charset="0"/>
                          <a:ea typeface="+mn-ea"/>
                          <a:cs typeface="Arial" pitchFamily="34" charset="0"/>
                        </a:rPr>
                        <a:t>the development, implementation, monitoring and review of regulations across the water and sanitation value chain in accordance with the provisions of the National Water Act (1998), the Water Services Act (1997) and related water and sanitation policies</a:t>
                      </a:r>
                      <a:endParaRPr lang="en-ZA" sz="1400" dirty="0">
                        <a:latin typeface="Arial" pitchFamily="34" charset="0"/>
                        <a:cs typeface="Arial" pitchFamily="34" charset="0"/>
                      </a:endParaRPr>
                    </a:p>
                  </a:txBody>
                  <a:tcPr/>
                </a:tc>
                <a:extLst>
                  <a:ext uri="{0D108BD9-81ED-4DB2-BD59-A6C34878D82A}">
                    <a16:rowId xmlns:a16="http://schemas.microsoft.com/office/drawing/2014/main" xmlns="" val="10004"/>
                  </a:ext>
                </a:extLst>
              </a:tr>
              <a:tr h="726619">
                <a:tc gridSpan="2">
                  <a:txBody>
                    <a:bodyPr/>
                    <a:lstStyle/>
                    <a:p>
                      <a:r>
                        <a:rPr lang="en-ZA" sz="1400" dirty="0" smtClean="0">
                          <a:latin typeface="Arial" pitchFamily="34" charset="0"/>
                          <a:cs typeface="Arial" pitchFamily="34" charset="0"/>
                        </a:rPr>
                        <a:t>Water Trading Entity</a:t>
                      </a:r>
                      <a:endParaRPr lang="en-ZA" sz="1400" dirty="0">
                        <a:latin typeface="Arial" pitchFamily="34" charset="0"/>
                        <a:cs typeface="Arial" pitchFamily="34" charset="0"/>
                      </a:endParaRPr>
                    </a:p>
                  </a:txBody>
                  <a:tcPr/>
                </a:tc>
                <a:tc hMerge="1">
                  <a:txBody>
                    <a:bodyPr/>
                    <a:lstStyle/>
                    <a:p>
                      <a:endParaRPr lang="en-ZA" dirty="0">
                        <a:latin typeface="Arial" pitchFamily="34" charset="0"/>
                        <a:cs typeface="Arial"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Ensures the efficient management of daily financial operations (for the Water Trading Entity), processes and systems for the infrastructure and proto-CMA components</a:t>
                      </a:r>
                      <a:endParaRPr lang="en-ZA" sz="1400" dirty="0">
                        <a:latin typeface="Arial" pitchFamily="34" charset="0"/>
                        <a:cs typeface="Arial" pitchFamily="34" charset="0"/>
                      </a:endParaRPr>
                    </a:p>
                  </a:txBody>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23</a:t>
            </a:fld>
            <a:endParaRPr lang="en-US"/>
          </a:p>
        </p:txBody>
      </p:sp>
    </p:spTree>
    <p:extLst>
      <p:ext uri="{BB962C8B-B14F-4D97-AF65-F5344CB8AC3E}">
        <p14:creationId xmlns:p14="http://schemas.microsoft.com/office/powerpoint/2010/main" xmlns="" val="2863749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10862"/>
            <a:ext cx="7207624" cy="1143000"/>
          </a:xfrm>
        </p:spPr>
        <p:txBody>
          <a:bodyPr/>
          <a:lstStyle/>
          <a:p>
            <a:r>
              <a:rPr lang="en-US" dirty="0" smtClean="0"/>
              <a:t>2018/19 </a:t>
            </a:r>
            <a:r>
              <a:rPr lang="en-US" dirty="0" err="1" smtClean="0"/>
              <a:t>MTEF</a:t>
            </a:r>
            <a:r>
              <a:rPr lang="en-US" dirty="0" smtClean="0"/>
              <a:t> allocation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54046637"/>
              </p:ext>
            </p:extLst>
          </p:nvPr>
        </p:nvGraphicFramePr>
        <p:xfrm>
          <a:off x="1547790" y="1061880"/>
          <a:ext cx="7207251" cy="4771360"/>
        </p:xfrm>
        <a:graphic>
          <a:graphicData uri="http://schemas.openxmlformats.org/drawingml/2006/table">
            <a:tbl>
              <a:tblPr firstRow="1" bandRow="1">
                <a:tableStyleId>{F5AB1C69-6EDB-4FF4-983F-18BD219EF322}</a:tableStyleId>
              </a:tblPr>
              <a:tblGrid>
                <a:gridCol w="3242574">
                  <a:extLst>
                    <a:ext uri="{9D8B030D-6E8A-4147-A177-3AD203B41FA5}">
                      <a16:colId xmlns:a16="http://schemas.microsoft.com/office/drawing/2014/main" xmlns="" val="20000"/>
                    </a:ext>
                  </a:extLst>
                </a:gridCol>
                <a:gridCol w="1321559">
                  <a:extLst>
                    <a:ext uri="{9D8B030D-6E8A-4147-A177-3AD203B41FA5}">
                      <a16:colId xmlns:a16="http://schemas.microsoft.com/office/drawing/2014/main" xmlns="" val="20001"/>
                    </a:ext>
                  </a:extLst>
                </a:gridCol>
                <a:gridCol w="1321559">
                  <a:extLst>
                    <a:ext uri="{9D8B030D-6E8A-4147-A177-3AD203B41FA5}">
                      <a16:colId xmlns:a16="http://schemas.microsoft.com/office/drawing/2014/main" xmlns="" val="20002"/>
                    </a:ext>
                  </a:extLst>
                </a:gridCol>
                <a:gridCol w="1321559">
                  <a:extLst>
                    <a:ext uri="{9D8B030D-6E8A-4147-A177-3AD203B41FA5}">
                      <a16:colId xmlns:a16="http://schemas.microsoft.com/office/drawing/2014/main" xmlns="" val="20003"/>
                    </a:ext>
                  </a:extLst>
                </a:gridCol>
              </a:tblGrid>
              <a:tr h="318890">
                <a:tc rowSpan="2">
                  <a:txBody>
                    <a:bodyPr/>
                    <a:lstStyle/>
                    <a:p>
                      <a:pPr algn="l" fontAlgn="b"/>
                      <a:r>
                        <a:rPr lang="en-US" sz="1600" b="1" i="0" u="none" strike="noStrike" dirty="0" err="1">
                          <a:solidFill>
                            <a:schemeClr val="bg1"/>
                          </a:solidFill>
                          <a:effectLst/>
                          <a:latin typeface="Arial"/>
                        </a:rPr>
                        <a:t>Programme</a:t>
                      </a:r>
                      <a:endParaRPr lang="en-US" sz="1600" b="1" i="0" u="none" strike="noStrike" dirty="0">
                        <a:solidFill>
                          <a:schemeClr val="bg1"/>
                        </a:solidFill>
                        <a:effectLst/>
                        <a:latin typeface="Arial"/>
                      </a:endParaRPr>
                    </a:p>
                    <a:p>
                      <a:pPr algn="l" fontAlgn="b"/>
                      <a:r>
                        <a:rPr lang="en-US" sz="1600" b="1" i="0" u="none" strike="noStrike" dirty="0">
                          <a:solidFill>
                            <a:schemeClr val="bg1"/>
                          </a:solidFill>
                          <a:effectLst/>
                          <a:latin typeface="Arial"/>
                        </a:rPr>
                        <a:t> </a:t>
                      </a:r>
                    </a:p>
                  </a:txBody>
                  <a:tcPr marL="9525" marR="9525" marT="9525" marB="0"/>
                </a:tc>
                <a:tc>
                  <a:txBody>
                    <a:bodyPr/>
                    <a:lstStyle/>
                    <a:p>
                      <a:pPr algn="r" fontAlgn="b"/>
                      <a:r>
                        <a:rPr lang="en-US" sz="1600" b="1" i="0" u="none" strike="noStrike" dirty="0">
                          <a:solidFill>
                            <a:schemeClr val="bg1"/>
                          </a:solidFill>
                          <a:effectLst/>
                          <a:latin typeface="Arial"/>
                        </a:rPr>
                        <a:t>2018/19</a:t>
                      </a:r>
                    </a:p>
                  </a:txBody>
                  <a:tcPr marL="9525" marR="9525" marT="9525" marB="0" anchor="b"/>
                </a:tc>
                <a:tc>
                  <a:txBody>
                    <a:bodyPr/>
                    <a:lstStyle/>
                    <a:p>
                      <a:pPr algn="r" fontAlgn="b"/>
                      <a:r>
                        <a:rPr lang="en-US" sz="1600" b="1" i="0" u="none" strike="noStrike">
                          <a:solidFill>
                            <a:schemeClr val="bg1"/>
                          </a:solidFill>
                          <a:effectLst/>
                          <a:latin typeface="Arial"/>
                        </a:rPr>
                        <a:t>2019/20</a:t>
                      </a:r>
                    </a:p>
                  </a:txBody>
                  <a:tcPr marL="9525" marR="9525" marT="9525" marB="0" anchor="b"/>
                </a:tc>
                <a:tc>
                  <a:txBody>
                    <a:bodyPr/>
                    <a:lstStyle/>
                    <a:p>
                      <a:pPr algn="r" fontAlgn="b"/>
                      <a:r>
                        <a:rPr lang="en-US" sz="1600" b="1" i="0" u="none" strike="noStrike">
                          <a:solidFill>
                            <a:schemeClr val="bg1"/>
                          </a:solidFill>
                          <a:effectLst/>
                          <a:latin typeface="Arial"/>
                        </a:rPr>
                        <a:t>2020/21</a:t>
                      </a:r>
                    </a:p>
                  </a:txBody>
                  <a:tcPr marL="9525" marR="9525" marT="9525" marB="0" anchor="b"/>
                </a:tc>
                <a:extLst>
                  <a:ext uri="{0D108BD9-81ED-4DB2-BD59-A6C34878D82A}">
                    <a16:rowId xmlns:a16="http://schemas.microsoft.com/office/drawing/2014/main" xmlns="" val="10000"/>
                  </a:ext>
                </a:extLst>
              </a:tr>
              <a:tr h="318890">
                <a:tc vMerge="1">
                  <a:txBody>
                    <a:bodyPr/>
                    <a:lstStyle/>
                    <a:p>
                      <a:pPr algn="l" fontAlgn="b"/>
                      <a:endParaRPr lang="en-US" sz="1600" b="1" i="0" u="none" strike="noStrike" dirty="0">
                        <a:solidFill>
                          <a:srgbClr val="000000"/>
                        </a:solidFill>
                        <a:effectLst/>
                        <a:latin typeface="Arial"/>
                      </a:endParaRPr>
                    </a:p>
                  </a:txBody>
                  <a:tcPr marL="9525" marR="9525" marT="9525" marB="0" anchor="b"/>
                </a:tc>
                <a:tc>
                  <a:txBody>
                    <a:bodyPr/>
                    <a:lstStyle/>
                    <a:p>
                      <a:pPr algn="r" fontAlgn="b"/>
                      <a:r>
                        <a:rPr lang="en-US" sz="1600" b="1" i="0" u="none" strike="noStrike" dirty="0">
                          <a:solidFill>
                            <a:schemeClr val="bg1"/>
                          </a:solidFill>
                          <a:effectLst/>
                          <a:latin typeface="Arial"/>
                        </a:rPr>
                        <a:t> 000` </a:t>
                      </a:r>
                    </a:p>
                  </a:txBody>
                  <a:tcPr marL="9525" marR="9525" marT="9525" marB="0" anchor="b">
                    <a:solidFill>
                      <a:schemeClr val="accent3"/>
                    </a:solidFill>
                  </a:tcPr>
                </a:tc>
                <a:tc>
                  <a:txBody>
                    <a:bodyPr/>
                    <a:lstStyle/>
                    <a:p>
                      <a:pPr algn="r" fontAlgn="b"/>
                      <a:r>
                        <a:rPr lang="en-US" sz="1600" b="1" i="0" u="none" strike="noStrike" dirty="0">
                          <a:solidFill>
                            <a:schemeClr val="bg1"/>
                          </a:solidFill>
                          <a:effectLst/>
                          <a:latin typeface="Arial"/>
                        </a:rPr>
                        <a:t> 000` </a:t>
                      </a:r>
                    </a:p>
                  </a:txBody>
                  <a:tcPr marL="9525" marR="9525" marT="9525" marB="0" anchor="b">
                    <a:solidFill>
                      <a:schemeClr val="accent3"/>
                    </a:solidFill>
                  </a:tcPr>
                </a:tc>
                <a:tc>
                  <a:txBody>
                    <a:bodyPr/>
                    <a:lstStyle/>
                    <a:p>
                      <a:pPr algn="r" fontAlgn="b"/>
                      <a:r>
                        <a:rPr lang="en-US" sz="1600" b="1" i="0" u="none" strike="noStrike" dirty="0">
                          <a:solidFill>
                            <a:schemeClr val="bg1"/>
                          </a:solidFill>
                          <a:effectLst/>
                          <a:latin typeface="Arial"/>
                        </a:rPr>
                        <a:t> 000` </a:t>
                      </a:r>
                    </a:p>
                  </a:txBody>
                  <a:tcPr marL="9525" marR="9525" marT="9525" marB="0" anchor="b">
                    <a:solidFill>
                      <a:schemeClr val="accent3"/>
                    </a:solidFill>
                  </a:tcPr>
                </a:tc>
                <a:extLst>
                  <a:ext uri="{0D108BD9-81ED-4DB2-BD59-A6C34878D82A}">
                    <a16:rowId xmlns:a16="http://schemas.microsoft.com/office/drawing/2014/main" xmlns="" val="10001"/>
                  </a:ext>
                </a:extLst>
              </a:tr>
              <a:tr h="318890">
                <a:tc>
                  <a:txBody>
                    <a:bodyPr/>
                    <a:lstStyle/>
                    <a:p>
                      <a:pPr algn="l" fontAlgn="b"/>
                      <a:r>
                        <a:rPr lang="en-US" sz="1600" b="0" i="0" u="none" strike="noStrike" dirty="0">
                          <a:solidFill>
                            <a:srgbClr val="000000"/>
                          </a:solidFill>
                          <a:effectLst/>
                          <a:latin typeface="Arial"/>
                        </a:rPr>
                        <a:t> Administration </a:t>
                      </a:r>
                    </a:p>
                  </a:txBody>
                  <a:tcPr marL="9525" marR="9525" marT="9525" marB="0"/>
                </a:tc>
                <a:tc>
                  <a:txBody>
                    <a:bodyPr/>
                    <a:lstStyle/>
                    <a:p>
                      <a:pPr algn="l" fontAlgn="b"/>
                      <a:r>
                        <a:rPr lang="en-US" sz="1600" b="0" i="0" u="none" strike="noStrike" dirty="0">
                          <a:solidFill>
                            <a:srgbClr val="000000"/>
                          </a:solidFill>
                          <a:effectLst/>
                          <a:latin typeface="Arial"/>
                        </a:rPr>
                        <a:t>      1,714,639 </a:t>
                      </a:r>
                    </a:p>
                  </a:txBody>
                  <a:tcPr marL="9525" marR="9525" marT="9525" marB="0"/>
                </a:tc>
                <a:tc>
                  <a:txBody>
                    <a:bodyPr/>
                    <a:lstStyle/>
                    <a:p>
                      <a:pPr algn="l" fontAlgn="b"/>
                      <a:r>
                        <a:rPr lang="en-US" sz="1600" b="0" i="0" u="none" strike="noStrike">
                          <a:solidFill>
                            <a:srgbClr val="000000"/>
                          </a:solidFill>
                          <a:effectLst/>
                          <a:latin typeface="Arial"/>
                        </a:rPr>
                        <a:t>      1,807,967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1,921,883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2"/>
                  </a:ext>
                </a:extLst>
              </a:tr>
              <a:tr h="625790">
                <a:tc>
                  <a:txBody>
                    <a:bodyPr/>
                    <a:lstStyle/>
                    <a:p>
                      <a:pPr marL="58738" indent="-58738" algn="l" fontAlgn="b"/>
                      <a:r>
                        <a:rPr lang="en-US" sz="1600" b="0" i="0" u="none" strike="noStrike" dirty="0">
                          <a:solidFill>
                            <a:srgbClr val="000000"/>
                          </a:solidFill>
                          <a:effectLst/>
                          <a:latin typeface="Arial"/>
                        </a:rPr>
                        <a:t> Water Planning and Information Management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862,122 </a:t>
                      </a:r>
                      <a:endParaRPr lang="en-US" sz="1600" b="0" i="0" u="none" strike="noStrike" dirty="0">
                        <a:solidFill>
                          <a:srgbClr val="000000"/>
                        </a:solidFill>
                        <a:effectLst/>
                        <a:latin typeface="Arial"/>
                      </a:endParaRPr>
                    </a:p>
                  </a:txBody>
                  <a:tcPr marL="9525" marR="9525" marT="9525" marB="0"/>
                </a:tc>
                <a:tc>
                  <a:txBody>
                    <a:bodyPr/>
                    <a:lstStyle/>
                    <a:p>
                      <a:pPr algn="r" fontAlgn="b"/>
                      <a:r>
                        <a:rPr lang="en-US" sz="1600" b="0" i="0" u="none" strike="noStrike" dirty="0" smtClean="0">
                          <a:solidFill>
                            <a:srgbClr val="000000"/>
                          </a:solidFill>
                          <a:effectLst/>
                          <a:latin typeface="Arial"/>
                        </a:rPr>
                        <a:t>964,794</a:t>
                      </a:r>
                      <a:endParaRPr lang="en-US" sz="1600" b="0" i="0" u="none" strike="noStrike" dirty="0">
                        <a:solidFill>
                          <a:srgbClr val="000000"/>
                        </a:solidFill>
                        <a:effectLst/>
                        <a:latin typeface="Arial"/>
                      </a:endParaRPr>
                    </a:p>
                  </a:txBody>
                  <a:tcPr marL="9525" marR="9525" marT="9525" marB="0"/>
                </a:tc>
                <a:tc>
                  <a:txBody>
                    <a:bodyPr/>
                    <a:lstStyle/>
                    <a:p>
                      <a:pPr algn="r" fontAlgn="b"/>
                      <a:r>
                        <a:rPr lang="en-US" sz="1600" b="0" i="0" u="none" strike="noStrike" dirty="0" smtClean="0">
                          <a:solidFill>
                            <a:srgbClr val="000000"/>
                          </a:solidFill>
                          <a:effectLst/>
                          <a:latin typeface="Arial"/>
                        </a:rPr>
                        <a:t>1,029,848</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3"/>
                  </a:ext>
                </a:extLst>
              </a:tr>
              <a:tr h="318890">
                <a:tc>
                  <a:txBody>
                    <a:bodyPr/>
                    <a:lstStyle/>
                    <a:p>
                      <a:pPr algn="l" fontAlgn="b"/>
                      <a:r>
                        <a:rPr lang="en-US" sz="1600" b="0" i="0" u="none" strike="noStrike">
                          <a:solidFill>
                            <a:srgbClr val="000000"/>
                          </a:solidFill>
                          <a:effectLst/>
                          <a:latin typeface="Arial"/>
                        </a:rPr>
                        <a:t> Water Infrastructure Development </a:t>
                      </a:r>
                    </a:p>
                  </a:txBody>
                  <a:tcPr marL="9525" marR="9525" marT="9525" marB="0"/>
                </a:tc>
                <a:tc>
                  <a:txBody>
                    <a:bodyPr/>
                    <a:lstStyle/>
                    <a:p>
                      <a:pPr algn="r" fontAlgn="b"/>
                      <a:r>
                        <a:rPr lang="en-US" sz="1600" b="0" i="0" u="none" strike="noStrike" dirty="0" smtClean="0">
                          <a:solidFill>
                            <a:srgbClr val="000000"/>
                          </a:solidFill>
                          <a:effectLst/>
                          <a:latin typeface="Arial"/>
                        </a:rPr>
                        <a:t>12,496,165</a:t>
                      </a:r>
                      <a:endParaRPr lang="en-US" sz="1600" b="0" i="0" u="none" strike="noStrike" dirty="0">
                        <a:solidFill>
                          <a:srgbClr val="000000"/>
                        </a:solidFill>
                        <a:effectLst/>
                        <a:latin typeface="Arial"/>
                      </a:endParaRPr>
                    </a:p>
                  </a:txBody>
                  <a:tcPr marL="9525" marR="9525" marT="9525" marB="0"/>
                </a:tc>
                <a:tc>
                  <a:txBody>
                    <a:bodyPr/>
                    <a:lstStyle/>
                    <a:p>
                      <a:pPr algn="r" fontAlgn="b"/>
                      <a:r>
                        <a:rPr lang="en-US" sz="1600" b="0" i="0" u="none" strike="noStrike" dirty="0" smtClean="0">
                          <a:solidFill>
                            <a:srgbClr val="000000"/>
                          </a:solidFill>
                          <a:effectLst/>
                          <a:latin typeface="Arial"/>
                        </a:rPr>
                        <a:t>13,232,458</a:t>
                      </a:r>
                      <a:endParaRPr lang="en-US" sz="1600" b="0" i="0" u="none" strike="noStrike" dirty="0">
                        <a:solidFill>
                          <a:srgbClr val="000000"/>
                        </a:solidFill>
                        <a:effectLst/>
                        <a:latin typeface="Arial"/>
                      </a:endParaRPr>
                    </a:p>
                  </a:txBody>
                  <a:tcPr marL="9525" marR="9525" marT="9525" marB="0"/>
                </a:tc>
                <a:tc>
                  <a:txBody>
                    <a:bodyPr/>
                    <a:lstStyle/>
                    <a:p>
                      <a:pPr algn="r" fontAlgn="b"/>
                      <a:r>
                        <a:rPr lang="en-US" sz="1600" b="0" i="0" u="none" strike="noStrike" dirty="0" smtClean="0">
                          <a:solidFill>
                            <a:srgbClr val="000000"/>
                          </a:solidFill>
                          <a:effectLst/>
                          <a:latin typeface="Arial"/>
                        </a:rPr>
                        <a:t>13,958,479</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4"/>
                  </a:ext>
                </a:extLst>
              </a:tr>
              <a:tr h="318890">
                <a:tc>
                  <a:txBody>
                    <a:bodyPr/>
                    <a:lstStyle/>
                    <a:p>
                      <a:pPr algn="l" fontAlgn="b"/>
                      <a:r>
                        <a:rPr lang="en-US" sz="1600" b="0" i="0" u="none" strike="noStrike">
                          <a:solidFill>
                            <a:srgbClr val="000000"/>
                          </a:solidFill>
                          <a:effectLst/>
                          <a:latin typeface="Arial"/>
                        </a:rPr>
                        <a:t> Water Sector Regulation  </a:t>
                      </a:r>
                    </a:p>
                  </a:txBody>
                  <a:tcPr marL="9525" marR="9525" marT="9525" marB="0"/>
                </a:tc>
                <a:tc>
                  <a:txBody>
                    <a:bodyPr/>
                    <a:lstStyle/>
                    <a:p>
                      <a:pPr algn="r" fontAlgn="b"/>
                      <a:r>
                        <a:rPr lang="en-US" sz="1600" b="0" i="0" u="none" strike="noStrike" dirty="0" smtClean="0">
                          <a:solidFill>
                            <a:srgbClr val="000000"/>
                          </a:solidFill>
                          <a:effectLst/>
                          <a:latin typeface="Arial"/>
                        </a:rPr>
                        <a:t>498,592</a:t>
                      </a:r>
                      <a:endParaRPr lang="en-US" sz="1600" b="0" i="0" u="none" strike="noStrike" dirty="0">
                        <a:solidFill>
                          <a:srgbClr val="000000"/>
                        </a:solidFill>
                        <a:effectLst/>
                        <a:latin typeface="Arial"/>
                      </a:endParaRPr>
                    </a:p>
                  </a:txBody>
                  <a:tcPr marL="9525" marR="9525" marT="9525" marB="0"/>
                </a:tc>
                <a:tc>
                  <a:txBody>
                    <a:bodyPr/>
                    <a:lstStyle/>
                    <a:p>
                      <a:pPr algn="r" fontAlgn="b"/>
                      <a:r>
                        <a:rPr lang="en-US" sz="1600" b="0" i="0" u="none" strike="noStrike" dirty="0" smtClean="0">
                          <a:solidFill>
                            <a:srgbClr val="000000"/>
                          </a:solidFill>
                          <a:effectLst/>
                          <a:latin typeface="Arial"/>
                        </a:rPr>
                        <a:t>461,360</a:t>
                      </a:r>
                      <a:endParaRPr lang="en-US" sz="1600" b="0" i="0" u="none" strike="noStrike" dirty="0">
                        <a:solidFill>
                          <a:srgbClr val="000000"/>
                        </a:solidFill>
                        <a:effectLst/>
                        <a:latin typeface="Arial"/>
                      </a:endParaRPr>
                    </a:p>
                  </a:txBody>
                  <a:tcPr marL="9525" marR="9525" marT="9525" marB="0"/>
                </a:tc>
                <a:tc>
                  <a:txBody>
                    <a:bodyPr/>
                    <a:lstStyle/>
                    <a:p>
                      <a:pPr algn="r" fontAlgn="b"/>
                      <a:r>
                        <a:rPr lang="en-US" sz="1600" b="0" i="0" u="none" strike="noStrike" dirty="0" smtClean="0">
                          <a:solidFill>
                            <a:srgbClr val="000000"/>
                          </a:solidFill>
                          <a:effectLst/>
                          <a:latin typeface="Arial"/>
                        </a:rPr>
                        <a:t>498,774</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5"/>
                  </a:ext>
                </a:extLst>
              </a:tr>
              <a:tr h="318890">
                <a:tc>
                  <a:txBody>
                    <a:bodyPr/>
                    <a:lstStyle/>
                    <a:p>
                      <a:pPr algn="l" fontAlgn="b"/>
                      <a:r>
                        <a:rPr lang="en-US" sz="1600" b="1" i="0" u="none" strike="noStrike">
                          <a:solidFill>
                            <a:srgbClr val="000000"/>
                          </a:solidFill>
                          <a:effectLst/>
                          <a:latin typeface="Arial"/>
                        </a:rPr>
                        <a:t> Total </a:t>
                      </a:r>
                    </a:p>
                  </a:txBody>
                  <a:tcPr marL="9525" marR="9525" marT="9525" marB="0"/>
                </a:tc>
                <a:tc>
                  <a:txBody>
                    <a:bodyPr/>
                    <a:lstStyle/>
                    <a:p>
                      <a:pPr algn="r" fontAlgn="b"/>
                      <a:r>
                        <a:rPr lang="en-US" sz="1600" b="1" i="0" u="none" strike="noStrike" dirty="0" smtClean="0">
                          <a:solidFill>
                            <a:srgbClr val="000000"/>
                          </a:solidFill>
                          <a:effectLst/>
                          <a:latin typeface="Arial"/>
                        </a:rPr>
                        <a:t>15,571,518</a:t>
                      </a:r>
                      <a:endParaRPr lang="en-US" sz="1600" b="1" i="0" u="none" strike="noStrike" dirty="0">
                        <a:solidFill>
                          <a:srgbClr val="000000"/>
                        </a:solidFill>
                        <a:effectLst/>
                        <a:latin typeface="Arial"/>
                      </a:endParaRPr>
                    </a:p>
                  </a:txBody>
                  <a:tcPr marL="9525" marR="9525" marT="9525" marB="0"/>
                </a:tc>
                <a:tc>
                  <a:txBody>
                    <a:bodyPr/>
                    <a:lstStyle/>
                    <a:p>
                      <a:pPr algn="r" fontAlgn="b"/>
                      <a:r>
                        <a:rPr lang="en-US" sz="1600" b="1" i="0" u="none" strike="noStrike" dirty="0" smtClean="0">
                          <a:solidFill>
                            <a:srgbClr val="000000"/>
                          </a:solidFill>
                          <a:effectLst/>
                          <a:latin typeface="Arial"/>
                        </a:rPr>
                        <a:t>16,466,579</a:t>
                      </a:r>
                      <a:endParaRPr lang="en-US" sz="1600" b="1" i="0" u="none" strike="noStrike" dirty="0">
                        <a:solidFill>
                          <a:srgbClr val="000000"/>
                        </a:solidFill>
                        <a:effectLst/>
                        <a:latin typeface="Arial"/>
                      </a:endParaRPr>
                    </a:p>
                  </a:txBody>
                  <a:tcPr marL="9525" marR="9525" marT="9525" marB="0"/>
                </a:tc>
                <a:tc>
                  <a:txBody>
                    <a:bodyPr/>
                    <a:lstStyle/>
                    <a:p>
                      <a:pPr algn="r" fontAlgn="b"/>
                      <a:r>
                        <a:rPr lang="en-US" sz="1600" b="1" i="0" u="none" strike="noStrike" dirty="0" smtClean="0">
                          <a:solidFill>
                            <a:srgbClr val="000000"/>
                          </a:solidFill>
                          <a:effectLst/>
                          <a:latin typeface="Arial"/>
                        </a:rPr>
                        <a:t>17,408,984</a:t>
                      </a:r>
                      <a:endParaRPr lang="en-US" sz="16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6"/>
                  </a:ext>
                </a:extLst>
              </a:tr>
              <a:tr h="318890">
                <a:tc>
                  <a:txBody>
                    <a:bodyPr/>
                    <a:lstStyle/>
                    <a:p>
                      <a:pPr algn="l" fontAlgn="b"/>
                      <a:endParaRPr lang="en-US" sz="1600" b="0" i="0" u="none" strike="noStrike">
                        <a:solidFill>
                          <a:srgbClr val="000000"/>
                        </a:solidFill>
                        <a:effectLst/>
                        <a:latin typeface="Arial"/>
                      </a:endParaRPr>
                    </a:p>
                  </a:txBody>
                  <a:tcPr marL="9525" marR="9525" marT="9525" marB="0"/>
                </a:tc>
                <a:tc>
                  <a:txBody>
                    <a:bodyPr/>
                    <a:lstStyle/>
                    <a:p>
                      <a:pPr algn="l" fontAlgn="b"/>
                      <a:r>
                        <a:rPr lang="en-US" sz="1600" b="0" i="0" u="none" strike="noStrike">
                          <a:solidFill>
                            <a:srgbClr val="000000"/>
                          </a:solidFill>
                          <a:effectLst/>
                          <a:latin typeface="Arial"/>
                        </a:rPr>
                        <a:t> </a:t>
                      </a:r>
                    </a:p>
                  </a:txBody>
                  <a:tcPr marL="9525" marR="9525" marT="9525" marB="0"/>
                </a:tc>
                <a:tc>
                  <a:txBody>
                    <a:bodyPr/>
                    <a:lstStyle/>
                    <a:p>
                      <a:pPr algn="l" fontAlgn="b"/>
                      <a:r>
                        <a:rPr lang="en-US" sz="1600" b="0" i="0" u="none" strike="noStrike">
                          <a:solidFill>
                            <a:srgbClr val="000000"/>
                          </a:solidFill>
                          <a:effectLst/>
                          <a:latin typeface="Arial"/>
                        </a:rPr>
                        <a:t> </a:t>
                      </a:r>
                    </a:p>
                  </a:txBody>
                  <a:tcPr marL="9525" marR="9525" marT="9525" marB="0"/>
                </a:tc>
                <a:tc>
                  <a:txBody>
                    <a:bodyPr/>
                    <a:lstStyle/>
                    <a:p>
                      <a:pPr algn="r" fontAlgn="b"/>
                      <a:r>
                        <a:rPr lang="en-US" sz="1600" b="0" i="0" u="none" strike="noStrike" dirty="0">
                          <a:solidFill>
                            <a:srgbClr val="000000"/>
                          </a:solidFill>
                          <a:effectLst/>
                          <a:latin typeface="Arial"/>
                        </a:rPr>
                        <a:t> </a:t>
                      </a:r>
                    </a:p>
                  </a:txBody>
                  <a:tcPr marL="9525" marR="9525" marT="9525" marB="0"/>
                </a:tc>
                <a:extLst>
                  <a:ext uri="{0D108BD9-81ED-4DB2-BD59-A6C34878D82A}">
                    <a16:rowId xmlns:a16="http://schemas.microsoft.com/office/drawing/2014/main" xmlns="" val="10007"/>
                  </a:ext>
                </a:extLst>
              </a:tr>
              <a:tr h="318890">
                <a:tc>
                  <a:txBody>
                    <a:bodyPr/>
                    <a:lstStyle/>
                    <a:p>
                      <a:pPr algn="l" fontAlgn="b"/>
                      <a:r>
                        <a:rPr lang="en-US" sz="1600" b="1" i="0" u="none" strike="noStrike" dirty="0">
                          <a:solidFill>
                            <a:srgbClr val="000000"/>
                          </a:solidFill>
                          <a:effectLst/>
                          <a:latin typeface="Arial"/>
                        </a:rPr>
                        <a:t> Economic Classification </a:t>
                      </a:r>
                    </a:p>
                  </a:txBody>
                  <a:tcPr marL="9525" marR="9525" marT="9525" marB="0"/>
                </a:tc>
                <a:tc>
                  <a:txBody>
                    <a:bodyPr/>
                    <a:lstStyle/>
                    <a:p>
                      <a:pPr algn="r" fontAlgn="b"/>
                      <a:r>
                        <a:rPr lang="en-US" sz="1600" b="1" i="0" u="none" strike="noStrike">
                          <a:solidFill>
                            <a:srgbClr val="000000"/>
                          </a:solidFill>
                          <a:effectLst/>
                          <a:latin typeface="Arial"/>
                        </a:rPr>
                        <a:t> 000` </a:t>
                      </a:r>
                    </a:p>
                  </a:txBody>
                  <a:tcPr marL="9525" marR="9525" marT="9525" marB="0"/>
                </a:tc>
                <a:tc>
                  <a:txBody>
                    <a:bodyPr/>
                    <a:lstStyle/>
                    <a:p>
                      <a:pPr algn="r" fontAlgn="b"/>
                      <a:r>
                        <a:rPr lang="en-US" sz="1600" b="1" i="0" u="none" strike="noStrike">
                          <a:solidFill>
                            <a:srgbClr val="000000"/>
                          </a:solidFill>
                          <a:effectLst/>
                          <a:latin typeface="Arial"/>
                        </a:rPr>
                        <a:t> 000` </a:t>
                      </a:r>
                    </a:p>
                  </a:txBody>
                  <a:tcPr marL="9525" marR="9525" marT="9525" marB="0"/>
                </a:tc>
                <a:tc>
                  <a:txBody>
                    <a:bodyPr/>
                    <a:lstStyle/>
                    <a:p>
                      <a:pPr algn="r" fontAlgn="b"/>
                      <a:r>
                        <a:rPr lang="en-US" sz="1600" b="1" i="0" u="none" strike="noStrike" dirty="0">
                          <a:solidFill>
                            <a:srgbClr val="000000"/>
                          </a:solidFill>
                          <a:effectLst/>
                          <a:latin typeface="Arial"/>
                        </a:rPr>
                        <a:t> 000` </a:t>
                      </a:r>
                    </a:p>
                  </a:txBody>
                  <a:tcPr marL="9525" marR="9525" marT="9525" marB="0"/>
                </a:tc>
                <a:extLst>
                  <a:ext uri="{0D108BD9-81ED-4DB2-BD59-A6C34878D82A}">
                    <a16:rowId xmlns:a16="http://schemas.microsoft.com/office/drawing/2014/main" xmlns="" val="10008"/>
                  </a:ext>
                </a:extLst>
              </a:tr>
              <a:tr h="318890">
                <a:tc>
                  <a:txBody>
                    <a:bodyPr/>
                    <a:lstStyle/>
                    <a:p>
                      <a:pPr algn="l" fontAlgn="b"/>
                      <a:r>
                        <a:rPr lang="en-US" sz="1600" b="0" i="0" u="none" strike="noStrike">
                          <a:solidFill>
                            <a:srgbClr val="000000"/>
                          </a:solidFill>
                          <a:effectLst/>
                          <a:latin typeface="Arial"/>
                        </a:rPr>
                        <a:t> Compensation of Employees </a:t>
                      </a:r>
                    </a:p>
                  </a:txBody>
                  <a:tcPr marL="9525" marR="9525" marT="9525" marB="0"/>
                </a:tc>
                <a:tc>
                  <a:txBody>
                    <a:bodyPr/>
                    <a:lstStyle/>
                    <a:p>
                      <a:pPr marL="0" algn="r" defTabSz="457200" rtl="0" eaLnBrk="1" fontAlgn="b" latinLnBrk="0" hangingPunct="1"/>
                      <a:r>
                        <a:rPr lang="en-US" sz="1600" b="0" i="0" u="none" strike="noStrike" kern="1200" dirty="0">
                          <a:solidFill>
                            <a:schemeClr val="tx1"/>
                          </a:solidFill>
                          <a:effectLst/>
                          <a:latin typeface="Arial"/>
                          <a:ea typeface="+mn-ea"/>
                          <a:cs typeface="+mn-cs"/>
                        </a:rPr>
                        <a:t> 1,720,205 </a:t>
                      </a:r>
                    </a:p>
                  </a:txBody>
                  <a:tcPr marL="9525" marR="9525" marT="9525" marB="0"/>
                </a:tc>
                <a:tc>
                  <a:txBody>
                    <a:bodyPr/>
                    <a:lstStyle/>
                    <a:p>
                      <a:pPr marL="0" algn="r" defTabSz="457200" rtl="0" eaLnBrk="1" fontAlgn="b" latinLnBrk="0" hangingPunct="1"/>
                      <a:r>
                        <a:rPr lang="en-US" sz="1600" b="0" i="0" u="none" strike="noStrike" kern="1200" dirty="0">
                          <a:solidFill>
                            <a:schemeClr val="tx1"/>
                          </a:solidFill>
                          <a:effectLst/>
                          <a:latin typeface="Arial"/>
                          <a:ea typeface="+mn-ea"/>
                          <a:cs typeface="+mn-cs"/>
                        </a:rPr>
                        <a:t> 1,851,343 </a:t>
                      </a:r>
                    </a:p>
                  </a:txBody>
                  <a:tcPr marL="9525" marR="9525" marT="9525" marB="0"/>
                </a:tc>
                <a:tc>
                  <a:txBody>
                    <a:bodyPr/>
                    <a:lstStyle/>
                    <a:p>
                      <a:pPr marL="0" algn="r" defTabSz="457200" rtl="0" eaLnBrk="1" fontAlgn="b" latinLnBrk="0" hangingPunct="1"/>
                      <a:r>
                        <a:rPr lang="en-US" sz="1600" b="0" i="0" u="none" strike="noStrike" kern="1200">
                          <a:solidFill>
                            <a:schemeClr val="tx1"/>
                          </a:solidFill>
                          <a:effectLst/>
                          <a:latin typeface="Arial"/>
                          <a:ea typeface="+mn-ea"/>
                          <a:cs typeface="+mn-cs"/>
                        </a:rPr>
                        <a:t> 1,990,193 </a:t>
                      </a:r>
                    </a:p>
                  </a:txBody>
                  <a:tcPr marL="9525" marR="9525" marT="9525" marB="0"/>
                </a:tc>
                <a:extLst>
                  <a:ext uri="{0D108BD9-81ED-4DB2-BD59-A6C34878D82A}">
                    <a16:rowId xmlns:a16="http://schemas.microsoft.com/office/drawing/2014/main" xmlns="" val="10009"/>
                  </a:ext>
                </a:extLst>
              </a:tr>
              <a:tr h="318890">
                <a:tc>
                  <a:txBody>
                    <a:bodyPr/>
                    <a:lstStyle/>
                    <a:p>
                      <a:pPr algn="l" fontAlgn="b"/>
                      <a:r>
                        <a:rPr lang="en-US" sz="1600" b="0" i="0" u="none" strike="noStrike">
                          <a:solidFill>
                            <a:srgbClr val="000000"/>
                          </a:solidFill>
                          <a:effectLst/>
                          <a:latin typeface="Arial"/>
                        </a:rPr>
                        <a:t> Goods and Services </a:t>
                      </a:r>
                    </a:p>
                  </a:txBody>
                  <a:tcPr marL="9525" marR="9525" marT="9525" marB="0"/>
                </a:tc>
                <a:tc>
                  <a:txBody>
                    <a:bodyPr/>
                    <a:lstStyle/>
                    <a:p>
                      <a:pPr marL="0" algn="r" defTabSz="457200" rtl="0" eaLnBrk="1" fontAlgn="b" latinLnBrk="0" hangingPunct="1"/>
                      <a:r>
                        <a:rPr lang="en-US" sz="1600" b="0" i="0" u="none" strike="noStrike" kern="1200" dirty="0">
                          <a:solidFill>
                            <a:schemeClr val="tx1"/>
                          </a:solidFill>
                          <a:effectLst/>
                          <a:latin typeface="Arial"/>
                          <a:ea typeface="+mn-ea"/>
                          <a:cs typeface="+mn-cs"/>
                        </a:rPr>
                        <a:t> 1,598,043 </a:t>
                      </a:r>
                    </a:p>
                  </a:txBody>
                  <a:tcPr marL="9525" marR="9525" marT="9525" marB="0"/>
                </a:tc>
                <a:tc>
                  <a:txBody>
                    <a:bodyPr/>
                    <a:lstStyle/>
                    <a:p>
                      <a:pPr marL="0" algn="r" defTabSz="457200" rtl="0" eaLnBrk="1" fontAlgn="b" latinLnBrk="0" hangingPunct="1"/>
                      <a:r>
                        <a:rPr lang="en-US" sz="1600" b="0" i="0" u="none" strike="noStrike" kern="1200" dirty="0">
                          <a:solidFill>
                            <a:schemeClr val="tx1"/>
                          </a:solidFill>
                          <a:effectLst/>
                          <a:latin typeface="Arial"/>
                          <a:ea typeface="+mn-ea"/>
                          <a:cs typeface="+mn-cs"/>
                        </a:rPr>
                        <a:t> 1,643,542 </a:t>
                      </a:r>
                    </a:p>
                  </a:txBody>
                  <a:tcPr marL="9525" marR="9525" marT="9525" marB="0"/>
                </a:tc>
                <a:tc>
                  <a:txBody>
                    <a:bodyPr/>
                    <a:lstStyle/>
                    <a:p>
                      <a:pPr marL="0" algn="r" defTabSz="457200" rtl="0" eaLnBrk="1" fontAlgn="b" latinLnBrk="0" hangingPunct="1"/>
                      <a:r>
                        <a:rPr lang="en-US" sz="1600" b="0" i="0" u="none" strike="noStrike" kern="1200">
                          <a:solidFill>
                            <a:schemeClr val="tx1"/>
                          </a:solidFill>
                          <a:effectLst/>
                          <a:latin typeface="Arial"/>
                          <a:ea typeface="+mn-ea"/>
                          <a:cs typeface="+mn-cs"/>
                        </a:rPr>
                        <a:t> 1,727,958 </a:t>
                      </a:r>
                    </a:p>
                  </a:txBody>
                  <a:tcPr marL="9525" marR="9525" marT="9525" marB="0"/>
                </a:tc>
                <a:extLst>
                  <a:ext uri="{0D108BD9-81ED-4DB2-BD59-A6C34878D82A}">
                    <a16:rowId xmlns:a16="http://schemas.microsoft.com/office/drawing/2014/main" xmlns="" val="10010"/>
                  </a:ext>
                </a:extLst>
              </a:tr>
              <a:tr h="318890">
                <a:tc>
                  <a:txBody>
                    <a:bodyPr/>
                    <a:lstStyle/>
                    <a:p>
                      <a:pPr algn="l" fontAlgn="b"/>
                      <a:r>
                        <a:rPr lang="en-US" sz="1600" b="0" i="0" u="none" strike="noStrike">
                          <a:solidFill>
                            <a:srgbClr val="000000"/>
                          </a:solidFill>
                          <a:effectLst/>
                          <a:latin typeface="Arial"/>
                        </a:rPr>
                        <a:t> Transfers and Subsidies </a:t>
                      </a:r>
                    </a:p>
                  </a:txBody>
                  <a:tcPr marL="9525" marR="9525" marT="9525" marB="0"/>
                </a:tc>
                <a:tc>
                  <a:txBody>
                    <a:bodyPr/>
                    <a:lstStyle/>
                    <a:p>
                      <a:pPr marL="0" algn="r" defTabSz="457200" rtl="0" eaLnBrk="1" fontAlgn="b" latinLnBrk="0" hangingPunct="1"/>
                      <a:r>
                        <a:rPr lang="en-US" sz="1600" b="0" i="0" u="none" strike="noStrike" kern="1200">
                          <a:solidFill>
                            <a:schemeClr val="tx1"/>
                          </a:solidFill>
                          <a:effectLst/>
                          <a:latin typeface="Arial"/>
                          <a:ea typeface="+mn-ea"/>
                          <a:cs typeface="+mn-cs"/>
                        </a:rPr>
                        <a:t> 8,633,286 </a:t>
                      </a:r>
                    </a:p>
                  </a:txBody>
                  <a:tcPr marL="9525" marR="9525" marT="9525" marB="0"/>
                </a:tc>
                <a:tc>
                  <a:txBody>
                    <a:bodyPr/>
                    <a:lstStyle/>
                    <a:p>
                      <a:pPr marL="0" algn="r" defTabSz="457200" rtl="0" eaLnBrk="1" fontAlgn="b" latinLnBrk="0" hangingPunct="1"/>
                      <a:r>
                        <a:rPr lang="en-US" sz="1600" b="0" i="0" u="none" strike="noStrike" kern="1200" dirty="0">
                          <a:solidFill>
                            <a:schemeClr val="tx1"/>
                          </a:solidFill>
                          <a:effectLst/>
                          <a:latin typeface="Arial"/>
                          <a:ea typeface="+mn-ea"/>
                          <a:cs typeface="+mn-cs"/>
                        </a:rPr>
                        <a:t> 9,160,522 </a:t>
                      </a:r>
                    </a:p>
                  </a:txBody>
                  <a:tcPr marL="9525" marR="9525" marT="9525" marB="0"/>
                </a:tc>
                <a:tc>
                  <a:txBody>
                    <a:bodyPr/>
                    <a:lstStyle/>
                    <a:p>
                      <a:pPr marL="0" algn="r" defTabSz="457200" rtl="0" eaLnBrk="1" fontAlgn="b" latinLnBrk="0" hangingPunct="1"/>
                      <a:r>
                        <a:rPr lang="en-US" sz="1600" b="0" i="0" u="none" strike="noStrike" kern="1200" dirty="0">
                          <a:solidFill>
                            <a:schemeClr val="tx1"/>
                          </a:solidFill>
                          <a:effectLst/>
                          <a:latin typeface="Arial"/>
                          <a:ea typeface="+mn-ea"/>
                          <a:cs typeface="+mn-cs"/>
                        </a:rPr>
                        <a:t> 9,664,064 </a:t>
                      </a:r>
                    </a:p>
                  </a:txBody>
                  <a:tcPr marL="9525" marR="9525" marT="9525" marB="0"/>
                </a:tc>
                <a:extLst>
                  <a:ext uri="{0D108BD9-81ED-4DB2-BD59-A6C34878D82A}">
                    <a16:rowId xmlns:a16="http://schemas.microsoft.com/office/drawing/2014/main" xmlns="" val="10011"/>
                  </a:ext>
                </a:extLst>
              </a:tr>
              <a:tr h="318890">
                <a:tc>
                  <a:txBody>
                    <a:bodyPr/>
                    <a:lstStyle/>
                    <a:p>
                      <a:pPr algn="l" fontAlgn="b"/>
                      <a:r>
                        <a:rPr lang="en-US" sz="1600" b="0" i="0" u="none" strike="noStrike">
                          <a:solidFill>
                            <a:srgbClr val="000000"/>
                          </a:solidFill>
                          <a:effectLst/>
                          <a:latin typeface="Arial"/>
                        </a:rPr>
                        <a:t> Capital Payments </a:t>
                      </a:r>
                    </a:p>
                  </a:txBody>
                  <a:tcPr marL="9525" marR="9525" marT="9525" marB="0"/>
                </a:tc>
                <a:tc>
                  <a:txBody>
                    <a:bodyPr/>
                    <a:lstStyle/>
                    <a:p>
                      <a:pPr marL="0" algn="r" defTabSz="457200" rtl="0" eaLnBrk="1" fontAlgn="b" latinLnBrk="0" hangingPunct="1"/>
                      <a:r>
                        <a:rPr lang="en-US" sz="1600" b="0" i="0" u="none" strike="noStrike" kern="1200">
                          <a:solidFill>
                            <a:schemeClr val="tx1"/>
                          </a:solidFill>
                          <a:effectLst/>
                          <a:latin typeface="Arial"/>
                          <a:ea typeface="+mn-ea"/>
                          <a:cs typeface="+mn-cs"/>
                        </a:rPr>
                        <a:t> 3,619,984 </a:t>
                      </a:r>
                    </a:p>
                  </a:txBody>
                  <a:tcPr marL="9525" marR="9525" marT="9525" marB="0"/>
                </a:tc>
                <a:tc>
                  <a:txBody>
                    <a:bodyPr/>
                    <a:lstStyle/>
                    <a:p>
                      <a:pPr marL="0" algn="r" defTabSz="457200" rtl="0" eaLnBrk="1" fontAlgn="b" latinLnBrk="0" hangingPunct="1"/>
                      <a:r>
                        <a:rPr lang="en-US" sz="1600" b="0" i="0" u="none" strike="noStrike" kern="1200" dirty="0">
                          <a:solidFill>
                            <a:schemeClr val="tx1"/>
                          </a:solidFill>
                          <a:effectLst/>
                          <a:latin typeface="Arial"/>
                          <a:ea typeface="+mn-ea"/>
                          <a:cs typeface="+mn-cs"/>
                        </a:rPr>
                        <a:t> 3,811,172 </a:t>
                      </a:r>
                    </a:p>
                  </a:txBody>
                  <a:tcPr marL="9525" marR="9525" marT="9525" marB="0"/>
                </a:tc>
                <a:tc>
                  <a:txBody>
                    <a:bodyPr/>
                    <a:lstStyle/>
                    <a:p>
                      <a:pPr marL="0" algn="r" defTabSz="457200" rtl="0" eaLnBrk="1" fontAlgn="b" latinLnBrk="0" hangingPunct="1"/>
                      <a:r>
                        <a:rPr lang="en-US" sz="1600" b="0" i="0" u="none" strike="noStrike" kern="1200" dirty="0">
                          <a:solidFill>
                            <a:schemeClr val="tx1"/>
                          </a:solidFill>
                          <a:effectLst/>
                          <a:latin typeface="Arial"/>
                          <a:ea typeface="+mn-ea"/>
                          <a:cs typeface="+mn-cs"/>
                        </a:rPr>
                        <a:t> 4,026,769 </a:t>
                      </a:r>
                    </a:p>
                  </a:txBody>
                  <a:tcPr marL="9525" marR="9525" marT="9525" marB="0"/>
                </a:tc>
                <a:extLst>
                  <a:ext uri="{0D108BD9-81ED-4DB2-BD59-A6C34878D82A}">
                    <a16:rowId xmlns:a16="http://schemas.microsoft.com/office/drawing/2014/main" xmlns="" val="10012"/>
                  </a:ext>
                </a:extLst>
              </a:tr>
              <a:tr h="318890">
                <a:tc>
                  <a:txBody>
                    <a:bodyPr/>
                    <a:lstStyle/>
                    <a:p>
                      <a:pPr algn="l" fontAlgn="b"/>
                      <a:r>
                        <a:rPr lang="en-US" sz="1600" b="1" i="0" u="none" strike="noStrike" dirty="0">
                          <a:solidFill>
                            <a:srgbClr val="000000"/>
                          </a:solidFill>
                          <a:effectLst/>
                          <a:latin typeface="Arial"/>
                        </a:rPr>
                        <a:t> Total </a:t>
                      </a:r>
                    </a:p>
                  </a:txBody>
                  <a:tcPr marL="9525" marR="9525" marT="9525" marB="0"/>
                </a:tc>
                <a:tc>
                  <a:txBody>
                    <a:bodyPr/>
                    <a:lstStyle/>
                    <a:p>
                      <a:pPr algn="r" fontAlgn="b"/>
                      <a:r>
                        <a:rPr lang="en-US" sz="1600" b="1" i="0" u="none" strike="noStrike" dirty="0" smtClean="0">
                          <a:solidFill>
                            <a:srgbClr val="000000"/>
                          </a:solidFill>
                          <a:effectLst/>
                          <a:latin typeface="Arial"/>
                        </a:rPr>
                        <a:t>15,571,518</a:t>
                      </a:r>
                      <a:endParaRPr lang="en-US" sz="1600" b="1" i="0" u="none" strike="noStrike" dirty="0">
                        <a:solidFill>
                          <a:srgbClr val="000000"/>
                        </a:solidFill>
                        <a:effectLst/>
                        <a:latin typeface="Arial"/>
                      </a:endParaRPr>
                    </a:p>
                  </a:txBody>
                  <a:tcPr marL="9525" marR="9525" marT="9525" marB="0"/>
                </a:tc>
                <a:tc>
                  <a:txBody>
                    <a:bodyPr/>
                    <a:lstStyle/>
                    <a:p>
                      <a:pPr algn="r" fontAlgn="b"/>
                      <a:r>
                        <a:rPr lang="en-US" sz="1600" b="1" i="0" u="none" strike="noStrike" dirty="0" smtClean="0">
                          <a:solidFill>
                            <a:srgbClr val="000000"/>
                          </a:solidFill>
                          <a:effectLst/>
                          <a:latin typeface="Arial"/>
                        </a:rPr>
                        <a:t>16,466,579</a:t>
                      </a:r>
                      <a:endParaRPr lang="en-US" sz="1600" b="1" i="0" u="none" strike="noStrike" dirty="0">
                        <a:solidFill>
                          <a:srgbClr val="000000"/>
                        </a:solidFill>
                        <a:effectLst/>
                        <a:latin typeface="Arial"/>
                      </a:endParaRPr>
                    </a:p>
                  </a:txBody>
                  <a:tcPr marL="9525" marR="9525" marT="9525" marB="0"/>
                </a:tc>
                <a:tc>
                  <a:txBody>
                    <a:bodyPr/>
                    <a:lstStyle/>
                    <a:p>
                      <a:pPr algn="r" fontAlgn="b"/>
                      <a:r>
                        <a:rPr lang="en-US" sz="1600" b="1" i="0" u="none" strike="noStrike" dirty="0" smtClean="0">
                          <a:solidFill>
                            <a:srgbClr val="000000"/>
                          </a:solidFill>
                          <a:effectLst/>
                          <a:latin typeface="Arial"/>
                        </a:rPr>
                        <a:t>17,408,984</a:t>
                      </a:r>
                      <a:endParaRPr lang="en-US" sz="16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3"/>
                  </a:ext>
                </a:extLst>
              </a:tr>
            </a:tbl>
          </a:graphicData>
        </a:graphic>
      </p:graphicFrame>
      <p:sp>
        <p:nvSpPr>
          <p:cNvPr id="4" name="Slide Number Placeholder 3"/>
          <p:cNvSpPr>
            <a:spLocks noGrp="1"/>
          </p:cNvSpPr>
          <p:nvPr>
            <p:ph type="sldNum" sz="quarter" idx="12"/>
          </p:nvPr>
        </p:nvSpPr>
        <p:spPr>
          <a:xfrm>
            <a:off x="6553200" y="6192574"/>
            <a:ext cx="2133600" cy="365125"/>
          </a:xfrm>
        </p:spPr>
        <p:txBody>
          <a:bodyPr/>
          <a:lstStyle/>
          <a:p>
            <a:pPr>
              <a:defRPr/>
            </a:pPr>
            <a:fld id="{3BABFDD9-386B-4635-A8AB-4BCCAEB4E35F}" type="slidenum">
              <a:rPr lang="en-US" smtClean="0"/>
              <a:pPr>
                <a:defRPr/>
              </a:pPr>
              <a:t>24</a:t>
            </a:fld>
            <a:endParaRPr lang="en-US"/>
          </a:p>
        </p:txBody>
      </p:sp>
    </p:spTree>
    <p:extLst>
      <p:ext uri="{BB962C8B-B14F-4D97-AF65-F5344CB8AC3E}">
        <p14:creationId xmlns:p14="http://schemas.microsoft.com/office/powerpoint/2010/main" xmlns="" val="356917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r>
              <a:rPr lang="en-US" dirty="0" smtClean="0"/>
              <a:t> 1: administration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943271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108388"/>
            <a:ext cx="7202384" cy="675388"/>
          </a:xfrm>
        </p:spPr>
        <p:txBody>
          <a:bodyPr/>
          <a:lstStyle/>
          <a:p>
            <a:r>
              <a:rPr lang="en-US" sz="3600" dirty="0" smtClean="0"/>
              <a:t>Programme 1 focus areas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87992697"/>
              </p:ext>
            </p:extLst>
          </p:nvPr>
        </p:nvGraphicFramePr>
        <p:xfrm>
          <a:off x="1484313" y="1134819"/>
          <a:ext cx="7202487" cy="4056308"/>
        </p:xfrm>
        <a:graphic>
          <a:graphicData uri="http://schemas.openxmlformats.org/drawingml/2006/table">
            <a:tbl>
              <a:tblPr firstRow="1" bandRow="1">
                <a:tableStyleId>{F5AB1C69-6EDB-4FF4-983F-18BD219EF322}</a:tableStyleId>
              </a:tblPr>
              <a:tblGrid>
                <a:gridCol w="486991">
                  <a:extLst>
                    <a:ext uri="{9D8B030D-6E8A-4147-A177-3AD203B41FA5}">
                      <a16:colId xmlns:a16="http://schemas.microsoft.com/office/drawing/2014/main" xmlns="" val="20000"/>
                    </a:ext>
                  </a:extLst>
                </a:gridCol>
                <a:gridCol w="2588821">
                  <a:extLst>
                    <a:ext uri="{9D8B030D-6E8A-4147-A177-3AD203B41FA5}">
                      <a16:colId xmlns:a16="http://schemas.microsoft.com/office/drawing/2014/main" xmlns="" val="20001"/>
                    </a:ext>
                  </a:extLst>
                </a:gridCol>
                <a:gridCol w="4126675">
                  <a:extLst>
                    <a:ext uri="{9D8B030D-6E8A-4147-A177-3AD203B41FA5}">
                      <a16:colId xmlns:a16="http://schemas.microsoft.com/office/drawing/2014/main" xmlns="" val="20002"/>
                    </a:ext>
                  </a:extLst>
                </a:gridCol>
              </a:tblGrid>
              <a:tr h="305802">
                <a:tc gridSpan="2">
                  <a:txBody>
                    <a:bodyPr/>
                    <a:lstStyle/>
                    <a:p>
                      <a:r>
                        <a:rPr lang="en-US" sz="1600" dirty="0" smtClean="0">
                          <a:latin typeface="Arial" pitchFamily="34" charset="0"/>
                          <a:cs typeface="Arial" pitchFamily="34" charset="0"/>
                        </a:rPr>
                        <a:t>Strategic objective</a:t>
                      </a:r>
                      <a:endParaRPr lang="en-US" sz="1600" dirty="0">
                        <a:latin typeface="Arial" pitchFamily="34" charset="0"/>
                        <a:cs typeface="Arial" pitchFamily="34" charset="0"/>
                      </a:endParaRPr>
                    </a:p>
                  </a:txBody>
                  <a:tcPr/>
                </a:tc>
                <a:tc hMerge="1">
                  <a:txBody>
                    <a:bodyPr/>
                    <a:lstStyle/>
                    <a:p>
                      <a:endParaRPr lang="en-US" sz="14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Focus areas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707794">
                <a:tc>
                  <a:txBody>
                    <a:bodyPr/>
                    <a:lstStyle/>
                    <a:p>
                      <a:pPr lvl="0"/>
                      <a:r>
                        <a:rPr lang="en-US" sz="1600" dirty="0" smtClean="0">
                          <a:latin typeface="Arial" pitchFamily="34" charset="0"/>
                          <a:cs typeface="Arial" pitchFamily="34" charset="0"/>
                        </a:rPr>
                        <a:t>3.3</a:t>
                      </a:r>
                    </a:p>
                  </a:txBody>
                  <a:tcPr/>
                </a:tc>
                <a:tc>
                  <a:txBody>
                    <a:bodyPr/>
                    <a:lstStyle/>
                    <a:p>
                      <a:pPr lvl="0"/>
                      <a:r>
                        <a:rPr lang="en-US" sz="1600" dirty="0" smtClean="0">
                          <a:latin typeface="Arial" pitchFamily="34" charset="0"/>
                          <a:cs typeface="Arial" pitchFamily="34" charset="0"/>
                        </a:rPr>
                        <a:t>Targeted procurement that supports black entrepreneurs in the sector</a:t>
                      </a:r>
                    </a:p>
                  </a:txBody>
                  <a:tcPr/>
                </a:tc>
                <a:tc>
                  <a:txBody>
                    <a:bodyPr/>
                    <a:lstStyle/>
                    <a:p>
                      <a:pPr algn="just"/>
                      <a:r>
                        <a:rPr lang="en-US" sz="1600" kern="1200" dirty="0" smtClean="0">
                          <a:solidFill>
                            <a:schemeClr val="dk1"/>
                          </a:solidFill>
                          <a:effectLst/>
                          <a:latin typeface="Arial" pitchFamily="34" charset="0"/>
                          <a:ea typeface="+mn-ea"/>
                          <a:cs typeface="Arial" pitchFamily="34" charset="0"/>
                        </a:rPr>
                        <a:t>Targeting</a:t>
                      </a:r>
                      <a:r>
                        <a:rPr lang="en-US" sz="1600" kern="1200" baseline="0" dirty="0" smtClean="0">
                          <a:solidFill>
                            <a:schemeClr val="dk1"/>
                          </a:solidFill>
                          <a:effectLst/>
                          <a:latin typeface="Arial" pitchFamily="34" charset="0"/>
                          <a:ea typeface="+mn-ea"/>
                          <a:cs typeface="Arial" pitchFamily="34" charset="0"/>
                        </a:rPr>
                        <a:t> percentage of </a:t>
                      </a:r>
                      <a:r>
                        <a:rPr lang="en-US" sz="1600" kern="1200" dirty="0" smtClean="0">
                          <a:solidFill>
                            <a:schemeClr val="dk1"/>
                          </a:solidFill>
                          <a:effectLst/>
                          <a:latin typeface="Arial" pitchFamily="34" charset="0"/>
                          <a:ea typeface="+mn-ea"/>
                          <a:cs typeface="Arial" pitchFamily="34" charset="0"/>
                        </a:rPr>
                        <a:t>procurement budget  to be spent on qualifying small enterprises and exempted micro enterprises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1"/>
                  </a:ext>
                </a:extLst>
              </a:tr>
              <a:tr h="1533554">
                <a:tc>
                  <a:txBody>
                    <a:bodyPr/>
                    <a:lstStyle/>
                    <a:p>
                      <a:pPr lvl="0"/>
                      <a:r>
                        <a:rPr lang="en-US" sz="1600" dirty="0" smtClean="0">
                          <a:latin typeface="Arial" pitchFamily="34" charset="0"/>
                          <a:cs typeface="Arial" pitchFamily="34" charset="0"/>
                        </a:rPr>
                        <a:t>4.3</a:t>
                      </a:r>
                    </a:p>
                  </a:txBody>
                  <a:tcPr/>
                </a:tc>
                <a:tc>
                  <a:txBody>
                    <a:bodyPr/>
                    <a:lstStyle/>
                    <a:p>
                      <a:pPr lvl="0"/>
                      <a:r>
                        <a:rPr lang="en-US" sz="1600" dirty="0" smtClean="0">
                          <a:latin typeface="Arial" pitchFamily="34" charset="0"/>
                          <a:cs typeface="Arial" pitchFamily="34" charset="0"/>
                        </a:rPr>
                        <a:t>An efficient, effective and high performing </a:t>
                      </a:r>
                      <a:r>
                        <a:rPr lang="en-US" sz="1600" dirty="0" err="1" smtClean="0">
                          <a:latin typeface="Arial" pitchFamily="34" charset="0"/>
                          <a:cs typeface="Arial" pitchFamily="34" charset="0"/>
                        </a:rPr>
                        <a:t>organisation</a:t>
                      </a:r>
                      <a:endParaRPr lang="en-US" sz="1600" dirty="0" smtClean="0">
                        <a:latin typeface="Arial" pitchFamily="34" charset="0"/>
                        <a:cs typeface="Arial" pitchFamily="34" charset="0"/>
                      </a:endParaRPr>
                    </a:p>
                  </a:txBody>
                  <a:tcPr/>
                </a:tc>
                <a:tc>
                  <a:txBody>
                    <a:bodyPr/>
                    <a:lstStyle/>
                    <a:p>
                      <a:pPr marL="285750" indent="-285750">
                        <a:buFont typeface="Arial" pitchFamily="34" charset="0"/>
                        <a:buChar char="•"/>
                      </a:pPr>
                      <a:r>
                        <a:rPr lang="en-US" sz="1600" dirty="0" smtClean="0">
                          <a:latin typeface="Arial" pitchFamily="34" charset="0"/>
                          <a:cs typeface="Arial" pitchFamily="34" charset="0"/>
                        </a:rPr>
                        <a:t>Compliance with management of performance</a:t>
                      </a:r>
                      <a:r>
                        <a:rPr lang="en-US" sz="1600" baseline="0" dirty="0" smtClean="0">
                          <a:latin typeface="Arial" pitchFamily="34" charset="0"/>
                          <a:cs typeface="Arial" pitchFamily="34" charset="0"/>
                        </a:rPr>
                        <a:t> assessment tool  (</a:t>
                      </a:r>
                      <a:r>
                        <a:rPr lang="en-US" sz="1600" baseline="0" dirty="0" err="1" smtClean="0">
                          <a:latin typeface="Arial" pitchFamily="34" charset="0"/>
                          <a:cs typeface="Arial" pitchFamily="34" charset="0"/>
                        </a:rPr>
                        <a:t>MPAT</a:t>
                      </a:r>
                      <a:r>
                        <a:rPr lang="en-US" sz="1600" baseline="0" dirty="0" smtClean="0">
                          <a:latin typeface="Arial" pitchFamily="34" charset="0"/>
                          <a:cs typeface="Arial" pitchFamily="34" charset="0"/>
                        </a:rPr>
                        <a:t>)</a:t>
                      </a:r>
                    </a:p>
                    <a:p>
                      <a:pPr marL="285750" indent="-285750">
                        <a:buFont typeface="Arial" pitchFamily="34" charset="0"/>
                        <a:buChar char="•"/>
                      </a:pPr>
                      <a:r>
                        <a:rPr lang="en-US" sz="1600" baseline="0" dirty="0" smtClean="0">
                          <a:latin typeface="Arial" pitchFamily="34" charset="0"/>
                          <a:cs typeface="Arial" pitchFamily="34" charset="0"/>
                        </a:rPr>
                        <a:t>Budget expenditure</a:t>
                      </a:r>
                    </a:p>
                    <a:p>
                      <a:pPr marL="285750" indent="-285750">
                        <a:buFont typeface="Arial" pitchFamily="34" charset="0"/>
                        <a:buChar char="•"/>
                      </a:pPr>
                      <a:r>
                        <a:rPr lang="en-US" sz="1600" baseline="0" dirty="0" smtClean="0">
                          <a:latin typeface="Arial" pitchFamily="34" charset="0"/>
                          <a:cs typeface="Arial" pitchFamily="34" charset="0"/>
                        </a:rPr>
                        <a:t>Reduction of debtor days</a:t>
                      </a:r>
                    </a:p>
                    <a:p>
                      <a:pPr marL="285750" indent="-285750">
                        <a:buFont typeface="Arial" pitchFamily="34" charset="0"/>
                        <a:buChar char="•"/>
                      </a:pPr>
                      <a:r>
                        <a:rPr lang="en-US" sz="1600" baseline="0" dirty="0" smtClean="0">
                          <a:latin typeface="Arial" pitchFamily="34" charset="0"/>
                          <a:cs typeface="Arial" pitchFamily="34" charset="0"/>
                        </a:rPr>
                        <a:t>Vacancy rate for engineers and scientist</a:t>
                      </a:r>
                    </a:p>
                  </a:txBody>
                  <a:tcPr/>
                </a:tc>
                <a:extLst>
                  <a:ext uri="{0D108BD9-81ED-4DB2-BD59-A6C34878D82A}">
                    <a16:rowId xmlns:a16="http://schemas.microsoft.com/office/drawing/2014/main" xmlns="" val="10002"/>
                  </a:ext>
                </a:extLst>
              </a:tr>
              <a:tr h="1120674">
                <a:tc>
                  <a:txBody>
                    <a:bodyPr/>
                    <a:lstStyle/>
                    <a:p>
                      <a:pPr lvl="0"/>
                      <a:r>
                        <a:rPr lang="en-US" sz="1600" dirty="0" smtClean="0">
                          <a:latin typeface="Arial" pitchFamily="34" charset="0"/>
                          <a:cs typeface="Arial" pitchFamily="34" charset="0"/>
                        </a:rPr>
                        <a:t>4.4</a:t>
                      </a:r>
                      <a:endParaRPr lang="en-US" sz="1600" dirty="0">
                        <a:latin typeface="Arial" pitchFamily="34" charset="0"/>
                        <a:cs typeface="Arial" pitchFamily="34" charset="0"/>
                      </a:endParaRPr>
                    </a:p>
                  </a:txBody>
                  <a:tcPr/>
                </a:tc>
                <a:tc>
                  <a:txBody>
                    <a:bodyPr/>
                    <a:lstStyle/>
                    <a:p>
                      <a:pPr lvl="0"/>
                      <a:r>
                        <a:rPr lang="en-US" sz="1600" dirty="0" smtClean="0">
                          <a:latin typeface="Arial" pitchFamily="34" charset="0"/>
                          <a:cs typeface="Arial" pitchFamily="34" charset="0"/>
                        </a:rPr>
                        <a:t>Coordinated development of the skills pool across the sector</a:t>
                      </a:r>
                      <a:endParaRPr lang="en-US" sz="1600" dirty="0">
                        <a:latin typeface="Arial" pitchFamily="34" charset="0"/>
                        <a:cs typeface="Arial" pitchFamily="34" charset="0"/>
                      </a:endParaRPr>
                    </a:p>
                  </a:txBody>
                  <a:tcPr/>
                </a:tc>
                <a:tc>
                  <a:txBody>
                    <a:bodyPr/>
                    <a:lstStyle/>
                    <a:p>
                      <a:pPr marL="285750" indent="-285750">
                        <a:buFont typeface="Arial" pitchFamily="34" charset="0"/>
                        <a:buChar char="•"/>
                      </a:pPr>
                      <a:r>
                        <a:rPr lang="en-US" sz="1600" dirty="0" smtClean="0">
                          <a:latin typeface="Arial" pitchFamily="34" charset="0"/>
                          <a:cs typeface="Arial" pitchFamily="34" charset="0"/>
                        </a:rPr>
                        <a:t>Implementing a </a:t>
                      </a:r>
                      <a:r>
                        <a:rPr lang="en-US" sz="1600" dirty="0" err="1" smtClean="0">
                          <a:latin typeface="Arial" pitchFamily="34" charset="0"/>
                          <a:cs typeface="Arial" pitchFamily="34" charset="0"/>
                        </a:rPr>
                        <a:t>standardised</a:t>
                      </a:r>
                      <a:r>
                        <a:rPr lang="en-US" sz="1600" baseline="0" dirty="0" smtClean="0">
                          <a:latin typeface="Arial" pitchFamily="34" charset="0"/>
                          <a:cs typeface="Arial" pitchFamily="34" charset="0"/>
                        </a:rPr>
                        <a:t> water and sanitation sector occupations framework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latin typeface="Arial" pitchFamily="34" charset="0"/>
                          <a:cs typeface="Arial" pitchFamily="34" charset="0"/>
                        </a:rPr>
                        <a:t>Learners that complete training through </a:t>
                      </a:r>
                      <a:r>
                        <a:rPr lang="en-US" sz="1600" baseline="0" dirty="0" err="1" smtClean="0">
                          <a:latin typeface="Arial" pitchFamily="34" charset="0"/>
                          <a:cs typeface="Arial" pitchFamily="34" charset="0"/>
                        </a:rPr>
                        <a:t>WoL</a:t>
                      </a:r>
                      <a:endParaRPr lang="en-US" sz="1600" baseline="0" dirty="0" smtClean="0">
                        <a:latin typeface="Arial" pitchFamily="34" charset="0"/>
                        <a:cs typeface="Arial" pitchFamily="34" charset="0"/>
                      </a:endParaRPr>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26</a:t>
            </a:fld>
            <a:endParaRPr lang="en-US" dirty="0"/>
          </a:p>
        </p:txBody>
      </p:sp>
    </p:spTree>
    <p:extLst>
      <p:ext uri="{BB962C8B-B14F-4D97-AF65-F5344CB8AC3E}">
        <p14:creationId xmlns:p14="http://schemas.microsoft.com/office/powerpoint/2010/main" xmlns="" val="2960601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108388"/>
            <a:ext cx="7202384" cy="675388"/>
          </a:xfrm>
        </p:spPr>
        <p:txBody>
          <a:bodyPr/>
          <a:lstStyle/>
          <a:p>
            <a:r>
              <a:rPr lang="en-US" sz="3600" dirty="0" smtClean="0"/>
              <a:t>Programme 1 focus areas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29195009"/>
              </p:ext>
            </p:extLst>
          </p:nvPr>
        </p:nvGraphicFramePr>
        <p:xfrm>
          <a:off x="1484313" y="1258623"/>
          <a:ext cx="7202487" cy="3688080"/>
        </p:xfrm>
        <a:graphic>
          <a:graphicData uri="http://schemas.openxmlformats.org/drawingml/2006/table">
            <a:tbl>
              <a:tblPr firstRow="1" bandRow="1">
                <a:tableStyleId>{F5AB1C69-6EDB-4FF4-983F-18BD219EF322}</a:tableStyleId>
              </a:tblPr>
              <a:tblGrid>
                <a:gridCol w="486991">
                  <a:extLst>
                    <a:ext uri="{9D8B030D-6E8A-4147-A177-3AD203B41FA5}">
                      <a16:colId xmlns:a16="http://schemas.microsoft.com/office/drawing/2014/main" xmlns="" val="20000"/>
                    </a:ext>
                  </a:extLst>
                </a:gridCol>
                <a:gridCol w="2895664">
                  <a:extLst>
                    <a:ext uri="{9D8B030D-6E8A-4147-A177-3AD203B41FA5}">
                      <a16:colId xmlns:a16="http://schemas.microsoft.com/office/drawing/2014/main" xmlns="" val="20001"/>
                    </a:ext>
                  </a:extLst>
                </a:gridCol>
                <a:gridCol w="3819832">
                  <a:extLst>
                    <a:ext uri="{9D8B030D-6E8A-4147-A177-3AD203B41FA5}">
                      <a16:colId xmlns:a16="http://schemas.microsoft.com/office/drawing/2014/main" xmlns="" val="20002"/>
                    </a:ext>
                  </a:extLst>
                </a:gridCol>
              </a:tblGrid>
              <a:tr h="305802">
                <a:tc gridSpan="2">
                  <a:txBody>
                    <a:bodyPr/>
                    <a:lstStyle/>
                    <a:p>
                      <a:r>
                        <a:rPr lang="en-US" sz="1600" dirty="0" smtClean="0">
                          <a:latin typeface="Arial" pitchFamily="34" charset="0"/>
                          <a:cs typeface="Arial" pitchFamily="34" charset="0"/>
                        </a:rPr>
                        <a:t>Strategic objective</a:t>
                      </a:r>
                      <a:endParaRPr lang="en-US" sz="1600" dirty="0">
                        <a:latin typeface="Arial" pitchFamily="34" charset="0"/>
                        <a:cs typeface="Arial" pitchFamily="34" charset="0"/>
                      </a:endParaRPr>
                    </a:p>
                  </a:txBody>
                  <a:tcPr/>
                </a:tc>
                <a:tc hMerge="1">
                  <a:txBody>
                    <a:bodyPr/>
                    <a:lstStyle/>
                    <a:p>
                      <a:endParaRPr lang="en-US" sz="14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Focus areas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1120674">
                <a:tc>
                  <a:txBody>
                    <a:bodyPr/>
                    <a:lstStyle/>
                    <a:p>
                      <a:pPr lvl="0"/>
                      <a:r>
                        <a:rPr lang="en-US" sz="1600" dirty="0" smtClean="0">
                          <a:latin typeface="Arial" pitchFamily="34" charset="0"/>
                          <a:cs typeface="Arial" pitchFamily="34" charset="0"/>
                        </a:rPr>
                        <a:t>5.1</a:t>
                      </a:r>
                    </a:p>
                  </a:txBody>
                  <a:tcPr/>
                </a:tc>
                <a:tc>
                  <a:txBody>
                    <a:bodyPr/>
                    <a:lstStyle/>
                    <a:p>
                      <a:pPr lvl="0"/>
                      <a:r>
                        <a:rPr lang="en-US" sz="1600" dirty="0" smtClean="0">
                          <a:latin typeface="Arial" pitchFamily="34" charset="0"/>
                          <a:cs typeface="Arial" pitchFamily="34" charset="0"/>
                        </a:rPr>
                        <a:t>Targeted and sustained African and Global cooperation in support of the national water and sanitation agenda</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latin typeface="Arial" pitchFamily="34" charset="0"/>
                          <a:cs typeface="Arial" pitchFamily="34" charset="0"/>
                        </a:rPr>
                        <a:t>Analysis on the implementation of the </a:t>
                      </a:r>
                      <a:r>
                        <a:rPr lang="en-US" sz="1600" dirty="0" smtClean="0">
                          <a:latin typeface="Arial" pitchFamily="34" charset="0"/>
                          <a:cs typeface="Arial" pitchFamily="34" charset="0"/>
                        </a:rPr>
                        <a:t>international relations</a:t>
                      </a:r>
                      <a:r>
                        <a:rPr lang="en-US" sz="1600" baseline="0" dirty="0" smtClean="0">
                          <a:latin typeface="Arial" pitchFamily="34" charset="0"/>
                          <a:cs typeface="Arial" pitchFamily="34" charset="0"/>
                        </a:rPr>
                        <a:t> implementation plan</a:t>
                      </a:r>
                    </a:p>
                  </a:txBody>
                  <a:tcPr/>
                </a:tc>
                <a:extLst>
                  <a:ext uri="{0D108BD9-81ED-4DB2-BD59-A6C34878D82A}">
                    <a16:rowId xmlns:a16="http://schemas.microsoft.com/office/drawing/2014/main" xmlns="" val="10001"/>
                  </a:ext>
                </a:extLst>
              </a:tr>
              <a:tr h="1533554">
                <a:tc>
                  <a:txBody>
                    <a:bodyPr/>
                    <a:lstStyle/>
                    <a:p>
                      <a:pPr lvl="0"/>
                      <a:r>
                        <a:rPr lang="en-US" sz="1600" dirty="0" smtClean="0">
                          <a:latin typeface="Arial" pitchFamily="34" charset="0"/>
                          <a:cs typeface="Arial" pitchFamily="34" charset="0"/>
                        </a:rPr>
                        <a:t>5.2</a:t>
                      </a:r>
                      <a:endParaRPr lang="en-US" sz="1600" dirty="0">
                        <a:latin typeface="Arial" pitchFamily="34" charset="0"/>
                        <a:cs typeface="Arial" pitchFamily="34" charset="0"/>
                      </a:endParaRPr>
                    </a:p>
                  </a:txBody>
                  <a:tcPr/>
                </a:tc>
                <a:tc>
                  <a:txBody>
                    <a:bodyPr/>
                    <a:lstStyle/>
                    <a:p>
                      <a:pPr lvl="0"/>
                      <a:r>
                        <a:rPr lang="en-US" sz="1600" dirty="0" smtClean="0">
                          <a:latin typeface="Arial" pitchFamily="34" charset="0"/>
                          <a:cs typeface="Arial" pitchFamily="34" charset="0"/>
                        </a:rPr>
                        <a:t>Informed and empowered communities and responsive government securing integrated and sustainable partnerships to support the water and sanitation development agenda</a:t>
                      </a:r>
                      <a:endParaRPr lang="en-US" sz="1600" dirty="0">
                        <a:latin typeface="Arial" pitchFamily="34" charset="0"/>
                        <a:cs typeface="Arial" pitchFamily="34" charset="0"/>
                      </a:endParaRPr>
                    </a:p>
                  </a:txBody>
                  <a:tcPr/>
                </a:tc>
                <a:tc>
                  <a:txBody>
                    <a:bodyPr/>
                    <a:lstStyle/>
                    <a:p>
                      <a:pPr marL="285750" indent="-285750">
                        <a:buFont typeface="Arial" pitchFamily="34" charset="0"/>
                        <a:buChar char="•"/>
                      </a:pPr>
                      <a:r>
                        <a:rPr lang="en-US" sz="1600" dirty="0" smtClean="0">
                          <a:latin typeface="Arial" pitchFamily="34" charset="0"/>
                          <a:cs typeface="Arial" pitchFamily="34" charset="0"/>
                        </a:rPr>
                        <a:t>Assessment of</a:t>
                      </a:r>
                      <a:r>
                        <a:rPr lang="en-US" sz="1600" baseline="0" dirty="0" smtClean="0">
                          <a:latin typeface="Arial" pitchFamily="34" charset="0"/>
                          <a:cs typeface="Arial" pitchFamily="34" charset="0"/>
                        </a:rPr>
                        <a:t> benefits derived from partnerships</a:t>
                      </a:r>
                    </a:p>
                    <a:p>
                      <a:pPr marL="285750" indent="-285750">
                        <a:buFont typeface="Arial" pitchFamily="34" charset="0"/>
                        <a:buChar char="•"/>
                      </a:pPr>
                      <a:r>
                        <a:rPr lang="en-US" sz="1600" baseline="0" dirty="0" smtClean="0">
                          <a:latin typeface="Arial" pitchFamily="34" charset="0"/>
                          <a:cs typeface="Arial" pitchFamily="34" charset="0"/>
                        </a:rPr>
                        <a:t>Assessment of the implementation of the annual communications programme </a:t>
                      </a:r>
                    </a:p>
                    <a:p>
                      <a:pPr marL="285750" indent="-285750">
                        <a:buFont typeface="Arial" pitchFamily="34" charset="0"/>
                        <a:buChar char="•"/>
                      </a:pPr>
                      <a:r>
                        <a:rPr lang="en-US" sz="1600" baseline="0" dirty="0" smtClean="0">
                          <a:latin typeface="Arial" pitchFamily="34" charset="0"/>
                          <a:cs typeface="Arial" pitchFamily="34" charset="0"/>
                        </a:rPr>
                        <a:t>Assessment of mediated interactions that will deliver meaningful engagements with communities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27</a:t>
            </a:fld>
            <a:endParaRPr lang="en-US" dirty="0"/>
          </a:p>
        </p:txBody>
      </p:sp>
    </p:spTree>
    <p:extLst>
      <p:ext uri="{BB962C8B-B14F-4D97-AF65-F5344CB8AC3E}">
        <p14:creationId xmlns:p14="http://schemas.microsoft.com/office/powerpoint/2010/main" xmlns="" val="1332679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10862"/>
            <a:ext cx="7207624" cy="1143000"/>
          </a:xfrm>
        </p:spPr>
        <p:txBody>
          <a:bodyPr/>
          <a:lstStyle/>
          <a:p>
            <a:r>
              <a:rPr lang="en-US" dirty="0" smtClean="0"/>
              <a:t>2018/19 </a:t>
            </a:r>
            <a:r>
              <a:rPr lang="en-US" dirty="0" err="1" smtClean="0"/>
              <a:t>MTEF</a:t>
            </a:r>
            <a:r>
              <a:rPr lang="en-US" dirty="0" smtClean="0"/>
              <a:t> allocation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947358222"/>
              </p:ext>
            </p:extLst>
          </p:nvPr>
        </p:nvGraphicFramePr>
        <p:xfrm>
          <a:off x="1547790" y="1079105"/>
          <a:ext cx="7207251" cy="4560570"/>
        </p:xfrm>
        <a:graphic>
          <a:graphicData uri="http://schemas.openxmlformats.org/drawingml/2006/table">
            <a:tbl>
              <a:tblPr firstRow="1" bandRow="1">
                <a:tableStyleId>{F5AB1C69-6EDB-4FF4-983F-18BD219EF322}</a:tableStyleId>
              </a:tblPr>
              <a:tblGrid>
                <a:gridCol w="3242574">
                  <a:extLst>
                    <a:ext uri="{9D8B030D-6E8A-4147-A177-3AD203B41FA5}">
                      <a16:colId xmlns:a16="http://schemas.microsoft.com/office/drawing/2014/main" xmlns="" val="20000"/>
                    </a:ext>
                  </a:extLst>
                </a:gridCol>
                <a:gridCol w="1321559">
                  <a:extLst>
                    <a:ext uri="{9D8B030D-6E8A-4147-A177-3AD203B41FA5}">
                      <a16:colId xmlns:a16="http://schemas.microsoft.com/office/drawing/2014/main" xmlns="" val="20001"/>
                    </a:ext>
                  </a:extLst>
                </a:gridCol>
                <a:gridCol w="1321559">
                  <a:extLst>
                    <a:ext uri="{9D8B030D-6E8A-4147-A177-3AD203B41FA5}">
                      <a16:colId xmlns:a16="http://schemas.microsoft.com/office/drawing/2014/main" xmlns="" val="20002"/>
                    </a:ext>
                  </a:extLst>
                </a:gridCol>
                <a:gridCol w="1321559">
                  <a:extLst>
                    <a:ext uri="{9D8B030D-6E8A-4147-A177-3AD203B41FA5}">
                      <a16:colId xmlns:a16="http://schemas.microsoft.com/office/drawing/2014/main" xmlns="" val="20003"/>
                    </a:ext>
                  </a:extLst>
                </a:gridCol>
              </a:tblGrid>
              <a:tr h="125010">
                <a:tc rowSpan="2">
                  <a:txBody>
                    <a:bodyPr/>
                    <a:lstStyle/>
                    <a:p>
                      <a:pPr algn="l" fontAlgn="b"/>
                      <a:r>
                        <a:rPr lang="en-US" sz="1600" b="1" i="0" u="none" strike="noStrike" dirty="0">
                          <a:solidFill>
                            <a:schemeClr val="bg1"/>
                          </a:solidFill>
                          <a:effectLst/>
                          <a:latin typeface="Arial"/>
                        </a:rPr>
                        <a:t>Administration</a:t>
                      </a:r>
                    </a:p>
                    <a:p>
                      <a:pPr algn="l" fontAlgn="b"/>
                      <a:r>
                        <a:rPr lang="en-US" sz="1600" b="1" i="0" u="none" strike="noStrike" dirty="0">
                          <a:solidFill>
                            <a:srgbClr val="000000"/>
                          </a:solidFill>
                          <a:effectLst/>
                          <a:latin typeface="Arial"/>
                        </a:rPr>
                        <a:t> </a:t>
                      </a:r>
                    </a:p>
                  </a:txBody>
                  <a:tcPr marL="9525" marR="9525" marT="9525" marB="0" anchor="b"/>
                </a:tc>
                <a:tc>
                  <a:txBody>
                    <a:bodyPr/>
                    <a:lstStyle/>
                    <a:p>
                      <a:pPr algn="r" fontAlgn="b"/>
                      <a:r>
                        <a:rPr lang="en-US" sz="1600" b="1" i="0" u="none" strike="noStrike" dirty="0">
                          <a:solidFill>
                            <a:schemeClr val="bg1"/>
                          </a:solidFill>
                          <a:effectLst/>
                          <a:latin typeface="Arial"/>
                        </a:rPr>
                        <a:t>2018/19</a:t>
                      </a:r>
                    </a:p>
                  </a:txBody>
                  <a:tcPr marL="9525" marR="9525" marT="9525" marB="0" anchor="b"/>
                </a:tc>
                <a:tc>
                  <a:txBody>
                    <a:bodyPr/>
                    <a:lstStyle/>
                    <a:p>
                      <a:pPr algn="r" fontAlgn="b"/>
                      <a:r>
                        <a:rPr lang="en-US" sz="1600" b="1" i="0" u="none" strike="noStrike" dirty="0">
                          <a:solidFill>
                            <a:schemeClr val="bg1"/>
                          </a:solidFill>
                          <a:effectLst/>
                          <a:latin typeface="Arial"/>
                        </a:rPr>
                        <a:t>2019/20</a:t>
                      </a:r>
                    </a:p>
                  </a:txBody>
                  <a:tcPr marL="9525" marR="9525" marT="9525" marB="0" anchor="b"/>
                </a:tc>
                <a:tc>
                  <a:txBody>
                    <a:bodyPr/>
                    <a:lstStyle/>
                    <a:p>
                      <a:pPr algn="r" fontAlgn="b"/>
                      <a:r>
                        <a:rPr lang="en-US" sz="1600" b="1" i="0" u="none" strike="noStrike" dirty="0">
                          <a:solidFill>
                            <a:schemeClr val="bg1"/>
                          </a:solidFill>
                          <a:effectLst/>
                          <a:latin typeface="Arial"/>
                        </a:rPr>
                        <a:t>2020/21</a:t>
                      </a:r>
                    </a:p>
                  </a:txBody>
                  <a:tcPr marL="9525" marR="9525" marT="9525" marB="0" anchor="b"/>
                </a:tc>
                <a:extLst>
                  <a:ext uri="{0D108BD9-81ED-4DB2-BD59-A6C34878D82A}">
                    <a16:rowId xmlns:a16="http://schemas.microsoft.com/office/drawing/2014/main" xmlns="" val="10000"/>
                  </a:ext>
                </a:extLst>
              </a:tr>
              <a:tr h="125010">
                <a:tc vMerge="1">
                  <a:txBody>
                    <a:bodyPr/>
                    <a:lstStyle/>
                    <a:p>
                      <a:pPr algn="l" fontAlgn="b"/>
                      <a:endParaRPr lang="en-US" sz="1400" b="1" i="0" u="none" strike="noStrike" dirty="0">
                        <a:solidFill>
                          <a:srgbClr val="000000"/>
                        </a:solidFill>
                        <a:effectLst/>
                        <a:latin typeface="Arial"/>
                      </a:endParaRPr>
                    </a:p>
                  </a:txBody>
                  <a:tcPr marL="9525" marR="9525" marT="9525" marB="0" anchor="b"/>
                </a:tc>
                <a:tc>
                  <a:txBody>
                    <a:bodyPr/>
                    <a:lstStyle/>
                    <a:p>
                      <a:pPr algn="r" fontAlgn="b"/>
                      <a:r>
                        <a:rPr lang="en-US" sz="1600" b="1" i="0" u="none" strike="noStrike" dirty="0">
                          <a:solidFill>
                            <a:schemeClr val="bg1"/>
                          </a:solidFill>
                          <a:effectLst/>
                          <a:latin typeface="Arial"/>
                        </a:rPr>
                        <a:t> 000` </a:t>
                      </a:r>
                    </a:p>
                  </a:txBody>
                  <a:tcPr marL="9525" marR="9525" marT="9525" marB="0" anchor="b">
                    <a:solidFill>
                      <a:schemeClr val="accent3"/>
                    </a:solidFill>
                  </a:tcPr>
                </a:tc>
                <a:tc>
                  <a:txBody>
                    <a:bodyPr/>
                    <a:lstStyle/>
                    <a:p>
                      <a:pPr algn="r" fontAlgn="b"/>
                      <a:r>
                        <a:rPr lang="en-US" sz="1600" b="1" i="0" u="none" strike="noStrike" dirty="0">
                          <a:solidFill>
                            <a:schemeClr val="bg1"/>
                          </a:solidFill>
                          <a:effectLst/>
                          <a:latin typeface="Arial"/>
                        </a:rPr>
                        <a:t> 000` </a:t>
                      </a:r>
                    </a:p>
                  </a:txBody>
                  <a:tcPr marL="9525" marR="9525" marT="9525" marB="0" anchor="b">
                    <a:solidFill>
                      <a:schemeClr val="accent3"/>
                    </a:solidFill>
                  </a:tcPr>
                </a:tc>
                <a:tc>
                  <a:txBody>
                    <a:bodyPr/>
                    <a:lstStyle/>
                    <a:p>
                      <a:pPr algn="r" fontAlgn="b"/>
                      <a:r>
                        <a:rPr lang="en-US" sz="1600" b="1" i="0" u="none" strike="noStrike" dirty="0">
                          <a:solidFill>
                            <a:schemeClr val="bg1"/>
                          </a:solidFill>
                          <a:effectLst/>
                          <a:latin typeface="Arial"/>
                        </a:rPr>
                        <a:t> 000` </a:t>
                      </a:r>
                    </a:p>
                  </a:txBody>
                  <a:tcPr marL="9525" marR="9525" marT="9525" marB="0" anchor="b">
                    <a:solidFill>
                      <a:schemeClr val="accent3"/>
                    </a:solidFill>
                  </a:tcPr>
                </a:tc>
                <a:extLst>
                  <a:ext uri="{0D108BD9-81ED-4DB2-BD59-A6C34878D82A}">
                    <a16:rowId xmlns:a16="http://schemas.microsoft.com/office/drawing/2014/main" xmlns="" val="10001"/>
                  </a:ext>
                </a:extLst>
              </a:tr>
              <a:tr h="229317">
                <a:tc>
                  <a:txBody>
                    <a:bodyPr/>
                    <a:lstStyle/>
                    <a:p>
                      <a:pPr algn="l" fontAlgn="b"/>
                      <a:r>
                        <a:rPr lang="en-US" sz="1600" b="0" i="0" u="none" strike="noStrike" dirty="0">
                          <a:solidFill>
                            <a:srgbClr val="000000"/>
                          </a:solidFill>
                          <a:effectLst/>
                          <a:latin typeface="Arial"/>
                        </a:rPr>
                        <a:t> Ministry </a:t>
                      </a:r>
                    </a:p>
                  </a:txBody>
                  <a:tcPr marL="9525" marR="9525" marT="9525" marB="0"/>
                </a:tc>
                <a:tc>
                  <a:txBody>
                    <a:bodyPr/>
                    <a:lstStyle/>
                    <a:p>
                      <a:pPr algn="r" fontAlgn="b"/>
                      <a:r>
                        <a:rPr lang="en-US" sz="1600" b="0" i="0" u="none" strike="noStrike" dirty="0">
                          <a:solidFill>
                            <a:srgbClr val="000000"/>
                          </a:solidFill>
                          <a:effectLst/>
                          <a:latin typeface="Arial"/>
                        </a:rPr>
                        <a:t>           48,452 </a:t>
                      </a:r>
                    </a:p>
                  </a:txBody>
                  <a:tcPr marL="9525" marR="9525" marT="9525" marB="0"/>
                </a:tc>
                <a:tc>
                  <a:txBody>
                    <a:bodyPr/>
                    <a:lstStyle/>
                    <a:p>
                      <a:pPr algn="r" fontAlgn="b"/>
                      <a:r>
                        <a:rPr lang="en-US" sz="1600" b="0" i="0" u="none" strike="noStrike">
                          <a:solidFill>
                            <a:srgbClr val="000000"/>
                          </a:solidFill>
                          <a:effectLst/>
                          <a:latin typeface="Arial"/>
                        </a:rPr>
                        <a:t>           51,943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55,510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2"/>
                  </a:ext>
                </a:extLst>
              </a:tr>
              <a:tr h="245320">
                <a:tc>
                  <a:txBody>
                    <a:bodyPr/>
                    <a:lstStyle/>
                    <a:p>
                      <a:pPr algn="l" fontAlgn="b"/>
                      <a:r>
                        <a:rPr lang="en-US" sz="1600" b="0" i="0" u="none" strike="noStrike" dirty="0">
                          <a:solidFill>
                            <a:srgbClr val="000000"/>
                          </a:solidFill>
                          <a:effectLst/>
                          <a:latin typeface="Arial"/>
                        </a:rPr>
                        <a:t> Departmental Management </a:t>
                      </a:r>
                    </a:p>
                  </a:txBody>
                  <a:tcPr marL="9525" marR="9525" marT="9525" marB="0"/>
                </a:tc>
                <a:tc>
                  <a:txBody>
                    <a:bodyPr/>
                    <a:lstStyle/>
                    <a:p>
                      <a:pPr algn="r" fontAlgn="b"/>
                      <a:r>
                        <a:rPr lang="en-US" sz="1600" b="0" i="0" u="none" strike="noStrike" dirty="0">
                          <a:solidFill>
                            <a:srgbClr val="000000"/>
                          </a:solidFill>
                          <a:effectLst/>
                          <a:latin typeface="Arial"/>
                        </a:rPr>
                        <a:t>           90,045 </a:t>
                      </a:r>
                    </a:p>
                  </a:txBody>
                  <a:tcPr marL="9525" marR="9525" marT="9525" marB="0"/>
                </a:tc>
                <a:tc>
                  <a:txBody>
                    <a:bodyPr/>
                    <a:lstStyle/>
                    <a:p>
                      <a:pPr algn="r" fontAlgn="b"/>
                      <a:r>
                        <a:rPr lang="en-US" sz="1600" b="0" i="0" u="none" strike="noStrike">
                          <a:solidFill>
                            <a:srgbClr val="000000"/>
                          </a:solidFill>
                          <a:effectLst/>
                          <a:latin typeface="Arial"/>
                        </a:rPr>
                        <a:t>           93,609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100,029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3"/>
                  </a:ext>
                </a:extLst>
              </a:tr>
              <a:tr h="245320">
                <a:tc>
                  <a:txBody>
                    <a:bodyPr/>
                    <a:lstStyle/>
                    <a:p>
                      <a:pPr algn="l" fontAlgn="b"/>
                      <a:r>
                        <a:rPr lang="en-US" sz="1600" b="0" i="0" u="none" strike="noStrike" dirty="0">
                          <a:solidFill>
                            <a:srgbClr val="000000"/>
                          </a:solidFill>
                          <a:effectLst/>
                          <a:latin typeface="Arial"/>
                        </a:rPr>
                        <a:t> Internal Audit </a:t>
                      </a:r>
                    </a:p>
                  </a:txBody>
                  <a:tcPr marL="9525" marR="9525" marT="9525" marB="0"/>
                </a:tc>
                <a:tc>
                  <a:txBody>
                    <a:bodyPr/>
                    <a:lstStyle/>
                    <a:p>
                      <a:pPr algn="r" fontAlgn="b"/>
                      <a:r>
                        <a:rPr lang="en-US" sz="1600" b="0" i="0" u="none" strike="noStrike" dirty="0">
                          <a:solidFill>
                            <a:srgbClr val="000000"/>
                          </a:solidFill>
                          <a:effectLst/>
                          <a:latin typeface="Arial"/>
                        </a:rPr>
                        <a:t>           39,335 </a:t>
                      </a:r>
                    </a:p>
                  </a:txBody>
                  <a:tcPr marL="9525" marR="9525" marT="9525" marB="0"/>
                </a:tc>
                <a:tc>
                  <a:txBody>
                    <a:bodyPr/>
                    <a:lstStyle/>
                    <a:p>
                      <a:pPr algn="r" fontAlgn="b"/>
                      <a:r>
                        <a:rPr lang="en-US" sz="1600" b="0" i="0" u="none" strike="noStrike">
                          <a:solidFill>
                            <a:srgbClr val="000000"/>
                          </a:solidFill>
                          <a:effectLst/>
                          <a:latin typeface="Arial"/>
                        </a:rPr>
                        <a:t>           40,365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43,661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4"/>
                  </a:ext>
                </a:extLst>
              </a:tr>
              <a:tr h="245320">
                <a:tc>
                  <a:txBody>
                    <a:bodyPr/>
                    <a:lstStyle/>
                    <a:p>
                      <a:pPr algn="l" fontAlgn="b"/>
                      <a:r>
                        <a:rPr lang="en-US" sz="1600" b="0" i="0" u="none" strike="noStrike" dirty="0">
                          <a:solidFill>
                            <a:srgbClr val="000000"/>
                          </a:solidFill>
                          <a:effectLst/>
                          <a:latin typeface="Arial"/>
                        </a:rPr>
                        <a:t> Corporate Services </a:t>
                      </a:r>
                    </a:p>
                  </a:txBody>
                  <a:tcPr marL="9525" marR="9525" marT="9525" marB="0"/>
                </a:tc>
                <a:tc>
                  <a:txBody>
                    <a:bodyPr/>
                    <a:lstStyle/>
                    <a:p>
                      <a:pPr algn="r" fontAlgn="b"/>
                      <a:r>
                        <a:rPr lang="en-US" sz="1600" b="0" i="0" u="none" strike="noStrike" dirty="0">
                          <a:solidFill>
                            <a:srgbClr val="000000"/>
                          </a:solidFill>
                          <a:effectLst/>
                          <a:latin typeface="Arial"/>
                        </a:rPr>
                        <a:t>         745,156 </a:t>
                      </a:r>
                    </a:p>
                  </a:txBody>
                  <a:tcPr marL="9525" marR="9525" marT="9525" marB="0"/>
                </a:tc>
                <a:tc>
                  <a:txBody>
                    <a:bodyPr/>
                    <a:lstStyle/>
                    <a:p>
                      <a:pPr algn="r" fontAlgn="b"/>
                      <a:r>
                        <a:rPr lang="en-US" sz="1600" b="0" i="0" u="none" strike="noStrike" dirty="0">
                          <a:solidFill>
                            <a:srgbClr val="000000"/>
                          </a:solidFill>
                          <a:effectLst/>
                          <a:latin typeface="Arial"/>
                        </a:rPr>
                        <a:t>         789,716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843,932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5"/>
                  </a:ext>
                </a:extLst>
              </a:tr>
              <a:tr h="245320">
                <a:tc>
                  <a:txBody>
                    <a:bodyPr/>
                    <a:lstStyle/>
                    <a:p>
                      <a:pPr algn="l" fontAlgn="b"/>
                      <a:r>
                        <a:rPr lang="en-US" sz="1600" b="0" i="0" u="none" strike="noStrike" dirty="0">
                          <a:solidFill>
                            <a:srgbClr val="000000"/>
                          </a:solidFill>
                          <a:effectLst/>
                          <a:latin typeface="Arial"/>
                        </a:rPr>
                        <a:t> Financial Management </a:t>
                      </a:r>
                    </a:p>
                  </a:txBody>
                  <a:tcPr marL="9525" marR="9525" marT="9525" marB="0"/>
                </a:tc>
                <a:tc>
                  <a:txBody>
                    <a:bodyPr/>
                    <a:lstStyle/>
                    <a:p>
                      <a:pPr algn="r" fontAlgn="b"/>
                      <a:r>
                        <a:rPr lang="en-US" sz="1600" b="0" i="0" u="none" strike="noStrike" dirty="0">
                          <a:solidFill>
                            <a:srgbClr val="000000"/>
                          </a:solidFill>
                          <a:effectLst/>
                          <a:latin typeface="Arial"/>
                        </a:rPr>
                        <a:t>         253,406 </a:t>
                      </a:r>
                    </a:p>
                  </a:txBody>
                  <a:tcPr marL="9525" marR="9525" marT="9525" marB="0"/>
                </a:tc>
                <a:tc>
                  <a:txBody>
                    <a:bodyPr/>
                    <a:lstStyle/>
                    <a:p>
                      <a:pPr algn="r" fontAlgn="b"/>
                      <a:r>
                        <a:rPr lang="en-US" sz="1600" b="0" i="0" u="none" strike="noStrike" dirty="0">
                          <a:solidFill>
                            <a:srgbClr val="000000"/>
                          </a:solidFill>
                          <a:effectLst/>
                          <a:latin typeface="Arial"/>
                        </a:rPr>
                        <a:t>         271,916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286,184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6"/>
                  </a:ext>
                </a:extLst>
              </a:tr>
              <a:tr h="245320">
                <a:tc>
                  <a:txBody>
                    <a:bodyPr/>
                    <a:lstStyle/>
                    <a:p>
                      <a:pPr algn="l" fontAlgn="b"/>
                      <a:r>
                        <a:rPr lang="en-US" sz="1600" b="0" i="0" u="none" strike="noStrike" dirty="0">
                          <a:solidFill>
                            <a:srgbClr val="000000"/>
                          </a:solidFill>
                          <a:effectLst/>
                          <a:latin typeface="Arial"/>
                        </a:rPr>
                        <a:t> Office Accommodation </a:t>
                      </a:r>
                    </a:p>
                  </a:txBody>
                  <a:tcPr marL="9525" marR="9525" marT="9525" marB="0"/>
                </a:tc>
                <a:tc>
                  <a:txBody>
                    <a:bodyPr/>
                    <a:lstStyle/>
                    <a:p>
                      <a:pPr algn="r" fontAlgn="b"/>
                      <a:r>
                        <a:rPr lang="en-US" sz="1600" b="0" i="0" u="none" strike="noStrike">
                          <a:solidFill>
                            <a:srgbClr val="000000"/>
                          </a:solidFill>
                          <a:effectLst/>
                          <a:latin typeface="Arial"/>
                        </a:rPr>
                        <a:t>         439,180 </a:t>
                      </a:r>
                    </a:p>
                  </a:txBody>
                  <a:tcPr marL="9525" marR="9525" marT="9525" marB="0"/>
                </a:tc>
                <a:tc>
                  <a:txBody>
                    <a:bodyPr/>
                    <a:lstStyle/>
                    <a:p>
                      <a:pPr algn="r" fontAlgn="b"/>
                      <a:r>
                        <a:rPr lang="en-US" sz="1600" b="0" i="0" u="none" strike="noStrike" dirty="0">
                          <a:solidFill>
                            <a:srgbClr val="000000"/>
                          </a:solidFill>
                          <a:effectLst/>
                          <a:latin typeface="Arial"/>
                        </a:rPr>
                        <a:t>         461,929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487,335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7"/>
                  </a:ext>
                </a:extLst>
              </a:tr>
              <a:tr h="245320">
                <a:tc>
                  <a:txBody>
                    <a:bodyPr/>
                    <a:lstStyle/>
                    <a:p>
                      <a:pPr algn="l" fontAlgn="b"/>
                      <a:r>
                        <a:rPr lang="en-US" sz="1600" b="0" i="0" u="none" strike="noStrike" dirty="0">
                          <a:solidFill>
                            <a:srgbClr val="000000"/>
                          </a:solidFill>
                          <a:effectLst/>
                          <a:latin typeface="Arial"/>
                        </a:rPr>
                        <a:t> </a:t>
                      </a:r>
                      <a:r>
                        <a:rPr lang="en-US" sz="1600" b="0" i="0" u="none" strike="noStrike" dirty="0" err="1">
                          <a:solidFill>
                            <a:srgbClr val="000000"/>
                          </a:solidFill>
                          <a:effectLst/>
                          <a:latin typeface="Arial"/>
                        </a:rPr>
                        <a:t>Programme</a:t>
                      </a:r>
                      <a:r>
                        <a:rPr lang="en-US" sz="1600" b="0" i="0" u="none" strike="noStrike" dirty="0">
                          <a:solidFill>
                            <a:srgbClr val="000000"/>
                          </a:solidFill>
                          <a:effectLst/>
                          <a:latin typeface="Arial"/>
                        </a:rPr>
                        <a:t> Management Unit </a:t>
                      </a:r>
                    </a:p>
                  </a:txBody>
                  <a:tcPr marL="9525" marR="9525" marT="9525" marB="0"/>
                </a:tc>
                <a:tc>
                  <a:txBody>
                    <a:bodyPr/>
                    <a:lstStyle/>
                    <a:p>
                      <a:pPr algn="r" fontAlgn="b"/>
                      <a:r>
                        <a:rPr lang="en-US" sz="1600" b="0" i="0" u="none" strike="noStrike">
                          <a:solidFill>
                            <a:srgbClr val="000000"/>
                          </a:solidFill>
                          <a:effectLst/>
                          <a:latin typeface="Arial"/>
                        </a:rPr>
                        <a:t>           48,028 </a:t>
                      </a:r>
                    </a:p>
                  </a:txBody>
                  <a:tcPr marL="9525" marR="9525" marT="9525" marB="0"/>
                </a:tc>
                <a:tc>
                  <a:txBody>
                    <a:bodyPr/>
                    <a:lstStyle/>
                    <a:p>
                      <a:pPr algn="r" fontAlgn="b"/>
                      <a:r>
                        <a:rPr lang="en-US" sz="1600" b="0" i="0" u="none" strike="noStrike" dirty="0">
                          <a:solidFill>
                            <a:srgbClr val="000000"/>
                          </a:solidFill>
                          <a:effectLst/>
                          <a:latin typeface="Arial"/>
                        </a:rPr>
                        <a:t>           47,991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51,313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8"/>
                  </a:ext>
                </a:extLst>
              </a:tr>
              <a:tr h="245320">
                <a:tc>
                  <a:txBody>
                    <a:bodyPr/>
                    <a:lstStyle/>
                    <a:p>
                      <a:pPr algn="l" fontAlgn="b"/>
                      <a:r>
                        <a:rPr lang="en-US" sz="1600" b="0" i="0" u="none" strike="noStrike" dirty="0">
                          <a:solidFill>
                            <a:srgbClr val="000000"/>
                          </a:solidFill>
                          <a:effectLst/>
                          <a:latin typeface="Arial"/>
                        </a:rPr>
                        <a:t> International Water Support </a:t>
                      </a:r>
                    </a:p>
                  </a:txBody>
                  <a:tcPr marL="9525" marR="9525" marT="9525" marB="0"/>
                </a:tc>
                <a:tc>
                  <a:txBody>
                    <a:bodyPr/>
                    <a:lstStyle/>
                    <a:p>
                      <a:pPr algn="r" fontAlgn="b"/>
                      <a:r>
                        <a:rPr lang="en-US" sz="1600" b="0" i="0" u="none" strike="noStrike">
                          <a:solidFill>
                            <a:srgbClr val="000000"/>
                          </a:solidFill>
                          <a:effectLst/>
                          <a:latin typeface="Arial"/>
                        </a:rPr>
                        <a:t>           51,037 </a:t>
                      </a:r>
                    </a:p>
                  </a:txBody>
                  <a:tcPr marL="9525" marR="9525" marT="9525" marB="0"/>
                </a:tc>
                <a:tc>
                  <a:txBody>
                    <a:bodyPr/>
                    <a:lstStyle/>
                    <a:p>
                      <a:pPr algn="r" fontAlgn="b"/>
                      <a:r>
                        <a:rPr lang="en-US" sz="1600" b="0" i="0" u="none" strike="noStrike" dirty="0">
                          <a:solidFill>
                            <a:srgbClr val="000000"/>
                          </a:solidFill>
                          <a:effectLst/>
                          <a:latin typeface="Arial"/>
                        </a:rPr>
                        <a:t>           50,498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53,919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9"/>
                  </a:ext>
                </a:extLst>
              </a:tr>
              <a:tr h="245320">
                <a:tc>
                  <a:txBody>
                    <a:bodyPr/>
                    <a:lstStyle/>
                    <a:p>
                      <a:pPr algn="l" fontAlgn="b"/>
                      <a:r>
                        <a:rPr lang="en-US" sz="1600" b="1" i="0" u="none" strike="noStrike" dirty="0">
                          <a:solidFill>
                            <a:srgbClr val="000000"/>
                          </a:solidFill>
                          <a:effectLst/>
                          <a:latin typeface="Arial"/>
                        </a:rPr>
                        <a:t> Total </a:t>
                      </a:r>
                    </a:p>
                  </a:txBody>
                  <a:tcPr marL="9525" marR="9525" marT="9525" marB="0"/>
                </a:tc>
                <a:tc>
                  <a:txBody>
                    <a:bodyPr/>
                    <a:lstStyle/>
                    <a:p>
                      <a:pPr algn="r" fontAlgn="b"/>
                      <a:r>
                        <a:rPr lang="en-US" sz="1600" b="1" i="0" u="none" strike="noStrike">
                          <a:solidFill>
                            <a:srgbClr val="000000"/>
                          </a:solidFill>
                          <a:effectLst/>
                          <a:latin typeface="Arial"/>
                        </a:rPr>
                        <a:t>      1,714,639 </a:t>
                      </a:r>
                    </a:p>
                  </a:txBody>
                  <a:tcPr marL="9525" marR="9525" marT="9525" marB="0"/>
                </a:tc>
                <a:tc>
                  <a:txBody>
                    <a:bodyPr/>
                    <a:lstStyle/>
                    <a:p>
                      <a:pPr algn="r" fontAlgn="b"/>
                      <a:r>
                        <a:rPr lang="en-US" sz="1600" b="1" i="0" u="none" strike="noStrike" dirty="0">
                          <a:solidFill>
                            <a:srgbClr val="000000"/>
                          </a:solidFill>
                          <a:effectLst/>
                          <a:latin typeface="Arial"/>
                        </a:rPr>
                        <a:t>      1,807,967 </a:t>
                      </a:r>
                    </a:p>
                  </a:txBody>
                  <a:tcPr marL="9525" marR="9525" marT="9525" marB="0"/>
                </a:tc>
                <a:tc>
                  <a:txBody>
                    <a:bodyPr/>
                    <a:lstStyle/>
                    <a:p>
                      <a:pPr algn="r" fontAlgn="b"/>
                      <a:r>
                        <a:rPr lang="en-US" sz="1600" b="1" i="0" u="none" strike="noStrike" dirty="0">
                          <a:solidFill>
                            <a:srgbClr val="000000"/>
                          </a:solidFill>
                          <a:effectLst/>
                          <a:latin typeface="Arial"/>
                        </a:rPr>
                        <a:t>  </a:t>
                      </a:r>
                      <a:r>
                        <a:rPr lang="en-US" sz="1600" b="1" i="0" u="none" strike="noStrike" dirty="0" smtClean="0">
                          <a:solidFill>
                            <a:srgbClr val="000000"/>
                          </a:solidFill>
                          <a:effectLst/>
                          <a:latin typeface="Arial"/>
                        </a:rPr>
                        <a:t>1,921,883 </a:t>
                      </a:r>
                      <a:endParaRPr lang="en-US" sz="16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0"/>
                  </a:ext>
                </a:extLst>
              </a:tr>
              <a:tr h="125010">
                <a:tc>
                  <a:txBody>
                    <a:bodyPr/>
                    <a:lstStyle/>
                    <a:p>
                      <a:pPr algn="l" fontAlgn="b"/>
                      <a:r>
                        <a:rPr lang="en-US" sz="1600" b="0" i="0" u="none" strike="noStrike" dirty="0">
                          <a:solidFill>
                            <a:srgbClr val="000000"/>
                          </a:solidFill>
                          <a:effectLst/>
                          <a:latin typeface="Arial"/>
                        </a:rPr>
                        <a:t> </a:t>
                      </a:r>
                    </a:p>
                  </a:txBody>
                  <a:tcPr marL="9525" marR="9525" marT="9525" marB="0"/>
                </a:tc>
                <a:tc>
                  <a:txBody>
                    <a:bodyPr/>
                    <a:lstStyle/>
                    <a:p>
                      <a:pPr algn="r" fontAlgn="b"/>
                      <a:r>
                        <a:rPr lang="en-US" sz="1600" b="0" i="0" u="none" strike="noStrike">
                          <a:solidFill>
                            <a:srgbClr val="000000"/>
                          </a:solidFill>
                          <a:effectLst/>
                          <a:latin typeface="Arial"/>
                        </a:rPr>
                        <a:t> </a:t>
                      </a:r>
                    </a:p>
                  </a:txBody>
                  <a:tcPr marL="9525" marR="9525" marT="9525" marB="0"/>
                </a:tc>
                <a:tc>
                  <a:txBody>
                    <a:bodyPr/>
                    <a:lstStyle/>
                    <a:p>
                      <a:pPr algn="r" fontAlgn="b"/>
                      <a:r>
                        <a:rPr lang="en-US" sz="1600" b="0" i="0" u="none" strike="noStrike" dirty="0">
                          <a:solidFill>
                            <a:srgbClr val="000000"/>
                          </a:solidFill>
                          <a:effectLst/>
                          <a:latin typeface="Arial"/>
                        </a:rPr>
                        <a:t> </a:t>
                      </a:r>
                    </a:p>
                  </a:txBody>
                  <a:tcPr marL="9525" marR="9525" marT="9525" marB="0"/>
                </a:tc>
                <a:tc>
                  <a:txBody>
                    <a:bodyPr/>
                    <a:lstStyle/>
                    <a:p>
                      <a:pPr algn="r" fontAlgn="b"/>
                      <a:r>
                        <a:rPr lang="en-US" sz="1600" b="0" i="0" u="none" strike="noStrike" dirty="0">
                          <a:solidFill>
                            <a:srgbClr val="000000"/>
                          </a:solidFill>
                          <a:effectLst/>
                          <a:latin typeface="Arial"/>
                        </a:rPr>
                        <a:t> </a:t>
                      </a:r>
                    </a:p>
                  </a:txBody>
                  <a:tcPr marL="9525" marR="9525" marT="9525" marB="0"/>
                </a:tc>
                <a:extLst>
                  <a:ext uri="{0D108BD9-81ED-4DB2-BD59-A6C34878D82A}">
                    <a16:rowId xmlns:a16="http://schemas.microsoft.com/office/drawing/2014/main" xmlns="" val="10011"/>
                  </a:ext>
                </a:extLst>
              </a:tr>
              <a:tr h="133756">
                <a:tc>
                  <a:txBody>
                    <a:bodyPr/>
                    <a:lstStyle/>
                    <a:p>
                      <a:pPr algn="l" fontAlgn="b"/>
                      <a:r>
                        <a:rPr lang="en-US" sz="1600" b="1" i="0" u="none" strike="noStrike" dirty="0">
                          <a:solidFill>
                            <a:srgbClr val="000000"/>
                          </a:solidFill>
                          <a:effectLst/>
                          <a:latin typeface="Arial"/>
                        </a:rPr>
                        <a:t> Economic Classification </a:t>
                      </a:r>
                    </a:p>
                  </a:txBody>
                  <a:tcPr marL="9525" marR="9525" marT="9525" marB="0"/>
                </a:tc>
                <a:tc>
                  <a:txBody>
                    <a:bodyPr/>
                    <a:lstStyle/>
                    <a:p>
                      <a:pPr algn="r" fontAlgn="b"/>
                      <a:r>
                        <a:rPr lang="en-US" sz="1600" b="1" i="0" u="none" strike="noStrike">
                          <a:solidFill>
                            <a:srgbClr val="000000"/>
                          </a:solidFill>
                          <a:effectLst/>
                          <a:latin typeface="Arial"/>
                        </a:rPr>
                        <a:t> 000` </a:t>
                      </a:r>
                    </a:p>
                  </a:txBody>
                  <a:tcPr marL="9525" marR="9525" marT="9525" marB="0"/>
                </a:tc>
                <a:tc>
                  <a:txBody>
                    <a:bodyPr/>
                    <a:lstStyle/>
                    <a:p>
                      <a:pPr algn="r" fontAlgn="b"/>
                      <a:r>
                        <a:rPr lang="en-US" sz="1600" b="1" i="0" u="none" strike="noStrike" dirty="0">
                          <a:solidFill>
                            <a:srgbClr val="000000"/>
                          </a:solidFill>
                          <a:effectLst/>
                          <a:latin typeface="Arial"/>
                        </a:rPr>
                        <a:t> 000` </a:t>
                      </a:r>
                    </a:p>
                  </a:txBody>
                  <a:tcPr marL="9525" marR="9525" marT="9525" marB="0"/>
                </a:tc>
                <a:tc>
                  <a:txBody>
                    <a:bodyPr/>
                    <a:lstStyle/>
                    <a:p>
                      <a:pPr algn="r" fontAlgn="b"/>
                      <a:r>
                        <a:rPr lang="en-US" sz="1600" b="1" i="0" u="none" strike="noStrike" dirty="0">
                          <a:solidFill>
                            <a:srgbClr val="000000"/>
                          </a:solidFill>
                          <a:effectLst/>
                          <a:latin typeface="Arial"/>
                        </a:rPr>
                        <a:t> 000` </a:t>
                      </a:r>
                    </a:p>
                  </a:txBody>
                  <a:tcPr marL="9525" marR="9525" marT="9525" marB="0"/>
                </a:tc>
                <a:extLst>
                  <a:ext uri="{0D108BD9-81ED-4DB2-BD59-A6C34878D82A}">
                    <a16:rowId xmlns:a16="http://schemas.microsoft.com/office/drawing/2014/main" xmlns="" val="10012"/>
                  </a:ext>
                </a:extLst>
              </a:tr>
              <a:tr h="245320">
                <a:tc>
                  <a:txBody>
                    <a:bodyPr/>
                    <a:lstStyle/>
                    <a:p>
                      <a:pPr algn="l" fontAlgn="b"/>
                      <a:r>
                        <a:rPr lang="en-US" sz="1600" b="0" i="0" u="none" strike="noStrike" dirty="0">
                          <a:solidFill>
                            <a:srgbClr val="000000"/>
                          </a:solidFill>
                          <a:effectLst/>
                          <a:latin typeface="Arial"/>
                        </a:rPr>
                        <a:t> Compensation of Employees </a:t>
                      </a:r>
                    </a:p>
                  </a:txBody>
                  <a:tcPr marL="9525" marR="9525" marT="9525" marB="0"/>
                </a:tc>
                <a:tc>
                  <a:txBody>
                    <a:bodyPr/>
                    <a:lstStyle/>
                    <a:p>
                      <a:pPr algn="r" fontAlgn="b"/>
                      <a:r>
                        <a:rPr lang="en-US" sz="1600" b="0" i="0" u="none" strike="noStrike">
                          <a:solidFill>
                            <a:srgbClr val="000000"/>
                          </a:solidFill>
                          <a:effectLst/>
                          <a:latin typeface="Arial"/>
                        </a:rPr>
                        <a:t>         769,105 </a:t>
                      </a:r>
                    </a:p>
                  </a:txBody>
                  <a:tcPr marL="9525" marR="9525" marT="9525" marB="0"/>
                </a:tc>
                <a:tc>
                  <a:txBody>
                    <a:bodyPr/>
                    <a:lstStyle/>
                    <a:p>
                      <a:pPr algn="r" fontAlgn="b"/>
                      <a:r>
                        <a:rPr lang="en-US" sz="1600" b="0" i="0" u="none" strike="noStrike" dirty="0">
                          <a:solidFill>
                            <a:srgbClr val="000000"/>
                          </a:solidFill>
                          <a:effectLst/>
                          <a:latin typeface="Arial"/>
                        </a:rPr>
                        <a:t>         827,770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889,954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3"/>
                  </a:ext>
                </a:extLst>
              </a:tr>
              <a:tr h="245320">
                <a:tc>
                  <a:txBody>
                    <a:bodyPr/>
                    <a:lstStyle/>
                    <a:p>
                      <a:pPr algn="l" fontAlgn="b"/>
                      <a:r>
                        <a:rPr lang="en-US" sz="1600" b="0" i="0" u="none" strike="noStrike" dirty="0">
                          <a:solidFill>
                            <a:srgbClr val="000000"/>
                          </a:solidFill>
                          <a:effectLst/>
                          <a:latin typeface="Arial"/>
                        </a:rPr>
                        <a:t> Goods and Services </a:t>
                      </a:r>
                    </a:p>
                  </a:txBody>
                  <a:tcPr marL="9525" marR="9525" marT="9525" marB="0"/>
                </a:tc>
                <a:tc>
                  <a:txBody>
                    <a:bodyPr/>
                    <a:lstStyle/>
                    <a:p>
                      <a:pPr algn="r" fontAlgn="b"/>
                      <a:r>
                        <a:rPr lang="en-US" sz="1600" b="0" i="0" u="none" strike="noStrike">
                          <a:solidFill>
                            <a:srgbClr val="000000"/>
                          </a:solidFill>
                          <a:effectLst/>
                          <a:latin typeface="Arial"/>
                        </a:rPr>
                        <a:t>         861,284 </a:t>
                      </a:r>
                    </a:p>
                  </a:txBody>
                  <a:tcPr marL="9525" marR="9525" marT="9525" marB="0"/>
                </a:tc>
                <a:tc>
                  <a:txBody>
                    <a:bodyPr/>
                    <a:lstStyle/>
                    <a:p>
                      <a:pPr algn="r" fontAlgn="b"/>
                      <a:r>
                        <a:rPr lang="en-US" sz="1600" b="0" i="0" u="none" strike="noStrike" dirty="0">
                          <a:solidFill>
                            <a:srgbClr val="000000"/>
                          </a:solidFill>
                          <a:effectLst/>
                          <a:latin typeface="Arial"/>
                        </a:rPr>
                        <a:t>         896,896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940,467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4"/>
                  </a:ext>
                </a:extLst>
              </a:tr>
              <a:tr h="245320">
                <a:tc>
                  <a:txBody>
                    <a:bodyPr/>
                    <a:lstStyle/>
                    <a:p>
                      <a:pPr algn="l" fontAlgn="b"/>
                      <a:r>
                        <a:rPr lang="en-US" sz="1600" b="0" i="0" u="none" strike="noStrike" dirty="0">
                          <a:solidFill>
                            <a:srgbClr val="000000"/>
                          </a:solidFill>
                          <a:effectLst/>
                          <a:latin typeface="Arial"/>
                        </a:rPr>
                        <a:t> Transfers and Subsidies </a:t>
                      </a:r>
                    </a:p>
                  </a:txBody>
                  <a:tcPr marL="9525" marR="9525" marT="9525" marB="0"/>
                </a:tc>
                <a:tc>
                  <a:txBody>
                    <a:bodyPr/>
                    <a:lstStyle/>
                    <a:p>
                      <a:pPr algn="r" fontAlgn="b"/>
                      <a:r>
                        <a:rPr lang="en-US" sz="1600" b="0" i="0" u="none" strike="noStrike">
                          <a:solidFill>
                            <a:srgbClr val="000000"/>
                          </a:solidFill>
                          <a:effectLst/>
                          <a:latin typeface="Arial"/>
                        </a:rPr>
                        <a:t>           20,947 </a:t>
                      </a:r>
                    </a:p>
                  </a:txBody>
                  <a:tcPr marL="9525" marR="9525" marT="9525" marB="0"/>
                </a:tc>
                <a:tc>
                  <a:txBody>
                    <a:bodyPr/>
                    <a:lstStyle/>
                    <a:p>
                      <a:pPr algn="r" fontAlgn="b"/>
                      <a:r>
                        <a:rPr lang="en-US" sz="1600" b="0" i="0" u="none" strike="noStrike" dirty="0">
                          <a:solidFill>
                            <a:srgbClr val="000000"/>
                          </a:solidFill>
                          <a:effectLst/>
                          <a:latin typeface="Arial"/>
                        </a:rPr>
                        <a:t>           24,358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25,696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5"/>
                  </a:ext>
                </a:extLst>
              </a:tr>
              <a:tr h="245320">
                <a:tc>
                  <a:txBody>
                    <a:bodyPr/>
                    <a:lstStyle/>
                    <a:p>
                      <a:pPr algn="l" fontAlgn="b"/>
                      <a:r>
                        <a:rPr lang="en-US" sz="1600" b="0" i="0" u="none" strike="noStrike" dirty="0">
                          <a:solidFill>
                            <a:srgbClr val="000000"/>
                          </a:solidFill>
                          <a:effectLst/>
                          <a:latin typeface="Arial"/>
                        </a:rPr>
                        <a:t> Capital Payments </a:t>
                      </a:r>
                    </a:p>
                  </a:txBody>
                  <a:tcPr marL="9525" marR="9525" marT="9525" marB="0"/>
                </a:tc>
                <a:tc>
                  <a:txBody>
                    <a:bodyPr/>
                    <a:lstStyle/>
                    <a:p>
                      <a:pPr algn="r" fontAlgn="b"/>
                      <a:r>
                        <a:rPr lang="en-US" sz="1600" b="0" i="0" u="none" strike="noStrike">
                          <a:solidFill>
                            <a:srgbClr val="000000"/>
                          </a:solidFill>
                          <a:effectLst/>
                          <a:latin typeface="Arial"/>
                        </a:rPr>
                        <a:t>           63,303 </a:t>
                      </a:r>
                    </a:p>
                  </a:txBody>
                  <a:tcPr marL="9525" marR="9525" marT="9525" marB="0"/>
                </a:tc>
                <a:tc>
                  <a:txBody>
                    <a:bodyPr/>
                    <a:lstStyle/>
                    <a:p>
                      <a:pPr algn="r" fontAlgn="b"/>
                      <a:r>
                        <a:rPr lang="en-US" sz="1600" b="0" i="0" u="none" strike="noStrike">
                          <a:solidFill>
                            <a:srgbClr val="000000"/>
                          </a:solidFill>
                          <a:effectLst/>
                          <a:latin typeface="Arial"/>
                        </a:rPr>
                        <a:t>           58,943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65,766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6"/>
                  </a:ext>
                </a:extLst>
              </a:tr>
              <a:tr h="245320">
                <a:tc>
                  <a:txBody>
                    <a:bodyPr/>
                    <a:lstStyle/>
                    <a:p>
                      <a:pPr algn="l" fontAlgn="b"/>
                      <a:r>
                        <a:rPr lang="en-US" sz="1600" b="1" i="0" u="none" strike="noStrike" dirty="0">
                          <a:solidFill>
                            <a:srgbClr val="000000"/>
                          </a:solidFill>
                          <a:effectLst/>
                          <a:latin typeface="Arial"/>
                        </a:rPr>
                        <a:t> Total </a:t>
                      </a:r>
                    </a:p>
                  </a:txBody>
                  <a:tcPr marL="9525" marR="9525" marT="9525" marB="0"/>
                </a:tc>
                <a:tc>
                  <a:txBody>
                    <a:bodyPr/>
                    <a:lstStyle/>
                    <a:p>
                      <a:pPr algn="r" fontAlgn="b"/>
                      <a:r>
                        <a:rPr lang="en-US" sz="1600" b="1" i="0" u="none" strike="noStrike" dirty="0">
                          <a:solidFill>
                            <a:srgbClr val="000000"/>
                          </a:solidFill>
                          <a:effectLst/>
                          <a:latin typeface="Arial"/>
                        </a:rPr>
                        <a:t>      1,714,639 </a:t>
                      </a:r>
                    </a:p>
                  </a:txBody>
                  <a:tcPr marL="9525" marR="9525" marT="9525" marB="0"/>
                </a:tc>
                <a:tc>
                  <a:txBody>
                    <a:bodyPr/>
                    <a:lstStyle/>
                    <a:p>
                      <a:pPr algn="r" fontAlgn="b"/>
                      <a:r>
                        <a:rPr lang="en-US" sz="1600" b="1" i="0" u="none" strike="noStrike" dirty="0">
                          <a:solidFill>
                            <a:srgbClr val="000000"/>
                          </a:solidFill>
                          <a:effectLst/>
                          <a:latin typeface="Arial"/>
                        </a:rPr>
                        <a:t>      1,807,967 </a:t>
                      </a:r>
                    </a:p>
                  </a:txBody>
                  <a:tcPr marL="9525" marR="9525" marT="9525" marB="0"/>
                </a:tc>
                <a:tc>
                  <a:txBody>
                    <a:bodyPr/>
                    <a:lstStyle/>
                    <a:p>
                      <a:pPr algn="r" fontAlgn="b"/>
                      <a:r>
                        <a:rPr lang="en-US" sz="1600" b="1" i="0" u="none" strike="noStrike" dirty="0">
                          <a:solidFill>
                            <a:srgbClr val="000000"/>
                          </a:solidFill>
                          <a:effectLst/>
                          <a:latin typeface="Arial"/>
                        </a:rPr>
                        <a:t>     </a:t>
                      </a:r>
                      <a:r>
                        <a:rPr lang="en-US" sz="1600" b="1" i="0" u="none" strike="noStrike" dirty="0" smtClean="0">
                          <a:solidFill>
                            <a:srgbClr val="000000"/>
                          </a:solidFill>
                          <a:effectLst/>
                          <a:latin typeface="Arial"/>
                        </a:rPr>
                        <a:t>1,921,883 </a:t>
                      </a:r>
                      <a:endParaRPr lang="en-US" sz="16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7"/>
                  </a:ext>
                </a:extLst>
              </a:tr>
            </a:tbl>
          </a:graphicData>
        </a:graphic>
      </p:graphicFrame>
      <p:sp>
        <p:nvSpPr>
          <p:cNvPr id="4" name="Slide Number Placeholder 3"/>
          <p:cNvSpPr>
            <a:spLocks noGrp="1"/>
          </p:cNvSpPr>
          <p:nvPr>
            <p:ph type="sldNum" sz="quarter" idx="12"/>
          </p:nvPr>
        </p:nvSpPr>
        <p:spPr>
          <a:xfrm>
            <a:off x="6553200" y="6192574"/>
            <a:ext cx="2133600" cy="365125"/>
          </a:xfrm>
        </p:spPr>
        <p:txBody>
          <a:bodyPr/>
          <a:lstStyle/>
          <a:p>
            <a:pPr>
              <a:defRPr/>
            </a:pPr>
            <a:fld id="{3BABFDD9-386B-4635-A8AB-4BCCAEB4E35F}" type="slidenum">
              <a:rPr lang="en-US" smtClean="0"/>
              <a:pPr>
                <a:defRPr/>
              </a:pPr>
              <a:t>28</a:t>
            </a:fld>
            <a:endParaRPr lang="en-US" dirty="0"/>
          </a:p>
        </p:txBody>
      </p:sp>
    </p:spTree>
    <p:extLst>
      <p:ext uri="{BB962C8B-B14F-4D97-AF65-F5344CB8AC3E}">
        <p14:creationId xmlns:p14="http://schemas.microsoft.com/office/powerpoint/2010/main" xmlns="" val="3928530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r>
              <a:rPr lang="en-US" dirty="0" smtClean="0"/>
              <a:t> 2: water planning &amp; information management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6681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smtClean="0"/>
              <a:t>Part a: Strategic Overview</a:t>
            </a:r>
            <a:r>
              <a:rPr lang="en-ZA" sz="2400" dirty="0"/>
              <a:t/>
            </a:r>
            <a:br>
              <a:rPr lang="en-ZA" sz="2400" dirty="0"/>
            </a:br>
            <a:endParaRPr lang="en-US" sz="24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584576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82419"/>
            <a:ext cx="7202384" cy="767437"/>
          </a:xfrm>
        </p:spPr>
        <p:txBody>
          <a:bodyPr/>
          <a:lstStyle/>
          <a:p>
            <a:r>
              <a:rPr lang="en-US" sz="3600" dirty="0" smtClean="0"/>
              <a:t>Programme 2 focus areas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281641454"/>
              </p:ext>
            </p:extLst>
          </p:nvPr>
        </p:nvGraphicFramePr>
        <p:xfrm>
          <a:off x="1566201" y="925455"/>
          <a:ext cx="7465257" cy="4846320"/>
        </p:xfrm>
        <a:graphic>
          <a:graphicData uri="http://schemas.openxmlformats.org/drawingml/2006/table">
            <a:tbl>
              <a:tblPr firstRow="1" bandRow="1">
                <a:tableStyleId>{F5AB1C69-6EDB-4FF4-983F-18BD219EF322}</a:tableStyleId>
              </a:tblPr>
              <a:tblGrid>
                <a:gridCol w="609440">
                  <a:extLst>
                    <a:ext uri="{9D8B030D-6E8A-4147-A177-3AD203B41FA5}">
                      <a16:colId xmlns:a16="http://schemas.microsoft.com/office/drawing/2014/main" xmlns="" val="20000"/>
                    </a:ext>
                  </a:extLst>
                </a:gridCol>
                <a:gridCol w="2466697">
                  <a:extLst>
                    <a:ext uri="{9D8B030D-6E8A-4147-A177-3AD203B41FA5}">
                      <a16:colId xmlns:a16="http://schemas.microsoft.com/office/drawing/2014/main" xmlns="" val="20001"/>
                    </a:ext>
                  </a:extLst>
                </a:gridCol>
                <a:gridCol w="4389120">
                  <a:extLst>
                    <a:ext uri="{9D8B030D-6E8A-4147-A177-3AD203B41FA5}">
                      <a16:colId xmlns:a16="http://schemas.microsoft.com/office/drawing/2014/main" xmlns="" val="20002"/>
                    </a:ext>
                  </a:extLst>
                </a:gridCol>
              </a:tblGrid>
              <a:tr h="309742">
                <a:tc gridSpan="2">
                  <a:txBody>
                    <a:bodyPr/>
                    <a:lstStyle/>
                    <a:p>
                      <a:r>
                        <a:rPr lang="en-US" sz="1600" dirty="0" smtClean="0">
                          <a:latin typeface="Arial" pitchFamily="34" charset="0"/>
                          <a:cs typeface="Arial" pitchFamily="34" charset="0"/>
                        </a:rPr>
                        <a:t>Strategic objective</a:t>
                      </a:r>
                      <a:endParaRPr lang="en-US" sz="1600" dirty="0">
                        <a:latin typeface="Arial" pitchFamily="34" charset="0"/>
                        <a:cs typeface="Arial" pitchFamily="34" charset="0"/>
                      </a:endParaRPr>
                    </a:p>
                  </a:txBody>
                  <a:tcPr/>
                </a:tc>
                <a:tc hMerge="1">
                  <a:txBody>
                    <a:bodyPr/>
                    <a:lstStyle/>
                    <a:p>
                      <a:endParaRPr lang="en-US" sz="14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Focus areas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789206">
                <a:tc>
                  <a:txBody>
                    <a:bodyPr/>
                    <a:lstStyle/>
                    <a:p>
                      <a:pPr lvl="0"/>
                      <a:r>
                        <a:rPr lang="en-US" sz="1600" dirty="0" smtClean="0">
                          <a:latin typeface="Arial" pitchFamily="34" charset="0"/>
                          <a:cs typeface="Arial" pitchFamily="34" charset="0"/>
                        </a:rPr>
                        <a:t>1.2</a:t>
                      </a:r>
                    </a:p>
                  </a:txBody>
                  <a:tcPr/>
                </a:tc>
                <a:tc>
                  <a:txBody>
                    <a:bodyPr/>
                    <a:lstStyle/>
                    <a:p>
                      <a:pPr lvl="0"/>
                      <a:r>
                        <a:rPr lang="en-US" sz="1600" dirty="0" smtClean="0">
                          <a:latin typeface="Arial" pitchFamily="34" charset="0"/>
                          <a:cs typeface="Arial" pitchFamily="34" charset="0"/>
                        </a:rPr>
                        <a:t>Enhanced management of water and sanitation information </a:t>
                      </a:r>
                    </a:p>
                  </a:txBody>
                  <a:tcPr/>
                </a:tc>
                <a:tc>
                  <a:txBody>
                    <a:bodyPr/>
                    <a:lstStyle/>
                    <a:p>
                      <a:pPr marL="285750" indent="-285750">
                        <a:buFont typeface="Arial" pitchFamily="34" charset="0"/>
                        <a:buChar char="•"/>
                      </a:pPr>
                      <a:r>
                        <a:rPr lang="en-US" sz="1600" dirty="0" smtClean="0">
                          <a:solidFill>
                            <a:schemeClr val="tx1"/>
                          </a:solidFill>
                          <a:latin typeface="Arial" pitchFamily="34" charset="0"/>
                          <a:cs typeface="Arial" pitchFamily="34" charset="0"/>
                        </a:rPr>
                        <a:t>Water monitoring network implementation plan:</a:t>
                      </a:r>
                      <a:r>
                        <a:rPr lang="en-US" sz="1600" baseline="0" dirty="0" smtClean="0">
                          <a:solidFill>
                            <a:schemeClr val="tx1"/>
                          </a:solidFill>
                          <a:latin typeface="Arial" pitchFamily="34" charset="0"/>
                          <a:cs typeface="Arial" pitchFamily="34" charset="0"/>
                        </a:rPr>
                        <a:t> completion of gauging weirs in </a:t>
                      </a:r>
                      <a:r>
                        <a:rPr lang="en-US" sz="1600" baseline="0" dirty="0" err="1" smtClean="0">
                          <a:solidFill>
                            <a:schemeClr val="tx1"/>
                          </a:solidFill>
                          <a:latin typeface="Arial" pitchFamily="34" charset="0"/>
                          <a:cs typeface="Arial" pitchFamily="34" charset="0"/>
                        </a:rPr>
                        <a:t>WMAs</a:t>
                      </a:r>
                      <a:endParaRPr lang="en-US" sz="1600" baseline="0" dirty="0" smtClean="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1"/>
                  </a:ext>
                </a:extLst>
              </a:tr>
              <a:tr h="789206">
                <a:tc>
                  <a:txBody>
                    <a:bodyPr/>
                    <a:lstStyle/>
                    <a:p>
                      <a:pPr lvl="0"/>
                      <a:r>
                        <a:rPr lang="en-US" sz="1600" dirty="0" smtClean="0">
                          <a:latin typeface="Arial" pitchFamily="34" charset="0"/>
                          <a:cs typeface="Arial" pitchFamily="34" charset="0"/>
                        </a:rPr>
                        <a:t>1.3</a:t>
                      </a:r>
                    </a:p>
                  </a:txBody>
                  <a:tcPr/>
                </a:tc>
                <a:tc>
                  <a:txBody>
                    <a:bodyPr/>
                    <a:lstStyle/>
                    <a:p>
                      <a:pPr lvl="0"/>
                      <a:r>
                        <a:rPr lang="en-US" sz="1600" dirty="0" smtClean="0">
                          <a:latin typeface="Arial" pitchFamily="34" charset="0"/>
                          <a:cs typeface="Arial" pitchFamily="34" charset="0"/>
                        </a:rPr>
                        <a:t>The integrity of freshwater ecosystems protected</a:t>
                      </a:r>
                    </a:p>
                  </a:txBody>
                  <a:tcPr/>
                </a:tc>
                <a:tc>
                  <a:txBody>
                    <a:bodyPr/>
                    <a:lstStyle/>
                    <a:p>
                      <a:pPr marL="285750" indent="-285750">
                        <a:buFont typeface="Arial" pitchFamily="34" charset="0"/>
                        <a:buChar char="•"/>
                      </a:pPr>
                      <a:r>
                        <a:rPr lang="en-US" sz="1600" baseline="0" dirty="0" smtClean="0">
                          <a:solidFill>
                            <a:schemeClr val="tx1"/>
                          </a:solidFill>
                          <a:latin typeface="Arial" pitchFamily="34" charset="0"/>
                          <a:cs typeface="Arial" pitchFamily="34" charset="0"/>
                        </a:rPr>
                        <a:t>River systems with resource quality objectives</a:t>
                      </a:r>
                    </a:p>
                    <a:p>
                      <a:pPr marL="285750" indent="-285750">
                        <a:buFont typeface="Arial" pitchFamily="34" charset="0"/>
                        <a:buChar char="•"/>
                      </a:pPr>
                      <a:r>
                        <a:rPr lang="en-US" sz="1600" baseline="0" dirty="0" smtClean="0">
                          <a:solidFill>
                            <a:schemeClr val="tx1"/>
                          </a:solidFill>
                          <a:latin typeface="Arial" pitchFamily="34" charset="0"/>
                          <a:cs typeface="Arial" pitchFamily="34" charset="0"/>
                        </a:rPr>
                        <a:t>River eco-status monitoring  </a:t>
                      </a:r>
                    </a:p>
                  </a:txBody>
                  <a:tcPr/>
                </a:tc>
                <a:extLst>
                  <a:ext uri="{0D108BD9-81ED-4DB2-BD59-A6C34878D82A}">
                    <a16:rowId xmlns:a16="http://schemas.microsoft.com/office/drawing/2014/main" xmlns="" val="10002"/>
                  </a:ext>
                </a:extLst>
              </a:tr>
              <a:tr h="610998">
                <a:tc>
                  <a:txBody>
                    <a:bodyPr/>
                    <a:lstStyle/>
                    <a:p>
                      <a:pPr lvl="0"/>
                      <a:r>
                        <a:rPr lang="en-US" sz="1600" dirty="0" smtClean="0">
                          <a:latin typeface="Arial" pitchFamily="34" charset="0"/>
                          <a:cs typeface="Arial" pitchFamily="34" charset="0"/>
                        </a:rPr>
                        <a:t>1.4</a:t>
                      </a:r>
                    </a:p>
                  </a:txBody>
                  <a:tcPr/>
                </a:tc>
                <a:tc>
                  <a:txBody>
                    <a:bodyPr/>
                    <a:lstStyle/>
                    <a:p>
                      <a:pPr lvl="0"/>
                      <a:r>
                        <a:rPr lang="en-US" sz="1600" dirty="0" smtClean="0">
                          <a:latin typeface="Arial" pitchFamily="34" charset="0"/>
                          <a:cs typeface="Arial" pitchFamily="34" charset="0"/>
                        </a:rPr>
                        <a:t>Enhanced water use efficiency and management of water quantity</a:t>
                      </a:r>
                    </a:p>
                  </a:txBody>
                  <a:tcPr/>
                </a:tc>
                <a:tc>
                  <a:txBody>
                    <a:bodyPr/>
                    <a:lstStyle/>
                    <a:p>
                      <a:pPr marL="285750" indent="-285750">
                        <a:buFont typeface="Arial" pitchFamily="34" charset="0"/>
                        <a:buChar char="•"/>
                      </a:pPr>
                      <a:r>
                        <a:rPr lang="en-US" sz="1600" dirty="0" smtClean="0">
                          <a:solidFill>
                            <a:schemeClr val="tx1"/>
                          </a:solidFill>
                          <a:latin typeface="Arial" pitchFamily="34" charset="0"/>
                          <a:cs typeface="Arial" pitchFamily="34" charset="0"/>
                        </a:rPr>
                        <a:t>Assessment of water losses in large water supply systems</a:t>
                      </a:r>
                    </a:p>
                    <a:p>
                      <a:pPr marL="285750" indent="-285750">
                        <a:buFont typeface="Arial" pitchFamily="34" charset="0"/>
                        <a:buChar char="•"/>
                      </a:pPr>
                      <a:endParaRPr 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3"/>
                  </a:ext>
                </a:extLst>
              </a:tr>
              <a:tr h="1323829">
                <a:tc>
                  <a:txBody>
                    <a:bodyPr/>
                    <a:lstStyle/>
                    <a:p>
                      <a:pPr lvl="0"/>
                      <a:r>
                        <a:rPr lang="en-US" sz="1600" dirty="0" smtClean="0">
                          <a:latin typeface="Arial" pitchFamily="34" charset="0"/>
                          <a:cs typeface="Arial" pitchFamily="34" charset="0"/>
                        </a:rPr>
                        <a:t>2.1</a:t>
                      </a:r>
                    </a:p>
                  </a:txBody>
                  <a:tcPr/>
                </a:tc>
                <a:tc>
                  <a:txBody>
                    <a:bodyPr/>
                    <a:lstStyle/>
                    <a:p>
                      <a:pPr lvl="0"/>
                      <a:r>
                        <a:rPr lang="en-US" sz="1600" dirty="0" smtClean="0">
                          <a:latin typeface="Arial" pitchFamily="34" charset="0"/>
                          <a:cs typeface="Arial" pitchFamily="34" charset="0"/>
                        </a:rPr>
                        <a:t>A coordinated approach to water and sanitation infrastructure planning and monitoring and evaluation</a:t>
                      </a:r>
                    </a:p>
                  </a:txBody>
                  <a:tcPr/>
                </a:tc>
                <a:tc>
                  <a:txBody>
                    <a:bodyPr/>
                    <a:lstStyle/>
                    <a:p>
                      <a:pPr marL="285750" indent="-285750">
                        <a:buFont typeface="Arial" pitchFamily="34" charset="0"/>
                        <a:buChar char="•"/>
                      </a:pPr>
                      <a:r>
                        <a:rPr lang="en-US" sz="1600" dirty="0" smtClean="0">
                          <a:solidFill>
                            <a:schemeClr val="tx1"/>
                          </a:solidFill>
                          <a:latin typeface="Arial" pitchFamily="34" charset="0"/>
                          <a:cs typeface="Arial" pitchFamily="34" charset="0"/>
                        </a:rPr>
                        <a:t>National Water and Sanitation master plan</a:t>
                      </a:r>
                    </a:p>
                    <a:p>
                      <a:pPr marL="285750" indent="-285750">
                        <a:buFont typeface="Arial" pitchFamily="34" charset="0"/>
                        <a:buChar char="•"/>
                      </a:pPr>
                      <a:r>
                        <a:rPr lang="en-US" sz="1600" dirty="0" smtClean="0">
                          <a:solidFill>
                            <a:schemeClr val="tx1"/>
                          </a:solidFill>
                          <a:latin typeface="Arial" pitchFamily="34" charset="0"/>
                          <a:cs typeface="Arial" pitchFamily="34" charset="0"/>
                        </a:rPr>
                        <a:t>Master plans for district municipalities </a:t>
                      </a:r>
                    </a:p>
                    <a:p>
                      <a:pPr marL="285750" indent="-285750">
                        <a:buFont typeface="Arial" pitchFamily="34" charset="0"/>
                        <a:buChar char="•"/>
                      </a:pPr>
                      <a:r>
                        <a:rPr lang="en-US" sz="1600" dirty="0" smtClean="0">
                          <a:solidFill>
                            <a:schemeClr val="tx1"/>
                          </a:solidFill>
                          <a:latin typeface="Arial" pitchFamily="34" charset="0"/>
                          <a:cs typeface="Arial" pitchFamily="34" charset="0"/>
                        </a:rPr>
                        <a:t>Audit of water</a:t>
                      </a:r>
                      <a:r>
                        <a:rPr lang="en-US" sz="1600" baseline="0" dirty="0" smtClean="0">
                          <a:solidFill>
                            <a:schemeClr val="tx1"/>
                          </a:solidFill>
                          <a:latin typeface="Arial" pitchFamily="34" charset="0"/>
                          <a:cs typeface="Arial" pitchFamily="34" charset="0"/>
                        </a:rPr>
                        <a:t> service authorities on delivery of water and sanitation</a:t>
                      </a:r>
                    </a:p>
                    <a:p>
                      <a:pPr marL="285750" indent="-285750">
                        <a:buFont typeface="Arial" pitchFamily="34" charset="0"/>
                        <a:buChar char="•"/>
                      </a:pPr>
                      <a:r>
                        <a:rPr lang="en-US" sz="1600" baseline="0" dirty="0" smtClean="0">
                          <a:solidFill>
                            <a:schemeClr val="tx1"/>
                          </a:solidFill>
                          <a:latin typeface="Arial" pitchFamily="34" charset="0"/>
                          <a:cs typeface="Arial" pitchFamily="34" charset="0"/>
                        </a:rPr>
                        <a:t>Municipal Strategic Self Assessments </a:t>
                      </a:r>
                    </a:p>
                    <a:p>
                      <a:pPr marL="285750" indent="-285750">
                        <a:buFont typeface="Arial" pitchFamily="34" charset="0"/>
                        <a:buChar char="•"/>
                      </a:pPr>
                      <a:r>
                        <a:rPr lang="en-US" sz="1600" baseline="0" dirty="0" smtClean="0">
                          <a:solidFill>
                            <a:schemeClr val="tx1"/>
                          </a:solidFill>
                          <a:latin typeface="Arial" pitchFamily="34" charset="0"/>
                          <a:cs typeface="Arial" pitchFamily="34" charset="0"/>
                        </a:rPr>
                        <a:t>Socio-economic assessment on benefits of infrastructure households</a:t>
                      </a:r>
                      <a:endParaRPr 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30</a:t>
            </a:fld>
            <a:endParaRPr lang="en-US" dirty="0"/>
          </a:p>
        </p:txBody>
      </p:sp>
    </p:spTree>
    <p:extLst>
      <p:ext uri="{BB962C8B-B14F-4D97-AF65-F5344CB8AC3E}">
        <p14:creationId xmlns:p14="http://schemas.microsoft.com/office/powerpoint/2010/main" xmlns="" val="446132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82419"/>
            <a:ext cx="7202384" cy="767437"/>
          </a:xfrm>
        </p:spPr>
        <p:txBody>
          <a:bodyPr/>
          <a:lstStyle/>
          <a:p>
            <a:r>
              <a:rPr lang="en-US" sz="3600" dirty="0" err="1"/>
              <a:t>Programme</a:t>
            </a:r>
            <a:r>
              <a:rPr lang="en-US" sz="3600" dirty="0"/>
              <a:t> 2 focus areas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11811691"/>
              </p:ext>
            </p:extLst>
          </p:nvPr>
        </p:nvGraphicFramePr>
        <p:xfrm>
          <a:off x="1566201" y="1230587"/>
          <a:ext cx="7120599" cy="3444240"/>
        </p:xfrm>
        <a:graphic>
          <a:graphicData uri="http://schemas.openxmlformats.org/drawingml/2006/table">
            <a:tbl>
              <a:tblPr firstRow="1" bandRow="1">
                <a:tableStyleId>{F5AB1C69-6EDB-4FF4-983F-18BD219EF322}</a:tableStyleId>
              </a:tblPr>
              <a:tblGrid>
                <a:gridCol w="611378">
                  <a:extLst>
                    <a:ext uri="{9D8B030D-6E8A-4147-A177-3AD203B41FA5}">
                      <a16:colId xmlns:a16="http://schemas.microsoft.com/office/drawing/2014/main" xmlns="" val="20000"/>
                    </a:ext>
                  </a:extLst>
                </a:gridCol>
                <a:gridCol w="2676702">
                  <a:extLst>
                    <a:ext uri="{9D8B030D-6E8A-4147-A177-3AD203B41FA5}">
                      <a16:colId xmlns:a16="http://schemas.microsoft.com/office/drawing/2014/main" xmlns="" val="20001"/>
                    </a:ext>
                  </a:extLst>
                </a:gridCol>
                <a:gridCol w="3832519">
                  <a:extLst>
                    <a:ext uri="{9D8B030D-6E8A-4147-A177-3AD203B41FA5}">
                      <a16:colId xmlns:a16="http://schemas.microsoft.com/office/drawing/2014/main" xmlns="" val="20002"/>
                    </a:ext>
                  </a:extLst>
                </a:gridCol>
              </a:tblGrid>
              <a:tr h="309742">
                <a:tc gridSpan="2">
                  <a:txBody>
                    <a:bodyPr/>
                    <a:lstStyle/>
                    <a:p>
                      <a:r>
                        <a:rPr lang="en-US" sz="1600" dirty="0" smtClean="0">
                          <a:latin typeface="Arial" pitchFamily="34" charset="0"/>
                          <a:cs typeface="Arial" pitchFamily="34" charset="0"/>
                        </a:rPr>
                        <a:t>Strategic objective</a:t>
                      </a:r>
                      <a:endParaRPr lang="en-US" sz="1600" dirty="0">
                        <a:latin typeface="Arial" pitchFamily="34" charset="0"/>
                        <a:cs typeface="Arial" pitchFamily="34" charset="0"/>
                      </a:endParaRPr>
                    </a:p>
                  </a:txBody>
                  <a:tcPr/>
                </a:tc>
                <a:tc hMerge="1">
                  <a:txBody>
                    <a:bodyPr/>
                    <a:lstStyle/>
                    <a:p>
                      <a:endParaRPr lang="en-US" sz="14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Focus areas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967414">
                <a:tc>
                  <a:txBody>
                    <a:bodyPr/>
                    <a:lstStyle/>
                    <a:p>
                      <a:pPr lvl="0"/>
                      <a:r>
                        <a:rPr lang="en-US" sz="1600" dirty="0" smtClean="0">
                          <a:latin typeface="Arial" pitchFamily="34" charset="0"/>
                          <a:cs typeface="Arial" pitchFamily="34" charset="0"/>
                        </a:rPr>
                        <a:t>2.2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Targeted and aligned planning for adequate water availability and the enhanced provision of water supply and sanitation services</a:t>
                      </a:r>
                    </a:p>
                  </a:txBody>
                  <a:tcPr/>
                </a:tc>
                <a:tc>
                  <a:txBody>
                    <a:bodyPr/>
                    <a:lstStyle/>
                    <a:p>
                      <a:pPr marL="285750" indent="-285750" algn="l" defTabSz="457200" rtl="0" eaLnBrk="1" latinLnBrk="0" hangingPunct="1">
                        <a:buFont typeface="Arial" pitchFamily="34" charset="0"/>
                        <a:buChar char="•"/>
                      </a:pPr>
                      <a:r>
                        <a:rPr lang="en-US" sz="1600" kern="1200" dirty="0" smtClean="0">
                          <a:solidFill>
                            <a:schemeClr val="tx1"/>
                          </a:solidFill>
                          <a:latin typeface="Arial" pitchFamily="34" charset="0"/>
                          <a:ea typeface="+mn-ea"/>
                          <a:cs typeface="Arial" pitchFamily="34" charset="0"/>
                        </a:rPr>
                        <a:t>Feasibility studies for</a:t>
                      </a:r>
                      <a:r>
                        <a:rPr lang="en-US" sz="1600" kern="1200" baseline="0" dirty="0" smtClean="0">
                          <a:solidFill>
                            <a:schemeClr val="tx1"/>
                          </a:solidFill>
                          <a:latin typeface="Arial" pitchFamily="34" charset="0"/>
                          <a:ea typeface="+mn-ea"/>
                          <a:cs typeface="Arial" pitchFamily="34" charset="0"/>
                        </a:rPr>
                        <a:t> regional bulk infrastructure projects</a:t>
                      </a:r>
                      <a:endParaRPr lang="en-US" sz="1600" kern="1200" dirty="0" smtClean="0">
                        <a:solidFill>
                          <a:schemeClr val="tx1"/>
                        </a:solidFill>
                        <a:latin typeface="Arial" pitchFamily="34" charset="0"/>
                        <a:ea typeface="+mn-ea"/>
                        <a:cs typeface="Arial" pitchFamily="34" charset="0"/>
                      </a:endParaRPr>
                    </a:p>
                    <a:p>
                      <a:pPr marL="285750" indent="-285750" algn="l" defTabSz="457200" rtl="0" eaLnBrk="1" latinLnBrk="0" hangingPunct="1">
                        <a:buFont typeface="Arial" pitchFamily="34" charset="0"/>
                        <a:buChar char="•"/>
                      </a:pPr>
                      <a:r>
                        <a:rPr lang="en-US" sz="1600" kern="1200" dirty="0" smtClean="0">
                          <a:solidFill>
                            <a:schemeClr val="tx1"/>
                          </a:solidFill>
                          <a:latin typeface="Arial" pitchFamily="34" charset="0"/>
                          <a:ea typeface="+mn-ea"/>
                          <a:cs typeface="Arial" pitchFamily="34" charset="0"/>
                        </a:rPr>
                        <a:t>Implementation readiness studies for water</a:t>
                      </a:r>
                      <a:r>
                        <a:rPr lang="en-US" sz="1600" kern="1200" baseline="0" dirty="0" smtClean="0">
                          <a:solidFill>
                            <a:schemeClr val="tx1"/>
                          </a:solidFill>
                          <a:latin typeface="Arial" pitchFamily="34" charset="0"/>
                          <a:ea typeface="+mn-ea"/>
                          <a:cs typeface="Arial" pitchFamily="34" charset="0"/>
                        </a:rPr>
                        <a:t> and wastewater services projects </a:t>
                      </a:r>
                      <a:endParaRPr lang="en-US" sz="1600" kern="1200" dirty="0" smtClean="0">
                        <a:solidFill>
                          <a:schemeClr val="tx1"/>
                        </a:solidFill>
                        <a:latin typeface="Arial" pitchFamily="34" charset="0"/>
                        <a:ea typeface="+mn-ea"/>
                        <a:cs typeface="Arial" pitchFamily="34" charset="0"/>
                      </a:endParaRPr>
                    </a:p>
                  </a:txBody>
                  <a:tcPr/>
                </a:tc>
                <a:extLst>
                  <a:ext uri="{0D108BD9-81ED-4DB2-BD59-A6C34878D82A}">
                    <a16:rowId xmlns:a16="http://schemas.microsoft.com/office/drawing/2014/main" xmlns="" val="10001"/>
                  </a:ext>
                </a:extLst>
              </a:tr>
              <a:tr h="967414">
                <a:tc>
                  <a:txBody>
                    <a:bodyPr/>
                    <a:lstStyle/>
                    <a:p>
                      <a:pPr lvl="0"/>
                      <a:r>
                        <a:rPr lang="en-US" sz="1600" dirty="0" smtClean="0">
                          <a:latin typeface="Arial" pitchFamily="34" charset="0"/>
                          <a:cs typeface="Arial" pitchFamily="34" charset="0"/>
                        </a:rPr>
                        <a:t>4.1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An enabling environment for the management of water resources and the provision of basic water and sanitation services across the sector</a:t>
                      </a:r>
                    </a:p>
                  </a:txBody>
                  <a:tcPr/>
                </a:tc>
                <a:tc>
                  <a:txBody>
                    <a:bodyPr/>
                    <a:lstStyle/>
                    <a:p>
                      <a:pPr marL="285750" indent="-285750" algn="l" defTabSz="457200" rtl="0" eaLnBrk="1" latinLnBrk="0" hangingPunct="1">
                        <a:buFont typeface="Arial" pitchFamily="34" charset="0"/>
                        <a:buChar char="•"/>
                      </a:pPr>
                      <a:r>
                        <a:rPr lang="en-ZA" sz="1600" dirty="0" smtClean="0">
                          <a:effectLst/>
                          <a:latin typeface="Arial"/>
                          <a:ea typeface="Calibri"/>
                          <a:cs typeface="Times New Roman"/>
                        </a:rPr>
                        <a:t>National Water and Sanitation Resources and Services Strategy </a:t>
                      </a:r>
                    </a:p>
                    <a:p>
                      <a:pPr marL="285750" indent="-285750" algn="l" defTabSz="457200" rtl="0" eaLnBrk="1" latinLnBrk="0" hangingPunct="1">
                        <a:buFont typeface="Arial" pitchFamily="34" charset="0"/>
                        <a:buChar char="•"/>
                      </a:pPr>
                      <a:r>
                        <a:rPr lang="en-ZA" sz="1600" dirty="0" smtClean="0">
                          <a:effectLst/>
                          <a:latin typeface="Arial"/>
                          <a:ea typeface="Calibri"/>
                          <a:cs typeface="Times New Roman"/>
                        </a:rPr>
                        <a:t>National Norms and Standards for water supply and Sanitation Services </a:t>
                      </a:r>
                      <a:endParaRPr lang="en-US" sz="1600" kern="1200" dirty="0">
                        <a:solidFill>
                          <a:schemeClr val="tx1"/>
                        </a:solidFill>
                        <a:latin typeface="Arial" pitchFamily="34" charset="0"/>
                        <a:ea typeface="+mn-ea"/>
                        <a:cs typeface="Arial" pitchFamily="34" charset="0"/>
                      </a:endParaRPr>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31</a:t>
            </a:fld>
            <a:endParaRPr lang="en-US" dirty="0"/>
          </a:p>
        </p:txBody>
      </p:sp>
    </p:spTree>
    <p:extLst>
      <p:ext uri="{BB962C8B-B14F-4D97-AF65-F5344CB8AC3E}">
        <p14:creationId xmlns:p14="http://schemas.microsoft.com/office/powerpoint/2010/main" xmlns="" val="806165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10862"/>
            <a:ext cx="7207624" cy="1143000"/>
          </a:xfrm>
        </p:spPr>
        <p:txBody>
          <a:bodyPr/>
          <a:lstStyle/>
          <a:p>
            <a:r>
              <a:rPr lang="en-US" dirty="0" smtClean="0"/>
              <a:t>2018/19 </a:t>
            </a:r>
            <a:r>
              <a:rPr lang="en-US" dirty="0" err="1" smtClean="0"/>
              <a:t>MTEF</a:t>
            </a:r>
            <a:r>
              <a:rPr lang="en-US" dirty="0" smtClean="0"/>
              <a:t> allocation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21229114"/>
              </p:ext>
            </p:extLst>
          </p:nvPr>
        </p:nvGraphicFramePr>
        <p:xfrm>
          <a:off x="1547790" y="888033"/>
          <a:ext cx="7207251" cy="5123520"/>
        </p:xfrm>
        <a:graphic>
          <a:graphicData uri="http://schemas.openxmlformats.org/drawingml/2006/table">
            <a:tbl>
              <a:tblPr firstRow="1" bandRow="1">
                <a:tableStyleId>{F5AB1C69-6EDB-4FF4-983F-18BD219EF322}</a:tableStyleId>
              </a:tblPr>
              <a:tblGrid>
                <a:gridCol w="3242574">
                  <a:extLst>
                    <a:ext uri="{9D8B030D-6E8A-4147-A177-3AD203B41FA5}">
                      <a16:colId xmlns:a16="http://schemas.microsoft.com/office/drawing/2014/main" xmlns="" val="20000"/>
                    </a:ext>
                  </a:extLst>
                </a:gridCol>
                <a:gridCol w="1321559">
                  <a:extLst>
                    <a:ext uri="{9D8B030D-6E8A-4147-A177-3AD203B41FA5}">
                      <a16:colId xmlns:a16="http://schemas.microsoft.com/office/drawing/2014/main" xmlns="" val="20001"/>
                    </a:ext>
                  </a:extLst>
                </a:gridCol>
                <a:gridCol w="1321559">
                  <a:extLst>
                    <a:ext uri="{9D8B030D-6E8A-4147-A177-3AD203B41FA5}">
                      <a16:colId xmlns:a16="http://schemas.microsoft.com/office/drawing/2014/main" xmlns="" val="20002"/>
                    </a:ext>
                  </a:extLst>
                </a:gridCol>
                <a:gridCol w="1321559">
                  <a:extLst>
                    <a:ext uri="{9D8B030D-6E8A-4147-A177-3AD203B41FA5}">
                      <a16:colId xmlns:a16="http://schemas.microsoft.com/office/drawing/2014/main" xmlns="" val="20003"/>
                    </a:ext>
                  </a:extLst>
                </a:gridCol>
              </a:tblGrid>
              <a:tr h="258376">
                <a:tc rowSpan="2">
                  <a:txBody>
                    <a:bodyPr/>
                    <a:lstStyle/>
                    <a:p>
                      <a:pPr marL="0" algn="l" defTabSz="457200" rtl="0" eaLnBrk="1" fontAlgn="b" latinLnBrk="0" hangingPunct="1"/>
                      <a:r>
                        <a:rPr lang="en-US" sz="1600" b="1" i="0" u="none" strike="noStrike" kern="1200" dirty="0">
                          <a:solidFill>
                            <a:schemeClr val="bg1"/>
                          </a:solidFill>
                          <a:effectLst/>
                          <a:latin typeface="Arial"/>
                          <a:ea typeface="+mn-ea"/>
                          <a:cs typeface="+mn-cs"/>
                        </a:rPr>
                        <a:t>Water Planning and Information </a:t>
                      </a:r>
                      <a:r>
                        <a:rPr lang="en-US" sz="1600" b="1" i="0" u="none" strike="noStrike" kern="1200" dirty="0" smtClean="0">
                          <a:solidFill>
                            <a:schemeClr val="bg1"/>
                          </a:solidFill>
                          <a:effectLst/>
                          <a:latin typeface="Arial"/>
                          <a:ea typeface="+mn-ea"/>
                          <a:cs typeface="+mn-cs"/>
                        </a:rPr>
                        <a:t>Management</a:t>
                      </a:r>
                      <a:r>
                        <a:rPr lang="en-US" sz="1600" b="1" i="0" u="none" strike="noStrike" kern="1200" dirty="0">
                          <a:solidFill>
                            <a:schemeClr val="bg1"/>
                          </a:solidFill>
                          <a:effectLst/>
                          <a:latin typeface="Arial"/>
                          <a:ea typeface="+mn-ea"/>
                          <a:cs typeface="+mn-cs"/>
                        </a:rPr>
                        <a:t> </a:t>
                      </a:r>
                    </a:p>
                  </a:txBody>
                  <a:tcPr marL="9525" marR="9525" marT="9525" marB="0"/>
                </a:tc>
                <a:tc>
                  <a:txBody>
                    <a:bodyPr/>
                    <a:lstStyle/>
                    <a:p>
                      <a:pPr marL="0" algn="r" defTabSz="457200" rtl="0" eaLnBrk="1" fontAlgn="b" latinLnBrk="0" hangingPunct="1"/>
                      <a:r>
                        <a:rPr lang="en-US" sz="1600" b="1" i="0" u="none" strike="noStrike" kern="1200" dirty="0">
                          <a:solidFill>
                            <a:schemeClr val="bg1"/>
                          </a:solidFill>
                          <a:effectLst/>
                          <a:latin typeface="Arial"/>
                          <a:ea typeface="+mn-ea"/>
                          <a:cs typeface="+mn-cs"/>
                        </a:rPr>
                        <a:t>2018/19</a:t>
                      </a:r>
                    </a:p>
                  </a:txBody>
                  <a:tcPr marL="9525" marR="9525" marT="9525" marB="0" anchor="b"/>
                </a:tc>
                <a:tc>
                  <a:txBody>
                    <a:bodyPr/>
                    <a:lstStyle/>
                    <a:p>
                      <a:pPr marL="0" algn="r" defTabSz="457200" rtl="0" eaLnBrk="1" fontAlgn="b" latinLnBrk="0" hangingPunct="1"/>
                      <a:r>
                        <a:rPr lang="en-US" sz="1600" b="1" i="0" u="none" strike="noStrike" kern="1200">
                          <a:solidFill>
                            <a:schemeClr val="bg1"/>
                          </a:solidFill>
                          <a:effectLst/>
                          <a:latin typeface="Arial"/>
                          <a:ea typeface="+mn-ea"/>
                          <a:cs typeface="+mn-cs"/>
                        </a:rPr>
                        <a:t>2019/20</a:t>
                      </a:r>
                    </a:p>
                  </a:txBody>
                  <a:tcPr marL="9525" marR="9525" marT="9525" marB="0" anchor="b"/>
                </a:tc>
                <a:tc>
                  <a:txBody>
                    <a:bodyPr/>
                    <a:lstStyle/>
                    <a:p>
                      <a:pPr marL="0" algn="r" defTabSz="457200" rtl="0" eaLnBrk="1" fontAlgn="b" latinLnBrk="0" hangingPunct="1"/>
                      <a:r>
                        <a:rPr lang="en-US" sz="1600" b="1" i="0" u="none" strike="noStrike" kern="1200">
                          <a:solidFill>
                            <a:schemeClr val="bg1"/>
                          </a:solidFill>
                          <a:effectLst/>
                          <a:latin typeface="Arial"/>
                          <a:ea typeface="+mn-ea"/>
                          <a:cs typeface="+mn-cs"/>
                        </a:rPr>
                        <a:t>2020/21</a:t>
                      </a:r>
                    </a:p>
                  </a:txBody>
                  <a:tcPr marL="9525" marR="9525" marT="9525" marB="0" anchor="b"/>
                </a:tc>
                <a:extLst>
                  <a:ext uri="{0D108BD9-81ED-4DB2-BD59-A6C34878D82A}">
                    <a16:rowId xmlns:a16="http://schemas.microsoft.com/office/drawing/2014/main" xmlns="" val="10000"/>
                  </a:ext>
                </a:extLst>
              </a:tr>
              <a:tr h="341194">
                <a:tc vMerge="1">
                  <a:txBody>
                    <a:bodyPr/>
                    <a:lstStyle/>
                    <a:p>
                      <a:pPr marL="0" algn="r" defTabSz="457200" rtl="0" eaLnBrk="1" fontAlgn="b" latinLnBrk="0" hangingPunct="1"/>
                      <a:endParaRPr lang="en-US" sz="1600" b="1" i="0" u="none" strike="noStrike" kern="1200" dirty="0">
                        <a:solidFill>
                          <a:schemeClr val="bg1"/>
                        </a:solidFill>
                        <a:effectLst/>
                        <a:latin typeface="Arial"/>
                        <a:ea typeface="+mn-ea"/>
                        <a:cs typeface="+mn-cs"/>
                      </a:endParaRPr>
                    </a:p>
                  </a:txBody>
                  <a:tcPr marL="9525" marR="9525" marT="9525" marB="0" anchor="b"/>
                </a:tc>
                <a:tc>
                  <a:txBody>
                    <a:bodyPr/>
                    <a:lstStyle/>
                    <a:p>
                      <a:pPr marL="0" algn="r" defTabSz="457200" rtl="0" eaLnBrk="1" fontAlgn="b" latinLnBrk="0" hangingPunct="1"/>
                      <a:r>
                        <a:rPr lang="en-US" sz="1600" b="1" i="0" u="none" strike="noStrike" kern="1200" dirty="0">
                          <a:solidFill>
                            <a:schemeClr val="bg1"/>
                          </a:solidFill>
                          <a:effectLst/>
                          <a:latin typeface="Arial"/>
                          <a:ea typeface="+mn-ea"/>
                          <a:cs typeface="+mn-cs"/>
                        </a:rPr>
                        <a:t> 000` </a:t>
                      </a:r>
                    </a:p>
                  </a:txBody>
                  <a:tcPr marL="9525" marR="9525" marT="9525" marB="0">
                    <a:solidFill>
                      <a:schemeClr val="accent3"/>
                    </a:solidFill>
                  </a:tcPr>
                </a:tc>
                <a:tc>
                  <a:txBody>
                    <a:bodyPr/>
                    <a:lstStyle/>
                    <a:p>
                      <a:pPr marL="0" algn="r" defTabSz="457200" rtl="0" eaLnBrk="1" fontAlgn="b" latinLnBrk="0" hangingPunct="1"/>
                      <a:r>
                        <a:rPr lang="en-US" sz="1600" b="1" i="0" u="none" strike="noStrike" kern="1200" dirty="0">
                          <a:solidFill>
                            <a:schemeClr val="bg1"/>
                          </a:solidFill>
                          <a:effectLst/>
                          <a:latin typeface="Arial"/>
                          <a:ea typeface="+mn-ea"/>
                          <a:cs typeface="+mn-cs"/>
                        </a:rPr>
                        <a:t> 000` </a:t>
                      </a:r>
                    </a:p>
                  </a:txBody>
                  <a:tcPr marL="9525" marR="9525" marT="9525" marB="0">
                    <a:solidFill>
                      <a:schemeClr val="accent3"/>
                    </a:solidFill>
                  </a:tcPr>
                </a:tc>
                <a:tc>
                  <a:txBody>
                    <a:bodyPr/>
                    <a:lstStyle/>
                    <a:p>
                      <a:pPr marL="0" algn="r" defTabSz="457200" rtl="0" eaLnBrk="1" fontAlgn="b" latinLnBrk="0" hangingPunct="1"/>
                      <a:r>
                        <a:rPr lang="en-US" sz="1600" b="1" i="0" u="none" strike="noStrike" kern="1200" dirty="0">
                          <a:solidFill>
                            <a:schemeClr val="bg1"/>
                          </a:solidFill>
                          <a:effectLst/>
                          <a:latin typeface="Arial"/>
                          <a:ea typeface="+mn-ea"/>
                          <a:cs typeface="+mn-cs"/>
                        </a:rPr>
                        <a:t> 000` </a:t>
                      </a:r>
                    </a:p>
                  </a:txBody>
                  <a:tcPr marL="9525" marR="9525" marT="9525" marB="0">
                    <a:solidFill>
                      <a:schemeClr val="accent3"/>
                    </a:solidFill>
                  </a:tcPr>
                </a:tc>
                <a:extLst>
                  <a:ext uri="{0D108BD9-81ED-4DB2-BD59-A6C34878D82A}">
                    <a16:rowId xmlns:a16="http://schemas.microsoft.com/office/drawing/2014/main" xmlns="" val="10001"/>
                  </a:ext>
                </a:extLst>
              </a:tr>
              <a:tr h="229317">
                <a:tc>
                  <a:txBody>
                    <a:bodyPr/>
                    <a:lstStyle/>
                    <a:p>
                      <a:pPr marL="53975" indent="-53975" algn="l" defTabSz="457200" rtl="0" eaLnBrk="1" fontAlgn="b" latinLnBrk="0" hangingPunct="1"/>
                      <a:r>
                        <a:rPr lang="en-US" sz="1600" b="0" i="0" u="none" strike="noStrike" kern="1200" dirty="0">
                          <a:solidFill>
                            <a:srgbClr val="000000"/>
                          </a:solidFill>
                          <a:effectLst/>
                          <a:latin typeface="Arial"/>
                          <a:ea typeface="+mn-ea"/>
                          <a:cs typeface="+mn-cs"/>
                        </a:rPr>
                        <a:t> Water Planning, Information Management and Support </a:t>
                      </a:r>
                    </a:p>
                  </a:txBody>
                  <a:tcPr marL="9525" marR="9525" marT="9525" marB="0" anchor="b"/>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6,466 </a:t>
                      </a:r>
                    </a:p>
                  </a:txBody>
                  <a:tcPr marL="9525" marR="9525" marT="9525" marB="0"/>
                </a:tc>
                <a:tc>
                  <a:txBody>
                    <a:bodyPr/>
                    <a:lstStyle/>
                    <a:p>
                      <a:pPr marL="0" algn="r" defTabSz="457200" rtl="0" eaLnBrk="1" fontAlgn="b" latinLnBrk="0" hangingPunct="1"/>
                      <a:r>
                        <a:rPr lang="en-US" sz="1600" b="0" i="0" u="none" strike="noStrike" kern="1200">
                          <a:solidFill>
                            <a:srgbClr val="000000"/>
                          </a:solidFill>
                          <a:effectLst/>
                          <a:latin typeface="Arial"/>
                          <a:ea typeface="+mn-ea"/>
                          <a:cs typeface="+mn-cs"/>
                        </a:rPr>
                        <a:t>             7,340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7,866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02"/>
                  </a:ext>
                </a:extLst>
              </a:tr>
              <a:tr h="245320">
                <a:tc>
                  <a:txBody>
                    <a:bodyPr/>
                    <a:lstStyle/>
                    <a:p>
                      <a:pPr marL="0" algn="l" defTabSz="457200" rtl="0" eaLnBrk="1" fontAlgn="b" latinLnBrk="0" hangingPunct="1"/>
                      <a:r>
                        <a:rPr lang="en-US" sz="1600" b="0" i="0" u="none" strike="noStrike" kern="1200" dirty="0">
                          <a:solidFill>
                            <a:srgbClr val="000000"/>
                          </a:solidFill>
                          <a:effectLst/>
                          <a:latin typeface="Arial"/>
                          <a:ea typeface="+mn-ea"/>
                          <a:cs typeface="+mn-cs"/>
                        </a:rPr>
                        <a:t> Integrated Planning </a:t>
                      </a:r>
                    </a:p>
                  </a:txBody>
                  <a:tcPr marL="9525" marR="9525" marT="9525" marB="0" anchor="b"/>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95,703 </a:t>
                      </a:r>
                    </a:p>
                  </a:txBody>
                  <a:tcPr marL="9525" marR="9525" marT="9525" marB="0"/>
                </a:tc>
                <a:tc>
                  <a:txBody>
                    <a:bodyPr/>
                    <a:lstStyle/>
                    <a:p>
                      <a:pPr marL="0" algn="r" defTabSz="457200" rtl="0" eaLnBrk="1" fontAlgn="b" latinLnBrk="0" hangingPunct="1"/>
                      <a:r>
                        <a:rPr lang="en-US" sz="1600" b="0" i="0" u="none" strike="noStrike" kern="1200">
                          <a:solidFill>
                            <a:srgbClr val="000000"/>
                          </a:solidFill>
                          <a:effectLst/>
                          <a:latin typeface="Arial"/>
                          <a:ea typeface="+mn-ea"/>
                          <a:cs typeface="+mn-cs"/>
                        </a:rPr>
                        <a:t>         128,595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122,403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03"/>
                  </a:ext>
                </a:extLst>
              </a:tr>
              <a:tr h="245320">
                <a:tc>
                  <a:txBody>
                    <a:bodyPr/>
                    <a:lstStyle/>
                    <a:p>
                      <a:pPr marL="0" algn="l" defTabSz="457200" rtl="0" eaLnBrk="1" fontAlgn="b" latinLnBrk="0" hangingPunct="1"/>
                      <a:r>
                        <a:rPr lang="en-US" sz="1600" b="0" i="0" u="none" strike="noStrike" kern="1200" dirty="0">
                          <a:solidFill>
                            <a:srgbClr val="000000"/>
                          </a:solidFill>
                          <a:effectLst/>
                          <a:latin typeface="Arial"/>
                          <a:ea typeface="+mn-ea"/>
                          <a:cs typeface="+mn-cs"/>
                        </a:rPr>
                        <a:t> Water Ecosystems </a:t>
                      </a:r>
                    </a:p>
                  </a:txBody>
                  <a:tcPr marL="9525" marR="9525" marT="9525" marB="0" anchor="b"/>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58,062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66,586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66,967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04"/>
                  </a:ext>
                </a:extLst>
              </a:tr>
              <a:tr h="245320">
                <a:tc>
                  <a:txBody>
                    <a:bodyPr/>
                    <a:lstStyle/>
                    <a:p>
                      <a:pPr marL="0" algn="l" defTabSz="457200" rtl="0" eaLnBrk="1" fontAlgn="b" latinLnBrk="0" hangingPunct="1"/>
                      <a:r>
                        <a:rPr lang="en-US" sz="1600" b="0" i="0" u="none" strike="noStrike" kern="1200" dirty="0">
                          <a:solidFill>
                            <a:srgbClr val="000000"/>
                          </a:solidFill>
                          <a:effectLst/>
                          <a:latin typeface="Arial"/>
                          <a:ea typeface="+mn-ea"/>
                          <a:cs typeface="+mn-cs"/>
                        </a:rPr>
                        <a:t> Water Information Management </a:t>
                      </a:r>
                    </a:p>
                  </a:txBody>
                  <a:tcPr marL="9525" marR="9525" marT="9525" marB="0" anchor="b"/>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491,038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531,062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584,553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05"/>
                  </a:ext>
                </a:extLst>
              </a:tr>
              <a:tr h="245320">
                <a:tc>
                  <a:txBody>
                    <a:bodyPr/>
                    <a:lstStyle/>
                    <a:p>
                      <a:pPr marL="53975" indent="-53975" algn="l" defTabSz="457200" rtl="0" eaLnBrk="1" fontAlgn="b" latinLnBrk="0" hangingPunct="1"/>
                      <a:r>
                        <a:rPr lang="en-US" sz="1600" b="0" i="0" u="none" strike="noStrike" kern="1200" dirty="0">
                          <a:solidFill>
                            <a:srgbClr val="000000"/>
                          </a:solidFill>
                          <a:effectLst/>
                          <a:latin typeface="Arial"/>
                          <a:ea typeface="+mn-ea"/>
                          <a:cs typeface="+mn-cs"/>
                        </a:rPr>
                        <a:t> Water Services and Local Water Management </a:t>
                      </a:r>
                    </a:p>
                  </a:txBody>
                  <a:tcPr marL="9525" marR="9525" marT="9525" marB="0" anchor="b"/>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173,456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188,576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202,582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06"/>
                  </a:ext>
                </a:extLst>
              </a:tr>
              <a:tr h="245320">
                <a:tc>
                  <a:txBody>
                    <a:bodyPr/>
                    <a:lstStyle/>
                    <a:p>
                      <a:pPr marL="53975" indent="-53975" algn="l" defTabSz="457200" rtl="0" eaLnBrk="1" fontAlgn="b" latinLnBrk="0" hangingPunct="1"/>
                      <a:r>
                        <a:rPr lang="en-US" sz="1600" b="0" i="0" u="none" strike="noStrike" kern="1200" dirty="0">
                          <a:solidFill>
                            <a:srgbClr val="000000"/>
                          </a:solidFill>
                          <a:effectLst/>
                          <a:latin typeface="Arial"/>
                          <a:ea typeface="+mn-ea"/>
                          <a:cs typeface="+mn-cs"/>
                        </a:rPr>
                        <a:t> Sanitation Planning and Management </a:t>
                      </a:r>
                    </a:p>
                  </a:txBody>
                  <a:tcPr marL="9525" marR="9525" marT="9525" marB="0" anchor="b"/>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15,864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18,960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20,219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07"/>
                  </a:ext>
                </a:extLst>
              </a:tr>
              <a:tr h="245320">
                <a:tc>
                  <a:txBody>
                    <a:bodyPr/>
                    <a:lstStyle/>
                    <a:p>
                      <a:pPr marL="0" algn="l" defTabSz="457200" rtl="0" eaLnBrk="1" fontAlgn="b" latinLnBrk="0" hangingPunct="1"/>
                      <a:r>
                        <a:rPr lang="en-US" sz="1600" b="0" i="0" u="none" strike="noStrike" kern="1200" dirty="0">
                          <a:solidFill>
                            <a:srgbClr val="000000"/>
                          </a:solidFill>
                          <a:effectLst/>
                          <a:latin typeface="Arial"/>
                          <a:ea typeface="+mn-ea"/>
                          <a:cs typeface="+mn-cs"/>
                        </a:rPr>
                        <a:t> Policy and Strategy </a:t>
                      </a:r>
                    </a:p>
                  </a:txBody>
                  <a:tcPr marL="9525" marR="9525" marT="9525" marB="0" anchor="b"/>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21,533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23,675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25,258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08"/>
                  </a:ext>
                </a:extLst>
              </a:tr>
              <a:tr h="245320">
                <a:tc>
                  <a:txBody>
                    <a:bodyPr/>
                    <a:lstStyle/>
                    <a:p>
                      <a:pPr algn="l" fontAlgn="b"/>
                      <a:r>
                        <a:rPr lang="en-US" sz="1100" b="1" i="0" u="none" strike="noStrike" dirty="0">
                          <a:solidFill>
                            <a:srgbClr val="000000"/>
                          </a:solidFill>
                          <a:effectLst/>
                          <a:latin typeface="Arial"/>
                        </a:rPr>
                        <a:t> </a:t>
                      </a:r>
                      <a:r>
                        <a:rPr lang="en-US" sz="1600" b="1" i="0" u="none" strike="noStrike" kern="1200" dirty="0">
                          <a:solidFill>
                            <a:srgbClr val="000000"/>
                          </a:solidFill>
                          <a:effectLst/>
                          <a:latin typeface="Arial"/>
                          <a:ea typeface="+mn-ea"/>
                          <a:cs typeface="+mn-cs"/>
                        </a:rPr>
                        <a:t>Total </a:t>
                      </a:r>
                    </a:p>
                  </a:txBody>
                  <a:tcPr marL="9525" marR="9525" marT="9525" marB="0" anchor="b"/>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862,122 </a:t>
                      </a:r>
                    </a:p>
                  </a:txBody>
                  <a:tcPr marL="9525" marR="9525" marT="9525" marB="0"/>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964,794 </a:t>
                      </a:r>
                    </a:p>
                  </a:txBody>
                  <a:tcPr marL="9525" marR="9525" marT="9525" marB="0"/>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a:t>
                      </a:r>
                      <a:r>
                        <a:rPr lang="en-US" sz="1600" b="1" i="0" u="none" strike="noStrike" kern="1200" dirty="0" smtClean="0">
                          <a:solidFill>
                            <a:srgbClr val="000000"/>
                          </a:solidFill>
                          <a:effectLst/>
                          <a:latin typeface="Arial"/>
                          <a:ea typeface="+mn-ea"/>
                          <a:cs typeface="+mn-cs"/>
                        </a:rPr>
                        <a:t>1,029,848 </a:t>
                      </a:r>
                      <a:endParaRPr lang="en-US" sz="1600" b="1"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09"/>
                  </a:ext>
                </a:extLst>
              </a:tr>
              <a:tr h="245320">
                <a:tc>
                  <a:txBody>
                    <a:bodyPr/>
                    <a:lstStyle/>
                    <a:p>
                      <a:pPr algn="l" fontAlgn="b"/>
                      <a:endParaRPr lang="en-US" sz="1100" b="0" i="0" u="none" strike="noStrike" dirty="0">
                        <a:solidFill>
                          <a:srgbClr val="000000"/>
                        </a:solidFill>
                        <a:effectLst/>
                        <a:latin typeface="Arial"/>
                      </a:endParaRPr>
                    </a:p>
                  </a:txBody>
                  <a:tcPr marL="9525" marR="9525" marT="9525" marB="0" anchor="b"/>
                </a:tc>
                <a:tc>
                  <a:txBody>
                    <a:bodyPr/>
                    <a:lstStyle/>
                    <a:p>
                      <a:pPr algn="l" fontAlgn="b"/>
                      <a:endParaRPr lang="en-US" sz="1100" b="0" i="0" u="none" strike="noStrike">
                        <a:solidFill>
                          <a:srgbClr val="000000"/>
                        </a:solidFill>
                        <a:effectLst/>
                        <a:latin typeface="Arial"/>
                      </a:endParaRPr>
                    </a:p>
                  </a:txBody>
                  <a:tcPr marL="9525" marR="9525" marT="9525" marB="0" anchor="b"/>
                </a:tc>
                <a:tc>
                  <a:txBody>
                    <a:bodyPr/>
                    <a:lstStyle/>
                    <a:p>
                      <a:pPr algn="l" fontAlgn="b"/>
                      <a:endParaRPr lang="en-US" sz="1100" b="0" i="0" u="none" strike="noStrike" dirty="0">
                        <a:solidFill>
                          <a:srgbClr val="000000"/>
                        </a:solidFill>
                        <a:effectLst/>
                        <a:latin typeface="Arial"/>
                      </a:endParaRPr>
                    </a:p>
                  </a:txBody>
                  <a:tcPr marL="9525" marR="9525" marT="9525" marB="0" anchor="b"/>
                </a:tc>
                <a:tc>
                  <a:txBody>
                    <a:bodyPr/>
                    <a:lstStyle/>
                    <a:p>
                      <a:pPr algn="l" fontAlgn="b"/>
                      <a:endParaRPr lang="en-US" sz="11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0"/>
                  </a:ext>
                </a:extLst>
              </a:tr>
              <a:tr h="125010">
                <a:tc>
                  <a:txBody>
                    <a:bodyPr/>
                    <a:lstStyle/>
                    <a:p>
                      <a:pPr marL="0" algn="l" defTabSz="457200" rtl="0" eaLnBrk="1" fontAlgn="b" latinLnBrk="0" hangingPunct="1"/>
                      <a:r>
                        <a:rPr lang="en-US" sz="1600" b="1" i="0" u="none" strike="noStrike" kern="1200" dirty="0">
                          <a:solidFill>
                            <a:srgbClr val="000000"/>
                          </a:solidFill>
                          <a:effectLst/>
                          <a:latin typeface="Arial"/>
                          <a:ea typeface="+mn-ea"/>
                          <a:cs typeface="+mn-cs"/>
                        </a:rPr>
                        <a:t> Economic Classification </a:t>
                      </a:r>
                    </a:p>
                  </a:txBody>
                  <a:tcPr marL="9525" marR="9525" marT="9525" marB="0" anchor="b"/>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000` </a:t>
                      </a:r>
                    </a:p>
                  </a:txBody>
                  <a:tcPr marL="9525" marR="9525" marT="9525" marB="0" anchor="b"/>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000` </a:t>
                      </a:r>
                    </a:p>
                  </a:txBody>
                  <a:tcPr marL="9525" marR="9525" marT="9525" marB="0" anchor="b"/>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000` </a:t>
                      </a:r>
                    </a:p>
                  </a:txBody>
                  <a:tcPr marL="9525" marR="9525" marT="9525" marB="0" anchor="b"/>
                </a:tc>
                <a:extLst>
                  <a:ext uri="{0D108BD9-81ED-4DB2-BD59-A6C34878D82A}">
                    <a16:rowId xmlns:a16="http://schemas.microsoft.com/office/drawing/2014/main" xmlns="" val="10011"/>
                  </a:ext>
                </a:extLst>
              </a:tr>
              <a:tr h="133756">
                <a:tc>
                  <a:txBody>
                    <a:bodyPr/>
                    <a:lstStyle/>
                    <a:p>
                      <a:pPr algn="l" fontAlgn="b"/>
                      <a:r>
                        <a:rPr lang="en-US" sz="1600" b="0" i="0" u="none" strike="noStrike" kern="1200" dirty="0">
                          <a:solidFill>
                            <a:srgbClr val="000000"/>
                          </a:solidFill>
                          <a:effectLst/>
                          <a:latin typeface="Arial"/>
                          <a:ea typeface="+mn-ea"/>
                          <a:cs typeface="+mn-cs"/>
                        </a:rPr>
                        <a:t> Compensation of Employees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457,917 </a:t>
                      </a:r>
                    </a:p>
                  </a:txBody>
                  <a:tcPr marL="9525" marR="9525" marT="9525" marB="0"/>
                </a:tc>
                <a:tc>
                  <a:txBody>
                    <a:bodyPr/>
                    <a:lstStyle/>
                    <a:p>
                      <a:pPr marL="0" algn="r" defTabSz="457200" rtl="0" eaLnBrk="1" fontAlgn="b" latinLnBrk="0" hangingPunct="1"/>
                      <a:r>
                        <a:rPr lang="en-US" sz="1600" b="0" i="0" u="none" strike="noStrike" kern="1200">
                          <a:solidFill>
                            <a:srgbClr val="000000"/>
                          </a:solidFill>
                          <a:effectLst/>
                          <a:latin typeface="Arial"/>
                          <a:ea typeface="+mn-ea"/>
                          <a:cs typeface="+mn-cs"/>
                        </a:rPr>
                        <a:t>         492,809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529,722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12"/>
                  </a:ext>
                </a:extLst>
              </a:tr>
              <a:tr h="245320">
                <a:tc>
                  <a:txBody>
                    <a:bodyPr/>
                    <a:lstStyle/>
                    <a:p>
                      <a:pPr algn="l" fontAlgn="b"/>
                      <a:r>
                        <a:rPr lang="en-US" sz="1600" b="0" i="0" u="none" strike="noStrike" kern="1200" dirty="0">
                          <a:solidFill>
                            <a:srgbClr val="000000"/>
                          </a:solidFill>
                          <a:effectLst/>
                          <a:latin typeface="Arial"/>
                          <a:ea typeface="+mn-ea"/>
                          <a:cs typeface="+mn-cs"/>
                        </a:rPr>
                        <a:t> Goods and Services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327,365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388,630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412,188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13"/>
                  </a:ext>
                </a:extLst>
              </a:tr>
              <a:tr h="245320">
                <a:tc>
                  <a:txBody>
                    <a:bodyPr/>
                    <a:lstStyle/>
                    <a:p>
                      <a:pPr algn="l" fontAlgn="b"/>
                      <a:r>
                        <a:rPr lang="en-US" sz="1600" b="0" i="0" u="none" strike="noStrike" kern="1200" dirty="0">
                          <a:solidFill>
                            <a:srgbClr val="000000"/>
                          </a:solidFill>
                          <a:effectLst/>
                          <a:latin typeface="Arial"/>
                          <a:ea typeface="+mn-ea"/>
                          <a:cs typeface="+mn-cs"/>
                        </a:rPr>
                        <a:t> Transfers and Subsidies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1,313 </a:t>
                      </a:r>
                    </a:p>
                  </a:txBody>
                  <a:tcPr marL="9525" marR="9525" marT="9525" marB="0"/>
                </a:tc>
                <a:tc>
                  <a:txBody>
                    <a:bodyPr/>
                    <a:lstStyle/>
                    <a:p>
                      <a:pPr marL="0" algn="r" defTabSz="457200" rtl="0" eaLnBrk="1" fontAlgn="b" latinLnBrk="0" hangingPunct="1"/>
                      <a:r>
                        <a:rPr lang="en-US" sz="1600" b="0" i="0" u="none" strike="noStrike" kern="1200">
                          <a:solidFill>
                            <a:srgbClr val="000000"/>
                          </a:solidFill>
                          <a:effectLst/>
                          <a:latin typeface="Arial"/>
                          <a:ea typeface="+mn-ea"/>
                          <a:cs typeface="+mn-cs"/>
                        </a:rPr>
                        <a:t>             1,401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1,477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14"/>
                  </a:ext>
                </a:extLst>
              </a:tr>
              <a:tr h="245320">
                <a:tc>
                  <a:txBody>
                    <a:bodyPr/>
                    <a:lstStyle/>
                    <a:p>
                      <a:pPr algn="l" fontAlgn="b"/>
                      <a:r>
                        <a:rPr lang="en-US" sz="1600" b="0" i="0" u="none" strike="noStrike" kern="1200" dirty="0">
                          <a:solidFill>
                            <a:srgbClr val="000000"/>
                          </a:solidFill>
                          <a:effectLst/>
                          <a:latin typeface="Arial"/>
                          <a:ea typeface="+mn-ea"/>
                          <a:cs typeface="+mn-cs"/>
                        </a:rPr>
                        <a:t> Capital Payments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75,527 </a:t>
                      </a:r>
                    </a:p>
                  </a:txBody>
                  <a:tcPr marL="9525" marR="9525" marT="9525" marB="0"/>
                </a:tc>
                <a:tc>
                  <a:txBody>
                    <a:bodyPr/>
                    <a:lstStyle/>
                    <a:p>
                      <a:pPr marL="0" algn="r" defTabSz="457200" rtl="0" eaLnBrk="1" fontAlgn="b" latinLnBrk="0" hangingPunct="1"/>
                      <a:r>
                        <a:rPr lang="en-US" sz="1600" b="0" i="0" u="none" strike="noStrike" kern="1200">
                          <a:solidFill>
                            <a:srgbClr val="000000"/>
                          </a:solidFill>
                          <a:effectLst/>
                          <a:latin typeface="Arial"/>
                          <a:ea typeface="+mn-ea"/>
                          <a:cs typeface="+mn-cs"/>
                        </a:rPr>
                        <a:t>           81,954 </a:t>
                      </a:r>
                    </a:p>
                  </a:txBody>
                  <a:tcPr marL="9525" marR="9525" marT="9525" marB="0"/>
                </a:tc>
                <a:tc>
                  <a:txBody>
                    <a:bodyPr/>
                    <a:lstStyle/>
                    <a:p>
                      <a:pPr marL="0" algn="r" defTabSz="457200" rtl="0" eaLnBrk="1" fontAlgn="b" latinLnBrk="0" hangingPunct="1"/>
                      <a:r>
                        <a:rPr lang="en-US" sz="1600" b="0" i="0" u="none" strike="noStrike" kern="1200" dirty="0">
                          <a:solidFill>
                            <a:srgbClr val="000000"/>
                          </a:solidFill>
                          <a:effectLst/>
                          <a:latin typeface="Arial"/>
                          <a:ea typeface="+mn-ea"/>
                          <a:cs typeface="+mn-cs"/>
                        </a:rPr>
                        <a:t>           </a:t>
                      </a:r>
                      <a:r>
                        <a:rPr lang="en-US" sz="1600" b="0" i="0" u="none" strike="noStrike" kern="1200" dirty="0" smtClean="0">
                          <a:solidFill>
                            <a:srgbClr val="000000"/>
                          </a:solidFill>
                          <a:effectLst/>
                          <a:latin typeface="Arial"/>
                          <a:ea typeface="+mn-ea"/>
                          <a:cs typeface="+mn-cs"/>
                        </a:rPr>
                        <a:t>86,461 </a:t>
                      </a:r>
                      <a:endParaRPr lang="en-US" sz="1600" b="0"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15"/>
                  </a:ext>
                </a:extLst>
              </a:tr>
              <a:tr h="245320">
                <a:tc>
                  <a:txBody>
                    <a:bodyPr/>
                    <a:lstStyle/>
                    <a:p>
                      <a:pPr algn="l" fontAlgn="b"/>
                      <a:r>
                        <a:rPr lang="en-US" sz="1600" b="1" i="0" u="none" strike="noStrike" kern="1200" dirty="0">
                          <a:solidFill>
                            <a:srgbClr val="000000"/>
                          </a:solidFill>
                          <a:effectLst/>
                          <a:latin typeface="Arial"/>
                          <a:ea typeface="+mn-ea"/>
                          <a:cs typeface="+mn-cs"/>
                        </a:rPr>
                        <a:t> Total </a:t>
                      </a:r>
                    </a:p>
                  </a:txBody>
                  <a:tcPr marL="9525" marR="9525" marT="9525" marB="0"/>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862,122 </a:t>
                      </a:r>
                    </a:p>
                  </a:txBody>
                  <a:tcPr marL="9525" marR="9525" marT="9525" marB="0"/>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964,794 </a:t>
                      </a:r>
                    </a:p>
                  </a:txBody>
                  <a:tcPr marL="9525" marR="9525" marT="9525" marB="0"/>
                </a:tc>
                <a:tc>
                  <a:txBody>
                    <a:bodyPr/>
                    <a:lstStyle/>
                    <a:p>
                      <a:pPr marL="0" algn="r" defTabSz="457200" rtl="0" eaLnBrk="1" fontAlgn="b" latinLnBrk="0" hangingPunct="1"/>
                      <a:r>
                        <a:rPr lang="en-US" sz="1600" b="1" i="0" u="none" strike="noStrike" kern="1200" dirty="0">
                          <a:solidFill>
                            <a:srgbClr val="000000"/>
                          </a:solidFill>
                          <a:effectLst/>
                          <a:latin typeface="Arial"/>
                          <a:ea typeface="+mn-ea"/>
                          <a:cs typeface="+mn-cs"/>
                        </a:rPr>
                        <a:t>      </a:t>
                      </a:r>
                      <a:r>
                        <a:rPr lang="en-US" sz="1600" b="1" i="0" u="none" strike="noStrike" kern="1200" dirty="0" smtClean="0">
                          <a:solidFill>
                            <a:srgbClr val="000000"/>
                          </a:solidFill>
                          <a:effectLst/>
                          <a:latin typeface="Arial"/>
                          <a:ea typeface="+mn-ea"/>
                          <a:cs typeface="+mn-cs"/>
                        </a:rPr>
                        <a:t>1,029,848 </a:t>
                      </a:r>
                      <a:endParaRPr lang="en-US" sz="1600" b="1" i="0" u="none" strike="noStrike" kern="1200" dirty="0">
                        <a:solidFill>
                          <a:srgbClr val="000000"/>
                        </a:solidFill>
                        <a:effectLst/>
                        <a:latin typeface="Arial"/>
                        <a:ea typeface="+mn-ea"/>
                        <a:cs typeface="+mn-cs"/>
                      </a:endParaRPr>
                    </a:p>
                  </a:txBody>
                  <a:tcPr marL="9525" marR="9525" marT="9525" marB="0"/>
                </a:tc>
                <a:extLst>
                  <a:ext uri="{0D108BD9-81ED-4DB2-BD59-A6C34878D82A}">
                    <a16:rowId xmlns:a16="http://schemas.microsoft.com/office/drawing/2014/main" xmlns="" val="10016"/>
                  </a:ext>
                </a:extLst>
              </a:tr>
            </a:tbl>
          </a:graphicData>
        </a:graphic>
      </p:graphicFrame>
      <p:sp>
        <p:nvSpPr>
          <p:cNvPr id="4" name="Slide Number Placeholder 3"/>
          <p:cNvSpPr>
            <a:spLocks noGrp="1"/>
          </p:cNvSpPr>
          <p:nvPr>
            <p:ph type="sldNum" sz="quarter" idx="12"/>
          </p:nvPr>
        </p:nvSpPr>
        <p:spPr>
          <a:xfrm>
            <a:off x="6553200" y="6192574"/>
            <a:ext cx="2133600" cy="365125"/>
          </a:xfrm>
        </p:spPr>
        <p:txBody>
          <a:bodyPr/>
          <a:lstStyle/>
          <a:p>
            <a:pPr>
              <a:defRPr/>
            </a:pPr>
            <a:fld id="{3BABFDD9-386B-4635-A8AB-4BCCAEB4E35F}" type="slidenum">
              <a:rPr lang="en-US" smtClean="0"/>
              <a:pPr>
                <a:defRPr/>
              </a:pPr>
              <a:t>32</a:t>
            </a:fld>
            <a:endParaRPr lang="en-US" dirty="0"/>
          </a:p>
        </p:txBody>
      </p:sp>
    </p:spTree>
    <p:extLst>
      <p:ext uri="{BB962C8B-B14F-4D97-AF65-F5344CB8AC3E}">
        <p14:creationId xmlns:p14="http://schemas.microsoft.com/office/powerpoint/2010/main" xmlns="" val="4101196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r>
              <a:rPr lang="en-US" dirty="0" smtClean="0"/>
              <a:t> 3: water infrastructure development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66810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77686"/>
            <a:ext cx="7202384" cy="710104"/>
          </a:xfrm>
        </p:spPr>
        <p:txBody>
          <a:bodyPr/>
          <a:lstStyle/>
          <a:p>
            <a:r>
              <a:rPr lang="en-US" sz="3600" dirty="0" smtClean="0"/>
              <a:t>Programme 3 focus areas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4245180"/>
              </p:ext>
            </p:extLst>
          </p:nvPr>
        </p:nvGraphicFramePr>
        <p:xfrm>
          <a:off x="1526517" y="1019523"/>
          <a:ext cx="7434604" cy="3967480"/>
        </p:xfrm>
        <a:graphic>
          <a:graphicData uri="http://schemas.openxmlformats.org/drawingml/2006/table">
            <a:tbl>
              <a:tblPr firstRow="1" bandRow="1">
                <a:tableStyleId>{F5AB1C69-6EDB-4FF4-983F-18BD219EF322}</a:tableStyleId>
              </a:tblPr>
              <a:tblGrid>
                <a:gridCol w="633359">
                  <a:extLst>
                    <a:ext uri="{9D8B030D-6E8A-4147-A177-3AD203B41FA5}">
                      <a16:colId xmlns:a16="http://schemas.microsoft.com/office/drawing/2014/main" xmlns="" val="20000"/>
                    </a:ext>
                  </a:extLst>
                </a:gridCol>
                <a:gridCol w="2482463">
                  <a:extLst>
                    <a:ext uri="{9D8B030D-6E8A-4147-A177-3AD203B41FA5}">
                      <a16:colId xmlns:a16="http://schemas.microsoft.com/office/drawing/2014/main" xmlns="" val="20001"/>
                    </a:ext>
                  </a:extLst>
                </a:gridCol>
                <a:gridCol w="4318782">
                  <a:extLst>
                    <a:ext uri="{9D8B030D-6E8A-4147-A177-3AD203B41FA5}">
                      <a16:colId xmlns:a16="http://schemas.microsoft.com/office/drawing/2014/main" xmlns="" val="20002"/>
                    </a:ext>
                  </a:extLst>
                </a:gridCol>
              </a:tblGrid>
              <a:tr h="370840">
                <a:tc gridSpan="2">
                  <a:txBody>
                    <a:bodyPr/>
                    <a:lstStyle/>
                    <a:p>
                      <a:r>
                        <a:rPr lang="en-US" sz="1600" dirty="0" smtClean="0">
                          <a:latin typeface="Arial" pitchFamily="34" charset="0"/>
                          <a:cs typeface="Arial" pitchFamily="34" charset="0"/>
                        </a:rPr>
                        <a:t>Strategic objective</a:t>
                      </a:r>
                      <a:endParaRPr lang="en-US" sz="1600" dirty="0">
                        <a:latin typeface="Arial" pitchFamily="34" charset="0"/>
                        <a:cs typeface="Arial" pitchFamily="34" charset="0"/>
                      </a:endParaRPr>
                    </a:p>
                  </a:txBody>
                  <a:tcPr/>
                </a:tc>
                <a:tc hMerge="1">
                  <a:txBody>
                    <a:bodyPr/>
                    <a:lstStyle/>
                    <a:p>
                      <a:endParaRPr lang="en-US"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Focus areas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370840">
                <a:tc>
                  <a:txBody>
                    <a:bodyPr/>
                    <a:lstStyle/>
                    <a:p>
                      <a:pPr lvl="0"/>
                      <a:r>
                        <a:rPr lang="en-US" sz="1600" dirty="0" smtClean="0">
                          <a:latin typeface="Arial" pitchFamily="34" charset="0"/>
                          <a:cs typeface="Arial" pitchFamily="34" charset="0"/>
                        </a:rPr>
                        <a:t>2.3</a:t>
                      </a:r>
                    </a:p>
                  </a:txBody>
                  <a:tcPr/>
                </a:tc>
                <a:tc>
                  <a:txBody>
                    <a:bodyPr/>
                    <a:lstStyle/>
                    <a:p>
                      <a:pPr lvl="0"/>
                      <a:r>
                        <a:rPr lang="en-US" sz="1600" dirty="0" smtClean="0">
                          <a:latin typeface="Arial" pitchFamily="34" charset="0"/>
                          <a:cs typeface="Arial" pitchFamily="34" charset="0"/>
                        </a:rPr>
                        <a:t>Adequate water availability and enhanced provision of sustainable and reliable water supply and sanitation services</a:t>
                      </a:r>
                    </a:p>
                  </a:txBody>
                  <a:tcPr/>
                </a:tc>
                <a:tc>
                  <a:txBody>
                    <a:bodyPr/>
                    <a:lstStyle/>
                    <a:p>
                      <a:pPr marL="285750" indent="-285750">
                        <a:buFont typeface="Arial" pitchFamily="34" charset="0"/>
                        <a:buChar char="•"/>
                      </a:pPr>
                      <a:r>
                        <a:rPr lang="en-US" sz="1600" kern="1200" dirty="0" smtClean="0">
                          <a:solidFill>
                            <a:schemeClr val="dk1"/>
                          </a:solidFill>
                          <a:latin typeface="Arial" pitchFamily="34" charset="0"/>
                          <a:ea typeface="+mn-ea"/>
                          <a:cs typeface="Arial" pitchFamily="34" charset="0"/>
                        </a:rPr>
                        <a:t>Bulk raw water projects packed as ready for implementation</a:t>
                      </a:r>
                      <a:r>
                        <a:rPr lang="en-US" sz="1600" kern="1200" baseline="0" dirty="0" smtClean="0">
                          <a:solidFill>
                            <a:schemeClr val="dk1"/>
                          </a:solidFill>
                          <a:latin typeface="Arial" pitchFamily="34" charset="0"/>
                          <a:ea typeface="+mn-ea"/>
                          <a:cs typeface="Arial" pitchFamily="34" charset="0"/>
                        </a:rPr>
                        <a:t> </a:t>
                      </a:r>
                    </a:p>
                    <a:p>
                      <a:pPr marL="285750" indent="-285750">
                        <a:buFont typeface="Arial" pitchFamily="34" charset="0"/>
                        <a:buChar char="•"/>
                      </a:pPr>
                      <a:r>
                        <a:rPr lang="en-US" sz="1600" kern="1200" baseline="0" dirty="0" smtClean="0">
                          <a:solidFill>
                            <a:schemeClr val="dk1"/>
                          </a:solidFill>
                          <a:latin typeface="Arial" pitchFamily="34" charset="0"/>
                          <a:ea typeface="+mn-ea"/>
                          <a:cs typeface="Arial" pitchFamily="34" charset="0"/>
                        </a:rPr>
                        <a:t>Bulk raw water projects under construction </a:t>
                      </a:r>
                    </a:p>
                    <a:p>
                      <a:pPr marL="285750" indent="-285750">
                        <a:buFont typeface="Arial" pitchFamily="34" charset="0"/>
                        <a:buChar char="•"/>
                      </a:pPr>
                      <a:r>
                        <a:rPr lang="en-US" sz="1600" kern="1200" baseline="0" dirty="0" smtClean="0">
                          <a:solidFill>
                            <a:schemeClr val="dk1"/>
                          </a:solidFill>
                          <a:latin typeface="Arial" pitchFamily="34" charset="0"/>
                          <a:ea typeface="+mn-ea"/>
                          <a:cs typeface="Arial" pitchFamily="34" charset="0"/>
                        </a:rPr>
                        <a:t>Mega, large and small water and wastewater services infrastructure projects under construction and completed</a:t>
                      </a:r>
                      <a:endParaRPr lang="en-US" sz="16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xmlns="" val="10001"/>
                  </a:ext>
                </a:extLst>
              </a:tr>
              <a:tr h="370840">
                <a:tc>
                  <a:txBody>
                    <a:bodyPr/>
                    <a:lstStyle/>
                    <a:p>
                      <a:pPr lvl="0"/>
                      <a:r>
                        <a:rPr lang="en-US" sz="1600" dirty="0" smtClean="0">
                          <a:latin typeface="Arial" pitchFamily="34" charset="0"/>
                          <a:cs typeface="Arial" pitchFamily="34" charset="0"/>
                        </a:rPr>
                        <a:t>2.4</a:t>
                      </a:r>
                      <a:endParaRPr lang="en-US" sz="1600" dirty="0">
                        <a:latin typeface="Arial" pitchFamily="34" charset="0"/>
                        <a:cs typeface="Arial" pitchFamily="34" charset="0"/>
                      </a:endParaRPr>
                    </a:p>
                  </a:txBody>
                  <a:tcPr/>
                </a:tc>
                <a:tc>
                  <a:txBody>
                    <a:bodyPr/>
                    <a:lstStyle/>
                    <a:p>
                      <a:pPr lvl="0"/>
                      <a:r>
                        <a:rPr lang="en-US" sz="1600" dirty="0" smtClean="0">
                          <a:latin typeface="Arial" pitchFamily="34" charset="0"/>
                          <a:cs typeface="Arial" pitchFamily="34" charset="0"/>
                        </a:rPr>
                        <a:t>Safe, reliable and sustainable water supply and water and sanitation services infrastructure</a:t>
                      </a:r>
                    </a:p>
                    <a:p>
                      <a:pPr lvl="0"/>
                      <a:r>
                        <a:rPr lang="en-US" sz="1600" dirty="0" smtClean="0">
                          <a:latin typeface="Arial" pitchFamily="34" charset="0"/>
                          <a:cs typeface="Arial" pitchFamily="34" charset="0"/>
                        </a:rPr>
                        <a:t>ally excluded and vulnerable groups</a:t>
                      </a:r>
                      <a:endParaRPr lang="en-US" sz="1600" dirty="0">
                        <a:latin typeface="Arial" pitchFamily="34" charset="0"/>
                        <a:cs typeface="Arial" pitchFamily="34" charset="0"/>
                      </a:endParaRPr>
                    </a:p>
                  </a:txBody>
                  <a:tcPr/>
                </a:tc>
                <a:tc>
                  <a:txBody>
                    <a:bodyPr/>
                    <a:lstStyle/>
                    <a:p>
                      <a:pPr marL="285750" indent="-285750" algn="l" defTabSz="457200" rtl="0" eaLnBrk="1" latinLnBrk="0" hangingPunct="1">
                        <a:buFont typeface="Arial" pitchFamily="34" charset="0"/>
                        <a:buChar char="•"/>
                      </a:pPr>
                      <a:r>
                        <a:rPr lang="en-US" sz="1600" kern="1200" dirty="0" smtClean="0">
                          <a:solidFill>
                            <a:schemeClr val="dk1"/>
                          </a:solidFill>
                          <a:latin typeface="Arial" pitchFamily="34" charset="0"/>
                          <a:ea typeface="+mn-ea"/>
                          <a:cs typeface="Arial" pitchFamily="34" charset="0"/>
                        </a:rPr>
                        <a:t>Dam safety rehabilitation projects completed</a:t>
                      </a:r>
                    </a:p>
                    <a:p>
                      <a:pPr marL="285750" indent="-285750" algn="l" defTabSz="457200" rtl="0" eaLnBrk="1" latinLnBrk="0" hangingPunct="1">
                        <a:buFont typeface="Arial" pitchFamily="34" charset="0"/>
                        <a:buChar char="•"/>
                      </a:pPr>
                      <a:r>
                        <a:rPr lang="en-US" sz="1600" kern="1200" dirty="0" smtClean="0">
                          <a:solidFill>
                            <a:schemeClr val="dk1"/>
                          </a:solidFill>
                          <a:latin typeface="Arial" pitchFamily="34" charset="0"/>
                          <a:ea typeface="+mn-ea"/>
                          <a:cs typeface="Arial" pitchFamily="34" charset="0"/>
                        </a:rPr>
                        <a:t>Implementing a national asset management plan </a:t>
                      </a:r>
                    </a:p>
                    <a:p>
                      <a:pPr marL="285750" indent="-285750" algn="l" defTabSz="457200" rtl="0" eaLnBrk="1" latinLnBrk="0" hangingPunct="1">
                        <a:buFont typeface="Arial" pitchFamily="34" charset="0"/>
                        <a:buChar char="•"/>
                      </a:pPr>
                      <a:r>
                        <a:rPr lang="en-US" sz="1600" kern="1200" dirty="0" smtClean="0">
                          <a:solidFill>
                            <a:schemeClr val="dk1"/>
                          </a:solidFill>
                          <a:latin typeface="Arial" pitchFamily="34" charset="0"/>
                          <a:ea typeface="+mn-ea"/>
                          <a:cs typeface="Arial" pitchFamily="34" charset="0"/>
                        </a:rPr>
                        <a:t>Monitoring unscheduled maintenance excluded from the asset management plan </a:t>
                      </a:r>
                    </a:p>
                    <a:p>
                      <a:pPr marL="285750" indent="-285750" algn="l" defTabSz="457200" rtl="0" eaLnBrk="1" latinLnBrk="0" hangingPunct="1">
                        <a:buFont typeface="Arial" pitchFamily="34" charset="0"/>
                        <a:buChar char="•"/>
                      </a:pPr>
                      <a:r>
                        <a:rPr lang="en-US" sz="1600" kern="1200" dirty="0" smtClean="0">
                          <a:solidFill>
                            <a:schemeClr val="dk1"/>
                          </a:solidFill>
                          <a:latin typeface="Arial" pitchFamily="34" charset="0"/>
                          <a:ea typeface="+mn-ea"/>
                          <a:cs typeface="Arial" pitchFamily="34" charset="0"/>
                        </a:rPr>
                        <a:t>Adherence</a:t>
                      </a:r>
                      <a:r>
                        <a:rPr lang="en-US" sz="1600" kern="1200" baseline="0" dirty="0" smtClean="0">
                          <a:solidFill>
                            <a:schemeClr val="dk1"/>
                          </a:solidFill>
                          <a:latin typeface="Arial" pitchFamily="34" charset="0"/>
                          <a:ea typeface="+mn-ea"/>
                          <a:cs typeface="Arial" pitchFamily="34" charset="0"/>
                        </a:rPr>
                        <a:t> to water supply agreements, </a:t>
                      </a:r>
                      <a:r>
                        <a:rPr lang="en-US" sz="1600" kern="1200" baseline="0" dirty="0" err="1" smtClean="0">
                          <a:solidFill>
                            <a:schemeClr val="dk1"/>
                          </a:solidFill>
                          <a:latin typeface="Arial" pitchFamily="34" charset="0"/>
                          <a:ea typeface="+mn-ea"/>
                          <a:cs typeface="Arial" pitchFamily="34" charset="0"/>
                        </a:rPr>
                        <a:t>authorisations</a:t>
                      </a:r>
                      <a:r>
                        <a:rPr lang="en-US" sz="1600" kern="1200" baseline="0" dirty="0" smtClean="0">
                          <a:solidFill>
                            <a:schemeClr val="dk1"/>
                          </a:solidFill>
                          <a:latin typeface="Arial" pitchFamily="34" charset="0"/>
                          <a:ea typeface="+mn-ea"/>
                          <a:cs typeface="Arial" pitchFamily="34" charset="0"/>
                        </a:rPr>
                        <a:t> and operating rules</a:t>
                      </a:r>
                      <a:endParaRPr lang="en-US" sz="16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34</a:t>
            </a:fld>
            <a:endParaRPr lang="en-US"/>
          </a:p>
        </p:txBody>
      </p:sp>
    </p:spTree>
    <p:extLst>
      <p:ext uri="{BB962C8B-B14F-4D97-AF65-F5344CB8AC3E}">
        <p14:creationId xmlns:p14="http://schemas.microsoft.com/office/powerpoint/2010/main" xmlns="" val="4128941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77686"/>
            <a:ext cx="7202384" cy="710104"/>
          </a:xfrm>
        </p:spPr>
        <p:txBody>
          <a:bodyPr/>
          <a:lstStyle/>
          <a:p>
            <a:r>
              <a:rPr lang="en-US" sz="3600" dirty="0" smtClean="0"/>
              <a:t>Programme 3 focus areas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54762421"/>
              </p:ext>
            </p:extLst>
          </p:nvPr>
        </p:nvGraphicFramePr>
        <p:xfrm>
          <a:off x="1526517" y="1287545"/>
          <a:ext cx="7434604" cy="3327400"/>
        </p:xfrm>
        <a:graphic>
          <a:graphicData uri="http://schemas.openxmlformats.org/drawingml/2006/table">
            <a:tbl>
              <a:tblPr firstRow="1" bandRow="1">
                <a:tableStyleId>{F5AB1C69-6EDB-4FF4-983F-18BD219EF322}</a:tableStyleId>
              </a:tblPr>
              <a:tblGrid>
                <a:gridCol w="491469">
                  <a:extLst>
                    <a:ext uri="{9D8B030D-6E8A-4147-A177-3AD203B41FA5}">
                      <a16:colId xmlns:a16="http://schemas.microsoft.com/office/drawing/2014/main" xmlns="" val="20000"/>
                    </a:ext>
                  </a:extLst>
                </a:gridCol>
                <a:gridCol w="3358055">
                  <a:extLst>
                    <a:ext uri="{9D8B030D-6E8A-4147-A177-3AD203B41FA5}">
                      <a16:colId xmlns:a16="http://schemas.microsoft.com/office/drawing/2014/main" xmlns="" val="20001"/>
                    </a:ext>
                  </a:extLst>
                </a:gridCol>
                <a:gridCol w="3585080">
                  <a:extLst>
                    <a:ext uri="{9D8B030D-6E8A-4147-A177-3AD203B41FA5}">
                      <a16:colId xmlns:a16="http://schemas.microsoft.com/office/drawing/2014/main" xmlns="" val="20002"/>
                    </a:ext>
                  </a:extLst>
                </a:gridCol>
              </a:tblGrid>
              <a:tr h="370840">
                <a:tc gridSpan="2">
                  <a:txBody>
                    <a:bodyPr/>
                    <a:lstStyle/>
                    <a:p>
                      <a:r>
                        <a:rPr lang="en-US" sz="1600" dirty="0" smtClean="0">
                          <a:latin typeface="Arial" pitchFamily="34" charset="0"/>
                          <a:cs typeface="Arial" pitchFamily="34" charset="0"/>
                        </a:rPr>
                        <a:t>Strategic objective</a:t>
                      </a:r>
                      <a:endParaRPr lang="en-US" sz="1600" dirty="0">
                        <a:latin typeface="Arial" pitchFamily="34" charset="0"/>
                        <a:cs typeface="Arial" pitchFamily="34" charset="0"/>
                      </a:endParaRPr>
                    </a:p>
                  </a:txBody>
                  <a:tcPr/>
                </a:tc>
                <a:tc hMerge="1">
                  <a:txBody>
                    <a:bodyPr/>
                    <a:lstStyle/>
                    <a:p>
                      <a:endParaRPr lang="en-US"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Focus areas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370840">
                <a:tc>
                  <a:txBody>
                    <a:bodyPr/>
                    <a:lstStyle/>
                    <a:p>
                      <a:pPr lvl="0"/>
                      <a:r>
                        <a:rPr lang="en-US" sz="1600" dirty="0" smtClean="0">
                          <a:latin typeface="Arial" pitchFamily="34" charset="0"/>
                          <a:cs typeface="Arial" pitchFamily="34" charset="0"/>
                        </a:rPr>
                        <a:t>2.5</a:t>
                      </a:r>
                      <a:endParaRPr lang="en-US" sz="1600" dirty="0">
                        <a:latin typeface="Arial" pitchFamily="34" charset="0"/>
                        <a:cs typeface="Arial"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Enhanced provision of sustainable and dignified basic sanitation </a:t>
                      </a:r>
                    </a:p>
                  </a:txBody>
                  <a:tcPr/>
                </a:tc>
                <a:tc>
                  <a:txBody>
                    <a:bodyPr/>
                    <a:lstStyle/>
                    <a:p>
                      <a:pPr marL="0" indent="0" algn="l" defTabSz="457200" rtl="0" eaLnBrk="1" latinLnBrk="0" hangingPunct="1">
                        <a:buFont typeface="Arial" pitchFamily="34" charset="0"/>
                        <a:buNone/>
                      </a:pPr>
                      <a:r>
                        <a:rPr lang="en-ZA" sz="1600" kern="1200" dirty="0" smtClean="0">
                          <a:solidFill>
                            <a:schemeClr val="dk1"/>
                          </a:solidFill>
                          <a:latin typeface="Arial" pitchFamily="34" charset="0"/>
                          <a:ea typeface="+mn-ea"/>
                          <a:cs typeface="Arial" pitchFamily="34" charset="0"/>
                        </a:rPr>
                        <a:t>Existing bucket sanitation backlog systems in formal settlements replaced with adequate sanitation services</a:t>
                      </a:r>
                      <a:endParaRPr lang="en-US" sz="16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xmlns="" val="10001"/>
                  </a:ext>
                </a:extLst>
              </a:tr>
              <a:tr h="370840">
                <a:tc>
                  <a:txBody>
                    <a:bodyPr/>
                    <a:lstStyle/>
                    <a:p>
                      <a:pPr lvl="0"/>
                      <a:r>
                        <a:rPr lang="en-US" sz="1600" dirty="0" smtClean="0">
                          <a:latin typeface="Arial" pitchFamily="34" charset="0"/>
                          <a:cs typeface="Arial" pitchFamily="34" charset="0"/>
                        </a:rPr>
                        <a:t>3.2</a:t>
                      </a:r>
                    </a:p>
                  </a:txBody>
                  <a:tcPr/>
                </a:tc>
                <a:tc>
                  <a:txBody>
                    <a:bodyPr/>
                    <a:lstStyle/>
                    <a:p>
                      <a:pPr lvl="0"/>
                      <a:r>
                        <a:rPr lang="en-US" sz="1600" dirty="0" smtClean="0">
                          <a:latin typeface="Arial" pitchFamily="34" charset="0"/>
                          <a:cs typeface="Arial" pitchFamily="34" charset="0"/>
                        </a:rPr>
                        <a:t>Targeted rural development initiatives that support smallholder farmers</a:t>
                      </a:r>
                    </a:p>
                  </a:txBody>
                  <a:tcPr/>
                </a:tc>
                <a:tc>
                  <a:txBody>
                    <a:bodyPr/>
                    <a:lstStyle/>
                    <a:p>
                      <a:pPr marL="0" indent="0" algn="ctr">
                        <a:buFont typeface="Arial" pitchFamily="34" charset="0"/>
                        <a:buNone/>
                      </a:pPr>
                      <a:r>
                        <a:rPr lang="en-US" sz="1600" dirty="0" smtClean="0">
                          <a:latin typeface="Arial" pitchFamily="34" charset="0"/>
                          <a:cs typeface="Arial" pitchFamily="34" charset="0"/>
                        </a:rPr>
                        <a:t>-</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2"/>
                  </a:ext>
                </a:extLst>
              </a:tr>
              <a:tr h="370840">
                <a:tc>
                  <a:txBody>
                    <a:bodyPr/>
                    <a:lstStyle/>
                    <a:p>
                      <a:pPr lvl="0"/>
                      <a:r>
                        <a:rPr lang="en-US" sz="1600" dirty="0" smtClean="0">
                          <a:latin typeface="Arial" pitchFamily="34" charset="0"/>
                          <a:cs typeface="Arial" pitchFamily="34" charset="0"/>
                        </a:rPr>
                        <a:t>3.4</a:t>
                      </a:r>
                      <a:endParaRPr lang="en-US" sz="1600" dirty="0">
                        <a:latin typeface="Arial" pitchFamily="34" charset="0"/>
                        <a:cs typeface="Arial" pitchFamily="34" charset="0"/>
                      </a:endParaRPr>
                    </a:p>
                  </a:txBody>
                  <a:tcPr/>
                </a:tc>
                <a:tc>
                  <a:txBody>
                    <a:bodyPr/>
                    <a:lstStyle/>
                    <a:p>
                      <a:pPr lvl="0"/>
                      <a:r>
                        <a:rPr lang="en-US" sz="1600" dirty="0" smtClean="0">
                          <a:latin typeface="Arial" pitchFamily="34" charset="0"/>
                          <a:cs typeface="Arial" pitchFamily="34" charset="0"/>
                        </a:rPr>
                        <a:t>Job opportunities created that expand economic opportunities for historically excluded and vulnerable groups</a:t>
                      </a:r>
                      <a:endParaRPr lang="en-US" sz="1600" dirty="0">
                        <a:latin typeface="Arial" pitchFamily="34" charset="0"/>
                        <a:cs typeface="Arial" pitchFamily="34" charset="0"/>
                      </a:endParaRPr>
                    </a:p>
                  </a:txBody>
                  <a:tcPr/>
                </a:tc>
                <a:tc>
                  <a:txBody>
                    <a:bodyPr/>
                    <a:lstStyle/>
                    <a:p>
                      <a:pPr marL="0" indent="0">
                        <a:buFont typeface="Arial" pitchFamily="34" charset="0"/>
                        <a:buNone/>
                      </a:pPr>
                      <a:r>
                        <a:rPr lang="en-US" sz="1600" dirty="0" smtClean="0">
                          <a:latin typeface="Arial" pitchFamily="34" charset="0"/>
                          <a:cs typeface="Arial" pitchFamily="34" charset="0"/>
                        </a:rPr>
                        <a:t>Job opportunities created through implementing infrastructure projects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35</a:t>
            </a:fld>
            <a:endParaRPr lang="en-US"/>
          </a:p>
        </p:txBody>
      </p:sp>
    </p:spTree>
    <p:extLst>
      <p:ext uri="{BB962C8B-B14F-4D97-AF65-F5344CB8AC3E}">
        <p14:creationId xmlns:p14="http://schemas.microsoft.com/office/powerpoint/2010/main" xmlns="" val="3949306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10862"/>
            <a:ext cx="7207624" cy="1143000"/>
          </a:xfrm>
        </p:spPr>
        <p:txBody>
          <a:bodyPr/>
          <a:lstStyle/>
          <a:p>
            <a:r>
              <a:rPr lang="en-US" dirty="0" smtClean="0"/>
              <a:t>2018/19 </a:t>
            </a:r>
            <a:r>
              <a:rPr lang="en-US" dirty="0" err="1" smtClean="0"/>
              <a:t>MTEF</a:t>
            </a:r>
            <a:r>
              <a:rPr lang="en-US" dirty="0" smtClean="0"/>
              <a:t> allocation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15330043"/>
              </p:ext>
            </p:extLst>
          </p:nvPr>
        </p:nvGraphicFramePr>
        <p:xfrm>
          <a:off x="1547790" y="1038161"/>
          <a:ext cx="7207251" cy="4579421"/>
        </p:xfrm>
        <a:graphic>
          <a:graphicData uri="http://schemas.openxmlformats.org/drawingml/2006/table">
            <a:tbl>
              <a:tblPr firstRow="1" bandRow="1">
                <a:tableStyleId>{F5AB1C69-6EDB-4FF4-983F-18BD219EF322}</a:tableStyleId>
              </a:tblPr>
              <a:tblGrid>
                <a:gridCol w="3242574">
                  <a:extLst>
                    <a:ext uri="{9D8B030D-6E8A-4147-A177-3AD203B41FA5}">
                      <a16:colId xmlns:a16="http://schemas.microsoft.com/office/drawing/2014/main" xmlns="" val="20000"/>
                    </a:ext>
                  </a:extLst>
                </a:gridCol>
                <a:gridCol w="1321559">
                  <a:extLst>
                    <a:ext uri="{9D8B030D-6E8A-4147-A177-3AD203B41FA5}">
                      <a16:colId xmlns:a16="http://schemas.microsoft.com/office/drawing/2014/main" xmlns="" val="20001"/>
                    </a:ext>
                  </a:extLst>
                </a:gridCol>
                <a:gridCol w="1321559">
                  <a:extLst>
                    <a:ext uri="{9D8B030D-6E8A-4147-A177-3AD203B41FA5}">
                      <a16:colId xmlns:a16="http://schemas.microsoft.com/office/drawing/2014/main" xmlns="" val="20002"/>
                    </a:ext>
                  </a:extLst>
                </a:gridCol>
                <a:gridCol w="1321559">
                  <a:extLst>
                    <a:ext uri="{9D8B030D-6E8A-4147-A177-3AD203B41FA5}">
                      <a16:colId xmlns:a16="http://schemas.microsoft.com/office/drawing/2014/main" xmlns="" val="20003"/>
                    </a:ext>
                  </a:extLst>
                </a:gridCol>
              </a:tblGrid>
              <a:tr h="258376">
                <a:tc rowSpan="2">
                  <a:txBody>
                    <a:bodyPr/>
                    <a:lstStyle/>
                    <a:p>
                      <a:pPr algn="l" fontAlgn="b"/>
                      <a:r>
                        <a:rPr lang="en-US" sz="1600" b="1" i="0" u="none" strike="noStrike" dirty="0">
                          <a:solidFill>
                            <a:schemeClr val="bg1"/>
                          </a:solidFill>
                          <a:effectLst/>
                          <a:latin typeface="Arial"/>
                        </a:rPr>
                        <a:t>Water Infrastructure </a:t>
                      </a:r>
                      <a:r>
                        <a:rPr lang="en-US" sz="1600" b="1" i="0" u="none" strike="noStrike" dirty="0" smtClean="0">
                          <a:solidFill>
                            <a:schemeClr val="bg1"/>
                          </a:solidFill>
                          <a:effectLst/>
                          <a:latin typeface="Arial"/>
                        </a:rPr>
                        <a:t>Development</a:t>
                      </a:r>
                      <a:endParaRPr lang="en-US" sz="1600" b="1" i="0" u="none" strike="noStrike" dirty="0">
                        <a:solidFill>
                          <a:schemeClr val="bg1"/>
                        </a:solidFill>
                        <a:effectLst/>
                        <a:latin typeface="Arial"/>
                      </a:endParaRPr>
                    </a:p>
                  </a:txBody>
                  <a:tcPr marL="9525" marR="9525" marT="9525" marB="0"/>
                </a:tc>
                <a:tc>
                  <a:txBody>
                    <a:bodyPr/>
                    <a:lstStyle/>
                    <a:p>
                      <a:pPr algn="r" fontAlgn="b"/>
                      <a:r>
                        <a:rPr lang="en-US" sz="1600" b="1" i="0" u="none" strike="noStrike" dirty="0">
                          <a:solidFill>
                            <a:schemeClr val="bg1"/>
                          </a:solidFill>
                          <a:effectLst/>
                          <a:latin typeface="Arial"/>
                        </a:rPr>
                        <a:t>2018/19</a:t>
                      </a:r>
                    </a:p>
                  </a:txBody>
                  <a:tcPr marL="9525" marR="9525" marT="9525" marB="0"/>
                </a:tc>
                <a:tc>
                  <a:txBody>
                    <a:bodyPr/>
                    <a:lstStyle/>
                    <a:p>
                      <a:pPr algn="r" fontAlgn="b"/>
                      <a:r>
                        <a:rPr lang="en-US" sz="1600" b="1" i="0" u="none" strike="noStrike" dirty="0">
                          <a:solidFill>
                            <a:schemeClr val="bg1"/>
                          </a:solidFill>
                          <a:effectLst/>
                          <a:latin typeface="Arial"/>
                        </a:rPr>
                        <a:t>2019/20</a:t>
                      </a:r>
                    </a:p>
                  </a:txBody>
                  <a:tcPr marL="9525" marR="9525" marT="9525" marB="0"/>
                </a:tc>
                <a:tc>
                  <a:txBody>
                    <a:bodyPr/>
                    <a:lstStyle/>
                    <a:p>
                      <a:pPr algn="r" fontAlgn="b"/>
                      <a:r>
                        <a:rPr lang="en-US" sz="1600" b="1" i="0" u="none" strike="noStrike" dirty="0">
                          <a:solidFill>
                            <a:schemeClr val="bg1"/>
                          </a:solidFill>
                          <a:effectLst/>
                          <a:latin typeface="Arial"/>
                        </a:rPr>
                        <a:t>2020/21</a:t>
                      </a:r>
                    </a:p>
                  </a:txBody>
                  <a:tcPr marL="9525" marR="9525" marT="9525" marB="0"/>
                </a:tc>
                <a:extLst>
                  <a:ext uri="{0D108BD9-81ED-4DB2-BD59-A6C34878D82A}">
                    <a16:rowId xmlns:a16="http://schemas.microsoft.com/office/drawing/2014/main" xmlns="" val="10000"/>
                  </a:ext>
                </a:extLst>
              </a:tr>
              <a:tr h="295780">
                <a:tc vMerge="1">
                  <a:txBody>
                    <a:bodyPr/>
                    <a:lstStyle/>
                    <a:p>
                      <a:pPr algn="l" fontAlgn="b"/>
                      <a:endParaRPr lang="en-US" sz="1100" b="1" i="0" u="none" strike="noStrike" dirty="0">
                        <a:solidFill>
                          <a:srgbClr val="000000"/>
                        </a:solidFill>
                        <a:effectLst/>
                        <a:latin typeface="Arial"/>
                      </a:endParaRPr>
                    </a:p>
                  </a:txBody>
                  <a:tcPr marL="9525" marR="9525" marT="9525" marB="0" anchor="b"/>
                </a:tc>
                <a:tc>
                  <a:txBody>
                    <a:bodyPr/>
                    <a:lstStyle/>
                    <a:p>
                      <a:pPr algn="r" fontAlgn="b"/>
                      <a:r>
                        <a:rPr lang="en-US" sz="1600" b="1" i="0" u="none" strike="noStrike" dirty="0">
                          <a:solidFill>
                            <a:schemeClr val="bg1"/>
                          </a:solidFill>
                          <a:effectLst/>
                          <a:latin typeface="Arial"/>
                        </a:rPr>
                        <a:t> 000` </a:t>
                      </a:r>
                    </a:p>
                  </a:txBody>
                  <a:tcPr marL="9525" marR="9525" marT="9525" marB="0">
                    <a:solidFill>
                      <a:schemeClr val="accent3"/>
                    </a:solidFill>
                  </a:tcPr>
                </a:tc>
                <a:tc>
                  <a:txBody>
                    <a:bodyPr/>
                    <a:lstStyle/>
                    <a:p>
                      <a:pPr algn="r" fontAlgn="b"/>
                      <a:r>
                        <a:rPr lang="en-US" sz="1600" b="1" i="0" u="none" strike="noStrike" dirty="0">
                          <a:solidFill>
                            <a:schemeClr val="bg1"/>
                          </a:solidFill>
                          <a:effectLst/>
                          <a:latin typeface="Arial"/>
                        </a:rPr>
                        <a:t> 000` </a:t>
                      </a:r>
                    </a:p>
                  </a:txBody>
                  <a:tcPr marL="9525" marR="9525" marT="9525" marB="0">
                    <a:solidFill>
                      <a:schemeClr val="accent3"/>
                    </a:solidFill>
                  </a:tcPr>
                </a:tc>
                <a:tc>
                  <a:txBody>
                    <a:bodyPr/>
                    <a:lstStyle/>
                    <a:p>
                      <a:pPr algn="r" fontAlgn="b"/>
                      <a:r>
                        <a:rPr lang="en-US" sz="1600" b="1" i="0" u="none" strike="noStrike" dirty="0">
                          <a:solidFill>
                            <a:schemeClr val="bg1"/>
                          </a:solidFill>
                          <a:effectLst/>
                          <a:latin typeface="Arial"/>
                        </a:rPr>
                        <a:t> 000` </a:t>
                      </a:r>
                    </a:p>
                  </a:txBody>
                  <a:tcPr marL="9525" marR="9525" marT="9525" marB="0">
                    <a:solidFill>
                      <a:schemeClr val="accent3"/>
                    </a:solidFill>
                  </a:tcPr>
                </a:tc>
                <a:extLst>
                  <a:ext uri="{0D108BD9-81ED-4DB2-BD59-A6C34878D82A}">
                    <a16:rowId xmlns:a16="http://schemas.microsoft.com/office/drawing/2014/main" xmlns="" val="10001"/>
                  </a:ext>
                </a:extLst>
              </a:tr>
              <a:tr h="229317">
                <a:tc>
                  <a:txBody>
                    <a:bodyPr/>
                    <a:lstStyle/>
                    <a:p>
                      <a:pPr marL="53975" indent="-53975" algn="l" fontAlgn="b"/>
                      <a:r>
                        <a:rPr lang="en-US" sz="1600" b="0" i="0" u="none" strike="noStrike" dirty="0">
                          <a:solidFill>
                            <a:srgbClr val="000000"/>
                          </a:solidFill>
                          <a:effectLst/>
                          <a:latin typeface="Arial"/>
                        </a:rPr>
                        <a:t> </a:t>
                      </a:r>
                      <a:r>
                        <a:rPr lang="en-US" sz="1600" b="0" i="0" u="none" strike="noStrike" kern="1200" dirty="0">
                          <a:solidFill>
                            <a:srgbClr val="000000"/>
                          </a:solidFill>
                          <a:effectLst/>
                          <a:latin typeface="Arial"/>
                          <a:ea typeface="+mn-ea"/>
                          <a:cs typeface="+mn-cs"/>
                        </a:rPr>
                        <a:t>Strategic Infrastructure Development and Management </a:t>
                      </a:r>
                    </a:p>
                  </a:txBody>
                  <a:tcPr marL="9525" marR="9525" marT="9525" marB="0"/>
                </a:tc>
                <a:tc>
                  <a:txBody>
                    <a:bodyPr/>
                    <a:lstStyle/>
                    <a:p>
                      <a:pPr algn="l" fontAlgn="b"/>
                      <a:r>
                        <a:rPr lang="en-US" sz="1600" b="0" i="0" u="none" strike="noStrike">
                          <a:solidFill>
                            <a:srgbClr val="000000"/>
                          </a:solidFill>
                          <a:effectLst/>
                          <a:latin typeface="Arial"/>
                        </a:rPr>
                        <a:t>      2,292,133 </a:t>
                      </a:r>
                    </a:p>
                  </a:txBody>
                  <a:tcPr marL="9525" marR="9525" marT="9525" marB="0"/>
                </a:tc>
                <a:tc>
                  <a:txBody>
                    <a:bodyPr/>
                    <a:lstStyle/>
                    <a:p>
                      <a:pPr algn="l" fontAlgn="b"/>
                      <a:r>
                        <a:rPr lang="en-US" sz="1600" b="0" i="0" u="none" strike="noStrike">
                          <a:solidFill>
                            <a:srgbClr val="000000"/>
                          </a:solidFill>
                          <a:effectLst/>
                          <a:latin typeface="Arial"/>
                        </a:rPr>
                        <a:t>      2,419,859 </a:t>
                      </a:r>
                    </a:p>
                  </a:txBody>
                  <a:tcPr marL="9525" marR="9525" marT="9525" marB="0"/>
                </a:tc>
                <a:tc>
                  <a:txBody>
                    <a:bodyPr/>
                    <a:lstStyle/>
                    <a:p>
                      <a:pPr algn="r"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2,552,952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2"/>
                  </a:ext>
                </a:extLst>
              </a:tr>
              <a:tr h="245320">
                <a:tc>
                  <a:txBody>
                    <a:bodyPr/>
                    <a:lstStyle/>
                    <a:p>
                      <a:pPr algn="l" fontAlgn="b"/>
                      <a:r>
                        <a:rPr lang="en-US" sz="1600" b="0" i="0" u="none" strike="noStrike" dirty="0">
                          <a:solidFill>
                            <a:srgbClr val="000000"/>
                          </a:solidFill>
                          <a:effectLst/>
                          <a:latin typeface="Arial"/>
                        </a:rPr>
                        <a:t> Operation of Water Resources </a:t>
                      </a:r>
                    </a:p>
                  </a:txBody>
                  <a:tcPr marL="9525" marR="9525" marT="9525" marB="0"/>
                </a:tc>
                <a:tc>
                  <a:txBody>
                    <a:bodyPr/>
                    <a:lstStyle/>
                    <a:p>
                      <a:pPr algn="l" fontAlgn="b"/>
                      <a:r>
                        <a:rPr lang="en-US" sz="1600" b="0" i="0" u="none" strike="noStrike" dirty="0">
                          <a:solidFill>
                            <a:srgbClr val="000000"/>
                          </a:solidFill>
                          <a:effectLst/>
                          <a:latin typeface="Arial"/>
                        </a:rPr>
                        <a:t>         183,034 </a:t>
                      </a:r>
                    </a:p>
                  </a:txBody>
                  <a:tcPr marL="9525" marR="9525" marT="9525" marB="0"/>
                </a:tc>
                <a:tc>
                  <a:txBody>
                    <a:bodyPr/>
                    <a:lstStyle/>
                    <a:p>
                      <a:pPr algn="l" fontAlgn="b"/>
                      <a:r>
                        <a:rPr lang="en-US" sz="1600" b="0" i="0" u="none" strike="noStrike">
                          <a:solidFill>
                            <a:srgbClr val="000000"/>
                          </a:solidFill>
                          <a:effectLst/>
                          <a:latin typeface="Arial"/>
                        </a:rPr>
                        <a:t>         193,284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203,915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3"/>
                  </a:ext>
                </a:extLst>
              </a:tr>
              <a:tr h="245320">
                <a:tc>
                  <a:txBody>
                    <a:bodyPr/>
                    <a:lstStyle/>
                    <a:p>
                      <a:pPr algn="l" fontAlgn="b"/>
                      <a:r>
                        <a:rPr lang="en-US" sz="1600" b="0" i="0" u="none" strike="noStrike">
                          <a:solidFill>
                            <a:srgbClr val="000000"/>
                          </a:solidFill>
                          <a:effectLst/>
                          <a:latin typeface="Arial"/>
                        </a:rPr>
                        <a:t> Regional Bulk Infrastructure Grant </a:t>
                      </a:r>
                    </a:p>
                  </a:txBody>
                  <a:tcPr marL="9525" marR="9525" marT="9525" marB="0"/>
                </a:tc>
                <a:tc>
                  <a:txBody>
                    <a:bodyPr/>
                    <a:lstStyle/>
                    <a:p>
                      <a:pPr algn="l" fontAlgn="b"/>
                      <a:r>
                        <a:rPr lang="en-US" sz="1600" b="0" i="0" u="none" strike="noStrike" dirty="0">
                          <a:solidFill>
                            <a:srgbClr val="000000"/>
                          </a:solidFill>
                          <a:effectLst/>
                          <a:latin typeface="Arial"/>
                        </a:rPr>
                        <a:t>      5,617,397 </a:t>
                      </a:r>
                    </a:p>
                  </a:txBody>
                  <a:tcPr marL="9525" marR="9525" marT="9525" marB="0"/>
                </a:tc>
                <a:tc>
                  <a:txBody>
                    <a:bodyPr/>
                    <a:lstStyle/>
                    <a:p>
                      <a:pPr algn="l" fontAlgn="b"/>
                      <a:r>
                        <a:rPr lang="en-US" sz="1600" b="0" i="0" u="none" strike="noStrike">
                          <a:solidFill>
                            <a:srgbClr val="000000"/>
                          </a:solidFill>
                          <a:effectLst/>
                          <a:latin typeface="Arial"/>
                        </a:rPr>
                        <a:t>      5,975,392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6,303,193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4"/>
                  </a:ext>
                </a:extLst>
              </a:tr>
              <a:tr h="245320">
                <a:tc>
                  <a:txBody>
                    <a:bodyPr/>
                    <a:lstStyle/>
                    <a:p>
                      <a:pPr marL="53975" indent="-53975" algn="l" fontAlgn="b"/>
                      <a:r>
                        <a:rPr lang="en-US" sz="1600" b="0" i="0" u="none" strike="noStrike" dirty="0">
                          <a:solidFill>
                            <a:srgbClr val="000000"/>
                          </a:solidFill>
                          <a:effectLst/>
                          <a:latin typeface="Arial"/>
                        </a:rPr>
                        <a:t> Water Services Infrastructure Grant </a:t>
                      </a:r>
                    </a:p>
                  </a:txBody>
                  <a:tcPr marL="9525" marR="9525" marT="9525" marB="0"/>
                </a:tc>
                <a:tc>
                  <a:txBody>
                    <a:bodyPr/>
                    <a:lstStyle/>
                    <a:p>
                      <a:pPr algn="l" fontAlgn="b"/>
                      <a:r>
                        <a:rPr lang="en-US" sz="1600" b="0" i="0" u="none" strike="noStrike" dirty="0">
                          <a:solidFill>
                            <a:srgbClr val="000000"/>
                          </a:solidFill>
                          <a:effectLst/>
                          <a:latin typeface="Arial"/>
                        </a:rPr>
                        <a:t>      4,273,289 </a:t>
                      </a:r>
                    </a:p>
                  </a:txBody>
                  <a:tcPr marL="9525" marR="9525" marT="9525" marB="0"/>
                </a:tc>
                <a:tc>
                  <a:txBody>
                    <a:bodyPr/>
                    <a:lstStyle/>
                    <a:p>
                      <a:pPr algn="l" fontAlgn="b"/>
                      <a:r>
                        <a:rPr lang="en-US" sz="1600" b="0" i="0" u="none" strike="noStrike">
                          <a:solidFill>
                            <a:srgbClr val="000000"/>
                          </a:solidFill>
                          <a:effectLst/>
                          <a:latin typeface="Arial"/>
                        </a:rPr>
                        <a:t>      4,504,167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4,748,669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5"/>
                  </a:ext>
                </a:extLst>
              </a:tr>
              <a:tr h="245320">
                <a:tc>
                  <a:txBody>
                    <a:bodyPr/>
                    <a:lstStyle/>
                    <a:p>
                      <a:pPr marL="53975" indent="-53975" algn="l" fontAlgn="b"/>
                      <a:r>
                        <a:rPr lang="en-US" sz="1600" b="0" i="0" u="none" strike="noStrike" dirty="0">
                          <a:solidFill>
                            <a:srgbClr val="000000"/>
                          </a:solidFill>
                          <a:effectLst/>
                          <a:latin typeface="Arial"/>
                        </a:rPr>
                        <a:t> Accelerated Community Infrastructure </a:t>
                      </a:r>
                      <a:r>
                        <a:rPr lang="en-US" sz="1600" b="0" i="0" u="none" strike="noStrike" dirty="0" err="1">
                          <a:solidFill>
                            <a:srgbClr val="000000"/>
                          </a:solidFill>
                          <a:effectLst/>
                          <a:latin typeface="Arial"/>
                        </a:rPr>
                        <a:t>Programme</a:t>
                      </a:r>
                      <a:r>
                        <a:rPr lang="en-US" sz="1600" b="0" i="0" u="none" strike="noStrike" dirty="0">
                          <a:solidFill>
                            <a:srgbClr val="000000"/>
                          </a:solidFill>
                          <a:effectLst/>
                          <a:latin typeface="Arial"/>
                        </a:rPr>
                        <a:t>  </a:t>
                      </a:r>
                    </a:p>
                  </a:txBody>
                  <a:tcPr marL="9525" marR="9525" marT="9525" marB="0"/>
                </a:tc>
                <a:tc>
                  <a:txBody>
                    <a:bodyPr/>
                    <a:lstStyle/>
                    <a:p>
                      <a:pPr algn="l" fontAlgn="b"/>
                      <a:r>
                        <a:rPr lang="en-US" sz="1600" b="0" i="0" u="none" strike="noStrike" dirty="0">
                          <a:solidFill>
                            <a:srgbClr val="000000"/>
                          </a:solidFill>
                          <a:effectLst/>
                          <a:latin typeface="Arial"/>
                        </a:rPr>
                        <a:t>         130,312 </a:t>
                      </a:r>
                    </a:p>
                  </a:txBody>
                  <a:tcPr marL="9525" marR="9525" marT="9525" marB="0"/>
                </a:tc>
                <a:tc>
                  <a:txBody>
                    <a:bodyPr/>
                    <a:lstStyle/>
                    <a:p>
                      <a:pPr algn="l" fontAlgn="b"/>
                      <a:r>
                        <a:rPr lang="en-US" sz="1600" b="0" i="0" u="none" strike="noStrike">
                          <a:solidFill>
                            <a:srgbClr val="000000"/>
                          </a:solidFill>
                          <a:effectLst/>
                          <a:latin typeface="Arial"/>
                        </a:rPr>
                        <a:t>         139,756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149,750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6"/>
                  </a:ext>
                </a:extLst>
              </a:tr>
              <a:tr h="245320">
                <a:tc>
                  <a:txBody>
                    <a:bodyPr/>
                    <a:lstStyle/>
                    <a:p>
                      <a:pPr algn="l" fontAlgn="b"/>
                      <a:r>
                        <a:rPr lang="en-US" sz="1600" b="1" i="0" u="none" strike="noStrike">
                          <a:solidFill>
                            <a:srgbClr val="000000"/>
                          </a:solidFill>
                          <a:effectLst/>
                          <a:latin typeface="Arial"/>
                        </a:rPr>
                        <a:t> Total </a:t>
                      </a:r>
                    </a:p>
                  </a:txBody>
                  <a:tcPr marL="9525" marR="9525" marT="9525" marB="0"/>
                </a:tc>
                <a:tc>
                  <a:txBody>
                    <a:bodyPr/>
                    <a:lstStyle/>
                    <a:p>
                      <a:pPr algn="l" fontAlgn="b"/>
                      <a:r>
                        <a:rPr lang="en-US" sz="1600" b="1" i="0" u="none" strike="noStrike" dirty="0">
                          <a:solidFill>
                            <a:srgbClr val="000000"/>
                          </a:solidFill>
                          <a:effectLst/>
                          <a:latin typeface="Arial"/>
                        </a:rPr>
                        <a:t>    12,496,165 </a:t>
                      </a:r>
                    </a:p>
                  </a:txBody>
                  <a:tcPr marL="9525" marR="9525" marT="9525" marB="0"/>
                </a:tc>
                <a:tc>
                  <a:txBody>
                    <a:bodyPr/>
                    <a:lstStyle/>
                    <a:p>
                      <a:pPr algn="l" fontAlgn="b"/>
                      <a:r>
                        <a:rPr lang="en-US" sz="1600" b="1" i="0" u="none" strike="noStrike">
                          <a:solidFill>
                            <a:srgbClr val="000000"/>
                          </a:solidFill>
                          <a:effectLst/>
                          <a:latin typeface="Arial"/>
                        </a:rPr>
                        <a:t>    13,232,458 </a:t>
                      </a:r>
                    </a:p>
                  </a:txBody>
                  <a:tcPr marL="9525" marR="9525" marT="9525" marB="0"/>
                </a:tc>
                <a:tc>
                  <a:txBody>
                    <a:bodyPr/>
                    <a:lstStyle/>
                    <a:p>
                      <a:pPr algn="r" fontAlgn="b"/>
                      <a:r>
                        <a:rPr lang="en-US" sz="1600" b="1" i="0" u="none" strike="noStrike" dirty="0">
                          <a:solidFill>
                            <a:srgbClr val="000000"/>
                          </a:solidFill>
                          <a:effectLst/>
                          <a:latin typeface="Arial"/>
                        </a:rPr>
                        <a:t>    </a:t>
                      </a:r>
                      <a:r>
                        <a:rPr lang="en-US" sz="1600" b="1" i="0" u="none" strike="noStrike" dirty="0" smtClean="0">
                          <a:solidFill>
                            <a:srgbClr val="000000"/>
                          </a:solidFill>
                          <a:effectLst/>
                          <a:latin typeface="Arial"/>
                        </a:rPr>
                        <a:t>13,958,479 </a:t>
                      </a:r>
                      <a:endParaRPr lang="en-US" sz="16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7"/>
                  </a:ext>
                </a:extLst>
              </a:tr>
              <a:tr h="245320">
                <a:tc>
                  <a:txBody>
                    <a:bodyPr/>
                    <a:lstStyle/>
                    <a:p>
                      <a:pPr algn="l" fontAlgn="b"/>
                      <a:r>
                        <a:rPr lang="en-US" sz="1600" b="0" i="0" u="none" strike="noStrike">
                          <a:solidFill>
                            <a:srgbClr val="000000"/>
                          </a:solidFill>
                          <a:effectLst/>
                          <a:latin typeface="Arial"/>
                        </a:rPr>
                        <a:t> </a:t>
                      </a:r>
                    </a:p>
                  </a:txBody>
                  <a:tcPr marL="9525" marR="9525" marT="9525" marB="0"/>
                </a:tc>
                <a:tc>
                  <a:txBody>
                    <a:bodyPr/>
                    <a:lstStyle/>
                    <a:p>
                      <a:pPr algn="l" fontAlgn="b"/>
                      <a:r>
                        <a:rPr lang="en-US" sz="1600" b="0" i="0" u="none" strike="noStrike">
                          <a:solidFill>
                            <a:srgbClr val="000000"/>
                          </a:solidFill>
                          <a:effectLst/>
                          <a:latin typeface="Arial"/>
                        </a:rPr>
                        <a:t> </a:t>
                      </a:r>
                    </a:p>
                  </a:txBody>
                  <a:tcPr marL="9525" marR="9525" marT="9525" marB="0"/>
                </a:tc>
                <a:tc>
                  <a:txBody>
                    <a:bodyPr/>
                    <a:lstStyle/>
                    <a:p>
                      <a:pPr algn="l" fontAlgn="b"/>
                      <a:r>
                        <a:rPr lang="en-US" sz="1600" b="0" i="0" u="none" strike="noStrike" dirty="0">
                          <a:solidFill>
                            <a:srgbClr val="000000"/>
                          </a:solidFill>
                          <a:effectLst/>
                          <a:latin typeface="Arial"/>
                        </a:rPr>
                        <a:t> </a:t>
                      </a:r>
                    </a:p>
                  </a:txBody>
                  <a:tcPr marL="9525" marR="9525" marT="9525" marB="0"/>
                </a:tc>
                <a:tc>
                  <a:txBody>
                    <a:bodyPr/>
                    <a:lstStyle/>
                    <a:p>
                      <a:pPr algn="l" fontAlgn="b"/>
                      <a:r>
                        <a:rPr lang="en-US" sz="1600" b="0" i="0" u="none" strike="noStrike">
                          <a:solidFill>
                            <a:srgbClr val="000000"/>
                          </a:solidFill>
                          <a:effectLst/>
                          <a:latin typeface="Arial"/>
                        </a:rPr>
                        <a:t> </a:t>
                      </a:r>
                    </a:p>
                  </a:txBody>
                  <a:tcPr marL="9525" marR="9525" marT="9525" marB="0"/>
                </a:tc>
                <a:extLst>
                  <a:ext uri="{0D108BD9-81ED-4DB2-BD59-A6C34878D82A}">
                    <a16:rowId xmlns:a16="http://schemas.microsoft.com/office/drawing/2014/main" xmlns="" val="10008"/>
                  </a:ext>
                </a:extLst>
              </a:tr>
              <a:tr h="245320">
                <a:tc>
                  <a:txBody>
                    <a:bodyPr/>
                    <a:lstStyle/>
                    <a:p>
                      <a:pPr algn="l" fontAlgn="b"/>
                      <a:r>
                        <a:rPr lang="en-US" sz="1600" b="1" i="0" u="none" strike="noStrike">
                          <a:solidFill>
                            <a:srgbClr val="000000"/>
                          </a:solidFill>
                          <a:effectLst/>
                          <a:latin typeface="Arial"/>
                        </a:rPr>
                        <a:t> Economic Classification </a:t>
                      </a:r>
                    </a:p>
                  </a:txBody>
                  <a:tcPr marL="9525" marR="9525" marT="9525" marB="0"/>
                </a:tc>
                <a:tc>
                  <a:txBody>
                    <a:bodyPr/>
                    <a:lstStyle/>
                    <a:p>
                      <a:pPr algn="r" fontAlgn="b"/>
                      <a:r>
                        <a:rPr lang="en-US" sz="1600" b="1" i="0" u="none" strike="noStrike">
                          <a:solidFill>
                            <a:srgbClr val="000000"/>
                          </a:solidFill>
                          <a:effectLst/>
                          <a:latin typeface="Arial"/>
                        </a:rPr>
                        <a:t> 000` </a:t>
                      </a:r>
                    </a:p>
                  </a:txBody>
                  <a:tcPr marL="9525" marR="9525" marT="9525" marB="0"/>
                </a:tc>
                <a:tc>
                  <a:txBody>
                    <a:bodyPr/>
                    <a:lstStyle/>
                    <a:p>
                      <a:pPr algn="r" fontAlgn="b"/>
                      <a:r>
                        <a:rPr lang="en-US" sz="1600" b="1" i="0" u="none" strike="noStrike" dirty="0">
                          <a:solidFill>
                            <a:srgbClr val="000000"/>
                          </a:solidFill>
                          <a:effectLst/>
                          <a:latin typeface="Arial"/>
                        </a:rPr>
                        <a:t> 000` </a:t>
                      </a:r>
                    </a:p>
                  </a:txBody>
                  <a:tcPr marL="9525" marR="9525" marT="9525" marB="0"/>
                </a:tc>
                <a:tc>
                  <a:txBody>
                    <a:bodyPr/>
                    <a:lstStyle/>
                    <a:p>
                      <a:pPr algn="r" fontAlgn="b"/>
                      <a:r>
                        <a:rPr lang="en-US" sz="1600" b="1" i="0" u="none" strike="noStrike">
                          <a:solidFill>
                            <a:srgbClr val="000000"/>
                          </a:solidFill>
                          <a:effectLst/>
                          <a:latin typeface="Arial"/>
                        </a:rPr>
                        <a:t> 000` </a:t>
                      </a:r>
                    </a:p>
                  </a:txBody>
                  <a:tcPr marL="9525" marR="9525" marT="9525" marB="0"/>
                </a:tc>
                <a:extLst>
                  <a:ext uri="{0D108BD9-81ED-4DB2-BD59-A6C34878D82A}">
                    <a16:rowId xmlns:a16="http://schemas.microsoft.com/office/drawing/2014/main" xmlns="" val="10009"/>
                  </a:ext>
                </a:extLst>
              </a:tr>
              <a:tr h="245320">
                <a:tc>
                  <a:txBody>
                    <a:bodyPr/>
                    <a:lstStyle/>
                    <a:p>
                      <a:pPr algn="l" fontAlgn="b"/>
                      <a:r>
                        <a:rPr lang="en-US" sz="1600" b="0" i="0" u="none" strike="noStrike">
                          <a:solidFill>
                            <a:srgbClr val="000000"/>
                          </a:solidFill>
                          <a:effectLst/>
                          <a:latin typeface="Arial"/>
                        </a:rPr>
                        <a:t> Compensation of Employees </a:t>
                      </a:r>
                    </a:p>
                  </a:txBody>
                  <a:tcPr marL="9525" marR="9525" marT="9525" marB="0"/>
                </a:tc>
                <a:tc>
                  <a:txBody>
                    <a:bodyPr/>
                    <a:lstStyle/>
                    <a:p>
                      <a:pPr algn="l" fontAlgn="b"/>
                      <a:r>
                        <a:rPr lang="en-US" sz="1600" b="0" i="0" u="none" strike="noStrike">
                          <a:solidFill>
                            <a:srgbClr val="000000"/>
                          </a:solidFill>
                          <a:effectLst/>
                          <a:latin typeface="Arial"/>
                        </a:rPr>
                        <a:t>         253,070 </a:t>
                      </a:r>
                    </a:p>
                  </a:txBody>
                  <a:tcPr marL="9525" marR="9525" marT="9525" marB="0"/>
                </a:tc>
                <a:tc>
                  <a:txBody>
                    <a:bodyPr/>
                    <a:lstStyle/>
                    <a:p>
                      <a:pPr algn="l" fontAlgn="b"/>
                      <a:r>
                        <a:rPr lang="en-US" sz="1600" b="0" i="0" u="none" strike="noStrike" dirty="0">
                          <a:solidFill>
                            <a:srgbClr val="000000"/>
                          </a:solidFill>
                          <a:effectLst/>
                          <a:latin typeface="Arial"/>
                        </a:rPr>
                        <a:t>         272,354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292,754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0"/>
                  </a:ext>
                </a:extLst>
              </a:tr>
              <a:tr h="125010">
                <a:tc>
                  <a:txBody>
                    <a:bodyPr/>
                    <a:lstStyle/>
                    <a:p>
                      <a:pPr algn="l" fontAlgn="b"/>
                      <a:r>
                        <a:rPr lang="en-US" sz="1600" b="0" i="0" u="none" strike="noStrike">
                          <a:solidFill>
                            <a:srgbClr val="000000"/>
                          </a:solidFill>
                          <a:effectLst/>
                          <a:latin typeface="Arial"/>
                        </a:rPr>
                        <a:t> Goods and Services </a:t>
                      </a:r>
                    </a:p>
                  </a:txBody>
                  <a:tcPr marL="9525" marR="9525" marT="9525" marB="0"/>
                </a:tc>
                <a:tc>
                  <a:txBody>
                    <a:bodyPr/>
                    <a:lstStyle/>
                    <a:p>
                      <a:pPr algn="l" fontAlgn="b"/>
                      <a:r>
                        <a:rPr lang="en-US" sz="1600" b="0" i="0" u="none" strike="noStrike">
                          <a:solidFill>
                            <a:srgbClr val="000000"/>
                          </a:solidFill>
                          <a:effectLst/>
                          <a:latin typeface="Arial"/>
                        </a:rPr>
                        <a:t>         163,709 </a:t>
                      </a:r>
                    </a:p>
                  </a:txBody>
                  <a:tcPr marL="9525" marR="9525" marT="9525" marB="0"/>
                </a:tc>
                <a:tc>
                  <a:txBody>
                    <a:bodyPr/>
                    <a:lstStyle/>
                    <a:p>
                      <a:pPr algn="l" fontAlgn="b"/>
                      <a:r>
                        <a:rPr lang="en-US" sz="1600" b="0" i="0" u="none" strike="noStrike" dirty="0">
                          <a:solidFill>
                            <a:srgbClr val="000000"/>
                          </a:solidFill>
                          <a:effectLst/>
                          <a:latin typeface="Arial"/>
                        </a:rPr>
                        <a:t>         170,776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172,040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1"/>
                  </a:ext>
                </a:extLst>
              </a:tr>
              <a:tr h="133756">
                <a:tc>
                  <a:txBody>
                    <a:bodyPr/>
                    <a:lstStyle/>
                    <a:p>
                      <a:pPr algn="l" fontAlgn="b"/>
                      <a:r>
                        <a:rPr lang="en-US" sz="1600" b="0" i="0" u="none" strike="noStrike">
                          <a:solidFill>
                            <a:srgbClr val="000000"/>
                          </a:solidFill>
                          <a:effectLst/>
                          <a:latin typeface="Arial"/>
                        </a:rPr>
                        <a:t> Transfers and Subsidies </a:t>
                      </a:r>
                    </a:p>
                  </a:txBody>
                  <a:tcPr marL="9525" marR="9525" marT="9525" marB="0"/>
                </a:tc>
                <a:tc>
                  <a:txBody>
                    <a:bodyPr/>
                    <a:lstStyle/>
                    <a:p>
                      <a:pPr algn="l" fontAlgn="b"/>
                      <a:r>
                        <a:rPr lang="en-US" sz="1600" b="0" i="0" u="none" strike="noStrike">
                          <a:solidFill>
                            <a:srgbClr val="000000"/>
                          </a:solidFill>
                          <a:effectLst/>
                          <a:latin typeface="Arial"/>
                        </a:rPr>
                        <a:t>      8,609,426 </a:t>
                      </a:r>
                    </a:p>
                  </a:txBody>
                  <a:tcPr marL="9525" marR="9525" marT="9525" marB="0"/>
                </a:tc>
                <a:tc>
                  <a:txBody>
                    <a:bodyPr/>
                    <a:lstStyle/>
                    <a:p>
                      <a:pPr algn="l" fontAlgn="b"/>
                      <a:r>
                        <a:rPr lang="en-US" sz="1600" b="0" i="0" u="none" strike="noStrike" dirty="0">
                          <a:solidFill>
                            <a:srgbClr val="000000"/>
                          </a:solidFill>
                          <a:effectLst/>
                          <a:latin typeface="Arial"/>
                        </a:rPr>
                        <a:t>      9,133,284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9,635,331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2"/>
                  </a:ext>
                </a:extLst>
              </a:tr>
              <a:tr h="245320">
                <a:tc>
                  <a:txBody>
                    <a:bodyPr/>
                    <a:lstStyle/>
                    <a:p>
                      <a:pPr algn="l" fontAlgn="b"/>
                      <a:r>
                        <a:rPr lang="en-US" sz="1600" b="0" i="0" u="none" strike="noStrike">
                          <a:solidFill>
                            <a:srgbClr val="000000"/>
                          </a:solidFill>
                          <a:effectLst/>
                          <a:latin typeface="Arial"/>
                        </a:rPr>
                        <a:t> Capital Payments </a:t>
                      </a:r>
                    </a:p>
                  </a:txBody>
                  <a:tcPr marL="9525" marR="9525" marT="9525" marB="0"/>
                </a:tc>
                <a:tc>
                  <a:txBody>
                    <a:bodyPr/>
                    <a:lstStyle/>
                    <a:p>
                      <a:pPr algn="l" fontAlgn="b"/>
                      <a:r>
                        <a:rPr lang="en-US" sz="1600" b="0" i="0" u="none" strike="noStrike">
                          <a:solidFill>
                            <a:srgbClr val="000000"/>
                          </a:solidFill>
                          <a:effectLst/>
                          <a:latin typeface="Arial"/>
                        </a:rPr>
                        <a:t>      3,469,960 </a:t>
                      </a:r>
                    </a:p>
                  </a:txBody>
                  <a:tcPr marL="9525" marR="9525" marT="9525" marB="0"/>
                </a:tc>
                <a:tc>
                  <a:txBody>
                    <a:bodyPr/>
                    <a:lstStyle/>
                    <a:p>
                      <a:pPr algn="l" fontAlgn="b"/>
                      <a:r>
                        <a:rPr lang="en-US" sz="1600" b="0" i="0" u="none" strike="noStrike">
                          <a:solidFill>
                            <a:srgbClr val="000000"/>
                          </a:solidFill>
                          <a:effectLst/>
                          <a:latin typeface="Arial"/>
                        </a:rPr>
                        <a:t>      3,656,044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3,858,354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3"/>
                  </a:ext>
                </a:extLst>
              </a:tr>
              <a:tr h="245320">
                <a:tc>
                  <a:txBody>
                    <a:bodyPr/>
                    <a:lstStyle/>
                    <a:p>
                      <a:pPr algn="l" fontAlgn="b"/>
                      <a:r>
                        <a:rPr lang="en-US" sz="1600" b="1" i="0" u="none" strike="noStrike" dirty="0">
                          <a:solidFill>
                            <a:srgbClr val="000000"/>
                          </a:solidFill>
                          <a:effectLst/>
                          <a:latin typeface="Arial"/>
                        </a:rPr>
                        <a:t> Total </a:t>
                      </a:r>
                    </a:p>
                  </a:txBody>
                  <a:tcPr marL="9525" marR="9525" marT="9525" marB="0"/>
                </a:tc>
                <a:tc>
                  <a:txBody>
                    <a:bodyPr/>
                    <a:lstStyle/>
                    <a:p>
                      <a:pPr algn="l" fontAlgn="b"/>
                      <a:r>
                        <a:rPr lang="en-US" sz="1600" b="1" i="0" u="none" strike="noStrike">
                          <a:solidFill>
                            <a:srgbClr val="000000"/>
                          </a:solidFill>
                          <a:effectLst/>
                          <a:latin typeface="Arial"/>
                        </a:rPr>
                        <a:t>    12,496,165 </a:t>
                      </a:r>
                    </a:p>
                  </a:txBody>
                  <a:tcPr marL="9525" marR="9525" marT="9525" marB="0"/>
                </a:tc>
                <a:tc>
                  <a:txBody>
                    <a:bodyPr/>
                    <a:lstStyle/>
                    <a:p>
                      <a:pPr algn="l" fontAlgn="b"/>
                      <a:r>
                        <a:rPr lang="en-US" sz="1600" b="1" i="0" u="none" strike="noStrike">
                          <a:solidFill>
                            <a:srgbClr val="000000"/>
                          </a:solidFill>
                          <a:effectLst/>
                          <a:latin typeface="Arial"/>
                        </a:rPr>
                        <a:t>    13,232,458 </a:t>
                      </a:r>
                    </a:p>
                  </a:txBody>
                  <a:tcPr marL="9525" marR="9525" marT="9525" marB="0"/>
                </a:tc>
                <a:tc>
                  <a:txBody>
                    <a:bodyPr/>
                    <a:lstStyle/>
                    <a:p>
                      <a:pPr algn="r" fontAlgn="b"/>
                      <a:r>
                        <a:rPr lang="en-US" sz="1600" b="1" i="0" u="none" strike="noStrike" dirty="0">
                          <a:solidFill>
                            <a:srgbClr val="000000"/>
                          </a:solidFill>
                          <a:effectLst/>
                          <a:latin typeface="Arial"/>
                        </a:rPr>
                        <a:t>    </a:t>
                      </a:r>
                      <a:r>
                        <a:rPr lang="en-US" sz="1600" b="1" i="0" u="none" strike="noStrike" dirty="0" smtClean="0">
                          <a:solidFill>
                            <a:srgbClr val="000000"/>
                          </a:solidFill>
                          <a:effectLst/>
                          <a:latin typeface="Arial"/>
                        </a:rPr>
                        <a:t>13,958,479 </a:t>
                      </a:r>
                      <a:endParaRPr lang="en-US" sz="16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4"/>
                  </a:ext>
                </a:extLst>
              </a:tr>
            </a:tbl>
          </a:graphicData>
        </a:graphic>
      </p:graphicFrame>
      <p:sp>
        <p:nvSpPr>
          <p:cNvPr id="4" name="Slide Number Placeholder 3"/>
          <p:cNvSpPr>
            <a:spLocks noGrp="1"/>
          </p:cNvSpPr>
          <p:nvPr>
            <p:ph type="sldNum" sz="quarter" idx="12"/>
          </p:nvPr>
        </p:nvSpPr>
        <p:spPr>
          <a:xfrm>
            <a:off x="6553200" y="6192574"/>
            <a:ext cx="2133600" cy="365125"/>
          </a:xfrm>
        </p:spPr>
        <p:txBody>
          <a:bodyPr/>
          <a:lstStyle/>
          <a:p>
            <a:pPr>
              <a:defRPr/>
            </a:pPr>
            <a:fld id="{3BABFDD9-386B-4635-A8AB-4BCCAEB4E35F}" type="slidenum">
              <a:rPr lang="en-US" smtClean="0"/>
              <a:pPr>
                <a:defRPr/>
              </a:pPr>
              <a:t>36</a:t>
            </a:fld>
            <a:endParaRPr lang="en-US" dirty="0"/>
          </a:p>
        </p:txBody>
      </p:sp>
    </p:spTree>
    <p:extLst>
      <p:ext uri="{BB962C8B-B14F-4D97-AF65-F5344CB8AC3E}">
        <p14:creationId xmlns:p14="http://schemas.microsoft.com/office/powerpoint/2010/main" xmlns="" val="564388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r>
              <a:rPr lang="en-US" dirty="0" smtClean="0"/>
              <a:t> 4: water sector regulation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66810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Programme</a:t>
            </a:r>
            <a:r>
              <a:rPr lang="en-US" sz="3600" dirty="0" smtClean="0"/>
              <a:t> 4 focus areas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60501763"/>
              </p:ext>
            </p:extLst>
          </p:nvPr>
        </p:nvGraphicFramePr>
        <p:xfrm>
          <a:off x="1614938" y="1185858"/>
          <a:ext cx="7202487" cy="4058920"/>
        </p:xfrm>
        <a:graphic>
          <a:graphicData uri="http://schemas.openxmlformats.org/drawingml/2006/table">
            <a:tbl>
              <a:tblPr firstRow="1" bandRow="1">
                <a:tableStyleId>{F5AB1C69-6EDB-4FF4-983F-18BD219EF322}</a:tableStyleId>
              </a:tblPr>
              <a:tblGrid>
                <a:gridCol w="534492">
                  <a:extLst>
                    <a:ext uri="{9D8B030D-6E8A-4147-A177-3AD203B41FA5}">
                      <a16:colId xmlns:a16="http://schemas.microsoft.com/office/drawing/2014/main" xmlns="" val="20000"/>
                    </a:ext>
                  </a:extLst>
                </a:gridCol>
                <a:gridCol w="2580225">
                  <a:extLst>
                    <a:ext uri="{9D8B030D-6E8A-4147-A177-3AD203B41FA5}">
                      <a16:colId xmlns:a16="http://schemas.microsoft.com/office/drawing/2014/main" xmlns="" val="20001"/>
                    </a:ext>
                  </a:extLst>
                </a:gridCol>
                <a:gridCol w="4087770">
                  <a:extLst>
                    <a:ext uri="{9D8B030D-6E8A-4147-A177-3AD203B41FA5}">
                      <a16:colId xmlns:a16="http://schemas.microsoft.com/office/drawing/2014/main" xmlns="" val="20002"/>
                    </a:ext>
                  </a:extLst>
                </a:gridCol>
              </a:tblGrid>
              <a:tr h="370840">
                <a:tc gridSpan="2">
                  <a:txBody>
                    <a:bodyPr/>
                    <a:lstStyle/>
                    <a:p>
                      <a:r>
                        <a:rPr lang="en-US" sz="1600" dirty="0" smtClean="0">
                          <a:latin typeface="Arial" pitchFamily="34" charset="0"/>
                          <a:cs typeface="Arial" pitchFamily="34" charset="0"/>
                        </a:rPr>
                        <a:t>Strategic objective</a:t>
                      </a:r>
                      <a:endParaRPr lang="en-US" sz="1600" dirty="0">
                        <a:latin typeface="Arial" pitchFamily="34" charset="0"/>
                        <a:cs typeface="Arial" pitchFamily="34" charset="0"/>
                      </a:endParaRPr>
                    </a:p>
                  </a:txBody>
                  <a:tcPr/>
                </a:tc>
                <a:tc hMerge="1">
                  <a:txBody>
                    <a:bodyPr/>
                    <a:lstStyle/>
                    <a:p>
                      <a:endParaRPr lang="en-US"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Focus areas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370840">
                <a:tc>
                  <a:txBody>
                    <a:bodyPr/>
                    <a:lstStyle/>
                    <a:p>
                      <a:pPr lvl="0"/>
                      <a:r>
                        <a:rPr lang="en-US" sz="1600" dirty="0" smtClean="0">
                          <a:latin typeface="Arial" pitchFamily="34" charset="0"/>
                          <a:cs typeface="Arial" pitchFamily="34" charset="0"/>
                        </a:rPr>
                        <a:t>1.1</a:t>
                      </a:r>
                    </a:p>
                  </a:txBody>
                  <a:tcPr/>
                </a:tc>
                <a:tc>
                  <a:txBody>
                    <a:bodyPr/>
                    <a:lstStyle/>
                    <a:p>
                      <a:pPr lvl="0"/>
                      <a:r>
                        <a:rPr lang="en-US" sz="1600" dirty="0" smtClean="0">
                          <a:latin typeface="Arial" pitchFamily="34" charset="0"/>
                          <a:cs typeface="Arial" pitchFamily="34" charset="0"/>
                        </a:rPr>
                        <a:t>Water resources protected through water supply and sanitation services regulation, compliance monitoring and enforcement</a:t>
                      </a:r>
                    </a:p>
                  </a:txBody>
                  <a:tcPr/>
                </a:tc>
                <a:tc>
                  <a:txBody>
                    <a:bodyPr/>
                    <a:lstStyle/>
                    <a:p>
                      <a:pPr marL="285750" indent="-285750">
                        <a:buFont typeface="Arial" pitchFamily="34" charset="0"/>
                        <a:buChar char="•"/>
                      </a:pPr>
                      <a:r>
                        <a:rPr lang="en-US" sz="1600" dirty="0" smtClean="0">
                          <a:latin typeface="Arial" pitchFamily="34" charset="0"/>
                          <a:cs typeface="Arial" pitchFamily="34" charset="0"/>
                        </a:rPr>
                        <a:t>Assess</a:t>
                      </a:r>
                      <a:r>
                        <a:rPr lang="en-US" sz="1600" baseline="0" dirty="0" smtClean="0">
                          <a:latin typeface="Arial" pitchFamily="34" charset="0"/>
                          <a:cs typeface="Arial" pitchFamily="34" charset="0"/>
                        </a:rPr>
                        <a:t> wastewater treatment systems against the Green Drop standards</a:t>
                      </a:r>
                    </a:p>
                    <a:p>
                      <a:pPr marL="285750" indent="-285750">
                        <a:buFont typeface="Arial" pitchFamily="34" charset="0"/>
                        <a:buChar char="•"/>
                      </a:pPr>
                      <a:r>
                        <a:rPr lang="en-US" sz="1600" baseline="0" dirty="0" smtClean="0">
                          <a:latin typeface="Arial" pitchFamily="34" charset="0"/>
                          <a:cs typeface="Arial" pitchFamily="34" charset="0"/>
                        </a:rPr>
                        <a:t>Monitor non compliant water supply and wastewater systems</a:t>
                      </a:r>
                    </a:p>
                    <a:p>
                      <a:pPr marL="285750" indent="-285750">
                        <a:buFont typeface="Arial" pitchFamily="34" charset="0"/>
                        <a:buChar char="•"/>
                      </a:pPr>
                      <a:r>
                        <a:rPr lang="en-US" sz="1600" dirty="0" smtClean="0">
                          <a:latin typeface="Arial" pitchFamily="34" charset="0"/>
                          <a:cs typeface="Arial" pitchFamily="34" charset="0"/>
                        </a:rPr>
                        <a:t>Assess</a:t>
                      </a:r>
                      <a:r>
                        <a:rPr lang="en-US" sz="1600" baseline="0" dirty="0" smtClean="0">
                          <a:latin typeface="Arial" pitchFamily="34" charset="0"/>
                          <a:cs typeface="Arial" pitchFamily="34" charset="0"/>
                        </a:rPr>
                        <a:t> water supply systems against the Blue Drop standards</a:t>
                      </a:r>
                    </a:p>
                    <a:p>
                      <a:pPr marL="285750" indent="-285750">
                        <a:buFont typeface="Arial" pitchFamily="34" charset="0"/>
                        <a:buChar char="•"/>
                      </a:pPr>
                      <a:r>
                        <a:rPr lang="en-US" sz="1600" baseline="0" dirty="0" smtClean="0">
                          <a:latin typeface="Arial" pitchFamily="34" charset="0"/>
                          <a:cs typeface="Arial" pitchFamily="34" charset="0"/>
                        </a:rPr>
                        <a:t>Monitor water users’ compliance </a:t>
                      </a:r>
                    </a:p>
                    <a:p>
                      <a:pPr marL="285750" indent="-285750">
                        <a:buFont typeface="Arial" pitchFamily="34" charset="0"/>
                        <a:buChar char="•"/>
                      </a:pPr>
                      <a:r>
                        <a:rPr lang="en-US" sz="1600" baseline="0" dirty="0" smtClean="0">
                          <a:latin typeface="Arial" pitchFamily="34" charset="0"/>
                          <a:cs typeface="Arial" pitchFamily="34" charset="0"/>
                        </a:rPr>
                        <a:t>Non compliant cases investigated</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1"/>
                  </a:ext>
                </a:extLst>
              </a:tr>
              <a:tr h="370840">
                <a:tc>
                  <a:txBody>
                    <a:bodyPr/>
                    <a:lstStyle/>
                    <a:p>
                      <a:pPr lvl="0"/>
                      <a:r>
                        <a:rPr lang="en-US" sz="1600" dirty="0" smtClean="0">
                          <a:latin typeface="Arial" pitchFamily="34" charset="0"/>
                          <a:cs typeface="Arial" pitchFamily="34" charset="0"/>
                        </a:rPr>
                        <a:t>1.5</a:t>
                      </a:r>
                    </a:p>
                  </a:txBody>
                  <a:tcPr/>
                </a:tc>
                <a:tc>
                  <a:txBody>
                    <a:bodyPr/>
                    <a:lstStyle/>
                    <a:p>
                      <a:pPr lvl="0"/>
                      <a:r>
                        <a:rPr lang="en-US" sz="1600" dirty="0" smtClean="0">
                          <a:latin typeface="Arial" pitchFamily="34" charset="0"/>
                          <a:cs typeface="Arial" pitchFamily="34" charset="0"/>
                        </a:rPr>
                        <a:t>Freshwater eco-systems protected from Acid Mine Drainage</a:t>
                      </a:r>
                    </a:p>
                  </a:txBody>
                  <a:tcPr/>
                </a:tc>
                <a:tc>
                  <a:txBody>
                    <a:bodyPr/>
                    <a:lstStyle/>
                    <a:p>
                      <a:pPr marL="285750" indent="-285750">
                        <a:buFont typeface="Arial" pitchFamily="34" charset="0"/>
                        <a:buChar char="•"/>
                      </a:pPr>
                      <a:r>
                        <a:rPr lang="en-US" sz="1600" baseline="0" dirty="0" smtClean="0">
                          <a:latin typeface="Arial" pitchFamily="34" charset="0"/>
                          <a:cs typeface="Arial" pitchFamily="34" charset="0"/>
                        </a:rPr>
                        <a:t>AMD mitigation strategies developed</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2"/>
                  </a:ext>
                </a:extLst>
              </a:tr>
              <a:tr h="370840">
                <a:tc>
                  <a:txBody>
                    <a:bodyPr/>
                    <a:lstStyle/>
                    <a:p>
                      <a:pPr lvl="0"/>
                      <a:r>
                        <a:rPr lang="en-US" sz="1600" dirty="0" smtClean="0">
                          <a:latin typeface="Arial" pitchFamily="34" charset="0"/>
                          <a:cs typeface="Arial" pitchFamily="34" charset="0"/>
                        </a:rPr>
                        <a:t>3.1</a:t>
                      </a:r>
                    </a:p>
                  </a:txBody>
                  <a:tcPr/>
                </a:tc>
                <a:tc>
                  <a:txBody>
                    <a:bodyPr/>
                    <a:lstStyle/>
                    <a:p>
                      <a:pPr lvl="0"/>
                      <a:r>
                        <a:rPr lang="en-US" sz="1600" dirty="0" smtClean="0">
                          <a:latin typeface="Arial" pitchFamily="34" charset="0"/>
                          <a:cs typeface="Arial" pitchFamily="34" charset="0"/>
                        </a:rPr>
                        <a:t>Equitable water allocation and availability for socio-economic development</a:t>
                      </a:r>
                    </a:p>
                  </a:txBody>
                  <a:tcPr/>
                </a:tc>
                <a:tc>
                  <a:txBody>
                    <a:bodyPr/>
                    <a:lstStyle/>
                    <a:p>
                      <a:r>
                        <a:rPr lang="en-US" sz="1600" dirty="0" smtClean="0">
                          <a:latin typeface="Arial" pitchFamily="34" charset="0"/>
                          <a:cs typeface="Arial" pitchFamily="34" charset="0"/>
                        </a:rPr>
                        <a:t>A</a:t>
                      </a:r>
                      <a:r>
                        <a:rPr lang="en-US" sz="1600" kern="1200" dirty="0" smtClean="0">
                          <a:solidFill>
                            <a:schemeClr val="dk1"/>
                          </a:solidFill>
                          <a:effectLst/>
                          <a:latin typeface="Arial" pitchFamily="34" charset="0"/>
                          <a:ea typeface="+mn-ea"/>
                          <a:cs typeface="Arial" pitchFamily="34" charset="0"/>
                        </a:rPr>
                        <a:t>pplications for water use </a:t>
                      </a:r>
                      <a:r>
                        <a:rPr lang="en-US" sz="1600" kern="1200" dirty="0" err="1" smtClean="0">
                          <a:solidFill>
                            <a:schemeClr val="dk1"/>
                          </a:solidFill>
                          <a:effectLst/>
                          <a:latin typeface="Arial" pitchFamily="34" charset="0"/>
                          <a:ea typeface="+mn-ea"/>
                          <a:cs typeface="Arial" pitchFamily="34" charset="0"/>
                        </a:rPr>
                        <a:t>authorisation</a:t>
                      </a:r>
                      <a:r>
                        <a:rPr lang="en-US" sz="1600" kern="1200" dirty="0" smtClean="0">
                          <a:solidFill>
                            <a:schemeClr val="dk1"/>
                          </a:solidFill>
                          <a:effectLst/>
                          <a:latin typeface="Arial" pitchFamily="34" charset="0"/>
                          <a:ea typeface="+mn-ea"/>
                          <a:cs typeface="Arial" pitchFamily="34" charset="0"/>
                        </a:rPr>
                        <a:t> </a:t>
                      </a:r>
                      <a:r>
                        <a:rPr lang="en-US" sz="1600" kern="1200" dirty="0" err="1" smtClean="0">
                          <a:solidFill>
                            <a:schemeClr val="dk1"/>
                          </a:solidFill>
                          <a:effectLst/>
                          <a:latin typeface="Arial" pitchFamily="34" charset="0"/>
                          <a:ea typeface="+mn-ea"/>
                          <a:cs typeface="Arial" pitchFamily="34" charset="0"/>
                        </a:rPr>
                        <a:t>finalised</a:t>
                      </a:r>
                      <a:r>
                        <a:rPr lang="en-US" sz="1600" kern="1200" dirty="0" smtClean="0">
                          <a:solidFill>
                            <a:schemeClr val="dk1"/>
                          </a:solidFill>
                          <a:effectLst/>
                          <a:latin typeface="Arial" pitchFamily="34" charset="0"/>
                          <a:ea typeface="+mn-ea"/>
                          <a:cs typeface="Arial" pitchFamily="34" charset="0"/>
                        </a:rPr>
                        <a:t> within 300 days </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38</a:t>
            </a:fld>
            <a:endParaRPr lang="en-US"/>
          </a:p>
        </p:txBody>
      </p:sp>
    </p:spTree>
    <p:extLst>
      <p:ext uri="{BB962C8B-B14F-4D97-AF65-F5344CB8AC3E}">
        <p14:creationId xmlns:p14="http://schemas.microsoft.com/office/powerpoint/2010/main" xmlns="" val="849025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Programme</a:t>
            </a:r>
            <a:r>
              <a:rPr lang="en-US" sz="3600" dirty="0" smtClean="0"/>
              <a:t> 4 focus areas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81133616"/>
              </p:ext>
            </p:extLst>
          </p:nvPr>
        </p:nvGraphicFramePr>
        <p:xfrm>
          <a:off x="1484313" y="1291449"/>
          <a:ext cx="7202487" cy="3446805"/>
        </p:xfrm>
        <a:graphic>
          <a:graphicData uri="http://schemas.openxmlformats.org/drawingml/2006/table">
            <a:tbl>
              <a:tblPr firstRow="1" bandRow="1">
                <a:tableStyleId>{F5AB1C69-6EDB-4FF4-983F-18BD219EF322}</a:tableStyleId>
              </a:tblPr>
              <a:tblGrid>
                <a:gridCol w="534492">
                  <a:extLst>
                    <a:ext uri="{9D8B030D-6E8A-4147-A177-3AD203B41FA5}">
                      <a16:colId xmlns:a16="http://schemas.microsoft.com/office/drawing/2014/main" xmlns="" val="20000"/>
                    </a:ext>
                  </a:extLst>
                </a:gridCol>
                <a:gridCol w="2474367">
                  <a:extLst>
                    <a:ext uri="{9D8B030D-6E8A-4147-A177-3AD203B41FA5}">
                      <a16:colId xmlns:a16="http://schemas.microsoft.com/office/drawing/2014/main" xmlns="" val="20001"/>
                    </a:ext>
                  </a:extLst>
                </a:gridCol>
                <a:gridCol w="4193628">
                  <a:extLst>
                    <a:ext uri="{9D8B030D-6E8A-4147-A177-3AD203B41FA5}">
                      <a16:colId xmlns:a16="http://schemas.microsoft.com/office/drawing/2014/main" xmlns="" val="20002"/>
                    </a:ext>
                  </a:extLst>
                </a:gridCol>
              </a:tblGrid>
              <a:tr h="492401">
                <a:tc gridSpan="2">
                  <a:txBody>
                    <a:bodyPr/>
                    <a:lstStyle/>
                    <a:p>
                      <a:r>
                        <a:rPr lang="en-US" sz="1600" dirty="0" smtClean="0">
                          <a:latin typeface="Arial" pitchFamily="34" charset="0"/>
                          <a:cs typeface="Arial" pitchFamily="34" charset="0"/>
                        </a:rPr>
                        <a:t>Strategic objective</a:t>
                      </a:r>
                      <a:endParaRPr lang="en-US" sz="1600" dirty="0">
                        <a:latin typeface="Arial" pitchFamily="34" charset="0"/>
                        <a:cs typeface="Arial" pitchFamily="34" charset="0"/>
                      </a:endParaRPr>
                    </a:p>
                  </a:txBody>
                  <a:tcPr/>
                </a:tc>
                <a:tc hMerge="1">
                  <a:txBody>
                    <a:bodyPr/>
                    <a:lstStyle/>
                    <a:p>
                      <a:endParaRPr lang="en-US"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Focus areas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2954404">
                <a:tc>
                  <a:txBody>
                    <a:bodyPr/>
                    <a:lstStyle/>
                    <a:p>
                      <a:pPr lvl="0"/>
                      <a:r>
                        <a:rPr lang="en-US" sz="1600" dirty="0" smtClean="0">
                          <a:latin typeface="Arial" pitchFamily="34" charset="0"/>
                          <a:cs typeface="Arial" pitchFamily="34" charset="0"/>
                        </a:rPr>
                        <a:t>4.2</a:t>
                      </a:r>
                      <a:endParaRPr lang="en-US" sz="1600" dirty="0">
                        <a:latin typeface="Arial" pitchFamily="34" charset="0"/>
                        <a:cs typeface="Arial" pitchFamily="34" charset="0"/>
                      </a:endParaRPr>
                    </a:p>
                  </a:txBody>
                  <a:tcPr/>
                </a:tc>
                <a:tc>
                  <a:txBody>
                    <a:bodyPr/>
                    <a:lstStyle/>
                    <a:p>
                      <a:pPr lvl="0"/>
                      <a:r>
                        <a:rPr lang="en-US" sz="1600" dirty="0" smtClean="0">
                          <a:latin typeface="Arial" pitchFamily="34" charset="0"/>
                          <a:cs typeface="Arial" pitchFamily="34" charset="0"/>
                        </a:rPr>
                        <a:t>Sound governance and oversight of the DWS public entities</a:t>
                      </a:r>
                      <a:endParaRPr lang="en-US" sz="1600" dirty="0">
                        <a:latin typeface="Arial" pitchFamily="34" charset="0"/>
                        <a:cs typeface="Arial" pitchFamily="34" charset="0"/>
                      </a:endParaRPr>
                    </a:p>
                  </a:txBody>
                  <a:tcPr/>
                </a:tc>
                <a:tc>
                  <a:txBody>
                    <a:bodyPr/>
                    <a:lstStyle/>
                    <a:p>
                      <a:pPr marL="285750" indent="-285750">
                        <a:buFont typeface="Arial" pitchFamily="34" charset="0"/>
                        <a:buChar char="•"/>
                      </a:pPr>
                      <a:r>
                        <a:rPr lang="en-US" sz="1600" kern="1200" dirty="0" smtClean="0">
                          <a:solidFill>
                            <a:schemeClr val="dk1"/>
                          </a:solidFill>
                          <a:effectLst/>
                          <a:latin typeface="Arial" pitchFamily="34" charset="0"/>
                          <a:ea typeface="+mn-ea"/>
                          <a:cs typeface="Arial" pitchFamily="34" charset="0"/>
                        </a:rPr>
                        <a:t>Establishment of a National Water Infrastructure Agency</a:t>
                      </a:r>
                    </a:p>
                    <a:p>
                      <a:pPr marL="285750" indent="-285750">
                        <a:buFont typeface="Arial" pitchFamily="34" charset="0"/>
                        <a:buChar char="•"/>
                      </a:pPr>
                      <a:r>
                        <a:rPr lang="en-US" sz="1600" kern="1200" dirty="0" smtClean="0">
                          <a:solidFill>
                            <a:schemeClr val="dk1"/>
                          </a:solidFill>
                          <a:effectLst/>
                          <a:latin typeface="Arial" pitchFamily="34" charset="0"/>
                          <a:ea typeface="+mn-ea"/>
                          <a:cs typeface="Arial" pitchFamily="34" charset="0"/>
                        </a:rPr>
                        <a:t>Catchment Management Agencies </a:t>
                      </a:r>
                      <a:r>
                        <a:rPr lang="en-US" sz="1600" kern="1200" dirty="0" err="1" smtClean="0">
                          <a:solidFill>
                            <a:schemeClr val="dk1"/>
                          </a:solidFill>
                          <a:effectLst/>
                          <a:latin typeface="Arial" pitchFamily="34" charset="0"/>
                          <a:ea typeface="+mn-ea"/>
                          <a:cs typeface="Arial" pitchFamily="34" charset="0"/>
                        </a:rPr>
                        <a:t>gazetted</a:t>
                      </a:r>
                      <a:r>
                        <a:rPr lang="en-US" sz="1600" kern="1200" dirty="0" smtClean="0">
                          <a:solidFill>
                            <a:schemeClr val="dk1"/>
                          </a:solidFill>
                          <a:effectLst/>
                          <a:latin typeface="Arial" pitchFamily="34" charset="0"/>
                          <a:ea typeface="+mn-ea"/>
                          <a:cs typeface="Arial" pitchFamily="34" charset="0"/>
                        </a:rPr>
                        <a:t> for establishment</a:t>
                      </a:r>
                    </a:p>
                    <a:p>
                      <a:pPr marL="285750" indent="-285750">
                        <a:buFont typeface="Arial" pitchFamily="34" charset="0"/>
                        <a:buChar char="•"/>
                      </a:pPr>
                      <a:r>
                        <a:rPr lang="en-US" sz="1600" kern="1200" dirty="0" smtClean="0">
                          <a:solidFill>
                            <a:schemeClr val="dk1"/>
                          </a:solidFill>
                          <a:effectLst/>
                          <a:latin typeface="Arial" pitchFamily="34" charset="0"/>
                          <a:ea typeface="+mn-ea"/>
                          <a:cs typeface="Arial" pitchFamily="34" charset="0"/>
                        </a:rPr>
                        <a:t>Regional water and wastewater utilities </a:t>
                      </a:r>
                      <a:r>
                        <a:rPr lang="en-US" sz="1600" kern="1200" dirty="0" err="1" smtClean="0">
                          <a:solidFill>
                            <a:schemeClr val="dk1"/>
                          </a:solidFill>
                          <a:effectLst/>
                          <a:latin typeface="Arial" pitchFamily="34" charset="0"/>
                          <a:ea typeface="+mn-ea"/>
                          <a:cs typeface="Arial" pitchFamily="34" charset="0"/>
                        </a:rPr>
                        <a:t>gazetted</a:t>
                      </a:r>
                      <a:r>
                        <a:rPr lang="en-US" sz="1600" kern="1200" dirty="0" smtClean="0">
                          <a:solidFill>
                            <a:schemeClr val="dk1"/>
                          </a:solidFill>
                          <a:effectLst/>
                          <a:latin typeface="Arial" pitchFamily="34" charset="0"/>
                          <a:ea typeface="+mn-ea"/>
                          <a:cs typeface="Arial" pitchFamily="34" charset="0"/>
                        </a:rPr>
                        <a:t> for establishment</a:t>
                      </a:r>
                    </a:p>
                    <a:p>
                      <a:pPr marL="285750" indent="-285750">
                        <a:buFont typeface="Arial" pitchFamily="34" charset="0"/>
                        <a:buChar char="•"/>
                      </a:pPr>
                      <a:r>
                        <a:rPr lang="en-US" sz="1600" kern="1200" dirty="0" smtClean="0">
                          <a:solidFill>
                            <a:schemeClr val="dk1"/>
                          </a:solidFill>
                          <a:effectLst/>
                          <a:latin typeface="Arial" pitchFamily="34" charset="0"/>
                          <a:ea typeface="+mn-ea"/>
                          <a:cs typeface="Arial" pitchFamily="34" charset="0"/>
                        </a:rPr>
                        <a:t>Establishment of water economic regulator </a:t>
                      </a:r>
                    </a:p>
                    <a:p>
                      <a:pPr marL="285750" indent="-285750">
                        <a:buFont typeface="Arial" pitchFamily="34" charset="0"/>
                        <a:buChar char="•"/>
                      </a:pPr>
                      <a:r>
                        <a:rPr lang="en-US" sz="1600" kern="1200" dirty="0" smtClean="0">
                          <a:solidFill>
                            <a:schemeClr val="dk1"/>
                          </a:solidFill>
                          <a:effectLst/>
                          <a:latin typeface="Arial" pitchFamily="34" charset="0"/>
                          <a:ea typeface="+mn-ea"/>
                          <a:cs typeface="Arial" pitchFamily="34" charset="0"/>
                        </a:rPr>
                        <a:t>Implementation of water pricing regulations</a:t>
                      </a:r>
                      <a:endParaRPr lang="en-US" sz="1600" dirty="0">
                        <a:latin typeface="Arial" pitchFamily="34" charset="0"/>
                        <a:cs typeface="Arial" pitchFamily="34" charset="0"/>
                      </a:endParaRP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39</a:t>
            </a:fld>
            <a:endParaRPr lang="en-US"/>
          </a:p>
        </p:txBody>
      </p:sp>
    </p:spTree>
    <p:extLst>
      <p:ext uri="{BB962C8B-B14F-4D97-AF65-F5344CB8AC3E}">
        <p14:creationId xmlns:p14="http://schemas.microsoft.com/office/powerpoint/2010/main" xmlns="" val="3489192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24738"/>
            <a:ext cx="9020378" cy="1143000"/>
          </a:xfrm>
        </p:spPr>
        <p:txBody>
          <a:bodyPr/>
          <a:lstStyle/>
          <a:p>
            <a:r>
              <a:rPr lang="en-ZA" sz="3600" dirty="0" smtClean="0"/>
              <a:t>Legislative &amp; regulatory environment informing planning and budgeting </a:t>
            </a:r>
            <a:endParaRPr lang="en-Z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05960044"/>
              </p:ext>
            </p:extLst>
          </p:nvPr>
        </p:nvGraphicFramePr>
        <p:xfrm>
          <a:off x="71406" y="1514733"/>
          <a:ext cx="8949128" cy="4663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6553200" y="6249475"/>
            <a:ext cx="2133600" cy="365125"/>
          </a:xfrm>
        </p:spPr>
        <p:txBody>
          <a:bodyPr/>
          <a:lstStyle/>
          <a:p>
            <a:pPr>
              <a:defRPr/>
            </a:pPr>
            <a:fld id="{3BABFDD9-386B-4635-A8AB-4BCCAEB4E35F}" type="slidenum">
              <a:rPr lang="en-US" smtClean="0"/>
              <a:pPr>
                <a:defRPr/>
              </a:pPr>
              <a:t>4</a:t>
            </a:fld>
            <a:endParaRPr lang="en-US" dirty="0"/>
          </a:p>
        </p:txBody>
      </p:sp>
    </p:spTree>
    <p:extLst>
      <p:ext uri="{BB962C8B-B14F-4D97-AF65-F5344CB8AC3E}">
        <p14:creationId xmlns:p14="http://schemas.microsoft.com/office/powerpoint/2010/main" xmlns="" val="2268716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10862"/>
            <a:ext cx="7207624" cy="1143000"/>
          </a:xfrm>
        </p:spPr>
        <p:txBody>
          <a:bodyPr/>
          <a:lstStyle/>
          <a:p>
            <a:r>
              <a:rPr lang="en-US" dirty="0" smtClean="0"/>
              <a:t>2018/19 </a:t>
            </a:r>
            <a:r>
              <a:rPr lang="en-US" dirty="0" err="1" smtClean="0"/>
              <a:t>MTEF</a:t>
            </a:r>
            <a:r>
              <a:rPr lang="en-US" dirty="0" smtClean="0"/>
              <a:t> allocation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16059687"/>
              </p:ext>
            </p:extLst>
          </p:nvPr>
        </p:nvGraphicFramePr>
        <p:xfrm>
          <a:off x="1547790" y="901681"/>
          <a:ext cx="7207251" cy="5122040"/>
        </p:xfrm>
        <a:graphic>
          <a:graphicData uri="http://schemas.openxmlformats.org/drawingml/2006/table">
            <a:tbl>
              <a:tblPr firstRow="1" bandRow="1">
                <a:tableStyleId>{F5AB1C69-6EDB-4FF4-983F-18BD219EF322}</a:tableStyleId>
              </a:tblPr>
              <a:tblGrid>
                <a:gridCol w="3242574">
                  <a:extLst>
                    <a:ext uri="{9D8B030D-6E8A-4147-A177-3AD203B41FA5}">
                      <a16:colId xmlns:a16="http://schemas.microsoft.com/office/drawing/2014/main" xmlns="" val="20000"/>
                    </a:ext>
                  </a:extLst>
                </a:gridCol>
                <a:gridCol w="1321559">
                  <a:extLst>
                    <a:ext uri="{9D8B030D-6E8A-4147-A177-3AD203B41FA5}">
                      <a16:colId xmlns:a16="http://schemas.microsoft.com/office/drawing/2014/main" xmlns="" val="20001"/>
                    </a:ext>
                  </a:extLst>
                </a:gridCol>
                <a:gridCol w="1321559">
                  <a:extLst>
                    <a:ext uri="{9D8B030D-6E8A-4147-A177-3AD203B41FA5}">
                      <a16:colId xmlns:a16="http://schemas.microsoft.com/office/drawing/2014/main" xmlns="" val="20002"/>
                    </a:ext>
                  </a:extLst>
                </a:gridCol>
                <a:gridCol w="1321559">
                  <a:extLst>
                    <a:ext uri="{9D8B030D-6E8A-4147-A177-3AD203B41FA5}">
                      <a16:colId xmlns:a16="http://schemas.microsoft.com/office/drawing/2014/main" xmlns="" val="20003"/>
                    </a:ext>
                  </a:extLst>
                </a:gridCol>
              </a:tblGrid>
              <a:tr h="258376">
                <a:tc rowSpan="2">
                  <a:txBody>
                    <a:bodyPr/>
                    <a:lstStyle/>
                    <a:p>
                      <a:pPr algn="l" fontAlgn="b"/>
                      <a:r>
                        <a:rPr lang="en-US" sz="1600" b="1" i="0" u="none" strike="noStrike" dirty="0">
                          <a:solidFill>
                            <a:schemeClr val="bg1"/>
                          </a:solidFill>
                          <a:effectLst/>
                          <a:latin typeface="Arial"/>
                        </a:rPr>
                        <a:t>Water Sector Regulation </a:t>
                      </a:r>
                    </a:p>
                    <a:p>
                      <a:pPr algn="l" fontAlgn="b"/>
                      <a:r>
                        <a:rPr lang="en-US" sz="1600" b="1" i="0" u="none" strike="noStrike" dirty="0">
                          <a:solidFill>
                            <a:schemeClr val="bg1"/>
                          </a:solidFill>
                          <a:effectLst/>
                          <a:latin typeface="Arial"/>
                        </a:rPr>
                        <a:t> </a:t>
                      </a:r>
                    </a:p>
                  </a:txBody>
                  <a:tcPr marL="9525" marR="9525" marT="9525" marB="0"/>
                </a:tc>
                <a:tc>
                  <a:txBody>
                    <a:bodyPr/>
                    <a:lstStyle/>
                    <a:p>
                      <a:pPr algn="r" fontAlgn="b"/>
                      <a:r>
                        <a:rPr lang="en-US" sz="1600" b="1" i="0" u="none" strike="noStrike" dirty="0">
                          <a:solidFill>
                            <a:schemeClr val="bg1"/>
                          </a:solidFill>
                          <a:effectLst/>
                          <a:latin typeface="Arial"/>
                        </a:rPr>
                        <a:t>2018/19</a:t>
                      </a:r>
                    </a:p>
                  </a:txBody>
                  <a:tcPr marL="9525" marR="9525" marT="9525" marB="0"/>
                </a:tc>
                <a:tc>
                  <a:txBody>
                    <a:bodyPr/>
                    <a:lstStyle/>
                    <a:p>
                      <a:pPr algn="r" fontAlgn="b"/>
                      <a:r>
                        <a:rPr lang="en-US" sz="1600" b="1" i="0" u="none" strike="noStrike" dirty="0">
                          <a:solidFill>
                            <a:schemeClr val="bg1"/>
                          </a:solidFill>
                          <a:effectLst/>
                          <a:latin typeface="Arial"/>
                        </a:rPr>
                        <a:t>2019/20</a:t>
                      </a:r>
                    </a:p>
                  </a:txBody>
                  <a:tcPr marL="9525" marR="9525" marT="9525" marB="0"/>
                </a:tc>
                <a:tc>
                  <a:txBody>
                    <a:bodyPr/>
                    <a:lstStyle/>
                    <a:p>
                      <a:pPr algn="r" fontAlgn="b"/>
                      <a:r>
                        <a:rPr lang="en-US" sz="1600" b="1" i="0" u="none" strike="noStrike" dirty="0">
                          <a:solidFill>
                            <a:schemeClr val="bg1"/>
                          </a:solidFill>
                          <a:effectLst/>
                          <a:latin typeface="Arial"/>
                        </a:rPr>
                        <a:t>2020/21</a:t>
                      </a:r>
                    </a:p>
                  </a:txBody>
                  <a:tcPr marL="9525" marR="9525" marT="9525" marB="0"/>
                </a:tc>
                <a:extLst>
                  <a:ext uri="{0D108BD9-81ED-4DB2-BD59-A6C34878D82A}">
                    <a16:rowId xmlns:a16="http://schemas.microsoft.com/office/drawing/2014/main" xmlns="" val="10000"/>
                  </a:ext>
                </a:extLst>
              </a:tr>
              <a:tr h="341194">
                <a:tc vMerge="1">
                  <a:txBody>
                    <a:bodyPr/>
                    <a:lstStyle/>
                    <a:p>
                      <a:pPr algn="l" fontAlgn="b"/>
                      <a:endParaRPr lang="en-US" sz="1100" b="1" i="0" u="none" strike="noStrike" dirty="0">
                        <a:solidFill>
                          <a:srgbClr val="000000"/>
                        </a:solidFill>
                        <a:effectLst/>
                        <a:latin typeface="Arial"/>
                      </a:endParaRPr>
                    </a:p>
                  </a:txBody>
                  <a:tcPr marL="9525" marR="9525" marT="9525" marB="0"/>
                </a:tc>
                <a:tc>
                  <a:txBody>
                    <a:bodyPr/>
                    <a:lstStyle/>
                    <a:p>
                      <a:pPr algn="r" fontAlgn="b"/>
                      <a:r>
                        <a:rPr lang="en-US" sz="1600" b="1" i="0" u="none" strike="noStrike" dirty="0">
                          <a:solidFill>
                            <a:schemeClr val="bg1"/>
                          </a:solidFill>
                          <a:effectLst/>
                          <a:latin typeface="Arial"/>
                        </a:rPr>
                        <a:t> 000` </a:t>
                      </a:r>
                    </a:p>
                  </a:txBody>
                  <a:tcPr marL="9525" marR="9525" marT="9525" marB="0">
                    <a:solidFill>
                      <a:schemeClr val="accent3"/>
                    </a:solidFill>
                  </a:tcPr>
                </a:tc>
                <a:tc>
                  <a:txBody>
                    <a:bodyPr/>
                    <a:lstStyle/>
                    <a:p>
                      <a:pPr algn="r" fontAlgn="b"/>
                      <a:r>
                        <a:rPr lang="en-US" sz="1600" b="1" i="0" u="none" strike="noStrike" dirty="0">
                          <a:solidFill>
                            <a:schemeClr val="bg1"/>
                          </a:solidFill>
                          <a:effectLst/>
                          <a:latin typeface="Arial"/>
                        </a:rPr>
                        <a:t> 000` </a:t>
                      </a:r>
                    </a:p>
                  </a:txBody>
                  <a:tcPr marL="9525" marR="9525" marT="9525" marB="0">
                    <a:solidFill>
                      <a:schemeClr val="accent3"/>
                    </a:solidFill>
                  </a:tcPr>
                </a:tc>
                <a:tc>
                  <a:txBody>
                    <a:bodyPr/>
                    <a:lstStyle/>
                    <a:p>
                      <a:pPr algn="r" fontAlgn="b"/>
                      <a:r>
                        <a:rPr lang="en-US" sz="1600" b="1" i="0" u="none" strike="noStrike" dirty="0">
                          <a:solidFill>
                            <a:schemeClr val="bg1"/>
                          </a:solidFill>
                          <a:effectLst/>
                          <a:latin typeface="Arial"/>
                        </a:rPr>
                        <a:t> 000` </a:t>
                      </a:r>
                    </a:p>
                  </a:txBody>
                  <a:tcPr marL="9525" marR="9525" marT="9525" marB="0">
                    <a:solidFill>
                      <a:schemeClr val="accent3"/>
                    </a:solidFill>
                  </a:tcPr>
                </a:tc>
                <a:extLst>
                  <a:ext uri="{0D108BD9-81ED-4DB2-BD59-A6C34878D82A}">
                    <a16:rowId xmlns:a16="http://schemas.microsoft.com/office/drawing/2014/main" xmlns="" val="10001"/>
                  </a:ext>
                </a:extLst>
              </a:tr>
              <a:tr h="229317">
                <a:tc>
                  <a:txBody>
                    <a:bodyPr/>
                    <a:lstStyle/>
                    <a:p>
                      <a:pPr marL="53975" indent="-53975" algn="l" fontAlgn="b"/>
                      <a:r>
                        <a:rPr lang="en-US" sz="1600" b="0" i="0" u="none" strike="noStrike" dirty="0">
                          <a:solidFill>
                            <a:srgbClr val="000000"/>
                          </a:solidFill>
                          <a:effectLst/>
                          <a:latin typeface="Arial"/>
                        </a:rPr>
                        <a:t> Water Sector Regulation Management and Support </a:t>
                      </a:r>
                    </a:p>
                  </a:txBody>
                  <a:tcPr marL="9525" marR="9525" marT="9525" marB="0"/>
                </a:tc>
                <a:tc>
                  <a:txBody>
                    <a:bodyPr/>
                    <a:lstStyle/>
                    <a:p>
                      <a:pPr algn="l" fontAlgn="b"/>
                      <a:r>
                        <a:rPr lang="en-US" sz="1600" b="0" i="0" u="none" strike="noStrike">
                          <a:solidFill>
                            <a:srgbClr val="000000"/>
                          </a:solidFill>
                          <a:effectLst/>
                          <a:latin typeface="Arial"/>
                        </a:rPr>
                        <a:t>           37,973 </a:t>
                      </a:r>
                    </a:p>
                  </a:txBody>
                  <a:tcPr marL="9525" marR="9525" marT="9525" marB="0"/>
                </a:tc>
                <a:tc>
                  <a:txBody>
                    <a:bodyPr/>
                    <a:lstStyle/>
                    <a:p>
                      <a:pPr algn="l" fontAlgn="b"/>
                      <a:r>
                        <a:rPr lang="en-US" sz="1600" b="0" i="0" u="none" strike="noStrike">
                          <a:solidFill>
                            <a:srgbClr val="000000"/>
                          </a:solidFill>
                          <a:effectLst/>
                          <a:latin typeface="Arial"/>
                        </a:rPr>
                        <a:t>           38,146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40,654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2"/>
                  </a:ext>
                </a:extLst>
              </a:tr>
              <a:tr h="245320">
                <a:tc>
                  <a:txBody>
                    <a:bodyPr/>
                    <a:lstStyle/>
                    <a:p>
                      <a:pPr algn="l" fontAlgn="b"/>
                      <a:r>
                        <a:rPr lang="en-US" sz="1600" b="0" i="0" u="none" strike="noStrike">
                          <a:solidFill>
                            <a:srgbClr val="000000"/>
                          </a:solidFill>
                          <a:effectLst/>
                          <a:latin typeface="Arial"/>
                        </a:rPr>
                        <a:t> Economic and Social Regulation </a:t>
                      </a:r>
                    </a:p>
                  </a:txBody>
                  <a:tcPr marL="9525" marR="9525" marT="9525" marB="0"/>
                </a:tc>
                <a:tc>
                  <a:txBody>
                    <a:bodyPr/>
                    <a:lstStyle/>
                    <a:p>
                      <a:pPr algn="l" fontAlgn="b"/>
                      <a:r>
                        <a:rPr lang="en-US" sz="1600" b="0" i="0" u="none" strike="noStrike">
                          <a:solidFill>
                            <a:srgbClr val="000000"/>
                          </a:solidFill>
                          <a:effectLst/>
                          <a:latin typeface="Arial"/>
                        </a:rPr>
                        <a:t>           39,762 </a:t>
                      </a:r>
                    </a:p>
                  </a:txBody>
                  <a:tcPr marL="9525" marR="9525" marT="9525" marB="0"/>
                </a:tc>
                <a:tc>
                  <a:txBody>
                    <a:bodyPr/>
                    <a:lstStyle/>
                    <a:p>
                      <a:pPr algn="l" fontAlgn="b"/>
                      <a:r>
                        <a:rPr lang="en-US" sz="1600" b="0" i="0" u="none" strike="noStrike">
                          <a:solidFill>
                            <a:srgbClr val="000000"/>
                          </a:solidFill>
                          <a:effectLst/>
                          <a:latin typeface="Arial"/>
                        </a:rPr>
                        <a:t>           28,531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30,833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3"/>
                  </a:ext>
                </a:extLst>
              </a:tr>
              <a:tr h="245320">
                <a:tc>
                  <a:txBody>
                    <a:bodyPr/>
                    <a:lstStyle/>
                    <a:p>
                      <a:pPr marL="53975" indent="-53975" algn="l" fontAlgn="b"/>
                      <a:r>
                        <a:rPr lang="en-US" sz="1600" b="0" i="0" u="none" strike="noStrike" dirty="0">
                          <a:solidFill>
                            <a:srgbClr val="000000"/>
                          </a:solidFill>
                          <a:effectLst/>
                          <a:latin typeface="Arial"/>
                        </a:rPr>
                        <a:t> Water Use </a:t>
                      </a:r>
                      <a:r>
                        <a:rPr lang="en-US" sz="1600" b="0" i="0" u="none" strike="noStrike" dirty="0" err="1">
                          <a:solidFill>
                            <a:srgbClr val="000000"/>
                          </a:solidFill>
                          <a:effectLst/>
                          <a:latin typeface="Arial"/>
                        </a:rPr>
                        <a:t>Authorisation</a:t>
                      </a:r>
                      <a:r>
                        <a:rPr lang="en-US" sz="1600" b="0" i="0" u="none" strike="noStrike" dirty="0">
                          <a:solidFill>
                            <a:srgbClr val="000000"/>
                          </a:solidFill>
                          <a:effectLst/>
                          <a:latin typeface="Arial"/>
                        </a:rPr>
                        <a:t> and Administration </a:t>
                      </a:r>
                    </a:p>
                  </a:txBody>
                  <a:tcPr marL="9525" marR="9525" marT="9525" marB="0"/>
                </a:tc>
                <a:tc>
                  <a:txBody>
                    <a:bodyPr/>
                    <a:lstStyle/>
                    <a:p>
                      <a:pPr algn="l" fontAlgn="b"/>
                      <a:r>
                        <a:rPr lang="en-US" sz="1600" b="0" i="0" u="none" strike="noStrike">
                          <a:solidFill>
                            <a:srgbClr val="000000"/>
                          </a:solidFill>
                          <a:effectLst/>
                          <a:latin typeface="Arial"/>
                        </a:rPr>
                        <a:t>           83,421 </a:t>
                      </a:r>
                    </a:p>
                  </a:txBody>
                  <a:tcPr marL="9525" marR="9525" marT="9525" marB="0"/>
                </a:tc>
                <a:tc>
                  <a:txBody>
                    <a:bodyPr/>
                    <a:lstStyle/>
                    <a:p>
                      <a:pPr algn="l" fontAlgn="b"/>
                      <a:r>
                        <a:rPr lang="en-US" sz="1600" b="0" i="0" u="none" strike="noStrike">
                          <a:solidFill>
                            <a:srgbClr val="000000"/>
                          </a:solidFill>
                          <a:effectLst/>
                          <a:latin typeface="Arial"/>
                        </a:rPr>
                        <a:t>           77,616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86,184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4"/>
                  </a:ext>
                </a:extLst>
              </a:tr>
              <a:tr h="245320">
                <a:tc>
                  <a:txBody>
                    <a:bodyPr/>
                    <a:lstStyle/>
                    <a:p>
                      <a:pPr marL="53975" indent="-53975" algn="l" fontAlgn="b"/>
                      <a:r>
                        <a:rPr lang="en-US" sz="1600" b="0" i="0" u="none" strike="noStrike" dirty="0">
                          <a:solidFill>
                            <a:srgbClr val="000000"/>
                          </a:solidFill>
                          <a:effectLst/>
                          <a:latin typeface="Arial"/>
                        </a:rPr>
                        <a:t> Water Supply Services and Sanitation Regulation </a:t>
                      </a:r>
                    </a:p>
                  </a:txBody>
                  <a:tcPr marL="9525" marR="9525" marT="9525" marB="0"/>
                </a:tc>
                <a:tc>
                  <a:txBody>
                    <a:bodyPr/>
                    <a:lstStyle/>
                    <a:p>
                      <a:pPr algn="l" fontAlgn="b"/>
                      <a:r>
                        <a:rPr lang="en-US" sz="1600" b="0" i="0" u="none" strike="noStrike">
                          <a:solidFill>
                            <a:srgbClr val="000000"/>
                          </a:solidFill>
                          <a:effectLst/>
                          <a:latin typeface="Arial"/>
                        </a:rPr>
                        <a:t>           33,689 </a:t>
                      </a:r>
                    </a:p>
                  </a:txBody>
                  <a:tcPr marL="9525" marR="9525" marT="9525" marB="0"/>
                </a:tc>
                <a:tc>
                  <a:txBody>
                    <a:bodyPr/>
                    <a:lstStyle/>
                    <a:p>
                      <a:pPr algn="l" fontAlgn="b"/>
                      <a:r>
                        <a:rPr lang="en-US" sz="1600" b="0" i="0" u="none" strike="noStrike">
                          <a:solidFill>
                            <a:srgbClr val="000000"/>
                          </a:solidFill>
                          <a:effectLst/>
                          <a:latin typeface="Arial"/>
                        </a:rPr>
                        <a:t>           30,439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35,663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5"/>
                  </a:ext>
                </a:extLst>
              </a:tr>
              <a:tr h="245320">
                <a:tc>
                  <a:txBody>
                    <a:bodyPr/>
                    <a:lstStyle/>
                    <a:p>
                      <a:pPr marL="53975" indent="-53975" algn="l" fontAlgn="b"/>
                      <a:r>
                        <a:rPr lang="en-US" sz="1600" b="0" i="0" u="none" strike="noStrike" dirty="0">
                          <a:solidFill>
                            <a:srgbClr val="000000"/>
                          </a:solidFill>
                          <a:effectLst/>
                          <a:latin typeface="Arial"/>
                        </a:rPr>
                        <a:t> Compliance Monitoring and Enforcement </a:t>
                      </a:r>
                    </a:p>
                  </a:txBody>
                  <a:tcPr marL="9525" marR="9525" marT="9525" marB="0"/>
                </a:tc>
                <a:tc>
                  <a:txBody>
                    <a:bodyPr/>
                    <a:lstStyle/>
                    <a:p>
                      <a:pPr algn="l" fontAlgn="b"/>
                      <a:r>
                        <a:rPr lang="en-US" sz="1600" b="0" i="0" u="none" strike="noStrike">
                          <a:solidFill>
                            <a:srgbClr val="000000"/>
                          </a:solidFill>
                          <a:effectLst/>
                          <a:latin typeface="Arial"/>
                        </a:rPr>
                        <a:t>         126,379 </a:t>
                      </a:r>
                    </a:p>
                  </a:txBody>
                  <a:tcPr marL="9525" marR="9525" marT="9525" marB="0"/>
                </a:tc>
                <a:tc>
                  <a:txBody>
                    <a:bodyPr/>
                    <a:lstStyle/>
                    <a:p>
                      <a:pPr algn="l" fontAlgn="b"/>
                      <a:r>
                        <a:rPr lang="en-US" sz="1600" b="0" i="0" u="none" strike="noStrike">
                          <a:solidFill>
                            <a:srgbClr val="000000"/>
                          </a:solidFill>
                          <a:effectLst/>
                          <a:latin typeface="Arial"/>
                        </a:rPr>
                        <a:t>         135,304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152,106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6"/>
                  </a:ext>
                </a:extLst>
              </a:tr>
              <a:tr h="245320">
                <a:tc>
                  <a:txBody>
                    <a:bodyPr/>
                    <a:lstStyle/>
                    <a:p>
                      <a:pPr algn="l" fontAlgn="b"/>
                      <a:r>
                        <a:rPr lang="en-US" sz="1600" b="0" i="0" u="none" strike="noStrike">
                          <a:solidFill>
                            <a:srgbClr val="000000"/>
                          </a:solidFill>
                          <a:effectLst/>
                          <a:latin typeface="Arial"/>
                        </a:rPr>
                        <a:t> Institutional Oversight </a:t>
                      </a:r>
                    </a:p>
                  </a:txBody>
                  <a:tcPr marL="9525" marR="9525" marT="9525" marB="0"/>
                </a:tc>
                <a:tc>
                  <a:txBody>
                    <a:bodyPr/>
                    <a:lstStyle/>
                    <a:p>
                      <a:pPr algn="l" fontAlgn="b"/>
                      <a:r>
                        <a:rPr lang="en-US" sz="1600" b="0" i="0" u="none" strike="noStrike">
                          <a:solidFill>
                            <a:srgbClr val="000000"/>
                          </a:solidFill>
                          <a:effectLst/>
                          <a:latin typeface="Arial"/>
                        </a:rPr>
                        <a:t>         177,368 </a:t>
                      </a:r>
                    </a:p>
                  </a:txBody>
                  <a:tcPr marL="9525" marR="9525" marT="9525" marB="0"/>
                </a:tc>
                <a:tc>
                  <a:txBody>
                    <a:bodyPr/>
                    <a:lstStyle/>
                    <a:p>
                      <a:pPr algn="l" fontAlgn="b"/>
                      <a:r>
                        <a:rPr lang="en-US" sz="1600" b="0" i="0" u="none" strike="noStrike">
                          <a:solidFill>
                            <a:srgbClr val="000000"/>
                          </a:solidFill>
                          <a:effectLst/>
                          <a:latin typeface="Arial"/>
                        </a:rPr>
                        <a:t>         151,324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153,334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7"/>
                  </a:ext>
                </a:extLst>
              </a:tr>
              <a:tr h="245320">
                <a:tc>
                  <a:txBody>
                    <a:bodyPr/>
                    <a:lstStyle/>
                    <a:p>
                      <a:pPr algn="l" fontAlgn="b"/>
                      <a:r>
                        <a:rPr lang="en-US" sz="1600" b="1" i="0" u="none" strike="noStrike">
                          <a:solidFill>
                            <a:srgbClr val="000000"/>
                          </a:solidFill>
                          <a:effectLst/>
                          <a:latin typeface="Arial"/>
                        </a:rPr>
                        <a:t> Total </a:t>
                      </a:r>
                    </a:p>
                  </a:txBody>
                  <a:tcPr marL="9525" marR="9525" marT="9525" marB="0"/>
                </a:tc>
                <a:tc>
                  <a:txBody>
                    <a:bodyPr/>
                    <a:lstStyle/>
                    <a:p>
                      <a:pPr algn="l" fontAlgn="b"/>
                      <a:r>
                        <a:rPr lang="en-US" sz="1600" b="1" i="0" u="none" strike="noStrike">
                          <a:solidFill>
                            <a:srgbClr val="000000"/>
                          </a:solidFill>
                          <a:effectLst/>
                          <a:latin typeface="Arial"/>
                        </a:rPr>
                        <a:t>         498,592 </a:t>
                      </a:r>
                    </a:p>
                  </a:txBody>
                  <a:tcPr marL="9525" marR="9525" marT="9525" marB="0"/>
                </a:tc>
                <a:tc>
                  <a:txBody>
                    <a:bodyPr/>
                    <a:lstStyle/>
                    <a:p>
                      <a:pPr algn="l" fontAlgn="b"/>
                      <a:r>
                        <a:rPr lang="en-US" sz="1600" b="1" i="0" u="none" strike="noStrike">
                          <a:solidFill>
                            <a:srgbClr val="000000"/>
                          </a:solidFill>
                          <a:effectLst/>
                          <a:latin typeface="Arial"/>
                        </a:rPr>
                        <a:t>         461,360 </a:t>
                      </a:r>
                    </a:p>
                  </a:txBody>
                  <a:tcPr marL="9525" marR="9525" marT="9525" marB="0"/>
                </a:tc>
                <a:tc>
                  <a:txBody>
                    <a:bodyPr/>
                    <a:lstStyle/>
                    <a:p>
                      <a:pPr algn="l" fontAlgn="b"/>
                      <a:r>
                        <a:rPr lang="en-US" sz="1600" b="1" i="0" u="none" strike="noStrike" dirty="0">
                          <a:solidFill>
                            <a:srgbClr val="000000"/>
                          </a:solidFill>
                          <a:effectLst/>
                          <a:latin typeface="Arial"/>
                        </a:rPr>
                        <a:t>         </a:t>
                      </a:r>
                      <a:r>
                        <a:rPr lang="en-US" sz="1600" b="1" i="0" u="none" strike="noStrike" dirty="0" smtClean="0">
                          <a:solidFill>
                            <a:srgbClr val="000000"/>
                          </a:solidFill>
                          <a:effectLst/>
                          <a:latin typeface="Arial"/>
                        </a:rPr>
                        <a:t>498,774 </a:t>
                      </a:r>
                      <a:endParaRPr lang="en-US" sz="16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08"/>
                  </a:ext>
                </a:extLst>
              </a:tr>
              <a:tr h="245320">
                <a:tc>
                  <a:txBody>
                    <a:bodyPr/>
                    <a:lstStyle/>
                    <a:p>
                      <a:pPr algn="l" fontAlgn="b"/>
                      <a:r>
                        <a:rPr lang="en-US" sz="1600" b="0" i="0" u="none" strike="noStrike">
                          <a:solidFill>
                            <a:srgbClr val="000000"/>
                          </a:solidFill>
                          <a:effectLst/>
                          <a:latin typeface="Arial"/>
                        </a:rPr>
                        <a:t> </a:t>
                      </a:r>
                    </a:p>
                  </a:txBody>
                  <a:tcPr marL="9525" marR="9525" marT="9525" marB="0"/>
                </a:tc>
                <a:tc>
                  <a:txBody>
                    <a:bodyPr/>
                    <a:lstStyle/>
                    <a:p>
                      <a:pPr algn="l" fontAlgn="b"/>
                      <a:r>
                        <a:rPr lang="en-US" sz="1600" b="0" i="0" u="none" strike="noStrike">
                          <a:solidFill>
                            <a:srgbClr val="000000"/>
                          </a:solidFill>
                          <a:effectLst/>
                          <a:latin typeface="Arial"/>
                        </a:rPr>
                        <a:t> </a:t>
                      </a:r>
                    </a:p>
                  </a:txBody>
                  <a:tcPr marL="9525" marR="9525" marT="9525" marB="0"/>
                </a:tc>
                <a:tc>
                  <a:txBody>
                    <a:bodyPr/>
                    <a:lstStyle/>
                    <a:p>
                      <a:pPr algn="l" fontAlgn="b"/>
                      <a:endParaRPr lang="en-US" sz="1600" b="0" i="0" u="none" strike="noStrike">
                        <a:solidFill>
                          <a:srgbClr val="000000"/>
                        </a:solidFill>
                        <a:effectLst/>
                        <a:latin typeface="Arial"/>
                      </a:endParaRPr>
                    </a:p>
                  </a:txBody>
                  <a:tcPr marL="9525" marR="9525" marT="9525" marB="0"/>
                </a:tc>
                <a:tc>
                  <a:txBody>
                    <a:bodyPr/>
                    <a:lstStyle/>
                    <a:p>
                      <a:pPr algn="l" fontAlgn="b"/>
                      <a:r>
                        <a:rPr lang="en-US" sz="1600" b="0" i="0" u="none" strike="noStrike">
                          <a:solidFill>
                            <a:srgbClr val="000000"/>
                          </a:solidFill>
                          <a:effectLst/>
                          <a:latin typeface="Arial"/>
                        </a:rPr>
                        <a:t> </a:t>
                      </a:r>
                    </a:p>
                  </a:txBody>
                  <a:tcPr marL="9525" marR="9525" marT="9525" marB="0"/>
                </a:tc>
                <a:extLst>
                  <a:ext uri="{0D108BD9-81ED-4DB2-BD59-A6C34878D82A}">
                    <a16:rowId xmlns:a16="http://schemas.microsoft.com/office/drawing/2014/main" xmlns="" val="10009"/>
                  </a:ext>
                </a:extLst>
              </a:tr>
              <a:tr h="245320">
                <a:tc>
                  <a:txBody>
                    <a:bodyPr/>
                    <a:lstStyle/>
                    <a:p>
                      <a:pPr algn="l" fontAlgn="b"/>
                      <a:r>
                        <a:rPr lang="en-US" sz="1600" b="1" i="0" u="none" strike="noStrike">
                          <a:solidFill>
                            <a:srgbClr val="000000"/>
                          </a:solidFill>
                          <a:effectLst/>
                          <a:latin typeface="Arial"/>
                        </a:rPr>
                        <a:t> Economic Classification </a:t>
                      </a:r>
                    </a:p>
                  </a:txBody>
                  <a:tcPr marL="9525" marR="9525" marT="9525" marB="0"/>
                </a:tc>
                <a:tc>
                  <a:txBody>
                    <a:bodyPr/>
                    <a:lstStyle/>
                    <a:p>
                      <a:pPr algn="r" fontAlgn="b"/>
                      <a:r>
                        <a:rPr lang="en-US" sz="1600" b="1" i="0" u="none" strike="noStrike">
                          <a:solidFill>
                            <a:srgbClr val="000000"/>
                          </a:solidFill>
                          <a:effectLst/>
                          <a:latin typeface="Arial"/>
                        </a:rPr>
                        <a:t> 000` </a:t>
                      </a:r>
                    </a:p>
                  </a:txBody>
                  <a:tcPr marL="9525" marR="9525" marT="9525" marB="0"/>
                </a:tc>
                <a:tc>
                  <a:txBody>
                    <a:bodyPr/>
                    <a:lstStyle/>
                    <a:p>
                      <a:pPr algn="r" fontAlgn="b"/>
                      <a:r>
                        <a:rPr lang="en-US" sz="1600" b="1" i="0" u="none" strike="noStrike">
                          <a:solidFill>
                            <a:srgbClr val="000000"/>
                          </a:solidFill>
                          <a:effectLst/>
                          <a:latin typeface="Arial"/>
                        </a:rPr>
                        <a:t> 000` </a:t>
                      </a:r>
                    </a:p>
                  </a:txBody>
                  <a:tcPr marL="9525" marR="9525" marT="9525" marB="0"/>
                </a:tc>
                <a:tc>
                  <a:txBody>
                    <a:bodyPr/>
                    <a:lstStyle/>
                    <a:p>
                      <a:pPr algn="r" fontAlgn="b"/>
                      <a:r>
                        <a:rPr lang="en-US" sz="1600" b="1" i="0" u="none" strike="noStrike">
                          <a:solidFill>
                            <a:srgbClr val="000000"/>
                          </a:solidFill>
                          <a:effectLst/>
                          <a:latin typeface="Arial"/>
                        </a:rPr>
                        <a:t> 000` </a:t>
                      </a:r>
                    </a:p>
                  </a:txBody>
                  <a:tcPr marL="9525" marR="9525" marT="9525" marB="0"/>
                </a:tc>
                <a:extLst>
                  <a:ext uri="{0D108BD9-81ED-4DB2-BD59-A6C34878D82A}">
                    <a16:rowId xmlns:a16="http://schemas.microsoft.com/office/drawing/2014/main" xmlns="" val="10010"/>
                  </a:ext>
                </a:extLst>
              </a:tr>
              <a:tr h="125010">
                <a:tc>
                  <a:txBody>
                    <a:bodyPr/>
                    <a:lstStyle/>
                    <a:p>
                      <a:pPr algn="l" fontAlgn="b"/>
                      <a:r>
                        <a:rPr lang="en-US" sz="1600" b="0" i="0" u="none" strike="noStrike">
                          <a:solidFill>
                            <a:srgbClr val="000000"/>
                          </a:solidFill>
                          <a:effectLst/>
                          <a:latin typeface="Arial"/>
                        </a:rPr>
                        <a:t> Compensation of Employees </a:t>
                      </a:r>
                    </a:p>
                  </a:txBody>
                  <a:tcPr marL="9525" marR="9525" marT="9525" marB="0"/>
                </a:tc>
                <a:tc>
                  <a:txBody>
                    <a:bodyPr/>
                    <a:lstStyle/>
                    <a:p>
                      <a:pPr algn="l" fontAlgn="b"/>
                      <a:r>
                        <a:rPr lang="en-US" sz="1600" b="0" i="0" u="none" strike="noStrike">
                          <a:solidFill>
                            <a:srgbClr val="000000"/>
                          </a:solidFill>
                          <a:effectLst/>
                          <a:latin typeface="Arial"/>
                        </a:rPr>
                        <a:t>         240,113 </a:t>
                      </a:r>
                    </a:p>
                  </a:txBody>
                  <a:tcPr marL="9525" marR="9525" marT="9525" marB="0"/>
                </a:tc>
                <a:tc>
                  <a:txBody>
                    <a:bodyPr/>
                    <a:lstStyle/>
                    <a:p>
                      <a:pPr algn="l" fontAlgn="b"/>
                      <a:r>
                        <a:rPr lang="en-US" sz="1600" b="0" i="0" u="none" strike="noStrike">
                          <a:solidFill>
                            <a:srgbClr val="000000"/>
                          </a:solidFill>
                          <a:effectLst/>
                          <a:latin typeface="Arial"/>
                        </a:rPr>
                        <a:t>         258,410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277,763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1"/>
                  </a:ext>
                </a:extLst>
              </a:tr>
              <a:tr h="133756">
                <a:tc>
                  <a:txBody>
                    <a:bodyPr/>
                    <a:lstStyle/>
                    <a:p>
                      <a:pPr algn="l" fontAlgn="b"/>
                      <a:r>
                        <a:rPr lang="en-US" sz="1600" b="0" i="0" u="none" strike="noStrike">
                          <a:solidFill>
                            <a:srgbClr val="000000"/>
                          </a:solidFill>
                          <a:effectLst/>
                          <a:latin typeface="Arial"/>
                        </a:rPr>
                        <a:t> Goods and Services </a:t>
                      </a:r>
                    </a:p>
                  </a:txBody>
                  <a:tcPr marL="9525" marR="9525" marT="9525" marB="0"/>
                </a:tc>
                <a:tc>
                  <a:txBody>
                    <a:bodyPr/>
                    <a:lstStyle/>
                    <a:p>
                      <a:pPr algn="l" fontAlgn="b"/>
                      <a:r>
                        <a:rPr lang="en-US" sz="1600" b="0" i="0" u="none" strike="noStrike">
                          <a:solidFill>
                            <a:srgbClr val="000000"/>
                          </a:solidFill>
                          <a:effectLst/>
                          <a:latin typeface="Arial"/>
                        </a:rPr>
                        <a:t>         245,685 </a:t>
                      </a:r>
                    </a:p>
                  </a:txBody>
                  <a:tcPr marL="9525" marR="9525" marT="9525" marB="0"/>
                </a:tc>
                <a:tc>
                  <a:txBody>
                    <a:bodyPr/>
                    <a:lstStyle/>
                    <a:p>
                      <a:pPr algn="l" fontAlgn="b"/>
                      <a:r>
                        <a:rPr lang="en-US" sz="1600" b="0" i="0" u="none" strike="noStrike">
                          <a:solidFill>
                            <a:srgbClr val="000000"/>
                          </a:solidFill>
                          <a:effectLst/>
                          <a:latin typeface="Arial"/>
                        </a:rPr>
                        <a:t>         187,240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203,263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2"/>
                  </a:ext>
                </a:extLst>
              </a:tr>
              <a:tr h="245320">
                <a:tc>
                  <a:txBody>
                    <a:bodyPr/>
                    <a:lstStyle/>
                    <a:p>
                      <a:pPr algn="l" fontAlgn="b"/>
                      <a:r>
                        <a:rPr lang="en-US" sz="1600" b="0" i="0" u="none" strike="noStrike">
                          <a:solidFill>
                            <a:srgbClr val="000000"/>
                          </a:solidFill>
                          <a:effectLst/>
                          <a:latin typeface="Arial"/>
                        </a:rPr>
                        <a:t> Transfers and Subsidies </a:t>
                      </a:r>
                    </a:p>
                  </a:txBody>
                  <a:tcPr marL="9525" marR="9525" marT="9525" marB="0"/>
                </a:tc>
                <a:tc>
                  <a:txBody>
                    <a:bodyPr/>
                    <a:lstStyle/>
                    <a:p>
                      <a:pPr algn="l" fontAlgn="b"/>
                      <a:r>
                        <a:rPr lang="en-US" sz="1600" b="0" i="0" u="none" strike="noStrike">
                          <a:solidFill>
                            <a:srgbClr val="000000"/>
                          </a:solidFill>
                          <a:effectLst/>
                          <a:latin typeface="Arial"/>
                        </a:rPr>
                        <a:t>             1,600 </a:t>
                      </a:r>
                    </a:p>
                  </a:txBody>
                  <a:tcPr marL="9525" marR="9525" marT="9525" marB="0"/>
                </a:tc>
                <a:tc>
                  <a:txBody>
                    <a:bodyPr/>
                    <a:lstStyle/>
                    <a:p>
                      <a:pPr algn="l" fontAlgn="b"/>
                      <a:r>
                        <a:rPr lang="en-US" sz="1600" b="0" i="0" u="none" strike="noStrike">
                          <a:solidFill>
                            <a:srgbClr val="000000"/>
                          </a:solidFill>
                          <a:effectLst/>
                          <a:latin typeface="Arial"/>
                        </a:rPr>
                        <a:t>             1,479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1,560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3"/>
                  </a:ext>
                </a:extLst>
              </a:tr>
              <a:tr h="245320">
                <a:tc>
                  <a:txBody>
                    <a:bodyPr/>
                    <a:lstStyle/>
                    <a:p>
                      <a:pPr algn="l" fontAlgn="b"/>
                      <a:r>
                        <a:rPr lang="en-US" sz="1600" b="0" i="0" u="none" strike="noStrike">
                          <a:solidFill>
                            <a:srgbClr val="000000"/>
                          </a:solidFill>
                          <a:effectLst/>
                          <a:latin typeface="Arial"/>
                        </a:rPr>
                        <a:t> Capital Payments </a:t>
                      </a:r>
                    </a:p>
                  </a:txBody>
                  <a:tcPr marL="9525" marR="9525" marT="9525" marB="0"/>
                </a:tc>
                <a:tc>
                  <a:txBody>
                    <a:bodyPr/>
                    <a:lstStyle/>
                    <a:p>
                      <a:pPr algn="l" fontAlgn="b"/>
                      <a:r>
                        <a:rPr lang="en-US" sz="1600" b="0" i="0" u="none" strike="noStrike">
                          <a:solidFill>
                            <a:srgbClr val="000000"/>
                          </a:solidFill>
                          <a:effectLst/>
                          <a:latin typeface="Arial"/>
                        </a:rPr>
                        <a:t>           11,194 </a:t>
                      </a:r>
                    </a:p>
                  </a:txBody>
                  <a:tcPr marL="9525" marR="9525" marT="9525" marB="0"/>
                </a:tc>
                <a:tc>
                  <a:txBody>
                    <a:bodyPr/>
                    <a:lstStyle/>
                    <a:p>
                      <a:pPr algn="l" fontAlgn="b"/>
                      <a:r>
                        <a:rPr lang="en-US" sz="1600" b="0" i="0" u="none" strike="noStrike">
                          <a:solidFill>
                            <a:srgbClr val="000000"/>
                          </a:solidFill>
                          <a:effectLst/>
                          <a:latin typeface="Arial"/>
                        </a:rPr>
                        <a:t>           14,231 </a:t>
                      </a:r>
                    </a:p>
                  </a:txBody>
                  <a:tcPr marL="9525" marR="9525" marT="9525" marB="0"/>
                </a:tc>
                <a:tc>
                  <a:txBody>
                    <a:bodyPr/>
                    <a:lstStyle/>
                    <a:p>
                      <a:pPr algn="l" fontAlgn="b"/>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16,188 </a:t>
                      </a:r>
                      <a:endParaRPr lang="en-US" sz="16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4"/>
                  </a:ext>
                </a:extLst>
              </a:tr>
              <a:tr h="245320">
                <a:tc>
                  <a:txBody>
                    <a:bodyPr/>
                    <a:lstStyle/>
                    <a:p>
                      <a:pPr algn="l" fontAlgn="b"/>
                      <a:r>
                        <a:rPr lang="en-US" sz="1600" b="1" i="0" u="none" strike="noStrike" dirty="0">
                          <a:solidFill>
                            <a:srgbClr val="000000"/>
                          </a:solidFill>
                          <a:effectLst/>
                          <a:latin typeface="Arial"/>
                        </a:rPr>
                        <a:t> Total </a:t>
                      </a:r>
                    </a:p>
                  </a:txBody>
                  <a:tcPr marL="9525" marR="9525" marT="9525" marB="0"/>
                </a:tc>
                <a:tc>
                  <a:txBody>
                    <a:bodyPr/>
                    <a:lstStyle/>
                    <a:p>
                      <a:pPr algn="l" fontAlgn="b"/>
                      <a:r>
                        <a:rPr lang="en-US" sz="1600" b="1" i="0" u="none" strike="noStrike">
                          <a:solidFill>
                            <a:srgbClr val="000000"/>
                          </a:solidFill>
                          <a:effectLst/>
                          <a:latin typeface="Arial"/>
                        </a:rPr>
                        <a:t>         498,592 </a:t>
                      </a:r>
                    </a:p>
                  </a:txBody>
                  <a:tcPr marL="9525" marR="9525" marT="9525" marB="0"/>
                </a:tc>
                <a:tc>
                  <a:txBody>
                    <a:bodyPr/>
                    <a:lstStyle/>
                    <a:p>
                      <a:pPr algn="l" fontAlgn="b"/>
                      <a:r>
                        <a:rPr lang="en-US" sz="1600" b="1" i="0" u="none" strike="noStrike">
                          <a:solidFill>
                            <a:srgbClr val="000000"/>
                          </a:solidFill>
                          <a:effectLst/>
                          <a:latin typeface="Arial"/>
                        </a:rPr>
                        <a:t>         461,360 </a:t>
                      </a:r>
                    </a:p>
                  </a:txBody>
                  <a:tcPr marL="9525" marR="9525" marT="9525" marB="0"/>
                </a:tc>
                <a:tc>
                  <a:txBody>
                    <a:bodyPr/>
                    <a:lstStyle/>
                    <a:p>
                      <a:pPr algn="l" fontAlgn="b"/>
                      <a:r>
                        <a:rPr lang="en-US" sz="1600" b="1" i="0" u="none" strike="noStrike" dirty="0">
                          <a:solidFill>
                            <a:srgbClr val="000000"/>
                          </a:solidFill>
                          <a:effectLst/>
                          <a:latin typeface="Arial"/>
                        </a:rPr>
                        <a:t>         </a:t>
                      </a:r>
                      <a:r>
                        <a:rPr lang="en-US" sz="1600" b="1" i="0" u="none" strike="noStrike" dirty="0" smtClean="0">
                          <a:solidFill>
                            <a:srgbClr val="000000"/>
                          </a:solidFill>
                          <a:effectLst/>
                          <a:latin typeface="Arial"/>
                        </a:rPr>
                        <a:t>498,774 </a:t>
                      </a:r>
                      <a:endParaRPr lang="en-US" sz="16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5"/>
                  </a:ext>
                </a:extLst>
              </a:tr>
            </a:tbl>
          </a:graphicData>
        </a:graphic>
      </p:graphicFrame>
      <p:sp>
        <p:nvSpPr>
          <p:cNvPr id="4" name="Slide Number Placeholder 3"/>
          <p:cNvSpPr>
            <a:spLocks noGrp="1"/>
          </p:cNvSpPr>
          <p:nvPr>
            <p:ph type="sldNum" sz="quarter" idx="12"/>
          </p:nvPr>
        </p:nvSpPr>
        <p:spPr>
          <a:xfrm>
            <a:off x="6553200" y="6192574"/>
            <a:ext cx="2133600" cy="365125"/>
          </a:xfrm>
        </p:spPr>
        <p:txBody>
          <a:bodyPr/>
          <a:lstStyle/>
          <a:p>
            <a:pPr>
              <a:defRPr/>
            </a:pPr>
            <a:fld id="{3BABFDD9-386B-4635-A8AB-4BCCAEB4E35F}" type="slidenum">
              <a:rPr lang="en-US" smtClean="0"/>
              <a:pPr>
                <a:defRPr/>
              </a:pPr>
              <a:t>40</a:t>
            </a:fld>
            <a:endParaRPr lang="en-US" dirty="0"/>
          </a:p>
        </p:txBody>
      </p:sp>
    </p:spTree>
    <p:extLst>
      <p:ext uri="{BB962C8B-B14F-4D97-AF65-F5344CB8AC3E}">
        <p14:creationId xmlns:p14="http://schemas.microsoft.com/office/powerpoint/2010/main" xmlns="" val="564388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smtClean="0"/>
              <a:t>Part C: </a:t>
            </a:r>
            <a:r>
              <a:rPr lang="en-ZA" sz="2400" dirty="0"/>
              <a:t>Adequacy of financial resources for the implementation of plans </a:t>
            </a:r>
            <a:r>
              <a:rPr lang="en-ZA" sz="2400" dirty="0" smtClean="0"/>
              <a:t>(</a:t>
            </a:r>
            <a:r>
              <a:rPr lang="en-ZA" sz="2400" dirty="0"/>
              <a:t>Vote 36)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022099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97214"/>
            <a:ext cx="7207624" cy="1143000"/>
          </a:xfrm>
        </p:spPr>
        <p:txBody>
          <a:bodyPr/>
          <a:lstStyle/>
          <a:p>
            <a:r>
              <a:rPr lang="en-US" dirty="0" smtClean="0"/>
              <a:t>Areas with budget shortfalls</a:t>
            </a:r>
            <a:endParaRPr lang="en-US" dirty="0"/>
          </a:p>
        </p:txBody>
      </p:sp>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42</a:t>
            </a:fld>
            <a:endParaRPr lang="en-ZA"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3836178691"/>
              </p:ext>
            </p:extLst>
          </p:nvPr>
        </p:nvGraphicFramePr>
        <p:xfrm>
          <a:off x="1479176" y="941980"/>
          <a:ext cx="7537234" cy="4955646"/>
        </p:xfrm>
        <a:graphic>
          <a:graphicData uri="http://schemas.openxmlformats.org/drawingml/2006/table">
            <a:tbl>
              <a:tblPr firstRow="1" bandRow="1">
                <a:tableStyleId>{F5AB1C69-6EDB-4FF4-983F-18BD219EF322}</a:tableStyleId>
              </a:tblPr>
              <a:tblGrid>
                <a:gridCol w="1107708">
                  <a:extLst>
                    <a:ext uri="{9D8B030D-6E8A-4147-A177-3AD203B41FA5}">
                      <a16:colId xmlns:a16="http://schemas.microsoft.com/office/drawing/2014/main" xmlns="" val="20000"/>
                    </a:ext>
                  </a:extLst>
                </a:gridCol>
                <a:gridCol w="804840">
                  <a:extLst>
                    <a:ext uri="{9D8B030D-6E8A-4147-A177-3AD203B41FA5}">
                      <a16:colId xmlns:a16="http://schemas.microsoft.com/office/drawing/2014/main" xmlns="" val="20001"/>
                    </a:ext>
                  </a:extLst>
                </a:gridCol>
                <a:gridCol w="967409">
                  <a:extLst>
                    <a:ext uri="{9D8B030D-6E8A-4147-A177-3AD203B41FA5}">
                      <a16:colId xmlns:a16="http://schemas.microsoft.com/office/drawing/2014/main" xmlns="" val="20002"/>
                    </a:ext>
                  </a:extLst>
                </a:gridCol>
                <a:gridCol w="1009469">
                  <a:extLst>
                    <a:ext uri="{9D8B030D-6E8A-4147-A177-3AD203B41FA5}">
                      <a16:colId xmlns:a16="http://schemas.microsoft.com/office/drawing/2014/main" xmlns="" val="20003"/>
                    </a:ext>
                  </a:extLst>
                </a:gridCol>
                <a:gridCol w="988439">
                  <a:extLst>
                    <a:ext uri="{9D8B030D-6E8A-4147-A177-3AD203B41FA5}">
                      <a16:colId xmlns:a16="http://schemas.microsoft.com/office/drawing/2014/main" xmlns="" val="20004"/>
                    </a:ext>
                  </a:extLst>
                </a:gridCol>
                <a:gridCol w="2659369">
                  <a:extLst>
                    <a:ext uri="{9D8B030D-6E8A-4147-A177-3AD203B41FA5}">
                      <a16:colId xmlns:a16="http://schemas.microsoft.com/office/drawing/2014/main" xmlns="" val="20005"/>
                    </a:ext>
                  </a:extLst>
                </a:gridCol>
              </a:tblGrid>
              <a:tr h="790504">
                <a:tc>
                  <a:txBody>
                    <a:bodyPr/>
                    <a:lstStyle/>
                    <a:p>
                      <a:r>
                        <a:rPr lang="en-ZA" sz="1200" dirty="0" smtClean="0">
                          <a:latin typeface="Arial" panose="020B0604020202020204" pitchFamily="34" charset="0"/>
                          <a:cs typeface="Arial" panose="020B0604020202020204" pitchFamily="34" charset="0"/>
                        </a:rPr>
                        <a:t>Name</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Budget</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R’000</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Confirmed shortfall</a:t>
                      </a:r>
                    </a:p>
                    <a:p>
                      <a:endParaRPr lang="en-ZA"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R’000</a:t>
                      </a:r>
                    </a:p>
                  </a:txBody>
                  <a:tcPr/>
                </a:tc>
                <a:tc>
                  <a:txBody>
                    <a:bodyPr/>
                    <a:lstStyle/>
                    <a:p>
                      <a:r>
                        <a:rPr lang="en-ZA" sz="1200" dirty="0" smtClean="0">
                          <a:latin typeface="Arial" panose="020B0604020202020204" pitchFamily="34" charset="0"/>
                          <a:cs typeface="Arial" panose="020B0604020202020204" pitchFamily="34" charset="0"/>
                        </a:rPr>
                        <a:t>Additional Projected shortfalls</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R’000</a:t>
                      </a:r>
                    </a:p>
                  </a:txBody>
                  <a:tcPr/>
                </a:tc>
                <a:tc>
                  <a:txBody>
                    <a:bodyPr/>
                    <a:lstStyle/>
                    <a:p>
                      <a:r>
                        <a:rPr lang="en-ZA" sz="1200" dirty="0" smtClean="0">
                          <a:latin typeface="Arial" panose="020B0604020202020204" pitchFamily="34" charset="0"/>
                          <a:cs typeface="Arial" panose="020B0604020202020204" pitchFamily="34" charset="0"/>
                        </a:rPr>
                        <a:t>Total shortfall</a:t>
                      </a:r>
                    </a:p>
                    <a:p>
                      <a:endParaRPr lang="en-ZA"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R’000</a:t>
                      </a:r>
                    </a:p>
                  </a:txBody>
                  <a:tcPr/>
                </a:tc>
                <a:tc>
                  <a:txBody>
                    <a:bodyPr/>
                    <a:lstStyle/>
                    <a:p>
                      <a:r>
                        <a:rPr lang="en-ZA" sz="1200" dirty="0" smtClean="0">
                          <a:latin typeface="Arial" panose="020B0604020202020204" pitchFamily="34" charset="0"/>
                          <a:cs typeface="Arial" panose="020B0604020202020204" pitchFamily="34" charset="0"/>
                        </a:rPr>
                        <a:t>Comments</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90504">
                <a:tc>
                  <a:txBody>
                    <a:bodyPr/>
                    <a:lstStyle/>
                    <a:p>
                      <a:r>
                        <a:rPr lang="en-ZA" sz="1200" dirty="0" smtClean="0">
                          <a:latin typeface="Arial" panose="020B0604020202020204" pitchFamily="34" charset="0"/>
                          <a:cs typeface="Arial" panose="020B0604020202020204" pitchFamily="34" charset="0"/>
                        </a:rPr>
                        <a:t>Giyani Water Services</a:t>
                      </a:r>
                      <a:endParaRPr lang="en-ZA" sz="1200" dirty="0">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104 060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178 000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178 000</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r>
                        <a:rPr lang="en-ZA" sz="1200" baseline="0" dirty="0" smtClean="0">
                          <a:latin typeface="Arial" panose="020B0604020202020204" pitchFamily="34" charset="0"/>
                          <a:cs typeface="Arial" panose="020B0604020202020204" pitchFamily="34" charset="0"/>
                        </a:rPr>
                        <a:t>An amount of R104million has been made available for this project, however an additional R178million is required to complete phase 1.</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966172">
                <a:tc>
                  <a:txBody>
                    <a:bodyPr/>
                    <a:lstStyle/>
                    <a:p>
                      <a:r>
                        <a:rPr lang="en-ZA" sz="1200" dirty="0" smtClean="0">
                          <a:latin typeface="Arial" panose="020B0604020202020204" pitchFamily="34" charset="0"/>
                          <a:cs typeface="Arial" panose="020B0604020202020204" pitchFamily="34" charset="0"/>
                        </a:rPr>
                        <a:t>Butterworth Emergency</a:t>
                      </a:r>
                      <a:endParaRPr lang="en-ZA" sz="1200" dirty="0">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10</a:t>
                      </a:r>
                      <a:r>
                        <a:rPr lang="en-ZA" sz="1200" baseline="0" dirty="0" smtClean="0">
                          <a:solidFill>
                            <a:schemeClr val="tx1"/>
                          </a:solidFill>
                          <a:latin typeface="Arial" panose="020B0604020202020204" pitchFamily="34" charset="0"/>
                          <a:cs typeface="Arial" panose="020B0604020202020204" pitchFamily="34" charset="0"/>
                        </a:rPr>
                        <a:t> 000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baseline="0" dirty="0" smtClean="0">
                          <a:solidFill>
                            <a:schemeClr val="tx1"/>
                          </a:solidFill>
                          <a:latin typeface="Arial" panose="020B0604020202020204" pitchFamily="34" charset="0"/>
                          <a:cs typeface="Arial" panose="020B0604020202020204" pitchFamily="34" charset="0"/>
                        </a:rPr>
                        <a:t>190 000</a:t>
                      </a:r>
                    </a:p>
                  </a:txBody>
                  <a:tcPr/>
                </a:tc>
                <a:tc>
                  <a:txBody>
                    <a:bodyPr/>
                    <a:lstStyle/>
                    <a:p>
                      <a:pPr algn="r"/>
                      <a:endParaRPr lang="en-ZA" sz="1200" baseline="0" dirty="0" smtClean="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baseline="0" dirty="0" smtClean="0">
                          <a:solidFill>
                            <a:schemeClr val="tx1"/>
                          </a:solidFill>
                          <a:latin typeface="Arial" panose="020B0604020202020204" pitchFamily="34" charset="0"/>
                          <a:cs typeface="Arial" panose="020B0604020202020204" pitchFamily="34" charset="0"/>
                        </a:rPr>
                        <a:t>190 000</a:t>
                      </a:r>
                      <a:endParaRPr lang="en-ZA" sz="1200" b="1" baseline="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In 2017/18,</a:t>
                      </a:r>
                      <a:r>
                        <a:rPr lang="en-ZA" sz="1200" baseline="0" dirty="0" smtClean="0">
                          <a:latin typeface="Arial" panose="020B0604020202020204" pitchFamily="34" charset="0"/>
                          <a:cs typeface="Arial" panose="020B0604020202020204" pitchFamily="34" charset="0"/>
                        </a:rPr>
                        <a:t> t</a:t>
                      </a:r>
                      <a:r>
                        <a:rPr lang="en-ZA" sz="1200" dirty="0" smtClean="0">
                          <a:latin typeface="Arial" panose="020B0604020202020204" pitchFamily="34" charset="0"/>
                          <a:cs typeface="Arial" panose="020B0604020202020204" pitchFamily="34" charset="0"/>
                        </a:rPr>
                        <a:t>he National Treasury allocated an amount of R200 million as unforeseen</a:t>
                      </a:r>
                      <a:r>
                        <a:rPr lang="en-ZA" sz="1200" baseline="0" dirty="0" smtClean="0">
                          <a:latin typeface="Arial" panose="020B0604020202020204" pitchFamily="34" charset="0"/>
                          <a:cs typeface="Arial" panose="020B0604020202020204" pitchFamily="34" charset="0"/>
                        </a:rPr>
                        <a:t> and unavoidable. The project will be implemented in 2018/19.</a:t>
                      </a:r>
                    </a:p>
                  </a:txBody>
                  <a:tcPr/>
                </a:tc>
                <a:extLst>
                  <a:ext uri="{0D108BD9-81ED-4DB2-BD59-A6C34878D82A}">
                    <a16:rowId xmlns:a16="http://schemas.microsoft.com/office/drawing/2014/main" xmlns="" val="10002"/>
                  </a:ext>
                </a:extLst>
              </a:tr>
              <a:tr h="1317507">
                <a:tc>
                  <a:txBody>
                    <a:bodyPr/>
                    <a:lstStyle/>
                    <a:p>
                      <a:r>
                        <a:rPr lang="en-ZA" sz="1200" dirty="0" smtClean="0">
                          <a:latin typeface="Arial" panose="020B0604020202020204" pitchFamily="34" charset="0"/>
                          <a:cs typeface="Arial" panose="020B0604020202020204" pitchFamily="34" charset="0"/>
                        </a:rPr>
                        <a:t>Maintenance of infrastructure (i.e. War</a:t>
                      </a:r>
                      <a:r>
                        <a:rPr lang="en-ZA" sz="1200" baseline="0" dirty="0" smtClean="0">
                          <a:latin typeface="Arial" panose="020B0604020202020204" pitchFamily="34" charset="0"/>
                          <a:cs typeface="Arial" panose="020B0604020202020204" pitchFamily="34" charset="0"/>
                        </a:rPr>
                        <a:t> on Leaks)</a:t>
                      </a:r>
                      <a:endParaRPr lang="en-ZA" sz="1200" dirty="0">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1 287 000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1 287 000</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The</a:t>
                      </a:r>
                      <a:r>
                        <a:rPr lang="en-ZA" sz="1200" baseline="0" dirty="0" smtClean="0">
                          <a:latin typeface="Arial" panose="020B0604020202020204" pitchFamily="34" charset="0"/>
                          <a:cs typeface="Arial" panose="020B0604020202020204" pitchFamily="34" charset="0"/>
                        </a:rPr>
                        <a:t> project was previously funded under the </a:t>
                      </a:r>
                      <a:r>
                        <a:rPr lang="en-ZA" sz="1200" baseline="0" dirty="0" err="1" smtClean="0">
                          <a:latin typeface="Arial" panose="020B0604020202020204" pitchFamily="34" charset="0"/>
                          <a:cs typeface="Arial" panose="020B0604020202020204" pitchFamily="34" charset="0"/>
                        </a:rPr>
                        <a:t>WTE</a:t>
                      </a:r>
                      <a:r>
                        <a:rPr lang="en-ZA" sz="1200" baseline="0" dirty="0" smtClean="0">
                          <a:latin typeface="Arial" panose="020B0604020202020204" pitchFamily="34" charset="0"/>
                          <a:cs typeface="Arial" panose="020B0604020202020204" pitchFamily="34" charset="0"/>
                        </a:rPr>
                        <a:t>. Since it wasn’t the </a:t>
                      </a:r>
                      <a:r>
                        <a:rPr lang="en-ZA" sz="1200" baseline="0" dirty="0" err="1" smtClean="0">
                          <a:latin typeface="Arial" panose="020B0604020202020204" pitchFamily="34" charset="0"/>
                          <a:cs typeface="Arial" panose="020B0604020202020204" pitchFamily="34" charset="0"/>
                        </a:rPr>
                        <a:t>WTE</a:t>
                      </a:r>
                      <a:r>
                        <a:rPr lang="en-ZA" sz="1200" baseline="0" dirty="0" smtClean="0">
                          <a:latin typeface="Arial" panose="020B0604020202020204" pitchFamily="34" charset="0"/>
                          <a:cs typeface="Arial" panose="020B0604020202020204" pitchFamily="34" charset="0"/>
                        </a:rPr>
                        <a:t> mandate, it was moved to the Main Account without a budget. Phases 1 and 2 are under implementation and </a:t>
                      </a:r>
                      <a:r>
                        <a:rPr lang="en-ZA" sz="1200" baseline="0" dirty="0" err="1" smtClean="0">
                          <a:latin typeface="Arial" panose="020B0604020202020204" pitchFamily="34" charset="0"/>
                          <a:cs typeface="Arial" panose="020B0604020202020204" pitchFamily="34" charset="0"/>
                        </a:rPr>
                        <a:t>DWS</a:t>
                      </a:r>
                      <a:r>
                        <a:rPr lang="en-ZA" sz="1200" baseline="0" dirty="0" smtClean="0">
                          <a:latin typeface="Arial" panose="020B0604020202020204" pitchFamily="34" charset="0"/>
                          <a:cs typeface="Arial" panose="020B0604020202020204" pitchFamily="34" charset="0"/>
                        </a:rPr>
                        <a:t> is expected to implement phase 3. </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932286">
                <a:tc>
                  <a:txBody>
                    <a:bodyPr/>
                    <a:lstStyle/>
                    <a:p>
                      <a:r>
                        <a:rPr lang="en-ZA" sz="1200" dirty="0" smtClean="0">
                          <a:latin typeface="Arial" panose="020B0604020202020204" pitchFamily="34" charset="0"/>
                          <a:cs typeface="Arial" panose="020B0604020202020204" pitchFamily="34" charset="0"/>
                        </a:rPr>
                        <a:t>Accruals</a:t>
                      </a:r>
                      <a:endParaRPr lang="en-ZA" sz="1200" dirty="0">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609 000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b="1" dirty="0" smtClean="0">
                          <a:solidFill>
                            <a:schemeClr val="tx1"/>
                          </a:solidFill>
                          <a:latin typeface="Arial" panose="020B0604020202020204" pitchFamily="34" charset="0"/>
                          <a:cs typeface="Arial" panose="020B0604020202020204" pitchFamily="34" charset="0"/>
                        </a:rPr>
                        <a:t>1 025 000</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The confirmed accruals</a:t>
                      </a:r>
                      <a:r>
                        <a:rPr lang="en-ZA" sz="1200" baseline="0" dirty="0" smtClean="0">
                          <a:latin typeface="Arial" panose="020B0604020202020204" pitchFamily="34" charset="0"/>
                          <a:cs typeface="Arial" panose="020B0604020202020204" pitchFamily="34" charset="0"/>
                        </a:rPr>
                        <a:t> as at end March 2018 amounted to R609million.  To date, this figure has increased to R1 025 billion. </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739016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97214"/>
            <a:ext cx="7207624" cy="1143000"/>
          </a:xfrm>
        </p:spPr>
        <p:txBody>
          <a:bodyPr/>
          <a:lstStyle/>
          <a:p>
            <a:r>
              <a:rPr lang="en-US" dirty="0"/>
              <a:t>Areas with budget shortfalls</a:t>
            </a:r>
          </a:p>
        </p:txBody>
      </p:sp>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43</a:t>
            </a:fld>
            <a:endParaRPr lang="en-ZA"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2913940297"/>
              </p:ext>
            </p:extLst>
          </p:nvPr>
        </p:nvGraphicFramePr>
        <p:xfrm>
          <a:off x="1479176" y="1110638"/>
          <a:ext cx="7473437" cy="4424522"/>
        </p:xfrm>
        <a:graphic>
          <a:graphicData uri="http://schemas.openxmlformats.org/drawingml/2006/table">
            <a:tbl>
              <a:tblPr firstRow="1" bandRow="1">
                <a:tableStyleId>{F5AB1C69-6EDB-4FF4-983F-18BD219EF322}</a:tableStyleId>
              </a:tblPr>
              <a:tblGrid>
                <a:gridCol w="1098332">
                  <a:extLst>
                    <a:ext uri="{9D8B030D-6E8A-4147-A177-3AD203B41FA5}">
                      <a16:colId xmlns:a16="http://schemas.microsoft.com/office/drawing/2014/main" xmlns="" val="20000"/>
                    </a:ext>
                  </a:extLst>
                </a:gridCol>
                <a:gridCol w="752119">
                  <a:extLst>
                    <a:ext uri="{9D8B030D-6E8A-4147-A177-3AD203B41FA5}">
                      <a16:colId xmlns:a16="http://schemas.microsoft.com/office/drawing/2014/main" xmlns="" val="20001"/>
                    </a:ext>
                  </a:extLst>
                </a:gridCol>
                <a:gridCol w="995013">
                  <a:extLst>
                    <a:ext uri="{9D8B030D-6E8A-4147-A177-3AD203B41FA5}">
                      <a16:colId xmlns:a16="http://schemas.microsoft.com/office/drawing/2014/main" xmlns="" val="20002"/>
                    </a:ext>
                  </a:extLst>
                </a:gridCol>
                <a:gridCol w="963577">
                  <a:extLst>
                    <a:ext uri="{9D8B030D-6E8A-4147-A177-3AD203B41FA5}">
                      <a16:colId xmlns:a16="http://schemas.microsoft.com/office/drawing/2014/main" xmlns="" val="20003"/>
                    </a:ext>
                  </a:extLst>
                </a:gridCol>
                <a:gridCol w="910045">
                  <a:extLst>
                    <a:ext uri="{9D8B030D-6E8A-4147-A177-3AD203B41FA5}">
                      <a16:colId xmlns:a16="http://schemas.microsoft.com/office/drawing/2014/main" xmlns="" val="20004"/>
                    </a:ext>
                  </a:extLst>
                </a:gridCol>
                <a:gridCol w="2754351">
                  <a:extLst>
                    <a:ext uri="{9D8B030D-6E8A-4147-A177-3AD203B41FA5}">
                      <a16:colId xmlns:a16="http://schemas.microsoft.com/office/drawing/2014/main" xmlns="" val="20005"/>
                    </a:ext>
                  </a:extLst>
                </a:gridCol>
              </a:tblGrid>
              <a:tr h="770579">
                <a:tc>
                  <a:txBody>
                    <a:bodyPr/>
                    <a:lstStyle/>
                    <a:p>
                      <a:r>
                        <a:rPr lang="en-ZA" sz="1200" dirty="0" smtClean="0">
                          <a:latin typeface="Arial" panose="020B0604020202020204" pitchFamily="34" charset="0"/>
                          <a:cs typeface="Arial" panose="020B0604020202020204" pitchFamily="34" charset="0"/>
                        </a:rPr>
                        <a:t>Name</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Budget</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R’000</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Confirmed shortfall</a:t>
                      </a:r>
                    </a:p>
                    <a:p>
                      <a:endParaRPr lang="en-ZA"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R’000</a:t>
                      </a:r>
                    </a:p>
                  </a:txBody>
                  <a:tcPr/>
                </a:tc>
                <a:tc>
                  <a:txBody>
                    <a:bodyPr/>
                    <a:lstStyle/>
                    <a:p>
                      <a:r>
                        <a:rPr lang="en-ZA" sz="1200" dirty="0" smtClean="0">
                          <a:latin typeface="Arial" panose="020B0604020202020204" pitchFamily="34" charset="0"/>
                          <a:cs typeface="Arial" panose="020B0604020202020204" pitchFamily="34" charset="0"/>
                        </a:rPr>
                        <a:t>Additional Projected shortfalls</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R’000</a:t>
                      </a:r>
                    </a:p>
                  </a:txBody>
                  <a:tcPr/>
                </a:tc>
                <a:tc>
                  <a:txBody>
                    <a:bodyPr/>
                    <a:lstStyle/>
                    <a:p>
                      <a:r>
                        <a:rPr lang="en-ZA" sz="1200" dirty="0" smtClean="0">
                          <a:latin typeface="Arial" panose="020B0604020202020204" pitchFamily="34" charset="0"/>
                          <a:cs typeface="Arial" panose="020B0604020202020204" pitchFamily="34" charset="0"/>
                        </a:rPr>
                        <a:t>Total shortfall</a:t>
                      </a:r>
                    </a:p>
                    <a:p>
                      <a:endParaRPr lang="en-ZA"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R’000</a:t>
                      </a:r>
                    </a:p>
                  </a:txBody>
                  <a:tcPr/>
                </a:tc>
                <a:tc>
                  <a:txBody>
                    <a:bodyPr/>
                    <a:lstStyle/>
                    <a:p>
                      <a:r>
                        <a:rPr lang="en-ZA" sz="1200" dirty="0" smtClean="0">
                          <a:latin typeface="Arial" panose="020B0604020202020204" pitchFamily="34" charset="0"/>
                          <a:cs typeface="Arial" panose="020B0604020202020204" pitchFamily="34" charset="0"/>
                        </a:rPr>
                        <a:t>Comments</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941819">
                <a:tc>
                  <a:txBody>
                    <a:bodyPr/>
                    <a:lstStyle/>
                    <a:p>
                      <a:r>
                        <a:rPr lang="en-ZA" sz="1200" dirty="0" smtClean="0">
                          <a:latin typeface="Arial" panose="020B0604020202020204" pitchFamily="34" charset="0"/>
                          <a:cs typeface="Arial" panose="020B0604020202020204" pitchFamily="34" charset="0"/>
                        </a:rPr>
                        <a:t>Outstanding</a:t>
                      </a:r>
                      <a:r>
                        <a:rPr lang="en-ZA" sz="1200" baseline="0" dirty="0" smtClean="0">
                          <a:latin typeface="Arial" panose="020B0604020202020204" pitchFamily="34" charset="0"/>
                          <a:cs typeface="Arial" panose="020B0604020202020204" pitchFamily="34" charset="0"/>
                        </a:rPr>
                        <a:t> transfers to Municipalities and Waterboards</a:t>
                      </a:r>
                      <a:endParaRPr lang="en-ZA" sz="1200" dirty="0">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156 254</a:t>
                      </a:r>
                    </a:p>
                  </a:txBody>
                  <a:tcPr/>
                </a:tc>
                <a:tc>
                  <a:txBody>
                    <a:bodyPr/>
                    <a:lstStyle/>
                    <a:p>
                      <a:pPr lvl="0" algn="r"/>
                      <a:r>
                        <a:rPr lang="en-ZA" sz="1200" kern="1200" dirty="0" smtClean="0">
                          <a:solidFill>
                            <a:schemeClr val="tx1"/>
                          </a:solidFill>
                          <a:effectLst/>
                          <a:latin typeface="Arial" panose="020B0604020202020204" pitchFamily="34" charset="0"/>
                          <a:ea typeface="+mn-ea"/>
                          <a:cs typeface="Arial" panose="020B0604020202020204" pitchFamily="34" charset="0"/>
                        </a:rPr>
                        <a:t>42 292</a:t>
                      </a:r>
                    </a:p>
                  </a:txBody>
                  <a:tcPr/>
                </a:tc>
                <a:tc>
                  <a:txBody>
                    <a:bodyPr/>
                    <a:lstStyle/>
                    <a:p>
                      <a:pPr lvl="0" algn="r"/>
                      <a:r>
                        <a:rPr lang="en-ZA" sz="1200" b="1" kern="1200" dirty="0" smtClean="0">
                          <a:solidFill>
                            <a:schemeClr val="tx1"/>
                          </a:solidFill>
                          <a:effectLst/>
                          <a:latin typeface="Arial" panose="020B0604020202020204" pitchFamily="34" charset="0"/>
                          <a:ea typeface="+mn-ea"/>
                          <a:cs typeface="Arial" panose="020B0604020202020204" pitchFamily="34" charset="0"/>
                        </a:rPr>
                        <a:t>198 546</a:t>
                      </a:r>
                    </a:p>
                  </a:txBody>
                  <a:tcPr/>
                </a:tc>
                <a:tc>
                  <a:txBody>
                    <a:bodyPr/>
                    <a:lstStyle/>
                    <a:p>
                      <a:pPr lvl="0"/>
                      <a:r>
                        <a:rPr lang="en-ZA" sz="1200" kern="1200" dirty="0" smtClean="0">
                          <a:solidFill>
                            <a:schemeClr val="dk1"/>
                          </a:solidFill>
                          <a:effectLst/>
                          <a:latin typeface="Arial" panose="020B0604020202020204" pitchFamily="34" charset="0"/>
                          <a:ea typeface="+mn-ea"/>
                          <a:cs typeface="Arial" panose="020B0604020202020204" pitchFamily="34" charset="0"/>
                        </a:rPr>
                        <a:t>Scheduled</a:t>
                      </a:r>
                      <a:r>
                        <a:rPr lang="en-ZA" sz="1200" kern="1200" baseline="0" dirty="0" smtClean="0">
                          <a:solidFill>
                            <a:schemeClr val="dk1"/>
                          </a:solidFill>
                          <a:effectLst/>
                          <a:latin typeface="Arial" panose="020B0604020202020204" pitchFamily="34" charset="0"/>
                          <a:ea typeface="+mn-ea"/>
                          <a:cs typeface="Arial" panose="020B0604020202020204" pitchFamily="34" charset="0"/>
                        </a:rPr>
                        <a:t> transfers of R198million were not made to Municipalities and Waterboards in the 2017/18 financial year due to unavailability of funds.  </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941819">
                <a:tc>
                  <a:txBody>
                    <a:bodyPr/>
                    <a:lstStyle/>
                    <a:p>
                      <a:r>
                        <a:rPr lang="en-ZA" sz="1200" dirty="0" smtClean="0">
                          <a:latin typeface="Arial" panose="020B0604020202020204" pitchFamily="34" charset="0"/>
                          <a:cs typeface="Arial" panose="020B0604020202020204" pitchFamily="34" charset="0"/>
                        </a:rPr>
                        <a:t>Funds to be surrendered</a:t>
                      </a:r>
                      <a:r>
                        <a:rPr lang="en-ZA" sz="1200" baseline="0" dirty="0" smtClean="0">
                          <a:latin typeface="Arial" panose="020B0604020202020204" pitchFamily="34" charset="0"/>
                          <a:cs typeface="Arial" panose="020B0604020202020204" pitchFamily="34" charset="0"/>
                        </a:rPr>
                        <a:t> to National Treasury</a:t>
                      </a:r>
                      <a:endParaRPr lang="en-ZA" sz="1200" dirty="0">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486 154</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486 154</a:t>
                      </a:r>
                      <a:endParaRPr kumimoji="0" lang="en-ZA" sz="1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Department underspent its budget by R486million and has to surrender these funds back to National Treasury in the current financial year.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770579">
                <a:tc>
                  <a:txBody>
                    <a:bodyPr/>
                    <a:lstStyle/>
                    <a:p>
                      <a:r>
                        <a:rPr lang="en-ZA" sz="1200" dirty="0" smtClean="0">
                          <a:latin typeface="Arial" panose="020B0604020202020204" pitchFamily="34" charset="0"/>
                          <a:cs typeface="Arial" panose="020B0604020202020204" pitchFamily="34" charset="0"/>
                        </a:rPr>
                        <a:t>Bank</a:t>
                      </a:r>
                      <a:r>
                        <a:rPr lang="en-ZA" sz="1200" baseline="0" dirty="0" smtClean="0">
                          <a:latin typeface="Arial" panose="020B0604020202020204" pitchFamily="34" charset="0"/>
                          <a:cs typeface="Arial" panose="020B0604020202020204" pitchFamily="34" charset="0"/>
                        </a:rPr>
                        <a:t> overdraft</a:t>
                      </a:r>
                      <a:endParaRPr lang="en-ZA" sz="1200" dirty="0">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dirty="0" smtClean="0">
                          <a:solidFill>
                            <a:schemeClr val="tx1"/>
                          </a:solidFill>
                          <a:latin typeface="Arial" panose="020B0604020202020204" pitchFamily="34" charset="0"/>
                          <a:cs typeface="Arial" panose="020B0604020202020204" pitchFamily="34" charset="0"/>
                        </a:rPr>
                        <a:t>134 000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b="1" dirty="0" smtClean="0">
                          <a:solidFill>
                            <a:schemeClr val="tx1"/>
                          </a:solidFill>
                          <a:latin typeface="Arial" panose="020B0604020202020204" pitchFamily="34" charset="0"/>
                          <a:cs typeface="Arial" panose="020B0604020202020204" pitchFamily="34" charset="0"/>
                        </a:rPr>
                        <a:t>134 000</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The Department closed its books with an overdraft of R134million.</a:t>
                      </a:r>
                      <a:r>
                        <a:rPr lang="en-ZA" sz="1200" baseline="0" dirty="0" smtClean="0">
                          <a:latin typeface="Arial" panose="020B0604020202020204" pitchFamily="34" charset="0"/>
                          <a:cs typeface="Arial" panose="020B0604020202020204" pitchFamily="34" charset="0"/>
                        </a:rPr>
                        <a:t>  This will have to be paid back from the 2018/19 budget.</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766922">
                <a:tc>
                  <a:txBody>
                    <a:bodyPr/>
                    <a:lstStyle/>
                    <a:p>
                      <a:r>
                        <a:rPr lang="en-ZA" sz="1200" b="1" dirty="0" smtClean="0">
                          <a:latin typeface="Arial" panose="020B0604020202020204" pitchFamily="34" charset="0"/>
                          <a:cs typeface="Arial" panose="020B0604020202020204" pitchFamily="34" charset="0"/>
                        </a:rPr>
                        <a:t>TOTAL</a:t>
                      </a:r>
                      <a:endParaRPr lang="en-ZA" sz="1200" b="1" dirty="0">
                        <a:latin typeface="Arial" panose="020B0604020202020204" pitchFamily="34" charset="0"/>
                        <a:cs typeface="Arial" panose="020B0604020202020204" pitchFamily="34" charset="0"/>
                      </a:endParaRPr>
                    </a:p>
                  </a:txBody>
                  <a:tcPr/>
                </a:tc>
                <a:tc>
                  <a:txBody>
                    <a:bodyPr/>
                    <a:lstStyle/>
                    <a:p>
                      <a:pPr algn="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b="1" dirty="0" smtClean="0">
                          <a:solidFill>
                            <a:schemeClr val="tx1"/>
                          </a:solidFill>
                          <a:latin typeface="Arial" panose="020B0604020202020204" pitchFamily="34" charset="0"/>
                          <a:cs typeface="Arial" panose="020B0604020202020204" pitchFamily="34" charset="0"/>
                        </a:rPr>
                        <a:t>1 575 408</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b="1" dirty="0" smtClean="0">
                          <a:solidFill>
                            <a:schemeClr val="tx1"/>
                          </a:solidFill>
                          <a:latin typeface="Arial" panose="020B0604020202020204" pitchFamily="34" charset="0"/>
                          <a:cs typeface="Arial" panose="020B0604020202020204" pitchFamily="34" charset="0"/>
                        </a:rPr>
                        <a:t>1 507 292</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sz="1200" b="1" dirty="0" smtClean="0">
                          <a:solidFill>
                            <a:schemeClr val="tx1"/>
                          </a:solidFill>
                          <a:latin typeface="Arial" panose="020B0604020202020204" pitchFamily="34" charset="0"/>
                          <a:cs typeface="Arial" panose="020B0604020202020204" pitchFamily="34" charset="0"/>
                        </a:rPr>
                        <a:t>3 082</a:t>
                      </a:r>
                      <a:r>
                        <a:rPr lang="en-ZA" sz="1200" b="1" baseline="0" dirty="0" smtClean="0">
                          <a:solidFill>
                            <a:schemeClr val="tx1"/>
                          </a:solidFill>
                          <a:latin typeface="Arial" panose="020B0604020202020204" pitchFamily="34" charset="0"/>
                          <a:cs typeface="Arial" panose="020B0604020202020204" pitchFamily="34" charset="0"/>
                        </a:rPr>
                        <a:t> 700</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r>
                        <a:rPr lang="en-ZA" sz="1200" b="1" dirty="0" smtClean="0">
                          <a:latin typeface="Arial" panose="020B0604020202020204" pitchFamily="34" charset="0"/>
                          <a:cs typeface="Arial" panose="020B0604020202020204" pitchFamily="34" charset="0"/>
                        </a:rPr>
                        <a:t>There’s a total shortfall of R3.08billion in the 2018/19 financial year.</a:t>
                      </a:r>
                      <a:endParaRPr lang="en-ZA"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637041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32744"/>
            <a:ext cx="7207624" cy="1143000"/>
          </a:xfrm>
        </p:spPr>
        <p:txBody>
          <a:bodyPr/>
          <a:lstStyle/>
          <a:p>
            <a:r>
              <a:rPr lang="en-US" dirty="0" smtClean="0"/>
              <a:t>Overview of budget analysis</a:t>
            </a:r>
            <a:endParaRPr lang="en-US" dirty="0"/>
          </a:p>
        </p:txBody>
      </p:sp>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44</a:t>
            </a:fld>
            <a:endParaRPr lang="en-ZA" dirty="0"/>
          </a:p>
        </p:txBody>
      </p:sp>
      <p:sp>
        <p:nvSpPr>
          <p:cNvPr id="3" name="Content Placeholder 2"/>
          <p:cNvSpPr>
            <a:spLocks noGrp="1"/>
          </p:cNvSpPr>
          <p:nvPr>
            <p:ph idx="1"/>
          </p:nvPr>
        </p:nvSpPr>
        <p:spPr>
          <a:xfrm>
            <a:off x="1479176" y="1081576"/>
            <a:ext cx="7207624" cy="5015462"/>
          </a:xfrm>
        </p:spPr>
        <p:txBody>
          <a:bodyPr/>
          <a:lstStyle/>
          <a:p>
            <a:r>
              <a:rPr lang="en-ZA" sz="2400" dirty="0"/>
              <a:t>The Department has to find a minimum amount of </a:t>
            </a:r>
            <a:r>
              <a:rPr lang="en-ZA" sz="2400" b="1" dirty="0" smtClean="0"/>
              <a:t>R1.5billion</a:t>
            </a:r>
            <a:r>
              <a:rPr lang="en-ZA" sz="2400" dirty="0" smtClean="0"/>
              <a:t> </a:t>
            </a:r>
            <a:r>
              <a:rPr lang="en-ZA" sz="2400" dirty="0"/>
              <a:t>of the confirmed shortfall from the current budget.</a:t>
            </a:r>
          </a:p>
          <a:p>
            <a:r>
              <a:rPr lang="en-ZA" sz="2400" dirty="0"/>
              <a:t>The Department has a budget of </a:t>
            </a:r>
            <a:r>
              <a:rPr lang="en-ZA" sz="2400" b="1" dirty="0"/>
              <a:t>R15.5billion</a:t>
            </a:r>
            <a:r>
              <a:rPr lang="en-ZA" sz="2400" dirty="0"/>
              <a:t> for the 2018/19 financial year.</a:t>
            </a:r>
          </a:p>
          <a:p>
            <a:r>
              <a:rPr lang="en-ZA" sz="2400" dirty="0"/>
              <a:t>Of this amount, the amounts that are exclusively appropriated and can’t be used for anything else are </a:t>
            </a:r>
            <a:r>
              <a:rPr lang="en-ZA" sz="2400" b="1" dirty="0"/>
              <a:t>R10.9billion</a:t>
            </a:r>
            <a:r>
              <a:rPr lang="en-ZA" sz="2400" dirty="0"/>
              <a:t> as follows:</a:t>
            </a:r>
          </a:p>
          <a:p>
            <a:pPr lvl="1"/>
            <a:r>
              <a:rPr lang="en-ZA" sz="2000" dirty="0"/>
              <a:t>Salaries </a:t>
            </a:r>
            <a:r>
              <a:rPr lang="en-ZA" sz="2000" b="1" dirty="0"/>
              <a:t>R1.7billion</a:t>
            </a:r>
          </a:p>
          <a:p>
            <a:pPr lvl="1"/>
            <a:r>
              <a:rPr lang="en-ZA" sz="2000" dirty="0"/>
              <a:t>Transfers to Municipalities </a:t>
            </a:r>
            <a:r>
              <a:rPr lang="en-ZA" sz="2000" b="1" dirty="0"/>
              <a:t>R5.4billion</a:t>
            </a:r>
          </a:p>
          <a:p>
            <a:pPr lvl="1"/>
            <a:r>
              <a:rPr lang="en-ZA" sz="2000" dirty="0"/>
              <a:t>Transfers to </a:t>
            </a:r>
            <a:r>
              <a:rPr lang="en-ZA" sz="2000" dirty="0" smtClean="0"/>
              <a:t>Water boards </a:t>
            </a:r>
            <a:r>
              <a:rPr lang="en-ZA" sz="2000" dirty="0"/>
              <a:t>and </a:t>
            </a:r>
            <a:r>
              <a:rPr lang="en-ZA" sz="2000" dirty="0" err="1"/>
              <a:t>KOBWA</a:t>
            </a:r>
            <a:r>
              <a:rPr lang="en-ZA" sz="2000" dirty="0"/>
              <a:t> </a:t>
            </a:r>
            <a:r>
              <a:rPr lang="en-ZA" sz="2000" b="1" dirty="0"/>
              <a:t>R903million</a:t>
            </a:r>
          </a:p>
          <a:p>
            <a:pPr lvl="1"/>
            <a:r>
              <a:rPr lang="en-ZA" sz="2000" dirty="0" err="1"/>
              <a:t>WTE</a:t>
            </a:r>
            <a:r>
              <a:rPr lang="en-ZA" sz="2000" dirty="0"/>
              <a:t> Augmentation </a:t>
            </a:r>
            <a:r>
              <a:rPr lang="en-ZA" sz="2000" b="1" dirty="0"/>
              <a:t>R2.2billion</a:t>
            </a:r>
          </a:p>
          <a:p>
            <a:pPr lvl="1"/>
            <a:r>
              <a:rPr lang="en-ZA" sz="2000" dirty="0" smtClean="0"/>
              <a:t>Earmarked </a:t>
            </a:r>
            <a:r>
              <a:rPr lang="en-ZA" sz="2000" dirty="0"/>
              <a:t>funds for </a:t>
            </a:r>
            <a:r>
              <a:rPr lang="en-ZA" sz="2000" dirty="0" err="1"/>
              <a:t>BEP</a:t>
            </a:r>
            <a:r>
              <a:rPr lang="en-ZA" sz="2000" dirty="0"/>
              <a:t> </a:t>
            </a:r>
            <a:r>
              <a:rPr lang="en-ZA" sz="2000" b="1" dirty="0"/>
              <a:t>R608million</a:t>
            </a:r>
          </a:p>
          <a:p>
            <a:endParaRPr lang="en-US" dirty="0"/>
          </a:p>
        </p:txBody>
      </p:sp>
    </p:spTree>
    <p:extLst>
      <p:ext uri="{BB962C8B-B14F-4D97-AF65-F5344CB8AC3E}">
        <p14:creationId xmlns:p14="http://schemas.microsoft.com/office/powerpoint/2010/main" xmlns="" val="442491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74638"/>
            <a:ext cx="7202384" cy="774020"/>
          </a:xfrm>
        </p:spPr>
        <p:txBody>
          <a:bodyPr/>
          <a:lstStyle/>
          <a:p>
            <a:r>
              <a:rPr lang="en-US" dirty="0" smtClean="0"/>
              <a:t>Available budget</a:t>
            </a:r>
            <a:endParaRPr lang="en-ZA" b="1" dirty="0"/>
          </a:p>
        </p:txBody>
      </p:sp>
      <p:sp>
        <p:nvSpPr>
          <p:cNvPr id="3" name="Content Placeholder 2"/>
          <p:cNvSpPr>
            <a:spLocks noGrp="1"/>
          </p:cNvSpPr>
          <p:nvPr>
            <p:ph idx="1"/>
          </p:nvPr>
        </p:nvSpPr>
        <p:spPr>
          <a:xfrm>
            <a:off x="1484415" y="1417155"/>
            <a:ext cx="7013699" cy="3072966"/>
          </a:xfrm>
        </p:spPr>
        <p:txBody>
          <a:bodyPr/>
          <a:lstStyle/>
          <a:p>
            <a:r>
              <a:rPr lang="en-ZA" sz="2400" dirty="0" smtClean="0"/>
              <a:t>This leaves an available balance of </a:t>
            </a:r>
            <a:r>
              <a:rPr lang="en-ZA" sz="2400" b="1" dirty="0" smtClean="0"/>
              <a:t>R4.6 billion</a:t>
            </a:r>
            <a:r>
              <a:rPr lang="en-ZA" sz="2400" dirty="0" smtClean="0"/>
              <a:t> as follows:</a:t>
            </a:r>
          </a:p>
          <a:p>
            <a:pPr lvl="1"/>
            <a:r>
              <a:rPr lang="en-ZA" sz="2000" dirty="0" smtClean="0"/>
              <a:t>Goods and services: </a:t>
            </a:r>
            <a:r>
              <a:rPr lang="en-ZA" sz="2000" b="1" dirty="0" smtClean="0"/>
              <a:t>R1.6billion</a:t>
            </a:r>
          </a:p>
          <a:p>
            <a:pPr lvl="1"/>
            <a:r>
              <a:rPr lang="en-ZA" sz="2000" dirty="0" err="1" smtClean="0"/>
              <a:t>RBIG</a:t>
            </a:r>
            <a:r>
              <a:rPr lang="en-ZA" sz="2000" dirty="0" smtClean="0"/>
              <a:t> 6B: </a:t>
            </a:r>
            <a:r>
              <a:rPr lang="en-ZA" sz="2000" b="1" dirty="0" smtClean="0"/>
              <a:t>R2.9billion</a:t>
            </a:r>
          </a:p>
          <a:p>
            <a:pPr lvl="1"/>
            <a:r>
              <a:rPr lang="en-ZA" sz="2000" dirty="0" smtClean="0"/>
              <a:t>Other transfers for compensation of employees: </a:t>
            </a:r>
            <a:r>
              <a:rPr lang="en-ZA" sz="2000" b="1" dirty="0" smtClean="0"/>
              <a:t>R156 thousand</a:t>
            </a:r>
          </a:p>
          <a:p>
            <a:pPr lvl="1"/>
            <a:endParaRPr lang="en-ZA"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45</a:t>
            </a:fld>
            <a:endParaRPr lang="en-US" dirty="0"/>
          </a:p>
        </p:txBody>
      </p:sp>
    </p:spTree>
    <p:extLst>
      <p:ext uri="{BB962C8B-B14F-4D97-AF65-F5344CB8AC3E}">
        <p14:creationId xmlns:p14="http://schemas.microsoft.com/office/powerpoint/2010/main" xmlns="" val="201401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Breakdown of goods and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93049197"/>
              </p:ext>
            </p:extLst>
          </p:nvPr>
        </p:nvGraphicFramePr>
        <p:xfrm>
          <a:off x="1547663" y="1600200"/>
          <a:ext cx="7139137" cy="2225040"/>
        </p:xfrm>
        <a:graphic>
          <a:graphicData uri="http://schemas.openxmlformats.org/drawingml/2006/table">
            <a:tbl>
              <a:tblPr firstRow="1" bandRow="1">
                <a:tableStyleId>{F5AB1C69-6EDB-4FF4-983F-18BD219EF322}</a:tableStyleId>
              </a:tblPr>
              <a:tblGrid>
                <a:gridCol w="5688709">
                  <a:extLst>
                    <a:ext uri="{9D8B030D-6E8A-4147-A177-3AD203B41FA5}">
                      <a16:colId xmlns:a16="http://schemas.microsoft.com/office/drawing/2014/main" xmlns="" val="20000"/>
                    </a:ext>
                  </a:extLst>
                </a:gridCol>
                <a:gridCol w="1450428">
                  <a:extLst>
                    <a:ext uri="{9D8B030D-6E8A-4147-A177-3AD203B41FA5}">
                      <a16:colId xmlns:a16="http://schemas.microsoft.com/office/drawing/2014/main" xmlns="" val="20001"/>
                    </a:ext>
                  </a:extLst>
                </a:gridCol>
              </a:tblGrid>
              <a:tr h="370840">
                <a:tc>
                  <a:txBody>
                    <a:bodyPr/>
                    <a:lstStyle/>
                    <a:p>
                      <a:r>
                        <a:rPr lang="en-ZA" dirty="0" smtClean="0">
                          <a:latin typeface="Arial" panose="020B0604020202020204" pitchFamily="34" charset="0"/>
                          <a:cs typeface="Arial" panose="020B0604020202020204" pitchFamily="34" charset="0"/>
                        </a:rPr>
                        <a:t>DESCRIPTION</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b="1" dirty="0" smtClean="0">
                          <a:latin typeface="Arial" panose="020B0604020202020204" pitchFamily="34" charset="0"/>
                          <a:cs typeface="Arial" panose="020B0604020202020204" pitchFamily="34" charset="0"/>
                        </a:rPr>
                        <a:t>Goods</a:t>
                      </a:r>
                      <a:r>
                        <a:rPr lang="en-ZA" b="1" baseline="0" dirty="0" smtClean="0">
                          <a:latin typeface="Arial" panose="020B0604020202020204" pitchFamily="34" charset="0"/>
                          <a:cs typeface="Arial" panose="020B0604020202020204" pitchFamily="34" charset="0"/>
                        </a:rPr>
                        <a:t> and services</a:t>
                      </a:r>
                      <a:endParaRPr lang="en-ZA" b="1" dirty="0">
                        <a:latin typeface="Arial" panose="020B0604020202020204" pitchFamily="34" charset="0"/>
                        <a:cs typeface="Arial" panose="020B0604020202020204" pitchFamily="34" charset="0"/>
                      </a:endParaRPr>
                    </a:p>
                  </a:txBody>
                  <a:tcPr/>
                </a:tc>
                <a:tc>
                  <a:txBody>
                    <a:bodyPr/>
                    <a:lstStyle/>
                    <a:p>
                      <a:pPr algn="r"/>
                      <a:r>
                        <a:rPr lang="en-ZA" b="1" dirty="0" smtClean="0">
                          <a:latin typeface="Arial" panose="020B0604020202020204" pitchFamily="34" charset="0"/>
                          <a:cs typeface="Arial" panose="020B0604020202020204" pitchFamily="34" charset="0"/>
                        </a:rPr>
                        <a:t>1 598 043</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ZA" dirty="0" smtClean="0">
                          <a:latin typeface="Arial" panose="020B0604020202020204" pitchFamily="34" charset="0"/>
                          <a:cs typeface="Arial" panose="020B0604020202020204" pitchFamily="34" charset="0"/>
                        </a:rPr>
                        <a:t>Less:</a:t>
                      </a:r>
                      <a:r>
                        <a:rPr lang="en-ZA" baseline="0" dirty="0" smtClean="0">
                          <a:latin typeface="Arial" panose="020B0604020202020204" pitchFamily="34" charset="0"/>
                          <a:cs typeface="Arial" panose="020B0604020202020204" pitchFamily="34" charset="0"/>
                        </a:rPr>
                        <a:t> amounts committed</a:t>
                      </a:r>
                      <a:endParaRPr lang="en-ZA" b="1"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910 999</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ZA" dirty="0" smtClean="0">
                          <a:latin typeface="Arial" panose="020B0604020202020204" pitchFamily="34" charset="0"/>
                          <a:cs typeface="Arial" panose="020B0604020202020204" pitchFamily="34" charset="0"/>
                        </a:rPr>
                        <a:t>Contractual commitments to</a:t>
                      </a:r>
                      <a:r>
                        <a:rPr lang="en-ZA" baseline="0" dirty="0" smtClean="0">
                          <a:latin typeface="Arial" panose="020B0604020202020204" pitchFamily="34" charset="0"/>
                          <a:cs typeface="Arial" panose="020B0604020202020204" pitchFamily="34" charset="0"/>
                        </a:rPr>
                        <a:t> be paid in current year</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471 819</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ZA" dirty="0" smtClean="0">
                          <a:latin typeface="Arial" panose="020B0604020202020204" pitchFamily="34" charset="0"/>
                          <a:cs typeface="Arial" panose="020B0604020202020204" pitchFamily="34" charset="0"/>
                        </a:rPr>
                        <a:t>Rent</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439 180</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r>
                        <a:rPr lang="en-ZA" b="1" dirty="0" smtClean="0">
                          <a:latin typeface="Arial" panose="020B0604020202020204" pitchFamily="34" charset="0"/>
                          <a:cs typeface="Arial" panose="020B0604020202020204" pitchFamily="34" charset="0"/>
                        </a:rPr>
                        <a:t>Amount</a:t>
                      </a:r>
                      <a:r>
                        <a:rPr lang="en-ZA" b="1" baseline="0" dirty="0" smtClean="0">
                          <a:latin typeface="Arial" panose="020B0604020202020204" pitchFamily="34" charset="0"/>
                          <a:cs typeface="Arial" panose="020B0604020202020204" pitchFamily="34" charset="0"/>
                        </a:rPr>
                        <a:t> available for shortfall</a:t>
                      </a:r>
                      <a:endParaRPr lang="en-ZA" b="1" dirty="0">
                        <a:latin typeface="Arial" panose="020B0604020202020204" pitchFamily="34" charset="0"/>
                        <a:cs typeface="Arial" panose="020B0604020202020204" pitchFamily="34" charset="0"/>
                      </a:endParaRPr>
                    </a:p>
                  </a:txBody>
                  <a:tcPr/>
                </a:tc>
                <a:tc>
                  <a:txBody>
                    <a:bodyPr/>
                    <a:lstStyle/>
                    <a:p>
                      <a:pPr algn="r"/>
                      <a:r>
                        <a:rPr lang="en-ZA" b="1" dirty="0" smtClean="0">
                          <a:latin typeface="Arial" panose="020B0604020202020204" pitchFamily="34" charset="0"/>
                          <a:cs typeface="Arial" panose="020B0604020202020204" pitchFamily="34" charset="0"/>
                        </a:rPr>
                        <a:t>687 044</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46</a:t>
            </a:fld>
            <a:endParaRPr lang="en-US" dirty="0"/>
          </a:p>
        </p:txBody>
      </p:sp>
    </p:spTree>
    <p:extLst>
      <p:ext uri="{BB962C8B-B14F-4D97-AF65-F5344CB8AC3E}">
        <p14:creationId xmlns:p14="http://schemas.microsoft.com/office/powerpoint/2010/main" xmlns="" val="1257150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Breakdown of </a:t>
            </a:r>
            <a:r>
              <a:rPr lang="en-ZA" dirty="0" err="1" smtClean="0"/>
              <a:t>RBIG</a:t>
            </a:r>
            <a:r>
              <a:rPr lang="en-ZA" dirty="0" smtClean="0"/>
              <a:t> schedule 6B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85782206"/>
              </p:ext>
            </p:extLst>
          </p:nvPr>
        </p:nvGraphicFramePr>
        <p:xfrm>
          <a:off x="1484313" y="1600200"/>
          <a:ext cx="7202488" cy="2225040"/>
        </p:xfrm>
        <a:graphic>
          <a:graphicData uri="http://schemas.openxmlformats.org/drawingml/2006/table">
            <a:tbl>
              <a:tblPr firstRow="1" bandRow="1">
                <a:tableStyleId>{F5AB1C69-6EDB-4FF4-983F-18BD219EF322}</a:tableStyleId>
              </a:tblPr>
              <a:tblGrid>
                <a:gridCol w="5531342">
                  <a:extLst>
                    <a:ext uri="{9D8B030D-6E8A-4147-A177-3AD203B41FA5}">
                      <a16:colId xmlns:a16="http://schemas.microsoft.com/office/drawing/2014/main" xmlns="" val="20000"/>
                    </a:ext>
                  </a:extLst>
                </a:gridCol>
                <a:gridCol w="1671146">
                  <a:extLst>
                    <a:ext uri="{9D8B030D-6E8A-4147-A177-3AD203B41FA5}">
                      <a16:colId xmlns:a16="http://schemas.microsoft.com/office/drawing/2014/main" xmlns="" val="20001"/>
                    </a:ext>
                  </a:extLst>
                </a:gridCol>
              </a:tblGrid>
              <a:tr h="370840">
                <a:tc>
                  <a:txBody>
                    <a:bodyPr/>
                    <a:lstStyle/>
                    <a:p>
                      <a:r>
                        <a:rPr lang="en-ZA" dirty="0" smtClean="0">
                          <a:latin typeface="Arial" panose="020B0604020202020204" pitchFamily="34" charset="0"/>
                          <a:cs typeface="Arial" panose="020B0604020202020204" pitchFamily="34" charset="0"/>
                        </a:rPr>
                        <a:t>DESCRIPTION</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b="1" dirty="0" smtClean="0">
                          <a:latin typeface="Arial" panose="020B0604020202020204" pitchFamily="34" charset="0"/>
                          <a:cs typeface="Arial" panose="020B0604020202020204" pitchFamily="34" charset="0"/>
                        </a:rPr>
                        <a:t>RBIG 6B</a:t>
                      </a:r>
                      <a:endParaRPr lang="en-ZA" b="1" dirty="0">
                        <a:latin typeface="Arial" panose="020B0604020202020204" pitchFamily="34" charset="0"/>
                        <a:cs typeface="Arial" panose="020B0604020202020204" pitchFamily="34" charset="0"/>
                      </a:endParaRPr>
                    </a:p>
                  </a:txBody>
                  <a:tcPr/>
                </a:tc>
                <a:tc>
                  <a:txBody>
                    <a:bodyPr/>
                    <a:lstStyle/>
                    <a:p>
                      <a:pPr algn="r"/>
                      <a:r>
                        <a:rPr lang="en-ZA" b="1" dirty="0" smtClean="0">
                          <a:latin typeface="Arial" panose="020B0604020202020204" pitchFamily="34" charset="0"/>
                          <a:cs typeface="Arial" panose="020B0604020202020204" pitchFamily="34" charset="0"/>
                        </a:rPr>
                        <a:t>2 880 922</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ZA" dirty="0" smtClean="0">
                          <a:latin typeface="Arial" panose="020B0604020202020204" pitchFamily="34" charset="0"/>
                          <a:cs typeface="Arial" panose="020B0604020202020204" pitchFamily="34" charset="0"/>
                        </a:rPr>
                        <a:t>Less:</a:t>
                      </a:r>
                      <a:r>
                        <a:rPr lang="en-ZA" baseline="0" dirty="0" smtClean="0">
                          <a:latin typeface="Arial" panose="020B0604020202020204" pitchFamily="34" charset="0"/>
                          <a:cs typeface="Arial" panose="020B0604020202020204" pitchFamily="34" charset="0"/>
                        </a:rPr>
                        <a:t> amounts committed</a:t>
                      </a:r>
                      <a:endParaRPr lang="en-ZA" b="1"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2 516 711</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ZA" dirty="0" smtClean="0">
                          <a:latin typeface="Arial" panose="020B0604020202020204" pitchFamily="34" charset="0"/>
                          <a:cs typeface="Arial" panose="020B0604020202020204" pitchFamily="34" charset="0"/>
                        </a:rPr>
                        <a:t>Contractual commitments to</a:t>
                      </a:r>
                      <a:r>
                        <a:rPr lang="en-ZA" baseline="0" dirty="0" smtClean="0">
                          <a:latin typeface="Arial" panose="020B0604020202020204" pitchFamily="34" charset="0"/>
                          <a:cs typeface="Arial" panose="020B0604020202020204" pitchFamily="34" charset="0"/>
                        </a:rPr>
                        <a:t> be paid in current year</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2</a:t>
                      </a:r>
                      <a:r>
                        <a:rPr lang="en-ZA" baseline="0" dirty="0" smtClean="0">
                          <a:latin typeface="Arial" panose="020B0604020202020204" pitchFamily="34" charset="0"/>
                          <a:cs typeface="Arial" panose="020B0604020202020204" pitchFamily="34" charset="0"/>
                        </a:rPr>
                        <a:t> 076 711</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ZA" dirty="0" smtClean="0">
                          <a:latin typeface="Arial" panose="020B0604020202020204" pitchFamily="34" charset="0"/>
                          <a:cs typeface="Arial" panose="020B0604020202020204" pitchFamily="34" charset="0"/>
                        </a:rPr>
                        <a:t>Amount reprioritised</a:t>
                      </a:r>
                      <a:r>
                        <a:rPr lang="en-ZA" baseline="0" dirty="0" smtClean="0">
                          <a:latin typeface="Arial" panose="020B0604020202020204" pitchFamily="34" charset="0"/>
                          <a:cs typeface="Arial" panose="020B0604020202020204" pitchFamily="34" charset="0"/>
                        </a:rPr>
                        <a:t> for BEP Bulk Infrastructure</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440 000</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r>
                        <a:rPr lang="en-ZA" b="1" dirty="0" smtClean="0">
                          <a:latin typeface="Arial" panose="020B0604020202020204" pitchFamily="34" charset="0"/>
                          <a:cs typeface="Arial" panose="020B0604020202020204" pitchFamily="34" charset="0"/>
                        </a:rPr>
                        <a:t>Amount</a:t>
                      </a:r>
                      <a:r>
                        <a:rPr lang="en-ZA" b="1" baseline="0" dirty="0" smtClean="0">
                          <a:latin typeface="Arial" panose="020B0604020202020204" pitchFamily="34" charset="0"/>
                          <a:cs typeface="Arial" panose="020B0604020202020204" pitchFamily="34" charset="0"/>
                        </a:rPr>
                        <a:t> available for shortfall</a:t>
                      </a:r>
                      <a:endParaRPr lang="en-ZA" b="1" dirty="0">
                        <a:latin typeface="Arial" panose="020B0604020202020204" pitchFamily="34" charset="0"/>
                        <a:cs typeface="Arial" panose="020B0604020202020204" pitchFamily="34" charset="0"/>
                      </a:endParaRPr>
                    </a:p>
                  </a:txBody>
                  <a:tcPr/>
                </a:tc>
                <a:tc>
                  <a:txBody>
                    <a:bodyPr/>
                    <a:lstStyle/>
                    <a:p>
                      <a:pPr algn="r"/>
                      <a:r>
                        <a:rPr lang="en-ZA" b="1" dirty="0" smtClean="0">
                          <a:latin typeface="Arial" panose="020B0604020202020204" pitchFamily="34" charset="0"/>
                          <a:cs typeface="Arial" panose="020B0604020202020204" pitchFamily="34" charset="0"/>
                        </a:rPr>
                        <a:t>364 211</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47</a:t>
            </a:fld>
            <a:endParaRPr lang="en-US" dirty="0"/>
          </a:p>
        </p:txBody>
      </p:sp>
    </p:spTree>
    <p:extLst>
      <p:ext uri="{BB962C8B-B14F-4D97-AF65-F5344CB8AC3E}">
        <p14:creationId xmlns:p14="http://schemas.microsoft.com/office/powerpoint/2010/main" xmlns="" val="3888002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74638"/>
            <a:ext cx="7202384" cy="596219"/>
          </a:xfrm>
        </p:spPr>
        <p:txBody>
          <a:bodyPr/>
          <a:lstStyle/>
          <a:p>
            <a:r>
              <a:rPr lang="en-ZA" dirty="0" smtClean="0"/>
              <a:t>Analysis of available balance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07538814"/>
              </p:ext>
            </p:extLst>
          </p:nvPr>
        </p:nvGraphicFramePr>
        <p:xfrm>
          <a:off x="1589767" y="1455245"/>
          <a:ext cx="7202488" cy="2850930"/>
        </p:xfrm>
        <a:graphic>
          <a:graphicData uri="http://schemas.openxmlformats.org/drawingml/2006/table">
            <a:tbl>
              <a:tblPr firstRow="1" bandRow="1">
                <a:tableStyleId>{F5AB1C69-6EDB-4FF4-983F-18BD219EF322}</a:tableStyleId>
              </a:tblPr>
              <a:tblGrid>
                <a:gridCol w="5741199">
                  <a:extLst>
                    <a:ext uri="{9D8B030D-6E8A-4147-A177-3AD203B41FA5}">
                      <a16:colId xmlns:a16="http://schemas.microsoft.com/office/drawing/2014/main" xmlns="" val="20000"/>
                    </a:ext>
                  </a:extLst>
                </a:gridCol>
                <a:gridCol w="1461289">
                  <a:extLst>
                    <a:ext uri="{9D8B030D-6E8A-4147-A177-3AD203B41FA5}">
                      <a16:colId xmlns:a16="http://schemas.microsoft.com/office/drawing/2014/main" xmlns="" val="20001"/>
                    </a:ext>
                  </a:extLst>
                </a:gridCol>
              </a:tblGrid>
              <a:tr h="475155">
                <a:tc>
                  <a:txBody>
                    <a:bodyPr/>
                    <a:lstStyle/>
                    <a:p>
                      <a:r>
                        <a:rPr lang="en-ZA" dirty="0" smtClean="0">
                          <a:latin typeface="Arial" panose="020B0604020202020204" pitchFamily="34" charset="0"/>
                          <a:cs typeface="Arial" panose="020B0604020202020204" pitchFamily="34" charset="0"/>
                        </a:rPr>
                        <a:t>Description</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5155">
                <a:tc>
                  <a:txBody>
                    <a:bodyPr/>
                    <a:lstStyle/>
                    <a:p>
                      <a:r>
                        <a:rPr lang="en-ZA" dirty="0" smtClean="0">
                          <a:latin typeface="Arial" panose="020B0604020202020204" pitchFamily="34" charset="0"/>
                          <a:cs typeface="Arial" panose="020B0604020202020204" pitchFamily="34" charset="0"/>
                        </a:rPr>
                        <a:t>Goods</a:t>
                      </a:r>
                      <a:r>
                        <a:rPr lang="en-ZA" baseline="0" dirty="0" smtClean="0">
                          <a:latin typeface="Arial" panose="020B0604020202020204" pitchFamily="34" charset="0"/>
                          <a:cs typeface="Arial" panose="020B0604020202020204" pitchFamily="34" charset="0"/>
                        </a:rPr>
                        <a:t> and services available balance</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687 044</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475155">
                <a:tc>
                  <a:txBody>
                    <a:bodyPr/>
                    <a:lstStyle/>
                    <a:p>
                      <a:r>
                        <a:rPr lang="en-ZA" dirty="0" err="1" smtClean="0">
                          <a:latin typeface="Arial" panose="020B0604020202020204" pitchFamily="34" charset="0"/>
                          <a:cs typeface="Arial" panose="020B0604020202020204" pitchFamily="34" charset="0"/>
                        </a:rPr>
                        <a:t>RBIG</a:t>
                      </a:r>
                      <a:r>
                        <a:rPr lang="en-ZA" dirty="0" smtClean="0">
                          <a:latin typeface="Arial" panose="020B0604020202020204" pitchFamily="34" charset="0"/>
                          <a:cs typeface="Arial" panose="020B0604020202020204" pitchFamily="34" charset="0"/>
                        </a:rPr>
                        <a:t> 6B</a:t>
                      </a:r>
                      <a:r>
                        <a:rPr lang="en-ZA" baseline="0" dirty="0" smtClean="0">
                          <a:latin typeface="Arial" panose="020B0604020202020204" pitchFamily="34" charset="0"/>
                          <a:cs typeface="Arial" panose="020B0604020202020204" pitchFamily="34" charset="0"/>
                        </a:rPr>
                        <a:t> available balance</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364 211</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475155">
                <a:tc>
                  <a:txBody>
                    <a:bodyPr/>
                    <a:lstStyle/>
                    <a:p>
                      <a:r>
                        <a:rPr lang="en-ZA" b="1" dirty="0" smtClean="0">
                          <a:latin typeface="Arial" panose="020B0604020202020204" pitchFamily="34" charset="0"/>
                          <a:cs typeface="Arial" panose="020B0604020202020204" pitchFamily="34" charset="0"/>
                        </a:rPr>
                        <a:t>Total available</a:t>
                      </a:r>
                      <a:r>
                        <a:rPr lang="en-ZA" b="1" baseline="0" dirty="0" smtClean="0">
                          <a:latin typeface="Arial" panose="020B0604020202020204" pitchFamily="34" charset="0"/>
                          <a:cs typeface="Arial" panose="020B0604020202020204" pitchFamily="34" charset="0"/>
                        </a:rPr>
                        <a:t> balance</a:t>
                      </a:r>
                      <a:endParaRPr lang="en-ZA" b="1" dirty="0">
                        <a:latin typeface="Arial" panose="020B0604020202020204" pitchFamily="34" charset="0"/>
                        <a:cs typeface="Arial" panose="020B0604020202020204" pitchFamily="34" charset="0"/>
                      </a:endParaRPr>
                    </a:p>
                  </a:txBody>
                  <a:tcPr/>
                </a:tc>
                <a:tc>
                  <a:txBody>
                    <a:bodyPr/>
                    <a:lstStyle/>
                    <a:p>
                      <a:pPr algn="r"/>
                      <a:r>
                        <a:rPr lang="en-ZA" b="1" dirty="0" smtClean="0">
                          <a:latin typeface="Arial" panose="020B0604020202020204" pitchFamily="34" charset="0"/>
                          <a:cs typeface="Arial" panose="020B0604020202020204" pitchFamily="34" charset="0"/>
                        </a:rPr>
                        <a:t>1 051 255</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4751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Confirmed</a:t>
                      </a:r>
                      <a:r>
                        <a:rPr lang="en-ZA" baseline="0" dirty="0" smtClean="0">
                          <a:latin typeface="Arial" panose="020B0604020202020204" pitchFamily="34" charset="0"/>
                          <a:cs typeface="Arial" panose="020B0604020202020204" pitchFamily="34" charset="0"/>
                        </a:rPr>
                        <a:t> shortfall to be paid from available balance</a:t>
                      </a:r>
                      <a:endParaRPr lang="en-ZA" b="1" dirty="0" smtClean="0">
                        <a:latin typeface="Arial" panose="020B0604020202020204" pitchFamily="34" charset="0"/>
                        <a:cs typeface="Arial" panose="020B0604020202020204" pitchFamily="34" charset="0"/>
                      </a:endParaRPr>
                    </a:p>
                  </a:txBody>
                  <a:tcPr/>
                </a:tc>
                <a:tc>
                  <a:txBody>
                    <a:bodyPr/>
                    <a:lstStyle/>
                    <a:p>
                      <a:pPr algn="r"/>
                      <a:r>
                        <a:rPr lang="en-ZA" sz="1800" b="1" dirty="0" smtClean="0">
                          <a:solidFill>
                            <a:schemeClr val="tx1"/>
                          </a:solidFill>
                          <a:latin typeface="Arial" panose="020B0604020202020204" pitchFamily="34" charset="0"/>
                          <a:cs typeface="Arial" panose="020B0604020202020204" pitchFamily="34" charset="0"/>
                        </a:rPr>
                        <a:t>1 575 408</a:t>
                      </a:r>
                      <a:endParaRPr lang="en-ZA" sz="1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4751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Balance:</a:t>
                      </a:r>
                      <a:r>
                        <a:rPr lang="en-ZA" baseline="0" dirty="0" smtClean="0">
                          <a:latin typeface="Arial" panose="020B0604020202020204" pitchFamily="34" charset="0"/>
                          <a:cs typeface="Arial" panose="020B0604020202020204" pitchFamily="34" charset="0"/>
                        </a:rPr>
                        <a:t> Surplus / (Shortfall)</a:t>
                      </a:r>
                      <a:endParaRPr lang="en-ZA" b="1" dirty="0" smtClean="0">
                        <a:latin typeface="Arial" panose="020B0604020202020204" pitchFamily="34" charset="0"/>
                        <a:cs typeface="Arial" panose="020B0604020202020204" pitchFamily="34" charset="0"/>
                      </a:endParaRPr>
                    </a:p>
                  </a:txBody>
                  <a:tcPr/>
                </a:tc>
                <a:tc>
                  <a:txBody>
                    <a:bodyPr/>
                    <a:lstStyle/>
                    <a:p>
                      <a:pPr algn="r"/>
                      <a:r>
                        <a:rPr lang="en-ZA" sz="1800" b="1" dirty="0" smtClean="0">
                          <a:solidFill>
                            <a:schemeClr val="tx1"/>
                          </a:solidFill>
                          <a:latin typeface="Arial" panose="020B0604020202020204" pitchFamily="34" charset="0"/>
                          <a:cs typeface="Arial" panose="020B0604020202020204" pitchFamily="34" charset="0"/>
                        </a:rPr>
                        <a:t>(524 153)</a:t>
                      </a:r>
                      <a:endParaRPr lang="en-ZA" sz="1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48</a:t>
            </a:fld>
            <a:endParaRPr lang="en-US" dirty="0"/>
          </a:p>
        </p:txBody>
      </p:sp>
    </p:spTree>
    <p:extLst>
      <p:ext uri="{BB962C8B-B14F-4D97-AF65-F5344CB8AC3E}">
        <p14:creationId xmlns:p14="http://schemas.microsoft.com/office/powerpoint/2010/main" xmlns="" val="1466316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Part D: </a:t>
            </a:r>
            <a:r>
              <a:rPr lang="en-US" sz="2400" dirty="0"/>
              <a:t>Overview of Water Trading Entity medium term budget</a:t>
            </a:r>
            <a:r>
              <a:rPr lang="en-ZA" sz="2400" dirty="0"/>
              <a:t/>
            </a:r>
            <a:br>
              <a:rPr lang="en-ZA" sz="2400" dirty="0"/>
            </a:br>
            <a:endParaRPr lang="en-US" sz="24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720693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108388"/>
            <a:ext cx="7202384" cy="1143000"/>
          </a:xfrm>
        </p:spPr>
        <p:txBody>
          <a:bodyPr/>
          <a:lstStyle/>
          <a:p>
            <a:r>
              <a:rPr lang="en-US" sz="3600" dirty="0" smtClean="0"/>
              <a:t>What informed the planning process</a:t>
            </a:r>
            <a:endParaRPr lang="en-US" sz="36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5</a:t>
            </a:fld>
            <a:endParaRPr lang="en-US"/>
          </a:p>
        </p:txBody>
      </p:sp>
      <p:pic>
        <p:nvPicPr>
          <p:cNvPr id="5" name="Picture 4"/>
          <p:cNvPicPr/>
          <p:nvPr/>
        </p:nvPicPr>
        <p:blipFill>
          <a:blip r:embed="rId2" cstate="print"/>
          <a:srcRect/>
          <a:stretch>
            <a:fillRect/>
          </a:stretch>
        </p:blipFill>
        <p:spPr bwMode="auto">
          <a:xfrm>
            <a:off x="1484416" y="1417637"/>
            <a:ext cx="7202383" cy="4995037"/>
          </a:xfrm>
          <a:prstGeom prst="rect">
            <a:avLst/>
          </a:prstGeom>
          <a:noFill/>
          <a:ln w="9525">
            <a:noFill/>
            <a:miter lim="800000"/>
            <a:headEnd/>
            <a:tailEnd/>
          </a:ln>
        </p:spPr>
      </p:pic>
      <p:sp>
        <p:nvSpPr>
          <p:cNvPr id="6" name="Slide Number Placeholder 4"/>
          <p:cNvSpPr txBox="1">
            <a:spLocks/>
          </p:cNvSpPr>
          <p:nvPr/>
        </p:nvSpPr>
        <p:spPr>
          <a:xfrm>
            <a:off x="6705600" y="6164375"/>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57200" rtl="0" fontAlgn="base">
              <a:spcBef>
                <a:spcPct val="0"/>
              </a:spcBef>
              <a:spcAft>
                <a:spcPct val="0"/>
              </a:spcAft>
              <a:defRPr sz="1400" kern="1200" smtClean="0">
                <a:solidFill>
                  <a:schemeClr val="tx1"/>
                </a:solidFill>
                <a:latin typeface="Arial" pitchFamily="34" charset="0"/>
                <a:ea typeface="ＭＳ Ｐゴシック" pitchFamily="34" charset="-128"/>
                <a:cs typeface="Arial" pitchFamily="34" charset="0"/>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BABFDD9-386B-4635-A8AB-4BCCAEB4E35F}" type="slidenum">
              <a:rPr lang="en-US" smtClean="0"/>
              <a:pPr>
                <a:defRPr/>
              </a:pPr>
              <a:t>5</a:t>
            </a:fld>
            <a:endParaRPr lang="en-US" dirty="0"/>
          </a:p>
        </p:txBody>
      </p:sp>
    </p:spTree>
    <p:extLst>
      <p:ext uri="{BB962C8B-B14F-4D97-AF65-F5344CB8AC3E}">
        <p14:creationId xmlns:p14="http://schemas.microsoft.com/office/powerpoint/2010/main" xmlns="" val="29464355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518591" y="6288087"/>
            <a:ext cx="2133600" cy="365125"/>
          </a:xfrm>
        </p:spPr>
        <p:txBody>
          <a:bodyPr/>
          <a:lstStyle/>
          <a:p>
            <a:pPr algn="r">
              <a:defRPr/>
            </a:pPr>
            <a:fld id="{246718E0-1054-4BA3-B139-7AE800E79595}" type="slidenum">
              <a:rPr lang="en-US" smtClean="0"/>
              <a:pPr algn="r">
                <a:defRPr/>
              </a:pPr>
              <a:t>50</a:t>
            </a:fld>
            <a:endParaRPr lang="en-US" dirty="0"/>
          </a:p>
        </p:txBody>
      </p:sp>
      <p:grpSp>
        <p:nvGrpSpPr>
          <p:cNvPr id="2" name="Group 62"/>
          <p:cNvGrpSpPr/>
          <p:nvPr/>
        </p:nvGrpSpPr>
        <p:grpSpPr>
          <a:xfrm>
            <a:off x="0" y="551401"/>
            <a:ext cx="5931810" cy="5442900"/>
            <a:chOff x="461637" y="857232"/>
            <a:chExt cx="4896181" cy="4272879"/>
          </a:xfrm>
        </p:grpSpPr>
        <p:sp>
          <p:nvSpPr>
            <p:cNvPr id="9" name="Rounded Rectangle 8"/>
            <p:cNvSpPr/>
            <p:nvPr/>
          </p:nvSpPr>
          <p:spPr>
            <a:xfrm>
              <a:off x="500034" y="3500438"/>
              <a:ext cx="4857784" cy="5715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a:solidFill>
                  <a:schemeClr val="tx1"/>
                </a:solidFill>
              </a:endParaRPr>
            </a:p>
          </p:txBody>
        </p:sp>
        <p:grpSp>
          <p:nvGrpSpPr>
            <p:cNvPr id="3" name="Group 60"/>
            <p:cNvGrpSpPr/>
            <p:nvPr/>
          </p:nvGrpSpPr>
          <p:grpSpPr>
            <a:xfrm>
              <a:off x="461637" y="857232"/>
              <a:ext cx="4896181" cy="4272879"/>
              <a:chOff x="2033273" y="571480"/>
              <a:chExt cx="4896181" cy="4557738"/>
            </a:xfrm>
          </p:grpSpPr>
          <p:grpSp>
            <p:nvGrpSpPr>
              <p:cNvPr id="4" name="Group 8"/>
              <p:cNvGrpSpPr/>
              <p:nvPr/>
            </p:nvGrpSpPr>
            <p:grpSpPr>
              <a:xfrm>
                <a:off x="2033273" y="4000504"/>
                <a:ext cx="928694" cy="1108371"/>
                <a:chOff x="2033273" y="4071942"/>
                <a:chExt cx="928694" cy="1108371"/>
              </a:xfrm>
            </p:grpSpPr>
            <p:sp>
              <p:nvSpPr>
                <p:cNvPr id="63" name="Rounded Rectangle 59"/>
                <p:cNvSpPr/>
                <p:nvPr/>
              </p:nvSpPr>
              <p:spPr>
                <a:xfrm>
                  <a:off x="2033273" y="4071942"/>
                  <a:ext cx="928694" cy="142876"/>
                </a:xfrm>
                <a:custGeom>
                  <a:avLst/>
                  <a:gdLst>
                    <a:gd name="connsiteX0" fmla="*/ 0 w 1271486"/>
                    <a:gd name="connsiteY0" fmla="*/ 29391 h 176343"/>
                    <a:gd name="connsiteX1" fmla="*/ 29391 w 1271486"/>
                    <a:gd name="connsiteY1" fmla="*/ 0 h 176343"/>
                    <a:gd name="connsiteX2" fmla="*/ 1242095 w 1271486"/>
                    <a:gd name="connsiteY2" fmla="*/ 0 h 176343"/>
                    <a:gd name="connsiteX3" fmla="*/ 1271486 w 1271486"/>
                    <a:gd name="connsiteY3" fmla="*/ 29391 h 176343"/>
                    <a:gd name="connsiteX4" fmla="*/ 1271486 w 1271486"/>
                    <a:gd name="connsiteY4" fmla="*/ 146952 h 176343"/>
                    <a:gd name="connsiteX5" fmla="*/ 1242095 w 1271486"/>
                    <a:gd name="connsiteY5" fmla="*/ 176343 h 176343"/>
                    <a:gd name="connsiteX6" fmla="*/ 29391 w 1271486"/>
                    <a:gd name="connsiteY6" fmla="*/ 176343 h 176343"/>
                    <a:gd name="connsiteX7" fmla="*/ 0 w 1271486"/>
                    <a:gd name="connsiteY7" fmla="*/ 146952 h 176343"/>
                    <a:gd name="connsiteX8" fmla="*/ 0 w 1271486"/>
                    <a:gd name="connsiteY8" fmla="*/ 29391 h 176343"/>
                    <a:gd name="connsiteX0" fmla="*/ 145473 w 1271486"/>
                    <a:gd name="connsiteY0" fmla="*/ 70954 h 176343"/>
                    <a:gd name="connsiteX1" fmla="*/ 29391 w 1271486"/>
                    <a:gd name="connsiteY1" fmla="*/ 0 h 176343"/>
                    <a:gd name="connsiteX2" fmla="*/ 1242095 w 1271486"/>
                    <a:gd name="connsiteY2" fmla="*/ 0 h 176343"/>
                    <a:gd name="connsiteX3" fmla="*/ 1271486 w 1271486"/>
                    <a:gd name="connsiteY3" fmla="*/ 29391 h 176343"/>
                    <a:gd name="connsiteX4" fmla="*/ 1271486 w 1271486"/>
                    <a:gd name="connsiteY4" fmla="*/ 146952 h 176343"/>
                    <a:gd name="connsiteX5" fmla="*/ 1242095 w 1271486"/>
                    <a:gd name="connsiteY5" fmla="*/ 176343 h 176343"/>
                    <a:gd name="connsiteX6" fmla="*/ 29391 w 1271486"/>
                    <a:gd name="connsiteY6" fmla="*/ 176343 h 176343"/>
                    <a:gd name="connsiteX7" fmla="*/ 0 w 1271486"/>
                    <a:gd name="connsiteY7" fmla="*/ 146952 h 176343"/>
                    <a:gd name="connsiteX8" fmla="*/ 145473 w 1271486"/>
                    <a:gd name="connsiteY8" fmla="*/ 70954 h 176343"/>
                    <a:gd name="connsiteX0" fmla="*/ 62345 w 1271486"/>
                    <a:gd name="connsiteY0" fmla="*/ 60563 h 176343"/>
                    <a:gd name="connsiteX1" fmla="*/ 29391 w 1271486"/>
                    <a:gd name="connsiteY1" fmla="*/ 0 h 176343"/>
                    <a:gd name="connsiteX2" fmla="*/ 1242095 w 1271486"/>
                    <a:gd name="connsiteY2" fmla="*/ 0 h 176343"/>
                    <a:gd name="connsiteX3" fmla="*/ 1271486 w 1271486"/>
                    <a:gd name="connsiteY3" fmla="*/ 29391 h 176343"/>
                    <a:gd name="connsiteX4" fmla="*/ 1271486 w 1271486"/>
                    <a:gd name="connsiteY4" fmla="*/ 146952 h 176343"/>
                    <a:gd name="connsiteX5" fmla="*/ 1242095 w 1271486"/>
                    <a:gd name="connsiteY5" fmla="*/ 176343 h 176343"/>
                    <a:gd name="connsiteX6" fmla="*/ 29391 w 1271486"/>
                    <a:gd name="connsiteY6" fmla="*/ 176343 h 176343"/>
                    <a:gd name="connsiteX7" fmla="*/ 0 w 1271486"/>
                    <a:gd name="connsiteY7" fmla="*/ 146952 h 176343"/>
                    <a:gd name="connsiteX8" fmla="*/ 62345 w 1271486"/>
                    <a:gd name="connsiteY8" fmla="*/ 60563 h 17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486" h="176343">
                      <a:moveTo>
                        <a:pt x="62345" y="60563"/>
                      </a:moveTo>
                      <a:cubicBezTo>
                        <a:pt x="62345" y="44331"/>
                        <a:pt x="13159" y="0"/>
                        <a:pt x="29391" y="0"/>
                      </a:cubicBezTo>
                      <a:lnTo>
                        <a:pt x="1242095" y="0"/>
                      </a:lnTo>
                      <a:cubicBezTo>
                        <a:pt x="1258327" y="0"/>
                        <a:pt x="1271486" y="13159"/>
                        <a:pt x="1271486" y="29391"/>
                      </a:cubicBezTo>
                      <a:lnTo>
                        <a:pt x="1271486" y="146952"/>
                      </a:lnTo>
                      <a:cubicBezTo>
                        <a:pt x="1271486" y="163184"/>
                        <a:pt x="1258327" y="176343"/>
                        <a:pt x="1242095" y="176343"/>
                      </a:cubicBezTo>
                      <a:lnTo>
                        <a:pt x="29391" y="176343"/>
                      </a:lnTo>
                      <a:cubicBezTo>
                        <a:pt x="13159" y="176343"/>
                        <a:pt x="0" y="163184"/>
                        <a:pt x="0" y="146952"/>
                      </a:cubicBezTo>
                      <a:cubicBezTo>
                        <a:pt x="0" y="107765"/>
                        <a:pt x="62345" y="99750"/>
                        <a:pt x="62345" y="6056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4" name="Rectangle 63"/>
                <p:cNvSpPr/>
                <p:nvPr/>
              </p:nvSpPr>
              <p:spPr>
                <a:xfrm>
                  <a:off x="2233155" y="4200523"/>
                  <a:ext cx="64294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5" name="Rounded Rectangle 64"/>
                <p:cNvSpPr/>
                <p:nvPr/>
              </p:nvSpPr>
              <p:spPr>
                <a:xfrm>
                  <a:off x="2188132" y="5057778"/>
                  <a:ext cx="732989" cy="122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grpSp>
            <p:nvGrpSpPr>
              <p:cNvPr id="5" name="Group 9"/>
              <p:cNvGrpSpPr/>
              <p:nvPr/>
            </p:nvGrpSpPr>
            <p:grpSpPr>
              <a:xfrm>
                <a:off x="2986675" y="4008923"/>
                <a:ext cx="928694" cy="1120295"/>
                <a:chOff x="1843667" y="4080361"/>
                <a:chExt cx="928694" cy="1120295"/>
              </a:xfrm>
            </p:grpSpPr>
            <p:sp>
              <p:nvSpPr>
                <p:cNvPr id="60" name="Rounded Rectangle 59"/>
                <p:cNvSpPr/>
                <p:nvPr/>
              </p:nvSpPr>
              <p:spPr>
                <a:xfrm>
                  <a:off x="1843667" y="4080361"/>
                  <a:ext cx="928694" cy="142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1" name="Rectangle 60"/>
                <p:cNvSpPr/>
                <p:nvPr/>
              </p:nvSpPr>
              <p:spPr>
                <a:xfrm>
                  <a:off x="2019026" y="4223237"/>
                  <a:ext cx="64294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2" name="Rounded Rectangle 61"/>
                <p:cNvSpPr/>
                <p:nvPr/>
              </p:nvSpPr>
              <p:spPr>
                <a:xfrm>
                  <a:off x="1843667" y="5057780"/>
                  <a:ext cx="928694" cy="142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grpSp>
            <p:nvGrpSpPr>
              <p:cNvPr id="6" name="Group 13"/>
              <p:cNvGrpSpPr/>
              <p:nvPr/>
            </p:nvGrpSpPr>
            <p:grpSpPr>
              <a:xfrm>
                <a:off x="3915370" y="4026020"/>
                <a:ext cx="928694" cy="1093025"/>
                <a:chOff x="1629354" y="4097458"/>
                <a:chExt cx="928694" cy="1093025"/>
              </a:xfrm>
            </p:grpSpPr>
            <p:sp>
              <p:nvSpPr>
                <p:cNvPr id="57" name="Rounded Rectangle 56"/>
                <p:cNvSpPr/>
                <p:nvPr/>
              </p:nvSpPr>
              <p:spPr>
                <a:xfrm>
                  <a:off x="1629354" y="4097458"/>
                  <a:ext cx="928694" cy="142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8" name="Rectangle 57"/>
                <p:cNvSpPr/>
                <p:nvPr/>
              </p:nvSpPr>
              <p:spPr>
                <a:xfrm>
                  <a:off x="1808768" y="4202084"/>
                  <a:ext cx="64294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9" name="Rounded Rectangle 58"/>
                <p:cNvSpPr/>
                <p:nvPr/>
              </p:nvSpPr>
              <p:spPr>
                <a:xfrm>
                  <a:off x="1629354" y="5080493"/>
                  <a:ext cx="928694" cy="1099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grpSp>
            <p:nvGrpSpPr>
              <p:cNvPr id="8" name="Group 17"/>
              <p:cNvGrpSpPr/>
              <p:nvPr/>
            </p:nvGrpSpPr>
            <p:grpSpPr>
              <a:xfrm>
                <a:off x="4871288" y="4034697"/>
                <a:ext cx="943374" cy="1093987"/>
                <a:chOff x="1370826" y="4106135"/>
                <a:chExt cx="943374" cy="1093987"/>
              </a:xfrm>
            </p:grpSpPr>
            <p:sp>
              <p:nvSpPr>
                <p:cNvPr id="54" name="Rounded Rectangle 53"/>
                <p:cNvSpPr/>
                <p:nvPr/>
              </p:nvSpPr>
              <p:spPr>
                <a:xfrm>
                  <a:off x="1385506" y="4106135"/>
                  <a:ext cx="928694" cy="142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5" name="Rectangle 54"/>
                <p:cNvSpPr/>
                <p:nvPr/>
              </p:nvSpPr>
              <p:spPr>
                <a:xfrm>
                  <a:off x="1483663" y="4214817"/>
                  <a:ext cx="64294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6" name="Rounded Rectangle 55"/>
                <p:cNvSpPr/>
                <p:nvPr/>
              </p:nvSpPr>
              <p:spPr>
                <a:xfrm>
                  <a:off x="1370826" y="5057246"/>
                  <a:ext cx="928694" cy="142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sp>
            <p:nvSpPr>
              <p:cNvPr id="15" name="TextBox 14"/>
              <p:cNvSpPr txBox="1"/>
              <p:nvPr/>
            </p:nvSpPr>
            <p:spPr>
              <a:xfrm>
                <a:off x="2302372" y="4172373"/>
                <a:ext cx="457276" cy="842430"/>
              </a:xfrm>
              <a:prstGeom prst="rect">
                <a:avLst/>
              </a:prstGeom>
              <a:noFill/>
            </p:spPr>
            <p:txBody>
              <a:bodyPr vert="vert" wrap="square" rtlCol="0">
                <a:spAutoFit/>
              </a:bodyPr>
              <a:lstStyle/>
              <a:p>
                <a:r>
                  <a:rPr lang="en-ZA" dirty="0" err="1" smtClean="0"/>
                  <a:t>SCM</a:t>
                </a:r>
                <a:endParaRPr lang="en-ZA" dirty="0" smtClean="0"/>
              </a:p>
            </p:txBody>
          </p:sp>
          <p:sp>
            <p:nvSpPr>
              <p:cNvPr id="16" name="TextBox 15"/>
              <p:cNvSpPr txBox="1"/>
              <p:nvPr/>
            </p:nvSpPr>
            <p:spPr>
              <a:xfrm>
                <a:off x="3247915" y="4170686"/>
                <a:ext cx="404641" cy="714380"/>
              </a:xfrm>
              <a:prstGeom prst="rect">
                <a:avLst/>
              </a:prstGeom>
              <a:noFill/>
            </p:spPr>
            <p:txBody>
              <a:bodyPr vert="vert" wrap="square" rtlCol="0">
                <a:spAutoFit/>
              </a:bodyPr>
              <a:lstStyle/>
              <a:p>
                <a:r>
                  <a:rPr lang="en-ZA" dirty="0" smtClean="0"/>
                  <a:t>FA</a:t>
                </a:r>
              </a:p>
            </p:txBody>
          </p:sp>
          <p:sp>
            <p:nvSpPr>
              <p:cNvPr id="17" name="TextBox 16"/>
              <p:cNvSpPr txBox="1"/>
              <p:nvPr/>
            </p:nvSpPr>
            <p:spPr>
              <a:xfrm>
                <a:off x="4226804" y="4192752"/>
                <a:ext cx="404641" cy="670247"/>
              </a:xfrm>
              <a:prstGeom prst="rect">
                <a:avLst/>
              </a:prstGeom>
              <a:noFill/>
            </p:spPr>
            <p:txBody>
              <a:bodyPr vert="vert" wrap="square" rtlCol="0">
                <a:spAutoFit/>
              </a:bodyPr>
              <a:lstStyle/>
              <a:p>
                <a:r>
                  <a:rPr lang="en-ZA" dirty="0" smtClean="0"/>
                  <a:t>MA</a:t>
                </a:r>
              </a:p>
            </p:txBody>
          </p:sp>
          <p:sp>
            <p:nvSpPr>
              <p:cNvPr id="18" name="TextBox 17"/>
              <p:cNvSpPr txBox="1"/>
              <p:nvPr/>
            </p:nvSpPr>
            <p:spPr>
              <a:xfrm>
                <a:off x="5305596" y="4223237"/>
                <a:ext cx="404641" cy="714380"/>
              </a:xfrm>
              <a:prstGeom prst="rect">
                <a:avLst/>
              </a:prstGeom>
              <a:noFill/>
            </p:spPr>
            <p:txBody>
              <a:bodyPr vert="vert" wrap="square" rtlCol="0">
                <a:spAutoFit/>
              </a:bodyPr>
              <a:lstStyle/>
              <a:p>
                <a:r>
                  <a:rPr lang="en-ZA" dirty="0" smtClean="0"/>
                  <a:t>RM</a:t>
                </a:r>
              </a:p>
            </p:txBody>
          </p:sp>
          <p:sp>
            <p:nvSpPr>
              <p:cNvPr id="19" name="TextBox 18"/>
              <p:cNvSpPr txBox="1"/>
              <p:nvPr/>
            </p:nvSpPr>
            <p:spPr>
              <a:xfrm>
                <a:off x="2428860" y="3500438"/>
                <a:ext cx="4071966" cy="374048"/>
              </a:xfrm>
              <a:prstGeom prst="rect">
                <a:avLst/>
              </a:prstGeom>
              <a:noFill/>
            </p:spPr>
            <p:txBody>
              <a:bodyPr wrap="square" rtlCol="0">
                <a:spAutoFit/>
              </a:bodyPr>
              <a:lstStyle/>
              <a:p>
                <a:pPr algn="ctr"/>
                <a:r>
                  <a:rPr lang="en-ZA" dirty="0" smtClean="0"/>
                  <a:t>BRANCH FINANCE WTE</a:t>
                </a:r>
                <a:endParaRPr lang="en-ZA" dirty="0"/>
              </a:p>
            </p:txBody>
          </p:sp>
          <p:grpSp>
            <p:nvGrpSpPr>
              <p:cNvPr id="10" name="Group 41"/>
              <p:cNvGrpSpPr/>
              <p:nvPr/>
            </p:nvGrpSpPr>
            <p:grpSpPr>
              <a:xfrm>
                <a:off x="2214546" y="1214422"/>
                <a:ext cx="2214578" cy="2143140"/>
                <a:chOff x="2000232" y="571480"/>
                <a:chExt cx="2534031" cy="2680220"/>
              </a:xfrm>
            </p:grpSpPr>
            <p:grpSp>
              <p:nvGrpSpPr>
                <p:cNvPr id="11" name="Group 38"/>
                <p:cNvGrpSpPr/>
                <p:nvPr/>
              </p:nvGrpSpPr>
              <p:grpSpPr>
                <a:xfrm>
                  <a:off x="2000232" y="571480"/>
                  <a:ext cx="2446174" cy="502761"/>
                  <a:chOff x="0" y="592305"/>
                  <a:chExt cx="2446174" cy="502761"/>
                </a:xfrm>
              </p:grpSpPr>
              <p:sp>
                <p:nvSpPr>
                  <p:cNvPr id="52" name="Rounded Rectangle 51"/>
                  <p:cNvSpPr/>
                  <p:nvPr/>
                </p:nvSpPr>
                <p:spPr>
                  <a:xfrm>
                    <a:off x="0" y="592305"/>
                    <a:ext cx="2446174" cy="5027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ounded Rectangle 4"/>
                  <p:cNvSpPr/>
                  <p:nvPr/>
                </p:nvSpPr>
                <p:spPr>
                  <a:xfrm>
                    <a:off x="14725" y="607030"/>
                    <a:ext cx="2416724"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smtClean="0">
                        <a:solidFill>
                          <a:schemeClr val="tx1"/>
                        </a:solidFill>
                      </a:rPr>
                      <a:t>NWRI</a:t>
                    </a:r>
                    <a:endParaRPr lang="en-ZA" sz="2100" kern="1200" dirty="0">
                      <a:solidFill>
                        <a:schemeClr val="tx1"/>
                      </a:solidFill>
                    </a:endParaRPr>
                  </a:p>
                </p:txBody>
              </p:sp>
            </p:grpSp>
            <p:grpSp>
              <p:nvGrpSpPr>
                <p:cNvPr id="12" name="Group 39"/>
                <p:cNvGrpSpPr/>
                <p:nvPr/>
              </p:nvGrpSpPr>
              <p:grpSpPr>
                <a:xfrm>
                  <a:off x="2021526" y="1088161"/>
                  <a:ext cx="2512737" cy="502761"/>
                  <a:chOff x="21294" y="1108986"/>
                  <a:chExt cx="2512737" cy="502761"/>
                </a:xfrm>
              </p:grpSpPr>
              <p:sp>
                <p:nvSpPr>
                  <p:cNvPr id="50" name="Rounded Rectangle 49"/>
                  <p:cNvSpPr/>
                  <p:nvPr/>
                </p:nvSpPr>
                <p:spPr>
                  <a:xfrm>
                    <a:off x="21294" y="1108986"/>
                    <a:ext cx="2512737" cy="502761"/>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51" name="Rounded Rectangle 6"/>
                  <p:cNvSpPr/>
                  <p:nvPr/>
                </p:nvSpPr>
                <p:spPr>
                  <a:xfrm>
                    <a:off x="36019" y="1123711"/>
                    <a:ext cx="2483287"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CD: Infrastructure Development</a:t>
                    </a:r>
                    <a:endParaRPr lang="en-ZA" sz="1400" kern="1200" dirty="0">
                      <a:solidFill>
                        <a:schemeClr val="tx1"/>
                      </a:solidFill>
                    </a:endParaRPr>
                  </a:p>
                </p:txBody>
              </p:sp>
            </p:grpSp>
            <p:grpSp>
              <p:nvGrpSpPr>
                <p:cNvPr id="13" name="Group 40"/>
                <p:cNvGrpSpPr/>
                <p:nvPr/>
              </p:nvGrpSpPr>
              <p:grpSpPr>
                <a:xfrm>
                  <a:off x="2021526" y="1641753"/>
                  <a:ext cx="2512737" cy="502761"/>
                  <a:chOff x="21294" y="1662578"/>
                  <a:chExt cx="2512737" cy="502761"/>
                </a:xfrm>
              </p:grpSpPr>
              <p:sp>
                <p:nvSpPr>
                  <p:cNvPr id="48" name="Rounded Rectangle 47"/>
                  <p:cNvSpPr/>
                  <p:nvPr/>
                </p:nvSpPr>
                <p:spPr>
                  <a:xfrm>
                    <a:off x="21294" y="1662578"/>
                    <a:ext cx="2512737" cy="502761"/>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49" name="Rounded Rectangle 8"/>
                  <p:cNvSpPr/>
                  <p:nvPr/>
                </p:nvSpPr>
                <p:spPr>
                  <a:xfrm>
                    <a:off x="36019" y="1677303"/>
                    <a:ext cx="2483287"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CD: Operations</a:t>
                    </a:r>
                    <a:endParaRPr lang="en-ZA" sz="1400" kern="1200" dirty="0">
                      <a:solidFill>
                        <a:schemeClr val="tx1"/>
                      </a:solidFill>
                    </a:endParaRPr>
                  </a:p>
                </p:txBody>
              </p:sp>
            </p:grpSp>
            <p:grpSp>
              <p:nvGrpSpPr>
                <p:cNvPr id="14" name="Group 41"/>
                <p:cNvGrpSpPr/>
                <p:nvPr/>
              </p:nvGrpSpPr>
              <p:grpSpPr>
                <a:xfrm>
                  <a:off x="2021526" y="2195346"/>
                  <a:ext cx="2512737" cy="502761"/>
                  <a:chOff x="21294" y="2216171"/>
                  <a:chExt cx="2512737" cy="502761"/>
                </a:xfrm>
              </p:grpSpPr>
              <p:sp>
                <p:nvSpPr>
                  <p:cNvPr id="46" name="Rounded Rectangle 45"/>
                  <p:cNvSpPr/>
                  <p:nvPr/>
                </p:nvSpPr>
                <p:spPr>
                  <a:xfrm>
                    <a:off x="21294" y="2216171"/>
                    <a:ext cx="2512737" cy="502761"/>
                  </a:xfrm>
                  <a:prstGeom prst="roundRect">
                    <a:avLst>
                      <a:gd name="adj" fmla="val 10000"/>
                    </a:avLst>
                  </a:prstGeom>
                </p:spPr>
                <p:style>
                  <a:lnRef idx="1">
                    <a:schemeClr val="accent6"/>
                  </a:lnRef>
                  <a:fillRef idx="3">
                    <a:schemeClr val="accent6"/>
                  </a:fillRef>
                  <a:effectRef idx="2">
                    <a:schemeClr val="accent6"/>
                  </a:effectRef>
                  <a:fontRef idx="minor">
                    <a:schemeClr val="lt1"/>
                  </a:fontRef>
                </p:style>
              </p:sp>
              <p:sp>
                <p:nvSpPr>
                  <p:cNvPr id="47" name="Rounded Rectangle 10"/>
                  <p:cNvSpPr/>
                  <p:nvPr/>
                </p:nvSpPr>
                <p:spPr>
                  <a:xfrm>
                    <a:off x="36019" y="2230896"/>
                    <a:ext cx="2483287"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CD: Construction</a:t>
                    </a:r>
                    <a:endParaRPr lang="en-ZA" sz="1400" kern="1200" dirty="0">
                      <a:solidFill>
                        <a:schemeClr val="tx1"/>
                      </a:solidFill>
                    </a:endParaRPr>
                  </a:p>
                </p:txBody>
              </p:sp>
            </p:grpSp>
            <p:grpSp>
              <p:nvGrpSpPr>
                <p:cNvPr id="20" name="Group 42"/>
                <p:cNvGrpSpPr/>
                <p:nvPr/>
              </p:nvGrpSpPr>
              <p:grpSpPr>
                <a:xfrm>
                  <a:off x="2021526" y="2748939"/>
                  <a:ext cx="2512737" cy="502761"/>
                  <a:chOff x="21294" y="2769764"/>
                  <a:chExt cx="2512737" cy="502761"/>
                </a:xfrm>
              </p:grpSpPr>
              <p:sp>
                <p:nvSpPr>
                  <p:cNvPr id="44" name="Rounded Rectangle 43"/>
                  <p:cNvSpPr/>
                  <p:nvPr/>
                </p:nvSpPr>
                <p:spPr>
                  <a:xfrm>
                    <a:off x="21294" y="2769764"/>
                    <a:ext cx="2512737" cy="502761"/>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45" name="Rounded Rectangle 12"/>
                  <p:cNvSpPr/>
                  <p:nvPr/>
                </p:nvSpPr>
                <p:spPr>
                  <a:xfrm>
                    <a:off x="36019" y="2784489"/>
                    <a:ext cx="2483287"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CD: Engineering</a:t>
                    </a:r>
                    <a:endParaRPr lang="en-ZA" sz="1400" kern="1200" dirty="0">
                      <a:solidFill>
                        <a:schemeClr val="tx1"/>
                      </a:solidFill>
                    </a:endParaRPr>
                  </a:p>
                </p:txBody>
              </p:sp>
            </p:grpSp>
          </p:grpSp>
          <p:grpSp>
            <p:nvGrpSpPr>
              <p:cNvPr id="21" name="Group 57"/>
              <p:cNvGrpSpPr/>
              <p:nvPr/>
            </p:nvGrpSpPr>
            <p:grpSpPr>
              <a:xfrm>
                <a:off x="4572000" y="1214422"/>
                <a:ext cx="2286016" cy="2143140"/>
                <a:chOff x="4572000" y="785794"/>
                <a:chExt cx="2525042" cy="2717132"/>
              </a:xfrm>
            </p:grpSpPr>
            <p:grpSp>
              <p:nvGrpSpPr>
                <p:cNvPr id="24" name="Group 23"/>
                <p:cNvGrpSpPr/>
                <p:nvPr/>
              </p:nvGrpSpPr>
              <p:grpSpPr>
                <a:xfrm>
                  <a:off x="4572000" y="785794"/>
                  <a:ext cx="2525042" cy="543427"/>
                  <a:chOff x="5364200" y="555393"/>
                  <a:chExt cx="2525042" cy="543427"/>
                </a:xfrm>
              </p:grpSpPr>
              <p:sp>
                <p:nvSpPr>
                  <p:cNvPr id="37" name="Rounded Rectangle 36"/>
                  <p:cNvSpPr/>
                  <p:nvPr/>
                </p:nvSpPr>
                <p:spPr>
                  <a:xfrm>
                    <a:off x="5364200" y="555393"/>
                    <a:ext cx="2525042" cy="5027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5378925" y="570118"/>
                    <a:ext cx="2495592" cy="5287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1400" kern="1200" dirty="0" smtClean="0">
                        <a:solidFill>
                          <a:schemeClr val="tx1"/>
                        </a:solidFill>
                      </a:rPr>
                      <a:t>WRM PROTO CMA’s</a:t>
                    </a:r>
                    <a:endParaRPr lang="en-ZA" sz="1400" kern="1200" dirty="0">
                      <a:solidFill>
                        <a:schemeClr val="tx1"/>
                      </a:solidFill>
                    </a:endParaRPr>
                  </a:p>
                </p:txBody>
              </p:sp>
            </p:grpSp>
            <p:grpSp>
              <p:nvGrpSpPr>
                <p:cNvPr id="25" name="Group 24"/>
                <p:cNvGrpSpPr/>
                <p:nvPr/>
              </p:nvGrpSpPr>
              <p:grpSpPr>
                <a:xfrm>
                  <a:off x="4572000" y="1339387"/>
                  <a:ext cx="2525042" cy="502761"/>
                  <a:chOff x="5364200" y="1108986"/>
                  <a:chExt cx="2525042" cy="502761"/>
                </a:xfrm>
              </p:grpSpPr>
              <p:sp>
                <p:nvSpPr>
                  <p:cNvPr id="35" name="Rounded Rectangle 34"/>
                  <p:cNvSpPr/>
                  <p:nvPr/>
                </p:nvSpPr>
                <p:spPr>
                  <a:xfrm>
                    <a:off x="5364200" y="1108986"/>
                    <a:ext cx="2525042" cy="502761"/>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36" name="Rounded Rectangle 6"/>
                  <p:cNvSpPr/>
                  <p:nvPr/>
                </p:nvSpPr>
                <p:spPr>
                  <a:xfrm>
                    <a:off x="5378925" y="1123711"/>
                    <a:ext cx="2495592"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Water use Allocations</a:t>
                    </a:r>
                    <a:endParaRPr lang="en-ZA" sz="1400" kern="1200" dirty="0">
                      <a:solidFill>
                        <a:schemeClr val="tx1"/>
                      </a:solidFill>
                    </a:endParaRPr>
                  </a:p>
                </p:txBody>
              </p:sp>
            </p:grpSp>
            <p:grpSp>
              <p:nvGrpSpPr>
                <p:cNvPr id="26" name="Group 25"/>
                <p:cNvGrpSpPr/>
                <p:nvPr/>
              </p:nvGrpSpPr>
              <p:grpSpPr>
                <a:xfrm>
                  <a:off x="4572000" y="1873312"/>
                  <a:ext cx="2525042" cy="502761"/>
                  <a:chOff x="5364200" y="1642911"/>
                  <a:chExt cx="2525042" cy="502761"/>
                </a:xfrm>
              </p:grpSpPr>
              <p:sp>
                <p:nvSpPr>
                  <p:cNvPr id="33" name="Rounded Rectangle 32"/>
                  <p:cNvSpPr/>
                  <p:nvPr/>
                </p:nvSpPr>
                <p:spPr>
                  <a:xfrm>
                    <a:off x="5364200" y="1642911"/>
                    <a:ext cx="2525042" cy="502761"/>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34" name="Rounded Rectangle 8"/>
                  <p:cNvSpPr/>
                  <p:nvPr/>
                </p:nvSpPr>
                <p:spPr>
                  <a:xfrm>
                    <a:off x="5378925" y="1657636"/>
                    <a:ext cx="2495592"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Water Quality</a:t>
                    </a:r>
                    <a:endParaRPr lang="en-ZA" sz="1400" kern="1200" dirty="0">
                      <a:solidFill>
                        <a:schemeClr val="tx1"/>
                      </a:solidFill>
                    </a:endParaRPr>
                  </a:p>
                </p:txBody>
              </p:sp>
            </p:grpSp>
            <p:grpSp>
              <p:nvGrpSpPr>
                <p:cNvPr id="27" name="Group 26"/>
                <p:cNvGrpSpPr/>
                <p:nvPr/>
              </p:nvGrpSpPr>
              <p:grpSpPr>
                <a:xfrm>
                  <a:off x="4572000" y="2446572"/>
                  <a:ext cx="2525042" cy="502761"/>
                  <a:chOff x="5364200" y="2216171"/>
                  <a:chExt cx="2525042" cy="502761"/>
                </a:xfrm>
              </p:grpSpPr>
              <p:sp>
                <p:nvSpPr>
                  <p:cNvPr id="31" name="Rounded Rectangle 30"/>
                  <p:cNvSpPr/>
                  <p:nvPr/>
                </p:nvSpPr>
                <p:spPr>
                  <a:xfrm>
                    <a:off x="5364200" y="2216171"/>
                    <a:ext cx="2525042" cy="502761"/>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32" name="Rounded Rectangle 10"/>
                  <p:cNvSpPr/>
                  <p:nvPr/>
                </p:nvSpPr>
                <p:spPr>
                  <a:xfrm>
                    <a:off x="5378925" y="2230896"/>
                    <a:ext cx="2495592"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Water use Control</a:t>
                    </a:r>
                    <a:endParaRPr lang="en-ZA" sz="1400" kern="1200" dirty="0">
                      <a:solidFill>
                        <a:schemeClr val="tx1"/>
                      </a:solidFill>
                    </a:endParaRPr>
                  </a:p>
                </p:txBody>
              </p:sp>
            </p:grpSp>
            <p:grpSp>
              <p:nvGrpSpPr>
                <p:cNvPr id="28" name="Group 27"/>
                <p:cNvGrpSpPr/>
                <p:nvPr/>
              </p:nvGrpSpPr>
              <p:grpSpPr>
                <a:xfrm>
                  <a:off x="4572000" y="3000165"/>
                  <a:ext cx="2525042" cy="502761"/>
                  <a:chOff x="5364200" y="2769764"/>
                  <a:chExt cx="2525042" cy="502761"/>
                </a:xfrm>
              </p:grpSpPr>
              <p:sp>
                <p:nvSpPr>
                  <p:cNvPr id="29" name="Rounded Rectangle 28"/>
                  <p:cNvSpPr/>
                  <p:nvPr/>
                </p:nvSpPr>
                <p:spPr>
                  <a:xfrm>
                    <a:off x="5364200" y="2769764"/>
                    <a:ext cx="2525042" cy="502761"/>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30" name="Rounded Rectangle 12"/>
                  <p:cNvSpPr/>
                  <p:nvPr/>
                </p:nvSpPr>
                <p:spPr>
                  <a:xfrm>
                    <a:off x="5378925" y="2784489"/>
                    <a:ext cx="2495592" cy="47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Planning and Implementation</a:t>
                    </a:r>
                    <a:endParaRPr lang="en-ZA" sz="1400" kern="1200" dirty="0">
                      <a:solidFill>
                        <a:schemeClr val="tx1"/>
                      </a:solidFill>
                    </a:endParaRPr>
                  </a:p>
                </p:txBody>
              </p:sp>
            </p:grpSp>
          </p:grpSp>
          <p:sp>
            <p:nvSpPr>
              <p:cNvPr id="22" name="Rounded Rectangle 21"/>
              <p:cNvSpPr/>
              <p:nvPr/>
            </p:nvSpPr>
            <p:spPr>
              <a:xfrm>
                <a:off x="2071670" y="571480"/>
                <a:ext cx="4857784" cy="57150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3" name="TextBox 22"/>
              <p:cNvSpPr txBox="1"/>
              <p:nvPr/>
            </p:nvSpPr>
            <p:spPr>
              <a:xfrm>
                <a:off x="2500298" y="642918"/>
                <a:ext cx="4071966" cy="374048"/>
              </a:xfrm>
              <a:prstGeom prst="rect">
                <a:avLst/>
              </a:prstGeom>
              <a:noFill/>
            </p:spPr>
            <p:txBody>
              <a:bodyPr wrap="square" rtlCol="0">
                <a:spAutoFit/>
              </a:bodyPr>
              <a:lstStyle/>
              <a:p>
                <a:pPr algn="ctr"/>
                <a:r>
                  <a:rPr lang="en-ZA" dirty="0" smtClean="0"/>
                  <a:t>Water Trading Entity</a:t>
                </a:r>
                <a:endParaRPr lang="en-ZA" dirty="0"/>
              </a:p>
            </p:txBody>
          </p:sp>
        </p:grpSp>
      </p:grpSp>
      <p:sp>
        <p:nvSpPr>
          <p:cNvPr id="66" name="Rounded Rectangle 65"/>
          <p:cNvSpPr/>
          <p:nvPr/>
        </p:nvSpPr>
        <p:spPr>
          <a:xfrm>
            <a:off x="4583132" y="4681722"/>
            <a:ext cx="1350591" cy="16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7" name="Rounded Rectangle 66"/>
          <p:cNvSpPr/>
          <p:nvPr/>
        </p:nvSpPr>
        <p:spPr>
          <a:xfrm>
            <a:off x="4569228" y="5832682"/>
            <a:ext cx="1447599" cy="164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8" name="Rectangle 67"/>
          <p:cNvSpPr/>
          <p:nvPr/>
        </p:nvSpPr>
        <p:spPr>
          <a:xfrm>
            <a:off x="4768604" y="4820374"/>
            <a:ext cx="904063" cy="1005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9" name="TextBox 68"/>
          <p:cNvSpPr txBox="1"/>
          <p:nvPr/>
        </p:nvSpPr>
        <p:spPr>
          <a:xfrm>
            <a:off x="4981429" y="4875963"/>
            <a:ext cx="553998" cy="881716"/>
          </a:xfrm>
          <a:prstGeom prst="rect">
            <a:avLst/>
          </a:prstGeom>
          <a:noFill/>
        </p:spPr>
        <p:txBody>
          <a:bodyPr vert="vert" wrap="square" rtlCol="0">
            <a:spAutoFit/>
          </a:bodyPr>
          <a:lstStyle/>
          <a:p>
            <a:r>
              <a:rPr lang="en-ZA" dirty="0" smtClean="0"/>
              <a:t>AM</a:t>
            </a:r>
          </a:p>
        </p:txBody>
      </p:sp>
      <p:sp>
        <p:nvSpPr>
          <p:cNvPr id="70" name="TextBox 69"/>
          <p:cNvSpPr txBox="1"/>
          <p:nvPr/>
        </p:nvSpPr>
        <p:spPr>
          <a:xfrm>
            <a:off x="6159214" y="557115"/>
            <a:ext cx="2756185" cy="558101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08000" algn="just">
              <a:spcBef>
                <a:spcPts val="200"/>
              </a:spcBef>
            </a:pPr>
            <a:r>
              <a:rPr lang="en-GB" sz="1400" dirty="0" smtClean="0">
                <a:latin typeface="Arial" pitchFamily="34" charset="0"/>
                <a:cs typeface="Arial" pitchFamily="34" charset="0"/>
              </a:rPr>
              <a:t>The Branch Finance Water Trading Entity (WTE) focuses on the  management of financial activities that relate to the management and maintenance of bulk infrastructure in order to ensure the sustainable supply of water through construction and maintenance for Raw Bulk Water supply</a:t>
            </a:r>
          </a:p>
          <a:p>
            <a:pPr marL="108000" algn="just">
              <a:spcBef>
                <a:spcPts val="200"/>
              </a:spcBef>
            </a:pPr>
            <a:r>
              <a:rPr lang="en-GB" sz="1400" dirty="0" smtClean="0">
                <a:latin typeface="Arial" pitchFamily="34" charset="0"/>
                <a:cs typeface="Arial" pitchFamily="34" charset="0"/>
              </a:rPr>
              <a:t>The provision  of financial management support to Proto-CMAs. </a:t>
            </a:r>
          </a:p>
          <a:p>
            <a:pPr marL="108000" algn="just">
              <a:spcBef>
                <a:spcPts val="200"/>
              </a:spcBef>
            </a:pPr>
            <a:r>
              <a:rPr lang="en-GB" sz="1400" dirty="0" smtClean="0">
                <a:latin typeface="Arial" pitchFamily="34" charset="0"/>
                <a:cs typeface="Arial" pitchFamily="34" charset="0"/>
              </a:rPr>
              <a:t> The Water Trading Entity’s reporting framework is based on Generally    </a:t>
            </a:r>
          </a:p>
          <a:p>
            <a:pPr marL="108000" algn="just">
              <a:spcBef>
                <a:spcPts val="200"/>
              </a:spcBef>
            </a:pPr>
            <a:r>
              <a:rPr lang="en-GB" sz="1400" dirty="0" smtClean="0">
                <a:latin typeface="Arial" pitchFamily="34" charset="0"/>
                <a:cs typeface="Arial" pitchFamily="34" charset="0"/>
              </a:rPr>
              <a:t> Recognised Accounting Practice (GRAP) </a:t>
            </a:r>
          </a:p>
          <a:p>
            <a:pPr marL="108000" algn="just">
              <a:spcBef>
                <a:spcPts val="200"/>
              </a:spcBef>
            </a:pPr>
            <a:r>
              <a:rPr lang="en-GB" sz="1400" dirty="0" smtClean="0">
                <a:latin typeface="Arial" pitchFamily="34" charset="0"/>
                <a:cs typeface="Arial" pitchFamily="34" charset="0"/>
              </a:rPr>
              <a:t>The application of GRAP standards is based on accrual accounting and  not Cash Accounting applicable to National Government  Departments</a:t>
            </a:r>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3844230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991225"/>
            <a:ext cx="2133600" cy="365125"/>
          </a:xfrm>
        </p:spPr>
        <p:txBody>
          <a:bodyPr/>
          <a:lstStyle/>
          <a:p>
            <a:pPr algn="r">
              <a:defRPr/>
            </a:pPr>
            <a:fld id="{CAD041C9-F1BE-498E-A6B1-DAF350FEA22F}" type="slidenum">
              <a:rPr lang="en-US" smtClean="0"/>
              <a:pPr algn="r">
                <a:defRPr/>
              </a:pPr>
              <a:t>51</a:t>
            </a:fld>
            <a:endParaRPr lang="en-US" dirty="0"/>
          </a:p>
        </p:txBody>
      </p:sp>
      <p:graphicFrame>
        <p:nvGraphicFramePr>
          <p:cNvPr id="5" name="Diagram 4"/>
          <p:cNvGraphicFramePr/>
          <p:nvPr>
            <p:extLst>
              <p:ext uri="{D42A27DB-BD31-4B8C-83A1-F6EECF244321}">
                <p14:modId xmlns:p14="http://schemas.microsoft.com/office/powerpoint/2010/main" xmlns="" val="1102635663"/>
              </p:ext>
            </p:extLst>
          </p:nvPr>
        </p:nvGraphicFramePr>
        <p:xfrm>
          <a:off x="1579475" y="1295400"/>
          <a:ext cx="7359138" cy="4595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1579475" y="311531"/>
            <a:ext cx="7359138" cy="681637"/>
          </a:xfrm>
          <a:prstGeom prst="rect">
            <a:avLst/>
          </a:prstGeom>
          <a:no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3600" dirty="0" smtClean="0">
                <a:solidFill>
                  <a:schemeClr val="tx1"/>
                </a:solidFill>
                <a:latin typeface="Arial" pitchFamily="34" charset="0"/>
                <a:ea typeface="ＭＳ Ｐゴシック" charset="0"/>
                <a:cs typeface="Arial" pitchFamily="34" charset="0"/>
              </a:rPr>
              <a:t>Source of revenue -2018/19</a:t>
            </a:r>
            <a:endParaRPr kumimoji="0" lang="en-ZA" sz="3600" b="0" i="0" u="none" strike="noStrike" kern="1200" cap="none" spc="0" normalizeH="0" baseline="0" noProof="0" dirty="0">
              <a:ln>
                <a:noFill/>
              </a:ln>
              <a:solidFill>
                <a:schemeClr val="tx1"/>
              </a:solidFill>
              <a:uLnTx/>
              <a:uFillTx/>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xmlns="" val="181514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630" y="149043"/>
            <a:ext cx="8662169" cy="696830"/>
          </a:xfrm>
          <a:noFill/>
          <a:ln>
            <a:noFill/>
          </a:ln>
        </p:spPr>
        <p:style>
          <a:lnRef idx="1">
            <a:schemeClr val="accent3"/>
          </a:lnRef>
          <a:fillRef idx="2">
            <a:schemeClr val="accent3"/>
          </a:fillRef>
          <a:effectRef idx="1">
            <a:schemeClr val="accent3"/>
          </a:effectRef>
          <a:fontRef idx="minor">
            <a:schemeClr val="dk1"/>
          </a:fontRef>
        </p:style>
        <p:txBody>
          <a:bodyPr/>
          <a:lstStyle/>
          <a:p>
            <a:r>
              <a:rPr lang="en-ZA" sz="3600" dirty="0" smtClean="0"/>
              <a:t>Budget Allocation breakdown</a:t>
            </a:r>
            <a:endParaRPr lang="en-ZA" sz="3600" dirty="0"/>
          </a:p>
        </p:txBody>
      </p:sp>
      <p:sp>
        <p:nvSpPr>
          <p:cNvPr id="4" name="Slide Number Placeholder 3"/>
          <p:cNvSpPr>
            <a:spLocks noGrp="1"/>
          </p:cNvSpPr>
          <p:nvPr>
            <p:ph type="sldNum" sz="quarter" idx="12"/>
          </p:nvPr>
        </p:nvSpPr>
        <p:spPr>
          <a:xfrm>
            <a:off x="6553200" y="6364024"/>
            <a:ext cx="2133600" cy="365125"/>
          </a:xfrm>
        </p:spPr>
        <p:txBody>
          <a:bodyPr/>
          <a:lstStyle/>
          <a:p>
            <a:pPr>
              <a:defRPr/>
            </a:pPr>
            <a:fld id="{3BABFDD9-386B-4635-A8AB-4BCCAEB4E35F}" type="slidenum">
              <a:rPr lang="en-US" smtClean="0"/>
              <a:pPr>
                <a:defRPr/>
              </a:pPr>
              <a:t>52</a:t>
            </a:fld>
            <a:endParaRPr lang="en-US"/>
          </a:p>
        </p:txBody>
      </p:sp>
      <p:graphicFrame>
        <p:nvGraphicFramePr>
          <p:cNvPr id="5" name="Diagram 4"/>
          <p:cNvGraphicFramePr/>
          <p:nvPr>
            <p:extLst>
              <p:ext uri="{D42A27DB-BD31-4B8C-83A1-F6EECF244321}">
                <p14:modId xmlns:p14="http://schemas.microsoft.com/office/powerpoint/2010/main" xmlns="" val="4258844861"/>
              </p:ext>
            </p:extLst>
          </p:nvPr>
        </p:nvGraphicFramePr>
        <p:xfrm>
          <a:off x="151630" y="973667"/>
          <a:ext cx="8662170" cy="4580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51630" y="5630333"/>
            <a:ext cx="8662169"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ZA" dirty="0" smtClean="0">
                <a:latin typeface="Arial" pitchFamily="34" charset="0"/>
                <a:cs typeface="Arial" pitchFamily="34" charset="0"/>
              </a:rPr>
              <a:t>Total Budget Allocated = R10.484 billion</a:t>
            </a:r>
            <a:endParaRPr lang="en-ZA" dirty="0">
              <a:latin typeface="Arial" pitchFamily="34" charset="0"/>
              <a:cs typeface="Arial" pitchFamily="34" charset="0"/>
            </a:endParaRPr>
          </a:p>
        </p:txBody>
      </p:sp>
    </p:spTree>
    <p:extLst>
      <p:ext uri="{BB962C8B-B14F-4D97-AF65-F5344CB8AC3E}">
        <p14:creationId xmlns:p14="http://schemas.microsoft.com/office/powerpoint/2010/main" xmlns="" val="922245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89766" y="6238112"/>
            <a:ext cx="711200" cy="365125"/>
          </a:xfrm>
        </p:spPr>
        <p:txBody>
          <a:bodyPr/>
          <a:lstStyle/>
          <a:p>
            <a:pPr algn="r">
              <a:defRPr/>
            </a:pPr>
            <a:fld id="{2CCE0A75-9371-4C25-90ED-378BF618ADEB}" type="slidenum">
              <a:rPr lang="en-US" smtClean="0"/>
              <a:pPr algn="r">
                <a:defRPr/>
              </a:pPr>
              <a:t>53</a:t>
            </a:fld>
            <a:endParaRPr lang="en-US" dirty="0"/>
          </a:p>
        </p:txBody>
      </p:sp>
      <p:sp>
        <p:nvSpPr>
          <p:cNvPr id="4" name="Title 1"/>
          <p:cNvSpPr txBox="1">
            <a:spLocks/>
          </p:cNvSpPr>
          <p:nvPr/>
        </p:nvSpPr>
        <p:spPr>
          <a:xfrm>
            <a:off x="1446663" y="113727"/>
            <a:ext cx="7367136" cy="54107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a:lstStyle>
            <a:lvl1pPr algn="ctr" defTabSz="457200" rtl="0" eaLnBrk="0" fontAlgn="base" hangingPunct="0">
              <a:spcBef>
                <a:spcPct val="0"/>
              </a:spcBef>
              <a:spcAft>
                <a:spcPct val="0"/>
              </a:spcAft>
              <a:defRPr sz="4400" kern="1200">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r>
              <a:rPr lang="en-ZA" sz="3200" dirty="0" smtClean="0">
                <a:latin typeface="Arial" pitchFamily="34" charset="0"/>
                <a:cs typeface="Arial" pitchFamily="34" charset="0"/>
              </a:rPr>
              <a:t>Infrastructure projects -2018/19</a:t>
            </a:r>
            <a:endParaRPr lang="en-ZA" sz="3200"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406680393"/>
              </p:ext>
            </p:extLst>
          </p:nvPr>
        </p:nvGraphicFramePr>
        <p:xfrm>
          <a:off x="1502103" y="630592"/>
          <a:ext cx="7594599" cy="5635675"/>
        </p:xfrm>
        <a:graphic>
          <a:graphicData uri="http://schemas.openxmlformats.org/drawingml/2006/table">
            <a:tbl>
              <a:tblPr>
                <a:tableStyleId>{5C22544A-7EE6-4342-B048-85BDC9FD1C3A}</a:tableStyleId>
              </a:tblPr>
              <a:tblGrid>
                <a:gridCol w="4630683">
                  <a:extLst>
                    <a:ext uri="{9D8B030D-6E8A-4147-A177-3AD203B41FA5}">
                      <a16:colId xmlns:a16="http://schemas.microsoft.com/office/drawing/2014/main" xmlns="" val="20000"/>
                    </a:ext>
                  </a:extLst>
                </a:gridCol>
                <a:gridCol w="987972">
                  <a:extLst>
                    <a:ext uri="{9D8B030D-6E8A-4147-A177-3AD203B41FA5}">
                      <a16:colId xmlns:a16="http://schemas.microsoft.com/office/drawing/2014/main" xmlns="" val="20001"/>
                    </a:ext>
                  </a:extLst>
                </a:gridCol>
                <a:gridCol w="987972">
                  <a:extLst>
                    <a:ext uri="{9D8B030D-6E8A-4147-A177-3AD203B41FA5}">
                      <a16:colId xmlns:a16="http://schemas.microsoft.com/office/drawing/2014/main" xmlns="" val="20002"/>
                    </a:ext>
                  </a:extLst>
                </a:gridCol>
                <a:gridCol w="987972">
                  <a:extLst>
                    <a:ext uri="{9D8B030D-6E8A-4147-A177-3AD203B41FA5}">
                      <a16:colId xmlns:a16="http://schemas.microsoft.com/office/drawing/2014/main" xmlns="" val="20003"/>
                    </a:ext>
                  </a:extLst>
                </a:gridCol>
              </a:tblGrid>
              <a:tr h="191041">
                <a:tc rowSpan="2">
                  <a:txBody>
                    <a:bodyPr/>
                    <a:lstStyle/>
                    <a:p>
                      <a:pPr algn="l" fontAlgn="ctr"/>
                      <a:r>
                        <a:rPr lang="en-ZA" sz="1400" b="1" u="none" strike="noStrike" dirty="0">
                          <a:solidFill>
                            <a:schemeClr val="bg1"/>
                          </a:solidFill>
                          <a:effectLst/>
                          <a:latin typeface="Arial" panose="020B0604020202020204" pitchFamily="34" charset="0"/>
                          <a:cs typeface="Arial" panose="020B0604020202020204" pitchFamily="34" charset="0"/>
                        </a:rPr>
                        <a:t>Infrastructure Project Name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2018/19</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2019/20</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2020/21</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extLst>
                  <a:ext uri="{0D108BD9-81ED-4DB2-BD59-A6C34878D82A}">
                    <a16:rowId xmlns:a16="http://schemas.microsoft.com/office/drawing/2014/main" xmlns="" val="10000"/>
                  </a:ext>
                </a:extLst>
              </a:tr>
              <a:tr h="191041">
                <a:tc vMerge="1">
                  <a:txBody>
                    <a:bodyPr/>
                    <a:lstStyle/>
                    <a:p>
                      <a:endParaRPr lang="en-ZA"/>
                    </a:p>
                  </a:txBody>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R'000</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R'000</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R'000</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extLst>
                  <a:ext uri="{0D108BD9-81ED-4DB2-BD59-A6C34878D82A}">
                    <a16:rowId xmlns:a16="http://schemas.microsoft.com/office/drawing/2014/main" xmlns="" val="10001"/>
                  </a:ext>
                </a:extLst>
              </a:tr>
              <a:tr h="377541">
                <a:tc>
                  <a:txBody>
                    <a:bodyPr/>
                    <a:lstStyle/>
                    <a:p>
                      <a:pPr algn="l" fontAlgn="ctr"/>
                      <a:r>
                        <a:rPr lang="en-US" sz="1400" u="none" strike="noStrike" dirty="0" err="1">
                          <a:effectLst/>
                          <a:latin typeface="Arial" panose="020B0604020202020204" pitchFamily="34" charset="0"/>
                          <a:cs typeface="Arial" panose="020B0604020202020204" pitchFamily="34" charset="0"/>
                        </a:rPr>
                        <a:t>Olifants</a:t>
                      </a:r>
                      <a:r>
                        <a:rPr lang="en-US" sz="1400" u="none" strike="noStrike" dirty="0">
                          <a:effectLst/>
                          <a:latin typeface="Arial" panose="020B0604020202020204" pitchFamily="34" charset="0"/>
                          <a:cs typeface="Arial" panose="020B0604020202020204" pitchFamily="34" charset="0"/>
                        </a:rPr>
                        <a:t> River water resources development project: De Hoop Dam (phase 2A)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10 000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02"/>
                  </a:ext>
                </a:extLst>
              </a:tr>
              <a:tr h="377541">
                <a:tc>
                  <a:txBody>
                    <a:bodyPr/>
                    <a:lstStyle/>
                    <a:p>
                      <a:pPr algn="l" fontAlgn="ctr"/>
                      <a:r>
                        <a:rPr lang="en-US" sz="1400" u="none" strike="noStrike" dirty="0" err="1">
                          <a:effectLst/>
                          <a:latin typeface="Arial" panose="020B0604020202020204" pitchFamily="34" charset="0"/>
                          <a:cs typeface="Arial" panose="020B0604020202020204" pitchFamily="34" charset="0"/>
                        </a:rPr>
                        <a:t>Olifants</a:t>
                      </a:r>
                      <a:r>
                        <a:rPr lang="en-US" sz="1400" u="none" strike="noStrike" dirty="0">
                          <a:effectLst/>
                          <a:latin typeface="Arial" panose="020B0604020202020204" pitchFamily="34" charset="0"/>
                          <a:cs typeface="Arial" panose="020B0604020202020204" pitchFamily="34" charset="0"/>
                        </a:rPr>
                        <a:t> River water resources development project (phase 2C)</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80 000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03"/>
                  </a:ext>
                </a:extLst>
              </a:tr>
              <a:tr h="377541">
                <a:tc>
                  <a:txBody>
                    <a:bodyPr/>
                    <a:lstStyle/>
                    <a:p>
                      <a:pPr algn="l" fontAlgn="ctr"/>
                      <a:r>
                        <a:rPr lang="en-US" sz="1400" u="none" strike="noStrike" dirty="0" err="1">
                          <a:effectLst/>
                          <a:latin typeface="Arial" panose="020B0604020202020204" pitchFamily="34" charset="0"/>
                          <a:cs typeface="Arial" panose="020B0604020202020204" pitchFamily="34" charset="0"/>
                        </a:rPr>
                        <a:t>Mdloti</a:t>
                      </a:r>
                      <a:r>
                        <a:rPr lang="en-US" sz="1400" u="none" strike="noStrike" dirty="0">
                          <a:effectLst/>
                          <a:latin typeface="Arial" panose="020B0604020202020204" pitchFamily="34" charset="0"/>
                          <a:cs typeface="Arial" panose="020B0604020202020204" pitchFamily="34" charset="0"/>
                        </a:rPr>
                        <a:t> River development project: Raising of </a:t>
                      </a:r>
                      <a:r>
                        <a:rPr lang="en-US" sz="1400" u="none" strike="noStrike" dirty="0" err="1">
                          <a:effectLst/>
                          <a:latin typeface="Arial" panose="020B0604020202020204" pitchFamily="34" charset="0"/>
                          <a:cs typeface="Arial" panose="020B0604020202020204" pitchFamily="34" charset="0"/>
                        </a:rPr>
                        <a:t>Hazelmere</a:t>
                      </a:r>
                      <a:r>
                        <a:rPr lang="en-US" sz="1400" u="none" strike="noStrike" dirty="0">
                          <a:effectLst/>
                          <a:latin typeface="Arial" panose="020B0604020202020204" pitchFamily="34" charset="0"/>
                          <a:cs typeface="Arial" panose="020B0604020202020204" pitchFamily="34" charset="0"/>
                        </a:rPr>
                        <a:t> Dam</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110 000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04"/>
                  </a:ext>
                </a:extLst>
              </a:tr>
              <a:tr h="377541">
                <a:tc>
                  <a:txBody>
                    <a:bodyPr/>
                    <a:lstStyle/>
                    <a:p>
                      <a:pPr algn="l" fontAlgn="ctr"/>
                      <a:r>
                        <a:rPr lang="en-US" sz="1400" u="none" strike="noStrike" dirty="0">
                          <a:effectLst/>
                          <a:latin typeface="Arial" panose="020B0604020202020204" pitchFamily="34" charset="0"/>
                          <a:cs typeface="Arial" panose="020B0604020202020204" pitchFamily="34" charset="0"/>
                        </a:rPr>
                        <a:t>Groot </a:t>
                      </a:r>
                      <a:r>
                        <a:rPr lang="en-US" sz="1400" u="none" strike="noStrike" dirty="0" err="1">
                          <a:effectLst/>
                          <a:latin typeface="Arial" panose="020B0604020202020204" pitchFamily="34" charset="0"/>
                          <a:cs typeface="Arial" panose="020B0604020202020204" pitchFamily="34" charset="0"/>
                        </a:rPr>
                        <a:t>Letaba</a:t>
                      </a:r>
                      <a:r>
                        <a:rPr lang="en-US" sz="1400" u="none" strike="noStrike" dirty="0">
                          <a:effectLst/>
                          <a:latin typeface="Arial" panose="020B0604020202020204" pitchFamily="34" charset="0"/>
                          <a:cs typeface="Arial" panose="020B0604020202020204" pitchFamily="34" charset="0"/>
                        </a:rPr>
                        <a:t> River water development project: Raising of Tzaneen Dam</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121 880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208 930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86 930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05"/>
                  </a:ext>
                </a:extLst>
              </a:tr>
              <a:tr h="377541">
                <a:tc>
                  <a:txBody>
                    <a:bodyPr/>
                    <a:lstStyle/>
                    <a:p>
                      <a:pPr algn="l" fontAlgn="ctr"/>
                      <a:r>
                        <a:rPr lang="en-US" sz="1400" u="none" strike="noStrike" dirty="0" err="1">
                          <a:effectLst/>
                          <a:latin typeface="Arial" panose="020B0604020202020204" pitchFamily="34" charset="0"/>
                          <a:cs typeface="Arial" panose="020B0604020202020204" pitchFamily="34" charset="0"/>
                        </a:rPr>
                        <a:t>Olifants</a:t>
                      </a:r>
                      <a:r>
                        <a:rPr lang="en-US" sz="1400" u="none" strike="noStrike" dirty="0">
                          <a:effectLst/>
                          <a:latin typeface="Arial" panose="020B0604020202020204" pitchFamily="34" charset="0"/>
                          <a:cs typeface="Arial" panose="020B0604020202020204" pitchFamily="34" charset="0"/>
                        </a:rPr>
                        <a:t> River water resources development project (phase 2D)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400 000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450 000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06"/>
                  </a:ext>
                </a:extLst>
              </a:tr>
              <a:tr h="191041">
                <a:tc>
                  <a:txBody>
                    <a:bodyPr/>
                    <a:lstStyle/>
                    <a:p>
                      <a:pPr algn="l" fontAlgn="ctr"/>
                      <a:r>
                        <a:rPr lang="en-US" sz="1400" u="none" strike="noStrike" dirty="0">
                          <a:effectLst/>
                          <a:latin typeface="Arial" panose="020B0604020202020204" pitchFamily="34" charset="0"/>
                          <a:cs typeface="Arial" panose="020B0604020202020204" pitchFamily="34" charset="0"/>
                        </a:rPr>
                        <a:t>Water resources project: Raising of </a:t>
                      </a:r>
                      <a:r>
                        <a:rPr lang="en-US" sz="1400" u="none" strike="noStrike" dirty="0" err="1">
                          <a:effectLst/>
                          <a:latin typeface="Arial" panose="020B0604020202020204" pitchFamily="34" charset="0"/>
                          <a:cs typeface="Arial" panose="020B0604020202020204" pitchFamily="34" charset="0"/>
                        </a:rPr>
                        <a:t>Clanwilliam</a:t>
                      </a:r>
                      <a:r>
                        <a:rPr lang="en-US" sz="1400" u="none" strike="noStrike" dirty="0">
                          <a:effectLst/>
                          <a:latin typeface="Arial" panose="020B0604020202020204" pitchFamily="34" charset="0"/>
                          <a:cs typeface="Arial" panose="020B0604020202020204" pitchFamily="34" charset="0"/>
                        </a:rPr>
                        <a:t> Dam</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331 056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377 568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07"/>
                  </a:ext>
                </a:extLst>
              </a:tr>
              <a:tr h="191041">
                <a:tc>
                  <a:txBody>
                    <a:bodyPr/>
                    <a:lstStyle/>
                    <a:p>
                      <a:pPr algn="l" fontAlgn="ctr"/>
                      <a:r>
                        <a:rPr lang="en-ZA" sz="1400" u="none" strike="noStrike" dirty="0" err="1">
                          <a:effectLst/>
                          <a:latin typeface="Arial" panose="020B0604020202020204" pitchFamily="34" charset="0"/>
                          <a:cs typeface="Arial" panose="020B0604020202020204" pitchFamily="34" charset="0"/>
                        </a:rPr>
                        <a:t>Mzimvubu</a:t>
                      </a:r>
                      <a:r>
                        <a:rPr lang="en-ZA" sz="1400" u="none" strike="noStrike" dirty="0">
                          <a:effectLst/>
                          <a:latin typeface="Arial" panose="020B0604020202020204" pitchFamily="34" charset="0"/>
                          <a:cs typeface="Arial" panose="020B0604020202020204" pitchFamily="34" charset="0"/>
                        </a:rPr>
                        <a:t> water project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100 000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08"/>
                  </a:ext>
                </a:extLst>
              </a:tr>
              <a:tr h="377541">
                <a:tc>
                  <a:txBody>
                    <a:bodyPr/>
                    <a:lstStyle/>
                    <a:p>
                      <a:pPr algn="l" fontAlgn="ctr"/>
                      <a:r>
                        <a:rPr lang="en-ZA" sz="1400" u="none" strike="noStrike" dirty="0">
                          <a:effectLst/>
                          <a:latin typeface="Arial" panose="020B0604020202020204" pitchFamily="34" charset="0"/>
                          <a:cs typeface="Arial" panose="020B0604020202020204" pitchFamily="34" charset="0"/>
                        </a:rPr>
                        <a:t>Groot </a:t>
                      </a:r>
                      <a:r>
                        <a:rPr lang="en-ZA" sz="1400" u="none" strike="noStrike" dirty="0" err="1">
                          <a:effectLst/>
                          <a:latin typeface="Arial" panose="020B0604020202020204" pitchFamily="34" charset="0"/>
                          <a:cs typeface="Arial" panose="020B0604020202020204" pitchFamily="34" charset="0"/>
                        </a:rPr>
                        <a:t>Letaba</a:t>
                      </a:r>
                      <a:r>
                        <a:rPr lang="en-ZA" sz="1400" u="none" strike="noStrike" dirty="0">
                          <a:effectLst/>
                          <a:latin typeface="Arial" panose="020B0604020202020204" pitchFamily="34" charset="0"/>
                          <a:cs typeface="Arial" panose="020B0604020202020204" pitchFamily="34" charset="0"/>
                        </a:rPr>
                        <a:t> River water development project: </a:t>
                      </a:r>
                      <a:r>
                        <a:rPr lang="en-ZA" sz="1400" u="none" strike="noStrike" dirty="0" err="1">
                          <a:effectLst/>
                          <a:latin typeface="Arial" panose="020B0604020202020204" pitchFamily="34" charset="0"/>
                          <a:cs typeface="Arial" panose="020B0604020202020204" pitchFamily="34" charset="0"/>
                        </a:rPr>
                        <a:t>Nwamitwa</a:t>
                      </a:r>
                      <a:r>
                        <a:rPr lang="en-ZA" sz="1400" u="none" strike="noStrike" dirty="0">
                          <a:effectLst/>
                          <a:latin typeface="Arial" panose="020B0604020202020204" pitchFamily="34" charset="0"/>
                          <a:cs typeface="Arial" panose="020B0604020202020204" pitchFamily="34" charset="0"/>
                        </a:rPr>
                        <a:t> Dam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84 935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09"/>
                  </a:ext>
                </a:extLst>
              </a:tr>
              <a:tr h="377541">
                <a:tc>
                  <a:txBody>
                    <a:bodyPr/>
                    <a:lstStyle/>
                    <a:p>
                      <a:pPr algn="l" fontAlgn="ctr"/>
                      <a:r>
                        <a:rPr lang="en-US" sz="1400" u="none" strike="noStrike" dirty="0" err="1">
                          <a:effectLst/>
                          <a:latin typeface="Arial" panose="020B0604020202020204" pitchFamily="34" charset="0"/>
                          <a:cs typeface="Arial" panose="020B0604020202020204" pitchFamily="34" charset="0"/>
                        </a:rPr>
                        <a:t>Olifants</a:t>
                      </a:r>
                      <a:r>
                        <a:rPr lang="en-US" sz="1400" u="none" strike="noStrike" dirty="0">
                          <a:effectLst/>
                          <a:latin typeface="Arial" panose="020B0604020202020204" pitchFamily="34" charset="0"/>
                          <a:cs typeface="Arial" panose="020B0604020202020204" pitchFamily="34" charset="0"/>
                        </a:rPr>
                        <a:t> River water resources development project phases 2E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9 837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10"/>
                  </a:ext>
                </a:extLst>
              </a:tr>
              <a:tr h="377541">
                <a:tc>
                  <a:txBody>
                    <a:bodyPr/>
                    <a:lstStyle/>
                    <a:p>
                      <a:pPr algn="l" fontAlgn="ctr"/>
                      <a:r>
                        <a:rPr lang="en-US" sz="1400" u="none" strike="noStrike" dirty="0" err="1">
                          <a:effectLst/>
                          <a:latin typeface="Arial" panose="020B0604020202020204" pitchFamily="34" charset="0"/>
                          <a:cs typeface="Arial" panose="020B0604020202020204" pitchFamily="34" charset="0"/>
                        </a:rPr>
                        <a:t>Olifants</a:t>
                      </a:r>
                      <a:r>
                        <a:rPr lang="en-US" sz="1400" u="none" strike="noStrike" dirty="0">
                          <a:effectLst/>
                          <a:latin typeface="Arial" panose="020B0604020202020204" pitchFamily="34" charset="0"/>
                          <a:cs typeface="Arial" panose="020B0604020202020204" pitchFamily="34" charset="0"/>
                        </a:rPr>
                        <a:t> River water resources development project Phase 2F</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43 282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11"/>
                  </a:ext>
                </a:extLst>
              </a:tr>
              <a:tr h="191041">
                <a:tc>
                  <a:txBody>
                    <a:bodyPr/>
                    <a:lstStyle/>
                    <a:p>
                      <a:pPr algn="l" fontAlgn="ctr"/>
                      <a:r>
                        <a:rPr lang="en-ZA" sz="1400" u="none" strike="noStrike" dirty="0">
                          <a:effectLst/>
                          <a:latin typeface="Arial" panose="020B0604020202020204" pitchFamily="34" charset="0"/>
                          <a:cs typeface="Arial" panose="020B0604020202020204" pitchFamily="34" charset="0"/>
                        </a:rPr>
                        <a:t>Acid mine drainage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350 000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300 000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300 000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12"/>
                  </a:ext>
                </a:extLst>
              </a:tr>
              <a:tr h="377541">
                <a:tc>
                  <a:txBody>
                    <a:bodyPr/>
                    <a:lstStyle/>
                    <a:p>
                      <a:pPr algn="l" fontAlgn="ctr"/>
                      <a:r>
                        <a:rPr lang="en-US" sz="1400" u="none" strike="noStrike" dirty="0" err="1">
                          <a:effectLst/>
                          <a:latin typeface="Arial" panose="020B0604020202020204" pitchFamily="34" charset="0"/>
                          <a:cs typeface="Arial" panose="020B0604020202020204" pitchFamily="34" charset="0"/>
                        </a:rPr>
                        <a:t>Mokolo</a:t>
                      </a:r>
                      <a:r>
                        <a:rPr lang="en-US" sz="1400" u="none" strike="noStrike" dirty="0">
                          <a:effectLst/>
                          <a:latin typeface="Arial" panose="020B0604020202020204" pitchFamily="34" charset="0"/>
                          <a:cs typeface="Arial" panose="020B0604020202020204" pitchFamily="34" charset="0"/>
                        </a:rPr>
                        <a:t> and Crocodile Water Augmentation Project (MCWAP): Phase 2A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142 960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181 873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265 549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13"/>
                  </a:ext>
                </a:extLst>
              </a:tr>
              <a:tr h="191041">
                <a:tc>
                  <a:txBody>
                    <a:bodyPr/>
                    <a:lstStyle/>
                    <a:p>
                      <a:pPr algn="l" fontAlgn="ctr"/>
                      <a:r>
                        <a:rPr lang="en-ZA" sz="1400" u="none" strike="noStrike" dirty="0">
                          <a:effectLst/>
                          <a:latin typeface="Arial" panose="020B0604020202020204" pitchFamily="34" charset="0"/>
                          <a:cs typeface="Arial" panose="020B0604020202020204" pitchFamily="34" charset="0"/>
                        </a:rPr>
                        <a:t>Dam safety rehabilitation programme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110 000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150 000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150 000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14"/>
                  </a:ext>
                </a:extLst>
              </a:tr>
              <a:tr h="191041">
                <a:tc>
                  <a:txBody>
                    <a:bodyPr/>
                    <a:lstStyle/>
                    <a:p>
                      <a:pPr algn="l" fontAlgn="ctr"/>
                      <a:r>
                        <a:rPr lang="en-ZA" sz="1400" u="none" strike="noStrike" dirty="0" err="1">
                          <a:effectLst/>
                          <a:latin typeface="Arial" panose="020B0604020202020204" pitchFamily="34" charset="0"/>
                          <a:cs typeface="Arial" panose="020B0604020202020204" pitchFamily="34" charset="0"/>
                        </a:rPr>
                        <a:t>Goedertrouw</a:t>
                      </a:r>
                      <a:r>
                        <a:rPr lang="en-ZA" sz="1400" u="none" strike="noStrike" dirty="0">
                          <a:effectLst/>
                          <a:latin typeface="Arial" panose="020B0604020202020204" pitchFamily="34" charset="0"/>
                          <a:cs typeface="Arial" panose="020B0604020202020204" pitchFamily="34" charset="0"/>
                        </a:rPr>
                        <a:t> Transfer Scheme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350 000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195" marR="5195" marT="5195" marB="0">
                    <a:solidFill>
                      <a:schemeClr val="accent3">
                        <a:lumMod val="60000"/>
                        <a:lumOff val="40000"/>
                      </a:schemeClr>
                    </a:solidFill>
                  </a:tcPr>
                </a:tc>
                <a:extLst>
                  <a:ext uri="{0D108BD9-81ED-4DB2-BD59-A6C34878D82A}">
                    <a16:rowId xmlns:a16="http://schemas.microsoft.com/office/drawing/2014/main" xmlns="" val="10015"/>
                  </a:ext>
                </a:extLst>
              </a:tr>
              <a:tr h="191041">
                <a:tc>
                  <a:txBody>
                    <a:bodyPr/>
                    <a:lstStyle/>
                    <a:p>
                      <a:pPr algn="l" fontAlgn="ctr"/>
                      <a:r>
                        <a:rPr lang="en-ZA" sz="1400" b="1" u="none" strike="noStrike" dirty="0">
                          <a:solidFill>
                            <a:schemeClr val="bg1"/>
                          </a:solidFill>
                          <a:effectLst/>
                          <a:latin typeface="Arial" panose="020B0604020202020204" pitchFamily="34" charset="0"/>
                          <a:cs typeface="Arial" panose="020B0604020202020204" pitchFamily="34" charset="0"/>
                        </a:rPr>
                        <a:t>Total</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1 512 894</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1 571 859</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tc>
                  <a:txBody>
                    <a:bodyPr/>
                    <a:lstStyle/>
                    <a:p>
                      <a:pPr algn="ctr" fontAlgn="ctr"/>
                      <a:r>
                        <a:rPr lang="en-ZA" sz="1400" b="1" u="none" strike="noStrike" dirty="0">
                          <a:solidFill>
                            <a:schemeClr val="bg1"/>
                          </a:solidFill>
                          <a:effectLst/>
                          <a:latin typeface="Arial" panose="020B0604020202020204" pitchFamily="34" charset="0"/>
                          <a:cs typeface="Arial" panose="020B0604020202020204" pitchFamily="34" charset="0"/>
                        </a:rPr>
                        <a:t>1 630 047</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5195" marR="5195" marT="5195" marB="0">
                    <a:solidFill>
                      <a:schemeClr val="accent3"/>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1492557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399459"/>
            <a:ext cx="7485530" cy="80803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anchor="ctr"/>
          <a:lstStyle/>
          <a:p>
            <a:r>
              <a:rPr lang="en-ZA" sz="3200" dirty="0" smtClean="0">
                <a:solidFill>
                  <a:schemeClr val="tx1"/>
                </a:solidFill>
                <a:latin typeface="Arial" pitchFamily="34" charset="0"/>
                <a:cs typeface="Arial" pitchFamily="34" charset="0"/>
              </a:rPr>
              <a:t>2017/18 Budget surplus</a:t>
            </a:r>
            <a:endParaRPr lang="en-ZA" sz="3200" dirty="0">
              <a:solidFill>
                <a:schemeClr val="tx1"/>
              </a:solidFill>
              <a:latin typeface="Arial" pitchFamily="34" charset="0"/>
              <a:cs typeface="Arial" pitchFamily="34" charset="0"/>
            </a:endParaRPr>
          </a:p>
        </p:txBody>
      </p:sp>
      <p:sp>
        <p:nvSpPr>
          <p:cNvPr id="5" name="Content Placeholder 4"/>
          <p:cNvSpPr>
            <a:spLocks noGrp="1"/>
          </p:cNvSpPr>
          <p:nvPr>
            <p:ph idx="1"/>
          </p:nvPr>
        </p:nvSpPr>
        <p:spPr>
          <a:xfrm>
            <a:off x="1639614" y="2057401"/>
            <a:ext cx="6928480" cy="3556000"/>
          </a:xfrm>
          <a:ln>
            <a:noFill/>
          </a:ln>
        </p:spPr>
        <p:style>
          <a:lnRef idx="2">
            <a:schemeClr val="accent3"/>
          </a:lnRef>
          <a:fillRef idx="1">
            <a:schemeClr val="lt1"/>
          </a:fillRef>
          <a:effectRef idx="0">
            <a:schemeClr val="accent3"/>
          </a:effectRef>
          <a:fontRef idx="minor">
            <a:schemeClr val="dk1"/>
          </a:fontRef>
        </p:style>
        <p:txBody>
          <a:bodyPr/>
          <a:lstStyle/>
          <a:p>
            <a:endParaRPr lang="en-ZA" sz="2400" dirty="0" smtClean="0"/>
          </a:p>
          <a:p>
            <a:pPr algn="just"/>
            <a:r>
              <a:rPr lang="en-ZA" sz="2400" dirty="0" smtClean="0"/>
              <a:t>The 2018/19 </a:t>
            </a:r>
            <a:r>
              <a:rPr lang="en-ZA" sz="2400" dirty="0"/>
              <a:t>budget reflects a surplus of R748 million which will go towards reducing the overdraft as at 31 March </a:t>
            </a:r>
            <a:r>
              <a:rPr lang="en-ZA" sz="2400" dirty="0" smtClean="0"/>
              <a:t>2018.</a:t>
            </a:r>
            <a:endParaRPr lang="en-ZA" sz="2400" dirty="0"/>
          </a:p>
          <a:p>
            <a:endParaRPr lang="en-ZA" sz="2400" dirty="0"/>
          </a:p>
        </p:txBody>
      </p:sp>
      <p:sp>
        <p:nvSpPr>
          <p:cNvPr id="4" name="Slide Number Placeholder 3"/>
          <p:cNvSpPr>
            <a:spLocks noGrp="1"/>
          </p:cNvSpPr>
          <p:nvPr>
            <p:ph type="sldNum" sz="quarter" idx="12"/>
          </p:nvPr>
        </p:nvSpPr>
        <p:spPr/>
        <p:txBody>
          <a:bodyPr/>
          <a:lstStyle/>
          <a:p>
            <a:pPr algn="r">
              <a:defRPr/>
            </a:pPr>
            <a:fld id="{3BABFDD9-386B-4635-A8AB-4BCCAEB4E35F}" type="slidenum">
              <a:rPr lang="en-US" smtClean="0"/>
              <a:pPr algn="r">
                <a:defRPr/>
              </a:pPr>
              <a:t>54</a:t>
            </a:fld>
            <a:endParaRPr lang="en-US" dirty="0"/>
          </a:p>
        </p:txBody>
      </p:sp>
    </p:spTree>
    <p:extLst>
      <p:ext uri="{BB962C8B-B14F-4D97-AF65-F5344CB8AC3E}">
        <p14:creationId xmlns:p14="http://schemas.microsoft.com/office/powerpoint/2010/main" xmlns="" val="27029368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WTE</a:t>
            </a:r>
            <a:r>
              <a:rPr lang="en-US" dirty="0" smtClean="0"/>
              <a:t> 2017/18 budget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565822935"/>
              </p:ext>
            </p:extLst>
          </p:nvPr>
        </p:nvGraphicFramePr>
        <p:xfrm>
          <a:off x="1497013" y="1209277"/>
          <a:ext cx="7472362" cy="1757361"/>
        </p:xfrm>
        <a:graphic>
          <a:graphicData uri="http://schemas.openxmlformats.org/drawingml/2006/table">
            <a:tbl>
              <a:tblPr>
                <a:tableStyleId>{5C22544A-7EE6-4342-B048-85BDC9FD1C3A}</a:tableStyleId>
              </a:tblPr>
              <a:tblGrid>
                <a:gridCol w="6002251">
                  <a:extLst>
                    <a:ext uri="{9D8B030D-6E8A-4147-A177-3AD203B41FA5}">
                      <a16:colId xmlns:a16="http://schemas.microsoft.com/office/drawing/2014/main" xmlns="" val="20000"/>
                    </a:ext>
                  </a:extLst>
                </a:gridCol>
                <a:gridCol w="1470111">
                  <a:extLst>
                    <a:ext uri="{9D8B030D-6E8A-4147-A177-3AD203B41FA5}">
                      <a16:colId xmlns:a16="http://schemas.microsoft.com/office/drawing/2014/main" xmlns="" val="20001"/>
                    </a:ext>
                  </a:extLst>
                </a:gridCol>
              </a:tblGrid>
              <a:tr h="312172">
                <a:tc rowSpan="2">
                  <a:txBody>
                    <a:bodyPr/>
                    <a:lstStyle/>
                    <a:p>
                      <a:pPr algn="l" rtl="0" fontAlgn="ctr"/>
                      <a:r>
                        <a:rPr lang="en-ZA" sz="2000" b="1" i="0" u="none" strike="noStrike" dirty="0" smtClean="0">
                          <a:solidFill>
                            <a:srgbClr val="000000"/>
                          </a:solidFill>
                          <a:effectLst/>
                          <a:latin typeface="Arial" panose="020B0604020202020204" pitchFamily="34" charset="0"/>
                          <a:cs typeface="Arial" panose="020B0604020202020204" pitchFamily="34" charset="0"/>
                        </a:rPr>
                        <a:t>Budgeted figures</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ctr">
                    <a:solidFill>
                      <a:schemeClr val="accent3">
                        <a:lumMod val="60000"/>
                        <a:lumOff val="40000"/>
                      </a:schemeClr>
                    </a:solidFill>
                  </a:tcPr>
                </a:tc>
                <a:tc>
                  <a:txBody>
                    <a:bodyPr/>
                    <a:lstStyle/>
                    <a:p>
                      <a:pPr algn="ctr" rtl="0" fontAlgn="b"/>
                      <a:r>
                        <a:rPr lang="en-ZA" sz="2000" b="1" u="none" strike="noStrike" dirty="0">
                          <a:effectLst/>
                          <a:latin typeface="Arial" panose="020B0604020202020204" pitchFamily="34" charset="0"/>
                          <a:cs typeface="Arial" panose="020B0604020202020204" pitchFamily="34" charset="0"/>
                        </a:rPr>
                        <a:t> </a:t>
                      </a:r>
                      <a:r>
                        <a:rPr lang="en-ZA" sz="2000" b="1" u="none" strike="noStrike" dirty="0" smtClean="0">
                          <a:effectLst/>
                          <a:latin typeface="Arial" panose="020B0604020202020204" pitchFamily="34" charset="0"/>
                          <a:cs typeface="Arial" panose="020B0604020202020204" pitchFamily="34" charset="0"/>
                        </a:rPr>
                        <a:t>2017/18   </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b">
                    <a:solidFill>
                      <a:schemeClr val="accent3">
                        <a:lumMod val="60000"/>
                        <a:lumOff val="40000"/>
                      </a:schemeClr>
                    </a:solidFill>
                  </a:tcPr>
                </a:tc>
                <a:extLst>
                  <a:ext uri="{0D108BD9-81ED-4DB2-BD59-A6C34878D82A}">
                    <a16:rowId xmlns:a16="http://schemas.microsoft.com/office/drawing/2014/main" xmlns="" val="10000"/>
                  </a:ext>
                </a:extLst>
              </a:tr>
              <a:tr h="312172">
                <a:tc vMerge="1">
                  <a:txBody>
                    <a:bodyPr/>
                    <a:lstStyle/>
                    <a:p>
                      <a:endParaRPr lang="en-ZA"/>
                    </a:p>
                  </a:txBody>
                  <a:tcPr/>
                </a:tc>
                <a:tc>
                  <a:txBody>
                    <a:bodyPr/>
                    <a:lstStyle/>
                    <a:p>
                      <a:pPr algn="ctr" rtl="0" fontAlgn="b"/>
                      <a:r>
                        <a:rPr lang="en-ZA" sz="2000" b="1" u="none" strike="noStrike" dirty="0">
                          <a:effectLst/>
                          <a:latin typeface="Arial" panose="020B0604020202020204" pitchFamily="34" charset="0"/>
                          <a:cs typeface="Arial" panose="020B0604020202020204" pitchFamily="34" charset="0"/>
                        </a:rPr>
                        <a:t> R’000  </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b">
                    <a:solidFill>
                      <a:schemeClr val="accent3">
                        <a:lumMod val="60000"/>
                        <a:lumOff val="40000"/>
                      </a:schemeClr>
                    </a:solidFill>
                  </a:tcPr>
                </a:tc>
                <a:extLst>
                  <a:ext uri="{0D108BD9-81ED-4DB2-BD59-A6C34878D82A}">
                    <a16:rowId xmlns:a16="http://schemas.microsoft.com/office/drawing/2014/main" xmlns="" val="10001"/>
                  </a:ext>
                </a:extLst>
              </a:tr>
              <a:tr h="312172">
                <a:tc>
                  <a:txBody>
                    <a:bodyPr/>
                    <a:lstStyle/>
                    <a:p>
                      <a:pPr algn="l" rtl="0" fontAlgn="b"/>
                      <a:r>
                        <a:rPr lang="en-ZA" sz="2000" u="none" strike="noStrike" dirty="0" smtClean="0">
                          <a:effectLst/>
                          <a:latin typeface="Arial" panose="020B0604020202020204" pitchFamily="34" charset="0"/>
                          <a:cs typeface="Arial" panose="020B0604020202020204" pitchFamily="34" charset="0"/>
                        </a:rPr>
                        <a:t>Revenue</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b"/>
                </a:tc>
                <a:tc>
                  <a:txBody>
                    <a:bodyPr/>
                    <a:lstStyle/>
                    <a:p>
                      <a:pPr algn="r" rtl="0" fontAlgn="b"/>
                      <a:r>
                        <a:rPr lang="en-ZA" sz="2000" u="none" strike="noStrike" dirty="0" smtClean="0">
                          <a:effectLst/>
                          <a:latin typeface="Arial" panose="020B0604020202020204" pitchFamily="34" charset="0"/>
                          <a:cs typeface="Arial" panose="020B0604020202020204" pitchFamily="34" charset="0"/>
                        </a:rPr>
                        <a:t>9 751 147</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b"/>
                </a:tc>
                <a:extLst>
                  <a:ext uri="{0D108BD9-81ED-4DB2-BD59-A6C34878D82A}">
                    <a16:rowId xmlns:a16="http://schemas.microsoft.com/office/drawing/2014/main" xmlns="" val="10002"/>
                  </a:ext>
                </a:extLst>
              </a:tr>
              <a:tr h="312172">
                <a:tc>
                  <a:txBody>
                    <a:bodyPr/>
                    <a:lstStyle/>
                    <a:p>
                      <a:pPr algn="l" rtl="0" fontAlgn="b"/>
                      <a:r>
                        <a:rPr lang="en-ZA" sz="2000" u="none" strike="noStrike" dirty="0" smtClean="0">
                          <a:solidFill>
                            <a:srgbClr val="FF0000"/>
                          </a:solidFill>
                          <a:effectLst/>
                          <a:latin typeface="Arial" panose="020B0604020202020204" pitchFamily="34" charset="0"/>
                          <a:cs typeface="Arial" panose="020B0604020202020204" pitchFamily="34" charset="0"/>
                        </a:rPr>
                        <a:t>Expenditure</a:t>
                      </a:r>
                      <a:endParaRPr lang="en-ZA" sz="2000" b="0" i="0" u="none" strike="noStrike" dirty="0">
                        <a:solidFill>
                          <a:srgbClr val="FF0000"/>
                        </a:solidFill>
                        <a:effectLst/>
                        <a:latin typeface="Arial" panose="020B0604020202020204" pitchFamily="34" charset="0"/>
                        <a:cs typeface="Arial" panose="020B0604020202020204" pitchFamily="34" charset="0"/>
                      </a:endParaRPr>
                    </a:p>
                  </a:txBody>
                  <a:tcPr marL="7326" marR="7326" marT="7329" marB="0" anchor="b"/>
                </a:tc>
                <a:tc>
                  <a:txBody>
                    <a:bodyPr/>
                    <a:lstStyle/>
                    <a:p>
                      <a:pPr algn="r" rtl="0" fontAlgn="b"/>
                      <a:r>
                        <a:rPr lang="en-ZA" sz="2000" u="none" strike="noStrike" dirty="0" smtClean="0">
                          <a:solidFill>
                            <a:srgbClr val="FF0000"/>
                          </a:solidFill>
                          <a:effectLst/>
                          <a:latin typeface="Arial" panose="020B0604020202020204" pitchFamily="34" charset="0"/>
                          <a:cs typeface="Arial" panose="020B0604020202020204" pitchFamily="34" charset="0"/>
                        </a:rPr>
                        <a:t>-9</a:t>
                      </a:r>
                      <a:r>
                        <a:rPr lang="en-ZA" sz="2000" u="none" strike="noStrike" baseline="0" dirty="0" smtClean="0">
                          <a:solidFill>
                            <a:srgbClr val="FF0000"/>
                          </a:solidFill>
                          <a:effectLst/>
                          <a:latin typeface="Arial" panose="020B0604020202020204" pitchFamily="34" charset="0"/>
                          <a:cs typeface="Arial" panose="020B0604020202020204" pitchFamily="34" charset="0"/>
                        </a:rPr>
                        <a:t> 002 850</a:t>
                      </a:r>
                      <a:endParaRPr lang="en-ZA" sz="2000" b="0" i="0" u="none" strike="noStrike" dirty="0">
                        <a:solidFill>
                          <a:srgbClr val="FF0000"/>
                        </a:solidFill>
                        <a:effectLst/>
                        <a:latin typeface="Arial" panose="020B0604020202020204" pitchFamily="34" charset="0"/>
                        <a:cs typeface="Arial" panose="020B0604020202020204" pitchFamily="34" charset="0"/>
                      </a:endParaRPr>
                    </a:p>
                  </a:txBody>
                  <a:tcPr marL="7326" marR="7326" marT="7329" marB="0" anchor="b"/>
                </a:tc>
                <a:extLst>
                  <a:ext uri="{0D108BD9-81ED-4DB2-BD59-A6C34878D82A}">
                    <a16:rowId xmlns:a16="http://schemas.microsoft.com/office/drawing/2014/main" xmlns="" val="10003"/>
                  </a:ext>
                </a:extLst>
              </a:tr>
              <a:tr h="508673">
                <a:tc>
                  <a:txBody>
                    <a:bodyPr/>
                    <a:lstStyle/>
                    <a:p>
                      <a:pPr algn="l" rtl="0" fontAlgn="b"/>
                      <a:r>
                        <a:rPr lang="en-ZA" sz="2000" b="1" u="none" strike="noStrike" dirty="0">
                          <a:effectLst/>
                          <a:latin typeface="Arial" panose="020B0604020202020204" pitchFamily="34" charset="0"/>
                          <a:cs typeface="Arial" panose="020B0604020202020204" pitchFamily="34" charset="0"/>
                        </a:rPr>
                        <a:t> </a:t>
                      </a:r>
                      <a:r>
                        <a:rPr lang="en-ZA" sz="2000" b="1" u="none" strike="noStrike" dirty="0" smtClean="0">
                          <a:effectLst/>
                          <a:latin typeface="Arial" panose="020B0604020202020204" pitchFamily="34" charset="0"/>
                          <a:cs typeface="Arial" panose="020B0604020202020204" pitchFamily="34" charset="0"/>
                        </a:rPr>
                        <a:t>Surplus (To be used to</a:t>
                      </a:r>
                      <a:r>
                        <a:rPr lang="en-ZA" sz="2000" b="1" u="none" strike="noStrike" baseline="0" dirty="0" smtClean="0">
                          <a:effectLst/>
                          <a:latin typeface="Arial" panose="020B0604020202020204" pitchFamily="34" charset="0"/>
                          <a:cs typeface="Arial" panose="020B0604020202020204" pitchFamily="34" charset="0"/>
                        </a:rPr>
                        <a:t> reduce the overdraft)</a:t>
                      </a:r>
                      <a:r>
                        <a:rPr lang="en-ZA" sz="2000" b="1" u="none" strike="noStrike" dirty="0" smtClean="0">
                          <a:effectLst/>
                          <a:latin typeface="Arial" panose="020B0604020202020204" pitchFamily="34" charset="0"/>
                          <a:cs typeface="Arial" panose="020B0604020202020204" pitchFamily="34" charset="0"/>
                        </a:rPr>
                        <a:t> </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ctr">
                    <a:solidFill>
                      <a:schemeClr val="accent3">
                        <a:lumMod val="60000"/>
                        <a:lumOff val="40000"/>
                      </a:schemeClr>
                    </a:solidFill>
                  </a:tcPr>
                </a:tc>
                <a:tc>
                  <a:txBody>
                    <a:bodyPr/>
                    <a:lstStyle/>
                    <a:p>
                      <a:pPr algn="r" rtl="0" fontAlgn="b"/>
                      <a:r>
                        <a:rPr lang="en-ZA" sz="2000" b="1" u="none" strike="noStrike" dirty="0" smtClean="0">
                          <a:effectLst/>
                          <a:latin typeface="Arial" panose="020B0604020202020204" pitchFamily="34" charset="0"/>
                          <a:cs typeface="Arial" panose="020B0604020202020204" pitchFamily="34" charset="0"/>
                        </a:rPr>
                        <a:t>748</a:t>
                      </a:r>
                      <a:r>
                        <a:rPr lang="en-ZA" sz="2000" b="1" u="none" strike="noStrike" baseline="0" dirty="0" smtClean="0">
                          <a:effectLst/>
                          <a:latin typeface="Arial" panose="020B0604020202020204" pitchFamily="34" charset="0"/>
                          <a:cs typeface="Arial" panose="020B0604020202020204" pitchFamily="34" charset="0"/>
                        </a:rPr>
                        <a:t> 297</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ctr">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
        <p:nvSpPr>
          <p:cNvPr id="5" name="TextBox 1"/>
          <p:cNvSpPr txBox="1">
            <a:spLocks noChangeArrowheads="1"/>
          </p:cNvSpPr>
          <p:nvPr/>
        </p:nvSpPr>
        <p:spPr bwMode="auto">
          <a:xfrm>
            <a:off x="1473200" y="3230781"/>
            <a:ext cx="7670800" cy="2862322"/>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buFont typeface="Arial" pitchFamily="34" charset="0"/>
              <a:buNone/>
              <a:defRPr/>
            </a:pPr>
            <a:r>
              <a:rPr lang="en-US" altLang="en-US" sz="2000" dirty="0" smtClean="0"/>
              <a:t>The WTE budgeted to spend R748 million less than the expected revenue in order to reduce the overdraft.</a:t>
            </a:r>
          </a:p>
          <a:p>
            <a:pPr algn="just" eaLnBrk="1" hangingPunct="1">
              <a:buFont typeface="Arial" pitchFamily="34" charset="0"/>
              <a:buNone/>
              <a:defRPr/>
            </a:pPr>
            <a:endParaRPr lang="en-US" altLang="en-US" sz="2000" dirty="0" smtClean="0"/>
          </a:p>
          <a:p>
            <a:pPr algn="just" eaLnBrk="1" hangingPunct="1">
              <a:buFont typeface="Arial" pitchFamily="34" charset="0"/>
              <a:buNone/>
              <a:defRPr/>
            </a:pPr>
            <a:r>
              <a:rPr lang="en-US" altLang="en-US" sz="2000" dirty="0" smtClean="0"/>
              <a:t>Strict budgetary control has been exercised during the year and this surplus will be realized.</a:t>
            </a:r>
          </a:p>
          <a:p>
            <a:pPr algn="just" eaLnBrk="1" hangingPunct="1">
              <a:buFont typeface="Arial" pitchFamily="34" charset="0"/>
              <a:buNone/>
              <a:defRPr/>
            </a:pPr>
            <a:endParaRPr lang="en-US" altLang="en-US" sz="2000" dirty="0" smtClean="0"/>
          </a:p>
          <a:p>
            <a:pPr algn="just" eaLnBrk="1" hangingPunct="1">
              <a:buFont typeface="Arial" pitchFamily="34" charset="0"/>
              <a:buNone/>
              <a:defRPr/>
            </a:pPr>
            <a:r>
              <a:rPr lang="en-US" altLang="en-US" sz="2000" dirty="0" smtClean="0"/>
              <a:t>The June 2017 NT target was met and as at 31 March 2018 the overdraft was </a:t>
            </a:r>
            <a:r>
              <a:rPr lang="en-US" altLang="en-US" sz="2000" b="1" dirty="0" smtClean="0"/>
              <a:t>R2 006 million </a:t>
            </a:r>
            <a:r>
              <a:rPr lang="en-US" altLang="en-US" sz="2000" dirty="0" smtClean="0"/>
              <a:t>and the average daily overdraft for the month of March 2018 was </a:t>
            </a:r>
            <a:r>
              <a:rPr lang="en-US" altLang="en-US" sz="2000" b="1" dirty="0" smtClean="0"/>
              <a:t>R1,529 million</a:t>
            </a:r>
            <a:r>
              <a:rPr lang="en-US" altLang="en-US" sz="2000" dirty="0" smtClean="0"/>
              <a:t>.</a:t>
            </a:r>
          </a:p>
        </p:txBody>
      </p:sp>
      <p:sp>
        <p:nvSpPr>
          <p:cNvPr id="6" name="Slide Number Placeholder 3"/>
          <p:cNvSpPr>
            <a:spLocks noGrp="1"/>
          </p:cNvSpPr>
          <p:nvPr>
            <p:ph type="sldNum" sz="quarter" idx="12"/>
          </p:nvPr>
        </p:nvSpPr>
        <p:spPr>
          <a:xfrm>
            <a:off x="6553200" y="6192574"/>
            <a:ext cx="2133600" cy="365125"/>
          </a:xfrm>
        </p:spPr>
        <p:txBody>
          <a:bodyPr/>
          <a:lstStyle/>
          <a:p>
            <a:pPr algn="r">
              <a:defRPr/>
            </a:pPr>
            <a:fld id="{3BABFDD9-386B-4635-A8AB-4BCCAEB4E35F}" type="slidenum">
              <a:rPr lang="en-US" smtClean="0"/>
              <a:pPr algn="r">
                <a:defRPr/>
              </a:pPr>
              <a:t>55</a:t>
            </a:fld>
            <a:endParaRPr lang="en-US" dirty="0"/>
          </a:p>
        </p:txBody>
      </p:sp>
    </p:spTree>
    <p:extLst>
      <p:ext uri="{BB962C8B-B14F-4D97-AF65-F5344CB8AC3E}">
        <p14:creationId xmlns:p14="http://schemas.microsoft.com/office/powerpoint/2010/main" xmlns="" val="34446217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WTE</a:t>
            </a:r>
            <a:r>
              <a:rPr lang="en-US" dirty="0" smtClean="0"/>
              <a:t> 2017/18 budget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907664346"/>
              </p:ext>
            </p:extLst>
          </p:nvPr>
        </p:nvGraphicFramePr>
        <p:xfrm>
          <a:off x="1497012" y="1249363"/>
          <a:ext cx="7646987" cy="1757361"/>
        </p:xfrm>
        <a:graphic>
          <a:graphicData uri="http://schemas.openxmlformats.org/drawingml/2006/table">
            <a:tbl>
              <a:tblPr>
                <a:tableStyleId>{5C22544A-7EE6-4342-B048-85BDC9FD1C3A}</a:tableStyleId>
              </a:tblPr>
              <a:tblGrid>
                <a:gridCol w="6142520">
                  <a:extLst>
                    <a:ext uri="{9D8B030D-6E8A-4147-A177-3AD203B41FA5}">
                      <a16:colId xmlns:a16="http://schemas.microsoft.com/office/drawing/2014/main" xmlns="" val="20000"/>
                    </a:ext>
                  </a:extLst>
                </a:gridCol>
                <a:gridCol w="1504467">
                  <a:extLst>
                    <a:ext uri="{9D8B030D-6E8A-4147-A177-3AD203B41FA5}">
                      <a16:colId xmlns:a16="http://schemas.microsoft.com/office/drawing/2014/main" xmlns="" val="20001"/>
                    </a:ext>
                  </a:extLst>
                </a:gridCol>
              </a:tblGrid>
              <a:tr h="312172">
                <a:tc rowSpan="2">
                  <a:txBody>
                    <a:bodyPr/>
                    <a:lstStyle/>
                    <a:p>
                      <a:pPr algn="l" rtl="0" fontAlgn="ctr"/>
                      <a:r>
                        <a:rPr lang="en-ZA" sz="2000" b="1" i="0" u="none" strike="noStrike" dirty="0" smtClean="0">
                          <a:solidFill>
                            <a:srgbClr val="000000"/>
                          </a:solidFill>
                          <a:effectLst/>
                          <a:latin typeface="Arial" panose="020B0604020202020204" pitchFamily="34" charset="0"/>
                          <a:cs typeface="Arial" panose="020B0604020202020204" pitchFamily="34" charset="0"/>
                        </a:rPr>
                        <a:t>Budgeted figures</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ctr">
                    <a:solidFill>
                      <a:schemeClr val="accent3">
                        <a:lumMod val="60000"/>
                        <a:lumOff val="40000"/>
                      </a:schemeClr>
                    </a:solidFill>
                  </a:tcPr>
                </a:tc>
                <a:tc>
                  <a:txBody>
                    <a:bodyPr/>
                    <a:lstStyle/>
                    <a:p>
                      <a:pPr algn="ctr" rtl="0" fontAlgn="b"/>
                      <a:r>
                        <a:rPr lang="en-ZA" sz="2000" b="1" u="none" strike="noStrike" dirty="0">
                          <a:effectLst/>
                          <a:latin typeface="Arial" panose="020B0604020202020204" pitchFamily="34" charset="0"/>
                          <a:cs typeface="Arial" panose="020B0604020202020204" pitchFamily="34" charset="0"/>
                        </a:rPr>
                        <a:t> </a:t>
                      </a:r>
                      <a:r>
                        <a:rPr lang="en-ZA" sz="2000" b="1" u="none" strike="noStrike" dirty="0" smtClean="0">
                          <a:effectLst/>
                          <a:latin typeface="Arial" panose="020B0604020202020204" pitchFamily="34" charset="0"/>
                          <a:cs typeface="Arial" panose="020B0604020202020204" pitchFamily="34" charset="0"/>
                        </a:rPr>
                        <a:t>2017/18   </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b">
                    <a:solidFill>
                      <a:schemeClr val="accent3">
                        <a:lumMod val="60000"/>
                        <a:lumOff val="40000"/>
                      </a:schemeClr>
                    </a:solidFill>
                  </a:tcPr>
                </a:tc>
                <a:extLst>
                  <a:ext uri="{0D108BD9-81ED-4DB2-BD59-A6C34878D82A}">
                    <a16:rowId xmlns:a16="http://schemas.microsoft.com/office/drawing/2014/main" xmlns="" val="10000"/>
                  </a:ext>
                </a:extLst>
              </a:tr>
              <a:tr h="312172">
                <a:tc vMerge="1">
                  <a:txBody>
                    <a:bodyPr/>
                    <a:lstStyle/>
                    <a:p>
                      <a:endParaRPr lang="en-ZA"/>
                    </a:p>
                  </a:txBody>
                  <a:tcPr/>
                </a:tc>
                <a:tc>
                  <a:txBody>
                    <a:bodyPr/>
                    <a:lstStyle/>
                    <a:p>
                      <a:pPr algn="ctr" rtl="0" fontAlgn="b"/>
                      <a:r>
                        <a:rPr lang="en-ZA" sz="2000" b="1" u="none" strike="noStrike" dirty="0">
                          <a:effectLst/>
                          <a:latin typeface="Arial" panose="020B0604020202020204" pitchFamily="34" charset="0"/>
                          <a:cs typeface="Arial" panose="020B0604020202020204" pitchFamily="34" charset="0"/>
                        </a:rPr>
                        <a:t> R’000  </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b">
                    <a:solidFill>
                      <a:schemeClr val="accent3">
                        <a:lumMod val="60000"/>
                        <a:lumOff val="40000"/>
                      </a:schemeClr>
                    </a:solidFill>
                  </a:tcPr>
                </a:tc>
                <a:extLst>
                  <a:ext uri="{0D108BD9-81ED-4DB2-BD59-A6C34878D82A}">
                    <a16:rowId xmlns:a16="http://schemas.microsoft.com/office/drawing/2014/main" xmlns="" val="10001"/>
                  </a:ext>
                </a:extLst>
              </a:tr>
              <a:tr h="312172">
                <a:tc>
                  <a:txBody>
                    <a:bodyPr/>
                    <a:lstStyle/>
                    <a:p>
                      <a:pPr algn="l" rtl="0" fontAlgn="b"/>
                      <a:r>
                        <a:rPr lang="en-ZA" sz="2000" u="none" strike="noStrike" dirty="0" smtClean="0">
                          <a:effectLst/>
                          <a:latin typeface="Arial" panose="020B0604020202020204" pitchFamily="34" charset="0"/>
                          <a:cs typeface="Arial" panose="020B0604020202020204" pitchFamily="34" charset="0"/>
                        </a:rPr>
                        <a:t>Revenue</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b"/>
                </a:tc>
                <a:tc>
                  <a:txBody>
                    <a:bodyPr/>
                    <a:lstStyle/>
                    <a:p>
                      <a:pPr algn="r" rtl="0" fontAlgn="b"/>
                      <a:r>
                        <a:rPr lang="en-ZA" sz="2000" u="none" strike="noStrike" dirty="0" smtClean="0">
                          <a:effectLst/>
                          <a:latin typeface="Arial" panose="020B0604020202020204" pitchFamily="34" charset="0"/>
                          <a:cs typeface="Arial" panose="020B0604020202020204" pitchFamily="34" charset="0"/>
                        </a:rPr>
                        <a:t>11 232 404</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b"/>
                </a:tc>
                <a:extLst>
                  <a:ext uri="{0D108BD9-81ED-4DB2-BD59-A6C34878D82A}">
                    <a16:rowId xmlns:a16="http://schemas.microsoft.com/office/drawing/2014/main" xmlns="" val="10002"/>
                  </a:ext>
                </a:extLst>
              </a:tr>
              <a:tr h="312172">
                <a:tc>
                  <a:txBody>
                    <a:bodyPr/>
                    <a:lstStyle/>
                    <a:p>
                      <a:pPr algn="l" rtl="0" fontAlgn="b"/>
                      <a:r>
                        <a:rPr lang="en-ZA" sz="2000" u="none" strike="noStrike" dirty="0" smtClean="0">
                          <a:solidFill>
                            <a:srgbClr val="FF0000"/>
                          </a:solidFill>
                          <a:effectLst/>
                          <a:latin typeface="Arial" panose="020B0604020202020204" pitchFamily="34" charset="0"/>
                          <a:cs typeface="Arial" panose="020B0604020202020204" pitchFamily="34" charset="0"/>
                        </a:rPr>
                        <a:t>Expenditure</a:t>
                      </a:r>
                      <a:endParaRPr lang="en-ZA" sz="2000" b="0" i="0" u="none" strike="noStrike" dirty="0">
                        <a:solidFill>
                          <a:srgbClr val="FF0000"/>
                        </a:solidFill>
                        <a:effectLst/>
                        <a:latin typeface="Arial" panose="020B0604020202020204" pitchFamily="34" charset="0"/>
                        <a:cs typeface="Arial" panose="020B0604020202020204" pitchFamily="34" charset="0"/>
                      </a:endParaRPr>
                    </a:p>
                  </a:txBody>
                  <a:tcPr marL="7326" marR="7326" marT="7329" marB="0" anchor="b"/>
                </a:tc>
                <a:tc>
                  <a:txBody>
                    <a:bodyPr/>
                    <a:lstStyle/>
                    <a:p>
                      <a:pPr algn="r" rtl="0" fontAlgn="b"/>
                      <a:r>
                        <a:rPr lang="en-ZA" sz="2000" u="none" strike="noStrike" dirty="0" smtClean="0">
                          <a:solidFill>
                            <a:srgbClr val="FF0000"/>
                          </a:solidFill>
                          <a:effectLst/>
                          <a:latin typeface="Arial" panose="020B0604020202020204" pitchFamily="34" charset="0"/>
                          <a:cs typeface="Arial" panose="020B0604020202020204" pitchFamily="34" charset="0"/>
                        </a:rPr>
                        <a:t>-10 484 404</a:t>
                      </a:r>
                      <a:endParaRPr lang="en-ZA" sz="2000" b="0" i="0" u="none" strike="noStrike" dirty="0">
                        <a:solidFill>
                          <a:srgbClr val="FF0000"/>
                        </a:solidFill>
                        <a:effectLst/>
                        <a:latin typeface="Arial" panose="020B0604020202020204" pitchFamily="34" charset="0"/>
                        <a:cs typeface="Arial" panose="020B0604020202020204" pitchFamily="34" charset="0"/>
                      </a:endParaRPr>
                    </a:p>
                  </a:txBody>
                  <a:tcPr marL="7326" marR="7326" marT="7329" marB="0" anchor="b"/>
                </a:tc>
                <a:extLst>
                  <a:ext uri="{0D108BD9-81ED-4DB2-BD59-A6C34878D82A}">
                    <a16:rowId xmlns:a16="http://schemas.microsoft.com/office/drawing/2014/main" xmlns="" val="10003"/>
                  </a:ext>
                </a:extLst>
              </a:tr>
              <a:tr h="508673">
                <a:tc>
                  <a:txBody>
                    <a:bodyPr/>
                    <a:lstStyle/>
                    <a:p>
                      <a:pPr algn="l" rtl="0" fontAlgn="b"/>
                      <a:r>
                        <a:rPr lang="en-ZA" sz="2000" b="1" u="none" strike="noStrike" dirty="0">
                          <a:effectLst/>
                          <a:latin typeface="Arial" panose="020B0604020202020204" pitchFamily="34" charset="0"/>
                          <a:cs typeface="Arial" panose="020B0604020202020204" pitchFamily="34" charset="0"/>
                        </a:rPr>
                        <a:t> </a:t>
                      </a:r>
                      <a:r>
                        <a:rPr lang="en-ZA" sz="2000" b="1" u="none" strike="noStrike" dirty="0" smtClean="0">
                          <a:effectLst/>
                          <a:latin typeface="Arial" panose="020B0604020202020204" pitchFamily="34" charset="0"/>
                          <a:cs typeface="Arial" panose="020B0604020202020204" pitchFamily="34" charset="0"/>
                        </a:rPr>
                        <a:t>Surplus (To be used to</a:t>
                      </a:r>
                      <a:r>
                        <a:rPr lang="en-ZA" sz="2000" b="1" u="none" strike="noStrike" baseline="0" dirty="0" smtClean="0">
                          <a:effectLst/>
                          <a:latin typeface="Arial" panose="020B0604020202020204" pitchFamily="34" charset="0"/>
                          <a:cs typeface="Arial" panose="020B0604020202020204" pitchFamily="34" charset="0"/>
                        </a:rPr>
                        <a:t> reduce the overdraft)</a:t>
                      </a:r>
                      <a:r>
                        <a:rPr lang="en-ZA" sz="2000" b="1" u="none" strike="noStrike" dirty="0" smtClean="0">
                          <a:effectLst/>
                          <a:latin typeface="Arial" panose="020B0604020202020204" pitchFamily="34" charset="0"/>
                          <a:cs typeface="Arial" panose="020B0604020202020204" pitchFamily="34" charset="0"/>
                        </a:rPr>
                        <a:t> </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ctr">
                    <a:solidFill>
                      <a:schemeClr val="accent3">
                        <a:lumMod val="60000"/>
                        <a:lumOff val="40000"/>
                      </a:schemeClr>
                    </a:solidFill>
                  </a:tcPr>
                </a:tc>
                <a:tc>
                  <a:txBody>
                    <a:bodyPr/>
                    <a:lstStyle/>
                    <a:p>
                      <a:pPr algn="r" rtl="0" fontAlgn="b"/>
                      <a:r>
                        <a:rPr lang="en-ZA" sz="2000" b="1" u="none" strike="noStrike" dirty="0" smtClean="0">
                          <a:effectLst/>
                          <a:latin typeface="Arial" panose="020B0604020202020204" pitchFamily="34" charset="0"/>
                          <a:cs typeface="Arial" panose="020B0604020202020204" pitchFamily="34" charset="0"/>
                        </a:rPr>
                        <a:t>748</a:t>
                      </a:r>
                      <a:r>
                        <a:rPr lang="en-ZA" sz="2000" b="1" u="none" strike="noStrike" baseline="0" dirty="0" smtClean="0">
                          <a:effectLst/>
                          <a:latin typeface="Arial" panose="020B0604020202020204" pitchFamily="34" charset="0"/>
                          <a:cs typeface="Arial" panose="020B0604020202020204" pitchFamily="34" charset="0"/>
                        </a:rPr>
                        <a:t> 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7326" marR="7326" marT="7329" marB="0" anchor="ctr">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
        <p:nvSpPr>
          <p:cNvPr id="7" name="TextBox 1"/>
          <p:cNvSpPr txBox="1">
            <a:spLocks noChangeArrowheads="1"/>
          </p:cNvSpPr>
          <p:nvPr/>
        </p:nvSpPr>
        <p:spPr bwMode="auto">
          <a:xfrm>
            <a:off x="1497012" y="3134316"/>
            <a:ext cx="7612912" cy="2862322"/>
          </a:xfrm>
          <a:prstGeom prst="rect">
            <a:avLst/>
          </a:prstGeom>
          <a:noFill/>
          <a:ln>
            <a:no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buFont typeface="Arial" pitchFamily="34" charset="0"/>
              <a:buNone/>
              <a:defRPr/>
            </a:pPr>
            <a:r>
              <a:rPr lang="en-US" altLang="en-US" sz="2000" dirty="0" smtClean="0">
                <a:cs typeface="Arial" panose="020B0604020202020204" pitchFamily="34" charset="0"/>
              </a:rPr>
              <a:t>The WTE  budgeted to spend R748 million less than the expected revenue in order to reduce the overdraft.</a:t>
            </a:r>
          </a:p>
          <a:p>
            <a:pPr algn="just" eaLnBrk="1" hangingPunct="1">
              <a:buFont typeface="Arial" pitchFamily="34" charset="0"/>
              <a:buNone/>
              <a:defRPr/>
            </a:pPr>
            <a:endParaRPr lang="en-US" altLang="en-US" sz="2000" dirty="0" smtClean="0">
              <a:cs typeface="Arial" panose="020B0604020202020204" pitchFamily="34" charset="0"/>
            </a:endParaRPr>
          </a:p>
          <a:p>
            <a:pPr algn="just" eaLnBrk="1" hangingPunct="1">
              <a:buFont typeface="Arial" pitchFamily="34" charset="0"/>
              <a:buNone/>
              <a:defRPr/>
            </a:pPr>
            <a:r>
              <a:rPr lang="en-US" altLang="en-US" sz="2000" dirty="0" smtClean="0">
                <a:cs typeface="Arial" panose="020B0604020202020204" pitchFamily="34" charset="0"/>
              </a:rPr>
              <a:t>The WTE has written to National Treasury to request that the overdraft be decreased by another </a:t>
            </a:r>
            <a:r>
              <a:rPr lang="en-US" altLang="en-US" sz="2000" b="1" dirty="0" smtClean="0">
                <a:cs typeface="Arial" panose="020B0604020202020204" pitchFamily="34" charset="0"/>
              </a:rPr>
              <a:t>R748 million </a:t>
            </a:r>
            <a:r>
              <a:rPr lang="en-US" altLang="en-US" sz="2000" dirty="0" smtClean="0">
                <a:cs typeface="Arial" panose="020B0604020202020204" pitchFamily="34" charset="0"/>
              </a:rPr>
              <a:t>during 2018/19 and not by the full R1 927 as previously required.</a:t>
            </a:r>
          </a:p>
          <a:p>
            <a:pPr algn="just" eaLnBrk="1" hangingPunct="1">
              <a:buFont typeface="Arial" pitchFamily="34" charset="0"/>
              <a:buNone/>
              <a:defRPr/>
            </a:pPr>
            <a:endParaRPr lang="en-US" altLang="en-US" sz="2000" dirty="0">
              <a:cs typeface="Arial" panose="020B0604020202020204" pitchFamily="34" charset="0"/>
            </a:endParaRPr>
          </a:p>
          <a:p>
            <a:pPr algn="just" eaLnBrk="1" hangingPunct="1">
              <a:buFont typeface="Arial" pitchFamily="34" charset="0"/>
              <a:buNone/>
              <a:defRPr/>
            </a:pPr>
            <a:r>
              <a:rPr lang="en-US" altLang="en-US" sz="2000" dirty="0" smtClean="0">
                <a:cs typeface="Arial" panose="020B0604020202020204" pitchFamily="34" charset="0"/>
              </a:rPr>
              <a:t>A meeting between National Treasury and the WTE has been scheduled for 20 April 2018 to discuss the overdraft repayment.</a:t>
            </a:r>
          </a:p>
        </p:txBody>
      </p:sp>
      <p:sp>
        <p:nvSpPr>
          <p:cNvPr id="8" name="Slide Number Placeholder 3"/>
          <p:cNvSpPr>
            <a:spLocks noGrp="1"/>
          </p:cNvSpPr>
          <p:nvPr>
            <p:ph type="sldNum" sz="quarter" idx="12"/>
          </p:nvPr>
        </p:nvSpPr>
        <p:spPr>
          <a:xfrm>
            <a:off x="6553200" y="6192574"/>
            <a:ext cx="2133600" cy="365125"/>
          </a:xfrm>
        </p:spPr>
        <p:txBody>
          <a:bodyPr/>
          <a:lstStyle/>
          <a:p>
            <a:pPr algn="r">
              <a:defRPr/>
            </a:pPr>
            <a:fld id="{3BABFDD9-386B-4635-A8AB-4BCCAEB4E35F}" type="slidenum">
              <a:rPr lang="en-US" smtClean="0"/>
              <a:pPr algn="r">
                <a:defRPr/>
              </a:pPr>
              <a:t>56</a:t>
            </a:fld>
            <a:endParaRPr lang="en-US" dirty="0"/>
          </a:p>
        </p:txBody>
      </p:sp>
    </p:spTree>
    <p:extLst>
      <p:ext uri="{BB962C8B-B14F-4D97-AF65-F5344CB8AC3E}">
        <p14:creationId xmlns:p14="http://schemas.microsoft.com/office/powerpoint/2010/main" xmlns="" val="439815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lstStyle/>
          <a:p>
            <a:pPr algn="ctr"/>
            <a:r>
              <a:rPr lang="en-ZA" dirty="0" smtClean="0"/>
              <a:t>End</a:t>
            </a:r>
            <a:endParaRPr lang="en-ZA" dirty="0"/>
          </a:p>
        </p:txBody>
      </p:sp>
      <p:sp>
        <p:nvSpPr>
          <p:cNvPr id="4" name="Slide Number Placeholder 3"/>
          <p:cNvSpPr>
            <a:spLocks noGrp="1"/>
          </p:cNvSpPr>
          <p:nvPr>
            <p:ph type="sldNum" sz="quarter" idx="12"/>
          </p:nvPr>
        </p:nvSpPr>
        <p:spPr/>
        <p:txBody>
          <a:bodyPr/>
          <a:lstStyle/>
          <a:p>
            <a:fld id="{48F0A114-0370-4CC0-9313-334D49B2E98A}" type="slidenum">
              <a:rPr lang="en-ZA" smtClean="0"/>
              <a:pPr/>
              <a:t>57</a:t>
            </a:fld>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22382"/>
            <a:ext cx="8560676" cy="1143000"/>
          </a:xfrm>
        </p:spPr>
        <p:txBody>
          <a:bodyPr/>
          <a:lstStyle/>
          <a:p>
            <a:r>
              <a:rPr lang="en-US" sz="3600" dirty="0" smtClean="0"/>
              <a:t>Overview of internal planning process </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57536465"/>
              </p:ext>
            </p:extLst>
          </p:nvPr>
        </p:nvGraphicFramePr>
        <p:xfrm>
          <a:off x="0" y="819807"/>
          <a:ext cx="8989621" cy="562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6553200" y="6444830"/>
            <a:ext cx="2133600" cy="365125"/>
          </a:xfrm>
        </p:spPr>
        <p:txBody>
          <a:bodyPr/>
          <a:lstStyle/>
          <a:p>
            <a:pPr>
              <a:defRPr/>
            </a:pPr>
            <a:fld id="{3BABFDD9-386B-4635-A8AB-4BCCAEB4E35F}" type="slidenum">
              <a:rPr lang="en-US" smtClean="0"/>
              <a:pPr>
                <a:defRPr/>
              </a:pPr>
              <a:t>6</a:t>
            </a:fld>
            <a:endParaRPr lang="en-US"/>
          </a:p>
        </p:txBody>
      </p:sp>
    </p:spTree>
    <p:extLst>
      <p:ext uri="{BB962C8B-B14F-4D97-AF65-F5344CB8AC3E}">
        <p14:creationId xmlns:p14="http://schemas.microsoft.com/office/powerpoint/2010/main" xmlns="" val="348320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9688"/>
            <a:ext cx="8229600" cy="564811"/>
          </a:xfrm>
        </p:spPr>
        <p:txBody>
          <a:bodyPr>
            <a:normAutofit fontScale="90000"/>
          </a:bodyPr>
          <a:lstStyle/>
          <a:p>
            <a:r>
              <a:rPr lang="en-ZA" sz="3600" dirty="0" smtClean="0">
                <a:latin typeface="Arial" pitchFamily="34" charset="0"/>
                <a:cs typeface="Arial" pitchFamily="34" charset="0"/>
              </a:rPr>
              <a:t>Alignment to intl. &amp; government programmes</a:t>
            </a:r>
            <a:endParaRPr lang="en-ZA"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lgn="r">
              <a:defRPr/>
            </a:pPr>
            <a:fld id="{3BABFDD9-386B-4635-A8AB-4BCCAEB4E35F}" type="slidenum">
              <a:rPr lang="en-US" sz="1200" smtClean="0">
                <a:latin typeface="Arial" pitchFamily="34" charset="0"/>
                <a:cs typeface="Arial" pitchFamily="34" charset="0"/>
              </a:rPr>
              <a:pPr algn="r">
                <a:defRPr/>
              </a:pPr>
              <a:t>7</a:t>
            </a:fld>
            <a:endParaRPr lang="en-US" sz="1200" dirty="0">
              <a:latin typeface="Arial" pitchFamily="34" charset="0"/>
              <a:cs typeface="Arial" pitchFamily="34" charset="0"/>
            </a:endParaRPr>
          </a:p>
        </p:txBody>
      </p:sp>
      <p:grpSp>
        <p:nvGrpSpPr>
          <p:cNvPr id="57" name="Group 56"/>
          <p:cNvGrpSpPr/>
          <p:nvPr/>
        </p:nvGrpSpPr>
        <p:grpSpPr>
          <a:xfrm>
            <a:off x="167025" y="5760367"/>
            <a:ext cx="8519775" cy="688379"/>
            <a:chOff x="905069" y="5760367"/>
            <a:chExt cx="7534733" cy="688379"/>
          </a:xfrm>
        </p:grpSpPr>
        <p:sp>
          <p:nvSpPr>
            <p:cNvPr id="6" name="Rectangle 5"/>
            <p:cNvSpPr/>
            <p:nvPr/>
          </p:nvSpPr>
          <p:spPr>
            <a:xfrm>
              <a:off x="905069" y="5760367"/>
              <a:ext cx="7534733" cy="313947"/>
            </a:xfrm>
            <a:prstGeom prst="rect">
              <a:avLst/>
            </a:prstGeom>
          </p:spPr>
          <p:style>
            <a:lnRef idx="2">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sp>
        <p:sp>
          <p:nvSpPr>
            <p:cNvPr id="7" name="Isosceles Triangle 6"/>
            <p:cNvSpPr/>
            <p:nvPr/>
          </p:nvSpPr>
          <p:spPr>
            <a:xfrm>
              <a:off x="4196498" y="6129669"/>
              <a:ext cx="951875" cy="319077"/>
            </a:xfrm>
            <a:prstGeom prst="triangle">
              <a:avLst/>
            </a:prstGeom>
          </p:spPr>
          <p:style>
            <a:lnRef idx="2">
              <a:schemeClr val="accent2">
                <a:tint val="40000"/>
                <a:alpha val="90000"/>
                <a:hueOff val="3350547"/>
                <a:satOff val="-2919"/>
                <a:lumOff val="-4"/>
                <a:alphaOff val="0"/>
              </a:schemeClr>
            </a:lnRef>
            <a:fillRef idx="1">
              <a:schemeClr val="accent2">
                <a:tint val="40000"/>
                <a:alpha val="90000"/>
                <a:hueOff val="3350547"/>
                <a:satOff val="-2919"/>
                <a:lumOff val="-4"/>
                <a:alphaOff val="0"/>
              </a:schemeClr>
            </a:fillRef>
            <a:effectRef idx="0">
              <a:schemeClr val="accent2">
                <a:tint val="40000"/>
                <a:alpha val="90000"/>
                <a:hueOff val="3350547"/>
                <a:satOff val="-2919"/>
                <a:lumOff val="-4"/>
                <a:alphaOff val="0"/>
              </a:schemeClr>
            </a:effectRef>
            <a:fontRef idx="minor">
              <a:schemeClr val="dk1">
                <a:hueOff val="0"/>
                <a:satOff val="0"/>
                <a:lumOff val="0"/>
                <a:alphaOff val="0"/>
              </a:schemeClr>
            </a:fontRef>
          </p:style>
        </p:sp>
      </p:grpSp>
      <p:sp>
        <p:nvSpPr>
          <p:cNvPr id="34" name="Rounded Rectangle 33"/>
          <p:cNvSpPr/>
          <p:nvPr/>
        </p:nvSpPr>
        <p:spPr>
          <a:xfrm>
            <a:off x="4562216" y="1113839"/>
            <a:ext cx="1941916" cy="1032722"/>
          </a:xfrm>
          <a:prstGeom prst="roundRect">
            <a:avLst>
              <a:gd name="adj" fmla="val 10000"/>
            </a:avLst>
          </a:prstGeom>
        </p:spPr>
        <p:style>
          <a:lnRef idx="2">
            <a:schemeClr val="accent2">
              <a:tint val="40000"/>
              <a:alpha val="90000"/>
              <a:hueOff val="1675274"/>
              <a:satOff val="-1459"/>
              <a:lumOff val="-2"/>
              <a:alphaOff val="0"/>
            </a:schemeClr>
          </a:lnRef>
          <a:fillRef idx="1">
            <a:schemeClr val="accent2">
              <a:tint val="40000"/>
              <a:alpha val="90000"/>
              <a:hueOff val="1675274"/>
              <a:satOff val="-1459"/>
              <a:lumOff val="-2"/>
              <a:alphaOff val="0"/>
            </a:schemeClr>
          </a:fillRef>
          <a:effectRef idx="0">
            <a:schemeClr val="accent2">
              <a:tint val="40000"/>
              <a:alpha val="90000"/>
              <a:hueOff val="1675274"/>
              <a:satOff val="-1459"/>
              <a:lumOff val="-2"/>
              <a:alphaOff val="0"/>
            </a:schemeClr>
          </a:effectRef>
          <a:fontRef idx="minor">
            <a:schemeClr val="dk1">
              <a:hueOff val="0"/>
              <a:satOff val="0"/>
              <a:lumOff val="0"/>
              <a:alphaOff val="0"/>
            </a:schemeClr>
          </a:fontRef>
        </p:style>
      </p:sp>
      <p:sp>
        <p:nvSpPr>
          <p:cNvPr id="35" name="Rounded Rectangle 6"/>
          <p:cNvSpPr/>
          <p:nvPr/>
        </p:nvSpPr>
        <p:spPr>
          <a:xfrm>
            <a:off x="4599387" y="1144086"/>
            <a:ext cx="1878721" cy="972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Arial" pitchFamily="34" charset="0"/>
                <a:cs typeface="Arial" pitchFamily="34" charset="0"/>
              </a:rPr>
              <a:t>Medium Term Strategic Framework (</a:t>
            </a:r>
            <a:r>
              <a:rPr lang="en-ZA" sz="1600" b="1" kern="1200" dirty="0" err="1" smtClean="0">
                <a:latin typeface="Arial" pitchFamily="34" charset="0"/>
                <a:cs typeface="Arial" pitchFamily="34" charset="0"/>
              </a:rPr>
              <a:t>MTSF</a:t>
            </a:r>
            <a:r>
              <a:rPr lang="en-ZA" sz="1600" b="1" kern="1200" dirty="0" smtClean="0">
                <a:latin typeface="Arial" pitchFamily="34" charset="0"/>
                <a:cs typeface="Arial" pitchFamily="34" charset="0"/>
              </a:rPr>
              <a:t>): 5 years</a:t>
            </a:r>
            <a:endParaRPr lang="en-ZA" sz="1600" b="1" kern="1200" dirty="0">
              <a:latin typeface="Arial" pitchFamily="34" charset="0"/>
              <a:cs typeface="Arial" pitchFamily="34" charset="0"/>
            </a:endParaRPr>
          </a:p>
        </p:txBody>
      </p:sp>
      <p:sp>
        <p:nvSpPr>
          <p:cNvPr id="30" name="Rounded Rectangle 29"/>
          <p:cNvSpPr/>
          <p:nvPr/>
        </p:nvSpPr>
        <p:spPr>
          <a:xfrm>
            <a:off x="4543466" y="5045109"/>
            <a:ext cx="1941916" cy="636157"/>
          </a:xfrm>
          <a:prstGeom prst="roundRect">
            <a:avLst/>
          </a:prstGeom>
          <a:solidFill>
            <a:schemeClr val="accent3">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Rounded Rectangle 4"/>
          <p:cNvSpPr/>
          <p:nvPr/>
        </p:nvSpPr>
        <p:spPr>
          <a:xfrm>
            <a:off x="4581631" y="5076164"/>
            <a:ext cx="1877033" cy="574047"/>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Outcome 9:</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Local government</a:t>
            </a:r>
            <a:endParaRPr lang="en-ZA" sz="1200" kern="1200" dirty="0">
              <a:latin typeface="Arial" pitchFamily="34" charset="0"/>
              <a:cs typeface="Arial" pitchFamily="34" charset="0"/>
            </a:endParaRPr>
          </a:p>
        </p:txBody>
      </p:sp>
      <p:sp>
        <p:nvSpPr>
          <p:cNvPr id="28" name="Rounded Rectangle 27"/>
          <p:cNvSpPr/>
          <p:nvPr/>
        </p:nvSpPr>
        <p:spPr>
          <a:xfrm>
            <a:off x="4543466" y="4377815"/>
            <a:ext cx="1941916" cy="636157"/>
          </a:xfrm>
          <a:prstGeom prst="roundRect">
            <a:avLst/>
          </a:prstGeom>
          <a:solidFill>
            <a:schemeClr val="accent3">
              <a:lumMod val="75000"/>
            </a:schemeClr>
          </a:solidFill>
        </p:spPr>
        <p:style>
          <a:lnRef idx="2">
            <a:schemeClr val="lt1">
              <a:hueOff val="0"/>
              <a:satOff val="0"/>
              <a:lumOff val="0"/>
              <a:alphaOff val="0"/>
            </a:schemeClr>
          </a:lnRef>
          <a:fillRef idx="1">
            <a:schemeClr val="accent2">
              <a:hueOff val="668788"/>
              <a:satOff val="-834"/>
              <a:lumOff val="196"/>
              <a:alphaOff val="0"/>
            </a:schemeClr>
          </a:fillRef>
          <a:effectRef idx="0">
            <a:schemeClr val="accent2">
              <a:hueOff val="668788"/>
              <a:satOff val="-834"/>
              <a:lumOff val="196"/>
              <a:alphaOff val="0"/>
            </a:schemeClr>
          </a:effectRef>
          <a:fontRef idx="minor">
            <a:schemeClr val="lt1"/>
          </a:fontRef>
        </p:style>
      </p:sp>
      <p:sp>
        <p:nvSpPr>
          <p:cNvPr id="29" name="Rounded Rectangle 6"/>
          <p:cNvSpPr/>
          <p:nvPr/>
        </p:nvSpPr>
        <p:spPr>
          <a:xfrm>
            <a:off x="4581631" y="4408870"/>
            <a:ext cx="1877033" cy="574047"/>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Outcome 7:</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Rural development</a:t>
            </a:r>
            <a:endParaRPr lang="en-ZA" sz="1200" kern="1200" dirty="0">
              <a:latin typeface="Arial" pitchFamily="34" charset="0"/>
              <a:cs typeface="Arial" pitchFamily="34" charset="0"/>
            </a:endParaRPr>
          </a:p>
        </p:txBody>
      </p:sp>
      <p:sp>
        <p:nvSpPr>
          <p:cNvPr id="26" name="Rounded Rectangle 25"/>
          <p:cNvSpPr/>
          <p:nvPr/>
        </p:nvSpPr>
        <p:spPr>
          <a:xfrm>
            <a:off x="4543466" y="3043227"/>
            <a:ext cx="1941916" cy="636157"/>
          </a:xfrm>
          <a:prstGeom prst="roundRect">
            <a:avLst/>
          </a:prstGeom>
          <a:solidFill>
            <a:schemeClr val="accent3">
              <a:lumMod val="75000"/>
            </a:schemeClr>
          </a:solidFill>
        </p:spPr>
        <p:style>
          <a:lnRef idx="2">
            <a:schemeClr val="lt1">
              <a:hueOff val="0"/>
              <a:satOff val="0"/>
              <a:lumOff val="0"/>
              <a:alphaOff val="0"/>
            </a:schemeClr>
          </a:lnRef>
          <a:fillRef idx="1">
            <a:schemeClr val="accent2">
              <a:hueOff val="1337577"/>
              <a:satOff val="-1668"/>
              <a:lumOff val="392"/>
              <a:alphaOff val="0"/>
            </a:schemeClr>
          </a:fillRef>
          <a:effectRef idx="0">
            <a:schemeClr val="accent2">
              <a:hueOff val="1337577"/>
              <a:satOff val="-1668"/>
              <a:lumOff val="392"/>
              <a:alphaOff val="0"/>
            </a:schemeClr>
          </a:effectRef>
          <a:fontRef idx="minor">
            <a:schemeClr val="lt1"/>
          </a:fontRef>
        </p:style>
      </p:sp>
      <p:sp>
        <p:nvSpPr>
          <p:cNvPr id="27" name="Rounded Rectangle 8"/>
          <p:cNvSpPr/>
          <p:nvPr/>
        </p:nvSpPr>
        <p:spPr>
          <a:xfrm>
            <a:off x="4581631" y="3043227"/>
            <a:ext cx="1877033" cy="574047"/>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Outcome 6:</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Economic infrastructure</a:t>
            </a:r>
            <a:endParaRPr lang="en-ZA" sz="1200" kern="1200" dirty="0">
              <a:latin typeface="Arial" pitchFamily="34" charset="0"/>
              <a:cs typeface="Arial" pitchFamily="34" charset="0"/>
            </a:endParaRPr>
          </a:p>
        </p:txBody>
      </p:sp>
      <p:sp>
        <p:nvSpPr>
          <p:cNvPr id="24" name="Rounded Rectangle 23"/>
          <p:cNvSpPr/>
          <p:nvPr/>
        </p:nvSpPr>
        <p:spPr>
          <a:xfrm>
            <a:off x="4543466" y="2362285"/>
            <a:ext cx="1941916" cy="636157"/>
          </a:xfrm>
          <a:prstGeom prst="roundRect">
            <a:avLst/>
          </a:prstGeom>
          <a:solidFill>
            <a:schemeClr val="accent3">
              <a:lumMod val="75000"/>
            </a:schemeClr>
          </a:solidFill>
        </p:spPr>
        <p:style>
          <a:lnRef idx="2">
            <a:schemeClr val="lt1">
              <a:hueOff val="0"/>
              <a:satOff val="0"/>
              <a:lumOff val="0"/>
              <a:alphaOff val="0"/>
            </a:schemeClr>
          </a:lnRef>
          <a:fillRef idx="1">
            <a:schemeClr val="accent2">
              <a:hueOff val="2006365"/>
              <a:satOff val="-2502"/>
              <a:lumOff val="588"/>
              <a:alphaOff val="0"/>
            </a:schemeClr>
          </a:fillRef>
          <a:effectRef idx="0">
            <a:schemeClr val="accent2">
              <a:hueOff val="2006365"/>
              <a:satOff val="-2502"/>
              <a:lumOff val="588"/>
              <a:alphaOff val="0"/>
            </a:schemeClr>
          </a:effectRef>
          <a:fontRef idx="minor">
            <a:schemeClr val="lt1"/>
          </a:fontRef>
        </p:style>
      </p:sp>
      <p:sp>
        <p:nvSpPr>
          <p:cNvPr id="25" name="Rounded Rectangle 10"/>
          <p:cNvSpPr/>
          <p:nvPr/>
        </p:nvSpPr>
        <p:spPr>
          <a:xfrm>
            <a:off x="4581631" y="2375933"/>
            <a:ext cx="1877033" cy="574047"/>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Outcome 4: </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Jobs</a:t>
            </a:r>
            <a:endParaRPr lang="en-ZA" sz="1200" kern="1200" dirty="0">
              <a:latin typeface="Arial" pitchFamily="34" charset="0"/>
              <a:cs typeface="Arial" pitchFamily="34" charset="0"/>
            </a:endParaRPr>
          </a:p>
        </p:txBody>
      </p:sp>
      <p:sp>
        <p:nvSpPr>
          <p:cNvPr id="39" name="Rounded Rectangle 38"/>
          <p:cNvSpPr/>
          <p:nvPr/>
        </p:nvSpPr>
        <p:spPr>
          <a:xfrm>
            <a:off x="4543466" y="3710521"/>
            <a:ext cx="1941916" cy="636157"/>
          </a:xfrm>
          <a:prstGeom prst="roundRect">
            <a:avLst/>
          </a:prstGeom>
          <a:solidFill>
            <a:schemeClr val="accent3">
              <a:lumMod val="75000"/>
            </a:schemeClr>
          </a:solidFill>
        </p:spPr>
        <p:style>
          <a:lnRef idx="2">
            <a:schemeClr val="lt1">
              <a:hueOff val="0"/>
              <a:satOff val="0"/>
              <a:lumOff val="0"/>
              <a:alphaOff val="0"/>
            </a:schemeClr>
          </a:lnRef>
          <a:fillRef idx="1">
            <a:schemeClr val="accent2">
              <a:hueOff val="1337577"/>
              <a:satOff val="-1668"/>
              <a:lumOff val="392"/>
              <a:alphaOff val="0"/>
            </a:schemeClr>
          </a:fillRef>
          <a:effectRef idx="0">
            <a:schemeClr val="accent2">
              <a:hueOff val="1337577"/>
              <a:satOff val="-1668"/>
              <a:lumOff val="392"/>
              <a:alphaOff val="0"/>
            </a:schemeClr>
          </a:effectRef>
          <a:fontRef idx="minor">
            <a:schemeClr val="lt1"/>
          </a:fontRef>
        </p:style>
      </p:sp>
      <p:sp>
        <p:nvSpPr>
          <p:cNvPr id="40" name="Rounded Rectangle 8"/>
          <p:cNvSpPr/>
          <p:nvPr/>
        </p:nvSpPr>
        <p:spPr>
          <a:xfrm>
            <a:off x="4581631" y="3710521"/>
            <a:ext cx="1877033" cy="574047"/>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Outcome 10:</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Environment</a:t>
            </a:r>
            <a:endParaRPr lang="en-ZA" sz="1200" kern="1200" dirty="0">
              <a:latin typeface="Arial" pitchFamily="34" charset="0"/>
              <a:cs typeface="Arial" pitchFamily="34" charset="0"/>
            </a:endParaRPr>
          </a:p>
        </p:txBody>
      </p:sp>
      <p:grpSp>
        <p:nvGrpSpPr>
          <p:cNvPr id="53" name="Group 52"/>
          <p:cNvGrpSpPr/>
          <p:nvPr/>
        </p:nvGrpSpPr>
        <p:grpSpPr>
          <a:xfrm>
            <a:off x="2471905" y="1113839"/>
            <a:ext cx="1941916" cy="1032722"/>
            <a:chOff x="3519826" y="1113839"/>
            <a:chExt cx="2284501" cy="1032722"/>
          </a:xfrm>
        </p:grpSpPr>
        <p:sp>
          <p:nvSpPr>
            <p:cNvPr id="36" name="Rounded Rectangle 35"/>
            <p:cNvSpPr/>
            <p:nvPr/>
          </p:nvSpPr>
          <p:spPr>
            <a:xfrm>
              <a:off x="3519826" y="1113839"/>
              <a:ext cx="2284501" cy="1032722"/>
            </a:xfrm>
            <a:prstGeom prst="roundRect">
              <a:avLst>
                <a:gd name="adj" fmla="val 10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7" name="Rounded Rectangle 4"/>
            <p:cNvSpPr/>
            <p:nvPr/>
          </p:nvSpPr>
          <p:spPr>
            <a:xfrm>
              <a:off x="3556998" y="1144086"/>
              <a:ext cx="2210157" cy="972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Arial" pitchFamily="34" charset="0"/>
                  <a:cs typeface="Arial" pitchFamily="34" charset="0"/>
                </a:rPr>
                <a:t>National Development Plan (</a:t>
              </a:r>
              <a:r>
                <a:rPr lang="en-ZA" sz="1600" b="1" kern="1200" dirty="0" err="1" smtClean="0">
                  <a:latin typeface="Arial" pitchFamily="34" charset="0"/>
                  <a:cs typeface="Arial" pitchFamily="34" charset="0"/>
                </a:rPr>
                <a:t>NDP</a:t>
              </a:r>
              <a:r>
                <a:rPr lang="en-ZA" sz="1600" b="1" kern="1200" dirty="0" smtClean="0">
                  <a:latin typeface="Arial" pitchFamily="34" charset="0"/>
                  <a:cs typeface="Arial" pitchFamily="34" charset="0"/>
                </a:rPr>
                <a:t>): Vision 2030</a:t>
              </a:r>
              <a:endParaRPr lang="en-ZA" sz="1600" b="1" kern="1200" dirty="0">
                <a:latin typeface="Arial" pitchFamily="34" charset="0"/>
                <a:cs typeface="Arial" pitchFamily="34" charset="0"/>
              </a:endParaRPr>
            </a:p>
          </p:txBody>
        </p:sp>
      </p:grpSp>
      <p:sp>
        <p:nvSpPr>
          <p:cNvPr id="22" name="Rounded Rectangle 21"/>
          <p:cNvSpPr/>
          <p:nvPr/>
        </p:nvSpPr>
        <p:spPr>
          <a:xfrm>
            <a:off x="2434733" y="5045109"/>
            <a:ext cx="1941916" cy="636157"/>
          </a:xfrm>
          <a:prstGeom prst="roundRect">
            <a:avLst/>
          </a:prstGeom>
          <a:solidFill>
            <a:schemeClr val="accent6">
              <a:lumMod val="75000"/>
            </a:schemeClr>
          </a:solidFill>
        </p:spPr>
        <p:style>
          <a:lnRef idx="2">
            <a:schemeClr val="lt1">
              <a:hueOff val="0"/>
              <a:satOff val="0"/>
              <a:lumOff val="0"/>
              <a:alphaOff val="0"/>
            </a:schemeClr>
          </a:lnRef>
          <a:fillRef idx="1">
            <a:schemeClr val="accent2">
              <a:hueOff val="2675154"/>
              <a:satOff val="-3337"/>
              <a:lumOff val="785"/>
              <a:alphaOff val="0"/>
            </a:schemeClr>
          </a:fillRef>
          <a:effectRef idx="0">
            <a:schemeClr val="accent2">
              <a:hueOff val="2675154"/>
              <a:satOff val="-3337"/>
              <a:lumOff val="785"/>
              <a:alphaOff val="0"/>
            </a:schemeClr>
          </a:effectRef>
          <a:fontRef idx="minor">
            <a:schemeClr val="lt1"/>
          </a:fontRef>
        </p:style>
      </p:sp>
      <p:sp>
        <p:nvSpPr>
          <p:cNvPr id="23" name="Rounded Rectangle 12"/>
          <p:cNvSpPr/>
          <p:nvPr/>
        </p:nvSpPr>
        <p:spPr>
          <a:xfrm>
            <a:off x="2441160" y="5076164"/>
            <a:ext cx="1877033" cy="574047"/>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Chapter  13: </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Building a capable state</a:t>
            </a:r>
            <a:endParaRPr lang="en-ZA" sz="1200" kern="1200" dirty="0">
              <a:latin typeface="Arial" pitchFamily="34" charset="0"/>
              <a:cs typeface="Arial" pitchFamily="34" charset="0"/>
            </a:endParaRPr>
          </a:p>
        </p:txBody>
      </p:sp>
      <p:grpSp>
        <p:nvGrpSpPr>
          <p:cNvPr id="74" name="Group 73"/>
          <p:cNvGrpSpPr/>
          <p:nvPr/>
        </p:nvGrpSpPr>
        <p:grpSpPr>
          <a:xfrm>
            <a:off x="2434733" y="4377815"/>
            <a:ext cx="1941916" cy="636157"/>
            <a:chOff x="3482654" y="4377815"/>
            <a:chExt cx="2284501" cy="636157"/>
          </a:xfrm>
          <a:solidFill>
            <a:schemeClr val="accent6">
              <a:lumMod val="75000"/>
            </a:schemeClr>
          </a:solidFill>
        </p:grpSpPr>
        <p:sp>
          <p:nvSpPr>
            <p:cNvPr id="20" name="Rounded Rectangle 19"/>
            <p:cNvSpPr/>
            <p:nvPr/>
          </p:nvSpPr>
          <p:spPr>
            <a:xfrm>
              <a:off x="3482654" y="4377815"/>
              <a:ext cx="2284501" cy="636157"/>
            </a:xfrm>
            <a:prstGeom prst="roundRect">
              <a:avLst/>
            </a:prstGeom>
            <a:grpFill/>
          </p:spPr>
          <p:style>
            <a:lnRef idx="2">
              <a:schemeClr val="lt1">
                <a:hueOff val="0"/>
                <a:satOff val="0"/>
                <a:lumOff val="0"/>
                <a:alphaOff val="0"/>
              </a:schemeClr>
            </a:lnRef>
            <a:fillRef idx="1">
              <a:schemeClr val="accent2">
                <a:hueOff val="3343942"/>
                <a:satOff val="-4171"/>
                <a:lumOff val="981"/>
                <a:alphaOff val="0"/>
              </a:schemeClr>
            </a:fillRef>
            <a:effectRef idx="0">
              <a:schemeClr val="accent2">
                <a:hueOff val="3343942"/>
                <a:satOff val="-4171"/>
                <a:lumOff val="981"/>
                <a:alphaOff val="0"/>
              </a:schemeClr>
            </a:effectRef>
            <a:fontRef idx="minor">
              <a:schemeClr val="lt1"/>
            </a:fontRef>
          </p:style>
        </p:sp>
        <p:sp>
          <p:nvSpPr>
            <p:cNvPr id="21" name="Rounded Rectangle 14"/>
            <p:cNvSpPr/>
            <p:nvPr/>
          </p:nvSpPr>
          <p:spPr>
            <a:xfrm>
              <a:off x="3526405" y="4408870"/>
              <a:ext cx="2208171" cy="5740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Chapter  6:</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Inclusive &amp; integrated rural economy</a:t>
              </a:r>
              <a:endParaRPr lang="en-ZA" sz="1200" kern="1200" dirty="0">
                <a:latin typeface="Arial" pitchFamily="34" charset="0"/>
                <a:cs typeface="Arial" pitchFamily="34" charset="0"/>
              </a:endParaRPr>
            </a:p>
          </p:txBody>
        </p:sp>
      </p:grpSp>
      <p:grpSp>
        <p:nvGrpSpPr>
          <p:cNvPr id="69" name="Group 68"/>
          <p:cNvGrpSpPr/>
          <p:nvPr/>
        </p:nvGrpSpPr>
        <p:grpSpPr>
          <a:xfrm>
            <a:off x="2441160" y="3043227"/>
            <a:ext cx="1941916" cy="636157"/>
            <a:chOff x="3482654" y="3043227"/>
            <a:chExt cx="2284501" cy="636157"/>
          </a:xfrm>
          <a:solidFill>
            <a:schemeClr val="accent6">
              <a:lumMod val="75000"/>
            </a:schemeClr>
          </a:solidFill>
        </p:grpSpPr>
        <p:sp>
          <p:nvSpPr>
            <p:cNvPr id="18" name="Rounded Rectangle 17"/>
            <p:cNvSpPr/>
            <p:nvPr/>
          </p:nvSpPr>
          <p:spPr>
            <a:xfrm>
              <a:off x="3482654" y="3043227"/>
              <a:ext cx="2284501" cy="636157"/>
            </a:xfrm>
            <a:prstGeom prst="roundRect">
              <a:avLst/>
            </a:prstGeom>
            <a:grpFill/>
          </p:spPr>
          <p:style>
            <a:lnRef idx="2">
              <a:schemeClr val="lt1">
                <a:hueOff val="0"/>
                <a:satOff val="0"/>
                <a:lumOff val="0"/>
                <a:alphaOff val="0"/>
              </a:schemeClr>
            </a:lnRef>
            <a:fillRef idx="1">
              <a:schemeClr val="accent2">
                <a:hueOff val="4012731"/>
                <a:satOff val="-5005"/>
                <a:lumOff val="1177"/>
                <a:alphaOff val="0"/>
              </a:schemeClr>
            </a:fillRef>
            <a:effectRef idx="0">
              <a:schemeClr val="accent2">
                <a:hueOff val="4012731"/>
                <a:satOff val="-5005"/>
                <a:lumOff val="1177"/>
                <a:alphaOff val="0"/>
              </a:schemeClr>
            </a:effectRef>
            <a:fontRef idx="minor">
              <a:schemeClr val="lt1"/>
            </a:fontRef>
          </p:style>
        </p:sp>
        <p:sp>
          <p:nvSpPr>
            <p:cNvPr id="19" name="Rounded Rectangle 16"/>
            <p:cNvSpPr/>
            <p:nvPr/>
          </p:nvSpPr>
          <p:spPr>
            <a:xfrm>
              <a:off x="3520819" y="3074282"/>
              <a:ext cx="2208171" cy="5740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Chapter  4: </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Improving infrastructure</a:t>
              </a:r>
              <a:endParaRPr lang="en-ZA" sz="1200" kern="1200" dirty="0">
                <a:latin typeface="Arial" pitchFamily="34" charset="0"/>
                <a:cs typeface="Arial" pitchFamily="34" charset="0"/>
              </a:endParaRPr>
            </a:p>
          </p:txBody>
        </p:sp>
      </p:grpSp>
      <p:grpSp>
        <p:nvGrpSpPr>
          <p:cNvPr id="58" name="Group 57"/>
          <p:cNvGrpSpPr/>
          <p:nvPr/>
        </p:nvGrpSpPr>
        <p:grpSpPr>
          <a:xfrm>
            <a:off x="2441160" y="2375933"/>
            <a:ext cx="1941916" cy="636157"/>
            <a:chOff x="3482654" y="2375933"/>
            <a:chExt cx="2284501" cy="636157"/>
          </a:xfrm>
          <a:solidFill>
            <a:schemeClr val="accent6">
              <a:lumMod val="75000"/>
            </a:schemeClr>
          </a:solidFill>
        </p:grpSpPr>
        <p:sp>
          <p:nvSpPr>
            <p:cNvPr id="16" name="Rounded Rectangle 15"/>
            <p:cNvSpPr/>
            <p:nvPr/>
          </p:nvSpPr>
          <p:spPr>
            <a:xfrm>
              <a:off x="3482654" y="2375933"/>
              <a:ext cx="2284501" cy="636157"/>
            </a:xfrm>
            <a:prstGeom prst="roundRect">
              <a:avLst/>
            </a:prstGeom>
            <a:grp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7" name="Rounded Rectangle 18"/>
            <p:cNvSpPr/>
            <p:nvPr/>
          </p:nvSpPr>
          <p:spPr>
            <a:xfrm>
              <a:off x="3520819" y="2406988"/>
              <a:ext cx="2208171" cy="5740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Chapter 3: </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Economy that will create jobs</a:t>
              </a:r>
              <a:endParaRPr lang="en-ZA" sz="1200" kern="1200" dirty="0">
                <a:latin typeface="Arial" pitchFamily="34" charset="0"/>
                <a:cs typeface="Arial" pitchFamily="34" charset="0"/>
              </a:endParaRPr>
            </a:p>
          </p:txBody>
        </p:sp>
      </p:grpSp>
      <p:grpSp>
        <p:nvGrpSpPr>
          <p:cNvPr id="65" name="Group 64"/>
          <p:cNvGrpSpPr/>
          <p:nvPr/>
        </p:nvGrpSpPr>
        <p:grpSpPr>
          <a:xfrm>
            <a:off x="2441160" y="3710521"/>
            <a:ext cx="1941916" cy="636157"/>
            <a:chOff x="3482654" y="3710521"/>
            <a:chExt cx="2284501" cy="636157"/>
          </a:xfrm>
          <a:solidFill>
            <a:schemeClr val="accent6">
              <a:lumMod val="75000"/>
            </a:schemeClr>
          </a:solidFill>
        </p:grpSpPr>
        <p:sp>
          <p:nvSpPr>
            <p:cNvPr id="42" name="Rounded Rectangle 41"/>
            <p:cNvSpPr/>
            <p:nvPr/>
          </p:nvSpPr>
          <p:spPr>
            <a:xfrm>
              <a:off x="3482654" y="3710521"/>
              <a:ext cx="2284501" cy="636157"/>
            </a:xfrm>
            <a:prstGeom prst="roundRect">
              <a:avLst/>
            </a:prstGeom>
            <a:grpFill/>
          </p:spPr>
          <p:style>
            <a:lnRef idx="2">
              <a:schemeClr val="lt1">
                <a:hueOff val="0"/>
                <a:satOff val="0"/>
                <a:lumOff val="0"/>
                <a:alphaOff val="0"/>
              </a:schemeClr>
            </a:lnRef>
            <a:fillRef idx="1">
              <a:schemeClr val="accent2">
                <a:hueOff val="4012731"/>
                <a:satOff val="-5005"/>
                <a:lumOff val="1177"/>
                <a:alphaOff val="0"/>
              </a:schemeClr>
            </a:fillRef>
            <a:effectRef idx="0">
              <a:schemeClr val="accent2">
                <a:hueOff val="4012731"/>
                <a:satOff val="-5005"/>
                <a:lumOff val="1177"/>
                <a:alphaOff val="0"/>
              </a:schemeClr>
            </a:effectRef>
            <a:fontRef idx="minor">
              <a:schemeClr val="lt1"/>
            </a:fontRef>
          </p:style>
        </p:sp>
        <p:sp>
          <p:nvSpPr>
            <p:cNvPr id="43" name="Rounded Rectangle 16"/>
            <p:cNvSpPr/>
            <p:nvPr/>
          </p:nvSpPr>
          <p:spPr>
            <a:xfrm>
              <a:off x="3520819" y="3741576"/>
              <a:ext cx="2208171" cy="5740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Chapter  5: </a:t>
              </a:r>
            </a:p>
            <a:p>
              <a:pPr lvl="0" algn="ctr" defTabSz="488950">
                <a:lnSpc>
                  <a:spcPct val="90000"/>
                </a:lnSpc>
                <a:spcBef>
                  <a:spcPct val="0"/>
                </a:spcBef>
                <a:spcAft>
                  <a:spcPct val="35000"/>
                </a:spcAft>
              </a:pPr>
              <a:r>
                <a:rPr lang="en-ZA" sz="1200" kern="1200" dirty="0" smtClean="0">
                  <a:latin typeface="Arial" pitchFamily="34" charset="0"/>
                  <a:cs typeface="Arial" pitchFamily="34" charset="0"/>
                </a:rPr>
                <a:t>Transition to low carbon economy</a:t>
              </a:r>
              <a:endParaRPr lang="en-ZA" sz="1200" kern="1200" dirty="0">
                <a:latin typeface="Arial" pitchFamily="34" charset="0"/>
                <a:cs typeface="Arial" pitchFamily="34" charset="0"/>
              </a:endParaRPr>
            </a:p>
          </p:txBody>
        </p:sp>
      </p:grpSp>
      <p:grpSp>
        <p:nvGrpSpPr>
          <p:cNvPr id="54" name="Group 53"/>
          <p:cNvGrpSpPr/>
          <p:nvPr/>
        </p:nvGrpSpPr>
        <p:grpSpPr>
          <a:xfrm>
            <a:off x="327835" y="1113839"/>
            <a:ext cx="1941916" cy="1032722"/>
            <a:chOff x="3519826" y="1113839"/>
            <a:chExt cx="2284501" cy="1032722"/>
          </a:xfrm>
          <a:solidFill>
            <a:schemeClr val="accent6">
              <a:lumMod val="40000"/>
              <a:lumOff val="60000"/>
            </a:schemeClr>
          </a:solidFill>
        </p:grpSpPr>
        <p:sp>
          <p:nvSpPr>
            <p:cNvPr id="55" name="Rounded Rectangle 54"/>
            <p:cNvSpPr/>
            <p:nvPr/>
          </p:nvSpPr>
          <p:spPr>
            <a:xfrm>
              <a:off x="3519826" y="1113839"/>
              <a:ext cx="2284501" cy="1032722"/>
            </a:xfrm>
            <a:prstGeom prst="roundRect">
              <a:avLst>
                <a:gd name="adj" fmla="val 10000"/>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56" name="Rounded Rectangle 4"/>
            <p:cNvSpPr/>
            <p:nvPr/>
          </p:nvSpPr>
          <p:spPr>
            <a:xfrm>
              <a:off x="3556998" y="1144086"/>
              <a:ext cx="2210157" cy="9722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Arial" pitchFamily="34" charset="0"/>
                  <a:cs typeface="Arial" pitchFamily="34" charset="0"/>
                </a:rPr>
                <a:t>Sustainable Development Goals</a:t>
              </a:r>
              <a:endParaRPr lang="en-ZA" sz="1600" b="1" kern="1200" dirty="0">
                <a:solidFill>
                  <a:schemeClr val="tx1"/>
                </a:solidFill>
                <a:latin typeface="Arial" pitchFamily="34" charset="0"/>
                <a:cs typeface="Arial" pitchFamily="34" charset="0"/>
              </a:endParaRPr>
            </a:p>
          </p:txBody>
        </p:sp>
      </p:grpSp>
      <p:grpSp>
        <p:nvGrpSpPr>
          <p:cNvPr id="62" name="Group 61"/>
          <p:cNvGrpSpPr/>
          <p:nvPr/>
        </p:nvGrpSpPr>
        <p:grpSpPr>
          <a:xfrm>
            <a:off x="306452" y="3704106"/>
            <a:ext cx="1941916" cy="636157"/>
            <a:chOff x="3482654" y="2375933"/>
            <a:chExt cx="2284501" cy="636157"/>
          </a:xfrm>
          <a:solidFill>
            <a:schemeClr val="accent2">
              <a:lumMod val="75000"/>
            </a:schemeClr>
          </a:solidFill>
        </p:grpSpPr>
        <p:sp>
          <p:nvSpPr>
            <p:cNvPr id="63" name="Rounded Rectangle 62"/>
            <p:cNvSpPr/>
            <p:nvPr/>
          </p:nvSpPr>
          <p:spPr>
            <a:xfrm>
              <a:off x="3482654" y="2375933"/>
              <a:ext cx="2284501" cy="636157"/>
            </a:xfrm>
            <a:prstGeom prst="roundRect">
              <a:avLst/>
            </a:prstGeom>
            <a:grpFill/>
            <a:ln>
              <a:no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4" name="Rounded Rectangle 18"/>
            <p:cNvSpPr/>
            <p:nvPr/>
          </p:nvSpPr>
          <p:spPr>
            <a:xfrm>
              <a:off x="3520819" y="2406988"/>
              <a:ext cx="2208171" cy="5740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err="1" smtClean="0">
                  <a:latin typeface="Arial" pitchFamily="34" charset="0"/>
                  <a:cs typeface="Arial" pitchFamily="34" charset="0"/>
                </a:rPr>
                <a:t>SDG</a:t>
              </a:r>
              <a:r>
                <a:rPr lang="en-ZA" sz="1200" kern="1200" dirty="0" smtClean="0">
                  <a:latin typeface="Arial" pitchFamily="34" charset="0"/>
                  <a:cs typeface="Arial" pitchFamily="34" charset="0"/>
                </a:rPr>
                <a:t> 6: Clean water and sanitation</a:t>
              </a:r>
              <a:endParaRPr lang="en-ZA" sz="1200" kern="1200" dirty="0">
                <a:latin typeface="Arial" pitchFamily="34" charset="0"/>
                <a:cs typeface="Arial" pitchFamily="34" charset="0"/>
              </a:endParaRPr>
            </a:p>
          </p:txBody>
        </p:sp>
      </p:grpSp>
      <p:sp>
        <p:nvSpPr>
          <p:cNvPr id="48" name="Rounded Rectangle 47"/>
          <p:cNvSpPr/>
          <p:nvPr/>
        </p:nvSpPr>
        <p:spPr>
          <a:xfrm>
            <a:off x="6679928" y="1116111"/>
            <a:ext cx="1941916" cy="1032722"/>
          </a:xfrm>
          <a:prstGeom prst="roundRect">
            <a:avLst>
              <a:gd name="adj" fmla="val 10000"/>
            </a:avLst>
          </a:prstGeom>
          <a:solidFill>
            <a:schemeClr val="bg2">
              <a:lumMod val="75000"/>
            </a:schemeClr>
          </a:solidFill>
        </p:spPr>
        <p:style>
          <a:lnRef idx="2">
            <a:schemeClr val="accent2">
              <a:tint val="40000"/>
              <a:alpha val="90000"/>
              <a:hueOff val="1675274"/>
              <a:satOff val="-1459"/>
              <a:lumOff val="-2"/>
              <a:alphaOff val="0"/>
            </a:schemeClr>
          </a:lnRef>
          <a:fillRef idx="1">
            <a:schemeClr val="accent2">
              <a:tint val="40000"/>
              <a:alpha val="90000"/>
              <a:hueOff val="1675274"/>
              <a:satOff val="-1459"/>
              <a:lumOff val="-2"/>
              <a:alphaOff val="0"/>
            </a:schemeClr>
          </a:fillRef>
          <a:effectRef idx="0">
            <a:schemeClr val="accent2">
              <a:tint val="40000"/>
              <a:alpha val="90000"/>
              <a:hueOff val="1675274"/>
              <a:satOff val="-1459"/>
              <a:lumOff val="-2"/>
              <a:alphaOff val="0"/>
            </a:schemeClr>
          </a:effectRef>
          <a:fontRef idx="minor">
            <a:schemeClr val="dk1">
              <a:hueOff val="0"/>
              <a:satOff val="0"/>
              <a:lumOff val="0"/>
              <a:alphaOff val="0"/>
            </a:schemeClr>
          </a:fontRef>
        </p:style>
      </p:sp>
      <p:sp>
        <p:nvSpPr>
          <p:cNvPr id="49" name="Rounded Rectangle 6"/>
          <p:cNvSpPr/>
          <p:nvPr/>
        </p:nvSpPr>
        <p:spPr>
          <a:xfrm>
            <a:off x="6717099" y="1146358"/>
            <a:ext cx="1878721" cy="972228"/>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Arial" pitchFamily="34" charset="0"/>
                <a:cs typeface="Arial" pitchFamily="34" charset="0"/>
              </a:rPr>
              <a:t>National Water Resources Strategy objectives</a:t>
            </a:r>
            <a:endParaRPr lang="en-ZA" sz="1600" b="1" kern="1200" dirty="0">
              <a:solidFill>
                <a:schemeClr val="tx1"/>
              </a:solidFill>
              <a:latin typeface="Arial" pitchFamily="34" charset="0"/>
              <a:cs typeface="Arial" pitchFamily="34" charset="0"/>
            </a:endParaRPr>
          </a:p>
        </p:txBody>
      </p:sp>
      <p:grpSp>
        <p:nvGrpSpPr>
          <p:cNvPr id="78" name="Group 77"/>
          <p:cNvGrpSpPr/>
          <p:nvPr/>
        </p:nvGrpSpPr>
        <p:grpSpPr>
          <a:xfrm>
            <a:off x="6693576" y="2692667"/>
            <a:ext cx="1941916" cy="636157"/>
            <a:chOff x="3482654" y="2375933"/>
            <a:chExt cx="2284501" cy="636157"/>
          </a:xfrm>
          <a:solidFill>
            <a:schemeClr val="accent2">
              <a:lumMod val="75000"/>
            </a:schemeClr>
          </a:solidFill>
        </p:grpSpPr>
        <p:sp>
          <p:nvSpPr>
            <p:cNvPr id="79" name="Rounded Rectangle 78"/>
            <p:cNvSpPr/>
            <p:nvPr/>
          </p:nvSpPr>
          <p:spPr>
            <a:xfrm>
              <a:off x="3482654" y="2375933"/>
              <a:ext cx="2284501" cy="636157"/>
            </a:xfrm>
            <a:prstGeom prst="roundRect">
              <a:avLst/>
            </a:prstGeom>
            <a:grpFill/>
            <a:ln>
              <a:no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80" name="Rounded Rectangle 18"/>
            <p:cNvSpPr/>
            <p:nvPr/>
          </p:nvSpPr>
          <p:spPr>
            <a:xfrm>
              <a:off x="3520819" y="2406988"/>
              <a:ext cx="2208171" cy="5740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Water contributes to the economy and job creation </a:t>
              </a:r>
              <a:endParaRPr lang="en-ZA" sz="1200" kern="1200" dirty="0">
                <a:latin typeface="Arial" pitchFamily="34" charset="0"/>
                <a:cs typeface="Arial" pitchFamily="34" charset="0"/>
              </a:endParaRPr>
            </a:p>
          </p:txBody>
        </p:sp>
      </p:grpSp>
      <p:grpSp>
        <p:nvGrpSpPr>
          <p:cNvPr id="81" name="Group 80"/>
          <p:cNvGrpSpPr/>
          <p:nvPr/>
        </p:nvGrpSpPr>
        <p:grpSpPr>
          <a:xfrm>
            <a:off x="6635684" y="4690673"/>
            <a:ext cx="1941916" cy="636157"/>
            <a:chOff x="3482654" y="3710521"/>
            <a:chExt cx="2284501" cy="636157"/>
          </a:xfrm>
          <a:solidFill>
            <a:schemeClr val="accent2">
              <a:lumMod val="75000"/>
            </a:schemeClr>
          </a:solidFill>
        </p:grpSpPr>
        <p:sp>
          <p:nvSpPr>
            <p:cNvPr id="82" name="Rounded Rectangle 81"/>
            <p:cNvSpPr/>
            <p:nvPr/>
          </p:nvSpPr>
          <p:spPr>
            <a:xfrm>
              <a:off x="3482654" y="3710521"/>
              <a:ext cx="2284501" cy="636157"/>
            </a:xfrm>
            <a:prstGeom prst="roundRect">
              <a:avLst/>
            </a:prstGeom>
            <a:grpFill/>
            <a:ln>
              <a:noFill/>
            </a:ln>
          </p:spPr>
          <p:style>
            <a:lnRef idx="2">
              <a:schemeClr val="lt1">
                <a:hueOff val="0"/>
                <a:satOff val="0"/>
                <a:lumOff val="0"/>
                <a:alphaOff val="0"/>
              </a:schemeClr>
            </a:lnRef>
            <a:fillRef idx="1">
              <a:schemeClr val="accent2">
                <a:hueOff val="4012731"/>
                <a:satOff val="-5005"/>
                <a:lumOff val="1177"/>
                <a:alphaOff val="0"/>
              </a:schemeClr>
            </a:fillRef>
            <a:effectRef idx="0">
              <a:schemeClr val="accent2">
                <a:hueOff val="4012731"/>
                <a:satOff val="-5005"/>
                <a:lumOff val="1177"/>
                <a:alphaOff val="0"/>
              </a:schemeClr>
            </a:effectRef>
            <a:fontRef idx="minor">
              <a:schemeClr val="lt1"/>
            </a:fontRef>
          </p:style>
        </p:sp>
        <p:sp>
          <p:nvSpPr>
            <p:cNvPr id="83" name="Rounded Rectangle 16"/>
            <p:cNvSpPr/>
            <p:nvPr/>
          </p:nvSpPr>
          <p:spPr>
            <a:xfrm>
              <a:off x="3520819" y="3741576"/>
              <a:ext cx="2208171" cy="5740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200" kern="1200" dirty="0" smtClean="0">
                  <a:latin typeface="Arial" pitchFamily="34" charset="0"/>
                  <a:cs typeface="Arial" pitchFamily="34" charset="0"/>
                </a:rPr>
                <a:t>Water supports development and elimination of poverty and inequality</a:t>
              </a:r>
              <a:endParaRPr lang="en-ZA" sz="1200" kern="1200" dirty="0">
                <a:latin typeface="Arial" pitchFamily="34" charset="0"/>
                <a:cs typeface="Arial" pitchFamily="34" charset="0"/>
              </a:endParaRPr>
            </a:p>
          </p:txBody>
        </p:sp>
      </p:grpSp>
      <p:grpSp>
        <p:nvGrpSpPr>
          <p:cNvPr id="84" name="Group 83"/>
          <p:cNvGrpSpPr/>
          <p:nvPr/>
        </p:nvGrpSpPr>
        <p:grpSpPr>
          <a:xfrm>
            <a:off x="6679928" y="3696844"/>
            <a:ext cx="1941916" cy="712026"/>
            <a:chOff x="3482654" y="3043227"/>
            <a:chExt cx="2284501" cy="636157"/>
          </a:xfrm>
          <a:solidFill>
            <a:schemeClr val="accent2">
              <a:lumMod val="75000"/>
            </a:schemeClr>
          </a:solidFill>
        </p:grpSpPr>
        <p:sp>
          <p:nvSpPr>
            <p:cNvPr id="85" name="Rounded Rectangle 84"/>
            <p:cNvSpPr/>
            <p:nvPr/>
          </p:nvSpPr>
          <p:spPr>
            <a:xfrm>
              <a:off x="3482654" y="3043227"/>
              <a:ext cx="2284501" cy="636157"/>
            </a:xfrm>
            <a:prstGeom prst="roundRect">
              <a:avLst/>
            </a:prstGeom>
            <a:grpFill/>
            <a:ln>
              <a:noFill/>
            </a:ln>
          </p:spPr>
          <p:style>
            <a:lnRef idx="2">
              <a:schemeClr val="lt1">
                <a:hueOff val="0"/>
                <a:satOff val="0"/>
                <a:lumOff val="0"/>
                <a:alphaOff val="0"/>
              </a:schemeClr>
            </a:lnRef>
            <a:fillRef idx="1">
              <a:schemeClr val="accent2">
                <a:hueOff val="4012731"/>
                <a:satOff val="-5005"/>
                <a:lumOff val="1177"/>
                <a:alphaOff val="0"/>
              </a:schemeClr>
            </a:fillRef>
            <a:effectRef idx="0">
              <a:schemeClr val="accent2">
                <a:hueOff val="4012731"/>
                <a:satOff val="-5005"/>
                <a:lumOff val="1177"/>
                <a:alphaOff val="0"/>
              </a:schemeClr>
            </a:effectRef>
            <a:fontRef idx="minor">
              <a:schemeClr val="lt1"/>
            </a:fontRef>
          </p:style>
        </p:sp>
        <p:sp>
          <p:nvSpPr>
            <p:cNvPr id="86" name="Rounded Rectangle 16"/>
            <p:cNvSpPr/>
            <p:nvPr/>
          </p:nvSpPr>
          <p:spPr>
            <a:xfrm>
              <a:off x="3520819" y="3074282"/>
              <a:ext cx="2208171" cy="5740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en-ZA" sz="1200" dirty="0">
                  <a:latin typeface="Arial" pitchFamily="34" charset="0"/>
                  <a:cs typeface="Arial" pitchFamily="34" charset="0"/>
                </a:rPr>
                <a:t>Water is protected, used, developed, conserved, managed and controlled sustainably and equitably </a:t>
              </a:r>
            </a:p>
          </p:txBody>
        </p:sp>
      </p:grpSp>
      <p:sp>
        <p:nvSpPr>
          <p:cNvPr id="2" name="Right Brace 1"/>
          <p:cNvSpPr/>
          <p:nvPr/>
        </p:nvSpPr>
        <p:spPr>
          <a:xfrm>
            <a:off x="6444016" y="2334989"/>
            <a:ext cx="235912" cy="13482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Right Brace 86"/>
          <p:cNvSpPr/>
          <p:nvPr/>
        </p:nvSpPr>
        <p:spPr>
          <a:xfrm>
            <a:off x="6386176" y="4341854"/>
            <a:ext cx="235912" cy="13482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Left Brace 2"/>
          <p:cNvSpPr/>
          <p:nvPr/>
        </p:nvSpPr>
        <p:spPr>
          <a:xfrm>
            <a:off x="2248368" y="2334989"/>
            <a:ext cx="223537" cy="33551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4014441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environment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80055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97214"/>
            <a:ext cx="7207624" cy="1143000"/>
          </a:xfrm>
        </p:spPr>
        <p:txBody>
          <a:bodyPr/>
          <a:lstStyle/>
          <a:p>
            <a:r>
              <a:rPr lang="en-US" dirty="0" smtClean="0"/>
              <a:t>Ground water level trends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25182260"/>
              </p:ext>
            </p:extLst>
          </p:nvPr>
        </p:nvGraphicFramePr>
        <p:xfrm>
          <a:off x="1479176" y="996285"/>
          <a:ext cx="7207625" cy="4533916"/>
        </p:xfrm>
        <a:graphic>
          <a:graphicData uri="http://schemas.openxmlformats.org/drawingml/2006/table">
            <a:tbl>
              <a:tblPr firstRow="1" firstCol="1" bandRow="1">
                <a:tableStyleId>{5C22544A-7EE6-4342-B048-85BDC9FD1C3A}</a:tableStyleId>
              </a:tblPr>
              <a:tblGrid>
                <a:gridCol w="2492324">
                  <a:extLst>
                    <a:ext uri="{9D8B030D-6E8A-4147-A177-3AD203B41FA5}">
                      <a16:colId xmlns:a16="http://schemas.microsoft.com/office/drawing/2014/main" xmlns="" val="20000"/>
                    </a:ext>
                  </a:extLst>
                </a:gridCol>
                <a:gridCol w="1571767">
                  <a:extLst>
                    <a:ext uri="{9D8B030D-6E8A-4147-A177-3AD203B41FA5}">
                      <a16:colId xmlns:a16="http://schemas.microsoft.com/office/drawing/2014/main" xmlns="" val="20001"/>
                    </a:ext>
                  </a:extLst>
                </a:gridCol>
                <a:gridCol w="1571767">
                  <a:extLst>
                    <a:ext uri="{9D8B030D-6E8A-4147-A177-3AD203B41FA5}">
                      <a16:colId xmlns:a16="http://schemas.microsoft.com/office/drawing/2014/main" xmlns="" val="20002"/>
                    </a:ext>
                  </a:extLst>
                </a:gridCol>
                <a:gridCol w="1571767">
                  <a:extLst>
                    <a:ext uri="{9D8B030D-6E8A-4147-A177-3AD203B41FA5}">
                      <a16:colId xmlns:a16="http://schemas.microsoft.com/office/drawing/2014/main" xmlns="" val="20003"/>
                    </a:ext>
                  </a:extLst>
                </a:gridCol>
              </a:tblGrid>
              <a:tr h="285142">
                <a:tc rowSpan="2">
                  <a:txBody>
                    <a:bodyPr/>
                    <a:lstStyle/>
                    <a:p>
                      <a:pPr marL="0" marR="0" algn="just">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Province</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gridSpan="3">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Percentage of ground water levels from</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5142">
                <a:tc vMerge="1">
                  <a:txBody>
                    <a:bodyPr/>
                    <a:lstStyle/>
                    <a:p>
                      <a:endParaRPr lang="en-US"/>
                    </a:p>
                  </a:txBody>
                  <a:tcPr/>
                </a:tc>
                <a:tc>
                  <a:txBody>
                    <a:bodyPr/>
                    <a:lstStyle/>
                    <a:p>
                      <a:pPr marL="0" marR="0" algn="ctr">
                        <a:lnSpc>
                          <a:spcPct val="115000"/>
                        </a:lnSpc>
                        <a:spcBef>
                          <a:spcPts val="0"/>
                        </a:spcBef>
                        <a:spcAft>
                          <a:spcPts val="0"/>
                        </a:spcAft>
                      </a:pPr>
                      <a:r>
                        <a:rPr lang="en-ZA" sz="1600" b="1" dirty="0">
                          <a:solidFill>
                            <a:schemeClr val="bg1"/>
                          </a:solidFill>
                          <a:effectLst/>
                          <a:latin typeface="Arial" panose="020B0604020202020204" pitchFamily="34" charset="0"/>
                          <a:cs typeface="Arial" panose="020B0604020202020204" pitchFamily="34" charset="0"/>
                        </a:rPr>
                        <a:t>December </a:t>
                      </a:r>
                      <a:endParaRPr lang="en-ZA" sz="1600" b="1" dirty="0" smtClean="0">
                        <a:solidFill>
                          <a:schemeClr val="bg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ZA" sz="1600" b="1" dirty="0" smtClean="0">
                          <a:solidFill>
                            <a:schemeClr val="bg1"/>
                          </a:solidFill>
                          <a:effectLst/>
                          <a:latin typeface="Arial" panose="020B0604020202020204" pitchFamily="34" charset="0"/>
                          <a:cs typeface="Arial" panose="020B0604020202020204" pitchFamily="34" charset="0"/>
                        </a:rPr>
                        <a:t>2015-2016</a:t>
                      </a:r>
                      <a:endParaRPr lang="en-US" sz="1600" b="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ZA" sz="1600" b="1" dirty="0">
                          <a:solidFill>
                            <a:schemeClr val="bg1"/>
                          </a:solidFill>
                          <a:effectLst/>
                          <a:latin typeface="Arial" panose="020B0604020202020204" pitchFamily="34" charset="0"/>
                          <a:cs typeface="Arial" panose="020B0604020202020204" pitchFamily="34" charset="0"/>
                        </a:rPr>
                        <a:t>December </a:t>
                      </a:r>
                      <a:endParaRPr lang="en-ZA" sz="1600" b="1" dirty="0" smtClean="0">
                        <a:solidFill>
                          <a:schemeClr val="bg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ZA" sz="1600" b="1" dirty="0" smtClean="0">
                          <a:solidFill>
                            <a:schemeClr val="bg1"/>
                          </a:solidFill>
                          <a:effectLst/>
                          <a:latin typeface="Arial" panose="020B0604020202020204" pitchFamily="34" charset="0"/>
                          <a:cs typeface="Arial" panose="020B0604020202020204" pitchFamily="34" charset="0"/>
                        </a:rPr>
                        <a:t>2016-2017</a:t>
                      </a:r>
                      <a:endParaRPr lang="en-US" sz="1600" b="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ZA" sz="1600" b="1" dirty="0">
                          <a:solidFill>
                            <a:schemeClr val="bg1"/>
                          </a:solidFill>
                          <a:effectLst/>
                          <a:latin typeface="Arial" panose="020B0604020202020204" pitchFamily="34" charset="0"/>
                          <a:cs typeface="Arial" panose="020B0604020202020204" pitchFamily="34" charset="0"/>
                        </a:rPr>
                        <a:t>December </a:t>
                      </a:r>
                      <a:endParaRPr lang="en-ZA" sz="1600" b="1" dirty="0" smtClean="0">
                        <a:solidFill>
                          <a:schemeClr val="bg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ZA" sz="1600" b="1" dirty="0" smtClean="0">
                          <a:solidFill>
                            <a:schemeClr val="bg1"/>
                          </a:solidFill>
                          <a:effectLst/>
                          <a:latin typeface="Arial" panose="020B0604020202020204" pitchFamily="34" charset="0"/>
                          <a:cs typeface="Arial" panose="020B0604020202020204" pitchFamily="34" charset="0"/>
                        </a:rPr>
                        <a:t>2015-2017</a:t>
                      </a:r>
                      <a:endParaRPr lang="en-US" sz="1600" b="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xmlns="" val="10001"/>
                  </a:ext>
                </a:extLst>
              </a:tr>
              <a:tr h="285142">
                <a:tc>
                  <a:txBody>
                    <a:bodyPr/>
                    <a:lstStyle/>
                    <a:p>
                      <a:pPr marL="0" marR="0" algn="just">
                        <a:lnSpc>
                          <a:spcPct val="115000"/>
                        </a:lnSpc>
                        <a:spcBef>
                          <a:spcPts val="0"/>
                        </a:spcBef>
                        <a:spcAft>
                          <a:spcPts val="0"/>
                        </a:spcAft>
                      </a:pPr>
                      <a:r>
                        <a:rPr lang="en-ZA" sz="1600" b="0" dirty="0">
                          <a:effectLst/>
                          <a:latin typeface="Arial" panose="020B0604020202020204" pitchFamily="34" charset="0"/>
                          <a:cs typeface="Arial" panose="020B0604020202020204" pitchFamily="34" charset="0"/>
                        </a:rPr>
                        <a:t>Eastern Cape</a:t>
                      </a:r>
                      <a:endParaRPr lang="en-US"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57</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69.3</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69.9</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xmlns="" val="10002"/>
                  </a:ext>
                </a:extLst>
              </a:tr>
              <a:tr h="285142">
                <a:tc>
                  <a:txBody>
                    <a:bodyPr/>
                    <a:lstStyle/>
                    <a:p>
                      <a:pPr marL="0" marR="0" algn="just">
                        <a:lnSpc>
                          <a:spcPct val="115000"/>
                        </a:lnSpc>
                        <a:spcBef>
                          <a:spcPts val="0"/>
                        </a:spcBef>
                        <a:spcAft>
                          <a:spcPts val="0"/>
                        </a:spcAft>
                      </a:pPr>
                      <a:r>
                        <a:rPr lang="en-ZA" sz="1600" b="0" dirty="0">
                          <a:effectLst/>
                          <a:latin typeface="Arial" panose="020B0604020202020204" pitchFamily="34" charset="0"/>
                          <a:cs typeface="Arial" panose="020B0604020202020204" pitchFamily="34" charset="0"/>
                        </a:rPr>
                        <a:t>Free State</a:t>
                      </a:r>
                      <a:endParaRPr lang="en-US"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73.3</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36.7</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63.3</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xmlns="" val="10003"/>
                  </a:ext>
                </a:extLst>
              </a:tr>
              <a:tr h="285142">
                <a:tc>
                  <a:txBody>
                    <a:bodyPr/>
                    <a:lstStyle/>
                    <a:p>
                      <a:pPr marL="0" marR="0" algn="just">
                        <a:lnSpc>
                          <a:spcPct val="115000"/>
                        </a:lnSpc>
                        <a:spcBef>
                          <a:spcPts val="0"/>
                        </a:spcBef>
                        <a:spcAft>
                          <a:spcPts val="0"/>
                        </a:spcAft>
                      </a:pPr>
                      <a:r>
                        <a:rPr lang="en-ZA" sz="1600" b="0">
                          <a:effectLst/>
                          <a:latin typeface="Arial" panose="020B0604020202020204" pitchFamily="34" charset="0"/>
                          <a:cs typeface="Arial" panose="020B0604020202020204" pitchFamily="34" charset="0"/>
                        </a:rPr>
                        <a:t>Gauteng</a:t>
                      </a:r>
                      <a:endParaRPr lang="en-US" sz="1600" b="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70.5</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22.2</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34.8</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xmlns="" val="10004"/>
                  </a:ext>
                </a:extLst>
              </a:tr>
              <a:tr h="285142">
                <a:tc>
                  <a:txBody>
                    <a:bodyPr/>
                    <a:lstStyle/>
                    <a:p>
                      <a:pPr marL="0" marR="0" algn="just">
                        <a:lnSpc>
                          <a:spcPct val="115000"/>
                        </a:lnSpc>
                        <a:spcBef>
                          <a:spcPts val="0"/>
                        </a:spcBef>
                        <a:spcAft>
                          <a:spcPts val="0"/>
                        </a:spcAft>
                      </a:pPr>
                      <a:r>
                        <a:rPr lang="en-ZA" sz="1600" b="0" dirty="0">
                          <a:effectLst/>
                          <a:latin typeface="Arial" panose="020B0604020202020204" pitchFamily="34" charset="0"/>
                          <a:cs typeface="Arial" panose="020B0604020202020204" pitchFamily="34" charset="0"/>
                        </a:rPr>
                        <a:t>KwaZulu-Natal</a:t>
                      </a:r>
                      <a:endParaRPr lang="en-US"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50.8</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26.5</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38.8</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xmlns="" val="10005"/>
                  </a:ext>
                </a:extLst>
              </a:tr>
              <a:tr h="285142">
                <a:tc>
                  <a:txBody>
                    <a:bodyPr/>
                    <a:lstStyle/>
                    <a:p>
                      <a:pPr marL="0" marR="0" algn="just">
                        <a:lnSpc>
                          <a:spcPct val="115000"/>
                        </a:lnSpc>
                        <a:spcBef>
                          <a:spcPts val="0"/>
                        </a:spcBef>
                        <a:spcAft>
                          <a:spcPts val="0"/>
                        </a:spcAft>
                      </a:pPr>
                      <a:r>
                        <a:rPr lang="en-ZA" sz="1600" b="0">
                          <a:effectLst/>
                          <a:latin typeface="Arial" panose="020B0604020202020204" pitchFamily="34" charset="0"/>
                          <a:cs typeface="Arial" panose="020B0604020202020204" pitchFamily="34" charset="0"/>
                        </a:rPr>
                        <a:t>Limpopo</a:t>
                      </a:r>
                      <a:endParaRPr lang="en-US" sz="1600" b="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82.5</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54.1</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78</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xmlns="" val="10006"/>
                  </a:ext>
                </a:extLst>
              </a:tr>
              <a:tr h="285142">
                <a:tc>
                  <a:txBody>
                    <a:bodyPr/>
                    <a:lstStyle/>
                    <a:p>
                      <a:pPr marL="0" marR="0" algn="just">
                        <a:lnSpc>
                          <a:spcPct val="115000"/>
                        </a:lnSpc>
                        <a:spcBef>
                          <a:spcPts val="0"/>
                        </a:spcBef>
                        <a:spcAft>
                          <a:spcPts val="0"/>
                        </a:spcAft>
                      </a:pPr>
                      <a:r>
                        <a:rPr lang="en-ZA" sz="1600" b="0" dirty="0">
                          <a:effectLst/>
                          <a:latin typeface="Arial" panose="020B0604020202020204" pitchFamily="34" charset="0"/>
                          <a:cs typeface="Arial" panose="020B0604020202020204" pitchFamily="34" charset="0"/>
                        </a:rPr>
                        <a:t>Mpumalanga</a:t>
                      </a:r>
                      <a:endParaRPr lang="en-US"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57.1</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19.2</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32.9</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xmlns="" val="10007"/>
                  </a:ext>
                </a:extLst>
              </a:tr>
              <a:tr h="325586">
                <a:tc>
                  <a:txBody>
                    <a:bodyPr/>
                    <a:lstStyle/>
                    <a:p>
                      <a:pPr marL="0" marR="0" algn="just">
                        <a:lnSpc>
                          <a:spcPct val="115000"/>
                        </a:lnSpc>
                        <a:spcBef>
                          <a:spcPts val="0"/>
                        </a:spcBef>
                        <a:spcAft>
                          <a:spcPts val="0"/>
                        </a:spcAft>
                      </a:pPr>
                      <a:r>
                        <a:rPr lang="en-ZA" sz="1600" b="0" dirty="0">
                          <a:effectLst/>
                          <a:latin typeface="Arial" panose="020B0604020202020204" pitchFamily="34" charset="0"/>
                          <a:cs typeface="Arial" panose="020B0604020202020204" pitchFamily="34" charset="0"/>
                        </a:rPr>
                        <a:t>Northern Cape </a:t>
                      </a:r>
                      <a:r>
                        <a:rPr lang="en-ZA" sz="1600" b="0" dirty="0" smtClean="0">
                          <a:effectLst/>
                          <a:latin typeface="Arial" panose="020B0604020202020204" pitchFamily="34" charset="0"/>
                          <a:cs typeface="Arial" panose="020B0604020202020204" pitchFamily="34" charset="0"/>
                        </a:rPr>
                        <a:t>(</a:t>
                      </a:r>
                      <a:r>
                        <a:rPr lang="en-ZA" sz="1600" b="0" dirty="0">
                          <a:effectLst/>
                          <a:latin typeface="Arial" panose="020B0604020202020204" pitchFamily="34" charset="0"/>
                          <a:cs typeface="Arial" panose="020B0604020202020204" pitchFamily="34" charset="0"/>
                        </a:rPr>
                        <a:t>north of Orange River)</a:t>
                      </a:r>
                      <a:endParaRPr lang="en-US"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59</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25.8</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36.2</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xmlns="" val="10008"/>
                  </a:ext>
                </a:extLst>
              </a:tr>
              <a:tr h="354841">
                <a:tc>
                  <a:txBody>
                    <a:bodyPr/>
                    <a:lstStyle/>
                    <a:p>
                      <a:pPr marL="0" marR="0" algn="just">
                        <a:lnSpc>
                          <a:spcPct val="115000"/>
                        </a:lnSpc>
                        <a:spcBef>
                          <a:spcPts val="0"/>
                        </a:spcBef>
                        <a:spcAft>
                          <a:spcPts val="0"/>
                        </a:spcAft>
                      </a:pPr>
                      <a:r>
                        <a:rPr lang="en-ZA" sz="1600" b="0" dirty="0">
                          <a:effectLst/>
                          <a:latin typeface="Arial" panose="020B0604020202020204" pitchFamily="34" charset="0"/>
                          <a:cs typeface="Arial" panose="020B0604020202020204" pitchFamily="34" charset="0"/>
                        </a:rPr>
                        <a:t>Northern Cape (south of Orange River)</a:t>
                      </a:r>
                      <a:endParaRPr lang="en-US"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51.7</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47.1</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61.8</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xmlns="" val="10009"/>
                  </a:ext>
                </a:extLst>
              </a:tr>
              <a:tr h="285142">
                <a:tc>
                  <a:txBody>
                    <a:bodyPr/>
                    <a:lstStyle/>
                    <a:p>
                      <a:pPr marL="0" marR="0" algn="just">
                        <a:lnSpc>
                          <a:spcPct val="115000"/>
                        </a:lnSpc>
                        <a:spcBef>
                          <a:spcPts val="0"/>
                        </a:spcBef>
                        <a:spcAft>
                          <a:spcPts val="0"/>
                        </a:spcAft>
                      </a:pPr>
                      <a:r>
                        <a:rPr lang="en-ZA" sz="1600" b="0" dirty="0">
                          <a:effectLst/>
                          <a:latin typeface="Arial" panose="020B0604020202020204" pitchFamily="34" charset="0"/>
                          <a:cs typeface="Arial" panose="020B0604020202020204" pitchFamily="34" charset="0"/>
                        </a:rPr>
                        <a:t>North West</a:t>
                      </a:r>
                      <a:endParaRPr lang="en-US"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73.9</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32.7</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52.6</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extLst>
                  <a:ext uri="{0D108BD9-81ED-4DB2-BD59-A6C34878D82A}">
                    <a16:rowId xmlns:a16="http://schemas.microsoft.com/office/drawing/2014/main" xmlns="" val="10010"/>
                  </a:ext>
                </a:extLst>
              </a:tr>
              <a:tr h="285142">
                <a:tc>
                  <a:txBody>
                    <a:bodyPr/>
                    <a:lstStyle/>
                    <a:p>
                      <a:pPr marL="0" marR="0" algn="just">
                        <a:lnSpc>
                          <a:spcPct val="115000"/>
                        </a:lnSpc>
                        <a:spcBef>
                          <a:spcPts val="0"/>
                        </a:spcBef>
                        <a:spcAft>
                          <a:spcPts val="0"/>
                        </a:spcAft>
                      </a:pPr>
                      <a:r>
                        <a:rPr lang="en-ZA" sz="1600" b="0" dirty="0">
                          <a:effectLst/>
                          <a:latin typeface="Arial" panose="020B0604020202020204" pitchFamily="34" charset="0"/>
                          <a:cs typeface="Arial" panose="020B0604020202020204" pitchFamily="34" charset="0"/>
                        </a:rPr>
                        <a:t>Western Cape</a:t>
                      </a:r>
                      <a:endParaRPr lang="en-US"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53.7</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70.2</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ZA" sz="1600" dirty="0">
                          <a:effectLst/>
                          <a:latin typeface="Arial" panose="020B0604020202020204" pitchFamily="34" charset="0"/>
                          <a:cs typeface="Arial" panose="020B0604020202020204" pitchFamily="34" charset="0"/>
                        </a:rPr>
                        <a:t>75.9</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xmlns="" val="10011"/>
                  </a:ext>
                </a:extLst>
              </a:tr>
              <a:tr h="285142">
                <a:tc>
                  <a:txBody>
                    <a:bodyPr/>
                    <a:lstStyle/>
                    <a:p>
                      <a:pPr marL="0" marR="0" algn="just">
                        <a:lnSpc>
                          <a:spcPct val="115000"/>
                        </a:lnSpc>
                        <a:spcBef>
                          <a:spcPts val="0"/>
                        </a:spcBef>
                        <a:spcAft>
                          <a:spcPts val="0"/>
                        </a:spcAft>
                      </a:pPr>
                      <a:r>
                        <a:rPr lang="en-ZA" sz="1600" b="1" dirty="0">
                          <a:effectLst/>
                          <a:latin typeface="Arial" panose="020B0604020202020204" pitchFamily="34" charset="0"/>
                          <a:cs typeface="Arial" panose="020B0604020202020204" pitchFamily="34" charset="0"/>
                        </a:rPr>
                        <a:t>Total</a:t>
                      </a:r>
                      <a:endParaRPr lang="en-US" sz="16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ZA" sz="1600" b="1" dirty="0">
                          <a:effectLst/>
                          <a:latin typeface="Arial" panose="020B0604020202020204" pitchFamily="34" charset="0"/>
                          <a:cs typeface="Arial" panose="020B0604020202020204" pitchFamily="34" charset="0"/>
                        </a:rPr>
                        <a:t>63.3</a:t>
                      </a:r>
                      <a:endParaRPr lang="en-US" sz="1600" b="1" dirty="0">
                        <a:effectLst/>
                        <a:latin typeface="Arial" panose="020B0604020202020204" pitchFamily="34" charset="0"/>
                        <a:ea typeface="Calibri"/>
                        <a:cs typeface="Arial" panose="020B0604020202020204" pitchFamily="34" charset="0"/>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ZA" sz="1600" b="1" dirty="0">
                          <a:effectLst/>
                          <a:latin typeface="Arial" panose="020B0604020202020204" pitchFamily="34" charset="0"/>
                          <a:cs typeface="Arial" panose="020B0604020202020204" pitchFamily="34" charset="0"/>
                        </a:rPr>
                        <a:t>47.2</a:t>
                      </a:r>
                      <a:endParaRPr lang="en-US" sz="1600" b="1"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1600" b="1" dirty="0">
                          <a:effectLst/>
                          <a:latin typeface="Arial" panose="020B0604020202020204" pitchFamily="34" charset="0"/>
                          <a:cs typeface="Arial" panose="020B0604020202020204" pitchFamily="34" charset="0"/>
                        </a:rPr>
                        <a:t>59.4</a:t>
                      </a:r>
                      <a:endParaRPr lang="en-US" sz="1600" b="1" dirty="0">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extLst>
                  <a:ext uri="{0D108BD9-81ED-4DB2-BD59-A6C34878D82A}">
                    <a16:rowId xmlns:a16="http://schemas.microsoft.com/office/drawing/2014/main" xmlns="" val="10012"/>
                  </a:ext>
                </a:extLst>
              </a:tr>
            </a:tbl>
          </a:graphicData>
        </a:graphic>
      </p:graphicFrame>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9</a:t>
            </a:fld>
            <a:endParaRPr lang="en-ZA" dirty="0"/>
          </a:p>
        </p:txBody>
      </p:sp>
      <p:sp>
        <p:nvSpPr>
          <p:cNvPr id="6" name="Rectangle 1"/>
          <p:cNvSpPr>
            <a:spLocks noChangeArrowheads="1"/>
          </p:cNvSpPr>
          <p:nvPr/>
        </p:nvSpPr>
        <p:spPr bwMode="auto">
          <a:xfrm>
            <a:off x="2042796" y="5524534"/>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*Decline% colour: Blue &lt; 40%; Amber 40 – 60% and Red &gt;60%</a:t>
            </a:r>
            <a:endParaRPr kumimoji="0" lang="en-ZA" altLang="en-US" sz="1400" b="0" i="0" u="none" strike="noStrike" cap="none" normalizeH="0" baseline="0" dirty="0" smtClean="0">
              <a:ln>
                <a:noFill/>
              </a:ln>
              <a:solidFill>
                <a:schemeClr val="tx1"/>
              </a:solidFill>
              <a:effectLst/>
              <a:cs typeface="Arial" pitchFamily="34" charset="0"/>
            </a:endParaRPr>
          </a:p>
        </p:txBody>
      </p:sp>
      <p:sp>
        <p:nvSpPr>
          <p:cNvPr id="7" name="Rectangle 1"/>
          <p:cNvSpPr>
            <a:spLocks noChangeArrowheads="1"/>
          </p:cNvSpPr>
          <p:nvPr/>
        </p:nvSpPr>
        <p:spPr bwMode="auto">
          <a:xfrm>
            <a:off x="1954308" y="6155908"/>
            <a:ext cx="60807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ea typeface="Calibri" pitchFamily="34" charset="0"/>
                <a:cs typeface="Arial" pitchFamily="34" charset="0"/>
              </a:rPr>
              <a:t>*Information as of 05 Feb 2018</a:t>
            </a:r>
            <a:endParaRPr kumimoji="0" lang="en-ZA" alt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3598370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5493</Words>
  <Application>Microsoft Office PowerPoint</Application>
  <PresentationFormat>On-screen Show (4:3)</PresentationFormat>
  <Paragraphs>1256</Paragraphs>
  <Slides>57</Slides>
  <Notes>11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Contents</vt:lpstr>
      <vt:lpstr>Part a: Strategic Overview </vt:lpstr>
      <vt:lpstr>Legislative &amp; regulatory environment informing planning and budgeting </vt:lpstr>
      <vt:lpstr>What informed the planning process</vt:lpstr>
      <vt:lpstr>Overview of internal planning process </vt:lpstr>
      <vt:lpstr>Alignment to intl. &amp; government programmes</vt:lpstr>
      <vt:lpstr>Performance environment</vt:lpstr>
      <vt:lpstr>Ground water level trends</vt:lpstr>
      <vt:lpstr>Operations of water resource systems</vt:lpstr>
      <vt:lpstr>National water balance</vt:lpstr>
      <vt:lpstr>National water balance</vt:lpstr>
      <vt:lpstr>National water balance</vt:lpstr>
      <vt:lpstr>Number of registered dams</vt:lpstr>
      <vt:lpstr>Distribution according to size class</vt:lpstr>
      <vt:lpstr>organisational environment</vt:lpstr>
      <vt:lpstr>Budget structure </vt:lpstr>
      <vt:lpstr>Filled and vacant posts per branch</vt:lpstr>
      <vt:lpstr>Representation of SMS: by race</vt:lpstr>
      <vt:lpstr>Representation of SMS: by gender</vt:lpstr>
      <vt:lpstr>Part B: Overview of performance information </vt:lpstr>
      <vt:lpstr>Slide 22</vt:lpstr>
      <vt:lpstr>Programme descriptions</vt:lpstr>
      <vt:lpstr>2018/19 MTEF allocation</vt:lpstr>
      <vt:lpstr>Programme 1: administration</vt:lpstr>
      <vt:lpstr>Programme 1 focus areas</vt:lpstr>
      <vt:lpstr>Programme 1 focus areas</vt:lpstr>
      <vt:lpstr>2018/19 MTEF allocation</vt:lpstr>
      <vt:lpstr>Programme 2: water planning &amp; information management</vt:lpstr>
      <vt:lpstr>Programme 2 focus areas</vt:lpstr>
      <vt:lpstr>Programme 2 focus areas</vt:lpstr>
      <vt:lpstr>2018/19 MTEF allocation</vt:lpstr>
      <vt:lpstr>Programme 3: water infrastructure development</vt:lpstr>
      <vt:lpstr>Programme 3 focus areas</vt:lpstr>
      <vt:lpstr>Programme 3 focus areas</vt:lpstr>
      <vt:lpstr>2018/19 MTEF allocation</vt:lpstr>
      <vt:lpstr>Programme 4: water sector regulation</vt:lpstr>
      <vt:lpstr>Programme 4 focus areas</vt:lpstr>
      <vt:lpstr>Programme 4 focus areas</vt:lpstr>
      <vt:lpstr>2018/19 MTEF allocation</vt:lpstr>
      <vt:lpstr>Part C: Adequacy of financial resources for the implementation of plans (Vote 36) </vt:lpstr>
      <vt:lpstr>Areas with budget shortfalls</vt:lpstr>
      <vt:lpstr>Areas with budget shortfalls</vt:lpstr>
      <vt:lpstr>Overview of budget analysis</vt:lpstr>
      <vt:lpstr>Available budget</vt:lpstr>
      <vt:lpstr>Breakdown of goods and services </vt:lpstr>
      <vt:lpstr>Breakdown of RBIG schedule 6B </vt:lpstr>
      <vt:lpstr>Analysis of available balance </vt:lpstr>
      <vt:lpstr>Part D: Overview of Water Trading Entity medium term budget </vt:lpstr>
      <vt:lpstr>Slide 50</vt:lpstr>
      <vt:lpstr>Slide 51</vt:lpstr>
      <vt:lpstr>Budget Allocation breakdown</vt:lpstr>
      <vt:lpstr>Slide 53</vt:lpstr>
      <vt:lpstr>2017/18 Budget surplus</vt:lpstr>
      <vt:lpstr>WTE 2017/18 budget</vt:lpstr>
      <vt:lpstr>WTE 2017/18 budget</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PUMZA</cp:lastModifiedBy>
  <cp:revision>225</cp:revision>
  <dcterms:created xsi:type="dcterms:W3CDTF">2012-08-01T10:33:21Z</dcterms:created>
  <dcterms:modified xsi:type="dcterms:W3CDTF">2018-05-03T09:37:52Z</dcterms:modified>
</cp:coreProperties>
</file>