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5" r:id="rId3"/>
    <p:sldMasterId id="2147483709" r:id="rId4"/>
    <p:sldMasterId id="2147483721" r:id="rId5"/>
  </p:sldMasterIdLst>
  <p:notesMasterIdLst>
    <p:notesMasterId r:id="rId83"/>
  </p:notesMasterIdLst>
  <p:sldIdLst>
    <p:sldId id="287" r:id="rId6"/>
    <p:sldId id="257" r:id="rId7"/>
    <p:sldId id="258" r:id="rId8"/>
    <p:sldId id="329" r:id="rId9"/>
    <p:sldId id="412" r:id="rId10"/>
    <p:sldId id="411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368" r:id="rId53"/>
    <p:sldId id="363" r:id="rId54"/>
    <p:sldId id="364" r:id="rId55"/>
    <p:sldId id="365" r:id="rId56"/>
    <p:sldId id="366" r:id="rId57"/>
    <p:sldId id="367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284" r:id="rId82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DCBF"/>
    <a:srgbClr val="CCFFFF"/>
    <a:srgbClr val="89D3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D2DB9"/>
            </a:solidFill>
            <a:ln w="25346">
              <a:noFill/>
            </a:ln>
          </c:spPr>
          <c:dLbls>
            <c:spPr>
              <a:noFill/>
              <a:ln w="253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128799378</c:v>
                </c:pt>
                <c:pt idx="1">
                  <c:v>138168640</c:v>
                </c:pt>
                <c:pt idx="2">
                  <c:v>148937729</c:v>
                </c:pt>
                <c:pt idx="3">
                  <c:v>160707768</c:v>
                </c:pt>
                <c:pt idx="4">
                  <c:v>172901587</c:v>
                </c:pt>
                <c:pt idx="5">
                  <c:v>186162566</c:v>
                </c:pt>
                <c:pt idx="6">
                  <c:v>200875233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5-4618-AE6F-D252A4BF0D94}"/>
            </c:ext>
          </c:extLst>
        </c:ser>
        <c:dLbls/>
        <c:gapWidth val="75"/>
        <c:shape val="box"/>
        <c:axId val="132664704"/>
        <c:axId val="132674688"/>
        <c:axId val="0"/>
      </c:bar3DChart>
      <c:catAx>
        <c:axId val="13266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74688"/>
        <c:crosses val="autoZero"/>
        <c:auto val="1"/>
        <c:lblAlgn val="ctr"/>
        <c:lblOffset val="100"/>
      </c:catAx>
      <c:valAx>
        <c:axId val="132674688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64704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spPr>
        <a:noFill/>
        <a:ln w="253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0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D2DB9"/>
            </a:solidFill>
            <a:ln w="25346">
              <a:noFill/>
            </a:ln>
          </c:spPr>
          <c:dLbls>
            <c:spPr>
              <a:noFill/>
              <a:ln w="253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297015</c:v>
                </c:pt>
                <c:pt idx="1">
                  <c:v>349746</c:v>
                </c:pt>
                <c:pt idx="2">
                  <c:v>350788</c:v>
                </c:pt>
                <c:pt idx="3">
                  <c:v>383246</c:v>
                </c:pt>
                <c:pt idx="4">
                  <c:v>406374</c:v>
                </c:pt>
                <c:pt idx="5">
                  <c:v>431987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13-43D9-A1B9-86CAA184AFF3}"/>
            </c:ext>
          </c:extLst>
        </c:ser>
        <c:dLbls/>
        <c:gapWidth val="75"/>
        <c:shape val="box"/>
        <c:axId val="137320704"/>
        <c:axId val="137347072"/>
        <c:axId val="0"/>
      </c:bar3DChart>
      <c:catAx>
        <c:axId val="137320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47072"/>
        <c:crosses val="autoZero"/>
        <c:auto val="1"/>
        <c:lblAlgn val="ctr"/>
        <c:lblOffset val="100"/>
      </c:catAx>
      <c:valAx>
        <c:axId val="137347072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20704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spPr>
        <a:noFill/>
        <a:ln w="253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0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D2DB9"/>
            </a:solidFill>
            <a:ln w="25346">
              <a:noFill/>
            </a:ln>
          </c:spPr>
          <c:dLbls>
            <c:spPr>
              <a:noFill/>
              <a:ln w="253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129818278</c:v>
                </c:pt>
                <c:pt idx="1">
                  <c:v>140498691</c:v>
                </c:pt>
                <c:pt idx="2">
                  <c:v>151580232</c:v>
                </c:pt>
                <c:pt idx="3">
                  <c:v>162960723</c:v>
                </c:pt>
                <c:pt idx="4">
                  <c:v>175655593</c:v>
                </c:pt>
                <c:pt idx="5">
                  <c:v>189773511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D9-47E9-A049-4990357ABD76}"/>
            </c:ext>
          </c:extLst>
        </c:ser>
        <c:dLbls/>
        <c:gapWidth val="75"/>
        <c:shape val="box"/>
        <c:axId val="139695616"/>
        <c:axId val="139697152"/>
        <c:axId val="0"/>
      </c:bar3DChart>
      <c:catAx>
        <c:axId val="139695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97152"/>
        <c:crosses val="autoZero"/>
        <c:auto val="1"/>
        <c:lblAlgn val="ctr"/>
        <c:lblOffset val="100"/>
      </c:catAx>
      <c:valAx>
        <c:axId val="139697152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95616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spPr>
        <a:noFill/>
        <a:ln w="253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0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D2DB9"/>
            </a:solidFill>
            <a:ln w="25346">
              <a:noFill/>
            </a:ln>
          </c:spPr>
          <c:dLbls>
            <c:spPr>
              <a:noFill/>
              <a:ln w="253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6741165</c:v>
                </c:pt>
                <c:pt idx="1">
                  <c:v>7015500</c:v>
                </c:pt>
                <c:pt idx="2">
                  <c:v>7332637</c:v>
                </c:pt>
                <c:pt idx="3">
                  <c:v>7880822</c:v>
                </c:pt>
                <c:pt idx="4">
                  <c:v>8324872</c:v>
                </c:pt>
                <c:pt idx="5">
                  <c:v>8784980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74-4952-8814-37F0D9F41EFE}"/>
            </c:ext>
          </c:extLst>
        </c:ser>
        <c:dLbls/>
        <c:gapWidth val="75"/>
        <c:shape val="box"/>
        <c:axId val="139162368"/>
        <c:axId val="139163904"/>
        <c:axId val="0"/>
      </c:bar3DChart>
      <c:catAx>
        <c:axId val="139162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3904"/>
        <c:crosses val="autoZero"/>
        <c:auto val="1"/>
        <c:lblAlgn val="ctr"/>
        <c:lblOffset val="100"/>
      </c:catAx>
      <c:valAx>
        <c:axId val="139163904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2368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spPr>
        <a:noFill/>
        <a:ln w="253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0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D2DB9"/>
            </a:solidFill>
            <a:ln w="25352">
              <a:noFill/>
            </a:ln>
          </c:spPr>
          <c:dLbls>
            <c:spPr>
              <a:noFill/>
              <a:ln w="253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</c:strCache>
            </c:strRef>
          </c:cat>
          <c:val>
            <c:numRef>
              <c:f>Sheet1!$B$2:$B$7</c:f>
              <c:numCache>
                <c:formatCode>#,##0_ ;\-#,##0\ </c:formatCode>
                <c:ptCount val="6"/>
                <c:pt idx="0">
                  <c:v>677362</c:v>
                </c:pt>
                <c:pt idx="1">
                  <c:v>723322</c:v>
                </c:pt>
                <c:pt idx="2">
                  <c:v>1055255</c:v>
                </c:pt>
                <c:pt idx="3">
                  <c:v>1284493</c:v>
                </c:pt>
                <c:pt idx="4">
                  <c:v>1359263</c:v>
                </c:pt>
                <c:pt idx="5">
                  <c:v>1444521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01-4BFD-9E33-DBD523232D04}"/>
            </c:ext>
          </c:extLst>
        </c:ser>
        <c:dLbls/>
        <c:gapWidth val="75"/>
        <c:shape val="box"/>
        <c:axId val="140857344"/>
        <c:axId val="140858880"/>
        <c:axId val="0"/>
      </c:bar3DChart>
      <c:catAx>
        <c:axId val="140857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7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58880"/>
        <c:crosses val="autoZero"/>
        <c:auto val="1"/>
        <c:lblAlgn val="ctr"/>
        <c:lblOffset val="100"/>
      </c:catAx>
      <c:valAx>
        <c:axId val="140858880"/>
        <c:scaling>
          <c:orientation val="minMax"/>
        </c:scaling>
        <c:axPos val="l"/>
        <c:numFmt formatCode="#,##0_ ;\-#,##0\ " sourceLinked="1"/>
        <c:majorTickMark val="none"/>
        <c:tickLblPos val="nextTo"/>
        <c:spPr>
          <a:noFill/>
          <a:ln w="9507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57344"/>
        <c:crosses val="autoZero"/>
        <c:crossBetween val="between"/>
      </c:valAx>
      <c:spPr>
        <a:noFill/>
        <a:ln w="25369">
          <a:noFill/>
        </a:ln>
      </c:spPr>
    </c:plotArea>
    <c:legend>
      <c:legendPos val="b"/>
      <c:spPr>
        <a:noFill/>
        <a:ln w="25352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07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8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 w="9525" cap="flat" cmpd="sng" algn="ctr">
          <a:noFill/>
          <a:prstDash val="solid"/>
          <a:round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D2DB9"/>
            </a:solidFill>
            <a:ln w="25346">
              <a:noFill/>
            </a:ln>
          </c:spPr>
          <c:dLbls>
            <c:spPr>
              <a:noFill/>
              <a:ln w="253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359820</c:v>
                </c:pt>
                <c:pt idx="1">
                  <c:v>377704</c:v>
                </c:pt>
                <c:pt idx="2">
                  <c:v>388856</c:v>
                </c:pt>
                <c:pt idx="3">
                  <c:v>392303</c:v>
                </c:pt>
                <c:pt idx="4">
                  <c:v>416464</c:v>
                </c:pt>
                <c:pt idx="5">
                  <c:v>440234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66-4DFB-B21A-51A3E0A60D86}"/>
            </c:ext>
          </c:extLst>
        </c:ser>
        <c:dLbls/>
        <c:gapWidth val="75"/>
        <c:shape val="box"/>
        <c:axId val="142286848"/>
        <c:axId val="142288384"/>
        <c:axId val="0"/>
      </c:bar3DChart>
      <c:catAx>
        <c:axId val="142286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88384"/>
        <c:crosses val="autoZero"/>
        <c:auto val="1"/>
        <c:lblAlgn val="ctr"/>
        <c:lblOffset val="100"/>
      </c:catAx>
      <c:valAx>
        <c:axId val="142288384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 w="950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86848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spPr>
        <a:noFill/>
        <a:ln w="253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8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0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0.2562</cdr:x>
      <cdr:y>0</cdr:y>
    </cdr:from>
    <cdr:to>
      <cdr:x>0.41953</cdr:x>
      <cdr:y>0.22746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2180507" y="0"/>
          <a:ext cx="1390060" cy="941294"/>
        </a:xfrm>
        <a:prstGeom xmlns:a="http://schemas.openxmlformats.org/drawingml/2006/main" prst="wedgeEllipseCallout">
          <a:avLst>
            <a:gd name="adj1" fmla="val 31367"/>
            <a:gd name="adj2" fmla="val 56793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Z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Average increase of 7,5%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0.38983</cdr:x>
      <cdr:y>0.26467</cdr:y>
    </cdr:from>
    <cdr:to>
      <cdr:x>0.59775</cdr:x>
      <cdr:y>0.4689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2991070" y="1090615"/>
          <a:ext cx="1595319" cy="841563"/>
        </a:xfrm>
        <a:prstGeom xmlns:a="http://schemas.openxmlformats.org/drawingml/2006/main" prst="wedgeEllipseCallout">
          <a:avLst>
            <a:gd name="adj1" fmla="val 25018"/>
            <a:gd name="adj2" fmla="val -88813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ZA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Average increase of 7,93%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0.37251</cdr:x>
      <cdr:y>0.39831</cdr:y>
    </cdr:from>
    <cdr:to>
      <cdr:x>0.55535</cdr:x>
      <cdr:y>0.62431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2858178" y="1641300"/>
          <a:ext cx="1402886" cy="931251"/>
        </a:xfrm>
        <a:prstGeom xmlns:a="http://schemas.openxmlformats.org/drawingml/2006/main" prst="wedgeEllipseCallout">
          <a:avLst>
            <a:gd name="adj1" fmla="val 20173"/>
            <a:gd name="adj2" fmla="val -113029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ZA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Average increase of 7,65%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0.37624</cdr:x>
      <cdr:y>0.36283</cdr:y>
    </cdr:from>
    <cdr:to>
      <cdr:x>0.61014</cdr:x>
      <cdr:y>0.56439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3127325" y="1619678"/>
          <a:ext cx="1944216" cy="899808"/>
        </a:xfrm>
        <a:prstGeom xmlns:a="http://schemas.openxmlformats.org/drawingml/2006/main" prst="wedgeEllipseCallout">
          <a:avLst>
            <a:gd name="adj1" fmla="val 22972"/>
            <a:gd name="adj2" fmla="val -83495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ZA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Average increase of 5,45%</a:t>
          </a:r>
          <a:endParaRPr lang="en-US" sz="1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0.24018</cdr:x>
      <cdr:y>0.04955</cdr:y>
    </cdr:from>
    <cdr:to>
      <cdr:x>0.42302</cdr:x>
      <cdr:y>0.301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1842842" y="217551"/>
          <a:ext cx="1402886" cy="1103872"/>
        </a:xfrm>
        <a:prstGeom xmlns:a="http://schemas.openxmlformats.org/drawingml/2006/main" prst="wedgeEllipseCallout">
          <a:avLst>
            <a:gd name="adj1" fmla="val 46059"/>
            <a:gd name="adj2" fmla="val 74872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ZA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Average increase of 17,3%</a:t>
          </a:r>
          <a:endParaRPr lang="en-US" sz="1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0.36757</cdr:x>
      <cdr:y>0.38678</cdr:y>
    </cdr:from>
    <cdr:to>
      <cdr:x>0.59281</cdr:x>
      <cdr:y>0.62382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2820274" y="1593789"/>
          <a:ext cx="1728211" cy="976743"/>
        </a:xfrm>
        <a:prstGeom xmlns:a="http://schemas.openxmlformats.org/drawingml/2006/main" prst="wedgeEllipseCallout">
          <a:avLst>
            <a:gd name="adj1" fmla="val 15976"/>
            <a:gd name="adj2" fmla="val -11549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ZA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rPr>
            <a:t>Average increase of 4,14%</a:t>
          </a:r>
          <a:endParaRPr lang="en-US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CD45-6F5A-44E4-8C54-9E634F24B6E6}" type="datetimeFigureOut">
              <a:rPr lang="en-ZA" smtClean="0"/>
              <a:pPr/>
              <a:t>2018/05/03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72D52-CCE2-4A2E-97C3-925FB862F09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042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4196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>
                <a:solidFill>
                  <a:prstClr val="black"/>
                </a:solidFill>
              </a:rPr>
              <a:pPr/>
              <a:t>35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11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3D6E02-0F7C-4DDB-85E9-AE84167AB3BF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 May 2018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FF0522-25CD-40AD-BFD9-5978F40F13C2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95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C48047-C417-451F-BE16-2EEFCFF76709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 May 2018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3E933F-6D8A-4AF0-A1DA-22D4ACAC1292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56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21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C13966-1D27-4F51-B1FC-2644A182DF73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 May 2018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120BB8-0153-4DA9-BCD1-778E1886BD6C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60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1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1773AC-C0B6-428C-AFA4-5118281EA173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 May 2018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C20C17-EDDF-43E4-A715-2BA9B305A101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58298E-F241-460C-AD6E-38D65FC6C2F9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 May 2018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CCE4E6-0F6A-411F-9984-11CF68BC7C9B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68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9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CB64FC-2F0B-4C92-BB56-CC0D6707040E}" type="datetime3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3 May 2018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t>Audit Committee</a:t>
            </a: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721" indent="-284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571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5399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1228" indent="-2279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DAA2D9-3F64-410F-9E31-72D7552BED57}" type="slidenum">
              <a:rPr lang="en-US" altLang="en-US" smtClean="0">
                <a:solidFill>
                  <a:srgbClr val="000000"/>
                </a:solidFill>
                <a:ea typeface="ヒラギノ角ゴ Pro W3" pitchFamily="1" charset="-128"/>
              </a:rPr>
              <a:pPr>
                <a:spcBef>
                  <a:spcPct val="0"/>
                </a:spcBef>
              </a:pPr>
              <a:t>73</a:t>
            </a:fld>
            <a:endParaRPr lang="en-US" altLang="en-US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647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124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790481-4F04-43A2-89B4-CED6703EAD22}" type="slidenum">
              <a:rPr lang="en-GB" altLang="en-US" smtClean="0">
                <a:solidFill>
                  <a:srgbClr val="000000"/>
                </a:solidFill>
              </a:rPr>
              <a:pPr/>
              <a:t>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53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83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3211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6026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635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2D52-CCE2-4A2E-97C3-925FB862F096}" type="slidenum">
              <a:rPr lang="en-ZA" smtClean="0">
                <a:solidFill>
                  <a:prstClr val="black"/>
                </a:solidFill>
              </a:rPr>
              <a:pPr/>
              <a:t>34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366B-EC31-4736-B30E-AD3434F5F2FF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0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6026-6313-4296-8A86-95B2F8A463C2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87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B82-1F79-4907-ABBE-E8099B980CAD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27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FE84-93E6-4D60-9ABD-9ACCF25B3D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43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D610-D1F3-4B7C-8C82-931F8DC8CD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37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3D77-D444-4010-8B1E-7B449580C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0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18D-872B-462A-AD42-0670651C2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16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2B57-CC56-43C7-934B-9929DF42A0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38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371B-3B38-40EA-9053-DD63C1F44F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3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B243-BF3A-4BD1-9B04-5C5C029A36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668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0335-A6D6-44B4-8AF4-FAD753CD08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50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A77A-FF88-4FDC-8ACF-EE4D5CFA2AAD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30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AEBB-A78C-4394-BA8B-0E97C6FEC8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82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F506-F93C-4F99-84E5-C3055E63A3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505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C5F-5DF9-4152-AFE0-4F4C78D712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62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B2B-0573-4CC3-A64B-3D59AB92DD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88344" y="6613525"/>
            <a:ext cx="685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9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DC28-6BA0-4CCA-AE25-C9FA2F9C47F5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7C59-3C3A-461C-AD55-91C77E83E70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2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81B2-A974-45E5-B244-F815D924C75F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C6FD-2883-45CE-814F-0035FD55B1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45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88DD-BC72-4AE9-A03F-11808D98433F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FAC2-1663-4460-B47F-65E8DDAEB91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99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BA6A-DFC8-4E99-9649-D819AD01CCAF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5029-F7FB-4C34-A2B0-915C67D0352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238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BC32-69A6-47E0-9DA5-A9407B9DB6BC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3342D-D755-42F1-A7E6-F601961E71D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647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B620-D7D6-4265-9C0B-FEE73CF27A02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6B3A-784E-4524-B5D2-B4A33CA0EA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D03D-4F4D-439A-82B9-9256413FAC0C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181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83C1-B888-4CC9-9B0A-369A8E7DD5D5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8FC9-CE57-4F7C-AB03-A593298BF9F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565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9B98-85D4-49C2-BEEF-1B6DC1B6901D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51F8-D371-4A42-9662-A869BDD233D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02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D135-D021-4026-A18A-D97C637942F2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2C0C-4F57-4973-AA49-BAAD61F0A16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5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E8D0-1DA6-4A8E-B965-25D0FE7D0204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FD0F-2C11-4059-A627-CA9AF96628F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397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B30A-39F1-43CF-B4C6-FE4F00A9AFA2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75E7-9748-4A01-B11B-A7EFDF23217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507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23AF1-722A-449D-9609-AA7C8AA6282D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97C59-3C3A-461C-AD55-91C77E83E707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7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0669E-283E-41A9-A1E9-7066DE9EDAF2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DC6FD-2883-45CE-814F-0035FD55B170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0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EEE-0AEC-4731-8406-2F1F2A23D02F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FAC2-1663-4460-B47F-65E8DDAEB913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281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3F15B-09AD-4569-BBA1-F9215545BC26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5029-F7FB-4C34-A2B0-915C67D0352D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608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29451-54AF-444E-BE4D-FD7A287EF7D4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3342D-D755-42F1-A7E6-F601961E71D4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3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4032-611F-4886-97F4-3F04B35AF66E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283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295E6-A0E9-46F8-9F67-46ED27F832E5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6B3A-784E-4524-B5D2-B4A33CA0EAC2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61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E7EE8-82E5-4E55-B03A-99D1B6C1053C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08FC9-CE57-4F7C-AB03-A593298BF9F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550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DD4E8-E880-49EC-A3E4-5019481A2FFA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451F8-D371-4A42-9662-A869BDD233D3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815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1927B-C21A-4DAC-AB81-F91BFFD841CA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2C0C-4F57-4973-AA49-BAAD61F0A16C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096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343B9-F17B-4581-BC96-970E1289D678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9FD0F-2C11-4059-A627-CA9AF96628F6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322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D4D2A-CCE5-49C5-8818-D87C2BB1B097}" type="datetime1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175E7-9748-4A01-B11B-A7EFDF232176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66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37B1-17A7-4F98-8D5F-DDA4D837A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520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B937-83A6-4B07-9C35-38C614BBD5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49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4A12-92D9-44D4-8578-BD73194FB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18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58F-B8B4-4B27-9437-530984A48C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94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A81A-C57A-4967-BC3F-CEE84BC41C17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103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B6AC-B5AA-4E8C-BB4B-EF97E8655F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085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3A7-93F2-4183-95B0-6AC27114D6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846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706E-5332-4627-AB9C-C3A2E311D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909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BD3E-3F1C-4F24-83FA-8C8CC9AE8A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855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143A-4E43-41DB-879D-DFBB207646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39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0408-8E61-45A9-8F7D-1646E2A1F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764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D3A9-E37C-4279-A17D-ECB83FA25A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4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378A-9461-4FC0-9695-97F35B767A1B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3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DFEC-62D5-49B4-9CC8-EA8076AE06DF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65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A87-281B-4797-9E54-0C2F1804255A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77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E09-8CFA-41E4-B530-7D308E7DCEF4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4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E59A-852A-4A63-AE59-A948B326C3AD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1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A377-1F7F-476A-AB16-E23115379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31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2A8C2E0A-A95B-475F-8271-BF9B862A5605}" type="datetime1">
              <a:rPr lang="en-US" altLang="en-US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latin typeface="Times New Roman" panose="02020603050405020304" pitchFamily="18" charset="0"/>
                <a:ea typeface="ヒラギノ角ゴ Pro W3" pitchFamily="4" charset="-128"/>
                <a:cs typeface="+mn-cs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ea typeface="ヒラギノ角ゴ Pro W3" pitchFamily="1" charset="-128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64CE949-DE99-42EB-85BD-528EA35FD8FC}" type="slidenum">
              <a:rPr lang="en-GB" altLang="en-US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4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-128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  <a:ea typeface="ヒラギノ角ゴ Pro W3" charset="-128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1724-BA8A-4FF2-9D0E-C5CBC50AD1D5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74E8-B5BD-1543-95E9-5C242F28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8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C6890-4FD3-4841-A778-EC456AF8AB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176" y="660401"/>
            <a:ext cx="8522899" cy="1231900"/>
          </a:xfrm>
        </p:spPr>
        <p:txBody>
          <a:bodyPr>
            <a:noAutofit/>
          </a:bodyPr>
          <a:lstStyle/>
          <a:p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BRIEFING TO THE PORTFOLIO COMMITTEE ON SOCIAL DEVELOPMENT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806575"/>
            <a:ext cx="9245600" cy="368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endParaRPr lang="en-ZA" altLang="en-US" sz="2000" dirty="0" smtClean="0">
              <a:solidFill>
                <a:prstClr val="black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8016815" cy="27432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2018/2019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April 2018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7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18" y="327632"/>
            <a:ext cx="6035563" cy="64013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4001" y="850395"/>
          <a:ext cx="8623299" cy="4630391"/>
        </p:xfrm>
        <a:graphic>
          <a:graphicData uri="http://schemas.openxmlformats.org/drawingml/2006/table">
            <a:tbl>
              <a:tblPr firstRow="1" bandRow="1"/>
              <a:tblGrid>
                <a:gridCol w="2516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9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2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7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9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Medium Term Target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0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Extend the provision of social assistance to eligible individuals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ZA" dirty="0"/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368">
                <a:tc rowSpan="7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grants for eligible individuals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age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indent="6921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3 513 372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6921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3 627 192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3 741 013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90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indent="6921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12 402 241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12 630 923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12 814 676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26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 veterans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9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grant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1 049 811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1 040 641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1 034 039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4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dependency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154 353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159 509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164 781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9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care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397 888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394 347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390 837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90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Grant-in-aid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215 880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242 772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269 530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44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Social Relief of Distress (SRD)  applications awarded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Social Relief of Distress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252 833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252 833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271 000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6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17" y="186119"/>
            <a:ext cx="6035563" cy="64013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1442" y="658642"/>
          <a:ext cx="8835388" cy="5200067"/>
        </p:xfrm>
        <a:graphic>
          <a:graphicData uri="http://schemas.openxmlformats.org/drawingml/2006/table">
            <a:tbl>
              <a:tblPr/>
              <a:tblGrid>
                <a:gridCol w="1481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1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7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1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07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225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2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517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social grants beneficiaries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Older Persons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3 513 372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3 428 008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456 463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3 484 917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3 513 372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1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12 402 241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279 549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12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320 446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12 361 344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12 402 241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51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endParaRPr kumimoji="0" lang="en-ZA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 Veterans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517"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Disability Grant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1 049 811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1 056 376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054 188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1 051 999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1 049 811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51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Care Dependency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154 353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150 661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151 892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153 122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154 353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51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 Child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397 888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415 690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430 690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368 822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397 888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51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Grant-In-Aid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215 880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195 656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202 397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209 139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215 880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51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Older Persons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3 513 372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3 428 008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456 463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3 484 917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3 513 372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300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12 402 241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279 549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12 320446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12 361 344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12 402 241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30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SRD applications awarded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252 833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42 051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56 068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102 193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52 521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456"/>
            <a:ext cx="9144000" cy="64148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1196974"/>
          <a:ext cx="8572500" cy="4187204"/>
        </p:xfrm>
        <a:graphic>
          <a:graphicData uri="http://schemas.openxmlformats.org/drawingml/2006/table">
            <a:tbl>
              <a:tblPr firstRow="1" bandRow="1"/>
              <a:tblGrid>
                <a:gridCol w="214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7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3910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 effective and efficient social security system that protects poor and vulnerable people against income poverty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12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draft Social Assistance Amendment Bill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draft Social Assistance Amendment Bill to Cabinet for permission to introduce the Social Assistance Amendment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Bill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08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policy on the universalisation of the CSG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stakeholders on  the universalisation of the CSG draft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policy on the universalisation of the CSG for Cabinet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089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Regulations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Social Assistance  Amendment Act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Promulgated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4492703"/>
              </p:ext>
            </p:extLst>
          </p:nvPr>
        </p:nvGraphicFramePr>
        <p:xfrm>
          <a:off x="381000" y="1031943"/>
          <a:ext cx="8674100" cy="4000997"/>
        </p:xfrm>
        <a:graphic>
          <a:graphicData uri="http://schemas.openxmlformats.org/drawingml/2006/table">
            <a:tbl>
              <a:tblPr firstRow="1" bandRow="1"/>
              <a:tblGrid>
                <a:gridCol w="216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2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2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802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 effective and efficient social security system that protects poor and vulnerable people against income poverty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9057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Submit policy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mandatory cover for retirement, disability and survivor benefits </a:t>
                      </a: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Cabinet for approval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on mandatory cover for retirement, disability and survivor benefits to Cabinet for approval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legislation on mandatory cover for retirement, disability and survivor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3840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Submit policy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voluntary inclusion of informal sector workers in social security to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Cabinet for approval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on voluntary inclusion of informal sector workers in social security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legislation on voluntary inclusion of informal sector workers in social security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456"/>
            <a:ext cx="9144000" cy="6414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8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456"/>
            <a:ext cx="9144000" cy="64148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0253" y="909516"/>
          <a:ext cx="8440615" cy="4576885"/>
        </p:xfrm>
        <a:graphic>
          <a:graphicData uri="http://schemas.openxmlformats.org/drawingml/2006/table">
            <a:tbl>
              <a:tblPr/>
              <a:tblGrid>
                <a:gridCol w="1186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12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1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919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479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6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Assistance Amendment Bill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draft Social Assistance Amendment Bill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the Policy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the Bill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Cost the Bill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the Bill to Cabinet for approval for public comments.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91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on the universalisation of the CSG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Policy on the universalisation of the CSG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Policy on the universalisation of the CSG.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Internal consultation on the universalisation of the CSG.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74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Legislation to increase the value of the CSG to Orphans and Child Headed Households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Regulations on Social Assistance Amendment Act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Regulations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Social Assistance Amendment Act.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Publish Regulations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Social Assistance Amendment Act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public comments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Regulations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Social Assistance Amendment Act Gazetted.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1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067"/>
            <a:ext cx="9144000" cy="64148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4298" y="711394"/>
          <a:ext cx="8881111" cy="4865791"/>
        </p:xfrm>
        <a:graphic>
          <a:graphicData uri="http://schemas.openxmlformats.org/drawingml/2006/table">
            <a:tbl>
              <a:tblPr/>
              <a:tblGrid>
                <a:gridCol w="1248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9675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51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on mandatory cover for retirement, disability and survivor benefits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on mandatory cover for retirement, disability and survivor benefits to Cabinet for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Revise the policy paper on mandatory cover for retirement, disability and survivor benefits in line with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National Economic Development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Labour Council (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NEDLAC) inputs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the policy on mandatory cover for retirement, disability and survivor benefits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Policy on mandatory cover for retirement, disability and survivor benefits to Cabinet for Approval.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16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on voluntary inclusion of informal sector workers in social security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on voluntary inclusion of informal sector workers in social security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ts val="1300"/>
                        </a:lnSpc>
                        <a:spcAft>
                          <a:spcPts val="800"/>
                        </a:spcAft>
                        <a:buFont typeface="Arial Narrow" panose="020B0606020202030204" pitchFamily="34" charset="0"/>
                        <a:buNone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draft policy paper with technical inputs.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Update the policy paper with technical inputs.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 and submit the policy on voluntary inclusion of informal sector workers in social security to Cabinet for approval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6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algn="l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3700" y="1231900"/>
          <a:ext cx="8674100" cy="4025899"/>
        </p:xfrm>
        <a:graphic>
          <a:graphicData uri="http://schemas.openxmlformats.org/drawingml/2006/table">
            <a:tbl>
              <a:tblPr firstRow="1" bandRow="1"/>
              <a:tblGrid>
                <a:gridCol w="216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2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779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18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1536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Strengthen social welfare service delivery through legislative and policy reforms by 2019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0DCBF">
                            <a:tint val="66000"/>
                            <a:satMod val="160000"/>
                          </a:srgbClr>
                        </a:gs>
                        <a:gs pos="50000">
                          <a:srgbClr val="A0DCBF">
                            <a:tint val="44500"/>
                            <a:satMod val="160000"/>
                          </a:srgbClr>
                        </a:gs>
                        <a:gs pos="100000">
                          <a:srgbClr val="A0DCB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White Paper on Social Welfare to Cabinet for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and other stakeholders to implement the White Paper on Social Welfare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revised White Paper on Social Welfare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89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50000">
                          <a:srgbClr val="00CC99">
                            <a:tint val="44500"/>
                            <a:satMod val="16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an implementation plan for the Demand and Supply model for SSPs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provinces and other stakeholders on the Demand and Supply Model for SSPs 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Demand and Supply Model for SSPs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605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50000">
                          <a:srgbClr val="00CC99">
                            <a:tint val="44500"/>
                            <a:satMod val="16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4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5431254"/>
              </p:ext>
            </p:extLst>
          </p:nvPr>
        </p:nvGraphicFramePr>
        <p:xfrm>
          <a:off x="393700" y="1231900"/>
          <a:ext cx="8674100" cy="3822699"/>
        </p:xfrm>
        <a:graphic>
          <a:graphicData uri="http://schemas.openxmlformats.org/drawingml/2006/table">
            <a:tbl>
              <a:tblPr firstRow="1" bandRow="1"/>
              <a:tblGrid>
                <a:gridCol w="216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2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264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648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9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Strengthen social welfare service delivery through legislative and policy reforms by 2019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0DCBF">
                            <a:tint val="66000"/>
                            <a:satMod val="160000"/>
                          </a:srgbClr>
                        </a:gs>
                        <a:gs pos="50000">
                          <a:srgbClr val="A0DCBF">
                            <a:tint val="44500"/>
                            <a:satMod val="160000"/>
                          </a:srgbClr>
                        </a:gs>
                        <a:gs pos="100000">
                          <a:srgbClr val="A0DCB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Social Service Practitioners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Bill to Forum of South African Directors-General (FOSAD)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regulations for the Social Service Practitioners Bill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Service Practitioners Bill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644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50000">
                          <a:srgbClr val="00CC99">
                            <a:tint val="44500"/>
                            <a:satMod val="16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and Active Ageing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and Active Ageing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ZA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Active Ageing Programme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2882" y="1096010"/>
          <a:ext cx="8679375" cy="4231235"/>
        </p:xfrm>
        <a:graphic>
          <a:graphicData uri="http://schemas.openxmlformats.org/drawingml/2006/table">
            <a:tbl>
              <a:tblPr/>
              <a:tblGrid>
                <a:gridCol w="1220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3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22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9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94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58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 Paper on Social Welfare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White Paper on Social Welfare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 with stakeholders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 with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stakeholders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Costing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the White Paper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Presentation of White Paper to FOSAD cluster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White Paper on Social Welfare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3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Demand and Supply Model for SSPs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an implementation plan for the Demand and Supply Model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Costing of the Demand and Supply Model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Costing of the Demand and Supply Model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an implementation plan for the Demand and Supply Model for SSPs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implementation plan for the Demand and Supply Model for SSPs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042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Recruitment and Retention Strategy for SSPs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Six-monthly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report on implementation of the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_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report on implementation of the Recruitment and Retention Strategy for SSPs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67032" y="11424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6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7500" y="1127760"/>
          <a:ext cx="8580315" cy="4216401"/>
        </p:xfrm>
        <a:graphic>
          <a:graphicData uri="http://schemas.openxmlformats.org/drawingml/2006/table">
            <a:tbl>
              <a:tblPr/>
              <a:tblGrid>
                <a:gridCol w="1206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1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1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16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1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126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51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kern="1200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endParaRPr lang="en-ZA" sz="12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155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Service Practitioners Bill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FOSAD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Cabinet for approval and gazette for public comments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 the Bill for public comments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 inputs in the Social Services Practitioners Bill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FOSAD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Active   Ageing Programme implemented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Older Persons Parliament and Active Ageing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concept document for Older Persons Parliament and Active Ageing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planning in preparation for hosting of Older Persons Parliament and Active Ageing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 Older Persons Parliament and Active Ageing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Evaluate Older Persons Parliament and Active Ageing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55600" y="2514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4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7561"/>
            <a:ext cx="8572500" cy="850741"/>
          </a:xfrm>
        </p:spPr>
        <p:txBody>
          <a:bodyPr>
            <a:normAutofit/>
          </a:bodyPr>
          <a:lstStyle/>
          <a:p>
            <a:r>
              <a:rPr lang="en-US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PRESENTATION STRUCTURE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9395" y="1421903"/>
            <a:ext cx="8583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Purpose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DSD Strategic Overview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Annual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Plan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</a:t>
            </a:r>
          </a:p>
          <a:p>
            <a:pPr lvl="1"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Budget Allocations 2018/2019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041" lvl="1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Recommendation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0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8591" y="1081087"/>
          <a:ext cx="8957308" cy="4111627"/>
        </p:xfrm>
        <a:graphic>
          <a:graphicData uri="http://schemas.openxmlformats.org/drawingml/2006/table">
            <a:tbl>
              <a:tblPr firstRow="1" bandRow="1"/>
              <a:tblGrid>
                <a:gridCol w="2239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9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9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9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2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17"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Strengthen child protection services and improve the quality of Early Childhood Development (ECD) services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6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National Integrated Implementation Plan on ECD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National Integrated Implementation Plan on ECD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National Integrated Implementation Plan on ECD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64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National Plan of Action for children in South Africa 2018-2022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Plan of Action for children 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of Action for Children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7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Children’s Act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Children’s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 the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Children’s Act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7891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Child Care and Protection Policy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an Improvement plan for the Child Care and Protection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Child Care and protection Policy.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72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uniform implementation guidelines for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provinces on the implementation guidelines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67032" y="27426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7500" y="1238943"/>
          <a:ext cx="8487568" cy="3794898"/>
        </p:xfrm>
        <a:graphic>
          <a:graphicData uri="http://schemas.openxmlformats.org/drawingml/2006/table">
            <a:tbl>
              <a:tblPr firstRow="1" bandRow="1"/>
              <a:tblGrid>
                <a:gridCol w="2121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1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1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1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57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832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Strengthen child protection services and improve the quality of Early Childhood Development (ECD) services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525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provinces to implement guidelines and strategies for: adoption, foster care and Child and Youth Care Centres (CYCCs)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provinces to implement guidelines and strategies for: adoption, foster care and Child and Youth Care Centres (CYCCs)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guidelines and strategies for: adoption, foster care and CYCCs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7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en-ZA" sz="1100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the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inter-sectoral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protocol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of provinces on the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inter-sectoral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protocol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protocol in 9 provinces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835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9 provinces to implement Active Teenage Parenting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Active Teenage Parenting Programme in 9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Active Teenage Parenting Programme in 9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55600" y="273944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0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7172" y="1487987"/>
          <a:ext cx="8766809" cy="3778358"/>
        </p:xfrm>
        <a:graphic>
          <a:graphicData uri="http://schemas.openxmlformats.org/drawingml/2006/table">
            <a:tbl>
              <a:tblPr/>
              <a:tblGrid>
                <a:gridCol w="1232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3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88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88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88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402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9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647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Integrated Implementation Plan on ECD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National Integrated Implementation Plan on ECD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quarterly reports on the implementation of the National Integrated Implementation Plan on ECD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quarterly reports on the implementation of the National Integrated Implementation Plan on ECD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quarterly reports on the implementation of the National Integrated Implementation Plan on ECD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quarterly reports on the implementation of the National Integrated Implementation Plan on ECD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19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Plan of Action for Children in South Africa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National Plan of Action for Children in South Africa by 2018-2022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Provinces on the draft National Plan of Action for 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 the National Plan of Action to Social and JCPS Clusters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 the National Plan of Action to Social and JCPS Clusters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925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Children’s Act monitored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Children’s Act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Children's Act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Children's Act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Children's Act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Children's Act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50926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67032" y="369679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7169" y="1371600"/>
          <a:ext cx="8778242" cy="3838342"/>
        </p:xfrm>
        <a:graphic>
          <a:graphicData uri="http://schemas.openxmlformats.org/drawingml/2006/table">
            <a:tbl>
              <a:tblPr/>
              <a:tblGrid>
                <a:gridCol w="1234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6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04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04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0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681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5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376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 Care and Protection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Child Care and Protection Policy to Cabinet for approval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Child Care and Protection Policy to the social sector forums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Child Care and Protection Policy to FOSAD clusters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Child Care and Protection Policy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Dissemination of the Child Care and Protection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810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guidelines on community-based prevention and early intervention services to vulnerable children (isibindi)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uniform implementation guidelines for all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implementation guidelines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implementation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the relevant stakeholders for inputs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 the guidelines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55600" y="458555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5904" y="844983"/>
          <a:ext cx="8790937" cy="4803175"/>
        </p:xfrm>
        <a:graphic>
          <a:graphicData uri="http://schemas.openxmlformats.org/drawingml/2006/table">
            <a:tbl>
              <a:tblPr/>
              <a:tblGrid>
                <a:gridCol w="1155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94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58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 for statutory services for children in need of care and protection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9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provinces to implement the guidelines and strategies for: adoption, foster care and CYCCs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3 provinces to implement the guidelines and strategies for: adoption, foster care and CYCCs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3 provinces to implement the guidelines and strategies for: adoption, foster care and CYCCs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3 provinces to implement the guidelines and strategies for: adoption, foster care and CYCCs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a consolidated report for statutory services for children in need of care and protection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Inter-sectoral protocol to respond to violence, child abuse, neglect and exploitation of children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the inter-sectoral protocol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the draft i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nter-sectoral </a:t>
                      </a: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protocol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relevant stakeholders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relevant stakeholders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Finalised inter-sectoral protocol to respond to violence, child abuse, neglect and exploitation of children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02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provinces trained on Active Teenage Parenting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Build capacity of 9 provinces to implement Active Teenage Parenting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of one province to implement the Active Teenage Parenting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of three provinces to implement the Active Teenage Parenting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of three provinces to implement the Active Teenage Parenting Programme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of two provinces to implement the Active Teenage Parenting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67032" y="11424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0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251" y="1087754"/>
          <a:ext cx="8921749" cy="4266389"/>
        </p:xfrm>
        <a:graphic>
          <a:graphicData uri="http://schemas.openxmlformats.org/drawingml/2006/table">
            <a:tbl>
              <a:tblPr firstRow="1" bandRow="1"/>
              <a:tblGrid>
                <a:gridCol w="2150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0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0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04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7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275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Reduce the incidences of social crime, substance abuse and facilitate the provision of support services to target groups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75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in 9 provinces to implement the reviewed Policy Framework on Accreditation of Diversion Services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Policy Framework on Accreditation of Diversion Services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Policy Framework on Accreditation of Diversion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awareness campaigns in 9 provinces on multidisciplinary Integrated Social Crime Prevention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Strategy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implementation of multidisciplinary Integrated Social Crime Prevention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multidisciplinary Integrated Social Crime Prevention Strategy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2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on Victim Support Services to FOSAD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on Victim Support Services to Cabinet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on Victim Support Services to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Parliament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55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reviewed South African Integrated PoA that addresses GBV 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Cabinet for approval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African PoA that addresses GBV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the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African PoA that addresses GBV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67032" y="34284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0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2880" y="1267777"/>
          <a:ext cx="8835392" cy="4016236"/>
        </p:xfrm>
        <a:graphic>
          <a:graphicData uri="http://schemas.openxmlformats.org/drawingml/2006/table">
            <a:tbl>
              <a:tblPr firstRow="1" bandRow="1"/>
              <a:tblGrid>
                <a:gridCol w="2208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8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8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8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6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247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Reduce the incidences of social crime, substance abuse and facilitate the provision of support services to target groups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E2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506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Anti-Substance Abuse Policy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Anti-Substance Abuse Policy to Cabinet for approval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Anti-Substance Abuse Policy to Cabinet for approval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502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NDMP to Cabinet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18 national departments to implement the NDMP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NDMP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67032" y="40513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5108" y="1251204"/>
          <a:ext cx="8876023" cy="4502720"/>
        </p:xfrm>
        <a:graphic>
          <a:graphicData uri="http://schemas.openxmlformats.org/drawingml/2006/table">
            <a:tbl>
              <a:tblPr/>
              <a:tblGrid>
                <a:gridCol w="1166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8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8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58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07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Framework on Accreditation of Diversion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in 9 provinces to implement the reviewed Policy Framework on Accreditation of Diversion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reviewed Policy framework on  Accreditation of Diversion Services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on the reviewed Policy framework on Accreditation of  Diversion Services in 3 provinces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on the reviewed Policy framework on Accreditation of Diversion Services in 3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on the reviewed Policy framework on Accreditation of Diversion Services in 3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75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Integrated Social Crime Prevention Strategy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awareness campaigns in 9 provinces on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multidisciplinary Integrated Social Crime Prevention Strategy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awareness campaigns in 2 provinces on</a:t>
                      </a:r>
                      <a:r>
                        <a:rPr lang="en-ZA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multidisciplinary Integrated Social Crime Prevention Strategy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awareness campaigns in 2 provinces on</a:t>
                      </a:r>
                      <a:r>
                        <a:rPr lang="en-ZA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multidisciplinary Integrated Social Crime Prevention Strategy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awareness campaigns in 4 provinces on</a:t>
                      </a:r>
                      <a:r>
                        <a:rPr lang="en-ZA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multidisciplinary Integrated Social Crime Prevention Strategy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awareness campaigns in 1 provinces on</a:t>
                      </a:r>
                      <a:r>
                        <a:rPr lang="en-ZA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multidisciplinary Integrated Social Crime Prevention Strategy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02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Bill on Victim Empowerment Support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on Victim Empowerment Support Services FOSAD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 the Bill on Victim Empowerment Support Services for public comments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Publish the Bill for comments 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 inputs 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ase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Bill to FOSAD 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457200" rtl="0" eaLnBrk="1" fontAlgn="base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67032" y="438883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5904" y="1284288"/>
          <a:ext cx="8643813" cy="4183609"/>
        </p:xfrm>
        <a:graphic>
          <a:graphicData uri="http://schemas.openxmlformats.org/drawingml/2006/table">
            <a:tbl>
              <a:tblPr/>
              <a:tblGrid>
                <a:gridCol w="1136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5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25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59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894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58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587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African Integrated Programme of Action addressing Gender Based Violence  (GBV) 2013-2018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reviewed South African Integrated PoA that addresses GBV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Cabinet for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Appointment of a service provider to review the South African Integrated Programme of Action addressing Gender Based Violence 2013-2018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 with the national and provincial stakeholders  </a:t>
                      </a:r>
                    </a:p>
                    <a:p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 with the social and JCPS Clusters </a:t>
                      </a:r>
                    </a:p>
                    <a:p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reviewed South African Integrated Programme of Action addressing Gender Based Violence to Cabinet for approval</a:t>
                      </a:r>
                    </a:p>
                    <a:p>
                      <a:pPr fontAlgn="base">
                        <a:tabLst>
                          <a:tab pos="179705" algn="l"/>
                          <a:tab pos="53975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75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Anti-Substance abuse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Anti-Substance Abuse Policy to Cabinet for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Seek approval to consult the policy with National cluster departments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draft policy with JCPS and SPCHD Cluster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Anti-Substance Abuse Policy to Cabinet for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Anti-Substance Abuse Policy to Cabinet for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023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Drug Master Plan (NDMP) implemented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NDMP to Cabinet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Finalised draft NDMP and resubmit to Cabinet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Seek approval to capacitate provinces on NDMP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3 provinces to implement NDMP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2 provinces to implement NDMP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55600" y="4079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8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46099" y="1295400"/>
          <a:ext cx="8255000" cy="3644900"/>
        </p:xfrm>
        <a:graphic>
          <a:graphicData uri="http://schemas.openxmlformats.org/drawingml/2006/table">
            <a:tbl>
              <a:tblPr firstRow="1" bandRow="1"/>
              <a:tblGrid>
                <a:gridCol w="2063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09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Contribute to the reduction in HIV  risky  behaviours and promote psychosocial wellbeing amongst  targeted key populations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433" marR="57433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564">
                <a:tc vMerge="1">
                  <a:txBody>
                    <a:bodyPr/>
                    <a:lstStyle/>
                    <a:p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integrated Action Plan to respond to the social and structural drivers of HIV, TB and STIs.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draft Action Plan for approval to the  Social Cluster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Integrated Action Plan across all provinces and national departments.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67032" y="438883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1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15" y="266702"/>
            <a:ext cx="8572500" cy="811600"/>
          </a:xfrm>
        </p:spPr>
        <p:txBody>
          <a:bodyPr>
            <a:normAutofit/>
          </a:bodyPr>
          <a:lstStyle/>
          <a:p>
            <a:r>
              <a:rPr lang="en-ZA" alt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PURPOSE</a:t>
            </a:r>
            <a:endParaRPr lang="en-US" sz="4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8215" y="1224076"/>
            <a:ext cx="8750588" cy="368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ZA" altLang="en-US" sz="2400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To brief the Portfolio Committee on Social Development on the Annual Performance Plan (2018/2019) of the Department of Social Development.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ZA" altLang="en-US" sz="2400" dirty="0" smtClean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1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5904" y="1356544"/>
          <a:ext cx="8643813" cy="3790765"/>
        </p:xfrm>
        <a:graphic>
          <a:graphicData uri="http://schemas.openxmlformats.org/drawingml/2006/table">
            <a:tbl>
              <a:tblPr/>
              <a:tblGrid>
                <a:gridCol w="1136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238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69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Integrated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 Plan to respond to the social and structural drivers of HIV, TB and STIs by 2019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  <a:tab pos="18034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Integrated Action Plan to respond to the social and structural drivers of HIV, TB and STIs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Desktop analysis on critical services on social and structural drivers of HIV and AIDS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Integrated Action Plan for consultation with stakeholders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relevant stakeholders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 inputs and finalise the draft document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55600" y="544061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4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200" y="1183163"/>
          <a:ext cx="8487568" cy="4339470"/>
        </p:xfrm>
        <a:graphic>
          <a:graphicData uri="http://schemas.openxmlformats.org/drawingml/2006/table">
            <a:tbl>
              <a:tblPr firstRow="1" bandRow="1"/>
              <a:tblGrid>
                <a:gridCol w="1717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1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1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9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341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promote, protect and empower persons with disabilities through the development and implementation of legislation, policies and programmes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633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Policy on Social Development Services to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Protection, Community and Human Development (SPCHD) </a:t>
                      </a: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cluster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stakeholders on the Draft Policy on Social Development Services to persons with Disabilities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Policy on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5720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Development Services to persons with Disabilities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55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en-ZA" sz="1100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Strategic Framework on Disability Rights awareness campaigns submitted for Cabinet Approval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implementation tools for National Strategic Frameworks that support the implementation of the WPRPD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participatory evaluation of usage of National Strategic Frameworks that support the implementation of the WPRPD and review implementation of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matrix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59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en-ZA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 compliance report on implementation of the WPRPD; and one periodic report on the UNCRPD, submitted to Cabinet for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 compliance report on implementation of the WPRPD submitted to Cabinet for approval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 compliance report on implementation of the WPRPD submitted to Cabinet for approval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60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Disability Rights Information Portal Phase 1 (Mobile app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Disability Rights Information Portal Phase 2 (App content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Maintain the Disability Rights Information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Portal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67032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0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5904" y="1416289"/>
          <a:ext cx="8643813" cy="4057411"/>
        </p:xfrm>
        <a:graphic>
          <a:graphicData uri="http://schemas.openxmlformats.org/drawingml/2006/table">
            <a:tbl>
              <a:tblPr/>
              <a:tblGrid>
                <a:gridCol w="1136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42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497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261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789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Policy on Social Development Services to Persons with Disabilities 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Policy on Social Development Services to SPCH and FOSAD clusters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Redrafting of the Draft Policy to align it with the White Paper on Social Development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 with key stakeholders</a:t>
                      </a:r>
                      <a:endParaRPr lang="en-Z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Consolidation of inputs from stakeholders into the Draft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Draft Policy on Social Development Services to SPCHD and FOSAD clusters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128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Strategic Frameworks to support implementation of the WPRPD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National Strategic Framework on Disability Rights Awareness Campaigns to Cabinet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Consultative workshop on Disability Rights Awareness Campaign Framework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Release draft National Strategic Framework for public comments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 public comments into National Strategic Framework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Strategic Framework on Disability Rights awareness campaigns submitted for Cabinet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67032" y="412612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9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1602" y="1481438"/>
          <a:ext cx="8758115" cy="3598994"/>
        </p:xfrm>
        <a:graphic>
          <a:graphicData uri="http://schemas.openxmlformats.org/drawingml/2006/table">
            <a:tbl>
              <a:tblPr/>
              <a:tblGrid>
                <a:gridCol w="1231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1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1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1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901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63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34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reports on the implementation of the WPRPD and UNCRPD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 compliance report on implementation of the WPRPD; and one periodic report on the UNCRPD, submitted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Drafting of responses with the technical team and consultation with the stakeholders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Drafting of responses with the technical team and consultation with the stakeholders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 periodic report on the UNCRPD submitted for Cabinet approval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Second Progress Report on implementation of the WPRPD published and released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Disability Rights Information Portal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 Disability Rights Information Portal Phase 1 (mobile app)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Disability Rights Information Portal Phase 1 Mobile App 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Validation workshop on Disability Rights Information Portal phase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Phase I of the development of a Disability Rights Information Portal completed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5600" y="54737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67032" y="438883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WELFARE SERVICES POLICY DEVELOPMENT &amp; IMPLEMENTATION SUPPORT</a:t>
            </a: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1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171619"/>
            <a:ext cx="9144000" cy="116964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6700" y="1524000"/>
          <a:ext cx="8585200" cy="3321911"/>
        </p:xfrm>
        <a:graphic>
          <a:graphicData uri="http://schemas.openxmlformats.org/drawingml/2006/table">
            <a:tbl>
              <a:tblPr firstRow="1" bandRow="1"/>
              <a:tblGrid>
                <a:gridCol w="214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7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Strategic Objectives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1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Facilitate management and coordination of cross-cutting functions for DSD and Social Cluster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26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EPWP Social Sector Phase 4 Plan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EPWP social sector Phase 4 Plan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the EPWP social sector Phase 4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1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5316" y="1455127"/>
          <a:ext cx="8440615" cy="3265463"/>
        </p:xfrm>
        <a:graphic>
          <a:graphicData uri="http://schemas.openxmlformats.org/drawingml/2006/table">
            <a:tbl>
              <a:tblPr/>
              <a:tblGrid>
                <a:gridCol w="1266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5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12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1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236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766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43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EPWP Sector Social Sector Phase 4 Plan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EPWP Social Sector Phase 4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EPWP Social Sector Phase 4 Plan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draft EPWP Social Sector Phase 4 Plan to various forums for inputs and recommendations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draft EPWP Social Sector Phase 4 Plan to Cabinet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Communicate final EPWP Social Sector Phase 4 Plan to stakeholders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8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91319" y="1601448"/>
          <a:ext cx="8398680" cy="3696970"/>
        </p:xfrm>
        <a:graphic>
          <a:graphicData uri="http://schemas.openxmlformats.org/drawingml/2006/table">
            <a:tbl>
              <a:tblPr firstRow="1" bandRow="1"/>
              <a:tblGrid>
                <a:gridCol w="2099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9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9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81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50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Promote and support the implementation of the Population Policy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63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9 reports on the implementation of the White Paper on Population Policy and the ICPD PoA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Population Policy Progress review and recommendations to Cabinet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IMC on Population Policy implementation Work Plan  implemented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7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 Draft Policy Paper on demographic youth dividend 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paper submitted to Cabinet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disseminated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71619"/>
            <a:ext cx="9144000" cy="1169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9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68749"/>
            <a:ext cx="9144000" cy="11696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300" y="1099521"/>
          <a:ext cx="8991600" cy="4628162"/>
        </p:xfrm>
        <a:graphic>
          <a:graphicData uri="http://schemas.openxmlformats.org/drawingml/2006/table">
            <a:tbl>
              <a:tblPr/>
              <a:tblGrid>
                <a:gridCol w="169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8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4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38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3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09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155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progress reports on the implementation of the White Paper on Population Policy and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International Conference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Population and Development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ICPD PoA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9 reports on the implementation of the White Paper on Population Policy and the ICPD PoA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Country report to the UNCPD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Country report to BRICS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ICPD +25 synthesis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7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Adolescent Sexual Reproduction Health and Rights (ASRHR)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Framework Strategy monitoring report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ASRHR Framework Strategy monitoring report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2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ZA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612"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Reproductive Justice Concept paper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for AU African Experts Committee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3804"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for PPD Annual Conference and Board meeting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PPD EXCO report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75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paper on prospects and recommendations for the demographic youth dividend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SA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 Draft Policy Paper on demographic youth dividend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 concept  paper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stakeholders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Produce draft policy paper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Finalise draft policy paper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1200150"/>
          <a:ext cx="8686800" cy="3623310"/>
        </p:xfrm>
        <a:graphic>
          <a:graphicData uri="http://schemas.openxmlformats.org/drawingml/2006/table">
            <a:tbl>
              <a:tblPr firstRow="1" bandRow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8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114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Create an enabling environment for NPOs to deliver effective services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5387">
                <a:tc v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Funding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28265" algn="ctr"/>
                          <a:tab pos="5256530" algn="r"/>
                          <a:tab pos="180340" algn="l"/>
                          <a:tab pos="540385" algn="l"/>
                        </a:tabLst>
                      </a:pPr>
                      <a:r>
                        <a:rPr lang="en-GB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kern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Funding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DSD Sector Funding Policy.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4410">
                <a:tc vMerge="1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DSD-NPO Partnership Model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DSD-NPO Partnership Model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DSD-NPO Partnership Model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 NPO Bill to Cabinet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Introduce the Bill  to Parliament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public awareness on the NPO Amendment Act.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1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1667" y="1188721"/>
          <a:ext cx="8764465" cy="4434806"/>
        </p:xfrm>
        <a:graphic>
          <a:graphicData uri="http://schemas.openxmlformats.org/drawingml/2006/table">
            <a:tbl>
              <a:tblPr/>
              <a:tblGrid>
                <a:gridCol w="1197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1472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361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0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DSD Sector Funding 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DSD Sector Funding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development of the Draft Implementation Plan for the DSD Sector Funding Policy.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Consultations with  relevant stakeholders to facilitate the implementation of the DSD Sector Funding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Consultations with relevant stakeholders to facilitate the implementation of the DSD Sector Funding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Consultations with relevant stakeholders to facilitate the implementation of the DSD Sector Funding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42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DSD/ NPO Partnership Model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DSD-NPO Partnership Model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development of the Draft Implementation Plan for DSD-NPO Partnership Model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Consultations with relevant stakeholders towards the National implementation of the DSD/NPO Partnership Model facilitated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Consultations with relevant stakeholders towards the National implementation of the DSD/ NPO Partnership Model facilitated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Consultations with relevant stakeholders towards the National implementation of the DSD/ NPO Partnership Model facilitated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NPO Act amended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 NPO Bill to Cabinet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 inputs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Present The Bill to the Technical Working Committee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The Bill to the Social Cluster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the NPO Bill to  Cabinet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352" y="5302572"/>
            <a:ext cx="8302869" cy="1260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ZA" sz="1662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3350" y="776632"/>
            <a:ext cx="8440615" cy="103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ZA" sz="1662">
              <a:solidFill>
                <a:prstClr val="white"/>
              </a:solidFill>
            </a:endParaRPr>
          </a:p>
        </p:txBody>
      </p:sp>
      <p:sp>
        <p:nvSpPr>
          <p:cNvPr id="106500" name="Title 3"/>
          <p:cNvSpPr>
            <a:spLocks noGrp="1"/>
          </p:cNvSpPr>
          <p:nvPr>
            <p:ph type="title"/>
          </p:nvPr>
        </p:nvSpPr>
        <p:spPr>
          <a:xfrm>
            <a:off x="341435" y="369637"/>
            <a:ext cx="8450874" cy="419100"/>
          </a:xfrm>
        </p:spPr>
        <p:txBody>
          <a:bodyPr anchor="b">
            <a:noAutofit/>
          </a:bodyPr>
          <a:lstStyle/>
          <a:p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DSD </a:t>
            </a:r>
            <a:r>
              <a:rPr lang="en-Z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OVERVIEW</a:t>
            </a:r>
            <a:endParaRPr lang="en-Z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 rot="16200000">
            <a:off x="-379739" y="3853757"/>
            <a:ext cx="1846385" cy="31107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r>
              <a:rPr lang="en-ZA" sz="831" i="1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ZA" sz="1020" b="1" i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Strategic </a:t>
            </a:r>
            <a:r>
              <a:rPr lang="en-ZA" sz="1020" b="1" i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8989" y="3925767"/>
            <a:ext cx="4406411" cy="218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ZA" sz="923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753101" y="3925766"/>
            <a:ext cx="2683120" cy="22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ZA" sz="923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8989" y="3925767"/>
            <a:ext cx="4406411" cy="218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ZA" sz="923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96945" y="3000101"/>
            <a:ext cx="1192593" cy="2657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844083">
              <a:defRPr/>
            </a:pPr>
            <a:r>
              <a:rPr lang="en-ZA" sz="102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P3:  Social Security and Policy Development 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An </a:t>
            </a: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effective and efficient social security system that protects poor and vulnerable people against income poverty </a:t>
            </a:r>
            <a:endParaRPr lang="en-ZA" sz="83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48642" y="2994660"/>
            <a:ext cx="1197186" cy="2663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844083">
              <a:defRPr/>
            </a:pPr>
            <a:r>
              <a:rPr lang="en-ZA" sz="92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P1: Administration</a:t>
            </a:r>
            <a:endParaRPr lang="en-ZA" sz="92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Provide  strategic support and corporate </a:t>
            </a: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services</a:t>
            </a:r>
            <a:endParaRPr lang="en-ZA" sz="83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Integrated planning and performance </a:t>
            </a: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management</a:t>
            </a:r>
            <a:endParaRPr lang="en-US" sz="83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Good governance and effective financial </a:t>
            </a: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management</a:t>
            </a:r>
            <a:endParaRPr lang="en-US" sz="83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486904" y="2986540"/>
            <a:ext cx="1042470" cy="26512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844083">
              <a:defRPr/>
            </a:pPr>
            <a:r>
              <a:rPr lang="en-ZA" sz="102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P2</a:t>
            </a:r>
            <a:r>
              <a:rPr lang="en-ZA" sz="102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Social Assistance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Extend </a:t>
            </a: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the provision of social assistance to eligible individuals by 2019</a:t>
            </a:r>
            <a:endParaRPr lang="en-ZA" sz="83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5131" y="2083780"/>
            <a:ext cx="264816" cy="191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44083">
              <a:defRPr/>
            </a:pPr>
            <a:r>
              <a:rPr lang="en-ZA" sz="646" dirty="0">
                <a:solidFill>
                  <a:prstClr val="white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F7</a:t>
            </a:r>
          </a:p>
        </p:txBody>
      </p:sp>
      <p:sp>
        <p:nvSpPr>
          <p:cNvPr id="41" name="Rounded Rectangle 40"/>
          <p:cNvSpPr/>
          <p:nvPr/>
        </p:nvSpPr>
        <p:spPr>
          <a:xfrm rot="16200000">
            <a:off x="-174738" y="1877078"/>
            <a:ext cx="1500890" cy="3429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r>
              <a:rPr lang="en-ZA" sz="1020" b="1" i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Strategic Outcomes</a:t>
            </a:r>
            <a:endParaRPr lang="en-ZA" sz="1020" b="1" i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 rot="16200000">
            <a:off x="193975" y="569056"/>
            <a:ext cx="766397" cy="3399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r>
              <a:rPr lang="en-ZA" sz="1020" b="1" i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Vision  </a:t>
            </a:r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6059366" y="1951892"/>
            <a:ext cx="115765" cy="2930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1153551" y="791976"/>
            <a:ext cx="6952957" cy="2168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102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caring and self-reliant </a:t>
            </a:r>
            <a:r>
              <a:rPr lang="en-ZA" sz="102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society</a:t>
            </a:r>
            <a:endParaRPr lang="en-US" sz="102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rot="16200000">
            <a:off x="-105455" y="5795945"/>
            <a:ext cx="1297822" cy="3110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r>
              <a:rPr lang="en-ZA" sz="1020" b="1" i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 2018/19</a:t>
            </a:r>
            <a:endParaRPr lang="en-ZA" sz="1020" b="1" i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1053" y="1180117"/>
            <a:ext cx="1325142" cy="148505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015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Reforming the Social</a:t>
            </a:r>
            <a:endParaRPr lang="en-ZA" sz="1015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ZA" sz="1015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Welfare sector and Services to deliver better results</a:t>
            </a:r>
            <a:endParaRPr lang="en-ZA" sz="101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269492" y="1135261"/>
            <a:ext cx="1388619" cy="1520489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015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Improve </a:t>
            </a:r>
            <a:r>
              <a:rPr lang="en-ZA" sz="1015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 provision of ECD</a:t>
            </a:r>
            <a:endParaRPr lang="en-ZA" sz="102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68920" y="1180118"/>
            <a:ext cx="1409499" cy="1485055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844083"/>
            <a:r>
              <a:rPr lang="en-ZA" sz="102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Strengthening Community </a:t>
            </a:r>
            <a:r>
              <a:rPr lang="en-ZA" sz="102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Development</a:t>
            </a:r>
          </a:p>
          <a:p>
            <a:pPr algn="ctr" defTabSz="844083"/>
            <a:r>
              <a:rPr lang="en-ZA" sz="102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Interventions </a:t>
            </a: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740986" y="1177291"/>
            <a:ext cx="1745663" cy="150989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844083"/>
            <a:r>
              <a:rPr lang="en-ZA" sz="102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Deepening </a:t>
            </a:r>
            <a:r>
              <a:rPr lang="en-ZA" sz="102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Social Assistance to expand  access to social </a:t>
            </a:r>
            <a:r>
              <a:rPr lang="en-ZA" sz="102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security</a:t>
            </a:r>
            <a:endParaRPr lang="en-ZA" sz="1292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738020" y="1254361"/>
            <a:ext cx="1307808" cy="144573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844083"/>
            <a:r>
              <a:rPr lang="en-ZA" sz="1015" b="1" kern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Strengthening </a:t>
            </a:r>
            <a:r>
              <a:rPr lang="en-ZA" sz="1015" b="1" kern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coordination, integration, planning,</a:t>
            </a:r>
          </a:p>
          <a:p>
            <a:pPr algn="ctr" defTabSz="844083"/>
            <a:r>
              <a:rPr lang="en-ZA" sz="1015" b="1" kern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monitoring and evaluation of </a:t>
            </a:r>
            <a:r>
              <a:rPr lang="en-ZA" sz="1015" b="1" kern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services</a:t>
            </a:r>
            <a:endParaRPr lang="en-ZA" sz="1015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71149" y="2951621"/>
            <a:ext cx="2496625" cy="26862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844083">
              <a:defRPr/>
            </a:pPr>
            <a:r>
              <a:rPr lang="en-ZA" sz="102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P4: Welfare </a:t>
            </a:r>
            <a:r>
              <a:rPr lang="en-ZA" sz="102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Policy Development and Implementation Support</a:t>
            </a:r>
          </a:p>
          <a:p>
            <a:pPr marL="171450" indent="-171450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 Strengthen </a:t>
            </a: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social welfare service delivery </a:t>
            </a: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  through </a:t>
            </a: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legislative and </a:t>
            </a: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policy</a:t>
            </a:r>
            <a:endParaRPr lang="en-ZA" sz="83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Strengthen child protection services and improve the quality of ECD </a:t>
            </a:r>
            <a:r>
              <a:rPr lang="en-ZA" sz="830" i="1" dirty="0" smtClean="0">
                <a:solidFill>
                  <a:schemeClr val="tx1"/>
                </a:solidFill>
                <a:cs typeface="Arial" panose="020B0604020202020204" pitchFamily="34" charset="0"/>
              </a:rPr>
              <a:t>services</a:t>
            </a:r>
            <a:endParaRPr lang="en-ZA" sz="83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Reduce the incidences of social crime and substance abuse and facilitate the provision of support services 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Contribute to the reduction in HIV risky behaviour and promote psychosocial wellbeing amongst targeted key populations 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0" i="1" dirty="0">
                <a:solidFill>
                  <a:schemeClr val="tx1"/>
                </a:solidFill>
                <a:cs typeface="Arial" panose="020B0604020202020204" pitchFamily="34" charset="0"/>
              </a:rPr>
              <a:t>To promote, protect and empower persons with disabilities through the development and implementation of legislation, policies and programmes</a:t>
            </a:r>
            <a:endParaRPr lang="en-US" sz="83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844083">
              <a:defRPr/>
            </a:pPr>
            <a:endParaRPr lang="en-ZA" sz="923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338729" y="2960865"/>
            <a:ext cx="2106703" cy="27518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844083">
              <a:defRPr/>
            </a:pPr>
            <a:r>
              <a:rPr lang="en-ZA" sz="102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P5: Policy and integrated </a:t>
            </a:r>
          </a:p>
          <a:p>
            <a:pPr defTabSz="844083">
              <a:defRPr/>
            </a:pPr>
            <a:r>
              <a:rPr lang="en-ZA" sz="102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Service Delivery 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1" i="1" dirty="0">
                <a:solidFill>
                  <a:schemeClr val="tx1"/>
                </a:solidFill>
                <a:cs typeface="Arial" panose="020B0604020202020204" pitchFamily="34" charset="0"/>
              </a:rPr>
              <a:t>Facilitate management and coordination of cross-cutting functions for DSD and social cluster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1" i="1" dirty="0">
                <a:solidFill>
                  <a:schemeClr val="tx1"/>
                </a:solidFill>
                <a:cs typeface="Arial" panose="020B0604020202020204" pitchFamily="34" charset="0"/>
              </a:rPr>
              <a:t>Promote and support the implementation of the Population Policy</a:t>
            </a: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1" i="1" dirty="0">
                <a:solidFill>
                  <a:schemeClr val="tx1"/>
                </a:solidFill>
                <a:cs typeface="Arial" panose="020B0604020202020204" pitchFamily="34" charset="0"/>
              </a:rPr>
              <a:t>Create an enabling environment for NPOs to deliver effective </a:t>
            </a:r>
            <a:r>
              <a:rPr lang="en-ZA" sz="831" i="1" dirty="0" smtClean="0">
                <a:solidFill>
                  <a:schemeClr val="tx1"/>
                </a:solidFill>
                <a:cs typeface="Arial" panose="020B0604020202020204" pitchFamily="34" charset="0"/>
              </a:rPr>
              <a:t>services</a:t>
            </a:r>
            <a:endParaRPr lang="en-ZA" sz="83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1" i="1" dirty="0">
                <a:solidFill>
                  <a:schemeClr val="tx1"/>
                </a:solidFill>
                <a:cs typeface="Arial" panose="020B0604020202020204" pitchFamily="34" charset="0"/>
              </a:rPr>
              <a:t>Facilitate and coordinate community development efforts to build vibrant and </a:t>
            </a:r>
            <a:r>
              <a:rPr lang="en-ZA" sz="831" i="1" dirty="0" smtClean="0">
                <a:solidFill>
                  <a:schemeClr val="tx1"/>
                </a:solidFill>
                <a:cs typeface="Arial" panose="020B0604020202020204" pitchFamily="34" charset="0"/>
              </a:rPr>
              <a:t>sustainable communities</a:t>
            </a:r>
            <a:endParaRPr lang="en-ZA" sz="83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11021" indent="-211021" defTabSz="844083">
              <a:buFont typeface="Courier New" panose="02070309020205020404" pitchFamily="49" charset="0"/>
              <a:buChar char="o"/>
              <a:defRPr/>
            </a:pPr>
            <a:r>
              <a:rPr lang="en-ZA" sz="831" i="1" dirty="0">
                <a:solidFill>
                  <a:schemeClr val="tx1"/>
                </a:solidFill>
                <a:cs typeface="Arial" panose="020B0604020202020204" pitchFamily="34" charset="0"/>
              </a:rPr>
              <a:t> Contribute to poverty eradication and elimination of hunger through support to community-driven programmes and the provision of food </a:t>
            </a:r>
            <a:r>
              <a:rPr lang="en-ZA" sz="831" i="1" dirty="0" smtClean="0">
                <a:solidFill>
                  <a:schemeClr val="tx1"/>
                </a:solidFill>
                <a:cs typeface="Arial" panose="020B0604020202020204" pitchFamily="34" charset="0"/>
              </a:rPr>
              <a:t>&amp;  </a:t>
            </a:r>
            <a:r>
              <a:rPr lang="en-ZA" sz="831" i="1" dirty="0">
                <a:solidFill>
                  <a:schemeClr val="tx1"/>
                </a:solidFill>
                <a:cs typeface="Arial" panose="020B0604020202020204" pitchFamily="34" charset="0"/>
              </a:rPr>
              <a:t>nutrition security </a:t>
            </a:r>
            <a:r>
              <a:rPr lang="en-ZA" sz="831" i="1" dirty="0" smtClean="0">
                <a:solidFill>
                  <a:schemeClr val="tx1"/>
                </a:solidFill>
                <a:cs typeface="Arial" panose="020B0604020202020204" pitchFamily="34" charset="0"/>
              </a:rPr>
              <a:t>services</a:t>
            </a:r>
            <a:endParaRPr lang="en-ZA" sz="831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9267" y="6589075"/>
            <a:ext cx="6708775" cy="227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2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Achieve synergies, efficiencies and effectiveness</a:t>
            </a:r>
          </a:p>
        </p:txBody>
      </p:sp>
      <p:sp>
        <p:nvSpPr>
          <p:cNvPr id="34" name="Oval 33"/>
          <p:cNvSpPr/>
          <p:nvPr/>
        </p:nvSpPr>
        <p:spPr>
          <a:xfrm>
            <a:off x="943508" y="5752489"/>
            <a:ext cx="2203450" cy="655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ZA" sz="9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Adequate, appropriately skilled and diverse </a:t>
            </a:r>
            <a:r>
              <a:rPr lang="en-ZA" sz="9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35" name="Oval 34"/>
          <p:cNvSpPr/>
          <p:nvPr/>
        </p:nvSpPr>
        <p:spPr>
          <a:xfrm>
            <a:off x="3646292" y="5801446"/>
            <a:ext cx="2149475" cy="6937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ZA" sz="9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Sound corporate  </a:t>
            </a:r>
            <a:r>
              <a:rPr lang="en-ZA" sz="9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36" name="Oval 35"/>
          <p:cNvSpPr/>
          <p:nvPr/>
        </p:nvSpPr>
        <p:spPr>
          <a:xfrm>
            <a:off x="6295101" y="5771562"/>
            <a:ext cx="2149475" cy="6937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ZA" sz="9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Effective M&amp;E systems</a:t>
            </a:r>
            <a:endParaRPr lang="en-ZA" sz="9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645920" y="2665173"/>
            <a:ext cx="0" cy="28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644140" y="2655750"/>
            <a:ext cx="0" cy="28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442460" y="2674417"/>
            <a:ext cx="0" cy="28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306531" y="2687182"/>
            <a:ext cx="0" cy="28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019001" y="2700092"/>
            <a:ext cx="0" cy="28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314401" y="2694021"/>
            <a:ext cx="0" cy="28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1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1218247"/>
          <a:ext cx="8851900" cy="3898147"/>
        </p:xfrm>
        <a:graphic>
          <a:graphicData uri="http://schemas.openxmlformats.org/drawingml/2006/table">
            <a:tbl>
              <a:tblPr firstRow="1" bandRow="1"/>
              <a:tblGrid>
                <a:gridCol w="221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06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90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Facilitate and coordinate community development efforts to build vibrant and sustainable communities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51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Community Development Practice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guidelines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guidelines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guidelines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2440"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Operation Phakisa delivery lab on social transfers’ contribution to Local Economic Development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Phakisa action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implementation of the Phakisa action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224"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Mikondzo programme implemented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Mikondzo programme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Mikondzo programme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71619"/>
            <a:ext cx="9144000" cy="1169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7500" y="1364128"/>
          <a:ext cx="8699500" cy="3870960"/>
        </p:xfrm>
        <a:graphic>
          <a:graphicData uri="http://schemas.openxmlformats.org/drawingml/2006/table">
            <a:tbl>
              <a:tblPr firstRow="1" bandRow="1"/>
              <a:tblGrid>
                <a:gridCol w="2174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30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469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Facilitate and coordinate community development efforts to build vibrant and sustainable communities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14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45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 the implementation of Social Development  Youth Strategy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14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1 000 youth attended national youth camp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1 000 youth attended national youth camp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1 000 youth attended national youth camp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73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Framework on the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of Community-Based Workers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Capacitate  9 provinces on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of Community-Based Workers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compliance on the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of Community-Based Workers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Framework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3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3592" y="1211581"/>
          <a:ext cx="8440616" cy="4183379"/>
        </p:xfrm>
        <a:graphic>
          <a:graphicData uri="http://schemas.openxmlformats.org/drawingml/2006/table">
            <a:tbl>
              <a:tblPr/>
              <a:tblGrid>
                <a:gridCol w="119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08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465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4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Development Practice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Community Development Practice Policy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establishment of provincial forums on the Community Development Practice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establishment of provincial forums on the Community Development Practice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establishment of provincial forums on the Community Development Practice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on the establishment of provincial forums on the Community Development Practice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7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guidelines for community mobilisation and intervention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guidelines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workshops on the implementation of the guidelines in 3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workshops on the implementation of the guidelines in 3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workshops on the implementation of the guidelines in 3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6132" y="1211581"/>
          <a:ext cx="8440616" cy="4537710"/>
        </p:xfrm>
        <a:graphic>
          <a:graphicData uri="http://schemas.openxmlformats.org/drawingml/2006/table">
            <a:tbl>
              <a:tblPr/>
              <a:tblGrid>
                <a:gridCol w="119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516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78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99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 Phakisa delivery lab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648970" algn="ctr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Operation Phakisa delivery lab on social transfers’ contribution to Local Economic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revised concept document to the Cabinet Committee for the Social Protection, Community and Human Development, as well as the Inter-Ministerial Committee on Food and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Poverty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Appoint Phakisa facilitation team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 Phakisa action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 Phakisa action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5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on Mikondzo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648970" algn="ctr"/>
                        </a:tabLst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Mikondzo Programme implemented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report on Mikondzo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report on Mikondzo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report on Mikondzo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report on Mikondzo Programme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53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Development Youth Policy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Social Development Youth Policy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and facilitate costing tool for the Social Development Youth Policy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workshops in 3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workshops in 3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workshops in 3 provinces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7500" y="1375558"/>
          <a:ext cx="8440616" cy="3727426"/>
        </p:xfrm>
        <a:graphic>
          <a:graphicData uri="http://schemas.openxmlformats.org/drawingml/2006/table">
            <a:tbl>
              <a:tblPr/>
              <a:tblGrid>
                <a:gridCol w="119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367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0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8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Development Youth Strategy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the implementation of the Social Development Youth Strategy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the implementation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 the internal units on the implementation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Workshop to train provinces on implementing strategy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13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and submit workshop report 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6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youth attending national youth camp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1 000 youth attending national youth camp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 youth attending national youth camp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18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framework for management of CBWs within the SDS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framework for approval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policy framework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Presentation of final draft at management forums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draft policy framework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policy framework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1364128"/>
          <a:ext cx="8610600" cy="3558540"/>
        </p:xfrm>
        <a:graphic>
          <a:graphicData uri="http://schemas.openxmlformats.org/drawingml/2006/table">
            <a:tbl>
              <a:tblPr firstRow="1" bandRow="1"/>
              <a:tblGrid>
                <a:gridCol w="2152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0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031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Contribute to poverty eradication and elimination of hunger through support to community driven programmes and the provision of food and nutrition security services by 2019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358"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 Cooperatives 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 Cooperatives 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 Cooperatives linked to economic opportunities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37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a Developmental Model for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implementation of the Developmental Model for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 implementation of the Developmental Model for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3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 the implementation of the Integrated Food and Nutrition Security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 the  implementation of the Integrated Food and Nutrition Security Plan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 the  implementation of the Integrated Food and Nutrition Security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45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415 000 vulnerable individuals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415 000 vulnerable individuals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415 000 vulnerable individuals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9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3592" y="1605257"/>
          <a:ext cx="8440616" cy="3479587"/>
        </p:xfrm>
        <a:graphic>
          <a:graphicData uri="http://schemas.openxmlformats.org/drawingml/2006/table">
            <a:tbl>
              <a:tblPr/>
              <a:tblGrid>
                <a:gridCol w="119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9704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135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83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Cooperatives linked to economic opportunities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 Cooperatives linked to economic opportunities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Cooperatives linked to economic opportunities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 Cooperatives linked to economic opportunities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 Cooperatives linked to economic opportunities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Cooperatives linked to economic opportunities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74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Developmental Model for CNDCs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a Developmental Model for CNDCs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draft model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draft model internally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 draft model to Community Development Branch Forum and HSD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Developmental Model for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lvl="2" defTabSz="914400">
              <a:defRPr/>
            </a:pPr>
            <a:endParaRPr lang="en-ZA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48759"/>
            <a:ext cx="9144000" cy="11696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3592" y="1364128"/>
          <a:ext cx="8440616" cy="3675332"/>
        </p:xfrm>
        <a:graphic>
          <a:graphicData uri="http://schemas.openxmlformats.org/drawingml/2006/table">
            <a:tbl>
              <a:tblPr/>
              <a:tblGrid>
                <a:gridCol w="119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67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L="84406" marR="84406" marT="42213" marB="422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0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1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1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017" marR="530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42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Integrated Food and Nutrition Security Plan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 the implementation of the Integrated Food and Nutrition Security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an assessment tool in consultation with M&amp;E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spc="-2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Assessment of </a:t>
                      </a: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implementation of the Integrated Food and Nutrition Security Plan in 5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Assessment of the implementation of the Integrated Food and Nutrition Security Plan in 4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Consolidation and submission of assessment report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62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vulnerable individuals accessing food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415 000 vulnerable individuals accessing food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food to 103 750 vulnerable individuals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food to 103 750 vulnerable individuals through CNDCs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food to 103 750 vulnerable individuals through CNDCs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food to 103 750 vulnerable individuals through CNDCs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1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3385" y="2031023"/>
            <a:ext cx="7910146" cy="139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9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41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5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44083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6124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88165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10207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32248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54289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76331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eaLnBrk="0" fontAlgn="base" hangingPunct="0">
              <a:spcAft>
                <a:spcPct val="0"/>
              </a:spcAft>
            </a:pPr>
            <a:r>
              <a:rPr lang="en-ZA" altLang="en-US" sz="2800" b="1" kern="0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BUDGET ALLOCATIONS </a:t>
            </a:r>
            <a:r>
              <a:rPr lang="en-ZA" altLang="en-US" sz="2800" b="1" kern="0" dirty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2018/2019</a:t>
            </a:r>
            <a:endParaRPr lang="en-US" altLang="en-US" sz="2800" b="1" kern="0" dirty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  <a:p>
            <a:endParaRPr lang="en-US" altLang="en-US" b="1" dirty="0" smtClean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458-FE5D-A943-8B68-DF1632607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26737-0B27-4000-849B-615B20E8B427}" type="slidenum">
              <a:rPr lang="en-US" altLang="en-US" sz="1292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92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785446" y="629420"/>
            <a:ext cx="7666892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85" b="1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281354" y="1119554"/>
          <a:ext cx="8510954" cy="413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1835696" y="2132856"/>
            <a:ext cx="5784304" cy="936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8653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3385" y="2031023"/>
            <a:ext cx="7910146" cy="139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9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41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5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44083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6124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88165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10207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32248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54289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76331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altLang="en-US" sz="2800" b="1" dirty="0" smtClean="0">
                <a:solidFill>
                  <a:srgbClr val="CC6600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ANNUAL PERFORMANCE PLAN 2018/2019</a:t>
            </a:r>
            <a:endParaRPr lang="en-US" altLang="en-US" sz="2800" b="1" dirty="0" smtClean="0">
              <a:solidFill>
                <a:srgbClr val="CC6600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8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80031" cy="414704"/>
          </a:xfrm>
        </p:spPr>
        <p:txBody>
          <a:bodyPr>
            <a:normAutofit fontScale="90000"/>
          </a:bodyPr>
          <a:lstStyle/>
          <a:p>
            <a:r>
              <a:rPr lang="en-ZA" altLang="en-US" sz="2585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SUMMARY - 2018 MTEF </a:t>
            </a:r>
            <a:endParaRPr lang="en-US" altLang="en-US" sz="2585" b="1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16F16-9962-418B-BAAA-97A56235D73C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5926638"/>
            <a:ext cx="1064417" cy="58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4" y="470264"/>
            <a:ext cx="9051895" cy="57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4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9453"/>
            <a:ext cx="8496944" cy="49324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EXPLANATION OF BASELINE INCREASES / DECREASES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95" y="692696"/>
            <a:ext cx="8363272" cy="4896544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Budget Increases </a:t>
            </a:r>
          </a:p>
          <a:p>
            <a:pPr lvl="1"/>
            <a:r>
              <a:rPr lang="en-US" sz="1600" dirty="0" smtClean="0"/>
              <a:t>An amount of R18 million was reprioritized from Line Functions to fund centralized services in Administration for the following:</a:t>
            </a:r>
          </a:p>
          <a:p>
            <a:pPr lvl="2"/>
            <a:r>
              <a:rPr lang="en-US" sz="1600" dirty="0" smtClean="0"/>
              <a:t>Office Accommodation 					– R 4 million</a:t>
            </a:r>
          </a:p>
          <a:p>
            <a:pPr lvl="2"/>
            <a:r>
              <a:rPr lang="en-US" sz="1600" dirty="0" smtClean="0"/>
              <a:t>Information Technology (Turn Key)			– R 9 million</a:t>
            </a:r>
          </a:p>
          <a:p>
            <a:pPr lvl="2"/>
            <a:r>
              <a:rPr lang="en-US" sz="1600" dirty="0" smtClean="0"/>
              <a:t>SCM: Communications and Fleet Services 		– R 5 million</a:t>
            </a:r>
          </a:p>
          <a:p>
            <a:pPr lvl="1"/>
            <a:r>
              <a:rPr lang="en-US" sz="1600" dirty="0" smtClean="0"/>
              <a:t>Minister Committee on the Budget approved R2,6 billion over the MTEF for the increased taxation from 1 April 2018 which have an impact on the Social Grant Beneficiaries.</a:t>
            </a:r>
          </a:p>
          <a:p>
            <a:endParaRPr lang="en-US" sz="1600" dirty="0" smtClean="0"/>
          </a:p>
          <a:p>
            <a:r>
              <a:rPr lang="en-US" sz="1600" b="1" dirty="0" smtClean="0"/>
              <a:t>Budget decreases</a:t>
            </a:r>
          </a:p>
          <a:p>
            <a:pPr lvl="1"/>
            <a:r>
              <a:rPr lang="en-US" sz="1600" dirty="0" smtClean="0"/>
              <a:t>Social Grants were reduced by R500 million in 2018/19 as a result of delays in finalizing the legislative provisions for an extended child support for double orphans;</a:t>
            </a:r>
          </a:p>
          <a:p>
            <a:pPr lvl="1"/>
            <a:r>
              <a:rPr lang="en-US" sz="1600" dirty="0" smtClean="0"/>
              <a:t>Cabinet further reductions in December 2017:</a:t>
            </a:r>
          </a:p>
          <a:p>
            <a:pPr lvl="2"/>
            <a:r>
              <a:rPr lang="en-US" sz="1600" dirty="0" smtClean="0"/>
              <a:t>National Development Agency					– 	R 30 million over the MTEF</a:t>
            </a:r>
          </a:p>
          <a:p>
            <a:pPr lvl="2"/>
            <a:r>
              <a:rPr lang="en-US" sz="1600" dirty="0" smtClean="0"/>
              <a:t>Social Relief of Distress 						–	 R 273 million over the MTEF</a:t>
            </a:r>
          </a:p>
          <a:p>
            <a:pPr lvl="2"/>
            <a:r>
              <a:rPr lang="en-US" sz="1600" dirty="0" smtClean="0"/>
              <a:t>Social Development – Operational				– 	R 43 million over the MTEF</a:t>
            </a:r>
          </a:p>
          <a:p>
            <a:pPr lvl="2"/>
            <a:endParaRPr lang="en-US" sz="1600" dirty="0" smtClean="0"/>
          </a:p>
          <a:p>
            <a:pPr lvl="1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356A4-DCCF-4AA0-80F8-195BD81F2D5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9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3194F-2AED-4503-876C-7A7609E0BB26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116623" y="608693"/>
            <a:ext cx="703384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ALLOCATION PER PROGRAMME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5524676"/>
              </p:ext>
            </p:extLst>
          </p:nvPr>
        </p:nvGraphicFramePr>
        <p:xfrm>
          <a:off x="281355" y="1178168"/>
          <a:ext cx="8510952" cy="3918023"/>
        </p:xfrm>
        <a:graphic>
          <a:graphicData uri="http://schemas.openxmlformats.org/drawingml/2006/table">
            <a:tbl>
              <a:tblPr/>
              <a:tblGrid>
                <a:gridCol w="2883876">
                  <a:extLst>
                    <a:ext uri="{9D8B030D-6E8A-4147-A177-3AD203B41FA5}">
                      <a16:colId xmlns:a16="http://schemas.microsoft.com/office/drawing/2014/main" xmlns="" val="1815737805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3874029156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327457221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2531048614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3443222007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3314999253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1886201016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xmlns="" val="2135759177"/>
                    </a:ext>
                  </a:extLst>
                </a:gridCol>
              </a:tblGrid>
              <a:tr h="47144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Main Programmes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234" marR="8234" marT="8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234" marR="8234" marT="8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234" marR="8234" marT="8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234" marR="8234" marT="8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395250"/>
                  </a:ext>
                </a:extLst>
              </a:tr>
              <a:tr h="7434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234" marR="8234" marT="8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234" marR="8234" marT="82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234" marR="8234" marT="82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234" marR="8234" marT="82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508762"/>
                  </a:ext>
                </a:extLst>
              </a:tr>
              <a:tr h="3989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383 246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8091455"/>
                  </a:ext>
                </a:extLst>
              </a:tr>
              <a:tr h="425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Social Assistance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151 580 232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162 960 723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175 655 593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189 773 511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464662"/>
                  </a:ext>
                </a:extLst>
              </a:tr>
              <a:tr h="3989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Social Security Policy and Administration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7 332 637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7 880 822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8 324 872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8 784 980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22162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Welfare Services Policy Development and Implementation Support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1 055 255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1 284 493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1 359 263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1 444 521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8470391"/>
                  </a:ext>
                </a:extLst>
              </a:tr>
              <a:tr h="3989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Social Policy and Integrated Service Delivery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1749802"/>
                  </a:ext>
                </a:extLst>
              </a:tr>
              <a:tr h="425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Total for Programmes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160 707 768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172 901 587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186 162 566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200 875 233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77259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082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43002D-AA35-4E41-9EEC-BFA64F7E9B61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17282" y="567662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ALLOCATION PER ECONOMIC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1014" y="1000854"/>
          <a:ext cx="8609457" cy="1684918"/>
        </p:xfrm>
        <a:graphic>
          <a:graphicData uri="http://schemas.openxmlformats.org/drawingml/2006/table">
            <a:tbl>
              <a:tblPr/>
              <a:tblGrid>
                <a:gridCol w="2488778">
                  <a:extLst>
                    <a:ext uri="{9D8B030D-6E8A-4147-A177-3AD203B41FA5}">
                      <a16:colId xmlns:a16="http://schemas.microsoft.com/office/drawing/2014/main" xmlns="" val="11446083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0140014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4792188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167910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769413645"/>
                    </a:ext>
                  </a:extLst>
                </a:gridCol>
                <a:gridCol w="591993">
                  <a:extLst>
                    <a:ext uri="{9D8B030D-6E8A-4147-A177-3AD203B41FA5}">
                      <a16:colId xmlns:a16="http://schemas.microsoft.com/office/drawing/2014/main" xmlns="" val="3897738009"/>
                    </a:ext>
                  </a:extLst>
                </a:gridCol>
                <a:gridCol w="992183">
                  <a:extLst>
                    <a:ext uri="{9D8B030D-6E8A-4147-A177-3AD203B41FA5}">
                      <a16:colId xmlns:a16="http://schemas.microsoft.com/office/drawing/2014/main" xmlns="" val="1189174593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xmlns="" val="2681324340"/>
                    </a:ext>
                  </a:extLst>
                </a:gridCol>
              </a:tblGrid>
              <a:tr h="248361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classification</a:t>
                      </a:r>
                    </a:p>
                    <a:p>
                      <a:pPr algn="l" fontAlgn="ctr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0" marR="7060" marT="7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767611"/>
                  </a:ext>
                </a:extLst>
              </a:tr>
              <a:tr h="3916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060" marR="7060" marT="7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7060" marR="7060" marT="70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060" marR="7060" marT="7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7060" marR="7060" marT="70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7060" marR="7060" marT="7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7060" marR="7060" marT="70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8950372"/>
                  </a:ext>
                </a:extLst>
              </a:tr>
              <a:tr h="248361"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1585179"/>
                  </a:ext>
                </a:extLst>
              </a:tr>
              <a:tr h="2579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863 370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889 750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948 569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6.61%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1 008 427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116448"/>
                  </a:ext>
                </a:extLst>
              </a:tr>
              <a:tr h="2101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476 811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490 351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527 441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567 001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3757412"/>
                  </a:ext>
                </a:extLst>
              </a:tr>
              <a:tr h="2101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386 559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399 399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421 128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441 426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79723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6257" y="2685772"/>
          <a:ext cx="8634215" cy="2446094"/>
        </p:xfrm>
        <a:graphic>
          <a:graphicData uri="http://schemas.openxmlformats.org/drawingml/2006/table">
            <a:tbl>
              <a:tblPr/>
              <a:tblGrid>
                <a:gridCol w="2513535">
                  <a:extLst>
                    <a:ext uri="{9D8B030D-6E8A-4147-A177-3AD203B41FA5}">
                      <a16:colId xmlns:a16="http://schemas.microsoft.com/office/drawing/2014/main" xmlns="" val="11446083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0140014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4792188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167910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76941364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89773800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1891745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681324340"/>
                    </a:ext>
                  </a:extLst>
                </a:gridCol>
              </a:tblGrid>
              <a:tr h="225130"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1585179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159 833 252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172 000 757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185 202 365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199 854 538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31131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Provinces and municipalities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556 392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758 416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805 684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858 767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3622377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agencies and accounts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7 408 459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7 964 830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8 411 872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8 875 075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8844782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governments and international organisations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-0.88%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005099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Non-profit institutions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132 614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162 827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171 782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9716105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151 731 322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163 116 172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175 814 897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189 941 577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145851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for capital assets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11 146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11 080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-0.59%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11 632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12 268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3930906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 and equipment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10 620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10 523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-0.91%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11 044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11 648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2031293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and other intangible assets</a:t>
                      </a:r>
                    </a:p>
                  </a:txBody>
                  <a:tcPr marL="6354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5.89%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5.44%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1736619"/>
                  </a:ext>
                </a:extLst>
              </a:tr>
              <a:tr h="1904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economic classification</a:t>
                      </a:r>
                    </a:p>
                  </a:txBody>
                  <a:tcPr marL="7060" marR="7060" marT="7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160 707 768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172 901 587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186 162 566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200 875 233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61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054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07FF92-A307-4592-A998-6DB7071FDD5A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29005" y="146204"/>
            <a:ext cx="8109438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15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DETAIL OF MAJOR TRANSFER PAYMENTS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7837679"/>
              </p:ext>
            </p:extLst>
          </p:nvPr>
        </p:nvGraphicFramePr>
        <p:xfrm>
          <a:off x="351691" y="1178169"/>
          <a:ext cx="8286748" cy="4073560"/>
        </p:xfrm>
        <a:graphic>
          <a:graphicData uri="http://schemas.openxmlformats.org/drawingml/2006/table">
            <a:tbl>
              <a:tblPr/>
              <a:tblGrid>
                <a:gridCol w="2180494">
                  <a:extLst>
                    <a:ext uri="{9D8B030D-6E8A-4147-A177-3AD203B41FA5}">
                      <a16:colId xmlns:a16="http://schemas.microsoft.com/office/drawing/2014/main" xmlns="" val="2560817997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3990618947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402230560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154645397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2881182960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3786680257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3418783082"/>
                    </a:ext>
                  </a:extLst>
                </a:gridCol>
                <a:gridCol w="872322">
                  <a:extLst>
                    <a:ext uri="{9D8B030D-6E8A-4147-A177-3AD203B41FA5}">
                      <a16:colId xmlns:a16="http://schemas.microsoft.com/office/drawing/2014/main" xmlns="" val="126191298"/>
                    </a:ext>
                  </a:extLst>
                </a:gridCol>
              </a:tblGrid>
              <a:tr h="3352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PAYMENT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34" marR="8234" marT="82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34" marR="8234" marT="82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234" marR="8234" marT="82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623933"/>
                  </a:ext>
                </a:extLst>
              </a:tr>
              <a:tr h="56317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 000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 000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 000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 000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14549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Assistance Grants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151 580 232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162 960 723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175 655 593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189 773 511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9381043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 Administration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7 144 341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7 695 431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7.71%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8 126 935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5.61%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8 573 916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0692225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 Fraud Investigations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61 719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65 248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5.72%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68 794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5.43%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72 578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274689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Development Agency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200 913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202 578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214 482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5.88%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226 829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5.76%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4875816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Work Scholarships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305 319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323 028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341 118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362 431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077271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and AIDS Organisations 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74 131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92 560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24.86%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97 743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103 119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1971209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Councils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27 688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29 262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5.68%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30 902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32 602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141127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 Conditional Grant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317 612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490 800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54.53%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518 228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552 949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701087"/>
                  </a:ext>
                </a:extLst>
              </a:tr>
              <a:tr h="345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 Abuse Conditional Grant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56 950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70 833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24.38%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74 800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78 914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4349219"/>
                  </a:ext>
                </a:extLst>
              </a:tr>
              <a:tr h="2815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Relief Programme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56 657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59 943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63 300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66 782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234" marR="8234" marT="8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3315891"/>
                  </a:ext>
                </a:extLst>
              </a:tr>
              <a:tr h="2949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234" marR="8234" marT="8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159 825 562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171 990 406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185 191 895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199 843 631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5069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520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3FD15-1ED3-47F8-88E1-32628B9E39B4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984739" y="2435113"/>
            <a:ext cx="7174523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954" b="1">
                <a:solidFill>
                  <a:srgbClr val="000000"/>
                </a:solidFill>
                <a:latin typeface="Arial" panose="020B0604020202020204" pitchFamily="34" charset="0"/>
              </a:rPr>
              <a:t>PROGRAMME 1: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62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768C5D-3826-4CDF-9528-CAD8380C7ACC}" type="slidenum">
              <a:rPr lang="en-US" altLang="en-US" sz="1292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92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785446" y="686358"/>
            <a:ext cx="76668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4281264"/>
              </p:ext>
            </p:extLst>
          </p:nvPr>
        </p:nvGraphicFramePr>
        <p:xfrm>
          <a:off x="583223" y="1302727"/>
          <a:ext cx="7672754" cy="41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1926980" y="1881554"/>
            <a:ext cx="5388220" cy="915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27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8E5BF-3F1F-4BF4-BE92-F037B62A1286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474785" y="465085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PROGRAMME 1: ADMINISTRATION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1354" y="1037493"/>
          <a:ext cx="8440616" cy="3938953"/>
        </p:xfrm>
        <a:graphic>
          <a:graphicData uri="http://schemas.openxmlformats.org/drawingml/2006/table">
            <a:tbl>
              <a:tblPr/>
              <a:tblGrid>
                <a:gridCol w="2696808">
                  <a:extLst>
                    <a:ext uri="{9D8B030D-6E8A-4147-A177-3AD203B41FA5}">
                      <a16:colId xmlns:a16="http://schemas.microsoft.com/office/drawing/2014/main" xmlns="" val="1735000895"/>
                    </a:ext>
                  </a:extLst>
                </a:gridCol>
                <a:gridCol w="850935">
                  <a:extLst>
                    <a:ext uri="{9D8B030D-6E8A-4147-A177-3AD203B41FA5}">
                      <a16:colId xmlns:a16="http://schemas.microsoft.com/office/drawing/2014/main" xmlns="" val="3132939941"/>
                    </a:ext>
                  </a:extLst>
                </a:gridCol>
                <a:gridCol w="864026">
                  <a:extLst>
                    <a:ext uri="{9D8B030D-6E8A-4147-A177-3AD203B41FA5}">
                      <a16:colId xmlns:a16="http://schemas.microsoft.com/office/drawing/2014/main" xmlns="" val="683089243"/>
                    </a:ext>
                  </a:extLst>
                </a:gridCol>
                <a:gridCol w="864026">
                  <a:extLst>
                    <a:ext uri="{9D8B030D-6E8A-4147-A177-3AD203B41FA5}">
                      <a16:colId xmlns:a16="http://schemas.microsoft.com/office/drawing/2014/main" xmlns="" val="3111990963"/>
                    </a:ext>
                  </a:extLst>
                </a:gridCol>
                <a:gridCol w="798569">
                  <a:extLst>
                    <a:ext uri="{9D8B030D-6E8A-4147-A177-3AD203B41FA5}">
                      <a16:colId xmlns:a16="http://schemas.microsoft.com/office/drawing/2014/main" xmlns="" val="3476978295"/>
                    </a:ext>
                  </a:extLst>
                </a:gridCol>
                <a:gridCol w="795296">
                  <a:extLst>
                    <a:ext uri="{9D8B030D-6E8A-4147-A177-3AD203B41FA5}">
                      <a16:colId xmlns:a16="http://schemas.microsoft.com/office/drawing/2014/main" xmlns="" val="4183208807"/>
                    </a:ext>
                  </a:extLst>
                </a:gridCol>
                <a:gridCol w="942574">
                  <a:extLst>
                    <a:ext uri="{9D8B030D-6E8A-4147-A177-3AD203B41FA5}">
                      <a16:colId xmlns:a16="http://schemas.microsoft.com/office/drawing/2014/main" xmlns="" val="861142592"/>
                    </a:ext>
                  </a:extLst>
                </a:gridCol>
                <a:gridCol w="628382">
                  <a:extLst>
                    <a:ext uri="{9D8B030D-6E8A-4147-A177-3AD203B41FA5}">
                      <a16:colId xmlns:a16="http://schemas.microsoft.com/office/drawing/2014/main" xmlns="" val="1977546380"/>
                    </a:ext>
                  </a:extLst>
                </a:gridCol>
              </a:tblGrid>
              <a:tr h="44475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0972925"/>
                  </a:ext>
                </a:extLst>
              </a:tr>
              <a:tr h="70134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Sub-programme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0759931"/>
                  </a:ext>
                </a:extLst>
              </a:tr>
              <a:tr h="37633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Ministry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36 018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37 971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5.42%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40 503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43 197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3994898"/>
                  </a:ext>
                </a:extLst>
              </a:tr>
              <a:tr h="37633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Management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68 504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70 719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75 584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80 684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7096299"/>
                  </a:ext>
                </a:extLst>
              </a:tr>
              <a:tr h="37633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Management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137 642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151 754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160 246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170 345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324124"/>
                  </a:ext>
                </a:extLst>
              </a:tr>
              <a:tr h="37633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60 020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67 485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71 726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76 194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116101"/>
                  </a:ext>
                </a:extLst>
              </a:tr>
              <a:tr h="37633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Audit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14 346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15 072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16 040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6.42%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17 187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1752991"/>
                  </a:ext>
                </a:extLst>
              </a:tr>
              <a:tr h="37633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Accommodation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34 258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40 245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42 275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44 380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7280104"/>
                  </a:ext>
                </a:extLst>
              </a:tr>
              <a:tr h="53484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for </a:t>
                      </a:r>
                      <a:r>
                        <a:rPr lang="en-ZA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Admin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350 788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383 246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406 374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431 987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2946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826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9AE40-46F4-49B7-96F9-8CAF40DA5356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517282" y="465085"/>
            <a:ext cx="810797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1354" y="1178169"/>
          <a:ext cx="8651631" cy="4290646"/>
        </p:xfrm>
        <a:graphic>
          <a:graphicData uri="http://schemas.openxmlformats.org/drawingml/2006/table">
            <a:tbl>
              <a:tblPr/>
              <a:tblGrid>
                <a:gridCol w="2672862">
                  <a:extLst>
                    <a:ext uri="{9D8B030D-6E8A-4147-A177-3AD203B41FA5}">
                      <a16:colId xmlns:a16="http://schemas.microsoft.com/office/drawing/2014/main" xmlns="" val="1710840750"/>
                    </a:ext>
                  </a:extLst>
                </a:gridCol>
                <a:gridCol w="963574">
                  <a:extLst>
                    <a:ext uri="{9D8B030D-6E8A-4147-A177-3AD203B41FA5}">
                      <a16:colId xmlns:a16="http://schemas.microsoft.com/office/drawing/2014/main" xmlns="" val="405771219"/>
                    </a:ext>
                  </a:extLst>
                </a:gridCol>
                <a:gridCol w="885627">
                  <a:extLst>
                    <a:ext uri="{9D8B030D-6E8A-4147-A177-3AD203B41FA5}">
                      <a16:colId xmlns:a16="http://schemas.microsoft.com/office/drawing/2014/main" xmlns="" val="4238096944"/>
                    </a:ext>
                  </a:extLst>
                </a:gridCol>
                <a:gridCol w="885627">
                  <a:extLst>
                    <a:ext uri="{9D8B030D-6E8A-4147-A177-3AD203B41FA5}">
                      <a16:colId xmlns:a16="http://schemas.microsoft.com/office/drawing/2014/main" xmlns="" val="1661028445"/>
                    </a:ext>
                  </a:extLst>
                </a:gridCol>
                <a:gridCol w="818533">
                  <a:extLst>
                    <a:ext uri="{9D8B030D-6E8A-4147-A177-3AD203B41FA5}">
                      <a16:colId xmlns:a16="http://schemas.microsoft.com/office/drawing/2014/main" xmlns="" val="372600273"/>
                    </a:ext>
                  </a:extLst>
                </a:gridCol>
                <a:gridCol w="815178">
                  <a:extLst>
                    <a:ext uri="{9D8B030D-6E8A-4147-A177-3AD203B41FA5}">
                      <a16:colId xmlns:a16="http://schemas.microsoft.com/office/drawing/2014/main" xmlns="" val="3883108298"/>
                    </a:ext>
                  </a:extLst>
                </a:gridCol>
                <a:gridCol w="966138">
                  <a:extLst>
                    <a:ext uri="{9D8B030D-6E8A-4147-A177-3AD203B41FA5}">
                      <a16:colId xmlns:a16="http://schemas.microsoft.com/office/drawing/2014/main" xmlns="" val="763288305"/>
                    </a:ext>
                  </a:extLst>
                </a:gridCol>
                <a:gridCol w="644092">
                  <a:extLst>
                    <a:ext uri="{9D8B030D-6E8A-4147-A177-3AD203B41FA5}">
                      <a16:colId xmlns:a16="http://schemas.microsoft.com/office/drawing/2014/main" xmlns="" val="2124440968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030305"/>
                  </a:ext>
                </a:extLst>
              </a:tr>
              <a:tr h="5497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classification</a:t>
                      </a:r>
                    </a:p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310041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293614"/>
                  </a:ext>
                </a:extLst>
              </a:tr>
              <a:tr h="36202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346 273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378 435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401 334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426 670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752938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193 366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197 817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212 841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228 805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708178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152 907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180 618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18.12%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188 493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197 865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306606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331903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agencies and accounts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0559615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68215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for capital assets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141949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 and equipment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5310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and other intangible assets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733056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economic classification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350 788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383 246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406 374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431 987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09821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391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8FFDE7-4834-4236-81F4-AB1212A40197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984739" y="2435113"/>
            <a:ext cx="7174523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954" b="1" dirty="0">
                <a:solidFill>
                  <a:srgbClr val="000000"/>
                </a:solidFill>
                <a:latin typeface="Arial" panose="020B0604020202020204" pitchFamily="34" charset="0"/>
              </a:rPr>
              <a:t>PROGRAMME 2: SOCIAL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38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304800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defRPr/>
            </a:pPr>
            <a:endParaRPr lang="en-ZA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3385" y="643890"/>
            <a:ext cx="7910146" cy="139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9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41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5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44083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2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6124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88165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10207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32248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54289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76331" indent="0" algn="ctr" defTabSz="422041" rtl="0" eaLnBrk="1" latinLnBrk="0" hangingPunct="1">
              <a:spcBef>
                <a:spcPct val="20000"/>
              </a:spcBef>
              <a:buFont typeface="Arial"/>
              <a:buNone/>
              <a:defRPr sz="18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NUMBER OF TARGETS PER PROGRAMME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632586"/>
              </p:ext>
            </p:extLst>
          </p:nvPr>
        </p:nvGraphicFramePr>
        <p:xfrm>
          <a:off x="898282" y="1785620"/>
          <a:ext cx="771524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9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contribution of the programme to the APP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1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2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3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4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5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3D3C0C-52AE-4286-B201-D325F0F0B78E}" type="slidenum">
              <a:rPr lang="en-US" altLang="en-US" sz="1292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92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783981" y="538354"/>
            <a:ext cx="76668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3739631"/>
              </p:ext>
            </p:extLst>
          </p:nvPr>
        </p:nvGraphicFramePr>
        <p:xfrm>
          <a:off x="650631" y="1119554"/>
          <a:ext cx="7672754" cy="41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10154" y="1200038"/>
            <a:ext cx="5205046" cy="915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436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4B209-0544-4340-973C-E2070C73AC6E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17282" y="630673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PROGRAMME 2: SOCIAL ASSISTANCE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700068"/>
              </p:ext>
            </p:extLst>
          </p:nvPr>
        </p:nvGraphicFramePr>
        <p:xfrm>
          <a:off x="281355" y="1085104"/>
          <a:ext cx="8440611" cy="3725660"/>
        </p:xfrm>
        <a:graphic>
          <a:graphicData uri="http://schemas.openxmlformats.org/drawingml/2006/table">
            <a:tbl>
              <a:tblPr/>
              <a:tblGrid>
                <a:gridCol w="2321169">
                  <a:extLst>
                    <a:ext uri="{9D8B030D-6E8A-4147-A177-3AD203B41FA5}">
                      <a16:colId xmlns:a16="http://schemas.microsoft.com/office/drawing/2014/main" xmlns="" val="3541901099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3717947609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2117429029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4234408965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3871528866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3773047147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201992509"/>
                    </a:ext>
                  </a:extLst>
                </a:gridCol>
                <a:gridCol w="874206">
                  <a:extLst>
                    <a:ext uri="{9D8B030D-6E8A-4147-A177-3AD203B41FA5}">
                      <a16:colId xmlns:a16="http://schemas.microsoft.com/office/drawing/2014/main" xmlns="" val="1770638926"/>
                    </a:ext>
                  </a:extLst>
                </a:gridCol>
              </a:tblGrid>
              <a:tr h="304081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563785"/>
                  </a:ext>
                </a:extLst>
              </a:tr>
              <a:tr h="383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Sub-programme</a:t>
                      </a:r>
                    </a:p>
                  </a:txBody>
                  <a:tcPr marL="8375" marR="8375" marT="8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351491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Age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64 456 265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70 531 414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76 750 917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83 689 323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67061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 Veterans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0990968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21 151 940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22 104 787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23 077 574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24 171 988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3233355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Care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5 349 250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5 131 589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5 280 800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5 447 410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170935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Dependency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2 939 454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3 138 438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3 429 783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3 761 699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625726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Support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56 286 912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60 631 022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65 467 275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70 835 636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329724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Grant-in-Aid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793 476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1 011 122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1 237 512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1 459 176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522759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Relief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0755518"/>
                  </a:ext>
                </a:extLst>
              </a:tr>
              <a:tr h="49664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for Programmes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151 580 232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162 960 723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175 655 593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189 773 511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86131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374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2E4D5-9B10-464B-B955-209C61952511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0187369"/>
              </p:ext>
            </p:extLst>
          </p:nvPr>
        </p:nvGraphicFramePr>
        <p:xfrm>
          <a:off x="422030" y="1811215"/>
          <a:ext cx="7877908" cy="22508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69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0277">
                <a:tc>
                  <a:txBody>
                    <a:bodyPr/>
                    <a:lstStyle/>
                    <a:p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+mj-lt"/>
                        </a:rPr>
                        <a:t>2018/19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+mj-lt"/>
                        </a:rPr>
                        <a:t>2019/20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+mj-lt"/>
                        </a:rPr>
                        <a:t>2020/21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27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j-lt"/>
                        </a:rPr>
                        <a:t>Social</a:t>
                      </a:r>
                      <a:r>
                        <a:rPr lang="en-ZA" sz="1600" baseline="0" dirty="0" smtClean="0">
                          <a:latin typeface="+mj-lt"/>
                        </a:rPr>
                        <a:t> Grants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(500 000)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2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Social Relief of Distress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(90 000)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(90 000)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(93 000)</a:t>
                      </a:r>
                      <a:endParaRPr lang="en-ZA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4406" marR="84406" marT="42185" marB="42185"/>
                </a:tc>
                <a:extLst>
                  <a:ext uri="{0D108BD9-81ED-4DB2-BD59-A6C34878D82A}">
                    <a16:rowId xmlns:a16="http://schemas.microsoft.com/office/drawing/2014/main" xmlns="" val="367734894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716574" y="770793"/>
            <a:ext cx="7174523" cy="7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defTabSz="844083">
              <a:defRPr/>
            </a:pPr>
            <a:r>
              <a:rPr lang="en-ZA" sz="2215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REDUCTIONS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28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6A11C7-925F-487C-A9E8-666F72C7F15A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17282" y="2226008"/>
            <a:ext cx="8109438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85" b="1">
                <a:solidFill>
                  <a:srgbClr val="000000"/>
                </a:solidFill>
                <a:latin typeface="Arial" panose="020B0604020202020204" pitchFamily="34" charset="0"/>
              </a:rPr>
              <a:t>PROGRAMME 3: SOCIAL SECURITY &amp;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48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6B37D0-5F71-47B8-BB2D-96740BFC61CF}" type="slidenum">
              <a:rPr lang="en-US" altLang="en-US" sz="1292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92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785446" y="686358"/>
            <a:ext cx="76668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9086367"/>
              </p:ext>
            </p:extLst>
          </p:nvPr>
        </p:nvGraphicFramePr>
        <p:xfrm>
          <a:off x="754673" y="1302727"/>
          <a:ext cx="7672754" cy="41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445727" y="1881554"/>
            <a:ext cx="4799134" cy="68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0525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2E7B4-FC02-4F7F-9BFC-EEF48B1F1DEB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51339" y="818242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PROGRAMME 3: SOCIAL SECURITY &amp; ADMINISTRATION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01514" y="1476198"/>
          <a:ext cx="8209084" cy="3500248"/>
        </p:xfrm>
        <a:graphic>
          <a:graphicData uri="http://schemas.openxmlformats.org/drawingml/2006/table">
            <a:tbl>
              <a:tblPr/>
              <a:tblGrid>
                <a:gridCol w="2552648">
                  <a:extLst>
                    <a:ext uri="{9D8B030D-6E8A-4147-A177-3AD203B41FA5}">
                      <a16:colId xmlns:a16="http://schemas.microsoft.com/office/drawing/2014/main" xmlns="" val="619255789"/>
                    </a:ext>
                  </a:extLst>
                </a:gridCol>
                <a:gridCol w="837990">
                  <a:extLst>
                    <a:ext uri="{9D8B030D-6E8A-4147-A177-3AD203B41FA5}">
                      <a16:colId xmlns:a16="http://schemas.microsoft.com/office/drawing/2014/main" xmlns="" val="3874559634"/>
                    </a:ext>
                  </a:extLst>
                </a:gridCol>
                <a:gridCol w="850883">
                  <a:extLst>
                    <a:ext uri="{9D8B030D-6E8A-4147-A177-3AD203B41FA5}">
                      <a16:colId xmlns:a16="http://schemas.microsoft.com/office/drawing/2014/main" xmlns="" val="1042377543"/>
                    </a:ext>
                  </a:extLst>
                </a:gridCol>
                <a:gridCol w="850883">
                  <a:extLst>
                    <a:ext uri="{9D8B030D-6E8A-4147-A177-3AD203B41FA5}">
                      <a16:colId xmlns:a16="http://schemas.microsoft.com/office/drawing/2014/main" xmlns="" val="1958219089"/>
                    </a:ext>
                  </a:extLst>
                </a:gridCol>
                <a:gridCol w="786422">
                  <a:extLst>
                    <a:ext uri="{9D8B030D-6E8A-4147-A177-3AD203B41FA5}">
                      <a16:colId xmlns:a16="http://schemas.microsoft.com/office/drawing/2014/main" xmlns="" val="1884717777"/>
                    </a:ext>
                  </a:extLst>
                </a:gridCol>
                <a:gridCol w="783199">
                  <a:extLst>
                    <a:ext uri="{9D8B030D-6E8A-4147-A177-3AD203B41FA5}">
                      <a16:colId xmlns:a16="http://schemas.microsoft.com/office/drawing/2014/main" xmlns="" val="74455026"/>
                    </a:ext>
                  </a:extLst>
                </a:gridCol>
                <a:gridCol w="928236">
                  <a:extLst>
                    <a:ext uri="{9D8B030D-6E8A-4147-A177-3AD203B41FA5}">
                      <a16:colId xmlns:a16="http://schemas.microsoft.com/office/drawing/2014/main" xmlns="" val="3282562097"/>
                    </a:ext>
                  </a:extLst>
                </a:gridCol>
                <a:gridCol w="618823">
                  <a:extLst>
                    <a:ext uri="{9D8B030D-6E8A-4147-A177-3AD203B41FA5}">
                      <a16:colId xmlns:a16="http://schemas.microsoft.com/office/drawing/2014/main" xmlns="" val="1545232294"/>
                    </a:ext>
                  </a:extLst>
                </a:gridCol>
              </a:tblGrid>
              <a:tr h="5028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Sub-programme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4952077"/>
                  </a:ext>
                </a:extLst>
              </a:tr>
              <a:tr h="45864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281401"/>
                  </a:ext>
                </a:extLst>
              </a:tr>
              <a:tr h="38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Security Policy Development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78 985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77 403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82 643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88 296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870050"/>
                  </a:ext>
                </a:extLst>
              </a:tr>
              <a:tr h="38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Appeals Adjudication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42 007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37 902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-9.77%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41 288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44 585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758346"/>
                  </a:ext>
                </a:extLst>
              </a:tr>
              <a:tr h="38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Grants Administration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7 144 341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7 695 431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8 126 935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8 573 916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6646117"/>
                  </a:ext>
                </a:extLst>
              </a:tr>
              <a:tr h="38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Grants Fraud Investigations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61 719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65 248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5.72%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68 794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72 578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411193"/>
                  </a:ext>
                </a:extLst>
              </a:tr>
              <a:tr h="38680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Management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4 838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-13.38%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5 212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251793"/>
                  </a:ext>
                </a:extLst>
              </a:tr>
              <a:tr h="60471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for Programmes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7 332 637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7 880 822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8 324 872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8 784 980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8222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442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7F435E-6437-4031-B1D5-C5897C40F856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517282" y="781608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102529"/>
              </p:ext>
            </p:extLst>
          </p:nvPr>
        </p:nvGraphicFramePr>
        <p:xfrm>
          <a:off x="211015" y="1318847"/>
          <a:ext cx="8651631" cy="4217252"/>
        </p:xfrm>
        <a:graphic>
          <a:graphicData uri="http://schemas.openxmlformats.org/drawingml/2006/table">
            <a:tbl>
              <a:tblPr/>
              <a:tblGrid>
                <a:gridCol w="2391508">
                  <a:extLst>
                    <a:ext uri="{9D8B030D-6E8A-4147-A177-3AD203B41FA5}">
                      <a16:colId xmlns:a16="http://schemas.microsoft.com/office/drawing/2014/main" xmlns="" val="2342473708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xmlns="" val="2619056729"/>
                    </a:ext>
                  </a:extLst>
                </a:gridCol>
                <a:gridCol w="953256">
                  <a:extLst>
                    <a:ext uri="{9D8B030D-6E8A-4147-A177-3AD203B41FA5}">
                      <a16:colId xmlns:a16="http://schemas.microsoft.com/office/drawing/2014/main" xmlns="" val="3056884693"/>
                    </a:ext>
                  </a:extLst>
                </a:gridCol>
                <a:gridCol w="896754">
                  <a:extLst>
                    <a:ext uri="{9D8B030D-6E8A-4147-A177-3AD203B41FA5}">
                      <a16:colId xmlns:a16="http://schemas.microsoft.com/office/drawing/2014/main" xmlns="" val="2180723093"/>
                    </a:ext>
                  </a:extLst>
                </a:gridCol>
                <a:gridCol w="828818">
                  <a:extLst>
                    <a:ext uri="{9D8B030D-6E8A-4147-A177-3AD203B41FA5}">
                      <a16:colId xmlns:a16="http://schemas.microsoft.com/office/drawing/2014/main" xmlns="" val="3890374872"/>
                    </a:ext>
                  </a:extLst>
                </a:gridCol>
                <a:gridCol w="825420">
                  <a:extLst>
                    <a:ext uri="{9D8B030D-6E8A-4147-A177-3AD203B41FA5}">
                      <a16:colId xmlns:a16="http://schemas.microsoft.com/office/drawing/2014/main" xmlns="" val="2757589060"/>
                    </a:ext>
                  </a:extLst>
                </a:gridCol>
                <a:gridCol w="978276">
                  <a:extLst>
                    <a:ext uri="{9D8B030D-6E8A-4147-A177-3AD203B41FA5}">
                      <a16:colId xmlns:a16="http://schemas.microsoft.com/office/drawing/2014/main" xmlns="" val="4193450261"/>
                    </a:ext>
                  </a:extLst>
                </a:gridCol>
                <a:gridCol w="652184">
                  <a:extLst>
                    <a:ext uri="{9D8B030D-6E8A-4147-A177-3AD203B41FA5}">
                      <a16:colId xmlns:a16="http://schemas.microsoft.com/office/drawing/2014/main" xmlns="" val="2111080381"/>
                    </a:ext>
                  </a:extLst>
                </a:gridCol>
              </a:tblGrid>
              <a:tr h="3391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468544"/>
                  </a:ext>
                </a:extLst>
              </a:tr>
              <a:tr h="53479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Budget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</a:t>
                      </a:r>
                    </a:p>
                  </a:txBody>
                  <a:tcPr marL="8792" marR="8792" marT="879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768993"/>
                  </a:ext>
                </a:extLst>
              </a:tr>
              <a:tr h="3521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121 696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111 644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121 950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131 036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2388276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65 951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73 077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78 558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938699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55 745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43 444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-22.07%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48 873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52 478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0189470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7 208 035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7 766 748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8 200 382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8 651 265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259613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7 206 060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7 760 679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8 195 729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8 646 494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686626"/>
                  </a:ext>
                </a:extLst>
              </a:tr>
              <a:tr h="346417">
                <a:tc>
                  <a:txBody>
                    <a:bodyPr/>
                    <a:lstStyle/>
                    <a:p>
                      <a:pPr marL="0" marR="0" lvl="0" indent="0" algn="l" defTabSz="84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education institution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41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 and international organisations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4 299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4 368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4 471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257905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733233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Payments for capital assets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986743"/>
                  </a:ext>
                </a:extLst>
              </a:tr>
              <a:tr h="2608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and equipment</a:t>
                      </a:r>
                    </a:p>
                  </a:txBody>
                  <a:tcPr marL="79131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8158382"/>
                  </a:ext>
                </a:extLst>
              </a:tr>
              <a:tr h="47218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economic classification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7 332 637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7 880 822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8 324 872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8 784 980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97563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3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66855-44A6-4543-9D3A-1CBAB24EB694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17282" y="2158600"/>
            <a:ext cx="8109438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85" b="1" dirty="0">
                <a:solidFill>
                  <a:srgbClr val="000000"/>
                </a:solidFill>
                <a:latin typeface="Arial" panose="020B0604020202020204" pitchFamily="34" charset="0"/>
              </a:rPr>
              <a:t>PROGRAMME 4: WELFARE SERVICES POLICY DEVELOPMENT &amp; IMPLEMENTATION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A71B5-446A-4685-AC2F-3FE880E23BB2}" type="slidenum">
              <a:rPr lang="en-US" altLang="en-US" sz="1292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92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754674" y="503185"/>
            <a:ext cx="76668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6390602"/>
              </p:ext>
            </p:extLst>
          </p:nvPr>
        </p:nvGraphicFramePr>
        <p:xfrm>
          <a:off x="754673" y="1033279"/>
          <a:ext cx="7672754" cy="439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77612" y="1761392"/>
            <a:ext cx="4453303" cy="1686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7216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80276-DEB7-41A8-8646-7E83902B28CD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83578" y="461262"/>
            <a:ext cx="8109438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PROGRAMME 4: WELFARE SERVICES POLICY DEVELOPMENT &amp; IMPLEMANTATION SUPPORT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1693" y="1389185"/>
          <a:ext cx="8299937" cy="3868615"/>
        </p:xfrm>
        <a:graphic>
          <a:graphicData uri="http://schemas.openxmlformats.org/drawingml/2006/table">
            <a:tbl>
              <a:tblPr/>
              <a:tblGrid>
                <a:gridCol w="2915455">
                  <a:extLst>
                    <a:ext uri="{9D8B030D-6E8A-4147-A177-3AD203B41FA5}">
                      <a16:colId xmlns:a16="http://schemas.microsoft.com/office/drawing/2014/main" xmlns="" val="2223417028"/>
                    </a:ext>
                  </a:extLst>
                </a:gridCol>
                <a:gridCol w="789603">
                  <a:extLst>
                    <a:ext uri="{9D8B030D-6E8A-4147-A177-3AD203B41FA5}">
                      <a16:colId xmlns:a16="http://schemas.microsoft.com/office/drawing/2014/main" xmlns="" val="3180882980"/>
                    </a:ext>
                  </a:extLst>
                </a:gridCol>
                <a:gridCol w="801750">
                  <a:extLst>
                    <a:ext uri="{9D8B030D-6E8A-4147-A177-3AD203B41FA5}">
                      <a16:colId xmlns:a16="http://schemas.microsoft.com/office/drawing/2014/main" xmlns="" val="4072063075"/>
                    </a:ext>
                  </a:extLst>
                </a:gridCol>
                <a:gridCol w="801750">
                  <a:extLst>
                    <a:ext uri="{9D8B030D-6E8A-4147-A177-3AD203B41FA5}">
                      <a16:colId xmlns:a16="http://schemas.microsoft.com/office/drawing/2014/main" xmlns="" val="646463060"/>
                    </a:ext>
                  </a:extLst>
                </a:gridCol>
                <a:gridCol w="741011">
                  <a:extLst>
                    <a:ext uri="{9D8B030D-6E8A-4147-A177-3AD203B41FA5}">
                      <a16:colId xmlns:a16="http://schemas.microsoft.com/office/drawing/2014/main" xmlns="" val="2357485886"/>
                    </a:ext>
                  </a:extLst>
                </a:gridCol>
                <a:gridCol w="737975">
                  <a:extLst>
                    <a:ext uri="{9D8B030D-6E8A-4147-A177-3AD203B41FA5}">
                      <a16:colId xmlns:a16="http://schemas.microsoft.com/office/drawing/2014/main" xmlns="" val="1200831123"/>
                    </a:ext>
                  </a:extLst>
                </a:gridCol>
                <a:gridCol w="874637">
                  <a:extLst>
                    <a:ext uri="{9D8B030D-6E8A-4147-A177-3AD203B41FA5}">
                      <a16:colId xmlns:a16="http://schemas.microsoft.com/office/drawing/2014/main" xmlns="" val="3742869109"/>
                    </a:ext>
                  </a:extLst>
                </a:gridCol>
                <a:gridCol w="637756">
                  <a:extLst>
                    <a:ext uri="{9D8B030D-6E8A-4147-A177-3AD203B41FA5}">
                      <a16:colId xmlns:a16="http://schemas.microsoft.com/office/drawing/2014/main" xmlns="" val="840365652"/>
                    </a:ext>
                  </a:extLst>
                </a:gridCol>
              </a:tblGrid>
              <a:tr h="30517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Sub-programme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1317651"/>
                  </a:ext>
                </a:extLst>
              </a:tr>
              <a:tr h="4812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8590374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Standards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31 028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31 320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33 486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6.92%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35 733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6.71%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246405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 Abuse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72 453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90 674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25.15%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95 715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5.56%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100 952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399436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Persons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21 191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20 285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-4.28%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21 528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6.13%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22 729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5.58%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2283346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with Disabilities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30 679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30 059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-2.02%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32 134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34 311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6.77%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359586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398 501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573 955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44.03%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606 528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5.68%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647 095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6.69%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6014260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Families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9 359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9 765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10 406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6.56%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11 080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6.48%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131455"/>
                  </a:ext>
                </a:extLst>
              </a:tr>
              <a:tr h="3676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Crime Prevention and Victim Empowerment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64 901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65 182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69 643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74 334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338371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15 025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14 406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-4.12%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15 295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6.17%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16 127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0482709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and AIDS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102 789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121 643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128 953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134 976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4247175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Worker Scholarships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305 319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323 028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341 118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362 431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555111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Management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4 010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4 176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4 457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4 753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6.64%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3351313"/>
                  </a:ext>
                </a:extLst>
              </a:tr>
              <a:tr h="36699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for Programmes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1 055 255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1 284 493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21.72%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1 359 263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5.82%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1 444 521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6.27%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417849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41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304800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defRPr/>
            </a:pPr>
            <a:r>
              <a:rPr lang="en-GB" sz="2400" b="1" kern="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1: ADMINISTRATION</a:t>
            </a:r>
            <a:endParaRPr lang="en-ZA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0756777"/>
              </p:ext>
            </p:extLst>
          </p:nvPr>
        </p:nvGraphicFramePr>
        <p:xfrm>
          <a:off x="215900" y="929503"/>
          <a:ext cx="8674100" cy="4589082"/>
        </p:xfrm>
        <a:graphic>
          <a:graphicData uri="http://schemas.openxmlformats.org/drawingml/2006/table">
            <a:tbl>
              <a:tblPr firstRow="1" bandRow="1"/>
              <a:tblGrid>
                <a:gridCol w="216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2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44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435" marR="5743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35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 strategic support and corporate services by 2019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key elements of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 Human Resource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and monitoring of the SHRP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and monitoring of the SHRP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375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0DCBF">
                            <a:tint val="66000"/>
                            <a:satMod val="160000"/>
                          </a:srgbClr>
                        </a:gs>
                        <a:gs pos="32000">
                          <a:srgbClr val="A0DCBF">
                            <a:tint val="44500"/>
                            <a:satMod val="160000"/>
                          </a:srgbClr>
                        </a:gs>
                        <a:gs pos="100000">
                          <a:srgbClr val="A0DCB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in 8 international engagements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in 8 international obligations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in 8 international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obligations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4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planning and performance management by 2019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NISIS development governance framework and enhance existing data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sources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Launch phase 1 of NISIS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Launch Phase 2 of NISIS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>
                        <a:tint val="66000"/>
                        <a:satMod val="1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395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assessment of compliance of entities to the Entity Governance and Oversight </a:t>
                      </a: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Framework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assessment of compliance of entities to the  Entity Governance and Oversight Framework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assessment of compliance of entities to the Entity Governance and Oversight Framework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957">
                <a:tc vMerge="1"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an evaluation on Project Mikondzo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an evaluation on the HIV/AIDS Programme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an evaluation on the ECD Programme 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2128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governance and effective financial management by 2019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C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Unqualified audit report on AFS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Unqualified audit report on AFS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Unqualified audit report on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2D542A-AD92-4724-8CAF-492E2E8BD2DD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495301" y="617485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8266851"/>
              </p:ext>
            </p:extLst>
          </p:nvPr>
        </p:nvGraphicFramePr>
        <p:xfrm>
          <a:off x="211015" y="1178170"/>
          <a:ext cx="8510957" cy="4221674"/>
        </p:xfrm>
        <a:graphic>
          <a:graphicData uri="http://schemas.openxmlformats.org/drawingml/2006/table">
            <a:tbl>
              <a:tblPr/>
              <a:tblGrid>
                <a:gridCol w="2602523">
                  <a:extLst>
                    <a:ext uri="{9D8B030D-6E8A-4147-A177-3AD203B41FA5}">
                      <a16:colId xmlns:a16="http://schemas.microsoft.com/office/drawing/2014/main" xmlns="" val="3960632029"/>
                    </a:ext>
                  </a:extLst>
                </a:gridCol>
                <a:gridCol w="948993">
                  <a:extLst>
                    <a:ext uri="{9D8B030D-6E8A-4147-A177-3AD203B41FA5}">
                      <a16:colId xmlns:a16="http://schemas.microsoft.com/office/drawing/2014/main" xmlns="" val="2185604845"/>
                    </a:ext>
                  </a:extLst>
                </a:gridCol>
                <a:gridCol w="944380">
                  <a:extLst>
                    <a:ext uri="{9D8B030D-6E8A-4147-A177-3AD203B41FA5}">
                      <a16:colId xmlns:a16="http://schemas.microsoft.com/office/drawing/2014/main" xmlns="" val="549142358"/>
                    </a:ext>
                  </a:extLst>
                </a:gridCol>
                <a:gridCol w="638813">
                  <a:extLst>
                    <a:ext uri="{9D8B030D-6E8A-4147-A177-3AD203B41FA5}">
                      <a16:colId xmlns:a16="http://schemas.microsoft.com/office/drawing/2014/main" xmlns="" val="619858071"/>
                    </a:ext>
                  </a:extLst>
                </a:gridCol>
                <a:gridCol w="965135">
                  <a:extLst>
                    <a:ext uri="{9D8B030D-6E8A-4147-A177-3AD203B41FA5}">
                      <a16:colId xmlns:a16="http://schemas.microsoft.com/office/drawing/2014/main" xmlns="" val="2782855"/>
                    </a:ext>
                  </a:extLst>
                </a:gridCol>
                <a:gridCol w="722989">
                  <a:extLst>
                    <a:ext uri="{9D8B030D-6E8A-4147-A177-3AD203B41FA5}">
                      <a16:colId xmlns:a16="http://schemas.microsoft.com/office/drawing/2014/main" xmlns="" val="1015619273"/>
                    </a:ext>
                  </a:extLst>
                </a:gridCol>
                <a:gridCol w="985890">
                  <a:extLst>
                    <a:ext uri="{9D8B030D-6E8A-4147-A177-3AD203B41FA5}">
                      <a16:colId xmlns:a16="http://schemas.microsoft.com/office/drawing/2014/main" xmlns="" val="1549000217"/>
                    </a:ext>
                  </a:extLst>
                </a:gridCol>
                <a:gridCol w="702234">
                  <a:extLst>
                    <a:ext uri="{9D8B030D-6E8A-4147-A177-3AD203B41FA5}">
                      <a16:colId xmlns:a16="http://schemas.microsoft.com/office/drawing/2014/main" xmlns="" val="3202603504"/>
                    </a:ext>
                  </a:extLst>
                </a:gridCol>
              </a:tblGrid>
              <a:tr h="3293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classification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523" marR="8523" marT="8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6420462"/>
                  </a:ext>
                </a:extLst>
              </a:tr>
              <a:tr h="519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523" marR="8523" marT="8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523" marR="8523" marT="852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518"/>
                  </a:ext>
                </a:extLst>
              </a:tr>
              <a:tr h="34199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267 213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271 415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289 512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307 167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2622238"/>
                  </a:ext>
                </a:extLst>
              </a:tr>
              <a:tr h="2533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139 344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144 035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155 114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7.69%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166 749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4783136"/>
                  </a:ext>
                </a:extLst>
              </a:tr>
              <a:tr h="2533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127 869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127 380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-0.38%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134 398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5.51%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140 418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5317386"/>
                  </a:ext>
                </a:extLst>
              </a:tr>
              <a:tr h="2533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783 156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1 008 017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28.71%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1 064 407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1 131 718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6.32%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5007253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Provinces and municipalities</a:t>
                      </a:r>
                    </a:p>
                  </a:txBody>
                  <a:tcPr marL="76701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556 392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758 416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36.31%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805 684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858 767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6.59%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7162904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governments and international organisations</a:t>
                      </a:r>
                    </a:p>
                  </a:txBody>
                  <a:tcPr marL="76701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5.38%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6137116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Non-profit institutions</a:t>
                      </a:r>
                    </a:p>
                  </a:txBody>
                  <a:tcPr marL="76701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101 819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121 822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19.65%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128 645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135 720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2777902"/>
                  </a:ext>
                </a:extLst>
              </a:tr>
              <a:tr h="2533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</a:p>
                  </a:txBody>
                  <a:tcPr marL="76701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124 186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126 982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129 241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136 349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569137"/>
                  </a:ext>
                </a:extLst>
              </a:tr>
              <a:tr h="2533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for capital assets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4 886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5 061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5 344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5 636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5.46%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1469490"/>
                  </a:ext>
                </a:extLst>
              </a:tr>
              <a:tr h="2533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 and equipment</a:t>
                      </a:r>
                    </a:p>
                  </a:txBody>
                  <a:tcPr marL="76701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4 886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5 061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5 344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5 636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5.46%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354635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economic classification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1 055 255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1 284 493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21.72%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1 359 263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5.82%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1 444 521 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6.27%</a:t>
                      </a:r>
                    </a:p>
                  </a:txBody>
                  <a:tcPr marL="8523" marR="8523" marT="8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0529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40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852854" y="108623"/>
            <a:ext cx="7174523" cy="663820"/>
          </a:xfrm>
        </p:spPr>
        <p:txBody>
          <a:bodyPr/>
          <a:lstStyle/>
          <a:p>
            <a:r>
              <a:rPr lang="en-ZA" sz="2215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CONDITIONAL GRANTS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8014938"/>
              </p:ext>
            </p:extLst>
          </p:nvPr>
        </p:nvGraphicFramePr>
        <p:xfrm>
          <a:off x="297611" y="639666"/>
          <a:ext cx="8587596" cy="44869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46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6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6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6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1191">
                <a:tc>
                  <a:txBody>
                    <a:bodyPr/>
                    <a:lstStyle/>
                    <a:p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+mn-lt"/>
                        </a:rPr>
                        <a:t>2018/19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+mn-lt"/>
                        </a:rPr>
                        <a:t>2019/20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+mn-lt"/>
                        </a:rPr>
                        <a:t>2020/21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191">
                <a:tc>
                  <a:txBody>
                    <a:bodyPr/>
                    <a:lstStyle/>
                    <a:p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+mn-lt"/>
                        </a:rPr>
                        <a:t>R’000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+mn-lt"/>
                        </a:rPr>
                        <a:t>R’000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+mn-lt"/>
                        </a:rPr>
                        <a:t>R’000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191">
                <a:tc gridSpan="4"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Early</a:t>
                      </a:r>
                      <a:r>
                        <a:rPr lang="en-ZA" sz="1400" baseline="0" dirty="0" smtClean="0">
                          <a:latin typeface="+mn-lt"/>
                        </a:rPr>
                        <a:t> Childhood Development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8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ECD – subsidy expansion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412 055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435 101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464 232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83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ECD</a:t>
                      </a:r>
                      <a:r>
                        <a:rPr lang="en-ZA" sz="1400" baseline="0" dirty="0" smtClean="0">
                          <a:latin typeface="+mn-lt"/>
                        </a:rPr>
                        <a:t> – centre maintenance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78 746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83 127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88 717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191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+mn-lt"/>
                        </a:rPr>
                        <a:t>Substance</a:t>
                      </a:r>
                      <a:r>
                        <a:rPr lang="en-ZA" sz="1400" baseline="0" dirty="0" smtClean="0">
                          <a:latin typeface="+mn-lt"/>
                        </a:rPr>
                        <a:t> Abuse Treatment Grant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386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Operationalisation of centers in NC, FS, NW and EC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70 833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74 800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78 914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191">
                <a:tc gridSpan="4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Social Worker Employment Grant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86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Employment</a:t>
                      </a:r>
                      <a:r>
                        <a:rPr lang="en-US" sz="1400" baseline="0" dirty="0" smtClean="0">
                          <a:latin typeface="+mn-lt"/>
                        </a:rPr>
                        <a:t> of Social Work Graduates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196 783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212 656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226 904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869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758 417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805 684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n-lt"/>
                        </a:rPr>
                        <a:t>858 767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2" marR="84402" marT="42211" marB="42211" anchor="ctr"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502724"/>
                  </a:ext>
                </a:extLst>
              </a:tr>
            </a:tbl>
          </a:graphicData>
        </a:graphic>
      </p:graphicFrame>
      <p:sp>
        <p:nvSpPr>
          <p:cNvPr id="727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EC9DD-A5C1-4FA7-ABA7-0201175F6516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06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82DE2A-8E50-40DB-9C91-10B87182258D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517282" y="2158600"/>
            <a:ext cx="8109438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85" b="1">
                <a:solidFill>
                  <a:srgbClr val="000000"/>
                </a:solidFill>
                <a:latin typeface="Arial" panose="020B0604020202020204" pitchFamily="34" charset="0"/>
              </a:rPr>
              <a:t>PROGRAMME 5: SOCIAL POLICY &amp; INTEGRATED SERVICE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69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DFF53-C162-48A2-9F06-729FB7BDFC88}" type="slidenum">
              <a:rPr lang="en-US" altLang="en-US" sz="1292">
                <a:solidFill>
                  <a:srgbClr val="000000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92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785446" y="686358"/>
            <a:ext cx="76668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 BASELINE ALLOCATION  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0759561"/>
              </p:ext>
            </p:extLst>
          </p:nvPr>
        </p:nvGraphicFramePr>
        <p:xfrm>
          <a:off x="754673" y="1302727"/>
          <a:ext cx="7672754" cy="41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312377" y="1811216"/>
            <a:ext cx="4932485" cy="553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987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7E95A-BD73-4FD7-9121-551F1A7DA435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517282" y="544788"/>
            <a:ext cx="8109438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PROGRAMME 5: SOCIAL POLICY &amp; INTEGRATED SERVICE DELIVERY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51692" y="1318846"/>
          <a:ext cx="8510954" cy="3868615"/>
        </p:xfrm>
        <a:graphic>
          <a:graphicData uri="http://schemas.openxmlformats.org/drawingml/2006/table">
            <a:tbl>
              <a:tblPr/>
              <a:tblGrid>
                <a:gridCol w="2813538">
                  <a:extLst>
                    <a:ext uri="{9D8B030D-6E8A-4147-A177-3AD203B41FA5}">
                      <a16:colId xmlns:a16="http://schemas.microsoft.com/office/drawing/2014/main" xmlns="" val="2279894895"/>
                    </a:ext>
                  </a:extLst>
                </a:gridCol>
                <a:gridCol w="1127058">
                  <a:extLst>
                    <a:ext uri="{9D8B030D-6E8A-4147-A177-3AD203B41FA5}">
                      <a16:colId xmlns:a16="http://schemas.microsoft.com/office/drawing/2014/main" xmlns="" val="274156766"/>
                    </a:ext>
                  </a:extLst>
                </a:gridCol>
                <a:gridCol w="807073">
                  <a:extLst>
                    <a:ext uri="{9D8B030D-6E8A-4147-A177-3AD203B41FA5}">
                      <a16:colId xmlns:a16="http://schemas.microsoft.com/office/drawing/2014/main" xmlns="" val="3804682912"/>
                    </a:ext>
                  </a:extLst>
                </a:gridCol>
                <a:gridCol w="807073">
                  <a:extLst>
                    <a:ext uri="{9D8B030D-6E8A-4147-A177-3AD203B41FA5}">
                      <a16:colId xmlns:a16="http://schemas.microsoft.com/office/drawing/2014/main" xmlns="" val="3756912248"/>
                    </a:ext>
                  </a:extLst>
                </a:gridCol>
                <a:gridCol w="745932">
                  <a:extLst>
                    <a:ext uri="{9D8B030D-6E8A-4147-A177-3AD203B41FA5}">
                      <a16:colId xmlns:a16="http://schemas.microsoft.com/office/drawing/2014/main" xmlns="" val="2258490608"/>
                    </a:ext>
                  </a:extLst>
                </a:gridCol>
                <a:gridCol w="742874">
                  <a:extLst>
                    <a:ext uri="{9D8B030D-6E8A-4147-A177-3AD203B41FA5}">
                      <a16:colId xmlns:a16="http://schemas.microsoft.com/office/drawing/2014/main" xmlns="" val="3074939128"/>
                    </a:ext>
                  </a:extLst>
                </a:gridCol>
                <a:gridCol w="880444">
                  <a:extLst>
                    <a:ext uri="{9D8B030D-6E8A-4147-A177-3AD203B41FA5}">
                      <a16:colId xmlns:a16="http://schemas.microsoft.com/office/drawing/2014/main" xmlns="" val="982634571"/>
                    </a:ext>
                  </a:extLst>
                </a:gridCol>
                <a:gridCol w="586962">
                  <a:extLst>
                    <a:ext uri="{9D8B030D-6E8A-4147-A177-3AD203B41FA5}">
                      <a16:colId xmlns:a16="http://schemas.microsoft.com/office/drawing/2014/main" xmlns="" val="1267833353"/>
                    </a:ext>
                  </a:extLst>
                </a:gridCol>
              </a:tblGrid>
              <a:tr h="40794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Sub-programme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39487"/>
                  </a:ext>
                </a:extLst>
              </a:tr>
              <a:tr h="36242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979680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Policy Research and Development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5 718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5 910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6 783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1149997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Projects and Innovation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10 612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10 995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11 766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12 580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6.92%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467995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Policy Promotion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32 439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34 531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36 921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6.92%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39 443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5220107"/>
                  </a:ext>
                </a:extLst>
              </a:tr>
              <a:tr h="36242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and Monitoring of Non-Profit Organisations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36 134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37 472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40 082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6.97%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42 837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6.87%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8675496"/>
                  </a:ext>
                </a:extLst>
              </a:tr>
              <a:tr h="36242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 Abuse Advisory Services and Oversight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5 921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6 205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6 594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7 001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6.17%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369830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Development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93 785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91 153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96 588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100 812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4.37%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944298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Development Agency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200 913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202 578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214 482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5.88%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226 829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6427348"/>
                  </a:ext>
                </a:extLst>
              </a:tr>
              <a:tr h="31380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Management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3 334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3 459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3 697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6.88%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3 949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6.82%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1466796"/>
                  </a:ext>
                </a:extLst>
              </a:tr>
              <a:tr h="49057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for Programmes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388 856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392 303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416 464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440 234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8056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71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C583D-6B48-46D7-9842-040EBCF2F91D}" type="slidenum">
              <a:rPr lang="en-US" altLang="en-US" sz="1292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92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543659" y="781608"/>
            <a:ext cx="81094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15" b="1" dirty="0">
                <a:solidFill>
                  <a:srgbClr val="000000"/>
                </a:solidFill>
                <a:latin typeface="Arial" panose="020B0604020202020204" pitchFamily="34" charset="0"/>
              </a:rPr>
              <a:t>EXPENDITURE PER ECONOMIC CLASSIFICATION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0164407"/>
              </p:ext>
            </p:extLst>
          </p:nvPr>
        </p:nvGraphicFramePr>
        <p:xfrm>
          <a:off x="351692" y="1318846"/>
          <a:ext cx="8717357" cy="3872059"/>
        </p:xfrm>
        <a:graphic>
          <a:graphicData uri="http://schemas.openxmlformats.org/drawingml/2006/table">
            <a:tbl>
              <a:tblPr/>
              <a:tblGrid>
                <a:gridCol w="2811233">
                  <a:extLst>
                    <a:ext uri="{9D8B030D-6E8A-4147-A177-3AD203B41FA5}">
                      <a16:colId xmlns:a16="http://schemas.microsoft.com/office/drawing/2014/main" xmlns="" val="475790292"/>
                    </a:ext>
                  </a:extLst>
                </a:gridCol>
                <a:gridCol w="974360">
                  <a:extLst>
                    <a:ext uri="{9D8B030D-6E8A-4147-A177-3AD203B41FA5}">
                      <a16:colId xmlns:a16="http://schemas.microsoft.com/office/drawing/2014/main" xmlns="" val="999188322"/>
                    </a:ext>
                  </a:extLst>
                </a:gridCol>
                <a:gridCol w="1064302">
                  <a:extLst>
                    <a:ext uri="{9D8B030D-6E8A-4147-A177-3AD203B41FA5}">
                      <a16:colId xmlns:a16="http://schemas.microsoft.com/office/drawing/2014/main" xmlns="" val="54319232"/>
                    </a:ext>
                  </a:extLst>
                </a:gridCol>
                <a:gridCol w="704847">
                  <a:extLst>
                    <a:ext uri="{9D8B030D-6E8A-4147-A177-3AD203B41FA5}">
                      <a16:colId xmlns:a16="http://schemas.microsoft.com/office/drawing/2014/main" xmlns="" val="3442142841"/>
                    </a:ext>
                  </a:extLst>
                </a:gridCol>
                <a:gridCol w="899100">
                  <a:extLst>
                    <a:ext uri="{9D8B030D-6E8A-4147-A177-3AD203B41FA5}">
                      <a16:colId xmlns:a16="http://schemas.microsoft.com/office/drawing/2014/main" xmlns="" val="70358265"/>
                    </a:ext>
                  </a:extLst>
                </a:gridCol>
                <a:gridCol w="589706">
                  <a:extLst>
                    <a:ext uri="{9D8B030D-6E8A-4147-A177-3AD203B41FA5}">
                      <a16:colId xmlns:a16="http://schemas.microsoft.com/office/drawing/2014/main" xmlns="" val="2263263973"/>
                    </a:ext>
                  </a:extLst>
                </a:gridCol>
                <a:gridCol w="1149153">
                  <a:extLst>
                    <a:ext uri="{9D8B030D-6E8A-4147-A177-3AD203B41FA5}">
                      <a16:colId xmlns:a16="http://schemas.microsoft.com/office/drawing/2014/main" xmlns="" val="2540026083"/>
                    </a:ext>
                  </a:extLst>
                </a:gridCol>
                <a:gridCol w="524656">
                  <a:extLst>
                    <a:ext uri="{9D8B030D-6E8A-4147-A177-3AD203B41FA5}">
                      <a16:colId xmlns:a16="http://schemas.microsoft.com/office/drawing/2014/main" xmlns="" val="1526130944"/>
                    </a:ext>
                  </a:extLst>
                </a:gridCol>
              </a:tblGrid>
              <a:tr h="3671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classification</a:t>
                      </a:r>
                    </a:p>
                    <a:p>
                      <a:pPr algn="l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6388819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Increase</a:t>
                      </a:r>
                    </a:p>
                  </a:txBody>
                  <a:tcPr marL="8375" marR="8375" marT="83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277204"/>
                  </a:ext>
                </a:extLst>
              </a:tr>
              <a:tr h="31771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128 188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126 756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-1.12%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135 773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143 554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8774314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78 150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80 299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86 409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92 889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5524706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50 038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46 457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-7.16%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49 364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50 665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7637754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259 900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264 735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279 834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295 776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876144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agencies and accounts</a:t>
                      </a:r>
                    </a:p>
                  </a:txBody>
                  <a:tcPr marL="75378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200 913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202 578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214 482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5.88%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226 829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330303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governments and international organisations</a:t>
                      </a:r>
                    </a:p>
                  </a:txBody>
                  <a:tcPr marL="75378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-8.38%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911272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Non-profit institutions</a:t>
                      </a:r>
                    </a:p>
                  </a:txBody>
                  <a:tcPr marL="75378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30 795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32 369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34 182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36 062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953477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</a:p>
                  </a:txBody>
                  <a:tcPr marL="75378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26 216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27 736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29 290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30 901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826815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for capital assets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5.48%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11822"/>
                  </a:ext>
                </a:extLst>
              </a:tr>
              <a:tr h="23534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 and equipment</a:t>
                      </a:r>
                    </a:p>
                  </a:txBody>
                  <a:tcPr marL="75378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5.48%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211662"/>
                  </a:ext>
                </a:extLst>
              </a:tr>
              <a:tr h="42596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economic classification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388 856 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392 303 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416 464 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6.16%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440 234 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5.71%</a:t>
                      </a:r>
                    </a:p>
                  </a:txBody>
                  <a:tcPr marL="8375" marR="8375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125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5926637"/>
            <a:ext cx="1933856" cy="5904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126" y="6023535"/>
            <a:ext cx="1064417" cy="48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512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84739" y="410015"/>
            <a:ext cx="7174523" cy="731226"/>
          </a:xfrm>
        </p:spPr>
        <p:txBody>
          <a:bodyPr/>
          <a:lstStyle/>
          <a:p>
            <a:r>
              <a:rPr lang="en-ZA" altLang="en-US" sz="2215" b="1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RECOMMENDATION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1692" y="1318846"/>
            <a:ext cx="8258908" cy="41587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</a:t>
            </a: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Portfolio Committee on Social Development considers the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Performance Plan (2018/2019) </a:t>
            </a: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Department of Social Development.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DC6FD-2883-45CE-814F-0035FD55B170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17500" y="431800"/>
            <a:ext cx="8788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ヒラギノ角ゴ Pro W3" charset="-128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9938" y="1557338"/>
            <a:ext cx="7477125" cy="2678112"/>
          </a:xfrm>
          <a:prstGeom prst="rect">
            <a:avLst/>
          </a:prstGeom>
          <a:solidFill>
            <a:srgbClr val="FCD7AE"/>
          </a:solidFill>
          <a:ln w="76200">
            <a:solidFill>
              <a:srgbClr val="904E0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Ke ya 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leboga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	Ke a 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leboha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Ke a 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leboga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	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Ngiyabonga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 		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Ndiyabulela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Ngiyathokoza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Ngiyabonga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		Inkomu	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Ndi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khou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livhuha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Thank you			</a:t>
            </a:r>
            <a:r>
              <a:rPr lang="en-US" altLang="en-US" sz="2800" b="1" dirty="0" err="1" smtClean="0">
                <a:solidFill>
                  <a:srgbClr val="967D42"/>
                </a:solidFill>
                <a:latin typeface="Arial Narrow" panose="020B0606020202030204" pitchFamily="34" charset="0"/>
              </a:rPr>
              <a:t>Dankie</a:t>
            </a: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</a:br>
            <a:r>
              <a:rPr lang="en-US" altLang="en-US" sz="2800" b="1" dirty="0" smtClean="0">
                <a:solidFill>
                  <a:srgbClr val="967D42"/>
                </a:solidFill>
                <a:latin typeface="Arial Narrow" panose="020B0606020202030204" pitchFamily="34" charset="0"/>
              </a:rPr>
              <a:t>			</a:t>
            </a:r>
            <a:endParaRPr lang="en-ZA" altLang="en-US" sz="2800" dirty="0" smtClean="0">
              <a:solidFill>
                <a:srgbClr val="967D4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0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0490" y="908050"/>
          <a:ext cx="9144001" cy="4527550"/>
        </p:xfrm>
        <a:graphic>
          <a:graphicData uri="http://schemas.openxmlformats.org/drawingml/2006/table">
            <a:tbl>
              <a:tblPr/>
              <a:tblGrid>
                <a:gridCol w="1285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0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3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38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38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6272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targets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2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 Human Resource Plan (SHRP)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of key elements of the SHRP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Alignment and approval of Provincial  Generic Structures with National Structure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Sector Skills Audit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the Implementation of approved generic structure by Provinces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Building of Social Service Practitioners on occupation specific training interventions of the Skills Audit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findings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international engagements facilitated   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in  8 international 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engagements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2 international engagements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2 international engagements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2 international engagements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DSD participation 2 international engagements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0789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Integrated social sector-wide ICT service delivery platform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2628265" algn="ctr"/>
                          <a:tab pos="5256530" algn="r"/>
                          <a:tab pos="180340" algn="l"/>
                          <a:tab pos="540385" algn="l"/>
                        </a:tabLst>
                      </a:pPr>
                      <a:r>
                        <a:rPr lang="en-GB" sz="1200" kern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kern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Establish NISIS development governance framework and enhance existing data sources 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Define and analyse community development business processes for existing systems (NPO, CBIMS and NISIS)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and develop prototype for existing systems (NPO, CBIMS and NISIS)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and develop prototype for existing systems (NPO, CBIMS, and NISIS)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Integrate community development services into a single information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case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system</a:t>
                      </a:r>
                      <a:r>
                        <a:rPr lang="en-ZA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52054" y="307885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cap="all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Programme 1: ADMINISTRATION</a:t>
            </a:r>
            <a:endParaRPr lang="en-ZA" sz="2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2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3199" y="908050"/>
          <a:ext cx="8585198" cy="4439296"/>
        </p:xfrm>
        <a:graphic>
          <a:graphicData uri="http://schemas.openxmlformats.org/drawingml/2006/table">
            <a:tbl>
              <a:tblPr/>
              <a:tblGrid>
                <a:gridCol w="120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3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23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3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23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4454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of reporting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targets</a:t>
                      </a:r>
                      <a:endParaRPr kumimoji="0" lang="en-ZA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ZA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26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endParaRPr lang="en-ZA" sz="11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 </a:t>
                      </a:r>
                      <a:endParaRPr lang="en-ZA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890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539750" algn="l"/>
                        </a:tabLst>
                      </a:pPr>
                      <a:r>
                        <a:rPr kumimoji="0" lang="en-Z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Entity Governance  and Oversight Framework implemented</a:t>
                      </a:r>
                    </a:p>
                  </a:txBody>
                  <a:tcPr marL="57435" marR="5743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assessment of compliance of entities to the Entity Governance and Oversight Framework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 management plan developed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Analysed, integrated quarterly report for Entities and associated institutions submitted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Analysed, integrated quarterly report for Entities and associated institutions submitted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Analysed, integrated quarterly report for Entities and associated institutions submitted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Evaluation reports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457200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evaluation on Project Mikondzo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of the study design and scope of Project Mikondzo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an evaluation study on Project Mikondzo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Conduct an evaluation study on Project Mikondzo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report compiled on the evaluation of Project Mikondzo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9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Unqualified audit report on AFS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Unqualified audit report on AFS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AFS for the 2017/18 financial year submitted for audit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interim financial statements for the 2018/19 financial year submitted for audit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2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interim financial statements for the 2018/19 financial year submitted for audit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8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2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interim financial statements for the 2018/19 financial year submitted for audit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054" y="446385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cap="all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Programme 1: ADMINISTRATION</a:t>
            </a:r>
            <a:endParaRPr lang="en-ZA" sz="24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74E8-B5BD-1543-95E9-5C242F28C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0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crosoft PowerPoint Presentation2">
  <a:themeElements>
    <a:clrScheme name="Microsoft PowerPoint 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oft PowerPoint Presentation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icrosoft PowerPoint 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PowerPoint 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PowerPoint 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SD2017 Powerpoint Template OR Tamb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inance Part 2017 18 2nd  Quarter.pptx" id="{DAC95633-D63D-411E-A246-FD8B0A60FCB2}" vid="{DE16B204-5DD4-44BC-BE67-237A37D7A4FC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8569</Words>
  <Application>Microsoft Office PowerPoint</Application>
  <PresentationFormat>On-screen Show (4:3)</PresentationFormat>
  <Paragraphs>2399</Paragraphs>
  <Slides>77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Office Theme</vt:lpstr>
      <vt:lpstr>1_Office Theme</vt:lpstr>
      <vt:lpstr>1_Microsoft PowerPoint Presentation2</vt:lpstr>
      <vt:lpstr>DSD2017 Powerpoint Template OR Tambo</vt:lpstr>
      <vt:lpstr>2_Office Theme</vt:lpstr>
      <vt:lpstr>BRIEFING TO THE PORTFOLIO COMMITTEE ON SOCIAL DEVELOPMENT</vt:lpstr>
      <vt:lpstr>PRESENTATION STRUCTURE</vt:lpstr>
      <vt:lpstr>PURPOSE</vt:lpstr>
      <vt:lpstr>DSD STRATEGIC OVERVIEW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SUMMARY - 2018 MTEF </vt:lpstr>
      <vt:lpstr>EXPLANATION OF BASELINE INCREASES / DECREASES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CONDITIONAL GRANTS</vt:lpstr>
      <vt:lpstr>Slide 72</vt:lpstr>
      <vt:lpstr>Slide 73</vt:lpstr>
      <vt:lpstr>Slide 74</vt:lpstr>
      <vt:lpstr>Slide 75</vt:lpstr>
      <vt:lpstr>RECOMMENDATION</vt:lpstr>
      <vt:lpstr>Slide 77</vt:lpstr>
    </vt:vector>
  </TitlesOfParts>
  <Company>Department of Social Development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Nonkululeko Vilakazi</dc:creator>
  <cp:lastModifiedBy>PUMZA</cp:lastModifiedBy>
  <cp:revision>212</cp:revision>
  <cp:lastPrinted>2018-04-17T04:49:42Z</cp:lastPrinted>
  <dcterms:created xsi:type="dcterms:W3CDTF">2018-03-19T12:57:15Z</dcterms:created>
  <dcterms:modified xsi:type="dcterms:W3CDTF">2018-05-03T11:32:32Z</dcterms:modified>
</cp:coreProperties>
</file>