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4"/>
  </p:notesMasterIdLst>
  <p:handoutMasterIdLst>
    <p:handoutMasterId r:id="rId15"/>
  </p:handoutMasterIdLst>
  <p:sldIdLst>
    <p:sldId id="282" r:id="rId2"/>
    <p:sldId id="290" r:id="rId3"/>
    <p:sldId id="291" r:id="rId4"/>
    <p:sldId id="292" r:id="rId5"/>
    <p:sldId id="293" r:id="rId6"/>
    <p:sldId id="294" r:id="rId7"/>
    <p:sldId id="295" r:id="rId8"/>
    <p:sldId id="296" r:id="rId9"/>
    <p:sldId id="297" r:id="rId10"/>
    <p:sldId id="298" r:id="rId11"/>
    <p:sldId id="299" r:id="rId12"/>
    <p:sldId id="300" r:id="rId13"/>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8" autoAdjust="0"/>
    <p:restoredTop sz="86437" autoAdjust="0"/>
  </p:normalViewPr>
  <p:slideViewPr>
    <p:cSldViewPr>
      <p:cViewPr>
        <p:scale>
          <a:sx n="81" d="100"/>
          <a:sy n="81" d="100"/>
        </p:scale>
        <p:origin x="-996" y="3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532" y="-102"/>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5BD08C2-12D6-410D-B87E-1F744998A889}" type="datetimeFigureOut">
              <a:rPr lang="en-US"/>
              <a:pPr>
                <a:defRPr/>
              </a:pPr>
              <a:t>5/3/2018</a:t>
            </a:fld>
            <a:endParaRPr lang="en-ZA"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ZA"/>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11D622F-7EC3-49A6-A90C-20425A94F136}" type="slidenum">
              <a:rPr lang="en-ZA"/>
              <a:pPr>
                <a:defRPr/>
              </a:pPr>
              <a:t>‹#›</a:t>
            </a:fld>
            <a:endParaRPr lang="en-ZA" dirty="0"/>
          </a:p>
        </p:txBody>
      </p:sp>
    </p:spTree>
    <p:extLst>
      <p:ext uri="{BB962C8B-B14F-4D97-AF65-F5344CB8AC3E}">
        <p14:creationId xmlns:p14="http://schemas.microsoft.com/office/powerpoint/2010/main" xmlns="" val="275358936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ZA"/>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F8D9347-8ACD-41C2-B460-B6C761A5F749}" type="datetimeFigureOut">
              <a:rPr lang="en-US"/>
              <a:pPr>
                <a:defRPr/>
              </a:pPr>
              <a:t>5/3/2018</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ZA" noProof="0"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ZA"/>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9C9DEA5-D9CA-4741-96FB-A6A5F2708945}" type="slidenum">
              <a:rPr lang="en-ZA"/>
              <a:pPr>
                <a:defRPr/>
              </a:pPr>
              <a:t>‹#›</a:t>
            </a:fld>
            <a:endParaRPr lang="en-ZA" dirty="0"/>
          </a:p>
        </p:txBody>
      </p:sp>
    </p:spTree>
    <p:extLst>
      <p:ext uri="{BB962C8B-B14F-4D97-AF65-F5344CB8AC3E}">
        <p14:creationId xmlns:p14="http://schemas.microsoft.com/office/powerpoint/2010/main" xmlns="" val="1511279822"/>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Requiring all women to get an ultrasound before all abortions, by  changing the definition of “gestation period” in the 1994 policy so it can only be verified via ultrasound.</a:t>
            </a:r>
          </a:p>
          <a:p>
            <a:pPr marL="171450" indent="-171450">
              <a:buFont typeface="Arial" panose="020B0604020202020204" pitchFamily="34" charset="0"/>
              <a:buChar char="•"/>
            </a:pPr>
            <a:r>
              <a:rPr lang="en-US" dirty="0" smtClean="0"/>
              <a:t>Required counselling before and after termination for all abortions. </a:t>
            </a:r>
          </a:p>
          <a:p>
            <a:pPr marL="171450" indent="-171450">
              <a:buFont typeface="Arial" panose="020B0604020202020204" pitchFamily="34" charset="0"/>
              <a:buChar char="•"/>
            </a:pPr>
            <a:r>
              <a:rPr lang="en-US" dirty="0" smtClean="0"/>
              <a:t>For abortions between 13-20 weeks, a medical practitioner and a social worker must agree that the pregnancy would significantly “affect the social or economic circumstances of the women”. This is likely the common justification MP’s give for doing an abortion as the others (rape/incest, deformity, risk to women’s mental/physical health) are more specific and probably apply to a low number of cases. </a:t>
            </a:r>
          </a:p>
          <a:p>
            <a:pPr marL="171450" indent="-171450">
              <a:buFont typeface="Arial" panose="020B0604020202020204" pitchFamily="34" charset="0"/>
              <a:buChar char="•"/>
            </a:pPr>
            <a:r>
              <a:rPr lang="en-US" dirty="0" smtClean="0"/>
              <a:t>For abortions after 20 weeks, the bill removes the justification for MP’s if the there is a “risk of injury for the fetus” given that it must also be the vague legal means most doctors use, vs the justification of the birth </a:t>
            </a:r>
            <a:br>
              <a:rPr lang="en-US" dirty="0" smtClean="0"/>
            </a:br>
            <a:r>
              <a:rPr lang="en-US" dirty="0" smtClean="0"/>
              <a:t>“endangering a women's life” and/or “severe malformation of the fetus</a:t>
            </a:r>
            <a:endParaRPr lang="en-US" dirty="0"/>
          </a:p>
        </p:txBody>
      </p:sp>
      <p:sp>
        <p:nvSpPr>
          <p:cNvPr id="4" name="Slide Number Placeholder 3"/>
          <p:cNvSpPr>
            <a:spLocks noGrp="1"/>
          </p:cNvSpPr>
          <p:nvPr>
            <p:ph type="sldNum" sz="quarter" idx="10"/>
          </p:nvPr>
        </p:nvSpPr>
        <p:spPr/>
        <p:txBody>
          <a:bodyPr/>
          <a:lstStyle/>
          <a:p>
            <a:fld id="{489CC494-4FEA-4F2C-8B56-F4C16C54990F}" type="slidenum">
              <a:rPr lang="en-US" smtClean="0"/>
              <a:pPr/>
              <a:t>2</a:t>
            </a:fld>
            <a:endParaRPr lang="en-US"/>
          </a:p>
        </p:txBody>
      </p:sp>
    </p:spTree>
    <p:extLst>
      <p:ext uri="{BB962C8B-B14F-4D97-AF65-F5344CB8AC3E}">
        <p14:creationId xmlns:p14="http://schemas.microsoft.com/office/powerpoint/2010/main" xmlns="" val="2233325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489CC494-4FEA-4F2C-8B56-F4C16C54990F}" type="slidenum">
              <a:rPr lang="en-US" smtClean="0"/>
              <a:pPr/>
              <a:t>8</a:t>
            </a:fld>
            <a:endParaRPr lang="en-US"/>
          </a:p>
        </p:txBody>
      </p:sp>
    </p:spTree>
    <p:extLst>
      <p:ext uri="{BB962C8B-B14F-4D97-AF65-F5344CB8AC3E}">
        <p14:creationId xmlns:p14="http://schemas.microsoft.com/office/powerpoint/2010/main" xmlns="" val="1865669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900" b="0" i="0" u="none" strike="noStrike" kern="1200" dirty="0" smtClean="0">
                <a:solidFill>
                  <a:schemeClr val="tx1"/>
                </a:solidFill>
                <a:effectLst/>
                <a:latin typeface="+mn-lt"/>
                <a:ea typeface="+mn-ea"/>
                <a:cs typeface="+mn-cs"/>
              </a:rPr>
              <a:t>Estimated that 75% of all PHC facilities will require an additional Professional Nurse</a:t>
            </a:r>
            <a:r>
              <a:rPr lang="en-US" sz="900" dirty="0" smtClean="0"/>
              <a:t> </a:t>
            </a:r>
          </a:p>
          <a:p>
            <a:pPr marL="171450" indent="-171450">
              <a:buFont typeface="Arial" panose="020B0604020202020204" pitchFamily="34" charset="0"/>
              <a:buChar char="•"/>
            </a:pPr>
            <a:r>
              <a:rPr lang="en-US" sz="900" b="0" i="0" u="none" strike="noStrike" kern="1200" dirty="0" smtClean="0">
                <a:solidFill>
                  <a:schemeClr val="tx1"/>
                </a:solidFill>
                <a:effectLst/>
                <a:latin typeface="+mn-lt"/>
                <a:ea typeface="+mn-ea"/>
                <a:cs typeface="+mn-cs"/>
              </a:rPr>
              <a:t>Estimated that 100% of all hospitals facilities will require an additional Professional Nurse</a:t>
            </a:r>
            <a:r>
              <a:rPr lang="en-US" sz="900" dirty="0" smtClean="0"/>
              <a:t> </a:t>
            </a:r>
          </a:p>
          <a:p>
            <a:pPr marL="171450" indent="-171450">
              <a:buFont typeface="Arial" panose="020B0604020202020204" pitchFamily="34" charset="0"/>
              <a:buChar char="•"/>
            </a:pPr>
            <a:r>
              <a:rPr lang="en-US" sz="900" b="0" i="0" u="none" strike="noStrike" kern="1200" dirty="0" smtClean="0">
                <a:solidFill>
                  <a:schemeClr val="tx1"/>
                </a:solidFill>
                <a:effectLst/>
                <a:latin typeface="+mn-lt"/>
                <a:ea typeface="+mn-ea"/>
                <a:cs typeface="+mn-cs"/>
              </a:rPr>
              <a:t>Estimated that 75% PHC facilities &amp; 100% Hospitals will require an additional Counsellor</a:t>
            </a:r>
            <a:r>
              <a:rPr lang="en-US" sz="900" dirty="0" smtClean="0"/>
              <a:t> </a:t>
            </a:r>
          </a:p>
          <a:p>
            <a:pPr marL="171450" indent="-171450">
              <a:buFont typeface="Arial" panose="020B0604020202020204" pitchFamily="34" charset="0"/>
              <a:buChar char="•"/>
            </a:pPr>
            <a:r>
              <a:rPr lang="en-US" sz="900" b="0" i="0" u="none" strike="noStrike" kern="1200" dirty="0" smtClean="0">
                <a:solidFill>
                  <a:schemeClr val="tx1"/>
                </a:solidFill>
                <a:effectLst/>
                <a:latin typeface="+mn-lt"/>
                <a:ea typeface="+mn-ea"/>
                <a:cs typeface="+mn-cs"/>
              </a:rPr>
              <a:t>Estimated that 75% PHC facilities &amp; 100% Hospitals</a:t>
            </a:r>
            <a:r>
              <a:rPr lang="en-US" sz="900" b="0" i="0" u="none" strike="noStrike" kern="1200" baseline="0" dirty="0" smtClean="0">
                <a:solidFill>
                  <a:schemeClr val="tx1"/>
                </a:solidFill>
                <a:effectLst/>
                <a:latin typeface="+mn-lt"/>
                <a:ea typeface="+mn-ea"/>
                <a:cs typeface="+mn-cs"/>
              </a:rPr>
              <a:t> </a:t>
            </a:r>
            <a:r>
              <a:rPr lang="en-US" sz="900" b="0" i="0" u="none" strike="noStrike" kern="1200" dirty="0" smtClean="0">
                <a:solidFill>
                  <a:schemeClr val="tx1"/>
                </a:solidFill>
                <a:effectLst/>
                <a:latin typeface="+mn-lt"/>
                <a:ea typeface="+mn-ea"/>
                <a:cs typeface="+mn-cs"/>
              </a:rPr>
              <a:t>will require an additional Technician</a:t>
            </a:r>
            <a:r>
              <a:rPr lang="en-US" sz="900" dirty="0" smtClean="0"/>
              <a:t> </a:t>
            </a:r>
          </a:p>
          <a:p>
            <a:pPr marL="171450" indent="-171450">
              <a:buFont typeface="Arial" panose="020B0604020202020204" pitchFamily="34" charset="0"/>
              <a:buChar char="•"/>
            </a:pPr>
            <a:r>
              <a:rPr lang="en-US" sz="900" b="0" i="0" u="none" strike="noStrike" kern="1200" dirty="0" smtClean="0">
                <a:solidFill>
                  <a:schemeClr val="tx1"/>
                </a:solidFill>
                <a:effectLst/>
                <a:latin typeface="+mn-lt"/>
                <a:ea typeface="+mn-ea"/>
                <a:cs typeface="+mn-cs"/>
              </a:rPr>
              <a:t>Estimated that 75% PHC facilities &amp; 100% Hospitals will require an additional Social Worker</a:t>
            </a:r>
            <a:r>
              <a:rPr lang="en-US" sz="900" dirty="0" smtClean="0"/>
              <a:t> </a:t>
            </a:r>
          </a:p>
          <a:p>
            <a:endParaRPr lang="en-US" sz="900" dirty="0"/>
          </a:p>
        </p:txBody>
      </p:sp>
      <p:sp>
        <p:nvSpPr>
          <p:cNvPr id="4" name="Slide Number Placeholder 3"/>
          <p:cNvSpPr>
            <a:spLocks noGrp="1"/>
          </p:cNvSpPr>
          <p:nvPr>
            <p:ph type="sldNum" sz="quarter" idx="10"/>
          </p:nvPr>
        </p:nvSpPr>
        <p:spPr/>
        <p:txBody>
          <a:bodyPr/>
          <a:lstStyle/>
          <a:p>
            <a:fld id="{489CC494-4FEA-4F2C-8B56-F4C16C54990F}" type="slidenum">
              <a:rPr lang="en-US" smtClean="0"/>
              <a:pPr/>
              <a:t>10</a:t>
            </a:fld>
            <a:endParaRPr lang="en-US"/>
          </a:p>
        </p:txBody>
      </p:sp>
    </p:spTree>
    <p:extLst>
      <p:ext uri="{BB962C8B-B14F-4D97-AF65-F5344CB8AC3E}">
        <p14:creationId xmlns:p14="http://schemas.microsoft.com/office/powerpoint/2010/main" xmlns="" val="3932439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9CC494-4FEA-4F2C-8B56-F4C16C54990F}" type="slidenum">
              <a:rPr lang="en-US" smtClean="0"/>
              <a:pPr/>
              <a:t>11</a:t>
            </a:fld>
            <a:endParaRPr lang="en-US"/>
          </a:p>
        </p:txBody>
      </p:sp>
    </p:spTree>
    <p:extLst>
      <p:ext uri="{BB962C8B-B14F-4D97-AF65-F5344CB8AC3E}">
        <p14:creationId xmlns:p14="http://schemas.microsoft.com/office/powerpoint/2010/main" xmlns="" val="3875073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jpe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2" name="Straight Connector 1"/>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3025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116" y="965200"/>
            <a:ext cx="8983133" cy="524721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564F2E9-A5E8-8044-AA17-48A4BFDEE2C3}" type="datetimeFigureOut">
              <a:rPr lang="en-US" smtClean="0"/>
              <a:pPr/>
              <a:t>5/3/2018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EAB8107-1DC0-6F41-BB70-76BC97B081A0}" type="slidenum">
              <a:rPr lang="en-US" smtClean="0"/>
              <a:pPr/>
              <a:t>‹#›</a:t>
            </a:fld>
            <a:endParaRPr lang="en-US"/>
          </a:p>
        </p:txBody>
      </p:sp>
    </p:spTree>
    <p:extLst>
      <p:ext uri="{BB962C8B-B14F-4D97-AF65-F5344CB8AC3E}">
        <p14:creationId xmlns:p14="http://schemas.microsoft.com/office/powerpoint/2010/main" xmlns="" val="4042163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userDrawn="1"/>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xmlns="" val="13089696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123" name="Picture 7" descr="NDOH Logo.jpg"/>
          <p:cNvPicPr>
            <a:picLocks noChangeAspect="1"/>
          </p:cNvPicPr>
          <p:nvPr userDrawn="1"/>
        </p:nvPicPr>
        <p:blipFill>
          <a:blip r:embed="rId5" cstate="print"/>
          <a:srcRect/>
          <a:stretch>
            <a:fillRect/>
          </a:stretch>
        </p:blipFill>
        <p:spPr bwMode="auto">
          <a:xfrm>
            <a:off x="6858000" y="6026268"/>
            <a:ext cx="2286000" cy="823913"/>
          </a:xfrm>
          <a:prstGeom prst="rect">
            <a:avLst/>
          </a:prstGeom>
          <a:noFill/>
          <a:ln w="9525">
            <a:noFill/>
            <a:miter lim="800000"/>
            <a:headEnd/>
            <a:tailEnd/>
          </a:ln>
        </p:spPr>
      </p:pic>
      <p:pic>
        <p:nvPicPr>
          <p:cNvPr id="5124" name="Picture 11"/>
          <p:cNvPicPr>
            <a:picLocks noChangeAspect="1" noChangeArrowheads="1"/>
          </p:cNvPicPr>
          <p:nvPr userDrawn="1"/>
        </p:nvPicPr>
        <p:blipFill>
          <a:blip r:embed="rId6" cstate="print"/>
          <a:srcRect r="25999"/>
          <a:stretch>
            <a:fillRect/>
          </a:stretch>
        </p:blipFill>
        <p:spPr bwMode="auto">
          <a:xfrm>
            <a:off x="7996237" y="0"/>
            <a:ext cx="1184275" cy="1066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95736" y="1556792"/>
            <a:ext cx="6948264" cy="3046988"/>
          </a:xfrm>
          <a:prstGeom prst="rect">
            <a:avLst/>
          </a:prstGeom>
          <a:noFill/>
        </p:spPr>
        <p:txBody>
          <a:bodyPr wrap="square" rtlCol="0">
            <a:spAutoFit/>
          </a:bodyPr>
          <a:lstStyle/>
          <a:p>
            <a:pPr algn="ctr"/>
            <a:r>
              <a:rPr lang="en-US" sz="2400" b="1" dirty="0" smtClean="0"/>
              <a:t>Briefing on Choice on Termination of Pregnancy (CTOP) Amendment Bill</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b="1" dirty="0" smtClean="0"/>
          </a:p>
          <a:p>
            <a:pPr algn="ctr"/>
            <a:endParaRPr lang="en-US" sz="2400" b="1" dirty="0" smtClean="0"/>
          </a:p>
          <a:p>
            <a:pPr algn="ctr"/>
            <a:r>
              <a:rPr lang="en-US" sz="2400" b="1" dirty="0" smtClean="0"/>
              <a:t>Portfolio Committee on Health</a:t>
            </a:r>
          </a:p>
          <a:p>
            <a:pPr algn="ctr"/>
            <a:endParaRPr lang="en-US" sz="2400" dirty="0">
              <a:solidFill>
                <a:schemeClr val="bg1">
                  <a:lumMod val="50000"/>
                </a:schemeClr>
              </a:solidFill>
            </a:endParaRPr>
          </a:p>
        </p:txBody>
      </p:sp>
      <p:sp>
        <p:nvSpPr>
          <p:cNvPr id="6" name="TextBox 5"/>
          <p:cNvSpPr txBox="1"/>
          <p:nvPr/>
        </p:nvSpPr>
        <p:spPr>
          <a:xfrm>
            <a:off x="2500298" y="4786322"/>
            <a:ext cx="5791200" cy="707886"/>
          </a:xfrm>
          <a:prstGeom prst="rect">
            <a:avLst/>
          </a:prstGeom>
          <a:noFill/>
        </p:spPr>
        <p:txBody>
          <a:bodyPr wrap="square" rtlCol="0">
            <a:spAutoFit/>
          </a:bodyPr>
          <a:lstStyle/>
          <a:p>
            <a:pPr algn="ctr"/>
            <a:endParaRPr lang="en-US" sz="2000" b="1" dirty="0" smtClean="0"/>
          </a:p>
          <a:p>
            <a:pPr algn="ctr"/>
            <a:r>
              <a:rPr lang="en-US" sz="2000" b="1" dirty="0" smtClean="0"/>
              <a:t>2 May 2018</a:t>
            </a:r>
            <a:endParaRPr lang="en-US" sz="2000" b="1" dirty="0">
              <a:cs typeface="Arial" pitchFamily="34" charset="0"/>
            </a:endParaRPr>
          </a:p>
        </p:txBody>
      </p:sp>
    </p:spTree>
    <p:extLst>
      <p:ext uri="{BB962C8B-B14F-4D97-AF65-F5344CB8AC3E}">
        <p14:creationId xmlns:p14="http://schemas.microsoft.com/office/powerpoint/2010/main" xmlns="" val="1093371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All calculations in this scenario assume that abortion services will be scaled up to 75% of existing PHC facilities and all hospitals excluding specialized hospitals. </a:t>
            </a:r>
            <a:endParaRPr lang="en-US" dirty="0"/>
          </a:p>
          <a:p>
            <a:endParaRPr lang="en-US" dirty="0" smtClean="0"/>
          </a:p>
          <a:p>
            <a:r>
              <a:rPr lang="en-US" dirty="0" smtClean="0"/>
              <a:t>The scenario estimates 75% of PHC facilities in South Africa to be 3 736 and hospitals at 332 based on DHIS data and assumes that those facilities must be equipped to offer abortion services.</a:t>
            </a:r>
          </a:p>
          <a:p>
            <a:endParaRPr lang="en-US" dirty="0" smtClean="0"/>
          </a:p>
          <a:p>
            <a:r>
              <a:rPr lang="en-US" dirty="0"/>
              <a:t>The scenario assumes that </a:t>
            </a:r>
            <a:r>
              <a:rPr lang="en-US" dirty="0" smtClean="0"/>
              <a:t>75% </a:t>
            </a:r>
            <a:r>
              <a:rPr lang="en-US" dirty="0"/>
              <a:t>of the PHC facilities and </a:t>
            </a:r>
            <a:r>
              <a:rPr lang="en-US" dirty="0" smtClean="0"/>
              <a:t>100% hospitals </a:t>
            </a:r>
            <a:r>
              <a:rPr lang="en-US" dirty="0"/>
              <a:t>will require a </a:t>
            </a:r>
            <a:r>
              <a:rPr lang="en-US" dirty="0" smtClean="0"/>
              <a:t>Professional </a:t>
            </a:r>
            <a:r>
              <a:rPr lang="en-US" dirty="0"/>
              <a:t>Nurse (General Nursing)  and Professional Nurse (Specialty Nursing) respectively to be able to meet demand for abortion services. </a:t>
            </a:r>
          </a:p>
          <a:p>
            <a:r>
              <a:rPr lang="en-US" dirty="0"/>
              <a:t>The scenario assumes that 75% of the PHC facilities and 100% hospitals </a:t>
            </a:r>
            <a:r>
              <a:rPr lang="en-US" dirty="0" smtClean="0"/>
              <a:t>require </a:t>
            </a:r>
            <a:r>
              <a:rPr lang="en-US" dirty="0"/>
              <a:t>a trained counsellor, social worker, and ultrasound technician. With further data on current availability and distribution of these cadres, this assumption can be made more accurate.</a:t>
            </a:r>
          </a:p>
          <a:p>
            <a:endParaRPr lang="en-US" dirty="0"/>
          </a:p>
          <a:p>
            <a:r>
              <a:rPr lang="en-US" dirty="0"/>
              <a:t>The scenario assumes that 50% of all PHC facilities require an ultrasound machine to meet the increased demand for this service. </a:t>
            </a:r>
          </a:p>
          <a:p>
            <a:endParaRPr lang="en-US" dirty="0" smtClean="0"/>
          </a:p>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6C0391-CE84-4870-8D9A-5C75E8C33D04}" type="slidenum">
              <a:rPr lang="en-US" smtClean="0"/>
              <a:pPr/>
              <a:t>10</a:t>
            </a:fld>
            <a:endParaRPr lang="en-US"/>
          </a:p>
        </p:txBody>
      </p:sp>
    </p:spTree>
    <p:extLst>
      <p:ext uri="{BB962C8B-B14F-4D97-AF65-F5344CB8AC3E}">
        <p14:creationId xmlns:p14="http://schemas.microsoft.com/office/powerpoint/2010/main" xmlns="" val="4000306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Costing of the Proposed Amendment</a:t>
            </a:r>
            <a:endParaRPr lang="en-US" dirty="0"/>
          </a:p>
        </p:txBody>
      </p:sp>
      <p:graphicFrame>
        <p:nvGraphicFramePr>
          <p:cNvPr id="6" name="Content Placeholder 5"/>
          <p:cNvGraphicFramePr>
            <a:graphicFrameLocks noGrp="1"/>
          </p:cNvGraphicFramePr>
          <p:nvPr>
            <p:ph idx="1"/>
            <p:extLst/>
          </p:nvPr>
        </p:nvGraphicFramePr>
        <p:xfrm>
          <a:off x="304799" y="1905001"/>
          <a:ext cx="8610600" cy="3581399"/>
        </p:xfrm>
        <a:graphic>
          <a:graphicData uri="http://schemas.openxmlformats.org/drawingml/2006/table">
            <a:tbl>
              <a:tblPr/>
              <a:tblGrid>
                <a:gridCol w="2126193">
                  <a:extLst>
                    <a:ext uri="{9D8B030D-6E8A-4147-A177-3AD203B41FA5}">
                      <a16:colId xmlns:a16="http://schemas.microsoft.com/office/drawing/2014/main" xmlns="" val="20000"/>
                    </a:ext>
                  </a:extLst>
                </a:gridCol>
                <a:gridCol w="875491">
                  <a:extLst>
                    <a:ext uri="{9D8B030D-6E8A-4147-A177-3AD203B41FA5}">
                      <a16:colId xmlns:a16="http://schemas.microsoft.com/office/drawing/2014/main" xmlns="" val="20001"/>
                    </a:ext>
                  </a:extLst>
                </a:gridCol>
                <a:gridCol w="933216">
                  <a:extLst>
                    <a:ext uri="{9D8B030D-6E8A-4147-A177-3AD203B41FA5}">
                      <a16:colId xmlns:a16="http://schemas.microsoft.com/office/drawing/2014/main" xmlns="" val="20002"/>
                    </a:ext>
                  </a:extLst>
                </a:gridCol>
                <a:gridCol w="933216">
                  <a:extLst>
                    <a:ext uri="{9D8B030D-6E8A-4147-A177-3AD203B41FA5}">
                      <a16:colId xmlns:a16="http://schemas.microsoft.com/office/drawing/2014/main" xmlns="" val="20003"/>
                    </a:ext>
                  </a:extLst>
                </a:gridCol>
                <a:gridCol w="933216">
                  <a:extLst>
                    <a:ext uri="{9D8B030D-6E8A-4147-A177-3AD203B41FA5}">
                      <a16:colId xmlns:a16="http://schemas.microsoft.com/office/drawing/2014/main" xmlns="" val="20004"/>
                    </a:ext>
                  </a:extLst>
                </a:gridCol>
                <a:gridCol w="933216">
                  <a:extLst>
                    <a:ext uri="{9D8B030D-6E8A-4147-A177-3AD203B41FA5}">
                      <a16:colId xmlns:a16="http://schemas.microsoft.com/office/drawing/2014/main" xmlns="" val="20005"/>
                    </a:ext>
                  </a:extLst>
                </a:gridCol>
                <a:gridCol w="933216">
                  <a:extLst>
                    <a:ext uri="{9D8B030D-6E8A-4147-A177-3AD203B41FA5}">
                      <a16:colId xmlns:a16="http://schemas.microsoft.com/office/drawing/2014/main" xmlns="" val="20006"/>
                    </a:ext>
                  </a:extLst>
                </a:gridCol>
                <a:gridCol w="942836">
                  <a:extLst>
                    <a:ext uri="{9D8B030D-6E8A-4147-A177-3AD203B41FA5}">
                      <a16:colId xmlns:a16="http://schemas.microsoft.com/office/drawing/2014/main" xmlns="" val="20007"/>
                    </a:ext>
                  </a:extLst>
                </a:gridCol>
              </a:tblGrid>
              <a:tr h="265064">
                <a:tc>
                  <a:txBody>
                    <a:bodyPr/>
                    <a:lstStyle/>
                    <a:p>
                      <a:pPr algn="l" fontAlgn="ctr"/>
                      <a:r>
                        <a:rPr lang="en-US" sz="800" b="1" i="0" u="none" strike="noStrike">
                          <a:solidFill>
                            <a:srgbClr val="000000"/>
                          </a:solidFill>
                          <a:effectLst/>
                          <a:latin typeface="Calibri"/>
                        </a:rPr>
                        <a:t>Cost Drivers</a:t>
                      </a:r>
                    </a:p>
                  </a:txBody>
                  <a:tcPr marL="5517" marR="5517" marT="55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1" i="0" u="none" strike="noStrike">
                          <a:solidFill>
                            <a:srgbClr val="000000"/>
                          </a:solidFill>
                          <a:effectLst/>
                          <a:latin typeface="Calibri"/>
                        </a:rPr>
                        <a:t>Units </a:t>
                      </a:r>
                    </a:p>
                  </a:txBody>
                  <a:tcPr marL="5517" marR="5517" marT="5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1" i="0" u="none" strike="noStrike">
                          <a:solidFill>
                            <a:srgbClr val="000000"/>
                          </a:solidFill>
                          <a:effectLst/>
                          <a:latin typeface="Calibri"/>
                        </a:rPr>
                        <a:t>Year 1</a:t>
                      </a:r>
                    </a:p>
                  </a:txBody>
                  <a:tcPr marL="5517" marR="5517" marT="5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1" i="0" u="none" strike="noStrike">
                          <a:solidFill>
                            <a:srgbClr val="000000"/>
                          </a:solidFill>
                          <a:effectLst/>
                          <a:latin typeface="Calibri"/>
                        </a:rPr>
                        <a:t>Year 2</a:t>
                      </a:r>
                    </a:p>
                  </a:txBody>
                  <a:tcPr marL="5517" marR="5517" marT="5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1" i="0" u="none" strike="noStrike">
                          <a:solidFill>
                            <a:srgbClr val="000000"/>
                          </a:solidFill>
                          <a:effectLst/>
                          <a:latin typeface="Calibri"/>
                        </a:rPr>
                        <a:t>Year 3</a:t>
                      </a:r>
                    </a:p>
                  </a:txBody>
                  <a:tcPr marL="5517" marR="5517" marT="5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1" i="0" u="none" strike="noStrike">
                          <a:solidFill>
                            <a:srgbClr val="000000"/>
                          </a:solidFill>
                          <a:effectLst/>
                          <a:latin typeface="Calibri"/>
                        </a:rPr>
                        <a:t>Year 4</a:t>
                      </a:r>
                    </a:p>
                  </a:txBody>
                  <a:tcPr marL="5517" marR="5517" marT="5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1" i="0" u="none" strike="noStrike">
                          <a:solidFill>
                            <a:srgbClr val="000000"/>
                          </a:solidFill>
                          <a:effectLst/>
                          <a:latin typeface="Calibri"/>
                        </a:rPr>
                        <a:t>Year 5</a:t>
                      </a:r>
                    </a:p>
                  </a:txBody>
                  <a:tcPr marL="5517" marR="5517" marT="5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1" i="0" u="none" strike="noStrike">
                          <a:solidFill>
                            <a:srgbClr val="000000"/>
                          </a:solidFill>
                          <a:effectLst/>
                          <a:latin typeface="Calibri"/>
                        </a:rPr>
                        <a:t>Entire Period</a:t>
                      </a:r>
                    </a:p>
                  </a:txBody>
                  <a:tcPr marL="5517" marR="5517" marT="55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0"/>
                  </a:ext>
                </a:extLst>
              </a:tr>
              <a:tr h="275405">
                <a:tc>
                  <a:txBody>
                    <a:bodyPr/>
                    <a:lstStyle/>
                    <a:p>
                      <a:pPr algn="l" fontAlgn="b"/>
                      <a:r>
                        <a:rPr lang="en-US" sz="800" b="0" i="0" u="none" strike="noStrike">
                          <a:solidFill>
                            <a:srgbClr val="000000"/>
                          </a:solidFill>
                          <a:effectLst/>
                          <a:latin typeface="Calibri"/>
                        </a:rPr>
                        <a:t>Professional Nurse (General Nursing)</a:t>
                      </a:r>
                    </a:p>
                  </a:txBody>
                  <a:tcPr marL="5517" marR="5517" marT="55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3,736</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1,480,958,516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1,555,006,442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1,632,756,764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1,714,394,602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1,800,114,332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8,183,230,656 </a:t>
                      </a:r>
                    </a:p>
                  </a:txBody>
                  <a:tcPr marL="5517" marR="5517" marT="551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75405">
                <a:tc>
                  <a:txBody>
                    <a:bodyPr/>
                    <a:lstStyle/>
                    <a:p>
                      <a:pPr algn="l" fontAlgn="b"/>
                      <a:r>
                        <a:rPr lang="en-US" sz="800" b="0" i="0" u="none" strike="noStrike">
                          <a:solidFill>
                            <a:srgbClr val="000000"/>
                          </a:solidFill>
                          <a:effectLst/>
                          <a:latin typeface="Calibri"/>
                        </a:rPr>
                        <a:t>Professional Nurse (Specialty Nursing)</a:t>
                      </a:r>
                    </a:p>
                  </a:txBody>
                  <a:tcPr marL="5517" marR="5517" marT="55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332</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131,614,328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138,195,045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145,104,797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152,360,037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159,978,039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727,252,246 </a:t>
                      </a:r>
                    </a:p>
                  </a:txBody>
                  <a:tcPr marL="5517" marR="5517" marT="551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75405">
                <a:tc>
                  <a:txBody>
                    <a:bodyPr/>
                    <a:lstStyle/>
                    <a:p>
                      <a:pPr algn="l" fontAlgn="b"/>
                      <a:r>
                        <a:rPr lang="en-US" sz="800" b="0" i="0" u="none" strike="noStrike">
                          <a:solidFill>
                            <a:srgbClr val="000000"/>
                          </a:solidFill>
                          <a:effectLst/>
                          <a:latin typeface="Calibri"/>
                        </a:rPr>
                        <a:t>Counsellor</a:t>
                      </a:r>
                    </a:p>
                  </a:txBody>
                  <a:tcPr marL="5517" marR="5517" marT="55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4,068</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3,166,104,576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3,324,409,804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3,490,630,295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3,665,161,809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3,848,419,900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17,494,726,383 </a:t>
                      </a:r>
                    </a:p>
                  </a:txBody>
                  <a:tcPr marL="5517" marR="5517" marT="551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75405">
                <a:tc>
                  <a:txBody>
                    <a:bodyPr/>
                    <a:lstStyle/>
                    <a:p>
                      <a:pPr algn="l" fontAlgn="b"/>
                      <a:r>
                        <a:rPr lang="en-US" sz="800" b="0" i="0" u="none" strike="noStrike">
                          <a:solidFill>
                            <a:srgbClr val="000000"/>
                          </a:solidFill>
                          <a:effectLst/>
                          <a:latin typeface="Calibri"/>
                        </a:rPr>
                        <a:t>Technician</a:t>
                      </a:r>
                    </a:p>
                  </a:txBody>
                  <a:tcPr marL="5517" marR="5517" marT="55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4,068</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1,171,458,021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1,230,030,922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1,291,532,468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1,356,109,092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1,423,914,546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6,473,045,049 </a:t>
                      </a:r>
                    </a:p>
                  </a:txBody>
                  <a:tcPr marL="5517" marR="5517" marT="551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75405">
                <a:tc>
                  <a:txBody>
                    <a:bodyPr/>
                    <a:lstStyle/>
                    <a:p>
                      <a:pPr algn="l" fontAlgn="b"/>
                      <a:r>
                        <a:rPr lang="en-US" sz="800" b="0" i="0" u="none" strike="noStrike">
                          <a:solidFill>
                            <a:srgbClr val="000000"/>
                          </a:solidFill>
                          <a:effectLst/>
                          <a:latin typeface="Calibri"/>
                        </a:rPr>
                        <a:t>Social Worker </a:t>
                      </a:r>
                    </a:p>
                  </a:txBody>
                  <a:tcPr marL="5517" marR="5517" marT="55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4,068</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1,788,675,260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1,878,109,023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1,972,014,475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2,070,615,198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2,174,145,958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9,883,559,915 </a:t>
                      </a:r>
                    </a:p>
                  </a:txBody>
                  <a:tcPr marL="5517" marR="5517" marT="551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75405">
                <a:tc>
                  <a:txBody>
                    <a:bodyPr/>
                    <a:lstStyle/>
                    <a:p>
                      <a:pPr algn="l" fontAlgn="b"/>
                      <a:r>
                        <a:rPr lang="en-US" sz="800" b="0" i="0" u="none" strike="noStrike">
                          <a:solidFill>
                            <a:srgbClr val="000000"/>
                          </a:solidFill>
                          <a:effectLst/>
                          <a:latin typeface="Calibri"/>
                        </a:rPr>
                        <a:t>Training</a:t>
                      </a:r>
                    </a:p>
                  </a:txBody>
                  <a:tcPr marL="5517" marR="5517" marT="55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11,871</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59,356,250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59,356,250 </a:t>
                      </a:r>
                    </a:p>
                  </a:txBody>
                  <a:tcPr marL="5517" marR="5517" marT="551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75405">
                <a:tc>
                  <a:txBody>
                    <a:bodyPr/>
                    <a:lstStyle/>
                    <a:p>
                      <a:pPr algn="l" fontAlgn="b"/>
                      <a:r>
                        <a:rPr lang="en-US" sz="800" b="1" i="0" u="none" strike="noStrike">
                          <a:solidFill>
                            <a:srgbClr val="000000"/>
                          </a:solidFill>
                          <a:effectLst/>
                          <a:latin typeface="Calibri"/>
                        </a:rPr>
                        <a:t>Human Resources</a:t>
                      </a:r>
                    </a:p>
                  </a:txBody>
                  <a:tcPr marL="5517" marR="5517" marT="55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US" sz="800" b="1" i="0" u="none" strike="noStrike">
                          <a:solidFill>
                            <a:srgbClr val="000000"/>
                          </a:solidFill>
                          <a:effectLst/>
                          <a:latin typeface="Calibri"/>
                        </a:rPr>
                        <a:t>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US" sz="800" b="1" i="0" u="none" strike="noStrike">
                          <a:solidFill>
                            <a:srgbClr val="000000"/>
                          </a:solidFill>
                          <a:effectLst/>
                          <a:latin typeface="Calibri"/>
                        </a:rPr>
                        <a:t>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US" sz="800" b="1" i="0" u="none" strike="noStrike">
                          <a:solidFill>
                            <a:srgbClr val="000000"/>
                          </a:solidFill>
                          <a:effectLst/>
                          <a:latin typeface="Calibri"/>
                        </a:rPr>
                        <a:t>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US" sz="800" b="1" i="0" u="none" strike="noStrike">
                          <a:solidFill>
                            <a:srgbClr val="000000"/>
                          </a:solidFill>
                          <a:effectLst/>
                          <a:latin typeface="Calibri"/>
                        </a:rPr>
                        <a:t>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US" sz="800" b="1" i="0" u="none" strike="noStrike">
                          <a:solidFill>
                            <a:srgbClr val="000000"/>
                          </a:solidFill>
                          <a:effectLst/>
                          <a:latin typeface="Calibri"/>
                        </a:rPr>
                        <a:t>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US" sz="800" b="1" i="0" u="none" strike="noStrike">
                          <a:solidFill>
                            <a:srgbClr val="000000"/>
                          </a:solidFill>
                          <a:effectLst/>
                          <a:latin typeface="Calibri"/>
                        </a:rPr>
                        <a:t>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US" sz="800" b="1" i="0" u="none" strike="noStrike">
                          <a:solidFill>
                            <a:srgbClr val="000000"/>
                          </a:solidFill>
                          <a:effectLst/>
                          <a:latin typeface="Calibri"/>
                        </a:rPr>
                        <a:t> R      42,821,170,499 </a:t>
                      </a:r>
                    </a:p>
                  </a:txBody>
                  <a:tcPr marL="5517" marR="5517" marT="551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xmlns="" val="10007"/>
                  </a:ext>
                </a:extLst>
              </a:tr>
              <a:tr h="275405">
                <a:tc>
                  <a:txBody>
                    <a:bodyPr/>
                    <a:lstStyle/>
                    <a:p>
                      <a:pPr algn="l" fontAlgn="b"/>
                      <a:r>
                        <a:rPr lang="en-US" sz="800" b="0" i="0" u="none" strike="noStrike">
                          <a:solidFill>
                            <a:srgbClr val="000000"/>
                          </a:solidFill>
                          <a:effectLst/>
                          <a:latin typeface="Calibri"/>
                        </a:rPr>
                        <a:t>Ultrasound Machines </a:t>
                      </a:r>
                    </a:p>
                  </a:txBody>
                  <a:tcPr marL="5517" marR="5517" marT="55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2,034</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34,575,875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34,575,875 </a:t>
                      </a:r>
                    </a:p>
                  </a:txBody>
                  <a:tcPr marL="5517" marR="5517" marT="551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75405">
                <a:tc>
                  <a:txBody>
                    <a:bodyPr/>
                    <a:lstStyle/>
                    <a:p>
                      <a:pPr algn="l" fontAlgn="b"/>
                      <a:r>
                        <a:rPr lang="en-US" sz="800" b="0" i="0" u="none" strike="noStrike">
                          <a:solidFill>
                            <a:srgbClr val="000000"/>
                          </a:solidFill>
                          <a:effectLst/>
                          <a:latin typeface="Calibri"/>
                        </a:rPr>
                        <a:t>Maintanence </a:t>
                      </a:r>
                    </a:p>
                  </a:txBody>
                  <a:tcPr marL="5517" marR="5517" marT="55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2,034</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2,074,553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2,178,280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2,287,194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2,401,554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2,521,632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11,463,212 </a:t>
                      </a:r>
                    </a:p>
                  </a:txBody>
                  <a:tcPr marL="5517" marR="5517" marT="551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75405">
                <a:tc>
                  <a:txBody>
                    <a:bodyPr/>
                    <a:lstStyle/>
                    <a:p>
                      <a:pPr algn="l" fontAlgn="b"/>
                      <a:r>
                        <a:rPr lang="en-US" sz="800" b="1" i="0" u="none" strike="noStrike">
                          <a:solidFill>
                            <a:srgbClr val="000000"/>
                          </a:solidFill>
                          <a:effectLst/>
                          <a:latin typeface="Calibri"/>
                        </a:rPr>
                        <a:t>Equipment</a:t>
                      </a:r>
                    </a:p>
                  </a:txBody>
                  <a:tcPr marL="5517" marR="5517" marT="55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US" sz="800" b="1" i="0" u="none" strike="noStrike">
                          <a:solidFill>
                            <a:srgbClr val="000000"/>
                          </a:solidFill>
                          <a:effectLst/>
                          <a:latin typeface="Calibri"/>
                        </a:rPr>
                        <a:t>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US" sz="800" b="1" i="0" u="none" strike="noStrike">
                          <a:solidFill>
                            <a:srgbClr val="000000"/>
                          </a:solidFill>
                          <a:effectLst/>
                          <a:latin typeface="Calibri"/>
                        </a:rPr>
                        <a:t>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US" sz="800" b="1" i="0" u="none" strike="noStrike">
                          <a:solidFill>
                            <a:srgbClr val="000000"/>
                          </a:solidFill>
                          <a:effectLst/>
                          <a:latin typeface="Calibri"/>
                        </a:rPr>
                        <a:t>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US" sz="800" b="1" i="0" u="none" strike="noStrike">
                          <a:solidFill>
                            <a:srgbClr val="000000"/>
                          </a:solidFill>
                          <a:effectLst/>
                          <a:latin typeface="Calibri"/>
                        </a:rPr>
                        <a:t>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US" sz="800" b="1" i="0" u="none" strike="noStrike">
                          <a:solidFill>
                            <a:srgbClr val="000000"/>
                          </a:solidFill>
                          <a:effectLst/>
                          <a:latin typeface="Calibri"/>
                        </a:rPr>
                        <a:t>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US" sz="800" b="1" i="0" u="none" strike="noStrike">
                          <a:solidFill>
                            <a:srgbClr val="000000"/>
                          </a:solidFill>
                          <a:effectLst/>
                          <a:latin typeface="Calibri"/>
                        </a:rPr>
                        <a:t>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US" sz="800" b="1" i="0" u="none" strike="noStrike">
                          <a:solidFill>
                            <a:srgbClr val="000000"/>
                          </a:solidFill>
                          <a:effectLst/>
                          <a:latin typeface="Calibri"/>
                        </a:rPr>
                        <a:t> R              46,039,087 </a:t>
                      </a:r>
                    </a:p>
                  </a:txBody>
                  <a:tcPr marL="5517" marR="5517" marT="551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xmlns="" val="10010"/>
                  </a:ext>
                </a:extLst>
              </a:tr>
              <a:tr h="275405">
                <a:tc>
                  <a:txBody>
                    <a:bodyPr/>
                    <a:lstStyle/>
                    <a:p>
                      <a:pPr algn="l" fontAlgn="b"/>
                      <a:r>
                        <a:rPr lang="en-US" sz="800" b="0" i="0" u="none" strike="noStrike">
                          <a:solidFill>
                            <a:srgbClr val="000000"/>
                          </a:solidFill>
                          <a:effectLst/>
                          <a:latin typeface="Calibri"/>
                        </a:rPr>
                        <a:t>Overheads</a:t>
                      </a:r>
                    </a:p>
                  </a:txBody>
                  <a:tcPr marL="5517" marR="5517" marT="55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10% of total costs</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783,481,738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812,792,952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853,432,599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896,104,229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R            940,909,441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 R        4,286,720,959 </a:t>
                      </a:r>
                    </a:p>
                  </a:txBody>
                  <a:tcPr marL="5517" marR="5517" marT="551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86880">
                <a:tc>
                  <a:txBody>
                    <a:bodyPr/>
                    <a:lstStyle/>
                    <a:p>
                      <a:pPr algn="l" fontAlgn="b"/>
                      <a:r>
                        <a:rPr lang="en-US" sz="800" b="1" i="0" u="none" strike="noStrike">
                          <a:solidFill>
                            <a:srgbClr val="000000"/>
                          </a:solidFill>
                          <a:effectLst/>
                          <a:latin typeface="Calibri"/>
                        </a:rPr>
                        <a:t>Total Costs </a:t>
                      </a:r>
                    </a:p>
                  </a:txBody>
                  <a:tcPr marL="5517" marR="5517" marT="55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800" b="1" i="0" u="none" strike="noStrike">
                          <a:solidFill>
                            <a:srgbClr val="000000"/>
                          </a:solidFill>
                          <a:effectLst/>
                          <a:latin typeface="Calibri"/>
                        </a:rPr>
                        <a:t>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800" b="1" i="0" u="none" strike="noStrike">
                          <a:solidFill>
                            <a:srgbClr val="000000"/>
                          </a:solidFill>
                          <a:effectLst/>
                          <a:latin typeface="Calibri"/>
                        </a:rPr>
                        <a:t> R        8,618,299,117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800" b="1" i="0" u="none" strike="noStrike">
                          <a:solidFill>
                            <a:srgbClr val="000000"/>
                          </a:solidFill>
                          <a:effectLst/>
                          <a:latin typeface="Calibri"/>
                        </a:rPr>
                        <a:t> R        8,940,722,468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800" b="1" i="0" u="none" strike="noStrike">
                          <a:solidFill>
                            <a:srgbClr val="000000"/>
                          </a:solidFill>
                          <a:effectLst/>
                          <a:latin typeface="Calibri"/>
                        </a:rPr>
                        <a:t> R        9,387,758,592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800" b="1" i="0" u="none" strike="noStrike">
                          <a:solidFill>
                            <a:srgbClr val="000000"/>
                          </a:solidFill>
                          <a:effectLst/>
                          <a:latin typeface="Calibri"/>
                        </a:rPr>
                        <a:t> R        9,857,146,521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800" b="1" i="0" u="none" strike="noStrike">
                          <a:solidFill>
                            <a:srgbClr val="000000"/>
                          </a:solidFill>
                          <a:effectLst/>
                          <a:latin typeface="Calibri"/>
                        </a:rPr>
                        <a:t> R     10,350,003,847 </a:t>
                      </a:r>
                    </a:p>
                  </a:txBody>
                  <a:tcPr marL="5517" marR="5517" marT="5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800" b="1" i="0" u="none" strike="noStrike" dirty="0">
                          <a:solidFill>
                            <a:srgbClr val="000000"/>
                          </a:solidFill>
                          <a:effectLst/>
                          <a:latin typeface="Calibri"/>
                        </a:rPr>
                        <a:t> R      47,153,930,545 </a:t>
                      </a:r>
                    </a:p>
                  </a:txBody>
                  <a:tcPr marL="5517" marR="5517" marT="551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12"/>
                  </a:ext>
                </a:extLst>
              </a:tr>
            </a:tbl>
          </a:graphicData>
        </a:graphic>
      </p:graphicFrame>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6C0391-CE84-4870-8D9A-5C75E8C33D04}" type="slidenum">
              <a:rPr lang="en-US" smtClean="0"/>
              <a:pPr/>
              <a:t>11</a:t>
            </a:fld>
            <a:endParaRPr lang="en-US"/>
          </a:p>
        </p:txBody>
      </p:sp>
    </p:spTree>
    <p:extLst>
      <p:ext uri="{BB962C8B-B14F-4D97-AF65-F5344CB8AC3E}">
        <p14:creationId xmlns:p14="http://schemas.microsoft.com/office/powerpoint/2010/main" xmlns="" val="492945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Conclusions</a:t>
            </a:r>
            <a:endParaRPr lang="en-ZA" dirty="0"/>
          </a:p>
        </p:txBody>
      </p:sp>
      <p:sp>
        <p:nvSpPr>
          <p:cNvPr id="3" name="Content Placeholder 2"/>
          <p:cNvSpPr>
            <a:spLocks noGrp="1"/>
          </p:cNvSpPr>
          <p:nvPr>
            <p:ph idx="1"/>
          </p:nvPr>
        </p:nvSpPr>
        <p:spPr/>
        <p:txBody>
          <a:bodyPr/>
          <a:lstStyle/>
          <a:p>
            <a:r>
              <a:rPr lang="en-ZA" dirty="0" smtClean="0"/>
              <a:t>As noted by the WHO there is no evidence to support the amendments proposed</a:t>
            </a:r>
          </a:p>
          <a:p>
            <a:r>
              <a:rPr lang="en-ZA" dirty="0" smtClean="0"/>
              <a:t>The costs of providing the service as proposed by the Amendment are prohibitive</a:t>
            </a:r>
          </a:p>
          <a:p>
            <a:r>
              <a:rPr lang="en-ZA" dirty="0" smtClean="0"/>
              <a:t>The amendments will add further barriers to access to termination of pregnancy services </a:t>
            </a:r>
            <a:endParaRPr lang="en-ZA"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6C0391-CE84-4870-8D9A-5C75E8C33D04}" type="slidenum">
              <a:rPr lang="en-US" smtClean="0"/>
              <a:pPr/>
              <a:t>12</a:t>
            </a:fld>
            <a:endParaRPr lang="en-US"/>
          </a:p>
        </p:txBody>
      </p:sp>
    </p:spTree>
    <p:extLst>
      <p:ext uri="{BB962C8B-B14F-4D97-AF65-F5344CB8AC3E}">
        <p14:creationId xmlns:p14="http://schemas.microsoft.com/office/powerpoint/2010/main" xmlns="" val="712989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 of the Bill</a:t>
            </a:r>
            <a:endParaRPr lang="en-US" dirty="0"/>
          </a:p>
        </p:txBody>
      </p:sp>
      <p:sp>
        <p:nvSpPr>
          <p:cNvPr id="3" name="Content Placeholder 2"/>
          <p:cNvSpPr>
            <a:spLocks noGrp="1"/>
          </p:cNvSpPr>
          <p:nvPr>
            <p:ph idx="1"/>
          </p:nvPr>
        </p:nvSpPr>
        <p:spPr/>
        <p:txBody>
          <a:bodyPr>
            <a:normAutofit/>
          </a:bodyPr>
          <a:lstStyle/>
          <a:p>
            <a:r>
              <a:rPr lang="en-US" sz="2400" b="1" dirty="0" smtClean="0"/>
              <a:t>Provision of an ultrasound scan before all abortions </a:t>
            </a:r>
          </a:p>
          <a:p>
            <a:pPr lvl="1"/>
            <a:r>
              <a:rPr lang="en-US" sz="1600" dirty="0" smtClean="0"/>
              <a:t>The gestation period of a woman will not only be determined by calculating the first day of the last mensural period but also confirming it via an ultrasound examination.</a:t>
            </a:r>
          </a:p>
          <a:p>
            <a:pPr lvl="1"/>
            <a:endParaRPr lang="en-US" sz="2400" dirty="0" smtClean="0"/>
          </a:p>
          <a:p>
            <a:r>
              <a:rPr lang="en-US" sz="2400" b="1" dirty="0" smtClean="0"/>
              <a:t>Mandatory pre &amp; post counselling</a:t>
            </a:r>
          </a:p>
          <a:p>
            <a:pPr lvl="1"/>
            <a:r>
              <a:rPr lang="en-US" sz="1600" dirty="0" smtClean="0"/>
              <a:t>All women will be required  to undergo counselling before and after termination for all abortions.</a:t>
            </a:r>
            <a:endParaRPr lang="en-US" sz="1600" dirty="0"/>
          </a:p>
          <a:p>
            <a:endParaRPr lang="en-US" sz="1800" dirty="0" smtClean="0"/>
          </a:p>
          <a:p>
            <a:r>
              <a:rPr lang="en-US" sz="2400" b="1" dirty="0" smtClean="0"/>
              <a:t>Socio-economic assessment</a:t>
            </a:r>
          </a:p>
          <a:p>
            <a:pPr lvl="1"/>
            <a:r>
              <a:rPr lang="en-US" sz="1600" dirty="0" smtClean="0"/>
              <a:t>For abortions between 13-20 weeks, a medical practitioner and a social worker must agree that the pregnancy would significantly “affect the social or economic circumstances of the women”. </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6C0391-CE84-4870-8D9A-5C75E8C33D04}" type="slidenum">
              <a:rPr lang="en-US" smtClean="0"/>
              <a:pPr/>
              <a:t>2</a:t>
            </a:fld>
            <a:endParaRPr lang="en-US"/>
          </a:p>
        </p:txBody>
      </p:sp>
    </p:spTree>
    <p:extLst>
      <p:ext uri="{BB962C8B-B14F-4D97-AF65-F5344CB8AC3E}">
        <p14:creationId xmlns:p14="http://schemas.microsoft.com/office/powerpoint/2010/main" xmlns="" val="911523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1. Requirements for ultrasound dating</a:t>
            </a:r>
            <a:endParaRPr lang="en-ZA" dirty="0"/>
          </a:p>
        </p:txBody>
      </p:sp>
      <p:sp>
        <p:nvSpPr>
          <p:cNvPr id="3" name="Content Placeholder 2"/>
          <p:cNvSpPr>
            <a:spLocks noGrp="1"/>
          </p:cNvSpPr>
          <p:nvPr>
            <p:ph idx="1"/>
          </p:nvPr>
        </p:nvSpPr>
        <p:spPr/>
        <p:txBody>
          <a:bodyPr>
            <a:normAutofit/>
          </a:bodyPr>
          <a:lstStyle/>
          <a:p>
            <a:r>
              <a:rPr lang="en-ZA" dirty="0" smtClean="0"/>
              <a:t>Current guidelines do not prescribe the use of an ultrasound as mandatory routine pre-termination investigation</a:t>
            </a:r>
          </a:p>
          <a:p>
            <a:r>
              <a:rPr lang="en-ZA" dirty="0" smtClean="0"/>
              <a:t>WHO: “Use of routine pre-abortion ultrasound is not necessary” (Safe Abortion Guidance, 2012)</a:t>
            </a:r>
          </a:p>
          <a:p>
            <a:r>
              <a:rPr lang="en-ZA" dirty="0" smtClean="0"/>
              <a:t>Routine mandatory use is considered by the WHO as a potential service delivery barrier</a:t>
            </a:r>
          </a:p>
          <a:p>
            <a:r>
              <a:rPr lang="en-ZA" dirty="0" smtClean="0"/>
              <a:t>Nurses are trained to date uterine size manually; the use of the pregnancy wheel is also advocated</a:t>
            </a:r>
            <a:endParaRPr lang="en-ZA"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6C0391-CE84-4870-8D9A-5C75E8C33D04}" type="slidenum">
              <a:rPr lang="en-US" smtClean="0"/>
              <a:pPr/>
              <a:t>3</a:t>
            </a:fld>
            <a:endParaRPr lang="en-US"/>
          </a:p>
        </p:txBody>
      </p:sp>
    </p:spTree>
    <p:extLst>
      <p:ext uri="{BB962C8B-B14F-4D97-AF65-F5344CB8AC3E}">
        <p14:creationId xmlns:p14="http://schemas.microsoft.com/office/powerpoint/2010/main" xmlns="" val="3569194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2. Mandatory vs voluntary counselling</a:t>
            </a:r>
            <a:endParaRPr lang="en-ZA" dirty="0"/>
          </a:p>
        </p:txBody>
      </p:sp>
      <p:sp>
        <p:nvSpPr>
          <p:cNvPr id="3" name="Content Placeholder 2"/>
          <p:cNvSpPr>
            <a:spLocks noGrp="1"/>
          </p:cNvSpPr>
          <p:nvPr>
            <p:ph idx="1"/>
          </p:nvPr>
        </p:nvSpPr>
        <p:spPr/>
        <p:txBody>
          <a:bodyPr>
            <a:normAutofit lnSpcReduction="10000"/>
          </a:bodyPr>
          <a:lstStyle/>
          <a:p>
            <a:r>
              <a:rPr lang="en-ZA" dirty="0" smtClean="0"/>
              <a:t>Provision of information is important for all services rendered but decision-making to have a termination or not should be free from pressure</a:t>
            </a:r>
          </a:p>
          <a:p>
            <a:r>
              <a:rPr lang="en-ZA" dirty="0" smtClean="0"/>
              <a:t>Many women who present for a termination have already made the decision to terminate</a:t>
            </a:r>
          </a:p>
          <a:p>
            <a:r>
              <a:rPr lang="en-ZA" dirty="0" smtClean="0"/>
              <a:t>WHO: Provision of counselling to women who desire it should be voluntary, confidential, non-directive and by a trained person” (WHO, 2012)</a:t>
            </a:r>
          </a:p>
          <a:p>
            <a:r>
              <a:rPr lang="en-ZA" dirty="0" smtClean="0"/>
              <a:t>Current CTOP Act provides for voluntary counselling and is aligned to WHO </a:t>
            </a:r>
            <a:r>
              <a:rPr lang="en-ZA" dirty="0" err="1" smtClean="0"/>
              <a:t>recommedations</a:t>
            </a:r>
            <a:r>
              <a:rPr lang="en-ZA" dirty="0" smtClean="0"/>
              <a:t> </a:t>
            </a:r>
            <a:endParaRPr lang="en-ZA"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6C0391-CE84-4870-8D9A-5C75E8C33D04}" type="slidenum">
              <a:rPr lang="en-US" smtClean="0"/>
              <a:pPr/>
              <a:t>4</a:t>
            </a:fld>
            <a:endParaRPr lang="en-US"/>
          </a:p>
        </p:txBody>
      </p:sp>
    </p:spTree>
    <p:extLst>
      <p:ext uri="{BB962C8B-B14F-4D97-AF65-F5344CB8AC3E}">
        <p14:creationId xmlns:p14="http://schemas.microsoft.com/office/powerpoint/2010/main" xmlns="" val="2241256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3. Showing of ultrasound images to pregnant women</a:t>
            </a:r>
            <a:endParaRPr lang="en-ZA" dirty="0"/>
          </a:p>
        </p:txBody>
      </p:sp>
      <p:sp>
        <p:nvSpPr>
          <p:cNvPr id="3" name="Content Placeholder 2"/>
          <p:cNvSpPr>
            <a:spLocks noGrp="1"/>
          </p:cNvSpPr>
          <p:nvPr>
            <p:ph idx="1"/>
          </p:nvPr>
        </p:nvSpPr>
        <p:spPr/>
        <p:txBody>
          <a:bodyPr/>
          <a:lstStyle/>
          <a:p>
            <a:r>
              <a:rPr lang="en-ZA" dirty="0" smtClean="0"/>
              <a:t>Showing women who present for termination with ultrasound images has two limitations:</a:t>
            </a:r>
          </a:p>
          <a:p>
            <a:pPr lvl="1"/>
            <a:r>
              <a:rPr lang="en-ZA" dirty="0" smtClean="0"/>
              <a:t>It can bias the contents of any counselling (which should be non-directive)</a:t>
            </a:r>
          </a:p>
          <a:p>
            <a:pPr lvl="1"/>
            <a:r>
              <a:rPr lang="en-ZA" dirty="0" smtClean="0"/>
              <a:t>It can pressure the woman to change her decision by for example facilitating feelings of guilt</a:t>
            </a:r>
            <a:endParaRPr lang="en-ZA"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6C0391-CE84-4870-8D9A-5C75E8C33D04}" type="slidenum">
              <a:rPr lang="en-US" smtClean="0"/>
              <a:pPr/>
              <a:t>5</a:t>
            </a:fld>
            <a:endParaRPr lang="en-US"/>
          </a:p>
        </p:txBody>
      </p:sp>
    </p:spTree>
    <p:extLst>
      <p:ext uri="{BB962C8B-B14F-4D97-AF65-F5344CB8AC3E}">
        <p14:creationId xmlns:p14="http://schemas.microsoft.com/office/powerpoint/2010/main" xmlns="" val="970885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4. Inclusion of social workers in decision-making</a:t>
            </a:r>
            <a:endParaRPr lang="en-ZA" dirty="0"/>
          </a:p>
        </p:txBody>
      </p:sp>
      <p:sp>
        <p:nvSpPr>
          <p:cNvPr id="3" name="Content Placeholder 2"/>
          <p:cNvSpPr>
            <a:spLocks noGrp="1"/>
          </p:cNvSpPr>
          <p:nvPr>
            <p:ph idx="1"/>
          </p:nvPr>
        </p:nvSpPr>
        <p:spPr/>
        <p:txBody>
          <a:bodyPr>
            <a:normAutofit fontScale="92500" lnSpcReduction="10000"/>
          </a:bodyPr>
          <a:lstStyle/>
          <a:p>
            <a:r>
              <a:rPr lang="en-ZA" dirty="0" smtClean="0"/>
              <a:t>The woman is best positioned to make the decision to terminate including taking her socio-economic position into context</a:t>
            </a:r>
          </a:p>
          <a:p>
            <a:r>
              <a:rPr lang="en-ZA" dirty="0" smtClean="0"/>
              <a:t>Involvement of a social worker can be a barrier to care, including increasing delays that are not medically necessary</a:t>
            </a:r>
          </a:p>
          <a:p>
            <a:r>
              <a:rPr lang="en-ZA" dirty="0" smtClean="0"/>
              <a:t>WHO: “Requiring third-party </a:t>
            </a:r>
            <a:r>
              <a:rPr lang="en-ZA" dirty="0" err="1" smtClean="0"/>
              <a:t>authoritisation</a:t>
            </a:r>
            <a:r>
              <a:rPr lang="en-ZA" dirty="0" smtClean="0"/>
              <a:t>… is a health system and service delivery barrier that affects women’s… access to safe abortion (WHO, 2012)</a:t>
            </a:r>
            <a:endParaRPr lang="en-ZA"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6C0391-CE84-4870-8D9A-5C75E8C33D04}" type="slidenum">
              <a:rPr lang="en-US" smtClean="0"/>
              <a:pPr/>
              <a:t>6</a:t>
            </a:fld>
            <a:endParaRPr lang="en-US"/>
          </a:p>
        </p:txBody>
      </p:sp>
    </p:spTree>
    <p:extLst>
      <p:ext uri="{BB962C8B-B14F-4D97-AF65-F5344CB8AC3E}">
        <p14:creationId xmlns:p14="http://schemas.microsoft.com/office/powerpoint/2010/main" xmlns="" val="3010922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WHO advice on the proposed Bill</a:t>
            </a:r>
            <a:endParaRPr lang="en-ZA" dirty="0"/>
          </a:p>
        </p:txBody>
      </p:sp>
      <p:sp>
        <p:nvSpPr>
          <p:cNvPr id="3" name="Content Placeholder 2"/>
          <p:cNvSpPr>
            <a:spLocks noGrp="1"/>
          </p:cNvSpPr>
          <p:nvPr>
            <p:ph idx="1"/>
          </p:nvPr>
        </p:nvSpPr>
        <p:spPr/>
        <p:txBody>
          <a:bodyPr/>
          <a:lstStyle/>
          <a:p>
            <a:r>
              <a:rPr lang="en-ZA" dirty="0" smtClean="0"/>
              <a:t>“The proposed pre-conditions to provision of care are not evidence-based, nor aligned with WHO recommendations. They are likely to further hamper access to safe abortion within the public sector and contribute to a rise in unsafe abortions which carry a higher risk of morbidity” (WHO, 2018)</a:t>
            </a:r>
            <a:endParaRPr lang="en-ZA"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6C0391-CE84-4870-8D9A-5C75E8C33D04}" type="slidenum">
              <a:rPr lang="en-US" smtClean="0"/>
              <a:pPr/>
              <a:t>7</a:t>
            </a:fld>
            <a:endParaRPr lang="en-US"/>
          </a:p>
        </p:txBody>
      </p:sp>
    </p:spTree>
    <p:extLst>
      <p:ext uri="{BB962C8B-B14F-4D97-AF65-F5344CB8AC3E}">
        <p14:creationId xmlns:p14="http://schemas.microsoft.com/office/powerpoint/2010/main" xmlns="" val="1023520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Cost Implications</a:t>
            </a:r>
            <a:endParaRPr lang="en-US" dirty="0"/>
          </a:p>
        </p:txBody>
      </p:sp>
      <p:sp>
        <p:nvSpPr>
          <p:cNvPr id="3" name="Content Placeholder 2"/>
          <p:cNvSpPr>
            <a:spLocks noGrp="1"/>
          </p:cNvSpPr>
          <p:nvPr>
            <p:ph idx="1"/>
          </p:nvPr>
        </p:nvSpPr>
        <p:spPr/>
        <p:txBody>
          <a:bodyPr/>
          <a:lstStyle/>
          <a:p>
            <a:r>
              <a:rPr lang="en-US" sz="2400" b="1" dirty="0" smtClean="0"/>
              <a:t>Human Resources Costs</a:t>
            </a:r>
          </a:p>
          <a:p>
            <a:pPr lvl="1"/>
            <a:r>
              <a:rPr lang="en-US" sz="1800" dirty="0" smtClean="0"/>
              <a:t>Social Workers </a:t>
            </a:r>
          </a:p>
          <a:p>
            <a:pPr lvl="1"/>
            <a:r>
              <a:rPr lang="en-US" sz="1800" dirty="0" smtClean="0"/>
              <a:t>Training </a:t>
            </a:r>
          </a:p>
          <a:p>
            <a:pPr marL="457200" lvl="1" indent="0">
              <a:buNone/>
            </a:pPr>
            <a:endParaRPr lang="en-US" sz="1800" dirty="0" smtClean="0"/>
          </a:p>
          <a:p>
            <a:r>
              <a:rPr lang="en-US" sz="2400" b="1" dirty="0" smtClean="0"/>
              <a:t>Equipment Costs</a:t>
            </a:r>
          </a:p>
          <a:p>
            <a:pPr lvl="1"/>
            <a:r>
              <a:rPr lang="en-US" sz="1800" dirty="0" smtClean="0"/>
              <a:t>Ultrasound machines (incl. maintenance costs)</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6C0391-CE84-4870-8D9A-5C75E8C33D04}" type="slidenum">
              <a:rPr lang="en-US" smtClean="0"/>
              <a:pPr/>
              <a:t>8</a:t>
            </a:fld>
            <a:endParaRPr lang="en-US"/>
          </a:p>
        </p:txBody>
      </p:sp>
    </p:spTree>
    <p:extLst>
      <p:ext uri="{BB962C8B-B14F-4D97-AF65-F5344CB8AC3E}">
        <p14:creationId xmlns:p14="http://schemas.microsoft.com/office/powerpoint/2010/main" xmlns="" val="21566254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Costing Assumptions</a:t>
            </a:r>
            <a:endParaRPr lang="en-ZA" dirty="0"/>
          </a:p>
        </p:txBody>
      </p:sp>
      <p:sp>
        <p:nvSpPr>
          <p:cNvPr id="3" name="Content Placeholder 2"/>
          <p:cNvSpPr>
            <a:spLocks noGrp="1"/>
          </p:cNvSpPr>
          <p:nvPr>
            <p:ph idx="1"/>
          </p:nvPr>
        </p:nvSpPr>
        <p:spPr/>
        <p:txBody>
          <a:bodyPr/>
          <a:lstStyle/>
          <a:p>
            <a:r>
              <a:rPr lang="en-ZA" dirty="0" smtClean="0"/>
              <a:t>All public health facilities that offer TOPs will have an ultrasound machine to determine gestation age and advanced midwives</a:t>
            </a:r>
          </a:p>
          <a:p>
            <a:r>
              <a:rPr lang="en-ZA" dirty="0" smtClean="0"/>
              <a:t>All public hospitals offer terminations between 13-20 weeks must have both ultrasound machines plus social workers </a:t>
            </a:r>
            <a:endParaRPr lang="en-ZA"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6C0391-CE84-4870-8D9A-5C75E8C33D04}" type="slidenum">
              <a:rPr lang="en-US" smtClean="0"/>
              <a:pPr/>
              <a:t>9</a:t>
            </a:fld>
            <a:endParaRPr lang="en-US"/>
          </a:p>
        </p:txBody>
      </p:sp>
    </p:spTree>
    <p:extLst>
      <p:ext uri="{BB962C8B-B14F-4D97-AF65-F5344CB8AC3E}">
        <p14:creationId xmlns:p14="http://schemas.microsoft.com/office/powerpoint/2010/main" xmlns="" val="288235469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8384</TotalTime>
  <Words>1190</Words>
  <Application>Microsoft Office PowerPoint</Application>
  <PresentationFormat>On-screen Show (4:3)</PresentationFormat>
  <Paragraphs>186</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Custom Design</vt:lpstr>
      <vt:lpstr>Slide 1</vt:lpstr>
      <vt:lpstr>Contents of the Bill</vt:lpstr>
      <vt:lpstr>1. Requirements for ultrasound dating</vt:lpstr>
      <vt:lpstr>2. Mandatory vs voluntary counselling</vt:lpstr>
      <vt:lpstr>3. Showing of ultrasound images to pregnant women</vt:lpstr>
      <vt:lpstr>4. Inclusion of social workers in decision-making</vt:lpstr>
      <vt:lpstr>WHO advice on the proposed Bill</vt:lpstr>
      <vt:lpstr>Cost Implications</vt:lpstr>
      <vt:lpstr>Costing Assumptions</vt:lpstr>
      <vt:lpstr>Assumptions</vt:lpstr>
      <vt:lpstr>Costing of the Proposed Amendment</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Schmim</dc:creator>
  <cp:lastModifiedBy>PUMZA</cp:lastModifiedBy>
  <cp:revision>84</cp:revision>
  <dcterms:created xsi:type="dcterms:W3CDTF">2013-10-17T06:13:57Z</dcterms:created>
  <dcterms:modified xsi:type="dcterms:W3CDTF">2018-05-03T09:29:40Z</dcterms:modified>
</cp:coreProperties>
</file>