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2" r:id="rId3"/>
    <p:sldId id="297" r:id="rId4"/>
    <p:sldId id="295" r:id="rId5"/>
    <p:sldId id="296" r:id="rId6"/>
    <p:sldId id="256" r:id="rId7"/>
    <p:sldId id="283" r:id="rId8"/>
    <p:sldId id="284" r:id="rId9"/>
    <p:sldId id="266" r:id="rId10"/>
    <p:sldId id="257" r:id="rId11"/>
    <p:sldId id="281" r:id="rId12"/>
    <p:sldId id="272" r:id="rId13"/>
    <p:sldId id="282" r:id="rId14"/>
    <p:sldId id="293" r:id="rId15"/>
    <p:sldId id="265" r:id="rId16"/>
    <p:sldId id="291" r:id="rId17"/>
    <p:sldId id="277" r:id="rId18"/>
    <p:sldId id="288" r:id="rId19"/>
    <p:sldId id="278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880B18-EB3A-44D0-8810-8C9ACB95DF1D}">
          <p14:sldIdLst>
            <p14:sldId id="294"/>
            <p14:sldId id="292"/>
            <p14:sldId id="297"/>
            <p14:sldId id="295"/>
            <p14:sldId id="296"/>
            <p14:sldId id="256"/>
            <p14:sldId id="283"/>
            <p14:sldId id="284"/>
            <p14:sldId id="266"/>
            <p14:sldId id="257"/>
            <p14:sldId id="281"/>
            <p14:sldId id="272"/>
            <p14:sldId id="282"/>
            <p14:sldId id="293"/>
            <p14:sldId id="265"/>
            <p14:sldId id="291"/>
            <p14:sldId id="277"/>
            <p14:sldId id="288"/>
            <p14:sldId id="278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54"/>
    <p:restoredTop sz="94690"/>
  </p:normalViewPr>
  <p:slideViewPr>
    <p:cSldViewPr>
      <p:cViewPr varScale="1">
        <p:scale>
          <a:sx n="69" d="100"/>
          <a:sy n="69" d="100"/>
        </p:scale>
        <p:origin x="9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524B-304F-4724-903D-9E41E54C7F5A}" type="datetimeFigureOut">
              <a:rPr lang="en-ZA" smtClean="0"/>
              <a:pPr/>
              <a:t>2018-04-25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E8D2-FD03-4A7A-9502-4C129B7D2D1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5349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524B-304F-4724-903D-9E41E54C7F5A}" type="datetimeFigureOut">
              <a:rPr lang="en-ZA" smtClean="0"/>
              <a:pPr/>
              <a:t>2018-04-25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E8D2-FD03-4A7A-9502-4C129B7D2D1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262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524B-304F-4724-903D-9E41E54C7F5A}" type="datetimeFigureOut">
              <a:rPr lang="en-ZA" smtClean="0"/>
              <a:pPr/>
              <a:t>2018-04-25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E8D2-FD03-4A7A-9502-4C129B7D2D1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7123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524B-304F-4724-903D-9E41E54C7F5A}" type="datetimeFigureOut">
              <a:rPr lang="en-ZA" smtClean="0"/>
              <a:pPr/>
              <a:t>2018-04-25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E8D2-FD03-4A7A-9502-4C129B7D2D1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0130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524B-304F-4724-903D-9E41E54C7F5A}" type="datetimeFigureOut">
              <a:rPr lang="en-ZA" smtClean="0"/>
              <a:pPr/>
              <a:t>2018-04-25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E8D2-FD03-4A7A-9502-4C129B7D2D1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693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524B-304F-4724-903D-9E41E54C7F5A}" type="datetimeFigureOut">
              <a:rPr lang="en-ZA" smtClean="0"/>
              <a:pPr/>
              <a:t>2018-04-25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E8D2-FD03-4A7A-9502-4C129B7D2D1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9646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524B-304F-4724-903D-9E41E54C7F5A}" type="datetimeFigureOut">
              <a:rPr lang="en-ZA" smtClean="0"/>
              <a:pPr/>
              <a:t>2018-04-25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E8D2-FD03-4A7A-9502-4C129B7D2D1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1167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524B-304F-4724-903D-9E41E54C7F5A}" type="datetimeFigureOut">
              <a:rPr lang="en-ZA" smtClean="0"/>
              <a:pPr/>
              <a:t>2018-04-25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E8D2-FD03-4A7A-9502-4C129B7D2D1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068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524B-304F-4724-903D-9E41E54C7F5A}" type="datetimeFigureOut">
              <a:rPr lang="en-ZA" smtClean="0"/>
              <a:pPr/>
              <a:t>2018-04-25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E8D2-FD03-4A7A-9502-4C129B7D2D1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9056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524B-304F-4724-903D-9E41E54C7F5A}" type="datetimeFigureOut">
              <a:rPr lang="en-ZA" smtClean="0"/>
              <a:pPr/>
              <a:t>2018-04-25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E8D2-FD03-4A7A-9502-4C129B7D2D1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6365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524B-304F-4724-903D-9E41E54C7F5A}" type="datetimeFigureOut">
              <a:rPr lang="en-ZA" smtClean="0"/>
              <a:pPr/>
              <a:t>2018-04-25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E8D2-FD03-4A7A-9502-4C129B7D2D1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5145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0524B-304F-4724-903D-9E41E54C7F5A}" type="datetimeFigureOut">
              <a:rPr lang="en-ZA" smtClean="0"/>
              <a:pPr/>
              <a:t>2018-04-25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7E8D2-FD03-4A7A-9502-4C129B7D2D1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1365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28192"/>
          </a:xfrm>
        </p:spPr>
        <p:txBody>
          <a:bodyPr>
            <a:normAutofit/>
          </a:bodyPr>
          <a:lstStyle/>
          <a:p>
            <a:r>
              <a:rPr lang="en-ZA" dirty="0" smtClean="0"/>
              <a:t>INTRODUCTION </a:t>
            </a:r>
            <a:br>
              <a:rPr lang="en-ZA" dirty="0" smtClean="0"/>
            </a:br>
            <a:r>
              <a:rPr lang="en-ZA" sz="2400" dirty="0" smtClean="0"/>
              <a:t>By Nigel </a:t>
            </a:r>
            <a:r>
              <a:rPr lang="en-ZA" sz="2400" dirty="0" err="1" smtClean="0"/>
              <a:t>Dorward</a:t>
            </a:r>
            <a:r>
              <a:rPr lang="en-ZA" sz="2400" dirty="0" smtClean="0"/>
              <a:t> on behalf </a:t>
            </a:r>
            <a:r>
              <a:rPr lang="en-ZA" sz="2400" dirty="0"/>
              <a:t>of a </a:t>
            </a:r>
            <a:r>
              <a:rPr lang="en-ZA" sz="2400" dirty="0" smtClean="0"/>
              <a:t>Consortium </a:t>
            </a:r>
            <a:r>
              <a:rPr lang="en-ZA" sz="2400" dirty="0"/>
              <a:t>of interested and affected parties in the bio resources </a:t>
            </a:r>
            <a:r>
              <a:rPr lang="en-ZA" sz="2400" dirty="0" smtClean="0"/>
              <a:t>sector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30300" y="2041098"/>
            <a:ext cx="4038600" cy="4525963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1200"/>
              </a:spcBef>
            </a:pPr>
            <a:r>
              <a:rPr lang="en-ZA" dirty="0"/>
              <a:t>Aquaculture South Africa</a:t>
            </a:r>
          </a:p>
          <a:p>
            <a:pPr>
              <a:spcBef>
                <a:spcPts val="1200"/>
              </a:spcBef>
            </a:pPr>
            <a:r>
              <a:rPr lang="en-ZA" dirty="0"/>
              <a:t>Aquaculture Association of Southern Africa</a:t>
            </a:r>
          </a:p>
          <a:p>
            <a:pPr>
              <a:spcBef>
                <a:spcPts val="1200"/>
              </a:spcBef>
            </a:pPr>
            <a:r>
              <a:rPr lang="en-ZA" dirty="0"/>
              <a:t>Wildlife Producers Association (WPA)</a:t>
            </a:r>
          </a:p>
          <a:p>
            <a:pPr>
              <a:spcBef>
                <a:spcPts val="1200"/>
              </a:spcBef>
            </a:pPr>
            <a:r>
              <a:rPr lang="en-ZA" dirty="0"/>
              <a:t>Trout South Africa (TSA)</a:t>
            </a:r>
          </a:p>
          <a:p>
            <a:pPr>
              <a:spcBef>
                <a:spcPts val="1200"/>
              </a:spcBef>
            </a:pPr>
            <a:r>
              <a:rPr lang="en-ZA" dirty="0"/>
              <a:t>The Federation of Southern African Flyfishers (FOSAF)</a:t>
            </a:r>
          </a:p>
          <a:p>
            <a:pPr>
              <a:spcBef>
                <a:spcPts val="1200"/>
              </a:spcBef>
            </a:pPr>
            <a:r>
              <a:rPr lang="en-ZA" dirty="0"/>
              <a:t>South African Fly Fishing Association </a:t>
            </a:r>
          </a:p>
          <a:p>
            <a:pPr>
              <a:spcBef>
                <a:spcPts val="1200"/>
              </a:spcBef>
            </a:pPr>
            <a:r>
              <a:rPr lang="en-ZA" dirty="0"/>
              <a:t>The Wild Trout Association</a:t>
            </a:r>
          </a:p>
          <a:p>
            <a:pPr>
              <a:spcBef>
                <a:spcPts val="1200"/>
              </a:spcBef>
            </a:pPr>
            <a:r>
              <a:rPr lang="en-ZA" dirty="0"/>
              <a:t>Blue Crane Tourism</a:t>
            </a:r>
          </a:p>
          <a:p>
            <a:pPr>
              <a:spcBef>
                <a:spcPts val="1200"/>
              </a:spcBef>
            </a:pPr>
            <a:r>
              <a:rPr lang="en-ZA" dirty="0"/>
              <a:t>Rhodes Tourist and Information </a:t>
            </a:r>
            <a:r>
              <a:rPr lang="en-ZA" dirty="0" smtClean="0"/>
              <a:t>Centre</a:t>
            </a:r>
            <a:r>
              <a:rPr lang="en-ZA" dirty="0"/>
              <a:t/>
            </a:r>
            <a:br>
              <a:rPr lang="en-ZA" dirty="0"/>
            </a:br>
            <a:r>
              <a:rPr lang="en-ZA" dirty="0"/>
              <a:t> </a:t>
            </a:r>
          </a:p>
          <a:p>
            <a:endParaRPr lang="en-ZA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023052" y="1928664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ZA" sz="1800" dirty="0" smtClean="0"/>
              <a:t>Southern Drakensberg Tourism</a:t>
            </a:r>
          </a:p>
          <a:p>
            <a:pPr>
              <a:spcBef>
                <a:spcPts val="1200"/>
              </a:spcBef>
            </a:pPr>
            <a:r>
              <a:rPr lang="en-ZA" sz="1800" dirty="0" smtClean="0"/>
              <a:t>Dabchick Wildlife Reserve (Pty) Ltd</a:t>
            </a:r>
          </a:p>
          <a:p>
            <a:pPr>
              <a:spcBef>
                <a:spcPts val="1200"/>
              </a:spcBef>
            </a:pPr>
            <a:r>
              <a:rPr lang="en-ZA" sz="1800" dirty="0" smtClean="0"/>
              <a:t>Abalone Farmers’ Association of SA</a:t>
            </a:r>
          </a:p>
          <a:p>
            <a:pPr>
              <a:spcBef>
                <a:spcPts val="1200"/>
              </a:spcBef>
            </a:pPr>
            <a:r>
              <a:rPr lang="en-ZA" sz="1800" dirty="0" smtClean="0"/>
              <a:t>Bivalve Shellfish Association of SA</a:t>
            </a:r>
          </a:p>
          <a:p>
            <a:pPr>
              <a:spcBef>
                <a:spcPts val="1200"/>
              </a:spcBef>
            </a:pPr>
            <a:r>
              <a:rPr lang="en-ZA" sz="1800" dirty="0" smtClean="0"/>
              <a:t>Mpumalanga Tourism Association</a:t>
            </a:r>
          </a:p>
          <a:p>
            <a:pPr>
              <a:spcBef>
                <a:spcPts val="1200"/>
              </a:spcBef>
            </a:pPr>
            <a:r>
              <a:rPr lang="en-ZA" sz="1800" dirty="0" smtClean="0"/>
              <a:t>MLP Media</a:t>
            </a:r>
          </a:p>
          <a:p>
            <a:pPr>
              <a:spcBef>
                <a:spcPts val="1200"/>
              </a:spcBef>
            </a:pPr>
            <a:r>
              <a:rPr lang="en-ZA" sz="1800" dirty="0" smtClean="0"/>
              <a:t>Professional Hunters SA (PHASA)</a:t>
            </a:r>
          </a:p>
          <a:p>
            <a:pPr>
              <a:spcBef>
                <a:spcPts val="1200"/>
              </a:spcBef>
            </a:pPr>
            <a:r>
              <a:rPr lang="en-ZA" sz="1800" dirty="0" smtClean="0"/>
              <a:t>Wildlife Ranching SA (WRSA)</a:t>
            </a:r>
          </a:p>
          <a:p>
            <a:pPr>
              <a:spcBef>
                <a:spcPts val="1200"/>
              </a:spcBef>
            </a:pPr>
            <a:r>
              <a:rPr lang="en-ZA" sz="1800" dirty="0" smtClean="0"/>
              <a:t>International Wildlife Ranching and Conservation Alliance (IWRCA</a:t>
            </a:r>
            <a:endParaRPr lang="en-ZA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33887E-FD80-4994-8A63-3C8BB3C1A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728" y="4024396"/>
            <a:ext cx="858736" cy="7056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40B97B-5659-4B20-9BE0-1B16919CB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2622636"/>
            <a:ext cx="1078792" cy="5792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CB6BFA7-1852-43E6-9FB6-5D3364BF40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4158" y="3330706"/>
            <a:ext cx="1117876" cy="5234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16FC4D4-16AD-4A3B-BBA9-7EBA00EDF8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1960" y="2041098"/>
            <a:ext cx="1099998" cy="5234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8C32CC7-973B-4927-BEC9-1B8114A3D85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9105"/>
          <a:stretch/>
        </p:blipFill>
        <p:spPr>
          <a:xfrm>
            <a:off x="4086711" y="5498536"/>
            <a:ext cx="992372" cy="5550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8E5E677-0B11-4E57-AD5A-78A75FF63A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588" y="4710797"/>
            <a:ext cx="1117876" cy="59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42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ZA" b="1" dirty="0" smtClean="0"/>
              <a:t>NEMBA IS A COMPROMISE LAW</a:t>
            </a:r>
            <a:endParaRPr lang="en-ZA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ZA" b="1" dirty="0" smtClean="0"/>
              <a:t>Attempts to combine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ZA" dirty="0" smtClean="0"/>
              <a:t>The conservationist people first approach to sustainable development</a:t>
            </a:r>
            <a:r>
              <a:rPr lang="en-ZA" dirty="0"/>
              <a:t> </a:t>
            </a:r>
            <a:r>
              <a:rPr lang="en-ZA" dirty="0" smtClean="0"/>
              <a:t>that the Constitution and NEMA require.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ZA" b="1" dirty="0" smtClean="0"/>
              <a:t>With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ZA" dirty="0" smtClean="0"/>
              <a:t>The preservationist nature first approach </a:t>
            </a:r>
            <a:r>
              <a:rPr lang="en-ZA" dirty="0"/>
              <a:t>that environmental officials believe in </a:t>
            </a:r>
            <a:r>
              <a:rPr lang="en-ZA" dirty="0" smtClean="0"/>
              <a:t>and that makes people and what they do alien to nature.</a:t>
            </a:r>
          </a:p>
          <a:p>
            <a:pPr marL="0" indent="0">
              <a:spcBef>
                <a:spcPts val="1200"/>
              </a:spcBef>
              <a:buNone/>
            </a:pPr>
            <a:endParaRPr lang="en-ZA" dirty="0" smtClean="0"/>
          </a:p>
          <a:p>
            <a:pPr lvl="2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153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ZA" b="1" dirty="0" smtClean="0"/>
              <a:t>NEMBA IS A FAILING LAW</a:t>
            </a:r>
            <a:endParaRPr lang="en-ZA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ZA" b="1" dirty="0" smtClean="0"/>
              <a:t>Seeds of Failure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Lack of transformation in thinking and values.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DEA adopts a nature first preservationist approach  regardless of what the Constitution or the law requires.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Overambitious and impractical.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ZA" b="1" dirty="0" smtClean="0"/>
              <a:t>Some Manifestations of Failure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SECTION </a:t>
            </a:r>
            <a:r>
              <a:rPr lang="en-ZA" dirty="0"/>
              <a:t>100: Public </a:t>
            </a:r>
            <a:r>
              <a:rPr lang="en-ZA" dirty="0" smtClean="0"/>
              <a:t>Participation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Chapter 4: Threatened and Protected Species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Chapter 5: Alien and Invasive Species</a:t>
            </a:r>
          </a:p>
          <a:p>
            <a:pPr marL="0" indent="0">
              <a:spcBef>
                <a:spcPts val="1200"/>
              </a:spcBef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pPr lvl="2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4220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2018 Draft AIS LISTS AND REGULATIONS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ZA" b="1" dirty="0"/>
              <a:t>Failure of due </a:t>
            </a:r>
            <a:r>
              <a:rPr lang="en-ZA" b="1" dirty="0" smtClean="0"/>
              <a:t>process</a:t>
            </a:r>
            <a:endParaRPr lang="en-ZA" b="1" dirty="0"/>
          </a:p>
          <a:p>
            <a:pPr>
              <a:spcBef>
                <a:spcPts val="1200"/>
              </a:spcBef>
            </a:pPr>
            <a:r>
              <a:rPr lang="en-ZA" dirty="0" smtClean="0"/>
              <a:t>No compliance with section 100 – Public consultation process non-compliant.  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No Social and Economic Impact Assessment.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No </a:t>
            </a:r>
            <a:r>
              <a:rPr lang="en-ZA" dirty="0"/>
              <a:t>concern about the effect on important values chains.</a:t>
            </a:r>
            <a:endParaRPr lang="en-ZA" dirty="0" smtClean="0"/>
          </a:p>
          <a:p>
            <a:pPr>
              <a:spcBef>
                <a:spcPts val="1200"/>
              </a:spcBef>
            </a:pPr>
            <a:r>
              <a:rPr lang="en-ZA" dirty="0" smtClean="0"/>
              <a:t>Contempt for the public, human rights and the rule of law.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941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8958"/>
          </a:xfrm>
        </p:spPr>
        <p:txBody>
          <a:bodyPr>
            <a:normAutofit/>
          </a:bodyPr>
          <a:lstStyle/>
          <a:p>
            <a:r>
              <a:rPr lang="en-ZA" b="1" dirty="0" smtClean="0"/>
              <a:t>The 2017 NEMLA BILL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ZA" sz="2800" dirty="0" smtClean="0"/>
              <a:t>Explanatory Memorandum misleading.</a:t>
            </a:r>
          </a:p>
          <a:p>
            <a:pPr lvl="1">
              <a:spcBef>
                <a:spcPts val="1200"/>
              </a:spcBef>
            </a:pPr>
            <a:r>
              <a:rPr lang="en-ZA" sz="2400" dirty="0" smtClean="0"/>
              <a:t>Misrepresents effect of proposed change to the meaning of control</a:t>
            </a:r>
          </a:p>
          <a:p>
            <a:pPr lvl="1">
              <a:spcBef>
                <a:spcPts val="1200"/>
              </a:spcBef>
            </a:pPr>
            <a:r>
              <a:rPr lang="en-ZA" sz="2400" dirty="0" smtClean="0"/>
              <a:t>Does not refer to proposed amendments to section 73 of NEMBA</a:t>
            </a:r>
          </a:p>
          <a:p>
            <a:pPr>
              <a:spcBef>
                <a:spcPts val="1200"/>
              </a:spcBef>
            </a:pPr>
            <a:r>
              <a:rPr lang="en-ZA" sz="2800" dirty="0" smtClean="0"/>
              <a:t>No compliance with the Social and Economic Impact Assessment System Guidelines.</a:t>
            </a:r>
          </a:p>
          <a:p>
            <a:pPr lvl="1">
              <a:spcBef>
                <a:spcPts val="1200"/>
              </a:spcBef>
            </a:pPr>
            <a:r>
              <a:rPr lang="en-ZA" sz="2400" dirty="0" smtClean="0"/>
              <a:t>Ignores adverse effects on sustainable use of biological resources.</a:t>
            </a:r>
          </a:p>
          <a:p>
            <a:pPr lvl="1">
              <a:spcBef>
                <a:spcPts val="1200"/>
              </a:spcBef>
            </a:pPr>
            <a:r>
              <a:rPr lang="en-ZA" sz="2400" dirty="0" smtClean="0"/>
              <a:t>No alternatives considered.</a:t>
            </a:r>
          </a:p>
          <a:p>
            <a:pPr lvl="1">
              <a:spcBef>
                <a:spcPts val="1200"/>
              </a:spcBef>
            </a:pPr>
            <a:r>
              <a:rPr lang="en-ZA" sz="2400" dirty="0" smtClean="0"/>
              <a:t>No prior engagement or consultation with stakeholders.</a:t>
            </a:r>
          </a:p>
        </p:txBody>
      </p:sp>
    </p:spTree>
    <p:extLst>
      <p:ext uri="{BB962C8B-B14F-4D97-AF65-F5344CB8AC3E}">
        <p14:creationId xmlns:p14="http://schemas.microsoft.com/office/powerpoint/2010/main" val="342907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WARRENTLESS SEARCHES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ZA" dirty="0"/>
              <a:t>T</a:t>
            </a:r>
            <a:r>
              <a:rPr lang="en-ZA" dirty="0" smtClean="0"/>
              <a:t>he proposed </a:t>
            </a:r>
            <a:r>
              <a:rPr lang="en-ZA" dirty="0"/>
              <a:t>amendments to sections 31 J and K of NEMA </a:t>
            </a:r>
            <a:r>
              <a:rPr lang="en-ZA" dirty="0" smtClean="0"/>
              <a:t>result in </a:t>
            </a:r>
            <a:r>
              <a:rPr lang="en-ZA" i="1" dirty="0" smtClean="0"/>
              <a:t>de facto </a:t>
            </a:r>
            <a:r>
              <a:rPr lang="en-ZA" dirty="0" smtClean="0"/>
              <a:t>warrantless powers.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This is not cured by calling them “routine inspections”.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No apparent need for this extraordinary power.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In conflict with </a:t>
            </a:r>
            <a:r>
              <a:rPr lang="en-ZA" dirty="0" err="1" smtClean="0"/>
              <a:t>ConCourt’s</a:t>
            </a:r>
            <a:r>
              <a:rPr lang="en-ZA" dirty="0" smtClean="0"/>
              <a:t> </a:t>
            </a:r>
            <a:r>
              <a:rPr lang="en-ZA" dirty="0" err="1" smtClean="0"/>
              <a:t>Kunjana</a:t>
            </a:r>
            <a:r>
              <a:rPr lang="en-ZA" dirty="0" smtClean="0"/>
              <a:t> decision.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These sections should </a:t>
            </a:r>
            <a:r>
              <a:rPr lang="en-ZA" dirty="0"/>
              <a:t>be </a:t>
            </a:r>
            <a:r>
              <a:rPr lang="en-ZA" dirty="0" smtClean="0"/>
              <a:t>reconsidered.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0780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PROPOSED AMENDMENTS TO CHAPTER 5 OF NEMBA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48472"/>
          </a:xfrm>
        </p:spPr>
        <p:txBody>
          <a:bodyPr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ZA" sz="3600" b="1" dirty="0" smtClean="0"/>
              <a:t>Present Legislative Scheme.</a:t>
            </a:r>
            <a:endParaRPr lang="en-ZA" sz="3600" b="1" dirty="0"/>
          </a:p>
          <a:p>
            <a:pPr>
              <a:spcBef>
                <a:spcPts val="1200"/>
              </a:spcBef>
            </a:pPr>
            <a:r>
              <a:rPr lang="en-ZA" dirty="0" smtClean="0"/>
              <a:t>List as invasive because alien species harm the economy, human health or the ecosystem services that contribute to human health and wellbeing. </a:t>
            </a:r>
            <a:endParaRPr lang="en-ZA" dirty="0"/>
          </a:p>
          <a:p>
            <a:pPr>
              <a:spcBef>
                <a:spcPts val="1200"/>
              </a:spcBef>
            </a:pPr>
            <a:r>
              <a:rPr lang="en-ZA" dirty="0" smtClean="0"/>
              <a:t>Must eradicate and/or control (systematic removal or prevention) to avert this harm.</a:t>
            </a:r>
          </a:p>
        </p:txBody>
      </p:sp>
    </p:spTree>
    <p:extLst>
      <p:ext uri="{BB962C8B-B14F-4D97-AF65-F5344CB8AC3E}">
        <p14:creationId xmlns:p14="http://schemas.microsoft.com/office/powerpoint/2010/main" val="14933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PROP0SED AMENDMENTS TO CHAPTER 5 OF NEMBA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3600" b="1" dirty="0" smtClean="0"/>
              <a:t>DEA’s desired legislative scheme</a:t>
            </a:r>
          </a:p>
          <a:p>
            <a:r>
              <a:rPr lang="en-ZA" dirty="0" smtClean="0"/>
              <a:t>Don’t need to take steps to eradicate or control listed invasive species.</a:t>
            </a:r>
          </a:p>
          <a:p>
            <a:r>
              <a:rPr lang="en-ZA" dirty="0" smtClean="0"/>
              <a:t>In conflict with the CBD which requires eradication or control.</a:t>
            </a:r>
          </a:p>
          <a:p>
            <a:r>
              <a:rPr lang="en-ZA" dirty="0" smtClean="0"/>
              <a:t>Irrational, contradictory and unworkable permitting regime</a:t>
            </a:r>
            <a:r>
              <a:rPr lang="en-ZA" dirty="0"/>
              <a:t>. </a:t>
            </a:r>
            <a:endParaRPr lang="en-ZA" dirty="0" smtClean="0"/>
          </a:p>
          <a:p>
            <a:r>
              <a:rPr lang="en-ZA" dirty="0" smtClean="0"/>
              <a:t>Does </a:t>
            </a:r>
            <a:r>
              <a:rPr lang="en-ZA" dirty="0"/>
              <a:t>not address reasons for the failure of the present </a:t>
            </a:r>
            <a:r>
              <a:rPr lang="en-ZA" dirty="0" smtClean="0"/>
              <a:t>law - SANBI AIS </a:t>
            </a:r>
            <a:r>
              <a:rPr lang="en-ZA" dirty="0"/>
              <a:t>S</a:t>
            </a:r>
            <a:r>
              <a:rPr lang="en-ZA" dirty="0" smtClean="0"/>
              <a:t>tatus Report.</a:t>
            </a:r>
            <a:endParaRPr lang="en-ZA" dirty="0"/>
          </a:p>
          <a:p>
            <a:pPr lvl="1"/>
            <a:endParaRPr lang="en-ZA" sz="2400" dirty="0" smtClean="0"/>
          </a:p>
        </p:txBody>
      </p:sp>
    </p:spTree>
    <p:extLst>
      <p:ext uri="{BB962C8B-B14F-4D97-AF65-F5344CB8AC3E}">
        <p14:creationId xmlns:p14="http://schemas.microsoft.com/office/powerpoint/2010/main" val="11473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THE BIODIVERSITY BILL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ZA" dirty="0"/>
              <a:t>Draconian - 20 year jail sentences</a:t>
            </a:r>
          </a:p>
          <a:p>
            <a:pPr>
              <a:spcBef>
                <a:spcPts val="1200"/>
              </a:spcBef>
            </a:pPr>
            <a:r>
              <a:rPr lang="en-ZA" dirty="0"/>
              <a:t>Discretionary – “must” replaced with “may”.</a:t>
            </a:r>
          </a:p>
          <a:p>
            <a:pPr>
              <a:spcBef>
                <a:spcPts val="1200"/>
              </a:spcBef>
            </a:pPr>
            <a:r>
              <a:rPr lang="en-ZA" dirty="0"/>
              <a:t>Unaccountable – no peremptory </a:t>
            </a:r>
            <a:r>
              <a:rPr lang="en-ZA" dirty="0" smtClean="0"/>
              <a:t>rules thus compromising parliamentary oversight </a:t>
            </a:r>
            <a:r>
              <a:rPr lang="en-ZA" dirty="0"/>
              <a:t>or </a:t>
            </a:r>
            <a:r>
              <a:rPr lang="en-ZA" dirty="0" smtClean="0"/>
              <a:t>reporting as well as public’s ability to participate.</a:t>
            </a:r>
            <a:endParaRPr lang="en-ZA" dirty="0"/>
          </a:p>
          <a:p>
            <a:pPr>
              <a:spcBef>
                <a:spcPts val="1200"/>
              </a:spcBef>
            </a:pPr>
            <a:r>
              <a:rPr lang="en-ZA" dirty="0" smtClean="0"/>
              <a:t>All </a:t>
            </a:r>
            <a:r>
              <a:rPr lang="en-ZA" dirty="0"/>
              <a:t>biological resources </a:t>
            </a:r>
            <a:r>
              <a:rPr lang="en-ZA" dirty="0" smtClean="0"/>
              <a:t>become subject to permit driven access. 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This affects all South Africans equally. </a:t>
            </a:r>
          </a:p>
          <a:p>
            <a:pPr>
              <a:spcBef>
                <a:spcPts val="1200"/>
              </a:spcBef>
            </a:pPr>
            <a:r>
              <a:rPr lang="en-ZA" dirty="0"/>
              <a:t>Puts officials before people as custodians of nature and biological resources. </a:t>
            </a:r>
            <a:endParaRPr lang="en-ZA" dirty="0" smtClean="0"/>
          </a:p>
          <a:p>
            <a:pPr>
              <a:spcBef>
                <a:spcPts val="1200"/>
              </a:spcBef>
            </a:pPr>
            <a:r>
              <a:rPr lang="en-ZA" dirty="0" smtClean="0"/>
              <a:t>Does not address reasons for the failure of the present law.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98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QUESTION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ZA" dirty="0"/>
              <a:t>T</a:t>
            </a:r>
            <a:r>
              <a:rPr lang="en-ZA" dirty="0" smtClean="0"/>
              <a:t>he CBD says that practical steps must be taken to eradicate or contain </a:t>
            </a:r>
            <a:r>
              <a:rPr lang="en-ZA" dirty="0"/>
              <a:t>and control invasive </a:t>
            </a:r>
            <a:r>
              <a:rPr lang="en-ZA" dirty="0" smtClean="0"/>
              <a:t>species;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NEMBA, even, if amended, will not cure the </a:t>
            </a:r>
            <a:r>
              <a:rPr lang="en-ZA" b="1" dirty="0" smtClean="0"/>
              <a:t>fundamental contradiction </a:t>
            </a:r>
            <a:r>
              <a:rPr lang="en-ZA" dirty="0" smtClean="0"/>
              <a:t>of permitting “harmful species” for sustainable use;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But only invasive species that cause negligible harm to biodiversity can be permitted for beneficial use;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So why list useful species as invasive at all?</a:t>
            </a:r>
          </a:p>
        </p:txBody>
      </p:sp>
    </p:spTree>
    <p:extLst>
      <p:ext uri="{BB962C8B-B14F-4D97-AF65-F5344CB8AC3E}">
        <p14:creationId xmlns:p14="http://schemas.microsoft.com/office/powerpoint/2010/main" val="107263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ADRESSING THE POLICY VACUUM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ZA" sz="2400" dirty="0" smtClean="0"/>
              <a:t>We </a:t>
            </a:r>
            <a:r>
              <a:rPr lang="en-ZA" sz="2400" dirty="0"/>
              <a:t>find </a:t>
            </a:r>
            <a:r>
              <a:rPr lang="en-ZA" sz="2400" dirty="0" smtClean="0"/>
              <a:t>an effective </a:t>
            </a:r>
            <a:r>
              <a:rPr lang="en-ZA" sz="2400" dirty="0"/>
              <a:t>and practical solution </a:t>
            </a:r>
            <a:r>
              <a:rPr lang="en-ZA" sz="2400" dirty="0" smtClean="0"/>
              <a:t>by </a:t>
            </a:r>
            <a:r>
              <a:rPr lang="en-ZA" sz="2400" dirty="0"/>
              <a:t>following constitutionally aligned and legally compliant </a:t>
            </a:r>
            <a:r>
              <a:rPr lang="en-ZA" sz="2400" dirty="0" smtClean="0"/>
              <a:t>public participation and engagement processes to consider </a:t>
            </a:r>
            <a:r>
              <a:rPr lang="en-ZA" sz="2400" dirty="0"/>
              <a:t>and synthesise a diversity of thinking </a:t>
            </a:r>
            <a:r>
              <a:rPr lang="en-ZA" sz="2400" dirty="0" smtClean="0"/>
              <a:t>and </a:t>
            </a:r>
            <a:r>
              <a:rPr lang="en-ZA" sz="2400" dirty="0"/>
              <a:t>interests </a:t>
            </a:r>
            <a:r>
              <a:rPr lang="en-ZA" sz="2400" dirty="0" smtClean="0"/>
              <a:t>that will effectively guide policy implementation rather </a:t>
            </a:r>
            <a:r>
              <a:rPr lang="en-ZA" sz="2400" dirty="0"/>
              <a:t>than defend the group </a:t>
            </a:r>
            <a:r>
              <a:rPr lang="en-ZA" sz="2400" dirty="0" smtClean="0"/>
              <a:t>thinking </a:t>
            </a:r>
            <a:r>
              <a:rPr lang="en-ZA" sz="2400" dirty="0"/>
              <a:t>of officials.</a:t>
            </a:r>
          </a:p>
          <a:p>
            <a:pPr>
              <a:spcBef>
                <a:spcPts val="1200"/>
              </a:spcBef>
            </a:pPr>
            <a:r>
              <a:rPr lang="en-ZA" sz="2400" dirty="0" smtClean="0"/>
              <a:t>Good policy making and the regular review of policy makes for effective laws.</a:t>
            </a:r>
          </a:p>
          <a:p>
            <a:pPr>
              <a:spcBef>
                <a:spcPts val="1200"/>
              </a:spcBef>
            </a:pPr>
            <a:r>
              <a:rPr lang="en-ZA" sz="2400" dirty="0" smtClean="0"/>
              <a:t>The opposite = NEMBA and the proposed Biodiversity Bill.</a:t>
            </a:r>
          </a:p>
          <a:p>
            <a:pPr>
              <a:spcBef>
                <a:spcPts val="1200"/>
              </a:spcBef>
            </a:pPr>
            <a:r>
              <a:rPr lang="en-ZA" sz="2400" dirty="0" smtClean="0"/>
              <a:t>Good policy underpins human rights enjoys public support and promotes rule of law and justifiable sustainable development.</a:t>
            </a:r>
          </a:p>
          <a:p>
            <a:pPr>
              <a:spcBef>
                <a:spcPts val="1200"/>
              </a:spcBef>
            </a:pPr>
            <a:r>
              <a:rPr lang="en-ZA" sz="2400" dirty="0" smtClean="0"/>
              <a:t>A lack of policy is destructive of rights and results compromised accountability, unlawful processes, impeded development and diminished public support.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4392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WHO ARE THE CONSORTIUM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233285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ZA" dirty="0" smtClean="0"/>
              <a:t>The Consortium represents a range of value chains in the bio resources sector  whose health and wellbeing are dependant on the justifiable and sustainable use of biological resources. </a:t>
            </a:r>
          </a:p>
        </p:txBody>
      </p:sp>
    </p:spTree>
    <p:extLst>
      <p:ext uri="{BB962C8B-B14F-4D97-AF65-F5344CB8AC3E}">
        <p14:creationId xmlns:p14="http://schemas.microsoft.com/office/powerpoint/2010/main" val="17125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Conclusion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ZA" dirty="0" smtClean="0"/>
              <a:t>We submit that the amendments to NEMBA need to be postponed pending: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A thorough independent review of the current legal framework.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A proper policy development process that involves the wider public and all stakeholders.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Thereafter a new legal framework, SEIA and compliant public consultation.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539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LEGISLATIVE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Consortium is not ‘anti-legislation’ or ‘anti- regulation’.</a:t>
            </a:r>
          </a:p>
          <a:p>
            <a:r>
              <a:rPr lang="en-US" dirty="0" smtClean="0"/>
              <a:t>South Africa needs enabling, practical, fit for purpose and cost effective legislation to;</a:t>
            </a:r>
          </a:p>
          <a:p>
            <a:pPr lvl="1"/>
            <a:r>
              <a:rPr lang="en-US" dirty="0" smtClean="0"/>
              <a:t>Create a legislative framework to grow existing business and create new transformative businesses.</a:t>
            </a:r>
          </a:p>
          <a:p>
            <a:pPr lvl="1"/>
            <a:r>
              <a:rPr lang="en-US" dirty="0" smtClean="0"/>
              <a:t>Satisfy the needs of consumers and other stakeholders around production and food safety issues.</a:t>
            </a:r>
          </a:p>
          <a:p>
            <a:pPr lvl="1"/>
            <a:r>
              <a:rPr lang="en-US" dirty="0" smtClean="0"/>
              <a:t>Enable sustainable </a:t>
            </a:r>
            <a:r>
              <a:rPr lang="en-ZA" dirty="0" smtClean="0"/>
              <a:t>utilisation</a:t>
            </a:r>
            <a:r>
              <a:rPr lang="en-US" dirty="0" smtClean="0"/>
              <a:t> of biological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CONCERN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That NEMBA is being implemented unlawfully in ways that harm and impede rather than enable justifiable sustainable development in the bio resources sector. </a:t>
            </a:r>
          </a:p>
          <a:p>
            <a:r>
              <a:rPr lang="en-ZA" dirty="0" smtClean="0"/>
              <a:t>That this harmful and unlawful action is being legitimised, after the fact, by incremental changes to NEMBA that move the law away from its constitutional imperatives.</a:t>
            </a:r>
          </a:p>
          <a:p>
            <a:r>
              <a:rPr lang="en-ZA" dirty="0" smtClean="0"/>
              <a:t>That the proposed changes to NEMBA in the 2017 NEMLA Bill is such a change.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5935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Presentations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Mr Ian Cox – </a:t>
            </a:r>
          </a:p>
          <a:p>
            <a:pPr lvl="1"/>
            <a:r>
              <a:rPr lang="en-ZA" dirty="0" smtClean="0"/>
              <a:t>Constitutional and legal background. </a:t>
            </a:r>
          </a:p>
          <a:p>
            <a:pPr lvl="1"/>
            <a:r>
              <a:rPr lang="en-ZA" dirty="0" smtClean="0"/>
              <a:t>Impacts on the trout value chain.</a:t>
            </a:r>
          </a:p>
          <a:p>
            <a:r>
              <a:rPr lang="en-ZA" dirty="0" smtClean="0"/>
              <a:t>Dr Gert Dry – Impacts on the wildlife ranching sector.</a:t>
            </a:r>
          </a:p>
          <a:p>
            <a:r>
              <a:rPr lang="en-ZA" dirty="0" smtClean="0"/>
              <a:t>Prof J Kirsten – Impacts on Aquaculture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265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76672"/>
            <a:ext cx="85689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 smtClean="0"/>
              <a:t>IN DEFENCE OF  A </a:t>
            </a:r>
          </a:p>
          <a:p>
            <a:pPr algn="ctr"/>
            <a:r>
              <a:rPr lang="en-ZA" sz="5400" b="1" dirty="0" smtClean="0"/>
              <a:t>PEOPLE FIRST </a:t>
            </a:r>
          </a:p>
          <a:p>
            <a:pPr algn="ctr"/>
            <a:r>
              <a:rPr lang="en-ZA" sz="5400" b="1" dirty="0" smtClean="0"/>
              <a:t>APPROACH TO BIODIVERSITY CONSERVATION</a:t>
            </a:r>
            <a:endParaRPr lang="en-ZA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221088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/>
              <a:t>Presentation on the </a:t>
            </a:r>
            <a:r>
              <a:rPr lang="en-ZA" sz="2800" b="1" dirty="0" smtClean="0"/>
              <a:t>2017 </a:t>
            </a:r>
            <a:r>
              <a:rPr lang="en-ZA" sz="2800" b="1" dirty="0"/>
              <a:t>NEMLA Bill</a:t>
            </a:r>
          </a:p>
          <a:p>
            <a:pPr algn="ctr"/>
            <a:r>
              <a:rPr lang="en-ZA" sz="2800" b="1" dirty="0" smtClean="0"/>
              <a:t>Made by Ian Cox to </a:t>
            </a:r>
            <a:r>
              <a:rPr lang="en-ZA" sz="2800" b="1" dirty="0"/>
              <a:t>the Portfolio Committee </a:t>
            </a:r>
            <a:r>
              <a:rPr lang="en-ZA" sz="2800" b="1" dirty="0" smtClean="0"/>
              <a:t> on Environmental Affairs on behalf of a consortium of interested and affected parties in the bio resources sector</a:t>
            </a:r>
          </a:p>
        </p:txBody>
      </p:sp>
    </p:spTree>
    <p:extLst>
      <p:ext uri="{BB962C8B-B14F-4D97-AF65-F5344CB8AC3E}">
        <p14:creationId xmlns:p14="http://schemas.microsoft.com/office/powerpoint/2010/main" val="217743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916832"/>
          </a:xfrm>
        </p:spPr>
        <p:txBody>
          <a:bodyPr>
            <a:normAutofit/>
          </a:bodyPr>
          <a:lstStyle/>
          <a:p>
            <a:r>
              <a:rPr lang="en-ZA" b="1" dirty="0" smtClean="0"/>
              <a:t>BIOCENTRISM VS ANTHROPCENTRISM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888433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ZA" dirty="0" smtClean="0"/>
              <a:t>19</a:t>
            </a:r>
            <a:r>
              <a:rPr lang="en-ZA" baseline="30000" dirty="0" smtClean="0"/>
              <a:t>th</a:t>
            </a:r>
            <a:r>
              <a:rPr lang="en-ZA" dirty="0" smtClean="0"/>
              <a:t> century nature conservation splits in the 20</a:t>
            </a:r>
            <a:r>
              <a:rPr lang="en-ZA" baseline="30000" dirty="0" smtClean="0"/>
              <a:t>th</a:t>
            </a:r>
            <a:r>
              <a:rPr lang="en-ZA" dirty="0" smtClean="0"/>
              <a:t> century into: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Biocentric nature first preservationist approach - as in “protect nature from humans”. 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Anthropocentric people first conservationism - </a:t>
            </a:r>
            <a:r>
              <a:rPr lang="en-ZA" dirty="0"/>
              <a:t>as </a:t>
            </a:r>
            <a:r>
              <a:rPr lang="en-ZA" dirty="0" smtClean="0"/>
              <a:t>in “conserve nature for humans”.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7028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THE SOUTH AFRICAN POSITION</a:t>
            </a:r>
            <a:br>
              <a:rPr lang="en-ZA" b="1" dirty="0" smtClean="0"/>
            </a:br>
            <a:endParaRPr lang="en-Z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ZA" sz="3000" dirty="0" smtClean="0"/>
              <a:t>The Constitution and NEMA are anthropocentric and conservationist: </a:t>
            </a:r>
          </a:p>
          <a:p>
            <a:pPr lvl="1">
              <a:spcBef>
                <a:spcPts val="1200"/>
              </a:spcBef>
            </a:pPr>
            <a:r>
              <a:rPr lang="en-ZA" sz="2600" dirty="0" smtClean="0"/>
              <a:t>People are part of nature.</a:t>
            </a:r>
          </a:p>
          <a:p>
            <a:pPr lvl="1">
              <a:spcBef>
                <a:spcPts val="1200"/>
              </a:spcBef>
            </a:pPr>
            <a:r>
              <a:rPr lang="en-ZA" sz="2600" dirty="0" smtClean="0"/>
              <a:t>Justifiable sustainable development – NEMA Principles</a:t>
            </a:r>
          </a:p>
          <a:p>
            <a:pPr lvl="1">
              <a:spcBef>
                <a:spcPts val="1200"/>
              </a:spcBef>
            </a:pPr>
            <a:r>
              <a:rPr lang="en-ZA" sz="2600" dirty="0" smtClean="0"/>
              <a:t>People first – “for present and future generations”.</a:t>
            </a:r>
          </a:p>
          <a:p>
            <a:pPr lvl="1">
              <a:spcBef>
                <a:spcPts val="1200"/>
              </a:spcBef>
            </a:pPr>
            <a:endParaRPr lang="en-ZA" sz="9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ZA" sz="3000" dirty="0" smtClean="0"/>
              <a:t>South Africa's environmental authorities adopt a biocentric and preservationist approach: </a:t>
            </a:r>
            <a:endParaRPr lang="en-ZA" sz="3000" dirty="0"/>
          </a:p>
          <a:p>
            <a:pPr lvl="1">
              <a:spcBef>
                <a:spcPts val="1200"/>
              </a:spcBef>
            </a:pPr>
            <a:r>
              <a:rPr lang="en-ZA" sz="2600" dirty="0" smtClean="0"/>
              <a:t>Nature first.</a:t>
            </a:r>
            <a:endParaRPr lang="en-ZA" sz="2600" dirty="0"/>
          </a:p>
          <a:p>
            <a:pPr lvl="1">
              <a:spcBef>
                <a:spcPts val="1200"/>
              </a:spcBef>
            </a:pPr>
            <a:r>
              <a:rPr lang="en-ZA" sz="2600" dirty="0"/>
              <a:t>Preserve </a:t>
            </a:r>
            <a:r>
              <a:rPr lang="en-ZA" sz="2600" dirty="0" smtClean="0"/>
              <a:t>species inside their “</a:t>
            </a:r>
            <a:r>
              <a:rPr lang="en-ZA" sz="2600" dirty="0"/>
              <a:t>n</a:t>
            </a:r>
            <a:r>
              <a:rPr lang="en-ZA" sz="2600" dirty="0" smtClean="0"/>
              <a:t>atural </a:t>
            </a:r>
            <a:r>
              <a:rPr lang="en-ZA" sz="2600" dirty="0"/>
              <a:t>d</a:t>
            </a:r>
            <a:r>
              <a:rPr lang="en-ZA" sz="2600" dirty="0" smtClean="0"/>
              <a:t>istribution </a:t>
            </a:r>
            <a:r>
              <a:rPr lang="en-ZA" sz="2600" dirty="0"/>
              <a:t>r</a:t>
            </a:r>
            <a:r>
              <a:rPr lang="en-ZA" sz="2600" dirty="0" smtClean="0"/>
              <a:t>anges”  (NDR) – anti alien “precautionary approach”.</a:t>
            </a:r>
          </a:p>
          <a:p>
            <a:pPr lvl="1">
              <a:spcBef>
                <a:spcPts val="1200"/>
              </a:spcBef>
            </a:pPr>
            <a:r>
              <a:rPr lang="en-ZA" sz="2600" dirty="0" smtClean="0"/>
              <a:t>People are alien to nature.</a:t>
            </a:r>
          </a:p>
          <a:p>
            <a:pPr lvl="1"/>
            <a:endParaRPr lang="en-ZA" sz="2600" dirty="0" smtClean="0"/>
          </a:p>
        </p:txBody>
      </p:sp>
    </p:spTree>
    <p:extLst>
      <p:ext uri="{BB962C8B-B14F-4D97-AF65-F5344CB8AC3E}">
        <p14:creationId xmlns:p14="http://schemas.microsoft.com/office/powerpoint/2010/main" val="1879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NEMBA WAS ENACTED WITHOUT COMPLETING A WHITE PAPER POLICY MAKING PROCESS</a:t>
            </a:r>
            <a:endParaRPr lang="en-ZA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251520" y="2179400"/>
            <a:ext cx="8640960" cy="434594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spcBef>
                <a:spcPts val="1200"/>
              </a:spcBef>
            </a:pPr>
            <a:r>
              <a:rPr lang="en-ZA" dirty="0" smtClean="0"/>
              <a:t>Draft white paper prepared in 1997 – never finalised.</a:t>
            </a:r>
          </a:p>
          <a:p>
            <a:pPr marL="457200" indent="-457200">
              <a:spcBef>
                <a:spcPts val="1200"/>
              </a:spcBef>
            </a:pPr>
            <a:r>
              <a:rPr lang="en-ZA" dirty="0" smtClean="0"/>
              <a:t>Prepared by like minded “experts” </a:t>
            </a:r>
            <a:r>
              <a:rPr lang="en-ZA" dirty="0"/>
              <a:t> </a:t>
            </a:r>
            <a:r>
              <a:rPr lang="en-ZA" dirty="0" smtClean="0"/>
              <a:t>- Homophily  or Group </a:t>
            </a:r>
            <a:r>
              <a:rPr lang="en-ZA" dirty="0"/>
              <a:t>T</a:t>
            </a:r>
            <a:r>
              <a:rPr lang="en-ZA" dirty="0" smtClean="0"/>
              <a:t>hink.</a:t>
            </a:r>
            <a:endParaRPr lang="en-ZA" dirty="0"/>
          </a:p>
          <a:p>
            <a:pPr marL="457200" indent="-457200">
              <a:spcBef>
                <a:spcPts val="1200"/>
              </a:spcBef>
            </a:pPr>
            <a:r>
              <a:rPr lang="en-ZA" dirty="0" smtClean="0"/>
              <a:t>Prioritises nature first preservation of native species in the wild. – biotic nativism.</a:t>
            </a:r>
          </a:p>
          <a:p>
            <a:pPr marL="457200" indent="-457200">
              <a:spcBef>
                <a:spcPts val="1200"/>
              </a:spcBef>
            </a:pPr>
            <a:r>
              <a:rPr lang="en-ZA" dirty="0" smtClean="0"/>
              <a:t>Conflicts with people first NEMA Principles.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ZA" dirty="0" smtClean="0"/>
              <a:t>Conflict of cultures never resolved – no final policy adopted.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ZA" dirty="0" smtClean="0"/>
              <a:t>Resultant policy vacuum that compromises implementation. </a:t>
            </a:r>
          </a:p>
        </p:txBody>
      </p:sp>
    </p:spTree>
    <p:extLst>
      <p:ext uri="{BB962C8B-B14F-4D97-AF65-F5344CB8AC3E}">
        <p14:creationId xmlns:p14="http://schemas.microsoft.com/office/powerpoint/2010/main" val="146313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4162</TotalTime>
  <Words>1221</Words>
  <Application>Microsoft Office PowerPoint</Application>
  <PresentationFormat>On-screen Show 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INTRODUCTION  By Nigel Dorward on behalf of a Consortium of interested and affected parties in the bio resources sector</vt:lpstr>
      <vt:lpstr>WHO ARE THE CONSORTIUM</vt:lpstr>
      <vt:lpstr>LEGISLATIVE NEEDS</vt:lpstr>
      <vt:lpstr>CONCERN</vt:lpstr>
      <vt:lpstr>Presentations</vt:lpstr>
      <vt:lpstr>PowerPoint Presentation</vt:lpstr>
      <vt:lpstr>BIOCENTRISM VS ANTHROPCENTRISM</vt:lpstr>
      <vt:lpstr>THE SOUTH AFRICAN POSITION </vt:lpstr>
      <vt:lpstr>NEMBA WAS ENACTED WITHOUT COMPLETING A WHITE PAPER POLICY MAKING PROCESS</vt:lpstr>
      <vt:lpstr>NEMBA IS A COMPROMISE LAW</vt:lpstr>
      <vt:lpstr>NEMBA IS A FAILING LAW</vt:lpstr>
      <vt:lpstr>2018 Draft AIS LISTS AND REGULATIONS</vt:lpstr>
      <vt:lpstr>The 2017 NEMLA BILL</vt:lpstr>
      <vt:lpstr>WARRENTLESS SEARCHES</vt:lpstr>
      <vt:lpstr>PROPOSED AMENDMENTS TO CHAPTER 5 OF NEMBA</vt:lpstr>
      <vt:lpstr>PROP0SED AMENDMENTS TO CHAPTER 5 OF NEMBA</vt:lpstr>
      <vt:lpstr>THE BIODIVERSITY BILL</vt:lpstr>
      <vt:lpstr>QUESTION</vt:lpstr>
      <vt:lpstr>ADRESSING THE POLICY VACUUM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Cox</dc:creator>
  <cp:lastModifiedBy>Tyhileka Madubela</cp:lastModifiedBy>
  <cp:revision>79</cp:revision>
  <dcterms:created xsi:type="dcterms:W3CDTF">2018-04-12T05:22:22Z</dcterms:created>
  <dcterms:modified xsi:type="dcterms:W3CDTF">2018-04-25T10:31:41Z</dcterms:modified>
</cp:coreProperties>
</file>