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2"/>
  </p:notesMasterIdLst>
  <p:handoutMasterIdLst>
    <p:handoutMasterId r:id="rId43"/>
  </p:handoutMasterIdLst>
  <p:sldIdLst>
    <p:sldId id="472" r:id="rId2"/>
    <p:sldId id="355" r:id="rId3"/>
    <p:sldId id="489" r:id="rId4"/>
    <p:sldId id="441" r:id="rId5"/>
    <p:sldId id="442" r:id="rId6"/>
    <p:sldId id="443" r:id="rId7"/>
    <p:sldId id="444" r:id="rId8"/>
    <p:sldId id="471" r:id="rId9"/>
    <p:sldId id="451" r:id="rId10"/>
    <p:sldId id="452" r:id="rId11"/>
    <p:sldId id="468" r:id="rId12"/>
    <p:sldId id="469" r:id="rId13"/>
    <p:sldId id="470" r:id="rId14"/>
    <p:sldId id="456" r:id="rId15"/>
    <p:sldId id="457" r:id="rId16"/>
    <p:sldId id="458" r:id="rId17"/>
    <p:sldId id="465" r:id="rId18"/>
    <p:sldId id="322" r:id="rId19"/>
    <p:sldId id="459" r:id="rId20"/>
    <p:sldId id="460" r:id="rId21"/>
    <p:sldId id="466" r:id="rId22"/>
    <p:sldId id="428" r:id="rId23"/>
    <p:sldId id="429" r:id="rId24"/>
    <p:sldId id="461" r:id="rId25"/>
    <p:sldId id="462" r:id="rId26"/>
    <p:sldId id="467" r:id="rId27"/>
    <p:sldId id="438" r:id="rId28"/>
    <p:sldId id="433" r:id="rId29"/>
    <p:sldId id="463" r:id="rId30"/>
    <p:sldId id="464" r:id="rId31"/>
    <p:sldId id="481" r:id="rId32"/>
    <p:sldId id="490" r:id="rId33"/>
    <p:sldId id="482" r:id="rId34"/>
    <p:sldId id="483" r:id="rId35"/>
    <p:sldId id="484" r:id="rId36"/>
    <p:sldId id="488" r:id="rId37"/>
    <p:sldId id="485" r:id="rId38"/>
    <p:sldId id="486" r:id="rId39"/>
    <p:sldId id="356" r:id="rId40"/>
    <p:sldId id="379" r:id="rId41"/>
  </p:sldIdLst>
  <p:sldSz cx="10080625" cy="7559675"/>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1pPr>
    <a:lvl2pPr marL="4302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2pPr>
    <a:lvl3pPr marL="6461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3pPr>
    <a:lvl4pPr marL="862013" indent="-214313"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4pPr>
    <a:lvl5pPr marL="10779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5pPr>
    <a:lvl6pPr marL="22860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6pPr>
    <a:lvl7pPr marL="27432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7pPr>
    <a:lvl8pPr marL="32004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8pPr>
    <a:lvl9pPr marL="36576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9pPr>
  </p:defaultTextStyle>
  <p:extLst>
    <p:ext uri="{EFAFB233-063F-42B5-8137-9DF3F51BA10A}">
      <p15:sldGuideLst xmlns:p15="http://schemas.microsoft.com/office/powerpoint/2012/main" xmlns="">
        <p15:guide id="1" orient="horz" pos="2141" userDrawn="1">
          <p15:clr>
            <a:srgbClr val="A4A3A4"/>
          </p15:clr>
        </p15:guide>
        <p15:guide id="2" pos="2880">
          <p15:clr>
            <a:srgbClr val="A4A3A4"/>
          </p15:clr>
        </p15:guide>
      </p15:sldGuideLst>
    </p:ext>
    <p:ext uri="{2D200454-40CA-4A62-9FC3-DE9A4176ACB9}">
      <p15:notesGuideLst xmlns:p15="http://schemas.microsoft.com/office/powerpoint/2012/main" xmlns="">
        <p15:guide id="1" orient="horz" pos="2674">
          <p15:clr>
            <a:srgbClr val="A4A3A4"/>
          </p15:clr>
        </p15:guide>
        <p15:guide id="2" pos="19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omien Rousseau"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3399"/>
    <a:srgbClr val="004A8F"/>
    <a:srgbClr val="D8F1F4"/>
    <a:srgbClr val="8F6B22"/>
    <a:srgbClr val="16165D"/>
    <a:srgbClr val="58595B"/>
    <a:srgbClr val="E5DAC0"/>
    <a:srgbClr val="CCECFF"/>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81" autoAdjust="0"/>
    <p:restoredTop sz="66606" autoAdjust="0"/>
  </p:normalViewPr>
  <p:slideViewPr>
    <p:cSldViewPr>
      <p:cViewPr varScale="1">
        <p:scale>
          <a:sx n="69" d="100"/>
          <a:sy n="69" d="100"/>
        </p:scale>
        <p:origin x="-2562" y="-96"/>
      </p:cViewPr>
      <p:guideLst>
        <p:guide orient="horz" pos="2141"/>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7776"/>
    </p:cViewPr>
  </p:sorterViewPr>
  <p:notesViewPr>
    <p:cSldViewPr>
      <p:cViewPr varScale="1">
        <p:scale>
          <a:sx n="59" d="100"/>
          <a:sy n="59" d="100"/>
        </p:scale>
        <p:origin x="-1752" y="-72"/>
      </p:cViewPr>
      <p:guideLst>
        <p:guide orient="horz" pos="2674"/>
        <p:guide pos="194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Office_Excel_Worksheet6.xlsx"/><Relationship Id="rId4"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Sheet1!$B$1</c:f>
              <c:strCache>
                <c:ptCount val="1"/>
                <c:pt idx="0">
                  <c:v>Revenue</c:v>
                </c:pt>
              </c:strCache>
            </c:strRef>
          </c:tx>
          <c:spPr>
            <a:solidFill>
              <a:srgbClr val="8F6B22"/>
            </a:solidFill>
            <a:ln w="25322">
              <a:noFill/>
            </a:ln>
          </c:spPr>
          <c:dPt>
            <c:idx val="0"/>
            <c:spPr>
              <a:solidFill>
                <a:srgbClr val="004A8F"/>
              </a:solidFill>
              <a:ln w="25322">
                <a:noFill/>
              </a:ln>
            </c:spPr>
            <c:extLst xmlns:c16r2="http://schemas.microsoft.com/office/drawing/2015/06/chart">
              <c:ext xmlns:c16="http://schemas.microsoft.com/office/drawing/2014/chart" uri="{C3380CC4-5D6E-409C-BE32-E72D297353CC}">
                <c16:uniqueId val="{00000000-7CAA-4679-81DF-19E05ABBD670}"/>
              </c:ext>
            </c:extLst>
          </c:dPt>
          <c:dLbls>
            <c:spPr>
              <a:noFill/>
              <a:ln w="25322">
                <a:noFill/>
              </a:ln>
            </c:spPr>
            <c:txPr>
              <a:bodyPr rot="0" spcFirstLastPara="1" vertOverflow="ellipsis" vert="horz" wrap="square" lIns="38100" tIns="19050" rIns="38100" bIns="19050" anchor="ctr" anchorCtr="1">
                <a:spAutoFit/>
              </a:bodyPr>
              <a:lstStyle/>
              <a:p>
                <a:pPr>
                  <a:defRPr sz="1594" b="1" i="0" u="none" strike="noStrike" kern="1200" baseline="0">
                    <a:solidFill>
                      <a:schemeClr val="tx1"/>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2017/18</c:v>
                </c:pt>
                <c:pt idx="1">
                  <c:v>2018/19</c:v>
                </c:pt>
                <c:pt idx="2">
                  <c:v>2019/20</c:v>
                </c:pt>
                <c:pt idx="3">
                  <c:v>2020/21</c:v>
                </c:pt>
              </c:strCache>
            </c:strRef>
          </c:cat>
          <c:val>
            <c:numRef>
              <c:f>Sheet1!$B$2:$B$5</c:f>
              <c:numCache>
                <c:formatCode>_ * #,##0_ ;_ * \-#,##0_ ;_ * "-"??_ ;_ @_ </c:formatCode>
                <c:ptCount val="4"/>
                <c:pt idx="0">
                  <c:v>163447000</c:v>
                </c:pt>
                <c:pt idx="1">
                  <c:v>175693546</c:v>
                </c:pt>
                <c:pt idx="2">
                  <c:v>185812929</c:v>
                </c:pt>
                <c:pt idx="3">
                  <c:v>196576268</c:v>
                </c:pt>
              </c:numCache>
            </c:numRef>
          </c:val>
          <c:extLst xmlns:c16r2="http://schemas.microsoft.com/office/drawing/2015/06/chart">
            <c:ext xmlns:c16="http://schemas.microsoft.com/office/drawing/2014/chart" uri="{C3380CC4-5D6E-409C-BE32-E72D297353CC}">
              <c16:uniqueId val="{00000000-D3FF-4F61-9BA6-AD0653103DA8}"/>
            </c:ext>
          </c:extLst>
        </c:ser>
        <c:dLbls/>
        <c:gapWidth val="75"/>
        <c:axId val="117182848"/>
        <c:axId val="117184384"/>
      </c:barChart>
      <c:catAx>
        <c:axId val="117182848"/>
        <c:scaling>
          <c:orientation val="minMax"/>
        </c:scaling>
        <c:axPos val="b"/>
        <c:numFmt formatCode="General" sourceLinked="1"/>
        <c:majorTickMark val="none"/>
        <c:tickLblPos val="nextTo"/>
        <c:spPr>
          <a:noFill/>
          <a:ln w="9485" cap="flat" cmpd="sng" algn="ctr">
            <a:solidFill>
              <a:schemeClr val="tx1">
                <a:lumMod val="15000"/>
                <a:lumOff val="85000"/>
              </a:schemeClr>
            </a:solidFill>
            <a:round/>
          </a:ln>
          <a:effectLst/>
        </c:spPr>
        <c:txPr>
          <a:bodyPr rot="-6000000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crossAx val="117184384"/>
        <c:crosses val="autoZero"/>
        <c:auto val="1"/>
        <c:lblAlgn val="ctr"/>
        <c:lblOffset val="100"/>
      </c:catAx>
      <c:valAx>
        <c:axId val="117184384"/>
        <c:scaling>
          <c:orientation val="minMax"/>
        </c:scaling>
        <c:axPos val="l"/>
        <c:numFmt formatCode="General" sourceLinked="0"/>
        <c:majorTickMark val="none"/>
        <c:tickLblPos val="nextTo"/>
        <c:txPr>
          <a:bodyPr/>
          <a:lstStyle/>
          <a:p>
            <a:pPr>
              <a:defRPr sz="1100" b="1">
                <a:latin typeface="Century Gothic" panose="020B0502020202020204" pitchFamily="34" charset="0"/>
              </a:defRPr>
            </a:pPr>
            <a:endParaRPr lang="en-US"/>
          </a:p>
        </c:txPr>
        <c:crossAx val="117182848"/>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74">
          <a:noFill/>
        </a:ln>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dLbls/>
        <c:gapWidth val="75"/>
        <c:axId val="117777536"/>
        <c:axId val="117779072"/>
      </c:barChart>
      <c:catAx>
        <c:axId val="117777536"/>
        <c:scaling>
          <c:orientation val="minMax"/>
        </c:scaling>
        <c:axPos val="b"/>
        <c:numFmt formatCode="General" sourceLinked="1"/>
        <c:majorTickMark val="none"/>
        <c:tickLblPos val="nextTo"/>
        <c:spPr>
          <a:noFill/>
          <a:ln w="9485" cap="flat" cmpd="sng" algn="ctr">
            <a:solidFill>
              <a:schemeClr val="tx1">
                <a:lumMod val="15000"/>
                <a:lumOff val="85000"/>
              </a:schemeClr>
            </a:solidFill>
            <a:round/>
          </a:ln>
          <a:effectLst/>
        </c:spPr>
        <c:txPr>
          <a:bodyPr rot="-6000000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crossAx val="117779072"/>
        <c:crosses val="autoZero"/>
        <c:auto val="1"/>
        <c:lblAlgn val="ctr"/>
        <c:lblOffset val="100"/>
      </c:catAx>
      <c:valAx>
        <c:axId val="117779072"/>
        <c:scaling>
          <c:orientation val="minMax"/>
        </c:scaling>
        <c:axPos val="l"/>
        <c:numFmt formatCode="General" sourceLinked="0"/>
        <c:majorTickMark val="none"/>
        <c:tickLblPos val="nextTo"/>
        <c:txPr>
          <a:bodyPr/>
          <a:lstStyle/>
          <a:p>
            <a:pPr>
              <a:defRPr sz="1100" b="1">
                <a:latin typeface="Century Gothic" panose="020B0502020202020204" pitchFamily="34" charset="0"/>
              </a:defRPr>
            </a:pPr>
            <a:endParaRPr lang="en-US"/>
          </a:p>
        </c:txPr>
        <c:crossAx val="117777536"/>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74">
          <a:noFill/>
        </a:ln>
      </c:spPr>
    </c:plotArea>
    <c:legend>
      <c:legendPos val="b"/>
      <c:spPr>
        <a:noFill/>
        <a:ln w="25322">
          <a:noFill/>
        </a:ln>
      </c:spPr>
      <c:txPr>
        <a:bodyPr rot="0" spcFirstLastPara="1" vertOverflow="ellipsis" vert="horz" wrap="square" anchor="ctr" anchorCtr="1"/>
        <a:lstStyle/>
        <a:p>
          <a:pPr>
            <a:defRPr sz="1792"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7.3606505961601135E-2"/>
          <c:y val="0.11964335988411046"/>
          <c:w val="0.90356155444227049"/>
          <c:h val="0.75931946160672081"/>
        </c:manualLayout>
      </c:layout>
      <c:barChart>
        <c:barDir val="col"/>
        <c:grouping val="clustered"/>
        <c:ser>
          <c:idx val="0"/>
          <c:order val="0"/>
          <c:tx>
            <c:strRef>
              <c:f>Sheet1!$B$1</c:f>
              <c:strCache>
                <c:ptCount val="1"/>
                <c:pt idx="0">
                  <c:v>Administrative fees</c:v>
                </c:pt>
              </c:strCache>
            </c:strRef>
          </c:tx>
          <c:spPr>
            <a:solidFill>
              <a:srgbClr val="004A8F"/>
            </a:solidFill>
            <a:ln w="27477">
              <a:noFill/>
            </a:ln>
          </c:spPr>
          <c:dLbls>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2014/15</c:v>
                </c:pt>
                <c:pt idx="1">
                  <c:v>2015/16</c:v>
                </c:pt>
                <c:pt idx="2">
                  <c:v>2016/17</c:v>
                </c:pt>
                <c:pt idx="3">
                  <c:v>2017/18</c:v>
                </c:pt>
                <c:pt idx="4">
                  <c:v>2018/19</c:v>
                </c:pt>
                <c:pt idx="5">
                  <c:v>2019/20</c:v>
                </c:pt>
                <c:pt idx="6">
                  <c:v>2020/21</c:v>
                </c:pt>
              </c:strCache>
            </c:strRef>
          </c:cat>
          <c:val>
            <c:numRef>
              <c:f>Sheet1!$B$2:$B$8</c:f>
              <c:numCache>
                <c:formatCode>_ * #,##0_ ;_ * \-#,##0_ ;_ * "-"??_ ;_ @_ </c:formatCode>
                <c:ptCount val="7"/>
                <c:pt idx="0">
                  <c:v>25099000</c:v>
                </c:pt>
                <c:pt idx="1">
                  <c:v>27494000</c:v>
                </c:pt>
                <c:pt idx="2">
                  <c:v>27266000</c:v>
                </c:pt>
                <c:pt idx="3">
                  <c:v>29151000</c:v>
                </c:pt>
                <c:pt idx="4">
                  <c:v>39251000</c:v>
                </c:pt>
                <c:pt idx="5">
                  <c:v>41730000</c:v>
                </c:pt>
                <c:pt idx="6">
                  <c:v>44592000</c:v>
                </c:pt>
              </c:numCache>
            </c:numRef>
          </c:val>
          <c:extLst xmlns:c16r2="http://schemas.microsoft.com/office/drawing/2015/06/chart">
            <c:ext xmlns:c16="http://schemas.microsoft.com/office/drawing/2014/chart" uri="{C3380CC4-5D6E-409C-BE32-E72D297353CC}">
              <c16:uniqueId val="{00000000-B794-47F1-8761-4D5020387869}"/>
            </c:ext>
          </c:extLst>
        </c:ser>
        <c:ser>
          <c:idx val="1"/>
          <c:order val="1"/>
          <c:tx>
            <c:strRef>
              <c:f>Sheet1!$C$1</c:f>
              <c:strCache>
                <c:ptCount val="1"/>
                <c:pt idx="0">
                  <c:v>Other non-tax revenue</c:v>
                </c:pt>
              </c:strCache>
            </c:strRef>
          </c:tx>
          <c:spPr>
            <a:solidFill>
              <a:schemeClr val="accent2">
                <a:lumMod val="40000"/>
                <a:lumOff val="60000"/>
              </a:schemeClr>
            </a:solidFill>
            <a:ln w="27477">
              <a:noFill/>
            </a:ln>
          </c:spPr>
          <c:dLbls>
            <c:dLbl>
              <c:idx val="0"/>
              <c:layout>
                <c:manualLayout>
                  <c:x val="1.4253318921530835E-2"/>
                  <c:y val="4.5792779380124425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794-47F1-8761-4D5020387869}"/>
                </c:ext>
              </c:extLst>
            </c:dLbl>
            <c:dLbl>
              <c:idx val="2"/>
              <c:layout>
                <c:manualLayout>
                  <c:x val="5.1830250623748509E-3"/>
                  <c:y val="-2.2896389690063895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794-47F1-8761-4D5020387869}"/>
                </c:ext>
              </c:extLst>
            </c:dLbl>
            <c:dLbl>
              <c:idx val="3"/>
              <c:layout>
                <c:manualLayout>
                  <c:x val="7.7745375935622764E-3"/>
                  <c:y val="6.8689169070186625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794-47F1-8761-4D5020387869}"/>
                </c:ext>
              </c:extLst>
            </c:dLbl>
            <c:dLbl>
              <c:idx val="5"/>
              <c:layout>
                <c:manualLayout>
                  <c:x val="9.0702938591558941E-3"/>
                  <c:y val="4.6016676878504028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B794-47F1-8761-4D5020387869}"/>
                </c:ext>
              </c:extLst>
            </c:dLbl>
            <c:dLbl>
              <c:idx val="6"/>
              <c:layout>
                <c:manualLayout>
                  <c:x val="1.2957562655937126E-2"/>
                  <c:y val="6.9025015317756028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794-47F1-8761-4D5020387869}"/>
                </c:ext>
              </c:extLst>
            </c:dLbl>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2014/15</c:v>
                </c:pt>
                <c:pt idx="1">
                  <c:v>2015/16</c:v>
                </c:pt>
                <c:pt idx="2">
                  <c:v>2016/17</c:v>
                </c:pt>
                <c:pt idx="3">
                  <c:v>2017/18</c:v>
                </c:pt>
                <c:pt idx="4">
                  <c:v>2018/19</c:v>
                </c:pt>
                <c:pt idx="5">
                  <c:v>2019/20</c:v>
                </c:pt>
                <c:pt idx="6">
                  <c:v>2020/21</c:v>
                </c:pt>
              </c:strCache>
            </c:strRef>
          </c:cat>
          <c:val>
            <c:numRef>
              <c:f>Sheet1!$C$2:$C$8</c:f>
              <c:numCache>
                <c:formatCode>_ * #,##0_ ;_ * \-#,##0_ ;_ * "-"??_ ;_ @_ </c:formatCode>
                <c:ptCount val="7"/>
                <c:pt idx="0">
                  <c:v>5447000</c:v>
                </c:pt>
                <c:pt idx="1">
                  <c:v>5836000</c:v>
                </c:pt>
                <c:pt idx="2">
                  <c:v>6769000</c:v>
                </c:pt>
                <c:pt idx="3">
                  <c:v>15664000</c:v>
                </c:pt>
                <c:pt idx="4">
                  <c:v>12639000</c:v>
                </c:pt>
                <c:pt idx="5">
                  <c:v>13629000</c:v>
                </c:pt>
                <c:pt idx="6">
                  <c:v>15031000</c:v>
                </c:pt>
              </c:numCache>
            </c:numRef>
          </c:val>
          <c:extLst xmlns:c16r2="http://schemas.microsoft.com/office/drawing/2015/06/chart">
            <c:ext xmlns:c16="http://schemas.microsoft.com/office/drawing/2014/chart" uri="{C3380CC4-5D6E-409C-BE32-E72D297353CC}">
              <c16:uniqueId val="{00000006-B794-47F1-8761-4D5020387869}"/>
            </c:ext>
          </c:extLst>
        </c:ser>
        <c:ser>
          <c:idx val="2"/>
          <c:order val="2"/>
          <c:tx>
            <c:strRef>
              <c:f>Sheet1!$D$1</c:f>
              <c:strCache>
                <c:ptCount val="1"/>
                <c:pt idx="0">
                  <c:v>Transfers received</c:v>
                </c:pt>
              </c:strCache>
            </c:strRef>
          </c:tx>
          <c:spPr>
            <a:solidFill>
              <a:srgbClr val="8F6B22"/>
            </a:solidFill>
            <a:ln w="27477">
              <a:noFill/>
            </a:ln>
          </c:spPr>
          <c:dLbls>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2014/15</c:v>
                </c:pt>
                <c:pt idx="1">
                  <c:v>2015/16</c:v>
                </c:pt>
                <c:pt idx="2">
                  <c:v>2016/17</c:v>
                </c:pt>
                <c:pt idx="3">
                  <c:v>2017/18</c:v>
                </c:pt>
                <c:pt idx="4">
                  <c:v>2018/19</c:v>
                </c:pt>
                <c:pt idx="5">
                  <c:v>2019/20</c:v>
                </c:pt>
                <c:pt idx="6">
                  <c:v>2020/21</c:v>
                </c:pt>
              </c:strCache>
            </c:strRef>
          </c:cat>
          <c:val>
            <c:numRef>
              <c:f>Sheet1!$D$2:$D$8</c:f>
              <c:numCache>
                <c:formatCode>_ * #,##0_ ;_ * \-#,##0_ ;_ * "-"??_ ;_ @_ </c:formatCode>
                <c:ptCount val="7"/>
                <c:pt idx="0">
                  <c:v>107354000</c:v>
                </c:pt>
                <c:pt idx="1">
                  <c:v>112705000</c:v>
                </c:pt>
                <c:pt idx="2">
                  <c:v>118678000</c:v>
                </c:pt>
                <c:pt idx="3">
                  <c:v>124612000</c:v>
                </c:pt>
                <c:pt idx="4">
                  <c:v>128543000</c:v>
                </c:pt>
                <c:pt idx="5">
                  <c:v>135741000</c:v>
                </c:pt>
                <c:pt idx="6">
                  <c:v>143207000</c:v>
                </c:pt>
              </c:numCache>
            </c:numRef>
          </c:val>
          <c:extLst xmlns:c16r2="http://schemas.microsoft.com/office/drawing/2015/06/chart">
            <c:ext xmlns:c16="http://schemas.microsoft.com/office/drawing/2014/chart" uri="{C3380CC4-5D6E-409C-BE32-E72D297353CC}">
              <c16:uniqueId val="{00000007-B794-47F1-8761-4D5020387869}"/>
            </c:ext>
          </c:extLst>
        </c:ser>
        <c:dLbls/>
        <c:axId val="117830016"/>
        <c:axId val="117831552"/>
      </c:barChart>
      <c:catAx>
        <c:axId val="117830016"/>
        <c:scaling>
          <c:orientation val="minMax"/>
        </c:scaling>
        <c:axPos val="b"/>
        <c:numFmt formatCode="General" sourceLinked="1"/>
        <c:majorTickMark val="none"/>
        <c:tickLblPos val="nextTo"/>
        <c:spPr>
          <a:noFill/>
          <a:ln w="10292"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Century Gothic" panose="020B0502020202020204" pitchFamily="34" charset="0"/>
                <a:ea typeface="+mn-ea"/>
                <a:cs typeface="+mn-cs"/>
              </a:defRPr>
            </a:pPr>
            <a:endParaRPr lang="en-US"/>
          </a:p>
        </c:txPr>
        <c:crossAx val="117831552"/>
        <c:crossesAt val="0"/>
        <c:auto val="1"/>
        <c:lblAlgn val="ctr"/>
        <c:lblOffset val="100"/>
      </c:catAx>
      <c:valAx>
        <c:axId val="117831552"/>
        <c:scaling>
          <c:orientation val="minMax"/>
        </c:scaling>
        <c:axPos val="l"/>
        <c:majorGridlines/>
        <c:numFmt formatCode="#,##0" sourceLinked="0"/>
        <c:majorTickMark val="none"/>
        <c:tickLblPos val="nextTo"/>
        <c:txPr>
          <a:bodyPr/>
          <a:lstStyle/>
          <a:p>
            <a:pPr>
              <a:defRPr sz="1100" b="1">
                <a:latin typeface="Century Gothic" panose="020B0502020202020204" pitchFamily="34" charset="0"/>
              </a:defRPr>
            </a:pPr>
            <a:endParaRPr lang="en-US"/>
          </a:p>
        </c:txPr>
        <c:crossAx val="117830016"/>
        <c:crosses val="autoZero"/>
        <c:crossBetween val="between"/>
        <c:dispUnits>
          <c:builtInUnit val="millions"/>
          <c:dispUnitsLbl/>
        </c:dispUnits>
      </c:valAx>
      <c:spPr>
        <a:noFill/>
        <a:ln w="25374">
          <a:noFill/>
        </a:ln>
      </c:spPr>
    </c:plotArea>
    <c:legend>
      <c:legendPos val="r"/>
      <c:layout>
        <c:manualLayout>
          <c:xMode val="edge"/>
          <c:yMode val="edge"/>
          <c:x val="5.4589599301148664E-2"/>
          <c:y val="7.939818912994801E-4"/>
          <c:w val="0.91301649405900853"/>
          <c:h val="0.11279249123780873"/>
        </c:manualLayout>
      </c:layout>
      <c:spPr>
        <a:noFill/>
        <a:ln w="27477">
          <a:noFill/>
        </a:ln>
      </c:spPr>
      <c:txPr>
        <a:bodyPr rot="0" spcFirstLastPara="1" vertOverflow="ellipsis" vert="horz" wrap="square" anchor="ctr" anchorCtr="1"/>
        <a:lstStyle/>
        <a:p>
          <a:pPr>
            <a:defRPr sz="2000" b="1"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chart>
  <c:spPr>
    <a:noFill/>
    <a:ln>
      <a:noFill/>
    </a:ln>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dLbls/>
        <c:gapWidth val="75"/>
        <c:axId val="117851264"/>
        <c:axId val="117852800"/>
      </c:barChart>
      <c:catAx>
        <c:axId val="117851264"/>
        <c:scaling>
          <c:orientation val="minMax"/>
        </c:scaling>
        <c:axPos val="b"/>
        <c:numFmt formatCode="General" sourceLinked="1"/>
        <c:majorTickMark val="none"/>
        <c:tickLblPos val="nextTo"/>
        <c:spPr>
          <a:noFill/>
          <a:ln w="9485" cap="flat" cmpd="sng" algn="ctr">
            <a:solidFill>
              <a:schemeClr val="tx1">
                <a:lumMod val="15000"/>
                <a:lumOff val="85000"/>
              </a:schemeClr>
            </a:solidFill>
            <a:round/>
          </a:ln>
          <a:effectLst/>
        </c:spPr>
        <c:txPr>
          <a:bodyPr rot="-6000000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crossAx val="117852800"/>
        <c:crosses val="autoZero"/>
        <c:auto val="1"/>
        <c:lblAlgn val="ctr"/>
        <c:lblOffset val="100"/>
      </c:catAx>
      <c:valAx>
        <c:axId val="117852800"/>
        <c:scaling>
          <c:orientation val="minMax"/>
        </c:scaling>
        <c:axPos val="l"/>
        <c:numFmt formatCode="General" sourceLinked="0"/>
        <c:majorTickMark val="none"/>
        <c:tickLblPos val="nextTo"/>
        <c:txPr>
          <a:bodyPr/>
          <a:lstStyle/>
          <a:p>
            <a:pPr>
              <a:defRPr sz="1100" b="1">
                <a:latin typeface="Century Gothic" panose="020B0502020202020204" pitchFamily="34" charset="0"/>
              </a:defRPr>
            </a:pPr>
            <a:endParaRPr lang="en-US"/>
          </a:p>
        </c:txPr>
        <c:crossAx val="117851264"/>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74">
          <a:noFill/>
        </a:ln>
      </c:spPr>
    </c:plotArea>
    <c:legend>
      <c:legendPos val="b"/>
      <c:spPr>
        <a:noFill/>
        <a:ln w="25322">
          <a:noFill/>
        </a:ln>
      </c:spPr>
      <c:txPr>
        <a:bodyPr rot="0" spcFirstLastPara="1" vertOverflow="ellipsis" vert="horz" wrap="square" anchor="ctr" anchorCtr="1"/>
        <a:lstStyle/>
        <a:p>
          <a:pPr>
            <a:defRPr sz="1792"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6.1966395932791865E-2"/>
          <c:y val="0.14431749849669279"/>
          <c:w val="0.91470370140740287"/>
          <c:h val="0.7679293185164846"/>
        </c:manualLayout>
      </c:layout>
      <c:barChart>
        <c:barDir val="col"/>
        <c:grouping val="clustered"/>
        <c:ser>
          <c:idx val="0"/>
          <c:order val="0"/>
          <c:spPr>
            <a:solidFill>
              <a:srgbClr val="5B9BD5"/>
            </a:solidFill>
            <a:ln w="25292">
              <a:noFill/>
            </a:ln>
          </c:spPr>
          <c:cat>
            <c:strRef>
              <c:f>Sheet1!$A$2:$A$8</c:f>
              <c:strCache>
                <c:ptCount val="7"/>
                <c:pt idx="0">
                  <c:v>2014/15</c:v>
                </c:pt>
                <c:pt idx="1">
                  <c:v>2015/16</c:v>
                </c:pt>
                <c:pt idx="2">
                  <c:v>2016/17</c:v>
                </c:pt>
                <c:pt idx="3">
                  <c:v>2017/18</c:v>
                </c:pt>
                <c:pt idx="4">
                  <c:v>2018/19</c:v>
                </c:pt>
                <c:pt idx="5">
                  <c:v>2019/20</c:v>
                </c:pt>
                <c:pt idx="6">
                  <c:v>2020/21</c:v>
                </c:pt>
              </c:strCache>
            </c:strRef>
          </c:cat>
          <c:val>
            <c:numLit>
              <c:formatCode>General</c:formatCode>
              <c:ptCount val="1"/>
              <c:pt idx="0">
                <c:v>0</c:v>
              </c:pt>
            </c:numLit>
          </c:val>
          <c:extLst xmlns:c16r2="http://schemas.microsoft.com/office/drawing/2015/06/chart">
            <c:ext xmlns:c16="http://schemas.microsoft.com/office/drawing/2014/chart" uri="{C3380CC4-5D6E-409C-BE32-E72D297353CC}">
              <c16:uniqueId val="{00000000-6847-4A95-A4A5-2B232F440B22}"/>
            </c:ext>
          </c:extLst>
        </c:ser>
        <c:ser>
          <c:idx val="1"/>
          <c:order val="1"/>
          <c:tx>
            <c:strRef>
              <c:f>Sheet1!$C$1</c:f>
              <c:strCache>
                <c:ptCount val="1"/>
                <c:pt idx="0">
                  <c:v>Goods and services</c:v>
                </c:pt>
              </c:strCache>
            </c:strRef>
          </c:tx>
          <c:spPr>
            <a:solidFill>
              <a:srgbClr val="004A8F"/>
            </a:solidFill>
            <a:ln w="25292">
              <a:noFill/>
            </a:ln>
          </c:spPr>
          <c:dLbls>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2014/15</c:v>
                </c:pt>
                <c:pt idx="1">
                  <c:v>2015/16</c:v>
                </c:pt>
                <c:pt idx="2">
                  <c:v>2016/17</c:v>
                </c:pt>
                <c:pt idx="3">
                  <c:v>2017/18</c:v>
                </c:pt>
                <c:pt idx="4">
                  <c:v>2018/19</c:v>
                </c:pt>
                <c:pt idx="5">
                  <c:v>2019/20</c:v>
                </c:pt>
                <c:pt idx="6">
                  <c:v>2020/21</c:v>
                </c:pt>
              </c:strCache>
            </c:strRef>
          </c:cat>
          <c:val>
            <c:numRef>
              <c:f>Sheet1!$C$2:$C$8</c:f>
              <c:numCache>
                <c:formatCode>_ * #,##0_ ;_ * \-#,##0_ ;_ * "-"??_ ;_ @_ </c:formatCode>
                <c:ptCount val="7"/>
                <c:pt idx="0">
                  <c:v>79212880</c:v>
                </c:pt>
                <c:pt idx="1">
                  <c:v>83866146</c:v>
                </c:pt>
                <c:pt idx="2">
                  <c:v>85104381</c:v>
                </c:pt>
                <c:pt idx="3">
                  <c:v>99104945</c:v>
                </c:pt>
                <c:pt idx="4">
                  <c:v>95126117</c:v>
                </c:pt>
                <c:pt idx="5">
                  <c:v>98878002</c:v>
                </c:pt>
                <c:pt idx="6">
                  <c:v>102781362</c:v>
                </c:pt>
              </c:numCache>
            </c:numRef>
          </c:val>
          <c:extLst xmlns:c16r2="http://schemas.microsoft.com/office/drawing/2015/06/chart">
            <c:ext xmlns:c16="http://schemas.microsoft.com/office/drawing/2014/chart" uri="{C3380CC4-5D6E-409C-BE32-E72D297353CC}">
              <c16:uniqueId val="{00000001-6847-4A95-A4A5-2B232F440B22}"/>
            </c:ext>
          </c:extLst>
        </c:ser>
        <c:ser>
          <c:idx val="2"/>
          <c:order val="2"/>
          <c:tx>
            <c:strRef>
              <c:f>Sheet1!$B$1</c:f>
              <c:strCache>
                <c:ptCount val="1"/>
                <c:pt idx="0">
                  <c:v>Compensation of employees</c:v>
                </c:pt>
              </c:strCache>
            </c:strRef>
          </c:tx>
          <c:spPr>
            <a:solidFill>
              <a:srgbClr val="8F6B22"/>
            </a:solidFill>
            <a:ln w="25292">
              <a:noFill/>
            </a:ln>
          </c:spPr>
          <c:dLbls>
            <c:dLbl>
              <c:idx val="0"/>
              <c:layout>
                <c:manualLayout>
                  <c:x val="1.1338582677165334E-2"/>
                  <c:y val="2.40529164161154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847-4A95-A4A5-2B232F440B22}"/>
                </c:ext>
              </c:extLst>
            </c:dLbl>
            <c:dLbl>
              <c:idx val="1"/>
              <c:layout>
                <c:manualLayout>
                  <c:x val="8.8188976377952775E-3"/>
                  <c:y val="2.40529164161154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847-4A95-A4A5-2B232F440B22}"/>
                </c:ext>
              </c:extLst>
            </c:dLbl>
            <c:dLbl>
              <c:idx val="2"/>
              <c:layout>
                <c:manualLayout>
                  <c:x val="1.3858267716535437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847-4A95-A4A5-2B232F440B22}"/>
                </c:ext>
              </c:extLst>
            </c:dLbl>
            <c:dLbl>
              <c:idx val="3"/>
              <c:layout>
                <c:manualLayout>
                  <c:x val="1.2598425196850397E-2"/>
                  <c:y val="-2.40529164161154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847-4A95-A4A5-2B232F440B22}"/>
                </c:ext>
              </c:extLst>
            </c:dLbl>
            <c:dLbl>
              <c:idx val="4"/>
              <c:layout>
                <c:manualLayout>
                  <c:x val="1.0078740157480314E-2"/>
                  <c:y val="4.81058328322309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847-4A95-A4A5-2B232F440B22}"/>
                </c:ext>
              </c:extLst>
            </c:dLbl>
            <c:dLbl>
              <c:idx val="5"/>
              <c:layout>
                <c:manualLayout>
                  <c:x val="7.5590551181101452E-3"/>
                  <c:y val="2.405291641611502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847-4A95-A4A5-2B232F440B22}"/>
                </c:ext>
              </c:extLst>
            </c:dLbl>
            <c:dLbl>
              <c:idx val="6"/>
              <c:layout>
                <c:manualLayout>
                  <c:x val="6.2992125984251985E-3"/>
                  <c:y val="2.40529164161154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847-4A95-A4A5-2B232F440B22}"/>
                </c:ext>
              </c:extLst>
            </c:dLbl>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2014/15</c:v>
                </c:pt>
                <c:pt idx="1">
                  <c:v>2015/16</c:v>
                </c:pt>
                <c:pt idx="2">
                  <c:v>2016/17</c:v>
                </c:pt>
                <c:pt idx="3">
                  <c:v>2017/18</c:v>
                </c:pt>
                <c:pt idx="4">
                  <c:v>2018/19</c:v>
                </c:pt>
                <c:pt idx="5">
                  <c:v>2019/20</c:v>
                </c:pt>
                <c:pt idx="6">
                  <c:v>2020/21</c:v>
                </c:pt>
              </c:strCache>
            </c:strRef>
          </c:cat>
          <c:val>
            <c:numRef>
              <c:f>Sheet1!$B$2:$B$8</c:f>
              <c:numCache>
                <c:formatCode>_ * #,##0_ ;_ * \-#,##0_ ;_ * "-"??_ ;_ @_ </c:formatCode>
                <c:ptCount val="7"/>
                <c:pt idx="0">
                  <c:v>49949941</c:v>
                </c:pt>
                <c:pt idx="1">
                  <c:v>53948292</c:v>
                </c:pt>
                <c:pt idx="2">
                  <c:v>59092139</c:v>
                </c:pt>
                <c:pt idx="3">
                  <c:v>70322055</c:v>
                </c:pt>
                <c:pt idx="4">
                  <c:v>77571779</c:v>
                </c:pt>
                <c:pt idx="5">
                  <c:v>83771521</c:v>
                </c:pt>
                <c:pt idx="6">
                  <c:v>90467002</c:v>
                </c:pt>
              </c:numCache>
            </c:numRef>
          </c:val>
          <c:extLst xmlns:c16r2="http://schemas.microsoft.com/office/drawing/2015/06/chart">
            <c:ext xmlns:c16="http://schemas.microsoft.com/office/drawing/2014/chart" uri="{C3380CC4-5D6E-409C-BE32-E72D297353CC}">
              <c16:uniqueId val="{00000009-6847-4A95-A4A5-2B232F440B22}"/>
            </c:ext>
          </c:extLst>
        </c:ser>
        <c:ser>
          <c:idx val="3"/>
          <c:order val="3"/>
          <c:tx>
            <c:strRef>
              <c:f>Sheet1!$D$1</c:f>
              <c:strCache>
                <c:ptCount val="1"/>
                <c:pt idx="0">
                  <c:v>Depreciation</c:v>
                </c:pt>
              </c:strCache>
            </c:strRef>
          </c:tx>
          <c:spPr>
            <a:solidFill>
              <a:schemeClr val="accent2">
                <a:lumMod val="40000"/>
                <a:lumOff val="60000"/>
              </a:schemeClr>
            </a:solidFill>
          </c:spPr>
          <c:dLbls>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C9C-475B-950F-47AB21031584}"/>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847-4A95-A4A5-2B232F440B22}"/>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6847-4A95-A4A5-2B232F440B22}"/>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6847-4A95-A4A5-2B232F440B22}"/>
                </c:ext>
              </c:extLst>
            </c:dLbl>
            <c:numFmt formatCode="#,##0.00" sourceLinked="0"/>
            <c:spPr>
              <a:noFill/>
              <a:ln>
                <a:noFill/>
              </a:ln>
              <a:effectLst/>
            </c:spPr>
            <c:txPr>
              <a:bodyPr wrap="square" lIns="38100" tIns="19050" rIns="38100" bIns="19050" anchor="ctr">
                <a:spAutoFit/>
              </a:bodyPr>
              <a:lstStyle/>
              <a:p>
                <a:pPr>
                  <a:defRPr sz="1200" b="1">
                    <a:latin typeface="Century Gothic" panose="020B0502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2014/15</c:v>
                </c:pt>
                <c:pt idx="1">
                  <c:v>2015/16</c:v>
                </c:pt>
                <c:pt idx="2">
                  <c:v>2016/17</c:v>
                </c:pt>
                <c:pt idx="3">
                  <c:v>2017/18</c:v>
                </c:pt>
                <c:pt idx="4">
                  <c:v>2018/19</c:v>
                </c:pt>
                <c:pt idx="5">
                  <c:v>2019/20</c:v>
                </c:pt>
                <c:pt idx="6">
                  <c:v>2020/21</c:v>
                </c:pt>
              </c:strCache>
            </c:strRef>
          </c:cat>
          <c:val>
            <c:numRef>
              <c:f>Sheet1!$D$2:$D$8</c:f>
              <c:numCache>
                <c:formatCode>_ * #,##0_ ;_ * \-#,##0_ ;_ * "-"??_ ;_ @_ </c:formatCode>
                <c:ptCount val="7"/>
                <c:pt idx="0">
                  <c:v>3012148</c:v>
                </c:pt>
                <c:pt idx="1">
                  <c:v>3487174</c:v>
                </c:pt>
                <c:pt idx="2">
                  <c:v>3217461</c:v>
                </c:pt>
                <c:pt idx="3">
                  <c:v>0</c:v>
                </c:pt>
                <c:pt idx="4">
                  <c:v>0</c:v>
                </c:pt>
                <c:pt idx="5">
                  <c:v>0</c:v>
                </c:pt>
                <c:pt idx="6">
                  <c:v>0</c:v>
                </c:pt>
              </c:numCache>
            </c:numRef>
          </c:val>
          <c:extLst xmlns:c16r2="http://schemas.microsoft.com/office/drawing/2015/06/chart">
            <c:ext xmlns:c16="http://schemas.microsoft.com/office/drawing/2014/chart" uri="{C3380CC4-5D6E-409C-BE32-E72D297353CC}">
              <c16:uniqueId val="{0000000D-6847-4A95-A4A5-2B232F440B22}"/>
            </c:ext>
          </c:extLst>
        </c:ser>
        <c:dLbls/>
        <c:axId val="118079872"/>
        <c:axId val="118081408"/>
      </c:barChart>
      <c:catAx>
        <c:axId val="118079872"/>
        <c:scaling>
          <c:orientation val="minMax"/>
        </c:scaling>
        <c:axPos val="b"/>
        <c:numFmt formatCode="General" sourceLinked="1"/>
        <c:majorTickMark val="none"/>
        <c:tickLblPos val="nextTo"/>
        <c:spPr>
          <a:noFill/>
          <a:ln w="9469"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Century Gothic" panose="020B0502020202020204" pitchFamily="34" charset="0"/>
                <a:ea typeface="+mn-ea"/>
                <a:cs typeface="+mn-cs"/>
              </a:defRPr>
            </a:pPr>
            <a:endParaRPr lang="en-US"/>
          </a:p>
        </c:txPr>
        <c:crossAx val="118081408"/>
        <c:crosses val="autoZero"/>
        <c:auto val="1"/>
        <c:lblAlgn val="ctr"/>
        <c:lblOffset val="100"/>
      </c:catAx>
      <c:valAx>
        <c:axId val="118081408"/>
        <c:scaling>
          <c:orientation val="minMax"/>
        </c:scaling>
        <c:axPos val="l"/>
        <c:majorGridlines/>
        <c:numFmt formatCode="General" sourceLinked="0"/>
        <c:majorTickMark val="none"/>
        <c:tickLblPos val="nextTo"/>
        <c:txPr>
          <a:bodyPr/>
          <a:lstStyle/>
          <a:p>
            <a:pPr>
              <a:defRPr sz="1100" b="1">
                <a:latin typeface="Century Gothic" panose="020B0502020202020204" pitchFamily="34" charset="0"/>
              </a:defRPr>
            </a:pPr>
            <a:endParaRPr lang="en-US"/>
          </a:p>
        </c:txPr>
        <c:crossAx val="118079872"/>
        <c:crosses val="autoZero"/>
        <c:crossBetween val="between"/>
        <c:dispUnits>
          <c:builtInUnit val="millions"/>
          <c:dispUnitsLbl/>
        </c:dispUnits>
      </c:valAx>
      <c:spPr>
        <a:noFill/>
        <a:ln w="25364">
          <a:noFill/>
        </a:ln>
      </c:spPr>
    </c:plotArea>
    <c:legend>
      <c:legendPos val="r"/>
      <c:legendEntry>
        <c:idx val="0"/>
        <c:delete val="1"/>
      </c:legendEntry>
      <c:layout>
        <c:manualLayout>
          <c:xMode val="edge"/>
          <c:yMode val="edge"/>
          <c:x val="0"/>
          <c:y val="8.4279903977728724E-4"/>
          <c:w val="0.99844801289602569"/>
          <c:h val="0.10041884271381293"/>
        </c:manualLayout>
      </c:layout>
      <c:spPr>
        <a:noFill/>
        <a:ln w="25292">
          <a:noFill/>
        </a:ln>
      </c:spPr>
      <c:txPr>
        <a:bodyPr rot="0" spcFirstLastPara="1" vertOverflow="ellipsis" vert="horz" wrap="square" anchor="ctr" anchorCtr="1"/>
        <a:lstStyle/>
        <a:p>
          <a:pPr>
            <a:defRPr sz="1788" b="1"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400" b="1" i="0" u="none" strike="noStrike" kern="1200" baseline="0">
                <a:solidFill>
                  <a:schemeClr val="tx1"/>
                </a:solidFill>
                <a:latin typeface="Century Gothic" panose="020B0502020202020204" pitchFamily="34" charset="0"/>
                <a:ea typeface="+mn-ea"/>
                <a:cs typeface="+mn-cs"/>
              </a:defRPr>
            </a:pPr>
            <a:r>
              <a:rPr lang="en-US" sz="2400" dirty="0"/>
              <a:t>Budget </a:t>
            </a:r>
            <a:r>
              <a:rPr lang="en-US" sz="2400" dirty="0" smtClean="0"/>
              <a:t>2018/19</a:t>
            </a:r>
            <a:endParaRPr lang="en-US" sz="2400" dirty="0"/>
          </a:p>
        </c:rich>
      </c:tx>
      <c:layout>
        <c:manualLayout>
          <c:xMode val="edge"/>
          <c:yMode val="edge"/>
          <c:x val="0.72227590818489784"/>
          <c:y val="0.14134443023195223"/>
        </c:manualLayout>
      </c:layout>
      <c:spPr>
        <a:noFill/>
        <a:ln w="25336">
          <a:noFill/>
        </a:ln>
        <a:effectLst/>
      </c:spPr>
    </c:title>
    <c:plotArea>
      <c:layout>
        <c:manualLayout>
          <c:layoutTarget val="inner"/>
          <c:xMode val="edge"/>
          <c:yMode val="edge"/>
          <c:x val="6.0841020248735507E-2"/>
          <c:y val="0.14957930084630644"/>
          <c:w val="0.55004298663685813"/>
          <c:h val="0.84232558087652598"/>
        </c:manualLayout>
      </c:layout>
      <c:pieChart>
        <c:varyColors val="1"/>
        <c:ser>
          <c:idx val="0"/>
          <c:order val="0"/>
          <c:tx>
            <c:strRef>
              <c:f>Sheet1!$B$1</c:f>
              <c:strCache>
                <c:ptCount val="1"/>
                <c:pt idx="0">
                  <c:v>Budget 2018/19</c:v>
                </c:pt>
              </c:strCache>
            </c:strRef>
          </c:tx>
          <c:dPt>
            <c:idx val="0"/>
            <c:spPr>
              <a:solidFill>
                <a:srgbClr val="CCECFF"/>
              </a:solidFill>
              <a:ln>
                <a:noFill/>
              </a:ln>
              <a:effectLst/>
            </c:spPr>
            <c:extLst xmlns:c16r2="http://schemas.microsoft.com/office/drawing/2015/06/chart">
              <c:ext xmlns:c16="http://schemas.microsoft.com/office/drawing/2014/chart" uri="{C3380CC4-5D6E-409C-BE32-E72D297353CC}">
                <c16:uniqueId val="{00000001-BA4A-4D34-89A2-7CE24509EC27}"/>
              </c:ext>
            </c:extLst>
          </c:dPt>
          <c:dPt>
            <c:idx val="1"/>
            <c:spPr>
              <a:solidFill>
                <a:srgbClr val="004A8F"/>
              </a:solidFill>
              <a:ln>
                <a:noFill/>
              </a:ln>
              <a:effectLst/>
            </c:spPr>
            <c:extLst xmlns:c16r2="http://schemas.microsoft.com/office/drawing/2015/06/chart">
              <c:ext xmlns:c16="http://schemas.microsoft.com/office/drawing/2014/chart" uri="{C3380CC4-5D6E-409C-BE32-E72D297353CC}">
                <c16:uniqueId val="{00000003-BA4A-4D34-89A2-7CE24509EC27}"/>
              </c:ext>
            </c:extLst>
          </c:dPt>
          <c:dPt>
            <c:idx val="2"/>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5-BA4A-4D34-89A2-7CE24509EC27}"/>
              </c:ext>
            </c:extLst>
          </c:dPt>
          <c:dPt>
            <c:idx val="3"/>
            <c:spPr>
              <a:solidFill>
                <a:srgbClr val="8F6B22"/>
              </a:solidFill>
              <a:ln>
                <a:noFill/>
              </a:ln>
              <a:effectLst/>
            </c:spPr>
            <c:extLst xmlns:c16r2="http://schemas.microsoft.com/office/drawing/2015/06/chart">
              <c:ext xmlns:c16="http://schemas.microsoft.com/office/drawing/2014/chart" uri="{C3380CC4-5D6E-409C-BE32-E72D297353CC}">
                <c16:uniqueId val="{00000007-BA4A-4D34-89A2-7CE24509EC27}"/>
              </c:ext>
            </c:extLst>
          </c:dPt>
          <c:dPt>
            <c:idx val="4"/>
            <c:spPr>
              <a:solidFill>
                <a:schemeClr val="accent5"/>
              </a:solidFill>
              <a:ln>
                <a:noFill/>
              </a:ln>
              <a:effectLst/>
            </c:spPr>
            <c:extLst xmlns:c16r2="http://schemas.microsoft.com/office/drawing/2015/06/chart">
              <c:ext xmlns:c16="http://schemas.microsoft.com/office/drawing/2014/chart" uri="{C3380CC4-5D6E-409C-BE32-E72D297353CC}">
                <c16:uniqueId val="{00000009-BA4A-4D34-89A2-7CE24509EC27}"/>
              </c:ext>
            </c:extLst>
          </c:dPt>
          <c:dLbls>
            <c:spPr>
              <a:noFill/>
              <a:ln w="25336">
                <a:noFill/>
              </a:ln>
              <a:effectLst/>
            </c:spPr>
            <c:txPr>
              <a:bodyPr rot="0" spcFirstLastPara="1" vertOverflow="ellipsis" vert="horz" wrap="square" anchor="ctr" anchorCtr="1"/>
              <a:lstStyle/>
              <a:p>
                <a:pPr>
                  <a:defRPr sz="2800" b="1" i="0" u="none" strike="noStrike" kern="1200" baseline="0">
                    <a:solidFill>
                      <a:schemeClr val="tx1"/>
                    </a:solidFill>
                    <a:latin typeface="Century Gothic" panose="020B0502020202020204" pitchFamily="34" charset="0"/>
                    <a:ea typeface="+mn-ea"/>
                    <a:cs typeface="+mn-cs"/>
                  </a:defRPr>
                </a:pPr>
                <a:endParaRPr lang="en-US"/>
              </a:p>
            </c:txPr>
            <c:showPercent val="1"/>
            <c:showLeaderLines val="1"/>
            <c:leaderLines>
              <c:spPr>
                <a:ln w="9489" cap="flat" cmpd="sng" algn="ctr">
                  <a:solidFill>
                    <a:schemeClr val="tx1">
                      <a:lumMod val="35000"/>
                      <a:lumOff val="65000"/>
                    </a:schemeClr>
                  </a:solidFill>
                  <a:prstDash val="solid"/>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1. Administration</c:v>
                </c:pt>
                <c:pt idx="1">
                  <c:v>2.1 Qualifications, curriculum and certification</c:v>
                </c:pt>
                <c:pt idx="2">
                  <c:v>2.2 Statistical information and research</c:v>
                </c:pt>
                <c:pt idx="3">
                  <c:v>3.1 Quality assurance of assessment</c:v>
                </c:pt>
                <c:pt idx="4">
                  <c:v>3.2 Evaluation and accreditation</c:v>
                </c:pt>
              </c:strCache>
            </c:strRef>
          </c:cat>
          <c:val>
            <c:numRef>
              <c:f>Sheet1!$B$2:$B$6</c:f>
              <c:numCache>
                <c:formatCode>0%</c:formatCode>
                <c:ptCount val="5"/>
                <c:pt idx="0">
                  <c:v>0.32161522559620476</c:v>
                </c:pt>
                <c:pt idx="1">
                  <c:v>8.8897263804293053E-2</c:v>
                </c:pt>
                <c:pt idx="2">
                  <c:v>7.4088442801483106E-2</c:v>
                </c:pt>
                <c:pt idx="3">
                  <c:v>0.3140888861793576</c:v>
                </c:pt>
                <c:pt idx="4">
                  <c:v>0.20131018161866179</c:v>
                </c:pt>
              </c:numCache>
            </c:numRef>
          </c:val>
          <c:extLst xmlns:c16r2="http://schemas.microsoft.com/office/drawing/2015/06/chart">
            <c:ext xmlns:c16="http://schemas.microsoft.com/office/drawing/2014/chart" uri="{C3380CC4-5D6E-409C-BE32-E72D297353CC}">
              <c16:uniqueId val="{0000000A-BA4A-4D34-89A2-7CE24509EC27}"/>
            </c:ext>
          </c:extLst>
        </c:ser>
        <c:ser>
          <c:idx val="1"/>
          <c:order val="1"/>
          <c:tx>
            <c:strRef>
              <c:f>Sheet1!$C$1</c:f>
              <c:strCache>
                <c:ptCount val="1"/>
                <c:pt idx="0">
                  <c:v>Budget 2018/192</c:v>
                </c:pt>
              </c:strCache>
            </c:strRef>
          </c:tx>
          <c:dPt>
            <c:idx val="0"/>
            <c:spPr>
              <a:solidFill>
                <a:schemeClr val="accent1"/>
              </a:solidFill>
              <a:ln>
                <a:noFill/>
              </a:ln>
              <a:effectLst/>
            </c:spPr>
            <c:extLst xmlns:c16r2="http://schemas.microsoft.com/office/drawing/2015/06/chart">
              <c:ext xmlns:c16="http://schemas.microsoft.com/office/drawing/2014/chart" uri="{C3380CC4-5D6E-409C-BE32-E72D297353CC}">
                <c16:uniqueId val="{0000000C-BA4A-4D34-89A2-7CE24509EC27}"/>
              </c:ext>
            </c:extLst>
          </c:dPt>
          <c:dPt>
            <c:idx val="1"/>
            <c:spPr>
              <a:solidFill>
                <a:schemeClr val="accent2"/>
              </a:solidFill>
              <a:ln>
                <a:noFill/>
              </a:ln>
              <a:effectLst/>
            </c:spPr>
            <c:extLst xmlns:c16r2="http://schemas.microsoft.com/office/drawing/2015/06/chart">
              <c:ext xmlns:c16="http://schemas.microsoft.com/office/drawing/2014/chart" uri="{C3380CC4-5D6E-409C-BE32-E72D297353CC}">
                <c16:uniqueId val="{0000000E-BA4A-4D34-89A2-7CE24509EC27}"/>
              </c:ext>
            </c:extLst>
          </c:dPt>
          <c:dPt>
            <c:idx val="2"/>
            <c:spPr>
              <a:solidFill>
                <a:schemeClr val="accent3"/>
              </a:solidFill>
              <a:ln>
                <a:noFill/>
              </a:ln>
              <a:effectLst/>
            </c:spPr>
            <c:extLst xmlns:c16r2="http://schemas.microsoft.com/office/drawing/2015/06/chart">
              <c:ext xmlns:c16="http://schemas.microsoft.com/office/drawing/2014/chart" uri="{C3380CC4-5D6E-409C-BE32-E72D297353CC}">
                <c16:uniqueId val="{00000010-BA4A-4D34-89A2-7CE24509EC27}"/>
              </c:ext>
            </c:extLst>
          </c:dPt>
          <c:dPt>
            <c:idx val="3"/>
            <c:spPr>
              <a:solidFill>
                <a:schemeClr val="accent4"/>
              </a:solidFill>
              <a:ln>
                <a:noFill/>
              </a:ln>
              <a:effectLst/>
            </c:spPr>
            <c:extLst xmlns:c16r2="http://schemas.microsoft.com/office/drawing/2015/06/chart">
              <c:ext xmlns:c16="http://schemas.microsoft.com/office/drawing/2014/chart" uri="{C3380CC4-5D6E-409C-BE32-E72D297353CC}">
                <c16:uniqueId val="{00000012-BA4A-4D34-89A2-7CE24509EC27}"/>
              </c:ext>
            </c:extLst>
          </c:dPt>
          <c:dPt>
            <c:idx val="4"/>
            <c:spPr>
              <a:solidFill>
                <a:schemeClr val="accent5"/>
              </a:solidFill>
              <a:ln>
                <a:noFill/>
              </a:ln>
              <a:effectLst/>
            </c:spPr>
            <c:extLst xmlns:c16r2="http://schemas.microsoft.com/office/drawing/2015/06/chart">
              <c:ext xmlns:c16="http://schemas.microsoft.com/office/drawing/2014/chart" uri="{C3380CC4-5D6E-409C-BE32-E72D297353CC}">
                <c16:uniqueId val="{00000014-BA4A-4D34-89A2-7CE24509EC27}"/>
              </c:ext>
            </c:extLst>
          </c:dPt>
          <c:dLbls>
            <c:spPr>
              <a:noFill/>
              <a:ln w="25336">
                <a:noFill/>
              </a:ln>
              <a:effectLst/>
            </c:spPr>
            <c:txPr>
              <a:bodyPr rot="0" spcFirstLastPara="1" vertOverflow="ellipsis" vert="horz" wrap="square" anchor="ctr" anchorCtr="1"/>
              <a:lstStyle/>
              <a:p>
                <a:pPr>
                  <a:defRPr sz="1000" b="0" i="0" u="none" strike="noStrike" kern="1200" baseline="0">
                    <a:solidFill>
                      <a:schemeClr val="tx1"/>
                    </a:solidFill>
                    <a:latin typeface="Century Gothic" panose="020B0502020202020204" pitchFamily="34" charset="0"/>
                    <a:ea typeface="+mn-ea"/>
                    <a:cs typeface="+mn-cs"/>
                  </a:defRPr>
                </a:pPr>
                <a:endParaRPr lang="en-US"/>
              </a:p>
            </c:txPr>
            <c:showPercent val="1"/>
            <c:showLeaderLines val="1"/>
            <c:leaderLines>
              <c:spPr>
                <a:ln w="9489" cap="flat" cmpd="sng" algn="ctr">
                  <a:solidFill>
                    <a:schemeClr val="tx1">
                      <a:lumMod val="35000"/>
                      <a:lumOff val="65000"/>
                    </a:schemeClr>
                  </a:solidFill>
                  <a:prstDash val="solid"/>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1. Administration</c:v>
                </c:pt>
                <c:pt idx="1">
                  <c:v>2.1 Qualifications, curriculum and certification</c:v>
                </c:pt>
                <c:pt idx="2">
                  <c:v>2.2 Statistical information and research</c:v>
                </c:pt>
                <c:pt idx="3">
                  <c:v>3.1 Quality assurance of assessment</c:v>
                </c:pt>
                <c:pt idx="4">
                  <c:v>3.2 Evaluation and accreditation</c:v>
                </c:pt>
              </c:strCache>
            </c:strRef>
          </c:cat>
          <c:val>
            <c:numRef>
              <c:f>Sheet1!$C$2:$C$6</c:f>
              <c:numCache>
                <c:formatCode>_ * #,##0_ ;_ * \-#,##0_ ;_ * "-"??_ ;_ @_ </c:formatCode>
                <c:ptCount val="5"/>
                <c:pt idx="0">
                  <c:v>58030</c:v>
                </c:pt>
                <c:pt idx="1">
                  <c:v>16040</c:v>
                </c:pt>
                <c:pt idx="2">
                  <c:v>13368</c:v>
                </c:pt>
                <c:pt idx="3">
                  <c:v>56672</c:v>
                </c:pt>
                <c:pt idx="4">
                  <c:v>36323</c:v>
                </c:pt>
              </c:numCache>
            </c:numRef>
          </c:val>
          <c:extLst xmlns:c16r2="http://schemas.microsoft.com/office/drawing/2015/06/chart">
            <c:ext xmlns:c16="http://schemas.microsoft.com/office/drawing/2014/chart" uri="{C3380CC4-5D6E-409C-BE32-E72D297353CC}">
              <c16:uniqueId val="{00000015-BA4A-4D34-89A2-7CE24509EC27}"/>
            </c:ext>
          </c:extLst>
        </c:ser>
        <c:dLbls/>
        <c:firstSliceAng val="0"/>
      </c:pieChart>
      <c:spPr>
        <a:noFill/>
        <a:ln w="25368">
          <a:noFill/>
        </a:ln>
        <a:effectLst/>
      </c:spPr>
    </c:plotArea>
    <c:legend>
      <c:legendPos val="r"/>
      <c:legendEntry>
        <c:idx val="0"/>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1"/>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2"/>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3"/>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egendEntry>
        <c:idx val="4"/>
        <c:txPr>
          <a:bodyPr rot="0" spcFirstLastPara="1" vertOverflow="ellipsis" vert="horz" wrap="square" anchor="ctr" anchorCtr="1"/>
          <a:lstStyle/>
          <a:p>
            <a:pPr>
              <a:defRPr sz="1700" b="1" i="0" u="none" strike="noStrike" kern="1200" baseline="0">
                <a:solidFill>
                  <a:schemeClr val="tx1"/>
                </a:solidFill>
                <a:latin typeface="Century Gothic" panose="020B0502020202020204" pitchFamily="34" charset="0"/>
                <a:ea typeface="+mn-ea"/>
                <a:cs typeface="+mn-cs"/>
              </a:defRPr>
            </a:pPr>
            <a:endParaRPr lang="en-US"/>
          </a:p>
        </c:txPr>
      </c:legendEntry>
      <c:layout>
        <c:manualLayout>
          <c:xMode val="edge"/>
          <c:yMode val="edge"/>
          <c:x val="0.68684083989501332"/>
          <c:y val="0.24115970829928132"/>
          <c:w val="0.29315916010498688"/>
          <c:h val="0.74586284479347664"/>
        </c:manualLayout>
      </c:layout>
      <c:spPr>
        <a:noFill/>
        <a:ln w="25336">
          <a:noFill/>
        </a:ln>
        <a:effectLst/>
      </c:spPr>
      <c:txPr>
        <a:bodyPr rot="0" spcFirstLastPara="1" vertOverflow="ellipsis" vert="horz" wrap="square" anchor="ctr" anchorCtr="1"/>
        <a:lstStyle/>
        <a:p>
          <a:pPr>
            <a:defRPr sz="1700" b="1" i="0" u="none" strike="noStrike" kern="1200" baseline="0">
              <a:solidFill>
                <a:srgbClr val="004A8F"/>
              </a:solidFill>
              <a:latin typeface="Century Gothic" panose="020B0502020202020204" pitchFamily="34" charset="0"/>
              <a:ea typeface="+mn-ea"/>
              <a:cs typeface="+mn-cs"/>
            </a:defRPr>
          </a:pPr>
          <a:endParaRPr lang="en-US"/>
        </a:p>
      </c:txPr>
    </c:legend>
    <c:plotVisOnly val="1"/>
    <c:dispBlanksAs val="zero"/>
  </c:chart>
  <c:spPr>
    <a:noFill/>
    <a:ln w="9525" cap="flat" cmpd="sng" algn="ctr">
      <a:noFill/>
      <a:prstDash val="solid"/>
    </a:ln>
    <a:effectLst/>
  </c:spPr>
  <c:txPr>
    <a:bodyPr/>
    <a:lstStyle/>
    <a:p>
      <a:pPr>
        <a:defRPr>
          <a:latin typeface="Century Gothic" panose="020B0502020202020204" pitchFamily="34" charset="0"/>
        </a:defRPr>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dLbls/>
        <c:gapWidth val="75"/>
        <c:axId val="118317824"/>
        <c:axId val="118319360"/>
      </c:barChart>
      <c:catAx>
        <c:axId val="118317824"/>
        <c:scaling>
          <c:orientation val="minMax"/>
        </c:scaling>
        <c:axPos val="b"/>
        <c:numFmt formatCode="General" sourceLinked="1"/>
        <c:majorTickMark val="none"/>
        <c:tickLblPos val="nextTo"/>
        <c:spPr>
          <a:noFill/>
          <a:ln w="9485" cap="flat" cmpd="sng" algn="ctr">
            <a:solidFill>
              <a:schemeClr val="tx1">
                <a:lumMod val="15000"/>
                <a:lumOff val="85000"/>
              </a:schemeClr>
            </a:solidFill>
            <a:round/>
          </a:ln>
          <a:effectLst/>
        </c:spPr>
        <c:txPr>
          <a:bodyPr rot="-6000000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crossAx val="118319360"/>
        <c:crosses val="autoZero"/>
        <c:auto val="1"/>
        <c:lblAlgn val="ctr"/>
        <c:lblOffset val="100"/>
      </c:catAx>
      <c:valAx>
        <c:axId val="118319360"/>
        <c:scaling>
          <c:orientation val="minMax"/>
        </c:scaling>
        <c:axPos val="l"/>
        <c:numFmt formatCode="General" sourceLinked="0"/>
        <c:majorTickMark val="none"/>
        <c:tickLblPos val="nextTo"/>
        <c:txPr>
          <a:bodyPr/>
          <a:lstStyle/>
          <a:p>
            <a:pPr>
              <a:defRPr sz="1100" b="1">
                <a:latin typeface="Century Gothic" panose="020B0502020202020204" pitchFamily="34" charset="0"/>
              </a:defRPr>
            </a:pPr>
            <a:endParaRPr lang="en-US"/>
          </a:p>
        </c:txPr>
        <c:crossAx val="118317824"/>
        <c:crosses val="autoZero"/>
        <c:crossBetween val="between"/>
        <c:dispUnits>
          <c:builtInUnit val="millions"/>
          <c:dispUnitsLbl>
            <c:txPr>
              <a:bodyPr/>
              <a:lstStyle/>
              <a:p>
                <a:pPr>
                  <a:defRPr sz="1100">
                    <a:latin typeface="Century Gothic" panose="020B0502020202020204" pitchFamily="34" charset="0"/>
                  </a:defRPr>
                </a:pPr>
                <a:endParaRPr lang="en-US"/>
              </a:p>
            </c:txPr>
          </c:dispUnitsLbl>
        </c:dispUnits>
      </c:valAx>
      <c:spPr>
        <a:noFill/>
        <a:ln w="25374">
          <a:noFill/>
        </a:ln>
      </c:spPr>
    </c:plotArea>
    <c:legend>
      <c:legendPos val="b"/>
      <c:spPr>
        <a:noFill/>
        <a:ln w="25322">
          <a:noFill/>
        </a:ln>
      </c:spPr>
      <c:txPr>
        <a:bodyPr rot="0" spcFirstLastPara="1" vertOverflow="ellipsis" vert="horz" wrap="square" anchor="ctr" anchorCtr="1"/>
        <a:lstStyle/>
        <a:p>
          <a:pPr>
            <a:defRPr sz="1792"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1.5408859244758539E-2"/>
          <c:y val="7.8748783790561216E-2"/>
          <c:w val="0.96918228151048291"/>
          <c:h val="0.84331491047695462"/>
        </c:manualLayout>
      </c:layout>
      <c:barChart>
        <c:barDir val="col"/>
        <c:grouping val="clustered"/>
        <c:ser>
          <c:idx val="0"/>
          <c:order val="0"/>
          <c:tx>
            <c:strRef>
              <c:f>Sheet1!$B$1</c:f>
              <c:strCache>
                <c:ptCount val="1"/>
                <c:pt idx="0">
                  <c:v>Number of approved posts</c:v>
                </c:pt>
              </c:strCache>
            </c:strRef>
          </c:tx>
          <c:spPr>
            <a:solidFill>
              <a:srgbClr val="004A8F"/>
            </a:solidFill>
            <a:ln w="25364">
              <a:noFill/>
            </a:ln>
          </c:spPr>
          <c:dLbls>
            <c:dLbl>
              <c:idx val="4"/>
              <c:layout>
                <c:manualLayout>
                  <c:x val="-1.1206448012896025E-2"/>
                  <c:y val="-2.832751202361504E-3"/>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BA7-4ADE-B359-050C1EC83FD8}"/>
                </c:ext>
              </c:extLst>
            </c:dLbl>
            <c:dLbl>
              <c:idx val="5"/>
              <c:layout>
                <c:manualLayout>
                  <c:x val="-1.1338582677165358E-2"/>
                  <c:y val="4.8105823721322572E-3"/>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BA7-4ADE-B359-050C1EC83FD8}"/>
                </c:ext>
              </c:extLst>
            </c:dLbl>
            <c:dLbl>
              <c:idx val="6"/>
              <c:layout>
                <c:manualLayout>
                  <c:x val="-1.3858267716535437E-2"/>
                  <c:y val="2.4052911860660414E-3"/>
                </c:manualLayout>
              </c:layout>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BA7-4ADE-B359-050C1EC83FD8}"/>
                </c:ext>
              </c:extLst>
            </c:dLbl>
            <c:spPr>
              <a:noFill/>
              <a:ln w="25364">
                <a:noFill/>
              </a:ln>
            </c:spPr>
            <c:txPr>
              <a:bodyPr rot="0" spcFirstLastPara="1" vertOverflow="ellipsis" vert="horz" wrap="square" lIns="38100" tIns="19050" rIns="38100" bIns="19050" anchor="ctr" anchorCtr="1">
                <a:spAutoFit/>
              </a:bodyPr>
              <a:lstStyle/>
              <a:p>
                <a:pPr>
                  <a:defRPr sz="1396" b="1" i="0" u="none" strike="noStrike" kern="1200" baseline="0">
                    <a:solidFill>
                      <a:schemeClr val="tx1"/>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Sheet1!$A$2:$A$8</c:f>
              <c:strCache>
                <c:ptCount val="7"/>
                <c:pt idx="0">
                  <c:v>2014/15</c:v>
                </c:pt>
                <c:pt idx="1">
                  <c:v>2015/16</c:v>
                </c:pt>
                <c:pt idx="2">
                  <c:v>2016/17</c:v>
                </c:pt>
                <c:pt idx="3">
                  <c:v>2017/18</c:v>
                </c:pt>
                <c:pt idx="4">
                  <c:v>2018/19</c:v>
                </c:pt>
                <c:pt idx="5">
                  <c:v>2019/20</c:v>
                </c:pt>
                <c:pt idx="6">
                  <c:v>2020/21</c:v>
                </c:pt>
              </c:strCache>
            </c:strRef>
          </c:cat>
          <c:val>
            <c:numRef>
              <c:f>Sheet1!$B$2:$B$8</c:f>
              <c:numCache>
                <c:formatCode>_ * #,##0_ ;_ * \-#,##0_ ;_ * "-"??_ ;_ @_ </c:formatCode>
                <c:ptCount val="7"/>
                <c:pt idx="0">
                  <c:v>114</c:v>
                </c:pt>
                <c:pt idx="1">
                  <c:v>144</c:v>
                </c:pt>
                <c:pt idx="2">
                  <c:v>138</c:v>
                </c:pt>
                <c:pt idx="3">
                  <c:v>139</c:v>
                </c:pt>
                <c:pt idx="4">
                  <c:v>146</c:v>
                </c:pt>
                <c:pt idx="5">
                  <c:v>148</c:v>
                </c:pt>
                <c:pt idx="6">
                  <c:v>148</c:v>
                </c:pt>
              </c:numCache>
            </c:numRef>
          </c:val>
          <c:extLst xmlns:c16r2="http://schemas.microsoft.com/office/drawing/2015/06/chart">
            <c:ext xmlns:c16="http://schemas.microsoft.com/office/drawing/2014/chart" uri="{C3380CC4-5D6E-409C-BE32-E72D297353CC}">
              <c16:uniqueId val="{00000003-1BA7-4ADE-B359-050C1EC83FD8}"/>
            </c:ext>
          </c:extLst>
        </c:ser>
        <c:ser>
          <c:idx val="1"/>
          <c:order val="1"/>
          <c:tx>
            <c:strRef>
              <c:f>Sheet1!$C$1</c:f>
              <c:strCache>
                <c:ptCount val="1"/>
                <c:pt idx="0">
                  <c:v>Number of posts filled/planned</c:v>
                </c:pt>
              </c:strCache>
            </c:strRef>
          </c:tx>
          <c:spPr>
            <a:solidFill>
              <a:srgbClr val="8F6B22"/>
            </a:solidFill>
            <a:ln w="25364">
              <a:noFill/>
            </a:ln>
          </c:spPr>
          <c:dLbls>
            <c:dLbl>
              <c:idx val="4"/>
              <c:layout>
                <c:manualLayout>
                  <c:x val="-3.4799429598859196E-3"/>
                  <c:y val="7.3582984929048663E-3"/>
                </c:manualLayout>
              </c:layout>
              <c:spPr>
                <a:noFill/>
                <a:ln w="25364">
                  <a:noFill/>
                </a:ln>
              </c:spPr>
              <c:txPr>
                <a:bodyPr rot="0" spcFirstLastPara="1" vertOverflow="ellipsis" vert="horz" wrap="square" lIns="38100" tIns="19050" rIns="38100" bIns="19050" anchor="ctr" anchorCtr="1">
                  <a:spAutoFit/>
                </a:bodyPr>
                <a:lstStyle/>
                <a:p>
                  <a:pPr>
                    <a:defRPr sz="1396" b="1" i="1" u="none" strike="noStrike" kern="1200" baseline="0">
                      <a:solidFill>
                        <a:schemeClr val="tx1"/>
                      </a:solidFill>
                      <a:latin typeface="Century Gothic" panose="020B0502020202020204" pitchFamily="34" charset="0"/>
                      <a:ea typeface="+mn-ea"/>
                      <a:cs typeface="+mn-cs"/>
                    </a:defRPr>
                  </a:pPr>
                  <a:endParaRPr lang="en-US"/>
                </a:p>
              </c:txPr>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BA7-4ADE-B359-050C1EC83FD8}"/>
                </c:ext>
              </c:extLst>
            </c:dLbl>
            <c:dLbl>
              <c:idx val="5"/>
              <c:spPr>
                <a:noFill/>
                <a:ln w="25364">
                  <a:noFill/>
                </a:ln>
              </c:spPr>
              <c:txPr>
                <a:bodyPr rot="0" spcFirstLastPara="1" vertOverflow="ellipsis" vert="horz" wrap="square" lIns="38100" tIns="19050" rIns="38100" bIns="19050" anchor="ctr" anchorCtr="1">
                  <a:spAutoFit/>
                </a:bodyPr>
                <a:lstStyle/>
                <a:p>
                  <a:pPr>
                    <a:defRPr sz="1396" b="1" i="1" u="none" strike="noStrike" kern="1200" baseline="0">
                      <a:solidFill>
                        <a:schemeClr val="tx1"/>
                      </a:solidFill>
                      <a:latin typeface="Century Gothic" panose="020B0502020202020204" pitchFamily="34" charset="0"/>
                      <a:ea typeface="+mn-ea"/>
                      <a:cs typeface="+mn-cs"/>
                    </a:defRPr>
                  </a:pPr>
                  <a:endParaRPr lang="en-US"/>
                </a:p>
              </c:txPr>
            </c:dLbl>
            <c:dLbl>
              <c:idx val="6"/>
              <c:spPr>
                <a:noFill/>
                <a:ln w="25364">
                  <a:noFill/>
                </a:ln>
              </c:spPr>
              <c:txPr>
                <a:bodyPr rot="0" spcFirstLastPara="1" vertOverflow="ellipsis" vert="horz" wrap="square" lIns="38100" tIns="19050" rIns="38100" bIns="19050" anchor="ctr" anchorCtr="1">
                  <a:spAutoFit/>
                </a:bodyPr>
                <a:lstStyle/>
                <a:p>
                  <a:pPr>
                    <a:defRPr sz="1396" b="1" i="1" u="none" strike="noStrike" kern="1200" baseline="0">
                      <a:solidFill>
                        <a:schemeClr val="tx1"/>
                      </a:solidFill>
                      <a:latin typeface="Century Gothic" panose="020B0502020202020204" pitchFamily="34" charset="0"/>
                      <a:ea typeface="+mn-ea"/>
                      <a:cs typeface="+mn-cs"/>
                    </a:defRPr>
                  </a:pPr>
                  <a:endParaRPr lang="en-US"/>
                </a:p>
              </c:txPr>
            </c:dLbl>
            <c:spPr>
              <a:noFill/>
              <a:ln w="25364">
                <a:noFill/>
              </a:ln>
            </c:spPr>
            <c:txPr>
              <a:bodyPr rot="0" spcFirstLastPara="1" vertOverflow="ellipsis" vert="horz" wrap="square" lIns="38100" tIns="19050" rIns="38100" bIns="19050" anchor="ctr" anchorCtr="1">
                <a:spAutoFit/>
              </a:bodyPr>
              <a:lstStyle/>
              <a:p>
                <a:pPr>
                  <a:defRPr sz="1396" b="1" i="0" u="none" strike="noStrike" kern="1200" baseline="0">
                    <a:solidFill>
                      <a:schemeClr val="tx1"/>
                    </a:solidFill>
                    <a:latin typeface="Century Gothic" panose="020B0502020202020204" pitchFamily="34"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Sheet1!$A$2:$A$8</c:f>
              <c:strCache>
                <c:ptCount val="7"/>
                <c:pt idx="0">
                  <c:v>2014/15</c:v>
                </c:pt>
                <c:pt idx="1">
                  <c:v>2015/16</c:v>
                </c:pt>
                <c:pt idx="2">
                  <c:v>2016/17</c:v>
                </c:pt>
                <c:pt idx="3">
                  <c:v>2017/18</c:v>
                </c:pt>
                <c:pt idx="4">
                  <c:v>2018/19</c:v>
                </c:pt>
                <c:pt idx="5">
                  <c:v>2019/20</c:v>
                </c:pt>
                <c:pt idx="6">
                  <c:v>2020/21</c:v>
                </c:pt>
              </c:strCache>
            </c:strRef>
          </c:cat>
          <c:val>
            <c:numRef>
              <c:f>Sheet1!$C$2:$C$8</c:f>
              <c:numCache>
                <c:formatCode>_ * #,##0_ ;_ * \-#,##0_ ;_ * "-"??_ ;_ @_ </c:formatCode>
                <c:ptCount val="7"/>
                <c:pt idx="0">
                  <c:v>101</c:v>
                </c:pt>
                <c:pt idx="1">
                  <c:v>125</c:v>
                </c:pt>
                <c:pt idx="2">
                  <c:v>120</c:v>
                </c:pt>
                <c:pt idx="3">
                  <c:v>131</c:v>
                </c:pt>
                <c:pt idx="4">
                  <c:v>146</c:v>
                </c:pt>
                <c:pt idx="5">
                  <c:v>148</c:v>
                </c:pt>
                <c:pt idx="6">
                  <c:v>148</c:v>
                </c:pt>
              </c:numCache>
            </c:numRef>
          </c:val>
          <c:extLst xmlns:c16r2="http://schemas.microsoft.com/office/drawing/2015/06/chart">
            <c:ext xmlns:c16="http://schemas.microsoft.com/office/drawing/2014/chart" uri="{C3380CC4-5D6E-409C-BE32-E72D297353CC}">
              <c16:uniqueId val="{00000007-1BA7-4ADE-B359-050C1EC83FD8}"/>
            </c:ext>
          </c:extLst>
        </c:ser>
        <c:dLbls/>
        <c:overlap val="-25"/>
        <c:axId val="118382592"/>
        <c:axId val="118384128"/>
      </c:barChart>
      <c:catAx>
        <c:axId val="118382592"/>
        <c:scaling>
          <c:orientation val="minMax"/>
        </c:scaling>
        <c:axPos val="b"/>
        <c:numFmt formatCode="General" sourceLinked="1"/>
        <c:majorTickMark val="none"/>
        <c:tickLblPos val="nextTo"/>
        <c:spPr>
          <a:noFill/>
          <a:ln w="9497" cap="flat" cmpd="sng" algn="ctr">
            <a:solidFill>
              <a:schemeClr val="tx1">
                <a:lumMod val="15000"/>
                <a:lumOff val="85000"/>
              </a:schemeClr>
            </a:solidFill>
            <a:round/>
          </a:ln>
          <a:effectLst/>
        </c:spPr>
        <c:txPr>
          <a:bodyPr rot="-60000000" spcFirstLastPara="1" vertOverflow="ellipsis" vert="horz" wrap="square" anchor="ctr" anchorCtr="1"/>
          <a:lstStyle/>
          <a:p>
            <a:pPr>
              <a:defRPr sz="1797" b="1" i="0" u="none" strike="noStrike" kern="1200" baseline="0">
                <a:solidFill>
                  <a:schemeClr val="tx1"/>
                </a:solidFill>
                <a:latin typeface="Century Gothic" panose="020B0502020202020204" pitchFamily="34" charset="0"/>
                <a:ea typeface="+mn-ea"/>
                <a:cs typeface="+mn-cs"/>
              </a:defRPr>
            </a:pPr>
            <a:endParaRPr lang="en-US"/>
          </a:p>
        </c:txPr>
        <c:crossAx val="118384128"/>
        <c:crosses val="autoZero"/>
        <c:auto val="1"/>
        <c:lblAlgn val="ctr"/>
        <c:lblOffset val="100"/>
      </c:catAx>
      <c:valAx>
        <c:axId val="118384128"/>
        <c:scaling>
          <c:orientation val="minMax"/>
        </c:scaling>
        <c:delete val="1"/>
        <c:axPos val="l"/>
        <c:numFmt formatCode="_ * #,##0_ ;_ * \-#,##0_ ;_ * &quot;-&quot;??_ ;_ @_ " sourceLinked="1"/>
        <c:tickLblPos val="none"/>
        <c:crossAx val="118382592"/>
        <c:crosses val="autoZero"/>
        <c:crossBetween val="between"/>
      </c:valAx>
      <c:spPr>
        <a:noFill/>
        <a:ln w="25364">
          <a:noFill/>
        </a:ln>
      </c:spPr>
    </c:plotArea>
    <c:legend>
      <c:legendPos val="t"/>
      <c:layout>
        <c:manualLayout>
          <c:xMode val="edge"/>
          <c:yMode val="edge"/>
          <c:x val="5.0000024784437359E-2"/>
          <c:y val="1.443181764441607E-2"/>
          <c:w val="0.89999995043112546"/>
          <c:h val="0.10080310231491336"/>
        </c:manualLayout>
      </c:layout>
      <c:spPr>
        <a:noFill/>
        <a:ln w="25364">
          <a:noFill/>
        </a:ln>
      </c:spPr>
      <c:txPr>
        <a:bodyPr rot="0" spcFirstLastPara="1" vertOverflow="ellipsis" vert="horz" wrap="square" anchor="ctr" anchorCtr="1"/>
        <a:lstStyle/>
        <a:p>
          <a:pPr>
            <a:defRPr sz="1794" b="1"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A33F7-03E3-450C-9E47-03A54666DAF9}" type="doc">
      <dgm:prSet loTypeId="urn:microsoft.com/office/officeart/2005/8/layout/radial1" loCatId="relationship" qsTypeId="urn:microsoft.com/office/officeart/2005/8/quickstyle/simple1" qsCatId="simple" csTypeId="urn:microsoft.com/office/officeart/2005/8/colors/accent2_2" csCatId="accent2" phldr="1"/>
      <dgm:spPr/>
      <dgm:t>
        <a:bodyPr/>
        <a:lstStyle/>
        <a:p>
          <a:endParaRPr lang="en-US"/>
        </a:p>
      </dgm:t>
    </dgm:pt>
    <dgm:pt modelId="{EECF2340-E65A-40BD-A14F-1A3F15C49516}">
      <dgm:prSet phldrT="[Text]" custT="1"/>
      <dgm:spPr>
        <a:solidFill>
          <a:srgbClr val="8F6B22"/>
        </a:solidFill>
      </dgm:spPr>
      <dgm:t>
        <a:bodyPr/>
        <a:lstStyle/>
        <a:p>
          <a:r>
            <a:rPr lang="en-US" sz="2000" b="1" dirty="0" smtClean="0">
              <a:latin typeface="Century Gothic" panose="020B0502020202020204" pitchFamily="34" charset="0"/>
            </a:rPr>
            <a:t>UMALUSI</a:t>
          </a:r>
          <a:endParaRPr lang="en-US" sz="2000" b="1" dirty="0">
            <a:latin typeface="Century Gothic" panose="020B0502020202020204" pitchFamily="34" charset="0"/>
          </a:endParaRPr>
        </a:p>
      </dgm:t>
    </dgm:pt>
    <dgm:pt modelId="{61F41692-FDDC-4C75-9BD1-0E98F107F8D7}" type="parTrans" cxnId="{913E1DD8-5835-498F-B7E5-441F392EEA93}">
      <dgm:prSet/>
      <dgm:spPr/>
      <dgm:t>
        <a:bodyPr/>
        <a:lstStyle/>
        <a:p>
          <a:endParaRPr lang="en-US" sz="1400" b="1">
            <a:solidFill>
              <a:srgbClr val="003399"/>
            </a:solidFill>
          </a:endParaRPr>
        </a:p>
      </dgm:t>
    </dgm:pt>
    <dgm:pt modelId="{511228A2-26E2-4366-8CFD-275B2F4C3712}" type="sibTrans" cxnId="{913E1DD8-5835-498F-B7E5-441F392EEA93}">
      <dgm:prSet/>
      <dgm:spPr/>
      <dgm:t>
        <a:bodyPr/>
        <a:lstStyle/>
        <a:p>
          <a:endParaRPr lang="en-US" sz="1400" b="1">
            <a:solidFill>
              <a:srgbClr val="003399"/>
            </a:solidFill>
          </a:endParaRPr>
        </a:p>
      </dgm:t>
    </dgm:pt>
    <dgm:pt modelId="{FB2AC64D-92CE-4048-AC48-756A975B6B4A}">
      <dgm:prSet phldrT="[Text]" custT="1"/>
      <dgm:spPr>
        <a:solidFill>
          <a:srgbClr val="004A8F"/>
        </a:solidFill>
      </dgm:spPr>
      <dgm:t>
        <a:bodyPr/>
        <a:lstStyle/>
        <a:p>
          <a:r>
            <a:rPr lang="en-ZA" sz="1400" b="1" dirty="0" smtClean="0">
              <a:latin typeface="Century Gothic" panose="020B0502020202020204" pitchFamily="34" charset="0"/>
            </a:rPr>
            <a:t>Develops, manages and maintains the GFETQSF</a:t>
          </a:r>
          <a:endParaRPr lang="en-US" sz="1400" b="1" dirty="0"/>
        </a:p>
      </dgm:t>
    </dgm:pt>
    <dgm:pt modelId="{775C6EA3-59BE-4537-83A0-B698AED0C4D4}" type="parTrans" cxnId="{6498745A-D50B-49EC-B751-BB1283A9D816}">
      <dgm:prSet custT="1"/>
      <dgm:spPr/>
      <dgm:t>
        <a:bodyPr/>
        <a:lstStyle/>
        <a:p>
          <a:endParaRPr lang="en-US" sz="1400" b="1">
            <a:solidFill>
              <a:srgbClr val="003399"/>
            </a:solidFill>
          </a:endParaRPr>
        </a:p>
      </dgm:t>
    </dgm:pt>
    <dgm:pt modelId="{BE1C38D1-7F6E-453E-B4C7-B041B2451342}" type="sibTrans" cxnId="{6498745A-D50B-49EC-B751-BB1283A9D816}">
      <dgm:prSet/>
      <dgm:spPr/>
      <dgm:t>
        <a:bodyPr/>
        <a:lstStyle/>
        <a:p>
          <a:endParaRPr lang="en-US" sz="1400" b="1">
            <a:solidFill>
              <a:srgbClr val="003399"/>
            </a:solidFill>
          </a:endParaRPr>
        </a:p>
      </dgm:t>
    </dgm:pt>
    <dgm:pt modelId="{EF75A1DD-89ED-4EB3-ACAE-13C998C9A72B}">
      <dgm:prSet phldrT="[Text]" custT="1"/>
      <dgm:spPr>
        <a:solidFill>
          <a:srgbClr val="004A8F"/>
        </a:solidFill>
      </dgm:spPr>
      <dgm:t>
        <a:bodyPr/>
        <a:lstStyle/>
        <a:p>
          <a:r>
            <a:rPr lang="en-ZA" sz="1400" b="1" dirty="0" smtClean="0">
              <a:latin typeface="Century Gothic" panose="020B0502020202020204" pitchFamily="34" charset="0"/>
            </a:rPr>
            <a:t>Develops policies for quality assurance processes</a:t>
          </a:r>
          <a:endParaRPr lang="en-US" sz="1400" b="1" dirty="0"/>
        </a:p>
      </dgm:t>
    </dgm:pt>
    <dgm:pt modelId="{484AB22B-C154-4BFE-B923-FB032AC2EB69}" type="parTrans" cxnId="{15D3E647-E842-4595-A33D-007826A4D948}">
      <dgm:prSet custT="1"/>
      <dgm:spPr/>
      <dgm:t>
        <a:bodyPr/>
        <a:lstStyle/>
        <a:p>
          <a:endParaRPr lang="en-US" sz="1400" b="1">
            <a:solidFill>
              <a:srgbClr val="003399"/>
            </a:solidFill>
          </a:endParaRPr>
        </a:p>
      </dgm:t>
    </dgm:pt>
    <dgm:pt modelId="{ED5D562E-0927-464B-86A2-D29A9AC781D6}" type="sibTrans" cxnId="{15D3E647-E842-4595-A33D-007826A4D948}">
      <dgm:prSet/>
      <dgm:spPr/>
      <dgm:t>
        <a:bodyPr/>
        <a:lstStyle/>
        <a:p>
          <a:endParaRPr lang="en-US" sz="1400" b="1">
            <a:solidFill>
              <a:srgbClr val="003399"/>
            </a:solidFill>
          </a:endParaRPr>
        </a:p>
      </dgm:t>
    </dgm:pt>
    <dgm:pt modelId="{C46377B9-B6F9-40A9-9ECB-3E5EB884DFD0}">
      <dgm:prSet phldrT="[Text]" custT="1"/>
      <dgm:spPr>
        <a:solidFill>
          <a:srgbClr val="004A8F"/>
        </a:solidFill>
      </dgm:spPr>
      <dgm:t>
        <a:bodyPr/>
        <a:lstStyle/>
        <a:p>
          <a:r>
            <a:rPr lang="en-ZA" sz="1600" b="1" dirty="0" smtClean="0">
              <a:latin typeface="Century Gothic" panose="020B0502020202020204" pitchFamily="34" charset="0"/>
            </a:rPr>
            <a:t>Issues certificates</a:t>
          </a:r>
          <a:endParaRPr lang="en-US" sz="1600" b="1" dirty="0"/>
        </a:p>
      </dgm:t>
    </dgm:pt>
    <dgm:pt modelId="{BB0A294E-4297-47A4-B937-862737A6D2DE}" type="parTrans" cxnId="{78D46A59-5840-466C-971A-0E93ED0B15FE}">
      <dgm:prSet custT="1"/>
      <dgm:spPr/>
      <dgm:t>
        <a:bodyPr/>
        <a:lstStyle/>
        <a:p>
          <a:endParaRPr lang="en-US" sz="1400" b="1">
            <a:solidFill>
              <a:srgbClr val="003399"/>
            </a:solidFill>
          </a:endParaRPr>
        </a:p>
      </dgm:t>
    </dgm:pt>
    <dgm:pt modelId="{C893F05F-CD63-4EB3-A8F1-52F8661DA401}" type="sibTrans" cxnId="{78D46A59-5840-466C-971A-0E93ED0B15FE}">
      <dgm:prSet/>
      <dgm:spPr/>
      <dgm:t>
        <a:bodyPr/>
        <a:lstStyle/>
        <a:p>
          <a:endParaRPr lang="en-US" sz="1400" b="1">
            <a:solidFill>
              <a:srgbClr val="003399"/>
            </a:solidFill>
          </a:endParaRPr>
        </a:p>
      </dgm:t>
    </dgm:pt>
    <dgm:pt modelId="{589255F0-5158-4BFA-9F12-BD84ABC9B443}">
      <dgm:prSet phldrT="[Text]" custT="1"/>
      <dgm:spPr>
        <a:solidFill>
          <a:srgbClr val="004A8F"/>
        </a:solidFill>
      </dgm:spPr>
      <dgm:t>
        <a:bodyPr/>
        <a:lstStyle/>
        <a:p>
          <a:r>
            <a:rPr lang="en-ZA" sz="1600" b="1" dirty="0" smtClean="0">
              <a:latin typeface="Century Gothic" panose="020B0502020202020204" pitchFamily="34" charset="0"/>
            </a:rPr>
            <a:t>Verifies qualifications</a:t>
          </a:r>
          <a:endParaRPr lang="en-US" sz="1600" b="1" dirty="0"/>
        </a:p>
      </dgm:t>
    </dgm:pt>
    <dgm:pt modelId="{C698E43D-3D2D-40D3-96C7-63FE4703A056}" type="parTrans" cxnId="{A596D0BE-2761-46CB-B2BA-8E957DAC8C0D}">
      <dgm:prSet custT="1"/>
      <dgm:spPr/>
      <dgm:t>
        <a:bodyPr/>
        <a:lstStyle/>
        <a:p>
          <a:endParaRPr lang="en-US" sz="1400" b="1">
            <a:solidFill>
              <a:srgbClr val="003399"/>
            </a:solidFill>
          </a:endParaRPr>
        </a:p>
      </dgm:t>
    </dgm:pt>
    <dgm:pt modelId="{E423D49E-C158-42AF-ABC1-1FC0F27AE25D}" type="sibTrans" cxnId="{A596D0BE-2761-46CB-B2BA-8E957DAC8C0D}">
      <dgm:prSet/>
      <dgm:spPr/>
      <dgm:t>
        <a:bodyPr/>
        <a:lstStyle/>
        <a:p>
          <a:endParaRPr lang="en-US" sz="1400" b="1">
            <a:solidFill>
              <a:srgbClr val="003399"/>
            </a:solidFill>
          </a:endParaRPr>
        </a:p>
      </dgm:t>
    </dgm:pt>
    <dgm:pt modelId="{784CB9A3-5031-4068-B912-7EE3A390BDF8}">
      <dgm:prSet custT="1"/>
      <dgm:spPr>
        <a:solidFill>
          <a:srgbClr val="004A8F"/>
        </a:solidFill>
      </dgm:spPr>
      <dgm:t>
        <a:bodyPr/>
        <a:lstStyle/>
        <a:p>
          <a:r>
            <a:rPr lang="en-US" sz="1400" b="1" dirty="0" smtClean="0">
              <a:latin typeface="Century Gothic" panose="020B0502020202020204" pitchFamily="34" charset="0"/>
            </a:rPr>
            <a:t>Conducts Research and manages learner databases</a:t>
          </a:r>
          <a:endParaRPr lang="en-US" sz="1400" b="1" dirty="0">
            <a:latin typeface="Century Gothic" panose="020B0502020202020204" pitchFamily="34" charset="0"/>
          </a:endParaRPr>
        </a:p>
      </dgm:t>
    </dgm:pt>
    <dgm:pt modelId="{BAD80497-3C87-413A-BF14-E93A9EC8F14B}" type="parTrans" cxnId="{2385B804-1DEC-406F-AD47-F34C1E5A7F9B}">
      <dgm:prSet custT="1"/>
      <dgm:spPr/>
      <dgm:t>
        <a:bodyPr/>
        <a:lstStyle/>
        <a:p>
          <a:endParaRPr lang="en-US" sz="1400" b="1">
            <a:solidFill>
              <a:srgbClr val="003399"/>
            </a:solidFill>
          </a:endParaRPr>
        </a:p>
      </dgm:t>
    </dgm:pt>
    <dgm:pt modelId="{85A4FDC3-E5BE-4EC0-9CC6-4F93C979C8DB}" type="sibTrans" cxnId="{2385B804-1DEC-406F-AD47-F34C1E5A7F9B}">
      <dgm:prSet/>
      <dgm:spPr/>
      <dgm:t>
        <a:bodyPr/>
        <a:lstStyle/>
        <a:p>
          <a:endParaRPr lang="en-US" sz="1400" b="1">
            <a:solidFill>
              <a:srgbClr val="003399"/>
            </a:solidFill>
          </a:endParaRPr>
        </a:p>
      </dgm:t>
    </dgm:pt>
    <dgm:pt modelId="{1256FDD3-63A3-4C04-A07D-7FB540377C08}">
      <dgm:prSet custT="1"/>
      <dgm:spPr>
        <a:solidFill>
          <a:srgbClr val="004A8F"/>
        </a:solidFill>
      </dgm:spPr>
      <dgm:t>
        <a:bodyPr/>
        <a:lstStyle/>
        <a:p>
          <a:r>
            <a:rPr lang="en-ZA" sz="1400" b="1" dirty="0" smtClean="0">
              <a:latin typeface="Century Gothic" panose="020B0502020202020204" pitchFamily="34" charset="0"/>
            </a:rPr>
            <a:t>Advises the Ministers of Education on pertinent issues </a:t>
          </a:r>
          <a:endParaRPr lang="en-ZA" sz="1400" b="1" dirty="0"/>
        </a:p>
      </dgm:t>
    </dgm:pt>
    <dgm:pt modelId="{9D06F18C-69F4-435A-A2F1-7C95C2FC57BE}" type="parTrans" cxnId="{26C06E85-6CD4-4D89-99E1-5C99FDF71650}">
      <dgm:prSet custT="1"/>
      <dgm:spPr/>
      <dgm:t>
        <a:bodyPr/>
        <a:lstStyle/>
        <a:p>
          <a:endParaRPr lang="en-US" sz="1400" b="1">
            <a:solidFill>
              <a:srgbClr val="003399"/>
            </a:solidFill>
          </a:endParaRPr>
        </a:p>
      </dgm:t>
    </dgm:pt>
    <dgm:pt modelId="{839AEB3A-9F71-4AD2-80C6-09567CC12991}" type="sibTrans" cxnId="{26C06E85-6CD4-4D89-99E1-5C99FDF71650}">
      <dgm:prSet/>
      <dgm:spPr/>
      <dgm:t>
        <a:bodyPr/>
        <a:lstStyle/>
        <a:p>
          <a:endParaRPr lang="en-US" sz="1400" b="1">
            <a:solidFill>
              <a:srgbClr val="003399"/>
            </a:solidFill>
          </a:endParaRPr>
        </a:p>
      </dgm:t>
    </dgm:pt>
    <dgm:pt modelId="{9A7B00F9-08FF-4DDB-AA42-741B5D5A9FC2}" type="pres">
      <dgm:prSet presAssocID="{10DA33F7-03E3-450C-9E47-03A54666DAF9}" presName="cycle" presStyleCnt="0">
        <dgm:presLayoutVars>
          <dgm:chMax val="1"/>
          <dgm:dir/>
          <dgm:animLvl val="ctr"/>
          <dgm:resizeHandles val="exact"/>
        </dgm:presLayoutVars>
      </dgm:prSet>
      <dgm:spPr/>
      <dgm:t>
        <a:bodyPr/>
        <a:lstStyle/>
        <a:p>
          <a:endParaRPr lang="en-US"/>
        </a:p>
      </dgm:t>
    </dgm:pt>
    <dgm:pt modelId="{41D1A64F-D08E-4A54-82EE-1EA8BA03BBBA}" type="pres">
      <dgm:prSet presAssocID="{EECF2340-E65A-40BD-A14F-1A3F15C49516}" presName="centerShape" presStyleLbl="node0" presStyleIdx="0" presStyleCnt="1" custScaleX="115267" custScaleY="110192"/>
      <dgm:spPr/>
      <dgm:t>
        <a:bodyPr/>
        <a:lstStyle/>
        <a:p>
          <a:endParaRPr lang="en-US"/>
        </a:p>
      </dgm:t>
    </dgm:pt>
    <dgm:pt modelId="{34CB317A-268F-4F66-86A7-505E376141AE}" type="pres">
      <dgm:prSet presAssocID="{775C6EA3-59BE-4537-83A0-B698AED0C4D4}" presName="Name9" presStyleLbl="parChTrans1D2" presStyleIdx="0" presStyleCnt="6"/>
      <dgm:spPr/>
      <dgm:t>
        <a:bodyPr/>
        <a:lstStyle/>
        <a:p>
          <a:endParaRPr lang="en-US"/>
        </a:p>
      </dgm:t>
    </dgm:pt>
    <dgm:pt modelId="{8FA3E447-84FA-455E-87DD-8620609FF5BE}" type="pres">
      <dgm:prSet presAssocID="{775C6EA3-59BE-4537-83A0-B698AED0C4D4}" presName="connTx" presStyleLbl="parChTrans1D2" presStyleIdx="0" presStyleCnt="6"/>
      <dgm:spPr/>
      <dgm:t>
        <a:bodyPr/>
        <a:lstStyle/>
        <a:p>
          <a:endParaRPr lang="en-US"/>
        </a:p>
      </dgm:t>
    </dgm:pt>
    <dgm:pt modelId="{4BF24D09-F629-4264-AD7E-FCFB5F4874F2}" type="pres">
      <dgm:prSet presAssocID="{FB2AC64D-92CE-4048-AC48-756A975B6B4A}" presName="node" presStyleLbl="node1" presStyleIdx="0" presStyleCnt="6" custScaleX="139714" custScaleY="126625">
        <dgm:presLayoutVars>
          <dgm:bulletEnabled val="1"/>
        </dgm:presLayoutVars>
      </dgm:prSet>
      <dgm:spPr/>
      <dgm:t>
        <a:bodyPr/>
        <a:lstStyle/>
        <a:p>
          <a:endParaRPr lang="en-US"/>
        </a:p>
      </dgm:t>
    </dgm:pt>
    <dgm:pt modelId="{64B9B9DA-CA3E-4136-B3DA-EEF7573DF409}" type="pres">
      <dgm:prSet presAssocID="{484AB22B-C154-4BFE-B923-FB032AC2EB69}" presName="Name9" presStyleLbl="parChTrans1D2" presStyleIdx="1" presStyleCnt="6"/>
      <dgm:spPr/>
      <dgm:t>
        <a:bodyPr/>
        <a:lstStyle/>
        <a:p>
          <a:endParaRPr lang="en-US"/>
        </a:p>
      </dgm:t>
    </dgm:pt>
    <dgm:pt modelId="{BB49E8F9-F3F8-4258-808E-F25FF8C2EAFC}" type="pres">
      <dgm:prSet presAssocID="{484AB22B-C154-4BFE-B923-FB032AC2EB69}" presName="connTx" presStyleLbl="parChTrans1D2" presStyleIdx="1" presStyleCnt="6"/>
      <dgm:spPr/>
      <dgm:t>
        <a:bodyPr/>
        <a:lstStyle/>
        <a:p>
          <a:endParaRPr lang="en-US"/>
        </a:p>
      </dgm:t>
    </dgm:pt>
    <dgm:pt modelId="{9203FC46-7ACA-46CE-92E6-F21255DC91B6}" type="pres">
      <dgm:prSet presAssocID="{EF75A1DD-89ED-4EB3-ACAE-13C998C9A72B}" presName="node" presStyleLbl="node1" presStyleIdx="1" presStyleCnt="6" custScaleX="134348" custScaleY="128900">
        <dgm:presLayoutVars>
          <dgm:bulletEnabled val="1"/>
        </dgm:presLayoutVars>
      </dgm:prSet>
      <dgm:spPr/>
      <dgm:t>
        <a:bodyPr/>
        <a:lstStyle/>
        <a:p>
          <a:endParaRPr lang="en-US"/>
        </a:p>
      </dgm:t>
    </dgm:pt>
    <dgm:pt modelId="{460BDE81-012F-4D02-8880-17CBDBDCC26B}" type="pres">
      <dgm:prSet presAssocID="{BB0A294E-4297-47A4-B937-862737A6D2DE}" presName="Name9" presStyleLbl="parChTrans1D2" presStyleIdx="2" presStyleCnt="6"/>
      <dgm:spPr/>
      <dgm:t>
        <a:bodyPr/>
        <a:lstStyle/>
        <a:p>
          <a:endParaRPr lang="en-US"/>
        </a:p>
      </dgm:t>
    </dgm:pt>
    <dgm:pt modelId="{5098C86A-6FA1-4852-8404-7FDEF4AA9AF1}" type="pres">
      <dgm:prSet presAssocID="{BB0A294E-4297-47A4-B937-862737A6D2DE}" presName="connTx" presStyleLbl="parChTrans1D2" presStyleIdx="2" presStyleCnt="6"/>
      <dgm:spPr/>
      <dgm:t>
        <a:bodyPr/>
        <a:lstStyle/>
        <a:p>
          <a:endParaRPr lang="en-US"/>
        </a:p>
      </dgm:t>
    </dgm:pt>
    <dgm:pt modelId="{2033D145-44FF-4196-AD09-C979635FF1E5}" type="pres">
      <dgm:prSet presAssocID="{C46377B9-B6F9-40A9-9ECB-3E5EB884DFD0}" presName="node" presStyleLbl="node1" presStyleIdx="2" presStyleCnt="6" custScaleX="136623" custScaleY="127802">
        <dgm:presLayoutVars>
          <dgm:bulletEnabled val="1"/>
        </dgm:presLayoutVars>
      </dgm:prSet>
      <dgm:spPr/>
      <dgm:t>
        <a:bodyPr/>
        <a:lstStyle/>
        <a:p>
          <a:endParaRPr lang="en-US"/>
        </a:p>
      </dgm:t>
    </dgm:pt>
    <dgm:pt modelId="{D4D55682-A9A7-46EA-A7B8-C0716A43A136}" type="pres">
      <dgm:prSet presAssocID="{C698E43D-3D2D-40D3-96C7-63FE4703A056}" presName="Name9" presStyleLbl="parChTrans1D2" presStyleIdx="3" presStyleCnt="6"/>
      <dgm:spPr/>
      <dgm:t>
        <a:bodyPr/>
        <a:lstStyle/>
        <a:p>
          <a:endParaRPr lang="en-US"/>
        </a:p>
      </dgm:t>
    </dgm:pt>
    <dgm:pt modelId="{2E54F82B-4489-4D5C-966C-2E0702E9D32F}" type="pres">
      <dgm:prSet presAssocID="{C698E43D-3D2D-40D3-96C7-63FE4703A056}" presName="connTx" presStyleLbl="parChTrans1D2" presStyleIdx="3" presStyleCnt="6"/>
      <dgm:spPr/>
      <dgm:t>
        <a:bodyPr/>
        <a:lstStyle/>
        <a:p>
          <a:endParaRPr lang="en-US"/>
        </a:p>
      </dgm:t>
    </dgm:pt>
    <dgm:pt modelId="{B5271205-68BD-40BF-B888-9F417B901219}" type="pres">
      <dgm:prSet presAssocID="{589255F0-5158-4BFA-9F12-BD84ABC9B443}" presName="node" presStyleLbl="node1" presStyleIdx="3" presStyleCnt="6" custScaleX="129035" custScaleY="130404">
        <dgm:presLayoutVars>
          <dgm:bulletEnabled val="1"/>
        </dgm:presLayoutVars>
      </dgm:prSet>
      <dgm:spPr/>
      <dgm:t>
        <a:bodyPr/>
        <a:lstStyle/>
        <a:p>
          <a:endParaRPr lang="en-US"/>
        </a:p>
      </dgm:t>
    </dgm:pt>
    <dgm:pt modelId="{4C1BCE6C-A220-40F9-AD04-33D859B0666A}" type="pres">
      <dgm:prSet presAssocID="{BAD80497-3C87-413A-BF14-E93A9EC8F14B}" presName="Name9" presStyleLbl="parChTrans1D2" presStyleIdx="4" presStyleCnt="6"/>
      <dgm:spPr/>
      <dgm:t>
        <a:bodyPr/>
        <a:lstStyle/>
        <a:p>
          <a:endParaRPr lang="en-US"/>
        </a:p>
      </dgm:t>
    </dgm:pt>
    <dgm:pt modelId="{E9A75BEF-7057-4027-A52C-3BF7C51CA889}" type="pres">
      <dgm:prSet presAssocID="{BAD80497-3C87-413A-BF14-E93A9EC8F14B}" presName="connTx" presStyleLbl="parChTrans1D2" presStyleIdx="4" presStyleCnt="6"/>
      <dgm:spPr/>
      <dgm:t>
        <a:bodyPr/>
        <a:lstStyle/>
        <a:p>
          <a:endParaRPr lang="en-US"/>
        </a:p>
      </dgm:t>
    </dgm:pt>
    <dgm:pt modelId="{A73A149C-BEB1-4F8D-BB53-9627E9A6629B}" type="pres">
      <dgm:prSet presAssocID="{784CB9A3-5031-4068-B912-7EE3A390BDF8}" presName="node" presStyleLbl="node1" presStyleIdx="4" presStyleCnt="6" custScaleX="129838" custScaleY="129760">
        <dgm:presLayoutVars>
          <dgm:bulletEnabled val="1"/>
        </dgm:presLayoutVars>
      </dgm:prSet>
      <dgm:spPr/>
      <dgm:t>
        <a:bodyPr/>
        <a:lstStyle/>
        <a:p>
          <a:endParaRPr lang="en-US"/>
        </a:p>
      </dgm:t>
    </dgm:pt>
    <dgm:pt modelId="{525891E2-5E09-4012-B4BB-BD29FA560DC0}" type="pres">
      <dgm:prSet presAssocID="{9D06F18C-69F4-435A-A2F1-7C95C2FC57BE}" presName="Name9" presStyleLbl="parChTrans1D2" presStyleIdx="5" presStyleCnt="6"/>
      <dgm:spPr/>
      <dgm:t>
        <a:bodyPr/>
        <a:lstStyle/>
        <a:p>
          <a:endParaRPr lang="en-US"/>
        </a:p>
      </dgm:t>
    </dgm:pt>
    <dgm:pt modelId="{9029FEE0-94F4-49EB-8FE5-A139E38A17F2}" type="pres">
      <dgm:prSet presAssocID="{9D06F18C-69F4-435A-A2F1-7C95C2FC57BE}" presName="connTx" presStyleLbl="parChTrans1D2" presStyleIdx="5" presStyleCnt="6"/>
      <dgm:spPr/>
      <dgm:t>
        <a:bodyPr/>
        <a:lstStyle/>
        <a:p>
          <a:endParaRPr lang="en-US"/>
        </a:p>
      </dgm:t>
    </dgm:pt>
    <dgm:pt modelId="{251F6D34-00B6-4E2C-BB4C-70062D0431B1}" type="pres">
      <dgm:prSet presAssocID="{1256FDD3-63A3-4C04-A07D-7FB540377C08}" presName="node" presStyleLbl="node1" presStyleIdx="5" presStyleCnt="6" custScaleX="126213" custScaleY="118674">
        <dgm:presLayoutVars>
          <dgm:bulletEnabled val="1"/>
        </dgm:presLayoutVars>
      </dgm:prSet>
      <dgm:spPr/>
      <dgm:t>
        <a:bodyPr/>
        <a:lstStyle/>
        <a:p>
          <a:endParaRPr lang="en-US"/>
        </a:p>
      </dgm:t>
    </dgm:pt>
  </dgm:ptLst>
  <dgm:cxnLst>
    <dgm:cxn modelId="{E0500D18-6865-4B4E-8139-7DAFE5EB8241}" type="presOf" srcId="{775C6EA3-59BE-4537-83A0-B698AED0C4D4}" destId="{34CB317A-268F-4F66-86A7-505E376141AE}" srcOrd="0" destOrd="0" presId="urn:microsoft.com/office/officeart/2005/8/layout/radial1"/>
    <dgm:cxn modelId="{595548D4-60A8-4319-B9DD-C689775355AA}" type="presOf" srcId="{775C6EA3-59BE-4537-83A0-B698AED0C4D4}" destId="{8FA3E447-84FA-455E-87DD-8620609FF5BE}" srcOrd="1" destOrd="0" presId="urn:microsoft.com/office/officeart/2005/8/layout/radial1"/>
    <dgm:cxn modelId="{B6E914D9-05C6-4EF7-847E-316A9191BE63}" type="presOf" srcId="{EECF2340-E65A-40BD-A14F-1A3F15C49516}" destId="{41D1A64F-D08E-4A54-82EE-1EA8BA03BBBA}" srcOrd="0" destOrd="0" presId="urn:microsoft.com/office/officeart/2005/8/layout/radial1"/>
    <dgm:cxn modelId="{15D3E647-E842-4595-A33D-007826A4D948}" srcId="{EECF2340-E65A-40BD-A14F-1A3F15C49516}" destId="{EF75A1DD-89ED-4EB3-ACAE-13C998C9A72B}" srcOrd="1" destOrd="0" parTransId="{484AB22B-C154-4BFE-B923-FB032AC2EB69}" sibTransId="{ED5D562E-0927-464B-86A2-D29A9AC781D6}"/>
    <dgm:cxn modelId="{2A490F4B-84EF-41DA-9F59-1815DC09EBD8}" type="presOf" srcId="{484AB22B-C154-4BFE-B923-FB032AC2EB69}" destId="{BB49E8F9-F3F8-4258-808E-F25FF8C2EAFC}" srcOrd="1" destOrd="0" presId="urn:microsoft.com/office/officeart/2005/8/layout/radial1"/>
    <dgm:cxn modelId="{8AFE31DB-46F5-49BD-A519-C2170A97D49C}" type="presOf" srcId="{EF75A1DD-89ED-4EB3-ACAE-13C998C9A72B}" destId="{9203FC46-7ACA-46CE-92E6-F21255DC91B6}" srcOrd="0" destOrd="0" presId="urn:microsoft.com/office/officeart/2005/8/layout/radial1"/>
    <dgm:cxn modelId="{B65AEECA-D718-4B5C-9543-99F972667354}" type="presOf" srcId="{FB2AC64D-92CE-4048-AC48-756A975B6B4A}" destId="{4BF24D09-F629-4264-AD7E-FCFB5F4874F2}" srcOrd="0" destOrd="0" presId="urn:microsoft.com/office/officeart/2005/8/layout/radial1"/>
    <dgm:cxn modelId="{1896E07F-185F-466A-82F7-E83A1F13B7AA}" type="presOf" srcId="{589255F0-5158-4BFA-9F12-BD84ABC9B443}" destId="{B5271205-68BD-40BF-B888-9F417B901219}" srcOrd="0" destOrd="0" presId="urn:microsoft.com/office/officeart/2005/8/layout/radial1"/>
    <dgm:cxn modelId="{4C288BAB-F521-4412-84CA-63FFF71A300E}" type="presOf" srcId="{C698E43D-3D2D-40D3-96C7-63FE4703A056}" destId="{D4D55682-A9A7-46EA-A7B8-C0716A43A136}" srcOrd="0" destOrd="0" presId="urn:microsoft.com/office/officeart/2005/8/layout/radial1"/>
    <dgm:cxn modelId="{F2DAB640-C2F3-4E4A-B63B-9C232CA6FF40}" type="presOf" srcId="{C698E43D-3D2D-40D3-96C7-63FE4703A056}" destId="{2E54F82B-4489-4D5C-966C-2E0702E9D32F}" srcOrd="1" destOrd="0" presId="urn:microsoft.com/office/officeart/2005/8/layout/radial1"/>
    <dgm:cxn modelId="{57CC7C61-494A-44DD-A9F0-11A4D06AB9E0}" type="presOf" srcId="{10DA33F7-03E3-450C-9E47-03A54666DAF9}" destId="{9A7B00F9-08FF-4DDB-AA42-741B5D5A9FC2}" srcOrd="0" destOrd="0" presId="urn:microsoft.com/office/officeart/2005/8/layout/radial1"/>
    <dgm:cxn modelId="{11692AF8-FCF6-4AAF-BAC5-4E988C30CCD5}" type="presOf" srcId="{1256FDD3-63A3-4C04-A07D-7FB540377C08}" destId="{251F6D34-00B6-4E2C-BB4C-70062D0431B1}" srcOrd="0" destOrd="0" presId="urn:microsoft.com/office/officeart/2005/8/layout/radial1"/>
    <dgm:cxn modelId="{380DE9F2-AA8B-4B34-B76C-9A4DB37396FC}" type="presOf" srcId="{BB0A294E-4297-47A4-B937-862737A6D2DE}" destId="{5098C86A-6FA1-4852-8404-7FDEF4AA9AF1}" srcOrd="1" destOrd="0" presId="urn:microsoft.com/office/officeart/2005/8/layout/radial1"/>
    <dgm:cxn modelId="{17079181-40B6-4AA0-9830-D4761D7D62ED}" type="presOf" srcId="{BAD80497-3C87-413A-BF14-E93A9EC8F14B}" destId="{4C1BCE6C-A220-40F9-AD04-33D859B0666A}" srcOrd="0" destOrd="0" presId="urn:microsoft.com/office/officeart/2005/8/layout/radial1"/>
    <dgm:cxn modelId="{4AC5C3E8-2D80-446E-A1EE-F140BCFD4611}" type="presOf" srcId="{784CB9A3-5031-4068-B912-7EE3A390BDF8}" destId="{A73A149C-BEB1-4F8D-BB53-9627E9A6629B}" srcOrd="0" destOrd="0" presId="urn:microsoft.com/office/officeart/2005/8/layout/radial1"/>
    <dgm:cxn modelId="{A596D0BE-2761-46CB-B2BA-8E957DAC8C0D}" srcId="{EECF2340-E65A-40BD-A14F-1A3F15C49516}" destId="{589255F0-5158-4BFA-9F12-BD84ABC9B443}" srcOrd="3" destOrd="0" parTransId="{C698E43D-3D2D-40D3-96C7-63FE4703A056}" sibTransId="{E423D49E-C158-42AF-ABC1-1FC0F27AE25D}"/>
    <dgm:cxn modelId="{2FDA8FFC-59B9-4F55-959E-B7C5D0F208BD}" type="presOf" srcId="{484AB22B-C154-4BFE-B923-FB032AC2EB69}" destId="{64B9B9DA-CA3E-4136-B3DA-EEF7573DF409}" srcOrd="0" destOrd="0" presId="urn:microsoft.com/office/officeart/2005/8/layout/radial1"/>
    <dgm:cxn modelId="{6498745A-D50B-49EC-B751-BB1283A9D816}" srcId="{EECF2340-E65A-40BD-A14F-1A3F15C49516}" destId="{FB2AC64D-92CE-4048-AC48-756A975B6B4A}" srcOrd="0" destOrd="0" parTransId="{775C6EA3-59BE-4537-83A0-B698AED0C4D4}" sibTransId="{BE1C38D1-7F6E-453E-B4C7-B041B2451342}"/>
    <dgm:cxn modelId="{33B5FB48-8FB7-4C61-8D66-17002D7414FD}" type="presOf" srcId="{BAD80497-3C87-413A-BF14-E93A9EC8F14B}" destId="{E9A75BEF-7057-4027-A52C-3BF7C51CA889}" srcOrd="1" destOrd="0" presId="urn:microsoft.com/office/officeart/2005/8/layout/radial1"/>
    <dgm:cxn modelId="{DC0FD84B-68B6-4AED-B06B-08754F609125}" type="presOf" srcId="{BB0A294E-4297-47A4-B937-862737A6D2DE}" destId="{460BDE81-012F-4D02-8880-17CBDBDCC26B}" srcOrd="0" destOrd="0" presId="urn:microsoft.com/office/officeart/2005/8/layout/radial1"/>
    <dgm:cxn modelId="{26C06E85-6CD4-4D89-99E1-5C99FDF71650}" srcId="{EECF2340-E65A-40BD-A14F-1A3F15C49516}" destId="{1256FDD3-63A3-4C04-A07D-7FB540377C08}" srcOrd="5" destOrd="0" parTransId="{9D06F18C-69F4-435A-A2F1-7C95C2FC57BE}" sibTransId="{839AEB3A-9F71-4AD2-80C6-09567CC12991}"/>
    <dgm:cxn modelId="{4BE0D592-BDAD-417D-BA1A-9B707C7FAAD2}" type="presOf" srcId="{9D06F18C-69F4-435A-A2F1-7C95C2FC57BE}" destId="{525891E2-5E09-4012-B4BB-BD29FA560DC0}" srcOrd="0" destOrd="0" presId="urn:microsoft.com/office/officeart/2005/8/layout/radial1"/>
    <dgm:cxn modelId="{67B4BF25-9F33-4E43-82D1-EADC94D7D7CF}" type="presOf" srcId="{9D06F18C-69F4-435A-A2F1-7C95C2FC57BE}" destId="{9029FEE0-94F4-49EB-8FE5-A139E38A17F2}" srcOrd="1" destOrd="0" presId="urn:microsoft.com/office/officeart/2005/8/layout/radial1"/>
    <dgm:cxn modelId="{DCE9A7EF-EABA-4C99-9D9C-81418F119CCC}" type="presOf" srcId="{C46377B9-B6F9-40A9-9ECB-3E5EB884DFD0}" destId="{2033D145-44FF-4196-AD09-C979635FF1E5}" srcOrd="0" destOrd="0" presId="urn:microsoft.com/office/officeart/2005/8/layout/radial1"/>
    <dgm:cxn modelId="{913E1DD8-5835-498F-B7E5-441F392EEA93}" srcId="{10DA33F7-03E3-450C-9E47-03A54666DAF9}" destId="{EECF2340-E65A-40BD-A14F-1A3F15C49516}" srcOrd="0" destOrd="0" parTransId="{61F41692-FDDC-4C75-9BD1-0E98F107F8D7}" sibTransId="{511228A2-26E2-4366-8CFD-275B2F4C3712}"/>
    <dgm:cxn modelId="{2385B804-1DEC-406F-AD47-F34C1E5A7F9B}" srcId="{EECF2340-E65A-40BD-A14F-1A3F15C49516}" destId="{784CB9A3-5031-4068-B912-7EE3A390BDF8}" srcOrd="4" destOrd="0" parTransId="{BAD80497-3C87-413A-BF14-E93A9EC8F14B}" sibTransId="{85A4FDC3-E5BE-4EC0-9CC6-4F93C979C8DB}"/>
    <dgm:cxn modelId="{78D46A59-5840-466C-971A-0E93ED0B15FE}" srcId="{EECF2340-E65A-40BD-A14F-1A3F15C49516}" destId="{C46377B9-B6F9-40A9-9ECB-3E5EB884DFD0}" srcOrd="2" destOrd="0" parTransId="{BB0A294E-4297-47A4-B937-862737A6D2DE}" sibTransId="{C893F05F-CD63-4EB3-A8F1-52F8661DA401}"/>
    <dgm:cxn modelId="{8F69F872-50E2-4AF7-9330-A1BF2BBB1234}" type="presParOf" srcId="{9A7B00F9-08FF-4DDB-AA42-741B5D5A9FC2}" destId="{41D1A64F-D08E-4A54-82EE-1EA8BA03BBBA}" srcOrd="0" destOrd="0" presId="urn:microsoft.com/office/officeart/2005/8/layout/radial1"/>
    <dgm:cxn modelId="{7E683675-9B4B-4848-A1B8-F3409C9C046E}" type="presParOf" srcId="{9A7B00F9-08FF-4DDB-AA42-741B5D5A9FC2}" destId="{34CB317A-268F-4F66-86A7-505E376141AE}" srcOrd="1" destOrd="0" presId="urn:microsoft.com/office/officeart/2005/8/layout/radial1"/>
    <dgm:cxn modelId="{DA95AF66-EA4D-494F-88B9-3C7A94294707}" type="presParOf" srcId="{34CB317A-268F-4F66-86A7-505E376141AE}" destId="{8FA3E447-84FA-455E-87DD-8620609FF5BE}" srcOrd="0" destOrd="0" presId="urn:microsoft.com/office/officeart/2005/8/layout/radial1"/>
    <dgm:cxn modelId="{83C7A38F-1BC8-459B-A90C-AD3D6A40CBB6}" type="presParOf" srcId="{9A7B00F9-08FF-4DDB-AA42-741B5D5A9FC2}" destId="{4BF24D09-F629-4264-AD7E-FCFB5F4874F2}" srcOrd="2" destOrd="0" presId="urn:microsoft.com/office/officeart/2005/8/layout/radial1"/>
    <dgm:cxn modelId="{3794D386-AE65-401E-9562-D92600D8E46F}" type="presParOf" srcId="{9A7B00F9-08FF-4DDB-AA42-741B5D5A9FC2}" destId="{64B9B9DA-CA3E-4136-B3DA-EEF7573DF409}" srcOrd="3" destOrd="0" presId="urn:microsoft.com/office/officeart/2005/8/layout/radial1"/>
    <dgm:cxn modelId="{5E4C8643-DF2B-49D4-835E-97118BEAC3BD}" type="presParOf" srcId="{64B9B9DA-CA3E-4136-B3DA-EEF7573DF409}" destId="{BB49E8F9-F3F8-4258-808E-F25FF8C2EAFC}" srcOrd="0" destOrd="0" presId="urn:microsoft.com/office/officeart/2005/8/layout/radial1"/>
    <dgm:cxn modelId="{B14286AC-75C8-4264-883F-676FF55026DB}" type="presParOf" srcId="{9A7B00F9-08FF-4DDB-AA42-741B5D5A9FC2}" destId="{9203FC46-7ACA-46CE-92E6-F21255DC91B6}" srcOrd="4" destOrd="0" presId="urn:microsoft.com/office/officeart/2005/8/layout/radial1"/>
    <dgm:cxn modelId="{F0D4FA3A-2F52-49AA-BD26-F9AD94E4EAAB}" type="presParOf" srcId="{9A7B00F9-08FF-4DDB-AA42-741B5D5A9FC2}" destId="{460BDE81-012F-4D02-8880-17CBDBDCC26B}" srcOrd="5" destOrd="0" presId="urn:microsoft.com/office/officeart/2005/8/layout/radial1"/>
    <dgm:cxn modelId="{2DBD9B4A-D009-4F19-9BFA-0A56F725BB27}" type="presParOf" srcId="{460BDE81-012F-4D02-8880-17CBDBDCC26B}" destId="{5098C86A-6FA1-4852-8404-7FDEF4AA9AF1}" srcOrd="0" destOrd="0" presId="urn:microsoft.com/office/officeart/2005/8/layout/radial1"/>
    <dgm:cxn modelId="{4794BA2C-7D07-46D6-8C6D-1F4D8FACBEED}" type="presParOf" srcId="{9A7B00F9-08FF-4DDB-AA42-741B5D5A9FC2}" destId="{2033D145-44FF-4196-AD09-C979635FF1E5}" srcOrd="6" destOrd="0" presId="urn:microsoft.com/office/officeart/2005/8/layout/radial1"/>
    <dgm:cxn modelId="{D3A10715-FA69-4A11-BB8F-F2EA613656DE}" type="presParOf" srcId="{9A7B00F9-08FF-4DDB-AA42-741B5D5A9FC2}" destId="{D4D55682-A9A7-46EA-A7B8-C0716A43A136}" srcOrd="7" destOrd="0" presId="urn:microsoft.com/office/officeart/2005/8/layout/radial1"/>
    <dgm:cxn modelId="{89BB42C1-12DB-4A29-AAE5-AB3771808777}" type="presParOf" srcId="{D4D55682-A9A7-46EA-A7B8-C0716A43A136}" destId="{2E54F82B-4489-4D5C-966C-2E0702E9D32F}" srcOrd="0" destOrd="0" presId="urn:microsoft.com/office/officeart/2005/8/layout/radial1"/>
    <dgm:cxn modelId="{8BDCAC03-7C49-488F-9599-F14CD06422AC}" type="presParOf" srcId="{9A7B00F9-08FF-4DDB-AA42-741B5D5A9FC2}" destId="{B5271205-68BD-40BF-B888-9F417B901219}" srcOrd="8" destOrd="0" presId="urn:microsoft.com/office/officeart/2005/8/layout/radial1"/>
    <dgm:cxn modelId="{1FB18249-4973-4029-AA94-1E6835AAE12C}" type="presParOf" srcId="{9A7B00F9-08FF-4DDB-AA42-741B5D5A9FC2}" destId="{4C1BCE6C-A220-40F9-AD04-33D859B0666A}" srcOrd="9" destOrd="0" presId="urn:microsoft.com/office/officeart/2005/8/layout/radial1"/>
    <dgm:cxn modelId="{D8B0F7FE-F5EF-47DE-822E-035625A89E6D}" type="presParOf" srcId="{4C1BCE6C-A220-40F9-AD04-33D859B0666A}" destId="{E9A75BEF-7057-4027-A52C-3BF7C51CA889}" srcOrd="0" destOrd="0" presId="urn:microsoft.com/office/officeart/2005/8/layout/radial1"/>
    <dgm:cxn modelId="{002DBEB4-E535-42AA-A68B-0FD0244D6159}" type="presParOf" srcId="{9A7B00F9-08FF-4DDB-AA42-741B5D5A9FC2}" destId="{A73A149C-BEB1-4F8D-BB53-9627E9A6629B}" srcOrd="10" destOrd="0" presId="urn:microsoft.com/office/officeart/2005/8/layout/radial1"/>
    <dgm:cxn modelId="{BF72B03E-17A6-4DEA-B934-AA9D40299909}" type="presParOf" srcId="{9A7B00F9-08FF-4DDB-AA42-741B5D5A9FC2}" destId="{525891E2-5E09-4012-B4BB-BD29FA560DC0}" srcOrd="11" destOrd="0" presId="urn:microsoft.com/office/officeart/2005/8/layout/radial1"/>
    <dgm:cxn modelId="{AB150402-010F-4A4B-9AAF-AAF4EDE2A991}" type="presParOf" srcId="{525891E2-5E09-4012-B4BB-BD29FA560DC0}" destId="{9029FEE0-94F4-49EB-8FE5-A139E38A17F2}" srcOrd="0" destOrd="0" presId="urn:microsoft.com/office/officeart/2005/8/layout/radial1"/>
    <dgm:cxn modelId="{341D156F-7737-40AB-BA1C-6D7A570ACF45}" type="presParOf" srcId="{9A7B00F9-08FF-4DDB-AA42-741B5D5A9FC2}" destId="{251F6D34-00B6-4E2C-BB4C-70062D0431B1}"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D3E1B7-7F01-47E5-8A26-3B7A70868941}" type="doc">
      <dgm:prSet loTypeId="urn:microsoft.com/office/officeart/2005/8/layout/hList1" loCatId="list" qsTypeId="urn:microsoft.com/office/officeart/2005/8/quickstyle/3d2" qsCatId="3D" csTypeId="urn:microsoft.com/office/officeart/2005/8/colors/accent2_2" csCatId="accent2" phldr="1"/>
      <dgm:spPr/>
      <dgm:t>
        <a:bodyPr/>
        <a:lstStyle/>
        <a:p>
          <a:endParaRPr lang="en-US"/>
        </a:p>
      </dgm:t>
    </dgm:pt>
    <dgm:pt modelId="{B325249F-F0CD-4D85-8637-069C77420588}">
      <dgm:prSet phldrT="[Text]" custT="1"/>
      <dgm:spPr>
        <a:solidFill>
          <a:srgbClr val="004A8F"/>
        </a:solidFill>
      </dgm:spPr>
      <dgm:t>
        <a:bodyPr/>
        <a:lstStyle/>
        <a:p>
          <a:r>
            <a:rPr lang="en-US" sz="2800" b="1" dirty="0" smtClean="0">
              <a:latin typeface="Century Gothic" panose="020B0502020202020204" pitchFamily="34" charset="0"/>
            </a:rPr>
            <a:t>HRM&amp;D EE targets</a:t>
          </a:r>
          <a:endParaRPr lang="en-US" sz="2800" b="1" dirty="0">
            <a:latin typeface="Century Gothic" panose="020B0502020202020204" pitchFamily="34" charset="0"/>
          </a:endParaRPr>
        </a:p>
      </dgm:t>
    </dgm:pt>
    <dgm:pt modelId="{279ECF19-709B-4F6E-9B5B-D3EEA02F4EBF}" type="parTrans" cxnId="{C7869E6B-5FE7-4369-8295-8086771849C6}">
      <dgm:prSet/>
      <dgm:spPr/>
      <dgm:t>
        <a:bodyPr/>
        <a:lstStyle/>
        <a:p>
          <a:endParaRPr lang="en-US"/>
        </a:p>
      </dgm:t>
    </dgm:pt>
    <dgm:pt modelId="{82DCAB8C-5953-4272-AFB3-78A070037140}" type="sibTrans" cxnId="{C7869E6B-5FE7-4369-8295-8086771849C6}">
      <dgm:prSet/>
      <dgm:spPr/>
      <dgm:t>
        <a:bodyPr/>
        <a:lstStyle/>
        <a:p>
          <a:endParaRPr lang="en-US"/>
        </a:p>
      </dgm:t>
    </dgm:pt>
    <dgm:pt modelId="{5DC696CD-7C39-4206-BD20-45D929F45A93}">
      <dgm:prSet phldrT="[Text]" custT="1"/>
      <dgm:spPr>
        <a:solidFill>
          <a:schemeClr val="bg1">
            <a:lumMod val="85000"/>
            <a:alpha val="90000"/>
          </a:schemeClr>
        </a:solidFill>
      </dgm:spPr>
      <dgm:t>
        <a:bodyPr/>
        <a:lstStyle/>
        <a:p>
          <a:r>
            <a:rPr lang="en-ZA" altLang="en-US" sz="2800" kern="1200" dirty="0" smtClean="0">
              <a:solidFill>
                <a:schemeClr val="accent6">
                  <a:lumMod val="50000"/>
                </a:schemeClr>
              </a:solidFill>
              <a:latin typeface="Century Gothic" panose="020B0502020202020204" pitchFamily="34" charset="0"/>
              <a:ea typeface="+mn-ea"/>
              <a:cs typeface="+mn-cs"/>
            </a:rPr>
            <a:t>Females are 15% above the EE target </a:t>
          </a:r>
          <a:r>
            <a:rPr lang="en-ZA" altLang="en-US" sz="2800" b="1" kern="1200" dirty="0" smtClean="0">
              <a:solidFill>
                <a:schemeClr val="accent6">
                  <a:lumMod val="50000"/>
                </a:schemeClr>
              </a:solidFill>
              <a:latin typeface="Century Gothic" panose="020B0502020202020204" pitchFamily="34" charset="0"/>
              <a:ea typeface="+mn-ea"/>
              <a:cs typeface="+mn-cs"/>
            </a:rPr>
            <a:t>(Page 9)</a:t>
          </a:r>
          <a:endParaRPr lang="en-US" sz="2800" b="1" kern="1200" dirty="0">
            <a:solidFill>
              <a:schemeClr val="accent6">
                <a:lumMod val="50000"/>
              </a:schemeClr>
            </a:solidFill>
            <a:latin typeface="Century Gothic" panose="020B0502020202020204" pitchFamily="34" charset="0"/>
            <a:ea typeface="+mn-ea"/>
            <a:cs typeface="+mn-cs"/>
          </a:endParaRPr>
        </a:p>
      </dgm:t>
    </dgm:pt>
    <dgm:pt modelId="{884E7F36-9793-49D3-9BE3-9F44F1324084}" type="parTrans" cxnId="{888B16C4-EBB9-4C2B-89BD-309F440C8DEB}">
      <dgm:prSet/>
      <dgm:spPr/>
      <dgm:t>
        <a:bodyPr/>
        <a:lstStyle/>
        <a:p>
          <a:endParaRPr lang="en-US"/>
        </a:p>
      </dgm:t>
    </dgm:pt>
    <dgm:pt modelId="{99F2F0F9-D356-4073-8360-BC0B800E1BD2}" type="sibTrans" cxnId="{888B16C4-EBB9-4C2B-89BD-309F440C8DEB}">
      <dgm:prSet/>
      <dgm:spPr/>
      <dgm:t>
        <a:bodyPr/>
        <a:lstStyle/>
        <a:p>
          <a:endParaRPr lang="en-US"/>
        </a:p>
      </dgm:t>
    </dgm:pt>
    <dgm:pt modelId="{B294B335-1E2B-489E-BFB5-A57A45CCDF98}">
      <dgm:prSet phldrT="[Text]" custT="1"/>
      <dgm:spPr>
        <a:solidFill>
          <a:srgbClr val="004A8F"/>
        </a:solidFill>
      </dgm:spPr>
      <dgm:t>
        <a:bodyPr/>
        <a:lstStyle/>
        <a:p>
          <a:r>
            <a:rPr lang="en-US" sz="2800" b="1" dirty="0" smtClean="0">
              <a:latin typeface="Century Gothic" panose="020B0502020202020204" pitchFamily="34" charset="0"/>
            </a:rPr>
            <a:t>Vacancy Rate</a:t>
          </a:r>
          <a:endParaRPr lang="en-US" sz="2800" b="1" dirty="0">
            <a:latin typeface="Century Gothic" panose="020B0502020202020204" pitchFamily="34" charset="0"/>
          </a:endParaRPr>
        </a:p>
      </dgm:t>
    </dgm:pt>
    <dgm:pt modelId="{00CD1CAA-E900-4684-B022-CE4BC21B3B9E}" type="parTrans" cxnId="{CF19D52A-7E4F-4211-A9A7-00F281D6DA88}">
      <dgm:prSet/>
      <dgm:spPr/>
      <dgm:t>
        <a:bodyPr/>
        <a:lstStyle/>
        <a:p>
          <a:endParaRPr lang="en-US"/>
        </a:p>
      </dgm:t>
    </dgm:pt>
    <dgm:pt modelId="{0629E7ED-9097-4159-8A0A-5D274D5C2273}" type="sibTrans" cxnId="{CF19D52A-7E4F-4211-A9A7-00F281D6DA88}">
      <dgm:prSet/>
      <dgm:spPr/>
      <dgm:t>
        <a:bodyPr/>
        <a:lstStyle/>
        <a:p>
          <a:endParaRPr lang="en-US"/>
        </a:p>
      </dgm:t>
    </dgm:pt>
    <dgm:pt modelId="{ACD32BCA-5982-42B5-8D17-F8925ED4EAB9}">
      <dgm:prSet phldrT="[Text]" custT="1"/>
      <dgm:spPr>
        <a:solidFill>
          <a:schemeClr val="bg1">
            <a:lumMod val="85000"/>
            <a:alpha val="90000"/>
          </a:schemeClr>
        </a:solidFill>
      </dgm:spPr>
      <dgm:t>
        <a:bodyPr/>
        <a:lstStyle/>
        <a:p>
          <a:r>
            <a:rPr lang="en-ZA" altLang="en-US" sz="2800" kern="1200" dirty="0" smtClean="0">
              <a:solidFill>
                <a:schemeClr val="accent6">
                  <a:lumMod val="50000"/>
                </a:schemeClr>
              </a:solidFill>
              <a:latin typeface="Century Gothic" panose="020B0502020202020204" pitchFamily="34" charset="0"/>
              <a:ea typeface="+mn-ea"/>
              <a:cs typeface="+mn-cs"/>
            </a:rPr>
            <a:t>24% in March 2016 </a:t>
          </a:r>
          <a:r>
            <a:rPr lang="en-ZA" altLang="en-US" sz="2800" b="1" kern="1200" dirty="0" smtClean="0">
              <a:solidFill>
                <a:schemeClr val="accent6">
                  <a:lumMod val="50000"/>
                </a:schemeClr>
              </a:solidFill>
              <a:latin typeface="Century Gothic" panose="020B0502020202020204" pitchFamily="34" charset="0"/>
              <a:ea typeface="+mn-ea"/>
              <a:cs typeface="+mn-cs"/>
            </a:rPr>
            <a:t>(Page 9</a:t>
          </a:r>
          <a:r>
            <a:rPr lang="en-ZA" altLang="en-US" sz="2800" kern="1200" dirty="0" smtClean="0">
              <a:solidFill>
                <a:schemeClr val="accent6">
                  <a:lumMod val="50000"/>
                </a:schemeClr>
              </a:solidFill>
              <a:latin typeface="Century Gothic" panose="020B0502020202020204" pitchFamily="34" charset="0"/>
              <a:ea typeface="+mn-ea"/>
              <a:cs typeface="+mn-cs"/>
            </a:rPr>
            <a:t>)</a:t>
          </a:r>
          <a:endParaRPr lang="en-US" sz="2800" kern="1200" dirty="0">
            <a:solidFill>
              <a:schemeClr val="accent6">
                <a:lumMod val="50000"/>
              </a:schemeClr>
            </a:solidFill>
            <a:latin typeface="Century Gothic" panose="020B0502020202020204" pitchFamily="34" charset="0"/>
            <a:ea typeface="+mn-ea"/>
            <a:cs typeface="+mn-cs"/>
          </a:endParaRPr>
        </a:p>
      </dgm:t>
    </dgm:pt>
    <dgm:pt modelId="{6118B1F6-3F51-4D23-A0D4-3929AB50DD9E}" type="parTrans" cxnId="{27B69FE1-9765-4E82-A8CD-A5975F160F3C}">
      <dgm:prSet/>
      <dgm:spPr/>
      <dgm:t>
        <a:bodyPr/>
        <a:lstStyle/>
        <a:p>
          <a:endParaRPr lang="en-US"/>
        </a:p>
      </dgm:t>
    </dgm:pt>
    <dgm:pt modelId="{BA142E93-DD64-4144-9AC9-EFA9834E1B9A}" type="sibTrans" cxnId="{27B69FE1-9765-4E82-A8CD-A5975F160F3C}">
      <dgm:prSet/>
      <dgm:spPr/>
      <dgm:t>
        <a:bodyPr/>
        <a:lstStyle/>
        <a:p>
          <a:endParaRPr lang="en-US"/>
        </a:p>
      </dgm:t>
    </dgm:pt>
    <dgm:pt modelId="{C03F7301-D59A-45D4-8BE2-DD970C29B5C5}">
      <dgm:prSet phldrT="[Text]" custT="1"/>
      <dgm:spPr>
        <a:solidFill>
          <a:schemeClr val="bg1">
            <a:lumMod val="85000"/>
            <a:alpha val="90000"/>
          </a:schemeClr>
        </a:solidFill>
      </dgm:spPr>
      <dgm:t>
        <a:bodyPr/>
        <a:lstStyle/>
        <a:p>
          <a:r>
            <a:rPr lang="en-ZA" altLang="en-US" sz="2800" kern="1200" dirty="0" smtClean="0">
              <a:solidFill>
                <a:schemeClr val="accent6">
                  <a:lumMod val="50000"/>
                </a:schemeClr>
              </a:solidFill>
              <a:latin typeface="Century Gothic" panose="020B0502020202020204" pitchFamily="34" charset="0"/>
              <a:ea typeface="+mn-ea"/>
              <a:cs typeface="+mn-cs"/>
            </a:rPr>
            <a:t>5% in December 2017  </a:t>
          </a:r>
          <a:endParaRPr lang="en-US" sz="2800" kern="1200" dirty="0">
            <a:solidFill>
              <a:schemeClr val="accent6">
                <a:lumMod val="50000"/>
              </a:schemeClr>
            </a:solidFill>
            <a:latin typeface="Century Gothic" panose="020B0502020202020204" pitchFamily="34" charset="0"/>
            <a:ea typeface="+mn-ea"/>
            <a:cs typeface="+mn-cs"/>
          </a:endParaRPr>
        </a:p>
      </dgm:t>
    </dgm:pt>
    <dgm:pt modelId="{DD76D70D-555F-4B54-944E-126FE70ABFE8}" type="parTrans" cxnId="{B87F8B5B-4B55-4026-BC27-F3333AD40F80}">
      <dgm:prSet/>
      <dgm:spPr/>
      <dgm:t>
        <a:bodyPr/>
        <a:lstStyle/>
        <a:p>
          <a:endParaRPr lang="en-US"/>
        </a:p>
      </dgm:t>
    </dgm:pt>
    <dgm:pt modelId="{520D20FE-41A7-46CD-9579-109CC5551531}" type="sibTrans" cxnId="{B87F8B5B-4B55-4026-BC27-F3333AD40F80}">
      <dgm:prSet/>
      <dgm:spPr/>
      <dgm:t>
        <a:bodyPr/>
        <a:lstStyle/>
        <a:p>
          <a:endParaRPr lang="en-US"/>
        </a:p>
      </dgm:t>
    </dgm:pt>
    <dgm:pt modelId="{8BF13DF8-D3D8-4E30-BBD5-3E2BC9549624}">
      <dgm:prSet phldrT="[Text]" custT="1"/>
      <dgm:spPr>
        <a:solidFill>
          <a:schemeClr val="bg1">
            <a:lumMod val="85000"/>
            <a:alpha val="90000"/>
          </a:schemeClr>
        </a:solidFill>
      </dgm:spPr>
      <dgm:t>
        <a:bodyPr/>
        <a:lstStyle/>
        <a:p>
          <a:endParaRPr lang="en-US" sz="2800" kern="1200" dirty="0">
            <a:solidFill>
              <a:schemeClr val="accent6">
                <a:lumMod val="50000"/>
              </a:schemeClr>
            </a:solidFill>
            <a:latin typeface="Century Gothic" panose="020B0502020202020204" pitchFamily="34" charset="0"/>
            <a:ea typeface="+mn-ea"/>
            <a:cs typeface="+mn-cs"/>
          </a:endParaRPr>
        </a:p>
      </dgm:t>
    </dgm:pt>
    <dgm:pt modelId="{DCF00EA3-CD9F-48B7-9399-0C09889F2480}" type="parTrans" cxnId="{1B185D77-25EA-40D4-B7CD-6DEC97259E92}">
      <dgm:prSet/>
      <dgm:spPr/>
      <dgm:t>
        <a:bodyPr/>
        <a:lstStyle/>
        <a:p>
          <a:endParaRPr lang="en-US"/>
        </a:p>
      </dgm:t>
    </dgm:pt>
    <dgm:pt modelId="{308C4639-7AB8-4A71-9D60-D4C2772CEC0B}" type="sibTrans" cxnId="{1B185D77-25EA-40D4-B7CD-6DEC97259E92}">
      <dgm:prSet/>
      <dgm:spPr/>
      <dgm:t>
        <a:bodyPr/>
        <a:lstStyle/>
        <a:p>
          <a:endParaRPr lang="en-US"/>
        </a:p>
      </dgm:t>
    </dgm:pt>
    <dgm:pt modelId="{87A36CAD-CE7A-4DDF-A13D-B4E549DDD475}">
      <dgm:prSet phldrT="[Text]" custT="1"/>
      <dgm:spPr>
        <a:solidFill>
          <a:schemeClr val="bg1">
            <a:lumMod val="85000"/>
            <a:alpha val="90000"/>
          </a:schemeClr>
        </a:solidFill>
      </dgm:spPr>
      <dgm:t>
        <a:bodyPr/>
        <a:lstStyle/>
        <a:p>
          <a:endParaRPr lang="en-US" sz="2800" kern="1200" dirty="0">
            <a:solidFill>
              <a:schemeClr val="accent6">
                <a:lumMod val="50000"/>
              </a:schemeClr>
            </a:solidFill>
            <a:latin typeface="Century Gothic" panose="020B0502020202020204" pitchFamily="34" charset="0"/>
            <a:ea typeface="+mn-ea"/>
            <a:cs typeface="+mn-cs"/>
          </a:endParaRPr>
        </a:p>
      </dgm:t>
    </dgm:pt>
    <dgm:pt modelId="{DC1115AE-9D57-4935-8CE0-5DA50C3F0051}" type="parTrans" cxnId="{E1750ECE-B720-441C-98E7-556345BEF2BD}">
      <dgm:prSet/>
      <dgm:spPr/>
      <dgm:t>
        <a:bodyPr/>
        <a:lstStyle/>
        <a:p>
          <a:endParaRPr lang="en-US"/>
        </a:p>
      </dgm:t>
    </dgm:pt>
    <dgm:pt modelId="{9FB08804-68FA-4DBD-8D60-26FB401F2B4F}" type="sibTrans" cxnId="{E1750ECE-B720-441C-98E7-556345BEF2BD}">
      <dgm:prSet/>
      <dgm:spPr/>
      <dgm:t>
        <a:bodyPr/>
        <a:lstStyle/>
        <a:p>
          <a:endParaRPr lang="en-US"/>
        </a:p>
      </dgm:t>
    </dgm:pt>
    <dgm:pt modelId="{196C97ED-4B3F-4ED2-A035-BB47C53F0AFB}">
      <dgm:prSet custT="1"/>
      <dgm:spPr>
        <a:solidFill>
          <a:schemeClr val="bg1">
            <a:lumMod val="85000"/>
            <a:alpha val="90000"/>
          </a:schemeClr>
        </a:solidFill>
      </dgm:spPr>
      <dgm:t>
        <a:bodyPr/>
        <a:lstStyle/>
        <a:p>
          <a:r>
            <a:rPr lang="en-ZA" altLang="en-US" sz="2800" kern="1200" dirty="0" smtClean="0">
              <a:solidFill>
                <a:schemeClr val="accent6">
                  <a:lumMod val="50000"/>
                </a:schemeClr>
              </a:solidFill>
              <a:latin typeface="Century Gothic" panose="020B0502020202020204" pitchFamily="34" charset="0"/>
              <a:ea typeface="+mn-ea"/>
              <a:cs typeface="+mn-cs"/>
            </a:rPr>
            <a:t>Males are 15% below EE target especially at lower levels </a:t>
          </a:r>
          <a:endParaRPr lang="en-ZA" altLang="en-US" sz="2800" kern="1200" dirty="0">
            <a:solidFill>
              <a:schemeClr val="accent6">
                <a:lumMod val="50000"/>
              </a:schemeClr>
            </a:solidFill>
            <a:latin typeface="Century Gothic" panose="020B0502020202020204" pitchFamily="34" charset="0"/>
            <a:ea typeface="+mn-ea"/>
            <a:cs typeface="+mn-cs"/>
          </a:endParaRPr>
        </a:p>
      </dgm:t>
    </dgm:pt>
    <dgm:pt modelId="{AB8BBFD6-2288-4D63-A6C5-8121AFF9209D}" type="sibTrans" cxnId="{6921544F-D73B-4A0C-B360-8DAF9C50A0A5}">
      <dgm:prSet/>
      <dgm:spPr/>
      <dgm:t>
        <a:bodyPr/>
        <a:lstStyle/>
        <a:p>
          <a:endParaRPr lang="en-US"/>
        </a:p>
      </dgm:t>
    </dgm:pt>
    <dgm:pt modelId="{2DF807C3-91A0-467C-B1DB-71BE67FB8C66}" type="parTrans" cxnId="{6921544F-D73B-4A0C-B360-8DAF9C50A0A5}">
      <dgm:prSet/>
      <dgm:spPr/>
      <dgm:t>
        <a:bodyPr/>
        <a:lstStyle/>
        <a:p>
          <a:endParaRPr lang="en-US"/>
        </a:p>
      </dgm:t>
    </dgm:pt>
    <dgm:pt modelId="{119C86F4-BC0F-4375-9915-EF0D09C99549}">
      <dgm:prSet phldrT="[Text]" custT="1"/>
      <dgm:spPr>
        <a:solidFill>
          <a:schemeClr val="bg1">
            <a:lumMod val="85000"/>
            <a:alpha val="90000"/>
          </a:schemeClr>
        </a:solidFill>
      </dgm:spPr>
      <dgm:t>
        <a:bodyPr/>
        <a:lstStyle/>
        <a:p>
          <a:endParaRPr lang="en-US" sz="2800" kern="1200" dirty="0">
            <a:solidFill>
              <a:schemeClr val="accent6">
                <a:lumMod val="50000"/>
              </a:schemeClr>
            </a:solidFill>
            <a:latin typeface="Century Gothic" panose="020B0502020202020204" pitchFamily="34" charset="0"/>
            <a:ea typeface="+mn-ea"/>
            <a:cs typeface="+mn-cs"/>
          </a:endParaRPr>
        </a:p>
      </dgm:t>
    </dgm:pt>
    <dgm:pt modelId="{823C6128-F887-416E-8B6C-07E362B7FA64}" type="parTrans" cxnId="{D8B3BA86-9730-40DC-9CB6-13EB08E43AE2}">
      <dgm:prSet/>
      <dgm:spPr/>
    </dgm:pt>
    <dgm:pt modelId="{6B806A08-33D6-442E-A2F1-A59468938E67}" type="sibTrans" cxnId="{D8B3BA86-9730-40DC-9CB6-13EB08E43AE2}">
      <dgm:prSet/>
      <dgm:spPr/>
    </dgm:pt>
    <dgm:pt modelId="{09DDE811-E6B0-44BD-B4C4-0B3CA46F2420}" type="pres">
      <dgm:prSet presAssocID="{3ED3E1B7-7F01-47E5-8A26-3B7A70868941}" presName="Name0" presStyleCnt="0">
        <dgm:presLayoutVars>
          <dgm:dir/>
          <dgm:animLvl val="lvl"/>
          <dgm:resizeHandles val="exact"/>
        </dgm:presLayoutVars>
      </dgm:prSet>
      <dgm:spPr/>
      <dgm:t>
        <a:bodyPr/>
        <a:lstStyle/>
        <a:p>
          <a:endParaRPr lang="en-US"/>
        </a:p>
      </dgm:t>
    </dgm:pt>
    <dgm:pt modelId="{BA7317CC-A64F-4B92-92BC-016211D4C60F}" type="pres">
      <dgm:prSet presAssocID="{B325249F-F0CD-4D85-8637-069C77420588}" presName="composite" presStyleCnt="0"/>
      <dgm:spPr/>
    </dgm:pt>
    <dgm:pt modelId="{28D0025E-0C4A-439D-9AC9-AAFA595E61C7}" type="pres">
      <dgm:prSet presAssocID="{B325249F-F0CD-4D85-8637-069C77420588}" presName="parTx" presStyleLbl="alignNode1" presStyleIdx="0" presStyleCnt="2">
        <dgm:presLayoutVars>
          <dgm:chMax val="0"/>
          <dgm:chPref val="0"/>
          <dgm:bulletEnabled val="1"/>
        </dgm:presLayoutVars>
      </dgm:prSet>
      <dgm:spPr/>
      <dgm:t>
        <a:bodyPr/>
        <a:lstStyle/>
        <a:p>
          <a:endParaRPr lang="en-US"/>
        </a:p>
      </dgm:t>
    </dgm:pt>
    <dgm:pt modelId="{D898FBD9-3E63-4527-9F59-4EE9451C93BE}" type="pres">
      <dgm:prSet presAssocID="{B325249F-F0CD-4D85-8637-069C77420588}" presName="desTx" presStyleLbl="alignAccFollowNode1" presStyleIdx="0" presStyleCnt="2" custLinFactNeighborX="-1" custLinFactNeighborY="-2056">
        <dgm:presLayoutVars>
          <dgm:bulletEnabled val="1"/>
        </dgm:presLayoutVars>
      </dgm:prSet>
      <dgm:spPr/>
      <dgm:t>
        <a:bodyPr/>
        <a:lstStyle/>
        <a:p>
          <a:endParaRPr lang="en-US"/>
        </a:p>
      </dgm:t>
    </dgm:pt>
    <dgm:pt modelId="{0E7C05BC-1912-4A59-B9A0-FEA698B98673}" type="pres">
      <dgm:prSet presAssocID="{82DCAB8C-5953-4272-AFB3-78A070037140}" presName="space" presStyleCnt="0"/>
      <dgm:spPr/>
    </dgm:pt>
    <dgm:pt modelId="{8F01AA83-837D-4CCE-BDEB-C9347A6D8413}" type="pres">
      <dgm:prSet presAssocID="{B294B335-1E2B-489E-BFB5-A57A45CCDF98}" presName="composite" presStyleCnt="0"/>
      <dgm:spPr/>
    </dgm:pt>
    <dgm:pt modelId="{F411B668-65E5-4F1C-A0DF-01D6EDF32D6B}" type="pres">
      <dgm:prSet presAssocID="{B294B335-1E2B-489E-BFB5-A57A45CCDF98}" presName="parTx" presStyleLbl="alignNode1" presStyleIdx="1" presStyleCnt="2">
        <dgm:presLayoutVars>
          <dgm:chMax val="0"/>
          <dgm:chPref val="0"/>
          <dgm:bulletEnabled val="1"/>
        </dgm:presLayoutVars>
      </dgm:prSet>
      <dgm:spPr/>
      <dgm:t>
        <a:bodyPr/>
        <a:lstStyle/>
        <a:p>
          <a:endParaRPr lang="en-US"/>
        </a:p>
      </dgm:t>
    </dgm:pt>
    <dgm:pt modelId="{D0A5A411-F097-4B1A-B9A4-56C252FB85CF}" type="pres">
      <dgm:prSet presAssocID="{B294B335-1E2B-489E-BFB5-A57A45CCDF98}" presName="desTx" presStyleLbl="alignAccFollowNode1" presStyleIdx="1" presStyleCnt="2">
        <dgm:presLayoutVars>
          <dgm:bulletEnabled val="1"/>
        </dgm:presLayoutVars>
      </dgm:prSet>
      <dgm:spPr/>
      <dgm:t>
        <a:bodyPr/>
        <a:lstStyle/>
        <a:p>
          <a:endParaRPr lang="en-US"/>
        </a:p>
      </dgm:t>
    </dgm:pt>
  </dgm:ptLst>
  <dgm:cxnLst>
    <dgm:cxn modelId="{EF734444-289D-4AEF-87D8-D2D7914789B9}" type="presOf" srcId="{8BF13DF8-D3D8-4E30-BBD5-3E2BC9549624}" destId="{D0A5A411-F097-4B1A-B9A4-56C252FB85CF}" srcOrd="0" destOrd="2" presId="urn:microsoft.com/office/officeart/2005/8/layout/hList1"/>
    <dgm:cxn modelId="{0649354B-026E-456E-B890-4B01D83F8998}" type="presOf" srcId="{5DC696CD-7C39-4206-BD20-45D929F45A93}" destId="{D898FBD9-3E63-4527-9F59-4EE9451C93BE}" srcOrd="0" destOrd="0" presId="urn:microsoft.com/office/officeart/2005/8/layout/hList1"/>
    <dgm:cxn modelId="{888B16C4-EBB9-4C2B-89BD-309F440C8DEB}" srcId="{B325249F-F0CD-4D85-8637-069C77420588}" destId="{5DC696CD-7C39-4206-BD20-45D929F45A93}" srcOrd="0" destOrd="0" parTransId="{884E7F36-9793-49D3-9BE3-9F44F1324084}" sibTransId="{99F2F0F9-D356-4073-8360-BC0B800E1BD2}"/>
    <dgm:cxn modelId="{19AEB45B-6A7D-47BA-9C18-8D839900510C}" type="presOf" srcId="{B294B335-1E2B-489E-BFB5-A57A45CCDF98}" destId="{F411B668-65E5-4F1C-A0DF-01D6EDF32D6B}" srcOrd="0" destOrd="0" presId="urn:microsoft.com/office/officeart/2005/8/layout/hList1"/>
    <dgm:cxn modelId="{27B69FE1-9765-4E82-A8CD-A5975F160F3C}" srcId="{B294B335-1E2B-489E-BFB5-A57A45CCDF98}" destId="{ACD32BCA-5982-42B5-8D17-F8925ED4EAB9}" srcOrd="0" destOrd="0" parTransId="{6118B1F6-3F51-4D23-A0D4-3929AB50DD9E}" sibTransId="{BA142E93-DD64-4144-9AC9-EFA9834E1B9A}"/>
    <dgm:cxn modelId="{3BBDD58E-DA1D-4943-B4C6-04F5383CE39A}" type="presOf" srcId="{87A36CAD-CE7A-4DDF-A13D-B4E549DDD475}" destId="{D898FBD9-3E63-4527-9F59-4EE9451C93BE}" srcOrd="0" destOrd="1" presId="urn:microsoft.com/office/officeart/2005/8/layout/hList1"/>
    <dgm:cxn modelId="{DB76FE08-C4C7-45D6-ACEC-F92D38CA6B3A}" type="presOf" srcId="{119C86F4-BC0F-4375-9915-EF0D09C99549}" destId="{D0A5A411-F097-4B1A-B9A4-56C252FB85CF}" srcOrd="0" destOrd="1" presId="urn:microsoft.com/office/officeart/2005/8/layout/hList1"/>
    <dgm:cxn modelId="{1A4A6679-8F97-466B-9558-2577B44162AE}" type="presOf" srcId="{ACD32BCA-5982-42B5-8D17-F8925ED4EAB9}" destId="{D0A5A411-F097-4B1A-B9A4-56C252FB85CF}" srcOrd="0" destOrd="0" presId="urn:microsoft.com/office/officeart/2005/8/layout/hList1"/>
    <dgm:cxn modelId="{D8B3BA86-9730-40DC-9CB6-13EB08E43AE2}" srcId="{B294B335-1E2B-489E-BFB5-A57A45CCDF98}" destId="{119C86F4-BC0F-4375-9915-EF0D09C99549}" srcOrd="1" destOrd="0" parTransId="{823C6128-F887-416E-8B6C-07E362B7FA64}" sibTransId="{6B806A08-33D6-442E-A2F1-A59468938E67}"/>
    <dgm:cxn modelId="{4563AA48-5CA3-4E13-BB48-518D6F460B94}" type="presOf" srcId="{B325249F-F0CD-4D85-8637-069C77420588}" destId="{28D0025E-0C4A-439D-9AC9-AAFA595E61C7}" srcOrd="0" destOrd="0" presId="urn:microsoft.com/office/officeart/2005/8/layout/hList1"/>
    <dgm:cxn modelId="{E1750ECE-B720-441C-98E7-556345BEF2BD}" srcId="{B325249F-F0CD-4D85-8637-069C77420588}" destId="{87A36CAD-CE7A-4DDF-A13D-B4E549DDD475}" srcOrd="1" destOrd="0" parTransId="{DC1115AE-9D57-4935-8CE0-5DA50C3F0051}" sibTransId="{9FB08804-68FA-4DBD-8D60-26FB401F2B4F}"/>
    <dgm:cxn modelId="{C7869E6B-5FE7-4369-8295-8086771849C6}" srcId="{3ED3E1B7-7F01-47E5-8A26-3B7A70868941}" destId="{B325249F-F0CD-4D85-8637-069C77420588}" srcOrd="0" destOrd="0" parTransId="{279ECF19-709B-4F6E-9B5B-D3EEA02F4EBF}" sibTransId="{82DCAB8C-5953-4272-AFB3-78A070037140}"/>
    <dgm:cxn modelId="{1B185D77-25EA-40D4-B7CD-6DEC97259E92}" srcId="{B294B335-1E2B-489E-BFB5-A57A45CCDF98}" destId="{8BF13DF8-D3D8-4E30-BBD5-3E2BC9549624}" srcOrd="2" destOrd="0" parTransId="{DCF00EA3-CD9F-48B7-9399-0C09889F2480}" sibTransId="{308C4639-7AB8-4A71-9D60-D4C2772CEC0B}"/>
    <dgm:cxn modelId="{B87F8B5B-4B55-4026-BC27-F3333AD40F80}" srcId="{B294B335-1E2B-489E-BFB5-A57A45CCDF98}" destId="{C03F7301-D59A-45D4-8BE2-DD970C29B5C5}" srcOrd="3" destOrd="0" parTransId="{DD76D70D-555F-4B54-944E-126FE70ABFE8}" sibTransId="{520D20FE-41A7-46CD-9579-109CC5551531}"/>
    <dgm:cxn modelId="{CF19D52A-7E4F-4211-A9A7-00F281D6DA88}" srcId="{3ED3E1B7-7F01-47E5-8A26-3B7A70868941}" destId="{B294B335-1E2B-489E-BFB5-A57A45CCDF98}" srcOrd="1" destOrd="0" parTransId="{00CD1CAA-E900-4684-B022-CE4BC21B3B9E}" sibTransId="{0629E7ED-9097-4159-8A0A-5D274D5C2273}"/>
    <dgm:cxn modelId="{F5D3C18D-41B1-414C-BC96-EAB48378F1C4}" type="presOf" srcId="{196C97ED-4B3F-4ED2-A035-BB47C53F0AFB}" destId="{D898FBD9-3E63-4527-9F59-4EE9451C93BE}" srcOrd="0" destOrd="2" presId="urn:microsoft.com/office/officeart/2005/8/layout/hList1"/>
    <dgm:cxn modelId="{98C4E53F-2A93-491B-9640-6BACA5C0FDF3}" type="presOf" srcId="{C03F7301-D59A-45D4-8BE2-DD970C29B5C5}" destId="{D0A5A411-F097-4B1A-B9A4-56C252FB85CF}" srcOrd="0" destOrd="3" presId="urn:microsoft.com/office/officeart/2005/8/layout/hList1"/>
    <dgm:cxn modelId="{2422DCD4-F63D-4435-B46C-82786978BCF4}" type="presOf" srcId="{3ED3E1B7-7F01-47E5-8A26-3B7A70868941}" destId="{09DDE811-E6B0-44BD-B4C4-0B3CA46F2420}" srcOrd="0" destOrd="0" presId="urn:microsoft.com/office/officeart/2005/8/layout/hList1"/>
    <dgm:cxn modelId="{6921544F-D73B-4A0C-B360-8DAF9C50A0A5}" srcId="{B325249F-F0CD-4D85-8637-069C77420588}" destId="{196C97ED-4B3F-4ED2-A035-BB47C53F0AFB}" srcOrd="2" destOrd="0" parTransId="{2DF807C3-91A0-467C-B1DB-71BE67FB8C66}" sibTransId="{AB8BBFD6-2288-4D63-A6C5-8121AFF9209D}"/>
    <dgm:cxn modelId="{906A87DF-4042-4DD2-8989-A2F5D02B3F86}" type="presParOf" srcId="{09DDE811-E6B0-44BD-B4C4-0B3CA46F2420}" destId="{BA7317CC-A64F-4B92-92BC-016211D4C60F}" srcOrd="0" destOrd="0" presId="urn:microsoft.com/office/officeart/2005/8/layout/hList1"/>
    <dgm:cxn modelId="{1B4F1715-4190-4BBB-AB88-563241079D97}" type="presParOf" srcId="{BA7317CC-A64F-4B92-92BC-016211D4C60F}" destId="{28D0025E-0C4A-439D-9AC9-AAFA595E61C7}" srcOrd="0" destOrd="0" presId="urn:microsoft.com/office/officeart/2005/8/layout/hList1"/>
    <dgm:cxn modelId="{EF0B5EAD-ADF8-4DE6-8528-BD7679502E56}" type="presParOf" srcId="{BA7317CC-A64F-4B92-92BC-016211D4C60F}" destId="{D898FBD9-3E63-4527-9F59-4EE9451C93BE}" srcOrd="1" destOrd="0" presId="urn:microsoft.com/office/officeart/2005/8/layout/hList1"/>
    <dgm:cxn modelId="{054526EA-65DB-4A27-99C6-71A8DA239588}" type="presParOf" srcId="{09DDE811-E6B0-44BD-B4C4-0B3CA46F2420}" destId="{0E7C05BC-1912-4A59-B9A0-FEA698B98673}" srcOrd="1" destOrd="0" presId="urn:microsoft.com/office/officeart/2005/8/layout/hList1"/>
    <dgm:cxn modelId="{11C27DB4-5901-4E3F-A411-9E5DFF6F7EC3}" type="presParOf" srcId="{09DDE811-E6B0-44BD-B4C4-0B3CA46F2420}" destId="{8F01AA83-837D-4CCE-BDEB-C9347A6D8413}" srcOrd="2" destOrd="0" presId="urn:microsoft.com/office/officeart/2005/8/layout/hList1"/>
    <dgm:cxn modelId="{95FF36BA-FFEE-446E-ACB7-4A237E74D38E}" type="presParOf" srcId="{8F01AA83-837D-4CCE-BDEB-C9347A6D8413}" destId="{F411B668-65E5-4F1C-A0DF-01D6EDF32D6B}" srcOrd="0" destOrd="0" presId="urn:microsoft.com/office/officeart/2005/8/layout/hList1"/>
    <dgm:cxn modelId="{8C527729-8B7E-4104-95D7-8661DEBD7406}" type="presParOf" srcId="{8F01AA83-837D-4CCE-BDEB-C9347A6D8413}" destId="{D0A5A411-F097-4B1A-B9A4-56C252FB85CF}"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7A697C-1D4A-4849-8C74-44201330BAF4}" type="doc">
      <dgm:prSet loTypeId="urn:microsoft.com/office/officeart/2005/8/layout/hList1" loCatId="list" qsTypeId="urn:microsoft.com/office/officeart/2005/8/quickstyle/3d2" qsCatId="3D" csTypeId="urn:microsoft.com/office/officeart/2005/8/colors/accent2_2" csCatId="accent2" phldr="1"/>
      <dgm:spPr/>
      <dgm:t>
        <a:bodyPr/>
        <a:lstStyle/>
        <a:p>
          <a:endParaRPr lang="en-US"/>
        </a:p>
      </dgm:t>
    </dgm:pt>
    <dgm:pt modelId="{BAD370CE-66D9-4222-93BF-148987778C03}">
      <dgm:prSet phldrT="[Text]" custT="1"/>
      <dgm:spPr>
        <a:solidFill>
          <a:srgbClr val="8F6B22"/>
        </a:solidFill>
      </dgm:spPr>
      <dgm:t>
        <a:bodyPr/>
        <a:lstStyle/>
        <a:p>
          <a:r>
            <a:rPr lang="en-US" sz="2800" b="1" dirty="0" smtClean="0">
              <a:latin typeface="Century Gothic" panose="020B0502020202020204" pitchFamily="34" charset="0"/>
            </a:rPr>
            <a:t>ICT</a:t>
          </a:r>
          <a:endParaRPr lang="en-US" sz="2800" b="1" dirty="0">
            <a:latin typeface="Century Gothic" panose="020B0502020202020204" pitchFamily="34" charset="0"/>
          </a:endParaRPr>
        </a:p>
      </dgm:t>
    </dgm:pt>
    <dgm:pt modelId="{D01FB69F-E426-4DAC-87A9-EF3B4BC8790F}" type="parTrans" cxnId="{18F4BA71-1E7F-4B3A-9ABF-19F016FBF73A}">
      <dgm:prSet/>
      <dgm:spPr/>
      <dgm:t>
        <a:bodyPr/>
        <a:lstStyle/>
        <a:p>
          <a:endParaRPr lang="en-US"/>
        </a:p>
      </dgm:t>
    </dgm:pt>
    <dgm:pt modelId="{A2371F0B-3BEB-47C1-82B2-0EF12CB517EB}" type="sibTrans" cxnId="{18F4BA71-1E7F-4B3A-9ABF-19F016FBF73A}">
      <dgm:prSet/>
      <dgm:spPr/>
      <dgm:t>
        <a:bodyPr/>
        <a:lstStyle/>
        <a:p>
          <a:endParaRPr lang="en-US"/>
        </a:p>
      </dgm:t>
    </dgm:pt>
    <dgm:pt modelId="{3C9E136D-0AB7-43D9-A5D1-D8CA1F1023C6}">
      <dgm:prSet phldrT="[Text]" custT="1"/>
      <dgm:spPr>
        <a:solidFill>
          <a:schemeClr val="bg1">
            <a:lumMod val="85000"/>
            <a:alpha val="90000"/>
          </a:schemeClr>
        </a:solidFill>
      </dgm:spPr>
      <dgm:t>
        <a:bodyPr/>
        <a:lstStyle/>
        <a:p>
          <a:r>
            <a:rPr lang="en-GB" sz="2400" kern="1200" dirty="0" smtClean="0">
              <a:solidFill>
                <a:schemeClr val="accent6">
                  <a:lumMod val="50000"/>
                </a:schemeClr>
              </a:solidFill>
              <a:latin typeface="Century Gothic" panose="020B0502020202020204" pitchFamily="34" charset="0"/>
              <a:ea typeface="+mn-ea"/>
              <a:cs typeface="+mn-cs"/>
            </a:rPr>
            <a:t>Compliance with the ICT Governance Framework (83%)</a:t>
          </a:r>
          <a:endParaRPr lang="en-US" sz="2400" kern="1200" dirty="0">
            <a:solidFill>
              <a:schemeClr val="accent6">
                <a:lumMod val="50000"/>
              </a:schemeClr>
            </a:solidFill>
            <a:latin typeface="Century Gothic" panose="020B0502020202020204" pitchFamily="34" charset="0"/>
            <a:ea typeface="+mn-ea"/>
            <a:cs typeface="+mn-cs"/>
          </a:endParaRPr>
        </a:p>
      </dgm:t>
    </dgm:pt>
    <dgm:pt modelId="{CD464DFA-2BFB-4764-94C7-0B05C9C28C55}" type="parTrans" cxnId="{B81980AF-081E-4127-BE6C-2F275B74C420}">
      <dgm:prSet/>
      <dgm:spPr/>
      <dgm:t>
        <a:bodyPr/>
        <a:lstStyle/>
        <a:p>
          <a:endParaRPr lang="en-US"/>
        </a:p>
      </dgm:t>
    </dgm:pt>
    <dgm:pt modelId="{EC298486-6CA5-4DAE-ACB6-EFAF9C3B651A}" type="sibTrans" cxnId="{B81980AF-081E-4127-BE6C-2F275B74C420}">
      <dgm:prSet/>
      <dgm:spPr/>
      <dgm:t>
        <a:bodyPr/>
        <a:lstStyle/>
        <a:p>
          <a:endParaRPr lang="en-US"/>
        </a:p>
      </dgm:t>
    </dgm:pt>
    <dgm:pt modelId="{677E488E-5F8E-4F56-9C3F-D8B77A372250}">
      <dgm:prSet phldrT="[Text]" custT="1"/>
      <dgm:spPr>
        <a:solidFill>
          <a:srgbClr val="8F6B22"/>
        </a:solidFill>
      </dgm:spPr>
      <dgm:t>
        <a:bodyPr/>
        <a:lstStyle/>
        <a:p>
          <a:r>
            <a:rPr lang="en-US" sz="2800" b="1" dirty="0" smtClean="0">
              <a:latin typeface="Century Gothic" panose="020B0502020202020204" pitchFamily="34" charset="0"/>
            </a:rPr>
            <a:t>F&amp;SCM</a:t>
          </a:r>
          <a:endParaRPr lang="en-US" sz="2800" b="1" dirty="0">
            <a:latin typeface="Century Gothic" panose="020B0502020202020204" pitchFamily="34" charset="0"/>
          </a:endParaRPr>
        </a:p>
      </dgm:t>
    </dgm:pt>
    <dgm:pt modelId="{D0AC2F90-3037-41DB-B56F-D4468963E2F6}" type="parTrans" cxnId="{EAB76927-3274-4EFD-8F09-715288193A0B}">
      <dgm:prSet/>
      <dgm:spPr/>
      <dgm:t>
        <a:bodyPr/>
        <a:lstStyle/>
        <a:p>
          <a:endParaRPr lang="en-US"/>
        </a:p>
      </dgm:t>
    </dgm:pt>
    <dgm:pt modelId="{34F16472-83B8-45B5-822A-3E8CEC073847}" type="sibTrans" cxnId="{EAB76927-3274-4EFD-8F09-715288193A0B}">
      <dgm:prSet/>
      <dgm:spPr/>
      <dgm:t>
        <a:bodyPr/>
        <a:lstStyle/>
        <a:p>
          <a:endParaRPr lang="en-US"/>
        </a:p>
      </dgm:t>
    </dgm:pt>
    <dgm:pt modelId="{D247F19C-C8F6-41C2-AF2E-25DB6F1FE334}">
      <dgm:prSet phldrT="[Text]" custT="1"/>
      <dgm:spPr>
        <a:solidFill>
          <a:schemeClr val="bg1">
            <a:lumMod val="85000"/>
            <a:alpha val="90000"/>
          </a:schemeClr>
        </a:solidFill>
      </dgm:spPr>
      <dgm:t>
        <a:bodyPr/>
        <a:lstStyle/>
        <a:p>
          <a:r>
            <a:rPr lang="en-GB" sz="2400" kern="1200" dirty="0" smtClean="0">
              <a:solidFill>
                <a:schemeClr val="accent6">
                  <a:lumMod val="50000"/>
                </a:schemeClr>
              </a:solidFill>
              <a:latin typeface="Century Gothic" panose="020B0502020202020204" pitchFamily="34" charset="0"/>
              <a:ea typeface="+mn-ea"/>
              <a:cs typeface="+mn-cs"/>
            </a:rPr>
            <a:t>Compliance with legislation </a:t>
          </a:r>
          <a:endParaRPr lang="en-US" sz="2400" kern="1200" dirty="0">
            <a:solidFill>
              <a:schemeClr val="accent6">
                <a:lumMod val="50000"/>
              </a:schemeClr>
            </a:solidFill>
            <a:latin typeface="Century Gothic" panose="020B0502020202020204" pitchFamily="34" charset="0"/>
            <a:ea typeface="+mn-ea"/>
            <a:cs typeface="+mn-cs"/>
          </a:endParaRPr>
        </a:p>
      </dgm:t>
    </dgm:pt>
    <dgm:pt modelId="{21BF1F6C-AF19-4DEE-A93D-A6DD36B827DB}" type="parTrans" cxnId="{192E4EA9-0418-43CD-A944-3FE752D93E20}">
      <dgm:prSet/>
      <dgm:spPr/>
      <dgm:t>
        <a:bodyPr/>
        <a:lstStyle/>
        <a:p>
          <a:endParaRPr lang="en-US"/>
        </a:p>
      </dgm:t>
    </dgm:pt>
    <dgm:pt modelId="{E682AE01-71D0-4A0A-BC8D-B67F80568B64}" type="sibTrans" cxnId="{192E4EA9-0418-43CD-A944-3FE752D93E20}">
      <dgm:prSet/>
      <dgm:spPr/>
      <dgm:t>
        <a:bodyPr/>
        <a:lstStyle/>
        <a:p>
          <a:endParaRPr lang="en-US"/>
        </a:p>
      </dgm:t>
    </dgm:pt>
    <dgm:pt modelId="{C7F67FE0-4896-485A-81E5-063C4B69BF03}">
      <dgm:prSet phldrT="[Text]" custT="1"/>
      <dgm:spPr>
        <a:solidFill>
          <a:srgbClr val="8F6B22"/>
        </a:solidFill>
      </dgm:spPr>
      <dgm:t>
        <a:bodyPr/>
        <a:lstStyle/>
        <a:p>
          <a:r>
            <a:rPr lang="en-US" sz="2800" b="1" dirty="0" smtClean="0">
              <a:latin typeface="Century Gothic" panose="020B0502020202020204" pitchFamily="34" charset="0"/>
            </a:rPr>
            <a:t>Office Space</a:t>
          </a:r>
          <a:endParaRPr lang="en-US" sz="2800" b="1" dirty="0">
            <a:latin typeface="Century Gothic" panose="020B0502020202020204" pitchFamily="34" charset="0"/>
          </a:endParaRPr>
        </a:p>
      </dgm:t>
    </dgm:pt>
    <dgm:pt modelId="{6255A645-0F95-40D0-AC3D-E1BBAB72EEFB}" type="parTrans" cxnId="{8148E876-0D65-47A2-A29C-C4553DDFA809}">
      <dgm:prSet/>
      <dgm:spPr/>
      <dgm:t>
        <a:bodyPr/>
        <a:lstStyle/>
        <a:p>
          <a:endParaRPr lang="en-US"/>
        </a:p>
      </dgm:t>
    </dgm:pt>
    <dgm:pt modelId="{346967FC-2080-4E1B-8331-3BA8FC3336B0}" type="sibTrans" cxnId="{8148E876-0D65-47A2-A29C-C4553DDFA809}">
      <dgm:prSet/>
      <dgm:spPr/>
      <dgm:t>
        <a:bodyPr/>
        <a:lstStyle/>
        <a:p>
          <a:endParaRPr lang="en-US"/>
        </a:p>
      </dgm:t>
    </dgm:pt>
    <dgm:pt modelId="{9E541522-71FB-4129-B167-99F92A757708}">
      <dgm:prSet custT="1"/>
      <dgm:spPr>
        <a:solidFill>
          <a:schemeClr val="bg1">
            <a:lumMod val="85000"/>
            <a:alpha val="90000"/>
          </a:schemeClr>
        </a:solidFill>
      </dgm:spPr>
      <dgm:t>
        <a:bodyPr/>
        <a:lstStyle/>
        <a:p>
          <a:r>
            <a:rPr lang="en-GB" altLang="en-US" sz="2400" kern="1200" dirty="0" smtClean="0">
              <a:solidFill>
                <a:schemeClr val="accent6">
                  <a:lumMod val="50000"/>
                </a:schemeClr>
              </a:solidFill>
              <a:latin typeface="Century Gothic" panose="020B0502020202020204" pitchFamily="34" charset="0"/>
              <a:ea typeface="+mn-ea"/>
              <a:cs typeface="+mn-cs"/>
            </a:rPr>
            <a:t>Infrastructure health: 99%</a:t>
          </a:r>
        </a:p>
      </dgm:t>
    </dgm:pt>
    <dgm:pt modelId="{7C7E1E7D-0BCA-4B50-BECC-6501272FA00B}" type="parTrans" cxnId="{8EFC4E9B-D0E5-45D7-9286-0A8A8ABD4F90}">
      <dgm:prSet/>
      <dgm:spPr/>
      <dgm:t>
        <a:bodyPr/>
        <a:lstStyle/>
        <a:p>
          <a:endParaRPr lang="en-US"/>
        </a:p>
      </dgm:t>
    </dgm:pt>
    <dgm:pt modelId="{A0A149D0-ECF7-4832-BF7A-EB2BD0A992C8}" type="sibTrans" cxnId="{8EFC4E9B-D0E5-45D7-9286-0A8A8ABD4F90}">
      <dgm:prSet/>
      <dgm:spPr/>
      <dgm:t>
        <a:bodyPr/>
        <a:lstStyle/>
        <a:p>
          <a:endParaRPr lang="en-US"/>
        </a:p>
      </dgm:t>
    </dgm:pt>
    <dgm:pt modelId="{D8700381-7FFB-456D-9967-BB99392825FF}">
      <dgm:prSet custT="1"/>
      <dgm:spPr>
        <a:solidFill>
          <a:schemeClr val="bg1">
            <a:lumMod val="85000"/>
            <a:alpha val="90000"/>
          </a:schemeClr>
        </a:solidFill>
      </dgm:spPr>
      <dgm:t>
        <a:bodyPr/>
        <a:lstStyle/>
        <a:p>
          <a:r>
            <a:rPr lang="en-GB" altLang="en-US" sz="2400" kern="1200" dirty="0" smtClean="0">
              <a:solidFill>
                <a:schemeClr val="accent6">
                  <a:lumMod val="50000"/>
                </a:schemeClr>
              </a:solidFill>
              <a:latin typeface="Century Gothic" panose="020B0502020202020204" pitchFamily="34" charset="0"/>
              <a:ea typeface="+mn-ea"/>
              <a:cs typeface="+mn-cs"/>
            </a:rPr>
            <a:t>Automation of business processes</a:t>
          </a:r>
          <a:endParaRPr lang="en-ZA" altLang="en-US" sz="2400" kern="1200" dirty="0">
            <a:solidFill>
              <a:schemeClr val="accent6">
                <a:lumMod val="50000"/>
              </a:schemeClr>
            </a:solidFill>
            <a:latin typeface="Century Gothic" panose="020B0502020202020204" pitchFamily="34" charset="0"/>
            <a:ea typeface="+mn-ea"/>
            <a:cs typeface="+mn-cs"/>
          </a:endParaRPr>
        </a:p>
      </dgm:t>
    </dgm:pt>
    <dgm:pt modelId="{41EA8838-B5CB-47D5-8575-E18E8D6E97C3}" type="parTrans" cxnId="{6F628DEA-214A-4EC5-9CCD-D651D23308E7}">
      <dgm:prSet/>
      <dgm:spPr/>
      <dgm:t>
        <a:bodyPr/>
        <a:lstStyle/>
        <a:p>
          <a:endParaRPr lang="en-US"/>
        </a:p>
      </dgm:t>
    </dgm:pt>
    <dgm:pt modelId="{09CC0C5C-9F02-4059-AC60-20D0129A409E}" type="sibTrans" cxnId="{6F628DEA-214A-4EC5-9CCD-D651D23308E7}">
      <dgm:prSet/>
      <dgm:spPr/>
      <dgm:t>
        <a:bodyPr/>
        <a:lstStyle/>
        <a:p>
          <a:endParaRPr lang="en-US"/>
        </a:p>
      </dgm:t>
    </dgm:pt>
    <dgm:pt modelId="{530D29B6-13E0-4233-A475-9777106B2A00}">
      <dgm:prSet custT="1"/>
      <dgm:spPr>
        <a:solidFill>
          <a:schemeClr val="bg1">
            <a:lumMod val="85000"/>
            <a:alpha val="90000"/>
          </a:schemeClr>
        </a:solidFill>
      </dgm:spPr>
      <dgm:t>
        <a:bodyPr/>
        <a:lstStyle/>
        <a:p>
          <a:r>
            <a:rPr lang="en-GB" sz="2400" kern="1200" dirty="0" smtClean="0">
              <a:solidFill>
                <a:schemeClr val="accent6">
                  <a:lumMod val="50000"/>
                </a:schemeClr>
              </a:solidFill>
              <a:latin typeface="Century Gothic" panose="020B0502020202020204" pitchFamily="34" charset="0"/>
              <a:ea typeface="+mn-ea"/>
              <a:cs typeface="+mn-cs"/>
            </a:rPr>
            <a:t>Payment for services within 30 days </a:t>
          </a:r>
          <a:endParaRPr lang="en-GB" sz="2400" kern="1200" dirty="0">
            <a:solidFill>
              <a:schemeClr val="accent6">
                <a:lumMod val="50000"/>
              </a:schemeClr>
            </a:solidFill>
            <a:latin typeface="Century Gothic" panose="020B0502020202020204" pitchFamily="34" charset="0"/>
            <a:ea typeface="+mn-ea"/>
            <a:cs typeface="+mn-cs"/>
          </a:endParaRPr>
        </a:p>
      </dgm:t>
    </dgm:pt>
    <dgm:pt modelId="{996B4FEA-8ADF-41ED-864B-4207DD314B40}" type="parTrans" cxnId="{65346A46-2990-4CAF-85B4-783C5D53AB0E}">
      <dgm:prSet/>
      <dgm:spPr/>
      <dgm:t>
        <a:bodyPr/>
        <a:lstStyle/>
        <a:p>
          <a:endParaRPr lang="en-US"/>
        </a:p>
      </dgm:t>
    </dgm:pt>
    <dgm:pt modelId="{FC4371DA-215E-4F40-87F5-DB321DFDA5CD}" type="sibTrans" cxnId="{65346A46-2990-4CAF-85B4-783C5D53AB0E}">
      <dgm:prSet/>
      <dgm:spPr/>
      <dgm:t>
        <a:bodyPr/>
        <a:lstStyle/>
        <a:p>
          <a:endParaRPr lang="en-US"/>
        </a:p>
      </dgm:t>
    </dgm:pt>
    <dgm:pt modelId="{9C302D8A-EEB8-4814-9397-0F576CEFD565}">
      <dgm:prSet custT="1"/>
      <dgm:spPr>
        <a:solidFill>
          <a:schemeClr val="bg1">
            <a:lumMod val="85000"/>
            <a:alpha val="90000"/>
          </a:schemeClr>
        </a:solidFill>
      </dgm:spPr>
      <dgm:t>
        <a:bodyPr/>
        <a:lstStyle/>
        <a:p>
          <a:r>
            <a:rPr lang="en-GB" altLang="en-US" sz="2400" kern="1200" dirty="0" smtClean="0">
              <a:solidFill>
                <a:schemeClr val="accent6">
                  <a:lumMod val="50000"/>
                </a:schemeClr>
              </a:solidFill>
              <a:latin typeface="Century Gothic" panose="020B0502020202020204" pitchFamily="34" charset="0"/>
              <a:ea typeface="+mn-ea"/>
              <a:cs typeface="+mn-cs"/>
            </a:rPr>
            <a:t>Strengthened management Capacity</a:t>
          </a:r>
          <a:endParaRPr lang="en-ZA" altLang="en-US" sz="2400" kern="1200" dirty="0">
            <a:solidFill>
              <a:schemeClr val="accent6">
                <a:lumMod val="50000"/>
              </a:schemeClr>
            </a:solidFill>
            <a:latin typeface="Century Gothic" panose="020B0502020202020204" pitchFamily="34" charset="0"/>
            <a:ea typeface="+mn-ea"/>
            <a:cs typeface="+mn-cs"/>
          </a:endParaRPr>
        </a:p>
      </dgm:t>
    </dgm:pt>
    <dgm:pt modelId="{7553FC5B-9D57-494E-A0F4-A7D24A7E76EB}" type="parTrans" cxnId="{ED74EB24-76D9-479F-B3AD-347206CD0672}">
      <dgm:prSet/>
      <dgm:spPr/>
      <dgm:t>
        <a:bodyPr/>
        <a:lstStyle/>
        <a:p>
          <a:endParaRPr lang="en-US"/>
        </a:p>
      </dgm:t>
    </dgm:pt>
    <dgm:pt modelId="{3FAAC4CB-63E2-4082-ADA6-6A9DC4AD62CB}" type="sibTrans" cxnId="{ED74EB24-76D9-479F-B3AD-347206CD0672}">
      <dgm:prSet/>
      <dgm:spPr/>
      <dgm:t>
        <a:bodyPr/>
        <a:lstStyle/>
        <a:p>
          <a:endParaRPr lang="en-US"/>
        </a:p>
      </dgm:t>
    </dgm:pt>
    <dgm:pt modelId="{D9799993-82E3-4FEB-9CE5-5C00CB1C02E3}">
      <dgm:prSet phldrT="[Text]" custT="1"/>
      <dgm:spPr>
        <a:solidFill>
          <a:schemeClr val="bg1">
            <a:lumMod val="85000"/>
            <a:alpha val="90000"/>
          </a:schemeClr>
        </a:solidFill>
      </dgm:spPr>
      <dgm:t>
        <a:bodyPr/>
        <a:lstStyle/>
        <a:p>
          <a:r>
            <a:rPr lang="en-ZA" altLang="en-US" sz="2400" kern="1200" dirty="0" smtClean="0">
              <a:solidFill>
                <a:schemeClr val="accent6">
                  <a:lumMod val="50000"/>
                </a:schemeClr>
              </a:solidFill>
              <a:latin typeface="Century Gothic" panose="020B0502020202020204" pitchFamily="34" charset="0"/>
              <a:ea typeface="+mn-ea"/>
              <a:cs typeface="+mn-cs"/>
            </a:rPr>
            <a:t>Renting a portion of a building or a temporary structure</a:t>
          </a:r>
          <a:endParaRPr lang="en-US" sz="2400" kern="1200" dirty="0">
            <a:solidFill>
              <a:schemeClr val="accent6">
                <a:lumMod val="50000"/>
              </a:schemeClr>
            </a:solidFill>
            <a:latin typeface="Century Gothic" panose="020B0502020202020204" pitchFamily="34" charset="0"/>
            <a:ea typeface="+mn-ea"/>
            <a:cs typeface="+mn-cs"/>
          </a:endParaRPr>
        </a:p>
      </dgm:t>
    </dgm:pt>
    <dgm:pt modelId="{7B54AABB-DD4E-4102-8A3C-BB05333ACAA0}" type="parTrans" cxnId="{B3B9DF37-6B38-4B1B-AAFA-3183BB0A4CD2}">
      <dgm:prSet/>
      <dgm:spPr/>
      <dgm:t>
        <a:bodyPr/>
        <a:lstStyle/>
        <a:p>
          <a:endParaRPr lang="en-US"/>
        </a:p>
      </dgm:t>
    </dgm:pt>
    <dgm:pt modelId="{3E926B09-751F-4362-B949-BFE7DE4E14FC}" type="sibTrans" cxnId="{B3B9DF37-6B38-4B1B-AAFA-3183BB0A4CD2}">
      <dgm:prSet/>
      <dgm:spPr/>
      <dgm:t>
        <a:bodyPr/>
        <a:lstStyle/>
        <a:p>
          <a:endParaRPr lang="en-US"/>
        </a:p>
      </dgm:t>
    </dgm:pt>
    <dgm:pt modelId="{E4FDDA20-4903-4A74-9CC1-F03FD9D5A2B8}">
      <dgm:prSet phldrT="[Text]" custT="1"/>
      <dgm:spPr>
        <a:solidFill>
          <a:schemeClr val="bg1">
            <a:lumMod val="85000"/>
            <a:alpha val="90000"/>
          </a:schemeClr>
        </a:solidFill>
      </dgm:spPr>
      <dgm:t>
        <a:bodyPr/>
        <a:lstStyle/>
        <a:p>
          <a:r>
            <a:rPr lang="en-ZA" altLang="en-US" sz="2400" kern="1200" dirty="0" smtClean="0">
              <a:solidFill>
                <a:schemeClr val="accent6">
                  <a:lumMod val="50000"/>
                </a:schemeClr>
              </a:solidFill>
              <a:latin typeface="Century Gothic" panose="020B0502020202020204" pitchFamily="34" charset="0"/>
              <a:ea typeface="+mn-ea"/>
              <a:cs typeface="+mn-cs"/>
            </a:rPr>
            <a:t>Shortage of office space</a:t>
          </a:r>
          <a:endParaRPr lang="en-US" sz="2400" kern="1200" dirty="0">
            <a:solidFill>
              <a:schemeClr val="accent6">
                <a:lumMod val="50000"/>
              </a:schemeClr>
            </a:solidFill>
            <a:latin typeface="Century Gothic" panose="020B0502020202020204" pitchFamily="34" charset="0"/>
            <a:ea typeface="+mn-ea"/>
            <a:cs typeface="+mn-cs"/>
          </a:endParaRPr>
        </a:p>
      </dgm:t>
    </dgm:pt>
    <dgm:pt modelId="{CF93DDFE-26E4-4A8B-BD67-F151679D731F}" type="parTrans" cxnId="{A47BBEED-B7ED-4E89-BB63-11BA0F47E27D}">
      <dgm:prSet/>
      <dgm:spPr/>
      <dgm:t>
        <a:bodyPr/>
        <a:lstStyle/>
        <a:p>
          <a:endParaRPr lang="en-US"/>
        </a:p>
      </dgm:t>
    </dgm:pt>
    <dgm:pt modelId="{ED538C9D-9AEC-47DB-8DAC-945C31689998}" type="sibTrans" cxnId="{A47BBEED-B7ED-4E89-BB63-11BA0F47E27D}">
      <dgm:prSet/>
      <dgm:spPr/>
      <dgm:t>
        <a:bodyPr/>
        <a:lstStyle/>
        <a:p>
          <a:endParaRPr lang="en-US"/>
        </a:p>
      </dgm:t>
    </dgm:pt>
    <dgm:pt modelId="{F4967242-FF27-4F35-ACA4-1BDA32DF5F65}">
      <dgm:prSet custT="1"/>
      <dgm:spPr>
        <a:solidFill>
          <a:schemeClr val="bg1">
            <a:lumMod val="85000"/>
            <a:alpha val="90000"/>
          </a:schemeClr>
        </a:solidFill>
      </dgm:spPr>
      <dgm:t>
        <a:bodyPr/>
        <a:lstStyle/>
        <a:p>
          <a:r>
            <a:rPr lang="en-GB" altLang="en-US" sz="2400" b="1" kern="1200" dirty="0" smtClean="0">
              <a:solidFill>
                <a:schemeClr val="accent6">
                  <a:lumMod val="50000"/>
                </a:schemeClr>
              </a:solidFill>
              <a:latin typeface="Century Gothic" panose="020B0502020202020204" pitchFamily="34" charset="0"/>
              <a:ea typeface="+mn-ea"/>
              <a:cs typeface="+mn-cs"/>
            </a:rPr>
            <a:t>(page 10)</a:t>
          </a:r>
          <a:endParaRPr lang="en-ZA" altLang="en-US" sz="2400" b="1" kern="1200" dirty="0">
            <a:solidFill>
              <a:schemeClr val="accent6">
                <a:lumMod val="50000"/>
              </a:schemeClr>
            </a:solidFill>
            <a:latin typeface="Century Gothic" panose="020B0502020202020204" pitchFamily="34" charset="0"/>
            <a:ea typeface="+mn-ea"/>
            <a:cs typeface="+mn-cs"/>
          </a:endParaRPr>
        </a:p>
      </dgm:t>
    </dgm:pt>
    <dgm:pt modelId="{D613A772-7C0C-46ED-8CD0-6F2DA8F699AD}" type="parTrans" cxnId="{6EFBB273-A1DD-41BE-84F0-8795C4A70731}">
      <dgm:prSet/>
      <dgm:spPr/>
    </dgm:pt>
    <dgm:pt modelId="{0AFA5F3E-1534-4A98-8B43-F6F96D69E868}" type="sibTrans" cxnId="{6EFBB273-A1DD-41BE-84F0-8795C4A70731}">
      <dgm:prSet/>
      <dgm:spPr/>
    </dgm:pt>
    <dgm:pt modelId="{7AEF849B-7823-499A-B670-AC7DEECCB054}">
      <dgm:prSet custT="1"/>
      <dgm:spPr>
        <a:solidFill>
          <a:schemeClr val="bg1">
            <a:lumMod val="85000"/>
            <a:alpha val="90000"/>
          </a:schemeClr>
        </a:solidFill>
      </dgm:spPr>
      <dgm:t>
        <a:bodyPr/>
        <a:lstStyle/>
        <a:p>
          <a:r>
            <a:rPr lang="en-ZA" altLang="en-US" sz="2400" b="1" kern="1200" dirty="0" smtClean="0">
              <a:solidFill>
                <a:schemeClr val="accent6">
                  <a:lumMod val="50000"/>
                </a:schemeClr>
              </a:solidFill>
              <a:latin typeface="Century Gothic" panose="020B0502020202020204" pitchFamily="34" charset="0"/>
              <a:ea typeface="+mn-ea"/>
              <a:cs typeface="+mn-cs"/>
            </a:rPr>
            <a:t>(page 10)</a:t>
          </a:r>
          <a:endParaRPr lang="en-ZA" altLang="en-US" sz="2400" kern="1200" dirty="0">
            <a:solidFill>
              <a:schemeClr val="accent6">
                <a:lumMod val="50000"/>
              </a:schemeClr>
            </a:solidFill>
            <a:latin typeface="Century Gothic" panose="020B0502020202020204" pitchFamily="34" charset="0"/>
            <a:ea typeface="+mn-ea"/>
            <a:cs typeface="+mn-cs"/>
          </a:endParaRPr>
        </a:p>
      </dgm:t>
    </dgm:pt>
    <dgm:pt modelId="{AA974A27-917E-429B-8843-E372E852F7C1}" type="parTrans" cxnId="{269728BC-F2E6-4B3D-8B06-2C28D434F1F8}">
      <dgm:prSet/>
      <dgm:spPr/>
    </dgm:pt>
    <dgm:pt modelId="{C03FF5A4-47A1-46DA-8177-9E9D20F8B948}" type="sibTrans" cxnId="{269728BC-F2E6-4B3D-8B06-2C28D434F1F8}">
      <dgm:prSet/>
      <dgm:spPr/>
    </dgm:pt>
    <dgm:pt modelId="{3ABC5E65-C51F-4837-9469-43CA084E8DC7}">
      <dgm:prSet phldrT="[Text]" custT="1"/>
      <dgm:spPr>
        <a:solidFill>
          <a:schemeClr val="bg1">
            <a:lumMod val="85000"/>
            <a:alpha val="90000"/>
          </a:schemeClr>
        </a:solidFill>
      </dgm:spPr>
      <dgm:t>
        <a:bodyPr/>
        <a:lstStyle/>
        <a:p>
          <a:r>
            <a:rPr lang="en-ZA" altLang="en-US" sz="2400" b="1" kern="1200" dirty="0" smtClean="0">
              <a:solidFill>
                <a:schemeClr val="accent6">
                  <a:lumMod val="50000"/>
                </a:schemeClr>
              </a:solidFill>
              <a:latin typeface="Century Gothic" panose="020B0502020202020204" pitchFamily="34" charset="0"/>
              <a:ea typeface="+mn-ea"/>
              <a:cs typeface="+mn-cs"/>
            </a:rPr>
            <a:t>(Page 9)</a:t>
          </a:r>
          <a:endParaRPr lang="en-US" sz="2400" b="1" kern="1200" dirty="0">
            <a:solidFill>
              <a:schemeClr val="accent6">
                <a:lumMod val="50000"/>
              </a:schemeClr>
            </a:solidFill>
            <a:latin typeface="Century Gothic" panose="020B0502020202020204" pitchFamily="34" charset="0"/>
            <a:ea typeface="+mn-ea"/>
            <a:cs typeface="+mn-cs"/>
          </a:endParaRPr>
        </a:p>
      </dgm:t>
    </dgm:pt>
    <dgm:pt modelId="{45270042-460B-4046-8E05-F4322F9E9545}" type="parTrans" cxnId="{2621211F-2A9F-44C0-AA37-088FD3B0DADB}">
      <dgm:prSet/>
      <dgm:spPr/>
    </dgm:pt>
    <dgm:pt modelId="{DBA9FEAA-AD5F-4AB0-A574-6A9B88B7B23F}" type="sibTrans" cxnId="{2621211F-2A9F-44C0-AA37-088FD3B0DADB}">
      <dgm:prSet/>
      <dgm:spPr/>
    </dgm:pt>
    <dgm:pt modelId="{53F6188A-5BE5-4BB1-AAD0-45ED2C40DB1A}" type="pres">
      <dgm:prSet presAssocID="{C27A697C-1D4A-4849-8C74-44201330BAF4}" presName="Name0" presStyleCnt="0">
        <dgm:presLayoutVars>
          <dgm:dir/>
          <dgm:animLvl val="lvl"/>
          <dgm:resizeHandles val="exact"/>
        </dgm:presLayoutVars>
      </dgm:prSet>
      <dgm:spPr/>
      <dgm:t>
        <a:bodyPr/>
        <a:lstStyle/>
        <a:p>
          <a:endParaRPr lang="en-US"/>
        </a:p>
      </dgm:t>
    </dgm:pt>
    <dgm:pt modelId="{D4BC98F9-CC83-41C0-ABA7-6269C467E697}" type="pres">
      <dgm:prSet presAssocID="{BAD370CE-66D9-4222-93BF-148987778C03}" presName="composite" presStyleCnt="0"/>
      <dgm:spPr/>
    </dgm:pt>
    <dgm:pt modelId="{F6DD2820-AB5B-40C9-9D18-FC5A763E68A9}" type="pres">
      <dgm:prSet presAssocID="{BAD370CE-66D9-4222-93BF-148987778C03}" presName="parTx" presStyleLbl="alignNode1" presStyleIdx="0" presStyleCnt="3">
        <dgm:presLayoutVars>
          <dgm:chMax val="0"/>
          <dgm:chPref val="0"/>
          <dgm:bulletEnabled val="1"/>
        </dgm:presLayoutVars>
      </dgm:prSet>
      <dgm:spPr/>
      <dgm:t>
        <a:bodyPr/>
        <a:lstStyle/>
        <a:p>
          <a:endParaRPr lang="en-US"/>
        </a:p>
      </dgm:t>
    </dgm:pt>
    <dgm:pt modelId="{3DE04BFE-9DFF-4FF3-A8A2-60CF41540BB0}" type="pres">
      <dgm:prSet presAssocID="{BAD370CE-66D9-4222-93BF-148987778C03}" presName="desTx" presStyleLbl="alignAccFollowNode1" presStyleIdx="0" presStyleCnt="3">
        <dgm:presLayoutVars>
          <dgm:bulletEnabled val="1"/>
        </dgm:presLayoutVars>
      </dgm:prSet>
      <dgm:spPr/>
      <dgm:t>
        <a:bodyPr/>
        <a:lstStyle/>
        <a:p>
          <a:endParaRPr lang="en-US"/>
        </a:p>
      </dgm:t>
    </dgm:pt>
    <dgm:pt modelId="{B6371261-4251-48F0-8467-D2809A88B52F}" type="pres">
      <dgm:prSet presAssocID="{A2371F0B-3BEB-47C1-82B2-0EF12CB517EB}" presName="space" presStyleCnt="0"/>
      <dgm:spPr/>
    </dgm:pt>
    <dgm:pt modelId="{16DCA796-E701-4E19-90FB-59318C2CF6E2}" type="pres">
      <dgm:prSet presAssocID="{677E488E-5F8E-4F56-9C3F-D8B77A372250}" presName="composite" presStyleCnt="0"/>
      <dgm:spPr/>
    </dgm:pt>
    <dgm:pt modelId="{C8DB4A71-016B-4B5B-8624-35ACD9497945}" type="pres">
      <dgm:prSet presAssocID="{677E488E-5F8E-4F56-9C3F-D8B77A372250}" presName="parTx" presStyleLbl="alignNode1" presStyleIdx="1" presStyleCnt="3">
        <dgm:presLayoutVars>
          <dgm:chMax val="0"/>
          <dgm:chPref val="0"/>
          <dgm:bulletEnabled val="1"/>
        </dgm:presLayoutVars>
      </dgm:prSet>
      <dgm:spPr/>
      <dgm:t>
        <a:bodyPr/>
        <a:lstStyle/>
        <a:p>
          <a:endParaRPr lang="en-US"/>
        </a:p>
      </dgm:t>
    </dgm:pt>
    <dgm:pt modelId="{2CF6A132-48D1-4B60-9957-CF818FF6A90E}" type="pres">
      <dgm:prSet presAssocID="{677E488E-5F8E-4F56-9C3F-D8B77A372250}" presName="desTx" presStyleLbl="alignAccFollowNode1" presStyleIdx="1" presStyleCnt="3">
        <dgm:presLayoutVars>
          <dgm:bulletEnabled val="1"/>
        </dgm:presLayoutVars>
      </dgm:prSet>
      <dgm:spPr/>
      <dgm:t>
        <a:bodyPr/>
        <a:lstStyle/>
        <a:p>
          <a:endParaRPr lang="en-US"/>
        </a:p>
      </dgm:t>
    </dgm:pt>
    <dgm:pt modelId="{D22EEC51-5A74-4D6D-A782-C913BC7C7EB4}" type="pres">
      <dgm:prSet presAssocID="{34F16472-83B8-45B5-822A-3E8CEC073847}" presName="space" presStyleCnt="0"/>
      <dgm:spPr/>
    </dgm:pt>
    <dgm:pt modelId="{4BACD533-D399-44BA-B851-D25DA7EFD217}" type="pres">
      <dgm:prSet presAssocID="{C7F67FE0-4896-485A-81E5-063C4B69BF03}" presName="composite" presStyleCnt="0"/>
      <dgm:spPr/>
    </dgm:pt>
    <dgm:pt modelId="{88D2D075-F2A0-496A-84E0-97588F1253E8}" type="pres">
      <dgm:prSet presAssocID="{C7F67FE0-4896-485A-81E5-063C4B69BF03}" presName="parTx" presStyleLbl="alignNode1" presStyleIdx="2" presStyleCnt="3" custScaleY="112875">
        <dgm:presLayoutVars>
          <dgm:chMax val="0"/>
          <dgm:chPref val="0"/>
          <dgm:bulletEnabled val="1"/>
        </dgm:presLayoutVars>
      </dgm:prSet>
      <dgm:spPr/>
      <dgm:t>
        <a:bodyPr/>
        <a:lstStyle/>
        <a:p>
          <a:endParaRPr lang="en-US"/>
        </a:p>
      </dgm:t>
    </dgm:pt>
    <dgm:pt modelId="{62A24C02-B780-487B-B11D-EE853BFCDF61}" type="pres">
      <dgm:prSet presAssocID="{C7F67FE0-4896-485A-81E5-063C4B69BF03}" presName="desTx" presStyleLbl="alignAccFollowNode1" presStyleIdx="2" presStyleCnt="3">
        <dgm:presLayoutVars>
          <dgm:bulletEnabled val="1"/>
        </dgm:presLayoutVars>
      </dgm:prSet>
      <dgm:spPr/>
      <dgm:t>
        <a:bodyPr/>
        <a:lstStyle/>
        <a:p>
          <a:endParaRPr lang="en-US"/>
        </a:p>
      </dgm:t>
    </dgm:pt>
  </dgm:ptLst>
  <dgm:cxnLst>
    <dgm:cxn modelId="{192E4EA9-0418-43CD-A944-3FE752D93E20}" srcId="{677E488E-5F8E-4F56-9C3F-D8B77A372250}" destId="{D247F19C-C8F6-41C2-AF2E-25DB6F1FE334}" srcOrd="0" destOrd="0" parTransId="{21BF1F6C-AF19-4DEE-A93D-A6DD36B827DB}" sibTransId="{E682AE01-71D0-4A0A-BC8D-B67F80568B64}"/>
    <dgm:cxn modelId="{2621211F-2A9F-44C0-AA37-088FD3B0DADB}" srcId="{C7F67FE0-4896-485A-81E5-063C4B69BF03}" destId="{3ABC5E65-C51F-4837-9469-43CA084E8DC7}" srcOrd="2" destOrd="0" parTransId="{45270042-460B-4046-8E05-F4322F9E9545}" sibTransId="{DBA9FEAA-AD5F-4AB0-A574-6A9B88B7B23F}"/>
    <dgm:cxn modelId="{A47BBEED-B7ED-4E89-BB63-11BA0F47E27D}" srcId="{C7F67FE0-4896-485A-81E5-063C4B69BF03}" destId="{E4FDDA20-4903-4A74-9CC1-F03FD9D5A2B8}" srcOrd="0" destOrd="0" parTransId="{CF93DDFE-26E4-4A8B-BD67-F151679D731F}" sibTransId="{ED538C9D-9AEC-47DB-8DAC-945C31689998}"/>
    <dgm:cxn modelId="{8C745407-8B61-468A-A76F-0C85470B2394}" type="presOf" srcId="{C27A697C-1D4A-4849-8C74-44201330BAF4}" destId="{53F6188A-5BE5-4BB1-AAD0-45ED2C40DB1A}" srcOrd="0" destOrd="0" presId="urn:microsoft.com/office/officeart/2005/8/layout/hList1"/>
    <dgm:cxn modelId="{EAB76927-3274-4EFD-8F09-715288193A0B}" srcId="{C27A697C-1D4A-4849-8C74-44201330BAF4}" destId="{677E488E-5F8E-4F56-9C3F-D8B77A372250}" srcOrd="1" destOrd="0" parTransId="{D0AC2F90-3037-41DB-B56F-D4468963E2F6}" sibTransId="{34F16472-83B8-45B5-822A-3E8CEC073847}"/>
    <dgm:cxn modelId="{DBB8340C-8468-4733-B3D6-10D98CAD7220}" type="presOf" srcId="{D247F19C-C8F6-41C2-AF2E-25DB6F1FE334}" destId="{2CF6A132-48D1-4B60-9957-CF818FF6A90E}" srcOrd="0" destOrd="0" presId="urn:microsoft.com/office/officeart/2005/8/layout/hList1"/>
    <dgm:cxn modelId="{B81980AF-081E-4127-BE6C-2F275B74C420}" srcId="{BAD370CE-66D9-4222-93BF-148987778C03}" destId="{3C9E136D-0AB7-43D9-A5D1-D8CA1F1023C6}" srcOrd="0" destOrd="0" parTransId="{CD464DFA-2BFB-4764-94C7-0B05C9C28C55}" sibTransId="{EC298486-6CA5-4DAE-ACB6-EFAF9C3B651A}"/>
    <dgm:cxn modelId="{7629D2F6-2EB9-44E0-A3B2-995813DBB55C}" type="presOf" srcId="{9C302D8A-EEB8-4814-9397-0F576CEFD565}" destId="{2CF6A132-48D1-4B60-9957-CF818FF6A90E}" srcOrd="0" destOrd="2" presId="urn:microsoft.com/office/officeart/2005/8/layout/hList1"/>
    <dgm:cxn modelId="{6EFBB273-A1DD-41BE-84F0-8795C4A70731}" srcId="{BAD370CE-66D9-4222-93BF-148987778C03}" destId="{F4967242-FF27-4F35-ACA4-1BDA32DF5F65}" srcOrd="3" destOrd="0" parTransId="{D613A772-7C0C-46ED-8CD0-6F2DA8F699AD}" sibTransId="{0AFA5F3E-1534-4A98-8B43-F6F96D69E868}"/>
    <dgm:cxn modelId="{EF328359-39BD-4A8E-8F78-07AC3E493ACE}" type="presOf" srcId="{C7F67FE0-4896-485A-81E5-063C4B69BF03}" destId="{88D2D075-F2A0-496A-84E0-97588F1253E8}" srcOrd="0" destOrd="0" presId="urn:microsoft.com/office/officeart/2005/8/layout/hList1"/>
    <dgm:cxn modelId="{8DC02271-0C88-4CCF-B217-B99BD9DC3153}" type="presOf" srcId="{E4FDDA20-4903-4A74-9CC1-F03FD9D5A2B8}" destId="{62A24C02-B780-487B-B11D-EE853BFCDF61}" srcOrd="0" destOrd="0" presId="urn:microsoft.com/office/officeart/2005/8/layout/hList1"/>
    <dgm:cxn modelId="{8148E876-0D65-47A2-A29C-C4553DDFA809}" srcId="{C27A697C-1D4A-4849-8C74-44201330BAF4}" destId="{C7F67FE0-4896-485A-81E5-063C4B69BF03}" srcOrd="2" destOrd="0" parTransId="{6255A645-0F95-40D0-AC3D-E1BBAB72EEFB}" sibTransId="{346967FC-2080-4E1B-8331-3BA8FC3336B0}"/>
    <dgm:cxn modelId="{6F628DEA-214A-4EC5-9CCD-D651D23308E7}" srcId="{BAD370CE-66D9-4222-93BF-148987778C03}" destId="{D8700381-7FFB-456D-9967-BB99392825FF}" srcOrd="2" destOrd="0" parTransId="{41EA8838-B5CB-47D5-8575-E18E8D6E97C3}" sibTransId="{09CC0C5C-9F02-4059-AC60-20D0129A409E}"/>
    <dgm:cxn modelId="{D5353B44-CA65-4E65-835A-DAC55E86DBB4}" type="presOf" srcId="{D8700381-7FFB-456D-9967-BB99392825FF}" destId="{3DE04BFE-9DFF-4FF3-A8A2-60CF41540BB0}" srcOrd="0" destOrd="2" presId="urn:microsoft.com/office/officeart/2005/8/layout/hList1"/>
    <dgm:cxn modelId="{27FD8332-277D-439B-A329-683F047A4443}" type="presOf" srcId="{3ABC5E65-C51F-4837-9469-43CA084E8DC7}" destId="{62A24C02-B780-487B-B11D-EE853BFCDF61}" srcOrd="0" destOrd="2" presId="urn:microsoft.com/office/officeart/2005/8/layout/hList1"/>
    <dgm:cxn modelId="{269728BC-F2E6-4B3D-8B06-2C28D434F1F8}" srcId="{677E488E-5F8E-4F56-9C3F-D8B77A372250}" destId="{7AEF849B-7823-499A-B670-AC7DEECCB054}" srcOrd="3" destOrd="0" parTransId="{AA974A27-917E-429B-8843-E372E852F7C1}" sibTransId="{C03FF5A4-47A1-46DA-8177-9E9D20F8B948}"/>
    <dgm:cxn modelId="{4AA2B6A9-CA54-4C0A-8ACD-66C63830C7AD}" type="presOf" srcId="{3C9E136D-0AB7-43D9-A5D1-D8CA1F1023C6}" destId="{3DE04BFE-9DFF-4FF3-A8A2-60CF41540BB0}" srcOrd="0" destOrd="0" presId="urn:microsoft.com/office/officeart/2005/8/layout/hList1"/>
    <dgm:cxn modelId="{A37B701A-33AA-40B1-8CBE-9221516D76F3}" type="presOf" srcId="{9E541522-71FB-4129-B167-99F92A757708}" destId="{3DE04BFE-9DFF-4FF3-A8A2-60CF41540BB0}" srcOrd="0" destOrd="1" presId="urn:microsoft.com/office/officeart/2005/8/layout/hList1"/>
    <dgm:cxn modelId="{95FEB07C-24FE-416C-B818-F1902D18BB1E}" type="presOf" srcId="{7AEF849B-7823-499A-B670-AC7DEECCB054}" destId="{2CF6A132-48D1-4B60-9957-CF818FF6A90E}" srcOrd="0" destOrd="3" presId="urn:microsoft.com/office/officeart/2005/8/layout/hList1"/>
    <dgm:cxn modelId="{ED74EB24-76D9-479F-B3AD-347206CD0672}" srcId="{677E488E-5F8E-4F56-9C3F-D8B77A372250}" destId="{9C302D8A-EEB8-4814-9397-0F576CEFD565}" srcOrd="2" destOrd="0" parTransId="{7553FC5B-9D57-494E-A0F4-A7D24A7E76EB}" sibTransId="{3FAAC4CB-63E2-4082-ADA6-6A9DC4AD62CB}"/>
    <dgm:cxn modelId="{18F4BA71-1E7F-4B3A-9ABF-19F016FBF73A}" srcId="{C27A697C-1D4A-4849-8C74-44201330BAF4}" destId="{BAD370CE-66D9-4222-93BF-148987778C03}" srcOrd="0" destOrd="0" parTransId="{D01FB69F-E426-4DAC-87A9-EF3B4BC8790F}" sibTransId="{A2371F0B-3BEB-47C1-82B2-0EF12CB517EB}"/>
    <dgm:cxn modelId="{47176DDA-930C-4480-8A12-7A2CCF50F738}" type="presOf" srcId="{D9799993-82E3-4FEB-9CE5-5C00CB1C02E3}" destId="{62A24C02-B780-487B-B11D-EE853BFCDF61}" srcOrd="0" destOrd="1" presId="urn:microsoft.com/office/officeart/2005/8/layout/hList1"/>
    <dgm:cxn modelId="{CAE0D9BE-F5A3-4696-8C10-B3DD26D4B34C}" type="presOf" srcId="{677E488E-5F8E-4F56-9C3F-D8B77A372250}" destId="{C8DB4A71-016B-4B5B-8624-35ACD9497945}" srcOrd="0" destOrd="0" presId="urn:microsoft.com/office/officeart/2005/8/layout/hList1"/>
    <dgm:cxn modelId="{96820313-F61B-4E20-A23F-0C047F89C1E3}" type="presOf" srcId="{530D29B6-13E0-4233-A475-9777106B2A00}" destId="{2CF6A132-48D1-4B60-9957-CF818FF6A90E}" srcOrd="0" destOrd="1" presId="urn:microsoft.com/office/officeart/2005/8/layout/hList1"/>
    <dgm:cxn modelId="{65346A46-2990-4CAF-85B4-783C5D53AB0E}" srcId="{677E488E-5F8E-4F56-9C3F-D8B77A372250}" destId="{530D29B6-13E0-4233-A475-9777106B2A00}" srcOrd="1" destOrd="0" parTransId="{996B4FEA-8ADF-41ED-864B-4207DD314B40}" sibTransId="{FC4371DA-215E-4F40-87F5-DB321DFDA5CD}"/>
    <dgm:cxn modelId="{B3B9DF37-6B38-4B1B-AAFA-3183BB0A4CD2}" srcId="{C7F67FE0-4896-485A-81E5-063C4B69BF03}" destId="{D9799993-82E3-4FEB-9CE5-5C00CB1C02E3}" srcOrd="1" destOrd="0" parTransId="{7B54AABB-DD4E-4102-8A3C-BB05333ACAA0}" sibTransId="{3E926B09-751F-4362-B949-BFE7DE4E14FC}"/>
    <dgm:cxn modelId="{645A684F-3857-4C69-88AD-60EC0E69C758}" type="presOf" srcId="{F4967242-FF27-4F35-ACA4-1BDA32DF5F65}" destId="{3DE04BFE-9DFF-4FF3-A8A2-60CF41540BB0}" srcOrd="0" destOrd="3" presId="urn:microsoft.com/office/officeart/2005/8/layout/hList1"/>
    <dgm:cxn modelId="{8EFC4E9B-D0E5-45D7-9286-0A8A8ABD4F90}" srcId="{BAD370CE-66D9-4222-93BF-148987778C03}" destId="{9E541522-71FB-4129-B167-99F92A757708}" srcOrd="1" destOrd="0" parTransId="{7C7E1E7D-0BCA-4B50-BECC-6501272FA00B}" sibTransId="{A0A149D0-ECF7-4832-BF7A-EB2BD0A992C8}"/>
    <dgm:cxn modelId="{65A93841-7697-4C2B-B191-9613F1F310A8}" type="presOf" srcId="{BAD370CE-66D9-4222-93BF-148987778C03}" destId="{F6DD2820-AB5B-40C9-9D18-FC5A763E68A9}" srcOrd="0" destOrd="0" presId="urn:microsoft.com/office/officeart/2005/8/layout/hList1"/>
    <dgm:cxn modelId="{7E92FE08-AA28-4A98-A025-2C146D7EBA34}" type="presParOf" srcId="{53F6188A-5BE5-4BB1-AAD0-45ED2C40DB1A}" destId="{D4BC98F9-CC83-41C0-ABA7-6269C467E697}" srcOrd="0" destOrd="0" presId="urn:microsoft.com/office/officeart/2005/8/layout/hList1"/>
    <dgm:cxn modelId="{15975587-E3D3-4DD9-9A87-71DCA5F06E6B}" type="presParOf" srcId="{D4BC98F9-CC83-41C0-ABA7-6269C467E697}" destId="{F6DD2820-AB5B-40C9-9D18-FC5A763E68A9}" srcOrd="0" destOrd="0" presId="urn:microsoft.com/office/officeart/2005/8/layout/hList1"/>
    <dgm:cxn modelId="{930AD532-1C76-4373-BF54-0704BD1DC153}" type="presParOf" srcId="{D4BC98F9-CC83-41C0-ABA7-6269C467E697}" destId="{3DE04BFE-9DFF-4FF3-A8A2-60CF41540BB0}" srcOrd="1" destOrd="0" presId="urn:microsoft.com/office/officeart/2005/8/layout/hList1"/>
    <dgm:cxn modelId="{EF7A303A-75EB-4B97-AB63-4CFAEFA66631}" type="presParOf" srcId="{53F6188A-5BE5-4BB1-AAD0-45ED2C40DB1A}" destId="{B6371261-4251-48F0-8467-D2809A88B52F}" srcOrd="1" destOrd="0" presId="urn:microsoft.com/office/officeart/2005/8/layout/hList1"/>
    <dgm:cxn modelId="{3822753C-5980-4417-84D4-D3D07C5E451D}" type="presParOf" srcId="{53F6188A-5BE5-4BB1-AAD0-45ED2C40DB1A}" destId="{16DCA796-E701-4E19-90FB-59318C2CF6E2}" srcOrd="2" destOrd="0" presId="urn:microsoft.com/office/officeart/2005/8/layout/hList1"/>
    <dgm:cxn modelId="{708B3B66-A1C6-4883-B247-E445DC0C78B1}" type="presParOf" srcId="{16DCA796-E701-4E19-90FB-59318C2CF6E2}" destId="{C8DB4A71-016B-4B5B-8624-35ACD9497945}" srcOrd="0" destOrd="0" presId="urn:microsoft.com/office/officeart/2005/8/layout/hList1"/>
    <dgm:cxn modelId="{7E3ED130-226E-4D22-B38A-57CCA9CE21B3}" type="presParOf" srcId="{16DCA796-E701-4E19-90FB-59318C2CF6E2}" destId="{2CF6A132-48D1-4B60-9957-CF818FF6A90E}" srcOrd="1" destOrd="0" presId="urn:microsoft.com/office/officeart/2005/8/layout/hList1"/>
    <dgm:cxn modelId="{6AFF4773-B336-4A0E-B45E-40A92D404352}" type="presParOf" srcId="{53F6188A-5BE5-4BB1-AAD0-45ED2C40DB1A}" destId="{D22EEC51-5A74-4D6D-A782-C913BC7C7EB4}" srcOrd="3" destOrd="0" presId="urn:microsoft.com/office/officeart/2005/8/layout/hList1"/>
    <dgm:cxn modelId="{80266B69-0D39-49C4-B40F-D905D80F3545}" type="presParOf" srcId="{53F6188A-5BE5-4BB1-AAD0-45ED2C40DB1A}" destId="{4BACD533-D399-44BA-B851-D25DA7EFD217}" srcOrd="4" destOrd="0" presId="urn:microsoft.com/office/officeart/2005/8/layout/hList1"/>
    <dgm:cxn modelId="{B9929EA6-5692-4F5E-8D97-14C9297E295F}" type="presParOf" srcId="{4BACD533-D399-44BA-B851-D25DA7EFD217}" destId="{88D2D075-F2A0-496A-84E0-97588F1253E8}" srcOrd="0" destOrd="0" presId="urn:microsoft.com/office/officeart/2005/8/layout/hList1"/>
    <dgm:cxn modelId="{AC15BE57-132D-458F-8DBF-620562CF044B}" type="presParOf" srcId="{4BACD533-D399-44BA-B851-D25DA7EFD217}" destId="{62A24C02-B780-487B-B11D-EE853BFCDF61}"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D70AA3-943D-46FB-A981-2A71BF4D7670}" type="doc">
      <dgm:prSet loTypeId="urn:microsoft.com/office/officeart/2005/8/layout/hList1" loCatId="list" qsTypeId="urn:microsoft.com/office/officeart/2005/8/quickstyle/3d2" qsCatId="3D" csTypeId="urn:microsoft.com/office/officeart/2005/8/colors/accent2_2" csCatId="accent2" phldr="1"/>
      <dgm:spPr/>
      <dgm:t>
        <a:bodyPr/>
        <a:lstStyle/>
        <a:p>
          <a:endParaRPr lang="en-US"/>
        </a:p>
      </dgm:t>
    </dgm:pt>
    <dgm:pt modelId="{B56F782F-25F6-4FB0-968B-7FCE53018425}">
      <dgm:prSet phldrT="[Text]" custT="1"/>
      <dgm:spPr>
        <a:solidFill>
          <a:srgbClr val="004A8F"/>
        </a:solidFill>
      </dgm:spPr>
      <dgm:t>
        <a:bodyPr/>
        <a:lstStyle/>
        <a:p>
          <a:r>
            <a:rPr lang="en-US" sz="2800" b="1" dirty="0" smtClean="0">
              <a:latin typeface="Century Gothic" panose="020B0502020202020204" pitchFamily="34" charset="0"/>
            </a:rPr>
            <a:t>Corporate Governance</a:t>
          </a:r>
          <a:endParaRPr lang="en-US" sz="2800" b="1" dirty="0">
            <a:latin typeface="Century Gothic" panose="020B0502020202020204" pitchFamily="34" charset="0"/>
          </a:endParaRPr>
        </a:p>
      </dgm:t>
    </dgm:pt>
    <dgm:pt modelId="{A3A1F02C-3B40-4E96-92E2-AF675F5A90DA}" type="parTrans" cxnId="{798E66E5-74BA-4F4D-94BC-66365780D6CB}">
      <dgm:prSet/>
      <dgm:spPr/>
      <dgm:t>
        <a:bodyPr/>
        <a:lstStyle/>
        <a:p>
          <a:endParaRPr lang="en-US" sz="2400"/>
        </a:p>
      </dgm:t>
    </dgm:pt>
    <dgm:pt modelId="{217738BD-76C7-4B38-AD29-ABF2BBA13962}" type="sibTrans" cxnId="{798E66E5-74BA-4F4D-94BC-66365780D6CB}">
      <dgm:prSet/>
      <dgm:spPr/>
      <dgm:t>
        <a:bodyPr/>
        <a:lstStyle/>
        <a:p>
          <a:endParaRPr lang="en-US" sz="2400"/>
        </a:p>
      </dgm:t>
    </dgm:pt>
    <dgm:pt modelId="{6065DCD7-DAEB-47F5-8D83-087F8B14EB29}">
      <dgm:prSet phldrT="[Text]" custT="1"/>
      <dgm:spPr>
        <a:solidFill>
          <a:schemeClr val="bg1">
            <a:lumMod val="85000"/>
            <a:alpha val="90000"/>
          </a:schemeClr>
        </a:solidFill>
      </dgm:spPr>
      <dgm:t>
        <a:bodyPr/>
        <a:lstStyle/>
        <a:p>
          <a:r>
            <a:rPr lang="en-ZA" altLang="en-US" sz="2400" kern="1200" dirty="0" smtClean="0">
              <a:solidFill>
                <a:schemeClr val="accent6">
                  <a:lumMod val="50000"/>
                </a:schemeClr>
              </a:solidFill>
              <a:latin typeface="Century Gothic" panose="020B0502020202020204" pitchFamily="34" charset="0"/>
              <a:ea typeface="+mn-ea"/>
              <a:cs typeface="+mn-cs"/>
            </a:rPr>
            <a:t>Risk management profile has improved</a:t>
          </a:r>
          <a:endParaRPr lang="en-US" sz="2400" kern="1200" dirty="0">
            <a:solidFill>
              <a:schemeClr val="accent6">
                <a:lumMod val="50000"/>
              </a:schemeClr>
            </a:solidFill>
            <a:latin typeface="Century Gothic" panose="020B0502020202020204" pitchFamily="34" charset="0"/>
            <a:ea typeface="+mn-ea"/>
            <a:cs typeface="+mn-cs"/>
          </a:endParaRPr>
        </a:p>
      </dgm:t>
    </dgm:pt>
    <dgm:pt modelId="{AC8A3495-B277-4636-ABF0-AD3FD5FE075F}" type="parTrans" cxnId="{4D6E6978-B8BD-40D1-8C00-3CD5881DC2D3}">
      <dgm:prSet/>
      <dgm:spPr/>
      <dgm:t>
        <a:bodyPr/>
        <a:lstStyle/>
        <a:p>
          <a:endParaRPr lang="en-US" sz="2400"/>
        </a:p>
      </dgm:t>
    </dgm:pt>
    <dgm:pt modelId="{74C41915-AD0A-42BF-B65F-B05D75A99C62}" type="sibTrans" cxnId="{4D6E6978-B8BD-40D1-8C00-3CD5881DC2D3}">
      <dgm:prSet/>
      <dgm:spPr/>
      <dgm:t>
        <a:bodyPr/>
        <a:lstStyle/>
        <a:p>
          <a:endParaRPr lang="en-US" sz="2400"/>
        </a:p>
      </dgm:t>
    </dgm:pt>
    <dgm:pt modelId="{E5A42FA5-6D99-49A6-B81F-1C2938AEB7B7}">
      <dgm:prSet phldrT="[Text]" custT="1"/>
      <dgm:spPr>
        <a:solidFill>
          <a:srgbClr val="004A8F"/>
        </a:solidFill>
      </dgm:spPr>
      <dgm:t>
        <a:bodyPr/>
        <a:lstStyle/>
        <a:p>
          <a:r>
            <a:rPr lang="en-US" sz="2800" b="1" dirty="0" smtClean="0">
              <a:latin typeface="Century Gothic" panose="020B0502020202020204" pitchFamily="34" charset="0"/>
            </a:rPr>
            <a:t>Managing the Sub-Framework</a:t>
          </a:r>
          <a:endParaRPr lang="en-US" sz="2800" b="1" dirty="0">
            <a:latin typeface="Century Gothic" panose="020B0502020202020204" pitchFamily="34" charset="0"/>
          </a:endParaRPr>
        </a:p>
      </dgm:t>
    </dgm:pt>
    <dgm:pt modelId="{F9D74001-1959-45A4-BBB5-0CE08C6C2C49}" type="parTrans" cxnId="{3E686A6A-40AB-4E65-B231-ED910B265C82}">
      <dgm:prSet/>
      <dgm:spPr/>
      <dgm:t>
        <a:bodyPr/>
        <a:lstStyle/>
        <a:p>
          <a:endParaRPr lang="en-US" sz="2400"/>
        </a:p>
      </dgm:t>
    </dgm:pt>
    <dgm:pt modelId="{2EFAF284-DAF4-4CE2-A027-2AE7C218F2A5}" type="sibTrans" cxnId="{3E686A6A-40AB-4E65-B231-ED910B265C82}">
      <dgm:prSet/>
      <dgm:spPr/>
      <dgm:t>
        <a:bodyPr/>
        <a:lstStyle/>
        <a:p>
          <a:endParaRPr lang="en-US" sz="2400"/>
        </a:p>
      </dgm:t>
    </dgm:pt>
    <dgm:pt modelId="{13D0E542-3341-4333-BF69-8C37B2678346}">
      <dgm:prSet phldrT="[Text]" custT="1"/>
      <dgm:spPr>
        <a:solidFill>
          <a:schemeClr val="bg1">
            <a:lumMod val="85000"/>
            <a:alpha val="90000"/>
          </a:schemeClr>
        </a:solidFill>
      </dgm:spPr>
      <dgm:t>
        <a:bodyPr/>
        <a:lstStyle/>
        <a:p>
          <a:r>
            <a:rPr lang="en-ZA" sz="2400" kern="1200" dirty="0" smtClean="0">
              <a:solidFill>
                <a:schemeClr val="accent6">
                  <a:lumMod val="50000"/>
                </a:schemeClr>
              </a:solidFill>
              <a:latin typeface="Century Gothic" panose="020B0502020202020204" pitchFamily="34" charset="0"/>
              <a:ea typeface="+mn-ea"/>
              <a:cs typeface="+mn-cs"/>
            </a:rPr>
            <a:t>More independent schools were accredited and provisionally accredited in 2016 than in the previous years </a:t>
          </a:r>
          <a:endParaRPr lang="en-US" sz="2400" kern="1200" dirty="0">
            <a:solidFill>
              <a:srgbClr val="FF0000"/>
            </a:solidFill>
            <a:latin typeface="Century Gothic" panose="020B0502020202020204" pitchFamily="34" charset="0"/>
            <a:ea typeface="+mn-ea"/>
            <a:cs typeface="+mn-cs"/>
          </a:endParaRPr>
        </a:p>
      </dgm:t>
    </dgm:pt>
    <dgm:pt modelId="{6A32493A-1C39-4FDD-A62C-CB52275C2F98}" type="parTrans" cxnId="{FB7DD183-A845-4DC8-871E-AA38C996F68D}">
      <dgm:prSet/>
      <dgm:spPr/>
      <dgm:t>
        <a:bodyPr/>
        <a:lstStyle/>
        <a:p>
          <a:endParaRPr lang="en-US" sz="2400"/>
        </a:p>
      </dgm:t>
    </dgm:pt>
    <dgm:pt modelId="{85F0E6E4-7643-420E-AA81-3A72E0170C92}" type="sibTrans" cxnId="{FB7DD183-A845-4DC8-871E-AA38C996F68D}">
      <dgm:prSet/>
      <dgm:spPr/>
      <dgm:t>
        <a:bodyPr/>
        <a:lstStyle/>
        <a:p>
          <a:endParaRPr lang="en-US" sz="2400"/>
        </a:p>
      </dgm:t>
    </dgm:pt>
    <dgm:pt modelId="{F6B9170E-5A03-4E6E-8F0C-BBF8EDCD1F98}">
      <dgm:prSet custT="1"/>
      <dgm:spPr>
        <a:solidFill>
          <a:schemeClr val="bg1">
            <a:lumMod val="85000"/>
            <a:alpha val="90000"/>
          </a:schemeClr>
        </a:solidFill>
      </dgm:spPr>
      <dgm:t>
        <a:bodyPr/>
        <a:lstStyle/>
        <a:p>
          <a:r>
            <a:rPr lang="en-ZA" altLang="en-US" sz="2400" kern="1200" dirty="0" smtClean="0">
              <a:solidFill>
                <a:schemeClr val="accent6">
                  <a:lumMod val="50000"/>
                </a:schemeClr>
              </a:solidFill>
              <a:latin typeface="Century Gothic" panose="020B0502020202020204" pitchFamily="34" charset="0"/>
              <a:ea typeface="+mn-ea"/>
              <a:cs typeface="+mn-cs"/>
            </a:rPr>
            <a:t>Audit findings addressed have increased, while those unaddressed have decreased</a:t>
          </a:r>
        </a:p>
      </dgm:t>
    </dgm:pt>
    <dgm:pt modelId="{8FB2A44E-3788-4996-8ED8-3A2A07A7F744}" type="parTrans" cxnId="{12B5C2E4-6F1B-46F8-AF31-E1645687253F}">
      <dgm:prSet/>
      <dgm:spPr/>
      <dgm:t>
        <a:bodyPr/>
        <a:lstStyle/>
        <a:p>
          <a:endParaRPr lang="en-US" sz="2400"/>
        </a:p>
      </dgm:t>
    </dgm:pt>
    <dgm:pt modelId="{399DB557-1712-4707-BDA8-84429F9CE4BB}" type="sibTrans" cxnId="{12B5C2E4-6F1B-46F8-AF31-E1645687253F}">
      <dgm:prSet/>
      <dgm:spPr/>
      <dgm:t>
        <a:bodyPr/>
        <a:lstStyle/>
        <a:p>
          <a:endParaRPr lang="en-US" sz="2400"/>
        </a:p>
      </dgm:t>
    </dgm:pt>
    <dgm:pt modelId="{22516A78-0396-46E0-9E91-4843705C4C39}">
      <dgm:prSet custT="1"/>
      <dgm:spPr>
        <a:solidFill>
          <a:schemeClr val="bg1">
            <a:lumMod val="85000"/>
            <a:alpha val="90000"/>
          </a:schemeClr>
        </a:solidFill>
      </dgm:spPr>
      <dgm:t>
        <a:bodyPr/>
        <a:lstStyle/>
        <a:p>
          <a:r>
            <a:rPr lang="en-ZA" altLang="en-US" sz="2400" kern="1200" dirty="0" smtClean="0">
              <a:solidFill>
                <a:schemeClr val="accent6">
                  <a:lumMod val="50000"/>
                </a:schemeClr>
              </a:solidFill>
              <a:latin typeface="Century Gothic" panose="020B0502020202020204" pitchFamily="34" charset="0"/>
              <a:ea typeface="+mn-ea"/>
              <a:cs typeface="+mn-cs"/>
            </a:rPr>
            <a:t>Gradual improvement of performance targets achieved year on year </a:t>
          </a:r>
          <a:r>
            <a:rPr lang="en-ZA" altLang="en-US" sz="2400" b="1" kern="1200" dirty="0" smtClean="0">
              <a:solidFill>
                <a:schemeClr val="accent6">
                  <a:lumMod val="50000"/>
                </a:schemeClr>
              </a:solidFill>
              <a:latin typeface="Century Gothic" panose="020B0502020202020204" pitchFamily="34" charset="0"/>
              <a:ea typeface="+mn-ea"/>
              <a:cs typeface="+mn-cs"/>
            </a:rPr>
            <a:t>(Page 11)</a:t>
          </a:r>
        </a:p>
      </dgm:t>
    </dgm:pt>
    <dgm:pt modelId="{5FA0562D-E96B-4EC2-85DF-7C670C9E267E}" type="parTrans" cxnId="{48D52BA5-E9D8-4AA6-ACA0-9690E56A21BF}">
      <dgm:prSet/>
      <dgm:spPr/>
      <dgm:t>
        <a:bodyPr/>
        <a:lstStyle/>
        <a:p>
          <a:endParaRPr lang="en-US" sz="2400"/>
        </a:p>
      </dgm:t>
    </dgm:pt>
    <dgm:pt modelId="{93F3785C-540D-4CE1-8257-9832726F1F32}" type="sibTrans" cxnId="{48D52BA5-E9D8-4AA6-ACA0-9690E56A21BF}">
      <dgm:prSet/>
      <dgm:spPr/>
      <dgm:t>
        <a:bodyPr/>
        <a:lstStyle/>
        <a:p>
          <a:endParaRPr lang="en-US" sz="2400"/>
        </a:p>
      </dgm:t>
    </dgm:pt>
    <dgm:pt modelId="{0E4B982E-A329-4EB7-8C10-653BAD5E716B}">
      <dgm:prSet custT="1"/>
      <dgm:spPr>
        <a:solidFill>
          <a:schemeClr val="bg1">
            <a:lumMod val="85000"/>
            <a:alpha val="90000"/>
          </a:schemeClr>
        </a:solidFill>
      </dgm:spPr>
      <dgm:t>
        <a:bodyPr/>
        <a:lstStyle/>
        <a:p>
          <a:r>
            <a:rPr lang="en-ZA" sz="2400" kern="1200" dirty="0" smtClean="0">
              <a:solidFill>
                <a:schemeClr val="accent6">
                  <a:lumMod val="50000"/>
                </a:schemeClr>
              </a:solidFill>
              <a:latin typeface="Century Gothic" panose="020B0502020202020204" pitchFamily="34" charset="0"/>
              <a:ea typeface="+mn-ea"/>
              <a:cs typeface="+mn-cs"/>
            </a:rPr>
            <a:t>The numbers have doubled </a:t>
          </a:r>
          <a:r>
            <a:rPr lang="en-ZA" sz="2400" b="1" kern="1200" dirty="0" smtClean="0">
              <a:solidFill>
                <a:schemeClr val="accent6">
                  <a:lumMod val="50000"/>
                </a:schemeClr>
              </a:solidFill>
              <a:latin typeface="Century Gothic" panose="020B0502020202020204" pitchFamily="34" charset="0"/>
              <a:ea typeface="+mn-ea"/>
              <a:cs typeface="+mn-cs"/>
            </a:rPr>
            <a:t>(Page 12</a:t>
          </a:r>
          <a:r>
            <a:rPr lang="en-ZA" sz="2400" kern="1200" dirty="0" smtClean="0">
              <a:solidFill>
                <a:schemeClr val="accent6">
                  <a:lumMod val="50000"/>
                </a:schemeClr>
              </a:solidFill>
              <a:latin typeface="Century Gothic" panose="020B0502020202020204" pitchFamily="34" charset="0"/>
              <a:ea typeface="+mn-ea"/>
              <a:cs typeface="+mn-cs"/>
            </a:rPr>
            <a:t>)</a:t>
          </a:r>
          <a:endParaRPr lang="en-ZA" sz="2400" kern="1200" dirty="0">
            <a:solidFill>
              <a:schemeClr val="accent6">
                <a:lumMod val="50000"/>
              </a:schemeClr>
            </a:solidFill>
            <a:latin typeface="Century Gothic" panose="020B0502020202020204" pitchFamily="34" charset="0"/>
            <a:ea typeface="+mn-ea"/>
            <a:cs typeface="+mn-cs"/>
          </a:endParaRPr>
        </a:p>
      </dgm:t>
    </dgm:pt>
    <dgm:pt modelId="{C3C63C5A-0196-4D04-8138-AF00BE557B15}" type="parTrans" cxnId="{E2797C5A-BD8F-45DB-9AEA-69F59F60A750}">
      <dgm:prSet/>
      <dgm:spPr/>
      <dgm:t>
        <a:bodyPr/>
        <a:lstStyle/>
        <a:p>
          <a:endParaRPr lang="en-US" sz="2400"/>
        </a:p>
      </dgm:t>
    </dgm:pt>
    <dgm:pt modelId="{D8F536CC-9155-4E01-945A-6FF0DEF6CE5D}" type="sibTrans" cxnId="{E2797C5A-BD8F-45DB-9AEA-69F59F60A750}">
      <dgm:prSet/>
      <dgm:spPr/>
      <dgm:t>
        <a:bodyPr/>
        <a:lstStyle/>
        <a:p>
          <a:endParaRPr lang="en-US" sz="2400"/>
        </a:p>
      </dgm:t>
    </dgm:pt>
    <dgm:pt modelId="{24B8D49A-3E4F-4752-84FF-BC27B189189D}" type="pres">
      <dgm:prSet presAssocID="{50D70AA3-943D-46FB-A981-2A71BF4D7670}" presName="Name0" presStyleCnt="0">
        <dgm:presLayoutVars>
          <dgm:dir/>
          <dgm:animLvl val="lvl"/>
          <dgm:resizeHandles val="exact"/>
        </dgm:presLayoutVars>
      </dgm:prSet>
      <dgm:spPr/>
      <dgm:t>
        <a:bodyPr/>
        <a:lstStyle/>
        <a:p>
          <a:endParaRPr lang="en-US"/>
        </a:p>
      </dgm:t>
    </dgm:pt>
    <dgm:pt modelId="{49951014-9B98-4C77-A179-6FF80AEF7717}" type="pres">
      <dgm:prSet presAssocID="{B56F782F-25F6-4FB0-968B-7FCE53018425}" presName="composite" presStyleCnt="0"/>
      <dgm:spPr/>
    </dgm:pt>
    <dgm:pt modelId="{93F887B5-2DEB-415D-B758-07D21752C300}" type="pres">
      <dgm:prSet presAssocID="{B56F782F-25F6-4FB0-968B-7FCE53018425}" presName="parTx" presStyleLbl="alignNode1" presStyleIdx="0" presStyleCnt="2">
        <dgm:presLayoutVars>
          <dgm:chMax val="0"/>
          <dgm:chPref val="0"/>
          <dgm:bulletEnabled val="1"/>
        </dgm:presLayoutVars>
      </dgm:prSet>
      <dgm:spPr/>
      <dgm:t>
        <a:bodyPr/>
        <a:lstStyle/>
        <a:p>
          <a:endParaRPr lang="en-US"/>
        </a:p>
      </dgm:t>
    </dgm:pt>
    <dgm:pt modelId="{B1A7F285-C834-4E02-891A-A4B9FB39BA95}" type="pres">
      <dgm:prSet presAssocID="{B56F782F-25F6-4FB0-968B-7FCE53018425}" presName="desTx" presStyleLbl="alignAccFollowNode1" presStyleIdx="0" presStyleCnt="2" custLinFactNeighborX="-338" custLinFactNeighborY="-228">
        <dgm:presLayoutVars>
          <dgm:bulletEnabled val="1"/>
        </dgm:presLayoutVars>
      </dgm:prSet>
      <dgm:spPr/>
      <dgm:t>
        <a:bodyPr/>
        <a:lstStyle/>
        <a:p>
          <a:endParaRPr lang="en-US"/>
        </a:p>
      </dgm:t>
    </dgm:pt>
    <dgm:pt modelId="{1B35E108-0BFE-4C48-A2B9-ECB2E5E15595}" type="pres">
      <dgm:prSet presAssocID="{217738BD-76C7-4B38-AD29-ABF2BBA13962}" presName="space" presStyleCnt="0"/>
      <dgm:spPr/>
    </dgm:pt>
    <dgm:pt modelId="{23E4CA7A-E3C5-4B84-80BA-64BAA7554548}" type="pres">
      <dgm:prSet presAssocID="{E5A42FA5-6D99-49A6-B81F-1C2938AEB7B7}" presName="composite" presStyleCnt="0"/>
      <dgm:spPr/>
    </dgm:pt>
    <dgm:pt modelId="{F6338005-30DE-4F0D-AC99-A86AF49E4B08}" type="pres">
      <dgm:prSet presAssocID="{E5A42FA5-6D99-49A6-B81F-1C2938AEB7B7}" presName="parTx" presStyleLbl="alignNode1" presStyleIdx="1" presStyleCnt="2">
        <dgm:presLayoutVars>
          <dgm:chMax val="0"/>
          <dgm:chPref val="0"/>
          <dgm:bulletEnabled val="1"/>
        </dgm:presLayoutVars>
      </dgm:prSet>
      <dgm:spPr/>
      <dgm:t>
        <a:bodyPr/>
        <a:lstStyle/>
        <a:p>
          <a:endParaRPr lang="en-US"/>
        </a:p>
      </dgm:t>
    </dgm:pt>
    <dgm:pt modelId="{07FF9986-490B-4CEA-813A-0B1B4D9BB12E}" type="pres">
      <dgm:prSet presAssocID="{E5A42FA5-6D99-49A6-B81F-1C2938AEB7B7}" presName="desTx" presStyleLbl="alignAccFollowNode1" presStyleIdx="1" presStyleCnt="2">
        <dgm:presLayoutVars>
          <dgm:bulletEnabled val="1"/>
        </dgm:presLayoutVars>
      </dgm:prSet>
      <dgm:spPr/>
      <dgm:t>
        <a:bodyPr/>
        <a:lstStyle/>
        <a:p>
          <a:endParaRPr lang="en-US"/>
        </a:p>
      </dgm:t>
    </dgm:pt>
  </dgm:ptLst>
  <dgm:cxnLst>
    <dgm:cxn modelId="{F637ACEE-B7E2-4368-9511-1AE68B0CF948}" type="presOf" srcId="{0E4B982E-A329-4EB7-8C10-653BAD5E716B}" destId="{07FF9986-490B-4CEA-813A-0B1B4D9BB12E}" srcOrd="0" destOrd="1" presId="urn:microsoft.com/office/officeart/2005/8/layout/hList1"/>
    <dgm:cxn modelId="{4D52958F-6EB3-4F66-B07A-3D6B6D90850E}" type="presOf" srcId="{50D70AA3-943D-46FB-A981-2A71BF4D7670}" destId="{24B8D49A-3E4F-4752-84FF-BC27B189189D}" srcOrd="0" destOrd="0" presId="urn:microsoft.com/office/officeart/2005/8/layout/hList1"/>
    <dgm:cxn modelId="{12B5C2E4-6F1B-46F8-AF31-E1645687253F}" srcId="{B56F782F-25F6-4FB0-968B-7FCE53018425}" destId="{F6B9170E-5A03-4E6E-8F0C-BBF8EDCD1F98}" srcOrd="1" destOrd="0" parTransId="{8FB2A44E-3788-4996-8ED8-3A2A07A7F744}" sibTransId="{399DB557-1712-4707-BDA8-84429F9CE4BB}"/>
    <dgm:cxn modelId="{6BEC7305-A934-4631-985F-684B694DD8E3}" type="presOf" srcId="{13D0E542-3341-4333-BF69-8C37B2678346}" destId="{07FF9986-490B-4CEA-813A-0B1B4D9BB12E}" srcOrd="0" destOrd="0" presId="urn:microsoft.com/office/officeart/2005/8/layout/hList1"/>
    <dgm:cxn modelId="{4D6E6978-B8BD-40D1-8C00-3CD5881DC2D3}" srcId="{B56F782F-25F6-4FB0-968B-7FCE53018425}" destId="{6065DCD7-DAEB-47F5-8D83-087F8B14EB29}" srcOrd="0" destOrd="0" parTransId="{AC8A3495-B277-4636-ABF0-AD3FD5FE075F}" sibTransId="{74C41915-AD0A-42BF-B65F-B05D75A99C62}"/>
    <dgm:cxn modelId="{9EDAC1C2-A960-4D03-BC24-6613C6B7F8BF}" type="presOf" srcId="{22516A78-0396-46E0-9E91-4843705C4C39}" destId="{B1A7F285-C834-4E02-891A-A4B9FB39BA95}" srcOrd="0" destOrd="2" presId="urn:microsoft.com/office/officeart/2005/8/layout/hList1"/>
    <dgm:cxn modelId="{FB7DD183-A845-4DC8-871E-AA38C996F68D}" srcId="{E5A42FA5-6D99-49A6-B81F-1C2938AEB7B7}" destId="{13D0E542-3341-4333-BF69-8C37B2678346}" srcOrd="0" destOrd="0" parTransId="{6A32493A-1C39-4FDD-A62C-CB52275C2F98}" sibTransId="{85F0E6E4-7643-420E-AA81-3A72E0170C92}"/>
    <dgm:cxn modelId="{AE70DD82-F213-472C-8B45-DB304A46779C}" type="presOf" srcId="{B56F782F-25F6-4FB0-968B-7FCE53018425}" destId="{93F887B5-2DEB-415D-B758-07D21752C300}" srcOrd="0" destOrd="0" presId="urn:microsoft.com/office/officeart/2005/8/layout/hList1"/>
    <dgm:cxn modelId="{48D52BA5-E9D8-4AA6-ACA0-9690E56A21BF}" srcId="{B56F782F-25F6-4FB0-968B-7FCE53018425}" destId="{22516A78-0396-46E0-9E91-4843705C4C39}" srcOrd="2" destOrd="0" parTransId="{5FA0562D-E96B-4EC2-85DF-7C670C9E267E}" sibTransId="{93F3785C-540D-4CE1-8257-9832726F1F32}"/>
    <dgm:cxn modelId="{E2797C5A-BD8F-45DB-9AEA-69F59F60A750}" srcId="{E5A42FA5-6D99-49A6-B81F-1C2938AEB7B7}" destId="{0E4B982E-A329-4EB7-8C10-653BAD5E716B}" srcOrd="1" destOrd="0" parTransId="{C3C63C5A-0196-4D04-8138-AF00BE557B15}" sibTransId="{D8F536CC-9155-4E01-945A-6FF0DEF6CE5D}"/>
    <dgm:cxn modelId="{6E8C94DB-8C63-46E7-8C7D-09BCF7D7F824}" type="presOf" srcId="{F6B9170E-5A03-4E6E-8F0C-BBF8EDCD1F98}" destId="{B1A7F285-C834-4E02-891A-A4B9FB39BA95}" srcOrd="0" destOrd="1" presId="urn:microsoft.com/office/officeart/2005/8/layout/hList1"/>
    <dgm:cxn modelId="{A6EC657D-DC2E-410A-ADEE-9D8ADCD5EA2C}" type="presOf" srcId="{E5A42FA5-6D99-49A6-B81F-1C2938AEB7B7}" destId="{F6338005-30DE-4F0D-AC99-A86AF49E4B08}" srcOrd="0" destOrd="0" presId="urn:microsoft.com/office/officeart/2005/8/layout/hList1"/>
    <dgm:cxn modelId="{798E66E5-74BA-4F4D-94BC-66365780D6CB}" srcId="{50D70AA3-943D-46FB-A981-2A71BF4D7670}" destId="{B56F782F-25F6-4FB0-968B-7FCE53018425}" srcOrd="0" destOrd="0" parTransId="{A3A1F02C-3B40-4E96-92E2-AF675F5A90DA}" sibTransId="{217738BD-76C7-4B38-AD29-ABF2BBA13962}"/>
    <dgm:cxn modelId="{3E686A6A-40AB-4E65-B231-ED910B265C82}" srcId="{50D70AA3-943D-46FB-A981-2A71BF4D7670}" destId="{E5A42FA5-6D99-49A6-B81F-1C2938AEB7B7}" srcOrd="1" destOrd="0" parTransId="{F9D74001-1959-45A4-BBB5-0CE08C6C2C49}" sibTransId="{2EFAF284-DAF4-4CE2-A027-2AE7C218F2A5}"/>
    <dgm:cxn modelId="{7C2AD3D9-F21F-4834-AAF3-59E428B3A8B0}" type="presOf" srcId="{6065DCD7-DAEB-47F5-8D83-087F8B14EB29}" destId="{B1A7F285-C834-4E02-891A-A4B9FB39BA95}" srcOrd="0" destOrd="0" presId="urn:microsoft.com/office/officeart/2005/8/layout/hList1"/>
    <dgm:cxn modelId="{EB202FFF-9D95-47EA-B5F7-E6A47905FBBE}" type="presParOf" srcId="{24B8D49A-3E4F-4752-84FF-BC27B189189D}" destId="{49951014-9B98-4C77-A179-6FF80AEF7717}" srcOrd="0" destOrd="0" presId="urn:microsoft.com/office/officeart/2005/8/layout/hList1"/>
    <dgm:cxn modelId="{77A3A709-0E0D-4AD8-90ED-E5649450DA02}" type="presParOf" srcId="{49951014-9B98-4C77-A179-6FF80AEF7717}" destId="{93F887B5-2DEB-415D-B758-07D21752C300}" srcOrd="0" destOrd="0" presId="urn:microsoft.com/office/officeart/2005/8/layout/hList1"/>
    <dgm:cxn modelId="{25C45ED0-B57D-4833-89ED-98F01A4C523F}" type="presParOf" srcId="{49951014-9B98-4C77-A179-6FF80AEF7717}" destId="{B1A7F285-C834-4E02-891A-A4B9FB39BA95}" srcOrd="1" destOrd="0" presId="urn:microsoft.com/office/officeart/2005/8/layout/hList1"/>
    <dgm:cxn modelId="{8F7B0C36-3DED-4CDA-9A7F-D615F312EBB9}" type="presParOf" srcId="{24B8D49A-3E4F-4752-84FF-BC27B189189D}" destId="{1B35E108-0BFE-4C48-A2B9-ECB2E5E15595}" srcOrd="1" destOrd="0" presId="urn:microsoft.com/office/officeart/2005/8/layout/hList1"/>
    <dgm:cxn modelId="{7414132D-6601-4462-86C3-D0B686CCED12}" type="presParOf" srcId="{24B8D49A-3E4F-4752-84FF-BC27B189189D}" destId="{23E4CA7A-E3C5-4B84-80BA-64BAA7554548}" srcOrd="2" destOrd="0" presId="urn:microsoft.com/office/officeart/2005/8/layout/hList1"/>
    <dgm:cxn modelId="{5C209868-38D9-4C5C-92F9-56D5F4E21AD4}" type="presParOf" srcId="{23E4CA7A-E3C5-4B84-80BA-64BAA7554548}" destId="{F6338005-30DE-4F0D-AC99-A86AF49E4B08}" srcOrd="0" destOrd="0" presId="urn:microsoft.com/office/officeart/2005/8/layout/hList1"/>
    <dgm:cxn modelId="{E979FC80-EB13-4DF3-A025-BA28F1BC0B74}" type="presParOf" srcId="{23E4CA7A-E3C5-4B84-80BA-64BAA7554548}" destId="{07FF9986-490B-4CEA-813A-0B1B4D9BB12E}"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cdr:y>
    </cdr:from>
    <cdr:to>
      <cdr:x>1</cdr:x>
      <cdr:y>0.13787</cdr:y>
    </cdr:to>
    <cdr:sp macro="" textlink="">
      <cdr:nvSpPr>
        <cdr:cNvPr id="2" name="Title 1"/>
        <cdr:cNvSpPr>
          <a:spLocks xmlns:a="http://schemas.openxmlformats.org/drawingml/2006/main" noGrp="1"/>
        </cdr:cNvSpPr>
      </cdr:nvSpPr>
      <cdr:spPr bwMode="auto">
        <a:xfrm xmlns:a="http://schemas.openxmlformats.org/drawingml/2006/main">
          <a:off x="0" y="0"/>
          <a:ext cx="9829799" cy="86518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cdr:spPr>
      <cdr:txBody>
        <a:bodyPr xmlns:a="http://schemas.openxmlformats.org/drawingml/2006/main" vert="horz" wrap="square" lIns="0" tIns="0" rIns="0" bIns="0" numCol="1" anchor="ctr" anchorCtr="0" compatLnSpc="1">
          <a:prstTxWarp prst="textNoShape">
            <a:avLst/>
          </a:prstTxWarp>
        </a:bodyPr>
        <a:lstStyle xmlns:a="http://schemas.openxmlformats.org/drawingml/2006/main">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a:lstStyle>
        <a:p xmlns:a="http://schemas.openxmlformats.org/drawingml/2006/main">
          <a:pPr>
            <a:defRPr/>
          </a:pPr>
          <a:r>
            <a:rPr lang="en-ZA" altLang="en-US" sz="4000" b="1" dirty="0">
              <a:latin typeface="Century Gothic" panose="020B0502020202020204" pitchFamily="34" charset="0"/>
            </a:rPr>
            <a:t>Expenditure per program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ea typeface="+mn-ea"/>
                <a:cs typeface="Arial" panose="020B0604020202020204" pitchFamily="34" charset="0"/>
              </a:defRPr>
            </a:lvl1pPr>
          </a:lstStyle>
          <a:p>
            <a:pPr>
              <a:defRPr/>
            </a:pPr>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ea typeface="+mn-ea"/>
                <a:cs typeface="Arial" panose="020B0604020202020204" pitchFamily="34" charset="0"/>
              </a:defRPr>
            </a:lvl1pPr>
          </a:lstStyle>
          <a:p>
            <a:pPr>
              <a:defRPr/>
            </a:pPr>
            <a:fld id="{28E01AFE-D56D-4F49-8B5A-DC4F3F0D47D9}" type="datetimeFigureOut">
              <a:rPr lang="en-ZA"/>
              <a:pPr>
                <a:defRPr/>
              </a:pPr>
              <a:t>2018/04/25</a:t>
            </a:fld>
            <a:endParaRPr lang="en-ZA"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ea typeface="+mn-ea"/>
                <a:cs typeface="Arial" panose="020B0604020202020204" pitchFamily="34" charset="0"/>
              </a:defRPr>
            </a:lvl1pPr>
          </a:lstStyle>
          <a:p>
            <a:pPr>
              <a:defRPr/>
            </a:pPr>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ea typeface="+mn-ea"/>
                <a:cs typeface="Arial" panose="020B0604020202020204" pitchFamily="34" charset="0"/>
              </a:defRPr>
            </a:lvl1pPr>
          </a:lstStyle>
          <a:p>
            <a:pPr>
              <a:defRPr/>
            </a:pPr>
            <a:fld id="{F29BCD8E-0761-4337-B4AB-9A370D7D9E12}" type="slidenum">
              <a:rPr lang="en-ZA"/>
              <a:pPr>
                <a:defRPr/>
              </a:pPr>
              <a:t>‹#›</a:t>
            </a:fld>
            <a:endParaRPr lang="en-ZA" dirty="0"/>
          </a:p>
        </p:txBody>
      </p:sp>
    </p:spTree>
    <p:extLst>
      <p:ext uri="{BB962C8B-B14F-4D97-AF65-F5344CB8AC3E}">
        <p14:creationId xmlns:p14="http://schemas.microsoft.com/office/powerpoint/2010/main" xmlns="" val="27097752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6797675" cy="9926638"/>
          </a:xfrm>
          <a:prstGeom prst="roundRect">
            <a:avLst>
              <a:gd name="adj" fmla="val 19"/>
            </a:avLst>
          </a:prstGeom>
          <a:solidFill>
            <a:srgbClr val="FFFFFF"/>
          </a:solidFill>
          <a:ln>
            <a:noFill/>
          </a:ln>
          <a:extLst>
            <a:ext uri="{91240B29-F687-4F45-9708-019B960494DF}">
              <a14:hiddenLine xmlns:a14="http://schemas.microsoft.com/office/drawing/2010/main" xmlns="" w="9360">
                <a:solidFill>
                  <a:srgbClr val="000000"/>
                </a:solidFill>
                <a:miter lim="800000"/>
                <a:headEnd/>
                <a:tailEnd/>
              </a14:hiddenLine>
            </a:ext>
          </a:extLst>
        </p:spPr>
        <p:txBody>
          <a:bodyPr wrap="none" lIns="83796" tIns="41898" rIns="83796" bIns="41898" anchor="ctr"/>
          <a:lstStyle>
            <a:lvl1pPr eaLnBrk="0">
              <a:defRPr>
                <a:solidFill>
                  <a:schemeClr val="bg1"/>
                </a:solidFill>
                <a:latin typeface="Arial" charset="0"/>
                <a:cs typeface="Arial" charset="0"/>
              </a:defRPr>
            </a:lvl1pPr>
            <a:lvl2pPr marL="742950" indent="-285750" eaLnBrk="0">
              <a:defRPr>
                <a:solidFill>
                  <a:schemeClr val="bg1"/>
                </a:solidFill>
                <a:latin typeface="Arial" charset="0"/>
                <a:cs typeface="Arial" charset="0"/>
              </a:defRPr>
            </a:lvl2pPr>
            <a:lvl3pPr marL="1143000" indent="-228600" eaLnBrk="0">
              <a:defRPr>
                <a:solidFill>
                  <a:schemeClr val="bg1"/>
                </a:solidFill>
                <a:latin typeface="Arial" charset="0"/>
                <a:cs typeface="Arial" charset="0"/>
              </a:defRPr>
            </a:lvl3pPr>
            <a:lvl4pPr marL="1600200" indent="-228600" eaLnBrk="0">
              <a:defRPr>
                <a:solidFill>
                  <a:schemeClr val="bg1"/>
                </a:solidFill>
                <a:latin typeface="Arial" charset="0"/>
                <a:cs typeface="Arial" charset="0"/>
              </a:defRPr>
            </a:lvl4pPr>
            <a:lvl5pPr marL="2057400" indent="-228600" eaLnBrk="0">
              <a:defRPr>
                <a:solidFill>
                  <a:schemeClr val="bg1"/>
                </a:solidFill>
                <a:latin typeface="Arial" charset="0"/>
                <a:cs typeface="Arial" charset="0"/>
              </a:defRPr>
            </a:lvl5pPr>
            <a:lvl6pPr marL="25146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6pPr>
            <a:lvl7pPr marL="29718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7pPr>
            <a:lvl8pPr marL="34290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8pPr>
            <a:lvl9pPr marL="38862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9pPr>
          </a:lstStyle>
          <a:p>
            <a:pPr eaLnBrk="1">
              <a:lnSpc>
                <a:spcPct val="93000"/>
              </a:lnSpc>
              <a:buClr>
                <a:srgbClr val="000000"/>
              </a:buClr>
              <a:buSzPct val="45000"/>
              <a:buFont typeface="Wingdings" panose="05000000000000000000" pitchFamily="2" charset="2"/>
              <a:buNone/>
              <a:defRPr/>
            </a:pPr>
            <a:endParaRPr lang="en-US" altLang="en-US" dirty="0" smtClean="0">
              <a:ea typeface="+mn-ea"/>
            </a:endParaRPr>
          </a:p>
        </p:txBody>
      </p:sp>
      <p:sp>
        <p:nvSpPr>
          <p:cNvPr id="2051" name="Rectangle 2"/>
          <p:cNvSpPr>
            <a:spLocks noGrp="1" noRot="1" noChangeAspect="1" noChangeArrowheads="1"/>
          </p:cNvSpPr>
          <p:nvPr>
            <p:ph type="sldImg"/>
          </p:nvPr>
        </p:nvSpPr>
        <p:spPr bwMode="auto">
          <a:xfrm>
            <a:off x="917575" y="754063"/>
            <a:ext cx="4959350" cy="3719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sp>
      <p:sp>
        <p:nvSpPr>
          <p:cNvPr id="2" name="Rectangle 3"/>
          <p:cNvSpPr>
            <a:spLocks noGrp="1" noChangeArrowheads="1"/>
          </p:cNvSpPr>
          <p:nvPr>
            <p:ph type="body"/>
          </p:nvPr>
        </p:nvSpPr>
        <p:spPr bwMode="auto">
          <a:xfrm>
            <a:off x="679450" y="4716463"/>
            <a:ext cx="5435600" cy="44624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3076" name="Rectangle 4"/>
          <p:cNvSpPr>
            <a:spLocks noGrp="1" noChangeArrowheads="1"/>
          </p:cNvSpPr>
          <p:nvPr>
            <p:ph type="hdr"/>
          </p:nvPr>
        </p:nvSpPr>
        <p:spPr bwMode="auto">
          <a:xfrm>
            <a:off x="0" y="0"/>
            <a:ext cx="2947988" cy="4937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7" name="Rectangle 5"/>
          <p:cNvSpPr>
            <a:spLocks noGrp="1" noChangeArrowheads="1"/>
          </p:cNvSpPr>
          <p:nvPr>
            <p:ph type="dt"/>
          </p:nvPr>
        </p:nvSpPr>
        <p:spPr bwMode="auto">
          <a:xfrm>
            <a:off x="3846513" y="0"/>
            <a:ext cx="2947987" cy="4937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8" name="Rectangle 6"/>
          <p:cNvSpPr>
            <a:spLocks noGrp="1" noChangeArrowheads="1"/>
          </p:cNvSpPr>
          <p:nvPr>
            <p:ph type="ftr"/>
          </p:nvPr>
        </p:nvSpPr>
        <p:spPr bwMode="auto">
          <a:xfrm>
            <a:off x="0" y="9429750"/>
            <a:ext cx="2947988" cy="49371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9" name="Rectangle 7"/>
          <p:cNvSpPr>
            <a:spLocks noGrp="1" noChangeArrowheads="1"/>
          </p:cNvSpPr>
          <p:nvPr>
            <p:ph type="sldNum"/>
          </p:nvPr>
        </p:nvSpPr>
        <p:spPr bwMode="auto">
          <a:xfrm>
            <a:off x="3846513" y="9429750"/>
            <a:ext cx="2947987" cy="49371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45000"/>
              <a:buFont typeface="Wingdings" panose="05000000000000000000" pitchFamily="2" charset="2"/>
              <a:buNone/>
              <a:tabLst>
                <a:tab pos="663382" algn="l"/>
                <a:tab pos="1326764" algn="l"/>
                <a:tab pos="1990146" algn="l"/>
                <a:tab pos="2653528" algn="l"/>
              </a:tabLst>
              <a:defRPr sz="1300">
                <a:solidFill>
                  <a:srgbClr val="000000"/>
                </a:solidFill>
                <a:latin typeface="Times New Roman" panose="02020603050405020304" pitchFamily="18" charset="0"/>
                <a:ea typeface="+mn-ea"/>
                <a:cs typeface="Arial Unicode MS" panose="020B0604020202020204" pitchFamily="34" charset="-128"/>
              </a:defRPr>
            </a:lvl1pPr>
          </a:lstStyle>
          <a:p>
            <a:pPr>
              <a:defRPr/>
            </a:pPr>
            <a:fld id="{292E556E-34DA-4B2B-BAA6-9E4BEE920F18}" type="slidenum">
              <a:rPr lang="en-GB" altLang="en-US"/>
              <a:pPr>
                <a:defRPr/>
              </a:pPr>
              <a:t>‹#›</a:t>
            </a:fld>
            <a:endParaRPr lang="en-GB" altLang="en-US" dirty="0"/>
          </a:p>
        </p:txBody>
      </p:sp>
    </p:spTree>
    <p:extLst>
      <p:ext uri="{BB962C8B-B14F-4D97-AF65-F5344CB8AC3E}">
        <p14:creationId xmlns:p14="http://schemas.microsoft.com/office/powerpoint/2010/main" xmlns="" val="977008446"/>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1pPr>
            <a:lvl2pPr marL="679450" indent="-260350">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2pPr>
            <a:lvl3pPr marL="10461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3pPr>
            <a:lvl4pPr marL="14652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4pPr>
            <a:lvl5pPr marL="18843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5pPr>
            <a:lvl6pPr marL="23415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6pPr>
            <a:lvl7pPr marL="27987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7pPr>
            <a:lvl8pPr marL="32559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8pPr>
            <a:lvl9pPr marL="37131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E03D6717-12C2-48D7-B511-01842ED05528}" type="slidenum">
              <a:rPr lang="en-GB" altLang="en-US" sz="1300" smtClean="0">
                <a:ea typeface="Arial Unicode MS" pitchFamily="34" charset="-128"/>
              </a:rPr>
              <a:pPr>
                <a:spcBef>
                  <a:spcPct val="0"/>
                </a:spcBef>
                <a:buSzPct val="45000"/>
                <a:buFont typeface="Wingdings" panose="05000000000000000000" pitchFamily="2" charset="2"/>
                <a:buNone/>
              </a:pPr>
              <a:t>1</a:t>
            </a:fld>
            <a:endParaRPr lang="en-GB" altLang="en-US" sz="1300" smtClean="0">
              <a:ea typeface="Arial Unicode MS" pitchFamily="34" charset="-128"/>
            </a:endParaRPr>
          </a:p>
        </p:txBody>
      </p:sp>
      <p:sp>
        <p:nvSpPr>
          <p:cNvPr id="5123" name="Text Box 1"/>
          <p:cNvSpPr txBox="1">
            <a:spLocks noChangeArrowheads="1"/>
          </p:cNvSpPr>
          <p:nvPr/>
        </p:nvSpPr>
        <p:spPr bwMode="auto">
          <a:xfrm>
            <a:off x="995363" y="754184"/>
            <a:ext cx="4805362" cy="3723282"/>
          </a:xfrm>
          <a:prstGeom prst="rect">
            <a:avLst/>
          </a:prstGeom>
          <a:solidFill>
            <a:srgbClr val="FFFFFF"/>
          </a:solidFill>
          <a:ln w="9525">
            <a:solidFill>
              <a:srgbClr val="000000"/>
            </a:solidFill>
            <a:miter lim="800000"/>
            <a:headEnd/>
            <a:tailEnd/>
          </a:ln>
        </p:spPr>
        <p:txBody>
          <a:bodyPr wrap="none" lIns="83796" tIns="41898" rIns="83796" bIns="41898"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a:lnSpc>
                <a:spcPct val="93000"/>
              </a:lnSpc>
              <a:spcBef>
                <a:spcPct val="0"/>
              </a:spcBef>
              <a:buSzPct val="45000"/>
              <a:buFont typeface="Wingdings" panose="05000000000000000000" pitchFamily="2" charset="2"/>
              <a:buNone/>
            </a:pPr>
            <a:endParaRPr lang="en-US" altLang="en-US" sz="1600">
              <a:solidFill>
                <a:schemeClr val="bg1"/>
              </a:solidFill>
              <a:latin typeface="Arial" panose="020B0604020202020204" pitchFamily="34" charset="0"/>
              <a:cs typeface="Arial" panose="020B0604020202020204" pitchFamily="34" charset="0"/>
            </a:endParaRPr>
          </a:p>
        </p:txBody>
      </p:sp>
      <p:sp>
        <p:nvSpPr>
          <p:cNvPr id="5124" name="Rectangle 2"/>
          <p:cNvSpPr>
            <a:spLocks noGrp="1" noChangeArrowheads="1"/>
          </p:cNvSpPr>
          <p:nvPr>
            <p:ph type="body"/>
          </p:nvPr>
        </p:nvSpPr>
        <p:spPr>
          <a:xfrm>
            <a:off x="679450" y="4717217"/>
            <a:ext cx="5437188" cy="446476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dirty="0" smtClean="0">
              <a:latin typeface="Times New Roman" panose="02020603050405020304" pitchFamily="18" charset="0"/>
            </a:endParaRPr>
          </a:p>
        </p:txBody>
      </p:sp>
    </p:spTree>
    <p:extLst>
      <p:ext uri="{BB962C8B-B14F-4D97-AF65-F5344CB8AC3E}">
        <p14:creationId xmlns:p14="http://schemas.microsoft.com/office/powerpoint/2010/main" xmlns="" val="813799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C466F115-B8F8-4B4D-9A8D-B6E0C47DE960}" type="slidenum">
              <a:rPr lang="en-GB" altLang="en-US" smtClean="0"/>
              <a:pPr>
                <a:defRPr/>
              </a:pPr>
              <a:t>19</a:t>
            </a:fld>
            <a:endParaRPr lang="en-GB" altLang="en-US" dirty="0"/>
          </a:p>
        </p:txBody>
      </p:sp>
    </p:spTree>
    <p:extLst>
      <p:ext uri="{BB962C8B-B14F-4D97-AF65-F5344CB8AC3E}">
        <p14:creationId xmlns:p14="http://schemas.microsoft.com/office/powerpoint/2010/main" xmlns="" val="2431705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p:sp>
      <p:sp>
        <p:nvSpPr>
          <p:cNvPr id="348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8A4F893-7CB0-4CFB-B7FB-95A54F18B074}" type="slidenum">
              <a:rPr lang="en-GB" altLang="en-US" smtClean="0"/>
              <a:pPr>
                <a:defRPr/>
              </a:pPr>
              <a:t>20</a:t>
            </a:fld>
            <a:endParaRPr lang="en-GB" altLang="en-US" dirty="0"/>
          </a:p>
        </p:txBody>
      </p:sp>
    </p:spTree>
    <p:extLst>
      <p:ext uri="{BB962C8B-B14F-4D97-AF65-F5344CB8AC3E}">
        <p14:creationId xmlns:p14="http://schemas.microsoft.com/office/powerpoint/2010/main" xmlns="" val="3265293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p:sp>
      <p:sp>
        <p:nvSpPr>
          <p:cNvPr id="368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CD4B047F-7400-4E38-9252-9A04B1FEF9DE}" type="slidenum">
              <a:rPr lang="en-GB" altLang="en-US" smtClean="0"/>
              <a:pPr>
                <a:defRPr/>
              </a:pPr>
              <a:t>21</a:t>
            </a:fld>
            <a:endParaRPr lang="en-GB" altLang="en-US" dirty="0"/>
          </a:p>
        </p:txBody>
      </p:sp>
    </p:spTree>
    <p:extLst>
      <p:ext uri="{BB962C8B-B14F-4D97-AF65-F5344CB8AC3E}">
        <p14:creationId xmlns:p14="http://schemas.microsoft.com/office/powerpoint/2010/main" xmlns="" val="1516130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805FDEAB-AEA3-427E-8670-9B26AEDE8343}" type="slidenum">
              <a:rPr lang="en-GB" altLang="en-US" smtClean="0"/>
              <a:pPr>
                <a:defRPr/>
              </a:pPr>
              <a:t>22</a:t>
            </a:fld>
            <a:endParaRPr lang="en-GB" altLang="en-US" dirty="0"/>
          </a:p>
        </p:txBody>
      </p:sp>
    </p:spTree>
    <p:extLst>
      <p:ext uri="{BB962C8B-B14F-4D97-AF65-F5344CB8AC3E}">
        <p14:creationId xmlns:p14="http://schemas.microsoft.com/office/powerpoint/2010/main" xmlns="" val="3310539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p:sp>
      <p:sp>
        <p:nvSpPr>
          <p:cNvPr id="409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27B0A75E-1093-4003-A897-63E2F0C846AC}" type="slidenum">
              <a:rPr lang="en-GB" altLang="en-US" smtClean="0"/>
              <a:pPr>
                <a:defRPr/>
              </a:pPr>
              <a:t>23</a:t>
            </a:fld>
            <a:endParaRPr lang="en-GB" altLang="en-US" dirty="0"/>
          </a:p>
        </p:txBody>
      </p:sp>
    </p:spTree>
    <p:extLst>
      <p:ext uri="{BB962C8B-B14F-4D97-AF65-F5344CB8AC3E}">
        <p14:creationId xmlns:p14="http://schemas.microsoft.com/office/powerpoint/2010/main" xmlns="" val="2453059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p:sp>
      <p:sp>
        <p:nvSpPr>
          <p:cNvPr id="430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F4DFDEC1-2F6A-4766-B964-83CAEE7FD8C5}" type="slidenum">
              <a:rPr lang="en-GB" altLang="en-US" smtClean="0"/>
              <a:pPr>
                <a:defRPr/>
              </a:pPr>
              <a:t>24</a:t>
            </a:fld>
            <a:endParaRPr lang="en-GB" altLang="en-US" dirty="0"/>
          </a:p>
        </p:txBody>
      </p:sp>
    </p:spTree>
    <p:extLst>
      <p:ext uri="{BB962C8B-B14F-4D97-AF65-F5344CB8AC3E}">
        <p14:creationId xmlns:p14="http://schemas.microsoft.com/office/powerpoint/2010/main" xmlns="" val="54924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p:sp>
      <p:sp>
        <p:nvSpPr>
          <p:cNvPr id="450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92B2C111-376A-4279-B8A1-B9F537288641}" type="slidenum">
              <a:rPr lang="en-GB" altLang="en-US" smtClean="0"/>
              <a:pPr>
                <a:defRPr/>
              </a:pPr>
              <a:t>25</a:t>
            </a:fld>
            <a:endParaRPr lang="en-GB" altLang="en-US" dirty="0"/>
          </a:p>
        </p:txBody>
      </p:sp>
    </p:spTree>
    <p:extLst>
      <p:ext uri="{BB962C8B-B14F-4D97-AF65-F5344CB8AC3E}">
        <p14:creationId xmlns:p14="http://schemas.microsoft.com/office/powerpoint/2010/main" xmlns="" val="531496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p:sp>
      <p:sp>
        <p:nvSpPr>
          <p:cNvPr id="471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5A1BF9B-6869-46C3-B8E8-0742C8B1F51E}" type="slidenum">
              <a:rPr lang="en-GB" altLang="en-US" smtClean="0"/>
              <a:pPr>
                <a:defRPr/>
              </a:pPr>
              <a:t>26</a:t>
            </a:fld>
            <a:endParaRPr lang="en-GB" altLang="en-US" dirty="0"/>
          </a:p>
        </p:txBody>
      </p:sp>
    </p:spTree>
    <p:extLst>
      <p:ext uri="{BB962C8B-B14F-4D97-AF65-F5344CB8AC3E}">
        <p14:creationId xmlns:p14="http://schemas.microsoft.com/office/powerpoint/2010/main" xmlns="" val="1359330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p:sp>
      <p:sp>
        <p:nvSpPr>
          <p:cNvPr id="491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6D6E75F8-3444-4772-83E6-85A1630B9C2C}" type="slidenum">
              <a:rPr lang="en-GB" altLang="en-US" smtClean="0"/>
              <a:pPr>
                <a:defRPr/>
              </a:pPr>
              <a:t>27</a:t>
            </a:fld>
            <a:endParaRPr lang="en-GB" altLang="en-US" dirty="0"/>
          </a:p>
        </p:txBody>
      </p:sp>
    </p:spTree>
    <p:extLst>
      <p:ext uri="{BB962C8B-B14F-4D97-AF65-F5344CB8AC3E}">
        <p14:creationId xmlns:p14="http://schemas.microsoft.com/office/powerpoint/2010/main" xmlns="" val="3216938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p:sp>
      <p:sp>
        <p:nvSpPr>
          <p:cNvPr id="512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69FB03D2-3FC1-42A2-8E30-EBF0225F5403}" type="slidenum">
              <a:rPr lang="en-GB" altLang="en-US" smtClean="0"/>
              <a:pPr>
                <a:defRPr/>
              </a:pPr>
              <a:t>28</a:t>
            </a:fld>
            <a:endParaRPr lang="en-GB" altLang="en-US" dirty="0"/>
          </a:p>
        </p:txBody>
      </p:sp>
    </p:spTree>
    <p:extLst>
      <p:ext uri="{BB962C8B-B14F-4D97-AF65-F5344CB8AC3E}">
        <p14:creationId xmlns:p14="http://schemas.microsoft.com/office/powerpoint/2010/main" xmlns="" val="2491163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2</a:t>
            </a:fld>
            <a:endParaRPr lang="en-GB" altLang="en-US" dirty="0"/>
          </a:p>
        </p:txBody>
      </p:sp>
    </p:spTree>
    <p:extLst>
      <p:ext uri="{BB962C8B-B14F-4D97-AF65-F5344CB8AC3E}">
        <p14:creationId xmlns:p14="http://schemas.microsoft.com/office/powerpoint/2010/main" xmlns="" val="635455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p:sp>
      <p:sp>
        <p:nvSpPr>
          <p:cNvPr id="532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5897620C-43C9-4FB6-9A5D-DF5840D3CA79}" type="slidenum">
              <a:rPr lang="en-GB" altLang="en-US" smtClean="0"/>
              <a:pPr>
                <a:defRPr/>
              </a:pPr>
              <a:t>29</a:t>
            </a:fld>
            <a:endParaRPr lang="en-GB" altLang="en-US" dirty="0"/>
          </a:p>
        </p:txBody>
      </p:sp>
    </p:spTree>
    <p:extLst>
      <p:ext uri="{BB962C8B-B14F-4D97-AF65-F5344CB8AC3E}">
        <p14:creationId xmlns:p14="http://schemas.microsoft.com/office/powerpoint/2010/main" xmlns="" val="145083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p:sp>
      <p:sp>
        <p:nvSpPr>
          <p:cNvPr id="552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C7C9F164-3EB7-4A3D-A77D-A1708768E490}" type="slidenum">
              <a:rPr lang="en-GB" altLang="en-US" smtClean="0"/>
              <a:pPr>
                <a:defRPr/>
              </a:pPr>
              <a:t>30</a:t>
            </a:fld>
            <a:endParaRPr lang="en-GB" altLang="en-US" dirty="0"/>
          </a:p>
        </p:txBody>
      </p:sp>
    </p:spTree>
    <p:extLst>
      <p:ext uri="{BB962C8B-B14F-4D97-AF65-F5344CB8AC3E}">
        <p14:creationId xmlns:p14="http://schemas.microsoft.com/office/powerpoint/2010/main" xmlns="" val="2453916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31</a:t>
            </a:fld>
            <a:endParaRPr lang="en-GB" altLang="en-US" dirty="0"/>
          </a:p>
        </p:txBody>
      </p:sp>
    </p:spTree>
    <p:extLst>
      <p:ext uri="{BB962C8B-B14F-4D97-AF65-F5344CB8AC3E}">
        <p14:creationId xmlns:p14="http://schemas.microsoft.com/office/powerpoint/2010/main" xmlns="" val="2720165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32</a:t>
            </a:fld>
            <a:endParaRPr lang="en-GB" altLang="en-US" dirty="0"/>
          </a:p>
        </p:txBody>
      </p:sp>
    </p:spTree>
    <p:extLst>
      <p:ext uri="{BB962C8B-B14F-4D97-AF65-F5344CB8AC3E}">
        <p14:creationId xmlns:p14="http://schemas.microsoft.com/office/powerpoint/2010/main" xmlns="" val="869708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ZA" sz="1200" kern="1200" dirty="0" smtClean="0">
                <a:solidFill>
                  <a:srgbClr val="000000"/>
                </a:solidFill>
                <a:effectLst/>
                <a:latin typeface="Times New Roman" pitchFamily="16" charset="0"/>
                <a:ea typeface="+mn-ea"/>
                <a:cs typeface="+mn-cs"/>
              </a:rPr>
              <a:t>Revenue projections over the MTEF is R175,6 million, R185,8 million and R196,5 million in regards to 2018/19, 2019/20 and 2020/21 respectively, indicating a growth rate of 7.7%.</a:t>
            </a:r>
          </a:p>
          <a:p>
            <a:endParaRPr lang="en-ZA" altLang="en-US" dirty="0"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33</a:t>
            </a:fld>
            <a:endParaRPr lang="en-GB" altLang="en-US" dirty="0"/>
          </a:p>
        </p:txBody>
      </p:sp>
    </p:spTree>
    <p:extLst>
      <p:ext uri="{BB962C8B-B14F-4D97-AF65-F5344CB8AC3E}">
        <p14:creationId xmlns:p14="http://schemas.microsoft.com/office/powerpoint/2010/main" xmlns="" val="2008305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en-ZA" sz="1200" kern="1200" dirty="0" smtClean="0">
                <a:solidFill>
                  <a:srgbClr val="000000"/>
                </a:solidFill>
                <a:effectLst/>
                <a:latin typeface="Times New Roman" pitchFamily="16" charset="0"/>
                <a:ea typeface="+mn-ea"/>
                <a:cs typeface="+mn-cs"/>
              </a:rPr>
              <a:t>1. Revenue estimates regarding sources of income in 2018/19:</a:t>
            </a:r>
          </a:p>
          <a:p>
            <a:pPr lvl="1"/>
            <a:r>
              <a:rPr lang="en-ZA" sz="1200" kern="1200" dirty="0" smtClean="0">
                <a:solidFill>
                  <a:srgbClr val="000000"/>
                </a:solidFill>
                <a:effectLst/>
                <a:latin typeface="Times New Roman" pitchFamily="16" charset="0"/>
                <a:ea typeface="+mn-ea"/>
                <a:cs typeface="+mn-cs"/>
              </a:rPr>
              <a:t>Transfers received 			R128,54 million	(71%)</a:t>
            </a:r>
          </a:p>
          <a:p>
            <a:pPr lvl="1"/>
            <a:r>
              <a:rPr lang="en-ZA" sz="1200" kern="1200" dirty="0" smtClean="0">
                <a:solidFill>
                  <a:srgbClr val="000000"/>
                </a:solidFill>
                <a:effectLst/>
                <a:latin typeface="Times New Roman" pitchFamily="16" charset="0"/>
                <a:ea typeface="+mn-ea"/>
                <a:cs typeface="+mn-cs"/>
              </a:rPr>
              <a:t>Administrative fees 			R  39,25 million	(22%)</a:t>
            </a:r>
          </a:p>
          <a:p>
            <a:pPr lvl="1"/>
            <a:r>
              <a:rPr lang="en-ZA" sz="1200" kern="1200" dirty="0" smtClean="0">
                <a:solidFill>
                  <a:srgbClr val="000000"/>
                </a:solidFill>
                <a:effectLst/>
                <a:latin typeface="Times New Roman" pitchFamily="16" charset="0"/>
                <a:ea typeface="+mn-ea"/>
                <a:cs typeface="+mn-cs"/>
              </a:rPr>
              <a:t>Other non-taxable revenue		R  12,64 million	  (7%)</a:t>
            </a:r>
          </a:p>
          <a:p>
            <a:pPr lvl="0"/>
            <a:endParaRPr lang="en-ZA" sz="1200" kern="1200" dirty="0" smtClean="0">
              <a:solidFill>
                <a:srgbClr val="000000"/>
              </a:solidFill>
              <a:effectLst/>
              <a:latin typeface="Times New Roman" pitchFamily="16" charset="0"/>
              <a:ea typeface="+mn-ea"/>
              <a:cs typeface="+mn-cs"/>
            </a:endParaRPr>
          </a:p>
          <a:p>
            <a:pPr>
              <a:defRPr/>
            </a:pPr>
            <a:r>
              <a:rPr lang="en-ZA" dirty="0" smtClean="0"/>
              <a:t>Administrative fees:</a:t>
            </a:r>
          </a:p>
          <a:p>
            <a:pPr marL="171450" indent="-171450">
              <a:buFont typeface="Arial" panose="020B0604020202020204" pitchFamily="34" charset="0"/>
              <a:buChar char="•"/>
              <a:defRPr/>
            </a:pPr>
            <a:r>
              <a:rPr lang="en-ZA" dirty="0" smtClean="0"/>
              <a:t>Verification fees – Verification of qualifications on request from private companies.</a:t>
            </a:r>
          </a:p>
          <a:p>
            <a:pPr marL="171450" indent="-171450">
              <a:buFont typeface="Arial" panose="020B0604020202020204" pitchFamily="34" charset="0"/>
              <a:buChar char="•"/>
              <a:defRPr/>
            </a:pPr>
            <a:r>
              <a:rPr lang="en-ZA" dirty="0" smtClean="0"/>
              <a:t>Accreditation fees – Institutions request accreditation. Cannot predict number of applications.</a:t>
            </a:r>
          </a:p>
          <a:p>
            <a:pPr marL="171450" indent="-171450">
              <a:buFont typeface="Arial" panose="020B0604020202020204" pitchFamily="34" charset="0"/>
              <a:buChar char="•"/>
              <a:defRPr/>
            </a:pPr>
            <a:r>
              <a:rPr lang="en-ZA" dirty="0" smtClean="0"/>
              <a:t>Certification fees – Fees collected from Private assessment bodies.</a:t>
            </a:r>
          </a:p>
          <a:p>
            <a:pPr marL="171450" indent="-171450">
              <a:buFont typeface="Arial" panose="020B0604020202020204" pitchFamily="34" charset="0"/>
              <a:buChar char="•"/>
              <a:defRPr/>
            </a:pPr>
            <a:endParaRPr lang="en-ZA" dirty="0" smtClean="0"/>
          </a:p>
          <a:p>
            <a:pPr>
              <a:buFont typeface="Arial" panose="020B0604020202020204" pitchFamily="34" charset="0"/>
              <a:buNone/>
              <a:defRPr/>
            </a:pPr>
            <a:r>
              <a:rPr lang="en-ZA" dirty="0" smtClean="0"/>
              <a:t>Other non-tax revenue:</a:t>
            </a:r>
          </a:p>
          <a:p>
            <a:pPr marL="171450" indent="-171450">
              <a:buFont typeface="Arial" panose="020B0604020202020204" pitchFamily="34" charset="0"/>
              <a:buChar char="•"/>
              <a:defRPr/>
            </a:pPr>
            <a:r>
              <a:rPr lang="en-ZA" dirty="0" smtClean="0"/>
              <a:t>Interest – Due to reserves not utilised.</a:t>
            </a:r>
          </a:p>
          <a:p>
            <a:pPr marL="171450" indent="-171450">
              <a:buFont typeface="Arial" panose="020B0604020202020204" pitchFamily="34" charset="0"/>
              <a:buChar char="•"/>
              <a:defRPr/>
            </a:pPr>
            <a:r>
              <a:rPr lang="en-ZA" dirty="0" smtClean="0"/>
              <a:t>Rental income</a:t>
            </a: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34</a:t>
            </a:fld>
            <a:endParaRPr lang="en-GB" altLang="en-US" dirty="0"/>
          </a:p>
        </p:txBody>
      </p:sp>
    </p:spTree>
    <p:extLst>
      <p:ext uri="{BB962C8B-B14F-4D97-AF65-F5344CB8AC3E}">
        <p14:creationId xmlns:p14="http://schemas.microsoft.com/office/powerpoint/2010/main" xmlns="" val="19678302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en-ZA" sz="1200" kern="1200" dirty="0" smtClean="0">
                <a:solidFill>
                  <a:srgbClr val="000000"/>
                </a:solidFill>
                <a:effectLst/>
                <a:latin typeface="Times New Roman" pitchFamily="16" charset="0"/>
                <a:ea typeface="+mn-ea"/>
                <a:cs typeface="+mn-cs"/>
              </a:rPr>
              <a:t>1.</a:t>
            </a:r>
            <a:r>
              <a:rPr lang="en-ZA" sz="1200" kern="1200" baseline="0" dirty="0" smtClean="0">
                <a:solidFill>
                  <a:srgbClr val="000000"/>
                </a:solidFill>
                <a:effectLst/>
                <a:latin typeface="Times New Roman" pitchFamily="16" charset="0"/>
                <a:ea typeface="+mn-ea"/>
                <a:cs typeface="+mn-cs"/>
              </a:rPr>
              <a:t> </a:t>
            </a:r>
            <a:r>
              <a:rPr lang="en-ZA" sz="1200" kern="1200" dirty="0" smtClean="0">
                <a:solidFill>
                  <a:srgbClr val="000000"/>
                </a:solidFill>
                <a:effectLst/>
                <a:latin typeface="Times New Roman" pitchFamily="16" charset="0"/>
                <a:ea typeface="+mn-ea"/>
                <a:cs typeface="+mn-cs"/>
              </a:rPr>
              <a:t>Expenditure estimates for 2018/19 in terms of National Treasury classification of:</a:t>
            </a:r>
          </a:p>
          <a:p>
            <a:pPr lvl="1"/>
            <a:r>
              <a:rPr lang="en-ZA" sz="1200" kern="1200" dirty="0" smtClean="0">
                <a:solidFill>
                  <a:srgbClr val="000000"/>
                </a:solidFill>
                <a:effectLst/>
                <a:latin typeface="Times New Roman" pitchFamily="16" charset="0"/>
                <a:ea typeface="+mn-ea"/>
                <a:cs typeface="+mn-cs"/>
              </a:rPr>
              <a:t>Goods and services 			R95,13 million 	(55.1%)</a:t>
            </a:r>
          </a:p>
          <a:p>
            <a:pPr lvl="1"/>
            <a:r>
              <a:rPr lang="en-ZA" sz="1200" kern="1200" dirty="0" smtClean="0">
                <a:solidFill>
                  <a:srgbClr val="000000"/>
                </a:solidFill>
                <a:effectLst/>
                <a:latin typeface="Times New Roman" pitchFamily="16" charset="0"/>
                <a:ea typeface="+mn-ea"/>
                <a:cs typeface="+mn-cs"/>
              </a:rPr>
              <a:t>Compensation of employees		R77,57 million		(44.9%)</a:t>
            </a:r>
          </a:p>
          <a:p>
            <a:pPr lvl="1"/>
            <a:r>
              <a:rPr lang="en-ZA" sz="1200" kern="1200" dirty="0" smtClean="0">
                <a:solidFill>
                  <a:srgbClr val="000000"/>
                </a:solidFill>
                <a:effectLst/>
                <a:latin typeface="Times New Roman" pitchFamily="16" charset="0"/>
                <a:ea typeface="+mn-ea"/>
                <a:cs typeface="+mn-cs"/>
              </a:rPr>
              <a:t>Depreciation				R 0</a:t>
            </a:r>
          </a:p>
          <a:p>
            <a:pPr lvl="0"/>
            <a:r>
              <a:rPr lang="en-ZA" sz="1200" kern="1200" dirty="0" smtClean="0">
                <a:solidFill>
                  <a:srgbClr val="000000"/>
                </a:solidFill>
                <a:effectLst/>
                <a:latin typeface="Times New Roman" pitchFamily="16" charset="0"/>
                <a:ea typeface="+mn-ea"/>
                <a:cs typeface="+mn-cs"/>
              </a:rPr>
              <a:t>2. No depreciation is budgeted for separately as this is a non-cash item.</a:t>
            </a: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35</a:t>
            </a:fld>
            <a:endParaRPr lang="en-GB" altLang="en-US" dirty="0"/>
          </a:p>
        </p:txBody>
      </p:sp>
    </p:spTree>
    <p:extLst>
      <p:ext uri="{BB962C8B-B14F-4D97-AF65-F5344CB8AC3E}">
        <p14:creationId xmlns:p14="http://schemas.microsoft.com/office/powerpoint/2010/main" xmlns="" val="1409149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36</a:t>
            </a:fld>
            <a:endParaRPr lang="en-GB" altLang="en-US" dirty="0"/>
          </a:p>
        </p:txBody>
      </p:sp>
    </p:spTree>
    <p:extLst>
      <p:ext uri="{BB962C8B-B14F-4D97-AF65-F5344CB8AC3E}">
        <p14:creationId xmlns:p14="http://schemas.microsoft.com/office/powerpoint/2010/main" xmlns="" val="3102485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37</a:t>
            </a:fld>
            <a:endParaRPr lang="en-GB" altLang="en-US" dirty="0"/>
          </a:p>
        </p:txBody>
      </p:sp>
    </p:spTree>
    <p:extLst>
      <p:ext uri="{BB962C8B-B14F-4D97-AF65-F5344CB8AC3E}">
        <p14:creationId xmlns:p14="http://schemas.microsoft.com/office/powerpoint/2010/main" xmlns="" val="28202068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r>
              <a:rPr lang="en-ZA" sz="1200" kern="1200" dirty="0" smtClean="0">
                <a:solidFill>
                  <a:srgbClr val="000000"/>
                </a:solidFill>
                <a:effectLst/>
                <a:latin typeface="Times New Roman" pitchFamily="16" charset="0"/>
                <a:ea typeface="+mn-ea"/>
                <a:cs typeface="+mn-cs"/>
              </a:rPr>
              <a:t>Growth in human capital</a:t>
            </a:r>
          </a:p>
          <a:p>
            <a:pPr marL="171450" lvl="0" indent="-171450">
              <a:buFont typeface="Arial" panose="020B0604020202020204" pitchFamily="34" charset="0"/>
              <a:buChar char="•"/>
            </a:pPr>
            <a:r>
              <a:rPr lang="en-ZA" sz="1200" kern="1200" dirty="0" smtClean="0">
                <a:solidFill>
                  <a:srgbClr val="000000"/>
                </a:solidFill>
                <a:effectLst/>
                <a:latin typeface="Times New Roman" pitchFamily="16" charset="0"/>
                <a:ea typeface="+mn-ea"/>
                <a:cs typeface="+mn-cs"/>
              </a:rPr>
              <a:t>The budget was prepared with 146 posts in 2018/2019. </a:t>
            </a:r>
          </a:p>
          <a:p>
            <a:pPr marL="171450" lvl="0" indent="-171450">
              <a:buFont typeface="Arial" panose="020B0604020202020204" pitchFamily="34" charset="0"/>
              <a:buChar char="•"/>
            </a:pPr>
            <a:r>
              <a:rPr lang="en-ZA" sz="1200" kern="1200" dirty="0" smtClean="0">
                <a:solidFill>
                  <a:srgbClr val="000000"/>
                </a:solidFill>
                <a:effectLst/>
                <a:latin typeface="Times New Roman" pitchFamily="16" charset="0"/>
                <a:ea typeface="+mn-ea"/>
                <a:cs typeface="+mn-cs"/>
              </a:rPr>
              <a:t>Some positions were converted to ad-hoc employment to save costs.</a:t>
            </a: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38</a:t>
            </a:fld>
            <a:endParaRPr lang="en-GB" altLang="en-US" dirty="0"/>
          </a:p>
        </p:txBody>
      </p:sp>
    </p:spTree>
    <p:extLst>
      <p:ext uri="{BB962C8B-B14F-4D97-AF65-F5344CB8AC3E}">
        <p14:creationId xmlns:p14="http://schemas.microsoft.com/office/powerpoint/2010/main" xmlns="" val="296734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3</a:t>
            </a:fld>
            <a:endParaRPr lang="en-GB" altLang="en-US" dirty="0"/>
          </a:p>
        </p:txBody>
      </p:sp>
    </p:spTree>
    <p:extLst>
      <p:ext uri="{BB962C8B-B14F-4D97-AF65-F5344CB8AC3E}">
        <p14:creationId xmlns:p14="http://schemas.microsoft.com/office/powerpoint/2010/main" xmlns="" val="23819271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dirty="0"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39</a:t>
            </a:fld>
            <a:endParaRPr lang="en-GB" altLang="en-US" dirty="0"/>
          </a:p>
        </p:txBody>
      </p:sp>
    </p:spTree>
    <p:extLst>
      <p:ext uri="{BB962C8B-B14F-4D97-AF65-F5344CB8AC3E}">
        <p14:creationId xmlns:p14="http://schemas.microsoft.com/office/powerpoint/2010/main" xmlns="" val="35765519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p:sp>
      <p:sp>
        <p:nvSpPr>
          <p:cNvPr id="593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dirty="0"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32C67961-E932-49FB-909F-DDE0ADE48296}" type="slidenum">
              <a:rPr lang="en-GB" altLang="en-US" smtClean="0"/>
              <a:pPr>
                <a:defRPr/>
              </a:pPr>
              <a:t>40</a:t>
            </a:fld>
            <a:endParaRPr lang="en-GB" altLang="en-US" dirty="0"/>
          </a:p>
        </p:txBody>
      </p:sp>
    </p:spTree>
    <p:extLst>
      <p:ext uri="{BB962C8B-B14F-4D97-AF65-F5344CB8AC3E}">
        <p14:creationId xmlns:p14="http://schemas.microsoft.com/office/powerpoint/2010/main" xmlns="" val="3671170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A678DF69-67D3-419D-9E8F-7BAD065E8F3E}" type="slidenum">
              <a:rPr lang="en-GB" altLang="en-US" smtClean="0"/>
              <a:pPr>
                <a:defRPr/>
              </a:pPr>
              <a:t>4</a:t>
            </a:fld>
            <a:endParaRPr lang="en-GB" altLang="en-US" dirty="0"/>
          </a:p>
        </p:txBody>
      </p:sp>
    </p:spTree>
    <p:extLst>
      <p:ext uri="{BB962C8B-B14F-4D97-AF65-F5344CB8AC3E}">
        <p14:creationId xmlns:p14="http://schemas.microsoft.com/office/powerpoint/2010/main" xmlns="" val="172150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defRPr/>
            </a:pPr>
            <a:fld id="{9FB48F41-5AF6-4F2C-8D87-F8C51554EAF3}" type="slidenum">
              <a:rPr lang="en-GB" altLang="en-US" sz="1300" smtClean="0"/>
              <a:pPr>
                <a:spcBef>
                  <a:spcPct val="0"/>
                </a:spcBef>
                <a:buSzPct val="45000"/>
                <a:buFont typeface="Wingdings" panose="05000000000000000000" pitchFamily="2" charset="2"/>
                <a:buNone/>
                <a:defRPr/>
              </a:pPr>
              <a:t>5</a:t>
            </a:fld>
            <a:endParaRPr lang="en-GB" altLang="en-US" sz="1300" smtClean="0"/>
          </a:p>
        </p:txBody>
      </p:sp>
      <p:sp>
        <p:nvSpPr>
          <p:cNvPr id="11267" name="Rectangle 2"/>
          <p:cNvSpPr>
            <a:spLocks noGrp="1" noRot="1" noChangeAspect="1" noChangeArrowheads="1" noTextEdit="1"/>
          </p:cNvSpPr>
          <p:nvPr>
            <p:ph type="sldImg"/>
          </p:nvPr>
        </p:nvSpPr>
        <p:spPr>
          <a:xfrm>
            <a:off x="917575" y="754063"/>
            <a:ext cx="4960938" cy="3722687"/>
          </a:xfrm>
          <a:solidFill>
            <a:srgbClr val="FFFFFF"/>
          </a:solidFill>
          <a:ln>
            <a:solidFill>
              <a:srgbClr val="000000"/>
            </a:solidFill>
            <a:miter lim="800000"/>
            <a:headEnd/>
            <a:tailEnd/>
          </a:ln>
        </p:spPr>
      </p:sp>
      <p:sp>
        <p:nvSpPr>
          <p:cNvPr id="11268" name="Rectangle 3"/>
          <p:cNvSpPr>
            <a:spLocks noGrp="1" noChangeArrowheads="1"/>
          </p:cNvSpPr>
          <p:nvPr>
            <p:ph type="body" idx="1"/>
          </p:nvPr>
        </p:nvSpPr>
        <p:spPr>
          <a:xfrm>
            <a:off x="679450" y="4714875"/>
            <a:ext cx="5438775" cy="4384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xmlns="" val="575181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defRPr/>
            </a:pPr>
            <a:fld id="{AA8440B7-6CED-48FD-9850-6B4EBDCC222E}" type="slidenum">
              <a:rPr lang="en-GB" altLang="en-US" sz="1300" smtClean="0"/>
              <a:pPr>
                <a:spcBef>
                  <a:spcPct val="0"/>
                </a:spcBef>
                <a:buSzPct val="45000"/>
                <a:buFont typeface="Wingdings" panose="05000000000000000000" pitchFamily="2" charset="2"/>
                <a:buNone/>
                <a:defRPr/>
              </a:pPr>
              <a:t>6</a:t>
            </a:fld>
            <a:endParaRPr lang="en-GB" altLang="en-US" sz="1300" smtClean="0"/>
          </a:p>
        </p:txBody>
      </p:sp>
      <p:sp>
        <p:nvSpPr>
          <p:cNvPr id="13315" name="Rectangle 2"/>
          <p:cNvSpPr>
            <a:spLocks noGrp="1" noRot="1" noChangeAspect="1" noChangeArrowheads="1" noTextEdit="1"/>
          </p:cNvSpPr>
          <p:nvPr>
            <p:ph type="sldImg"/>
          </p:nvPr>
        </p:nvSpPr>
        <p:spPr>
          <a:xfrm>
            <a:off x="917575" y="754063"/>
            <a:ext cx="4960938" cy="3722687"/>
          </a:xfrm>
          <a:solidFill>
            <a:srgbClr val="FFFFFF"/>
          </a:solidFill>
          <a:ln>
            <a:solidFill>
              <a:srgbClr val="000000"/>
            </a:solidFill>
            <a:miter lim="800000"/>
            <a:headEnd/>
            <a:tailEnd/>
          </a:ln>
        </p:spPr>
      </p:sp>
      <p:sp>
        <p:nvSpPr>
          <p:cNvPr id="13316" name="Rectangle 3"/>
          <p:cNvSpPr>
            <a:spLocks noGrp="1" noChangeArrowheads="1"/>
          </p:cNvSpPr>
          <p:nvPr>
            <p:ph type="body" idx="1"/>
          </p:nvPr>
        </p:nvSpPr>
        <p:spPr>
          <a:xfrm>
            <a:off x="679450" y="4714875"/>
            <a:ext cx="5438775" cy="4384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xmlns="" val="3351807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6"/>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9925" algn="l"/>
                <a:tab pos="2586038"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defRPr/>
            </a:pPr>
            <a:fld id="{ADAB9B34-6CB6-4059-A209-82B547DA48C6}" type="slidenum">
              <a:rPr lang="en-GB" altLang="en-US" sz="1300" smtClean="0"/>
              <a:pPr>
                <a:spcBef>
                  <a:spcPct val="0"/>
                </a:spcBef>
                <a:buSzPct val="45000"/>
                <a:buFont typeface="Wingdings" panose="05000000000000000000" pitchFamily="2" charset="2"/>
                <a:buNone/>
                <a:defRPr/>
              </a:pPr>
              <a:t>7</a:t>
            </a:fld>
            <a:endParaRPr lang="en-GB" altLang="en-US" sz="1300" smtClean="0"/>
          </a:p>
        </p:txBody>
      </p:sp>
      <p:sp>
        <p:nvSpPr>
          <p:cNvPr id="15363" name="Rectangle 2"/>
          <p:cNvSpPr>
            <a:spLocks noGrp="1" noRot="1" noChangeAspect="1" noChangeArrowheads="1" noTextEdit="1"/>
          </p:cNvSpPr>
          <p:nvPr>
            <p:ph type="sldImg"/>
          </p:nvPr>
        </p:nvSpPr>
        <p:spPr>
          <a:xfrm>
            <a:off x="917575" y="754063"/>
            <a:ext cx="4960938" cy="3722687"/>
          </a:xfrm>
          <a:solidFill>
            <a:srgbClr val="FFFFFF"/>
          </a:solidFill>
          <a:ln>
            <a:solidFill>
              <a:srgbClr val="000000"/>
            </a:solidFill>
            <a:miter lim="800000"/>
            <a:headEnd/>
            <a:tailEnd/>
          </a:ln>
        </p:spPr>
      </p:sp>
      <p:sp>
        <p:nvSpPr>
          <p:cNvPr id="15364" name="Rectangle 3"/>
          <p:cNvSpPr>
            <a:spLocks noGrp="1" noChangeArrowheads="1"/>
          </p:cNvSpPr>
          <p:nvPr>
            <p:ph type="body" idx="1"/>
          </p:nvPr>
        </p:nvSpPr>
        <p:spPr>
          <a:xfrm>
            <a:off x="679450" y="4714875"/>
            <a:ext cx="5438775" cy="43846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xmlns="" val="1834254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p:sp>
      <p:sp>
        <p:nvSpPr>
          <p:cNvPr id="286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1C59681-0C0B-429B-93BC-B52DCFB7C901}" type="slidenum">
              <a:rPr lang="en-GB" altLang="en-US" smtClean="0"/>
              <a:pPr>
                <a:defRPr/>
              </a:pPr>
              <a:t>17</a:t>
            </a:fld>
            <a:endParaRPr lang="en-GB" altLang="en-US" dirty="0"/>
          </a:p>
        </p:txBody>
      </p:sp>
    </p:spTree>
    <p:extLst>
      <p:ext uri="{BB962C8B-B14F-4D97-AF65-F5344CB8AC3E}">
        <p14:creationId xmlns:p14="http://schemas.microsoft.com/office/powerpoint/2010/main" xmlns="" val="1247208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p:sp>
      <p:sp>
        <p:nvSpPr>
          <p:cNvPr id="307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1BD8A7DF-D8D5-4529-B1A8-AFA5C6BB0533}" type="slidenum">
              <a:rPr lang="en-GB" altLang="en-US" smtClean="0"/>
              <a:pPr>
                <a:defRPr/>
              </a:pPr>
              <a:t>18</a:t>
            </a:fld>
            <a:endParaRPr lang="en-GB" altLang="en-US" dirty="0"/>
          </a:p>
        </p:txBody>
      </p:sp>
    </p:spTree>
    <p:extLst>
      <p:ext uri="{BB962C8B-B14F-4D97-AF65-F5344CB8AC3E}">
        <p14:creationId xmlns:p14="http://schemas.microsoft.com/office/powerpoint/2010/main" xmlns="" val="3005571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8AA30CE1-D280-4938-BA04-96AB981BAD7C}" type="slidenum">
              <a:rPr lang="en-ZA"/>
              <a:pPr>
                <a:defRPr/>
              </a:pPr>
              <a:t>‹#›</a:t>
            </a:fld>
            <a:endParaRPr lang="en-ZA" dirty="0"/>
          </a:p>
        </p:txBody>
      </p:sp>
    </p:spTree>
    <p:extLst>
      <p:ext uri="{BB962C8B-B14F-4D97-AF65-F5344CB8AC3E}">
        <p14:creationId xmlns:p14="http://schemas.microsoft.com/office/powerpoint/2010/main" xmlns="" val="367484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0C79BB77-46F8-49F2-8ED8-7161A4F7B660}" type="slidenum">
              <a:rPr lang="en-ZA"/>
              <a:pPr>
                <a:defRPr/>
              </a:pPr>
              <a:t>‹#›</a:t>
            </a:fld>
            <a:endParaRPr lang="en-ZA" dirty="0"/>
          </a:p>
        </p:txBody>
      </p:sp>
    </p:spTree>
    <p:extLst>
      <p:ext uri="{BB962C8B-B14F-4D97-AF65-F5344CB8AC3E}">
        <p14:creationId xmlns:p14="http://schemas.microsoft.com/office/powerpoint/2010/main" xmlns="" val="2351258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23850"/>
            <a:ext cx="2265363" cy="5992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23850"/>
            <a:ext cx="6648450" cy="5992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5F841BF8-70E3-4A51-9CF1-5D08C9C0F377}" type="slidenum">
              <a:rPr lang="en-ZA"/>
              <a:pPr>
                <a:defRPr/>
              </a:pPr>
              <a:t>‹#›</a:t>
            </a:fld>
            <a:endParaRPr lang="en-ZA" dirty="0"/>
          </a:p>
        </p:txBody>
      </p:sp>
    </p:spTree>
    <p:extLst>
      <p:ext uri="{BB962C8B-B14F-4D97-AF65-F5344CB8AC3E}">
        <p14:creationId xmlns:p14="http://schemas.microsoft.com/office/powerpoint/2010/main" xmlns="" val="212560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933450"/>
          </a:xfrm>
        </p:spPr>
        <p:txBody>
          <a:bodyPr/>
          <a:lstStyle/>
          <a:p>
            <a:r>
              <a:rPr lang="en-US" smtClean="0"/>
              <a:t>Click to edit Master title style</a:t>
            </a:r>
            <a:endParaRPr lang="en-US"/>
          </a:p>
        </p:txBody>
      </p:sp>
      <p:sp>
        <p:nvSpPr>
          <p:cNvPr id="3" name="Slide Number Placeholder 1"/>
          <p:cNvSpPr>
            <a:spLocks noGrp="1"/>
          </p:cNvSpPr>
          <p:nvPr>
            <p:ph type="sldNum" sz="quarter" idx="10"/>
          </p:nvPr>
        </p:nvSpPr>
        <p:spPr/>
        <p:txBody>
          <a:bodyPr/>
          <a:lstStyle>
            <a:lvl1pPr>
              <a:defRPr/>
            </a:lvl1pPr>
          </a:lstStyle>
          <a:p>
            <a:pPr>
              <a:defRPr/>
            </a:pPr>
            <a:fld id="{9222043B-5835-4EB9-9DA4-AB4CB102B8CA}" type="slidenum">
              <a:rPr lang="en-ZA"/>
              <a:pPr>
                <a:defRPr/>
              </a:pPr>
              <a:t>‹#›</a:t>
            </a:fld>
            <a:endParaRPr lang="en-ZA" dirty="0"/>
          </a:p>
        </p:txBody>
      </p:sp>
    </p:spTree>
    <p:extLst>
      <p:ext uri="{BB962C8B-B14F-4D97-AF65-F5344CB8AC3E}">
        <p14:creationId xmlns:p14="http://schemas.microsoft.com/office/powerpoint/2010/main" xmlns="" val="277938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lvl1pPr>
          </a:lstStyle>
          <a:p>
            <a:pPr>
              <a:defRPr/>
            </a:pPr>
            <a:fld id="{D042AA4A-53CB-4830-A5F5-B9A2986DCA81}" type="slidenum">
              <a:rPr lang="en-ZA"/>
              <a:pPr>
                <a:defRPr/>
              </a:pPr>
              <a:t>‹#›</a:t>
            </a:fld>
            <a:endParaRPr lang="en-ZA" dirty="0"/>
          </a:p>
        </p:txBody>
      </p:sp>
    </p:spTree>
    <p:extLst>
      <p:ext uri="{BB962C8B-B14F-4D97-AF65-F5344CB8AC3E}">
        <p14:creationId xmlns:p14="http://schemas.microsoft.com/office/powerpoint/2010/main" xmlns="" val="271792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1"/>
          <p:cNvSpPr>
            <a:spLocks noGrp="1"/>
          </p:cNvSpPr>
          <p:nvPr>
            <p:ph type="sldNum" sz="quarter" idx="10"/>
          </p:nvPr>
        </p:nvSpPr>
        <p:spPr/>
        <p:txBody>
          <a:bodyPr/>
          <a:lstStyle>
            <a:lvl1pPr>
              <a:defRPr/>
            </a:lvl1pPr>
          </a:lstStyle>
          <a:p>
            <a:pPr>
              <a:defRPr/>
            </a:pPr>
            <a:fld id="{B9C1A86A-274E-48AC-B641-1167C63CCE3D}" type="slidenum">
              <a:rPr lang="en-ZA"/>
              <a:pPr>
                <a:defRPr/>
              </a:pPr>
              <a:t>‹#›</a:t>
            </a:fld>
            <a:endParaRPr lang="en-ZA" dirty="0"/>
          </a:p>
        </p:txBody>
      </p:sp>
    </p:spTree>
    <p:extLst>
      <p:ext uri="{BB962C8B-B14F-4D97-AF65-F5344CB8AC3E}">
        <p14:creationId xmlns:p14="http://schemas.microsoft.com/office/powerpoint/2010/main" xmlns="" val="205241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331913"/>
            <a:ext cx="4456113"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331913"/>
            <a:ext cx="4457700"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10"/>
          </p:nvPr>
        </p:nvSpPr>
        <p:spPr/>
        <p:txBody>
          <a:bodyPr/>
          <a:lstStyle>
            <a:lvl1pPr>
              <a:defRPr/>
            </a:lvl1pPr>
          </a:lstStyle>
          <a:p>
            <a:pPr>
              <a:defRPr/>
            </a:pPr>
            <a:fld id="{9BCC8EEE-9529-48F2-9989-B7C95BA82D01}" type="slidenum">
              <a:rPr lang="en-ZA"/>
              <a:pPr>
                <a:defRPr/>
              </a:pPr>
              <a:t>‹#›</a:t>
            </a:fld>
            <a:endParaRPr lang="en-ZA" dirty="0"/>
          </a:p>
        </p:txBody>
      </p:sp>
    </p:spTree>
    <p:extLst>
      <p:ext uri="{BB962C8B-B14F-4D97-AF65-F5344CB8AC3E}">
        <p14:creationId xmlns:p14="http://schemas.microsoft.com/office/powerpoint/2010/main" xmlns="" val="150390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1"/>
          <p:cNvSpPr>
            <a:spLocks noGrp="1"/>
          </p:cNvSpPr>
          <p:nvPr>
            <p:ph type="sldNum" sz="quarter" idx="10"/>
          </p:nvPr>
        </p:nvSpPr>
        <p:spPr/>
        <p:txBody>
          <a:bodyPr/>
          <a:lstStyle>
            <a:lvl1pPr>
              <a:defRPr/>
            </a:lvl1pPr>
          </a:lstStyle>
          <a:p>
            <a:pPr>
              <a:defRPr/>
            </a:pPr>
            <a:fld id="{128A815A-9ACA-4B1C-BDCF-04AEBDC034C4}" type="slidenum">
              <a:rPr lang="en-ZA"/>
              <a:pPr>
                <a:defRPr/>
              </a:pPr>
              <a:t>‹#›</a:t>
            </a:fld>
            <a:endParaRPr lang="en-ZA" dirty="0"/>
          </a:p>
        </p:txBody>
      </p:sp>
    </p:spTree>
    <p:extLst>
      <p:ext uri="{BB962C8B-B14F-4D97-AF65-F5344CB8AC3E}">
        <p14:creationId xmlns:p14="http://schemas.microsoft.com/office/powerpoint/2010/main" xmlns="" val="130522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10"/>
          </p:nvPr>
        </p:nvSpPr>
        <p:spPr/>
        <p:txBody>
          <a:bodyPr/>
          <a:lstStyle>
            <a:lvl1pPr>
              <a:defRPr/>
            </a:lvl1pPr>
          </a:lstStyle>
          <a:p>
            <a:pPr>
              <a:defRPr/>
            </a:pPr>
            <a:fld id="{317DCA20-F1C5-4F7A-8301-2151A7CC2D26}" type="slidenum">
              <a:rPr lang="en-ZA"/>
              <a:pPr>
                <a:defRPr/>
              </a:pPr>
              <a:t>‹#›</a:t>
            </a:fld>
            <a:endParaRPr lang="en-ZA" dirty="0"/>
          </a:p>
        </p:txBody>
      </p:sp>
    </p:spTree>
    <p:extLst>
      <p:ext uri="{BB962C8B-B14F-4D97-AF65-F5344CB8AC3E}">
        <p14:creationId xmlns:p14="http://schemas.microsoft.com/office/powerpoint/2010/main" xmlns="" val="360948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61E185E4-9525-4DEF-8F12-D1530C98B359}" type="slidenum">
              <a:rPr lang="en-ZA"/>
              <a:pPr>
                <a:defRPr/>
              </a:pPr>
              <a:t>‹#›</a:t>
            </a:fld>
            <a:endParaRPr lang="en-ZA" dirty="0"/>
          </a:p>
        </p:txBody>
      </p:sp>
    </p:spTree>
    <p:extLst>
      <p:ext uri="{BB962C8B-B14F-4D97-AF65-F5344CB8AC3E}">
        <p14:creationId xmlns:p14="http://schemas.microsoft.com/office/powerpoint/2010/main" xmlns="" val="68137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E1CCC9D6-8597-40D0-9832-6A16972F8421}" type="slidenum">
              <a:rPr lang="en-ZA"/>
              <a:pPr>
                <a:defRPr/>
              </a:pPr>
              <a:t>‹#›</a:t>
            </a:fld>
            <a:endParaRPr lang="en-ZA" dirty="0"/>
          </a:p>
        </p:txBody>
      </p:sp>
    </p:spTree>
    <p:extLst>
      <p:ext uri="{BB962C8B-B14F-4D97-AF65-F5344CB8AC3E}">
        <p14:creationId xmlns:p14="http://schemas.microsoft.com/office/powerpoint/2010/main" xmlns="" val="60940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D09BFB17-E571-457D-8DF3-5CDFC6BD3D65}" type="slidenum">
              <a:rPr lang="en-ZA"/>
              <a:pPr>
                <a:defRPr/>
              </a:pPr>
              <a:t>‹#›</a:t>
            </a:fld>
            <a:endParaRPr lang="en-ZA" dirty="0"/>
          </a:p>
        </p:txBody>
      </p:sp>
    </p:spTree>
    <p:extLst>
      <p:ext uri="{BB962C8B-B14F-4D97-AF65-F5344CB8AC3E}">
        <p14:creationId xmlns:p14="http://schemas.microsoft.com/office/powerpoint/2010/main" xmlns="" val="234754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27" name="Rectangle 2"/>
          <p:cNvSpPr>
            <a:spLocks noGrp="1" noChangeArrowheads="1"/>
          </p:cNvSpPr>
          <p:nvPr>
            <p:ph type="title"/>
          </p:nvPr>
        </p:nvSpPr>
        <p:spPr bwMode="auto">
          <a:xfrm>
            <a:off x="504825" y="323850"/>
            <a:ext cx="9066213" cy="933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pic>
        <p:nvPicPr>
          <p:cNvPr id="1028" name="Picture 4"/>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0" y="5794375"/>
            <a:ext cx="10080625" cy="165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29" name="Rectangle 3"/>
          <p:cNvSpPr>
            <a:spLocks noGrp="1" noChangeArrowheads="1"/>
          </p:cNvSpPr>
          <p:nvPr>
            <p:ph type="body" idx="1"/>
          </p:nvPr>
        </p:nvSpPr>
        <p:spPr bwMode="auto">
          <a:xfrm>
            <a:off x="504825" y="1331913"/>
            <a:ext cx="9066213" cy="4984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Slide Number Placeholder 1"/>
          <p:cNvSpPr>
            <a:spLocks noGrp="1"/>
          </p:cNvSpPr>
          <p:nvPr>
            <p:ph type="sldNum" sz="quarter" idx="4"/>
          </p:nvPr>
        </p:nvSpPr>
        <p:spPr>
          <a:xfrm>
            <a:off x="7119938" y="7007225"/>
            <a:ext cx="2266950" cy="401638"/>
          </a:xfrm>
          <a:prstGeom prst="rect">
            <a:avLst/>
          </a:prstGeom>
        </p:spPr>
        <p:txBody>
          <a:bodyPr vert="horz" lIns="91440" tIns="45720" rIns="91440" bIns="45720" rtlCol="0" anchor="ctr"/>
          <a:lstStyle>
            <a:lvl1pPr algn="r">
              <a:defRPr sz="1200" b="1">
                <a:solidFill>
                  <a:schemeClr val="tx1">
                    <a:tint val="75000"/>
                  </a:schemeClr>
                </a:solidFill>
                <a:latin typeface="Century Gothic" panose="020B0502020202020204" pitchFamily="34" charset="0"/>
              </a:defRPr>
            </a:lvl1pPr>
          </a:lstStyle>
          <a:p>
            <a:pPr>
              <a:defRPr/>
            </a:pPr>
            <a:fld id="{03B8E508-9A31-40DD-A5CB-CDFBEDDCB921}"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p:titleStyle>
    <p:bodyStyle>
      <a:lvl1pPr marL="430213" indent="-323850" algn="l" defTabSz="449263" rtl="0" eaLnBrk="0" fontAlgn="base" hangingPunct="0">
        <a:lnSpc>
          <a:spcPct val="93000"/>
        </a:lnSpc>
        <a:spcBef>
          <a:spcPct val="0"/>
        </a:spcBef>
        <a:spcAft>
          <a:spcPts val="1425"/>
        </a:spcAft>
        <a:buClr>
          <a:srgbClr val="000000"/>
        </a:buClr>
        <a:buSzPct val="45000"/>
        <a:buFont typeface="Wingdings" panose="05000000000000000000" pitchFamily="2" charset="2"/>
        <a:buChar char=""/>
        <a:defRPr sz="3200">
          <a:solidFill>
            <a:srgbClr val="000000"/>
          </a:solidFill>
          <a:latin typeface="+mn-lt"/>
          <a:ea typeface="+mn-ea"/>
          <a:cs typeface="+mn-cs"/>
        </a:defRPr>
      </a:lvl1pPr>
      <a:lvl2pPr marL="860425" indent="-285750" algn="l" defTabSz="449263" rtl="0" eaLnBrk="0" fontAlgn="base" hangingPunct="0">
        <a:lnSpc>
          <a:spcPct val="93000"/>
        </a:lnSpc>
        <a:spcBef>
          <a:spcPct val="0"/>
        </a:spcBef>
        <a:spcAft>
          <a:spcPts val="1138"/>
        </a:spcAft>
        <a:buClr>
          <a:srgbClr val="000000"/>
        </a:buClr>
        <a:buSzPct val="75000"/>
        <a:buFont typeface="Symbol" panose="05050102010706020507" pitchFamily="18" charset="2"/>
        <a:buChar char=""/>
        <a:defRPr sz="2800">
          <a:solidFill>
            <a:srgbClr val="000000"/>
          </a:solidFill>
          <a:latin typeface="+mn-lt"/>
          <a:ea typeface="+mn-ea"/>
          <a:cs typeface="+mn-cs"/>
        </a:defRPr>
      </a:lvl2pPr>
      <a:lvl3pPr marL="1293813" indent="-215900" algn="l" defTabSz="449263" rtl="0" eaLnBrk="0" fontAlgn="base" hangingPunct="0">
        <a:lnSpc>
          <a:spcPct val="93000"/>
        </a:lnSpc>
        <a:spcBef>
          <a:spcPct val="0"/>
        </a:spcBef>
        <a:spcAft>
          <a:spcPts val="850"/>
        </a:spcAft>
        <a:buClr>
          <a:srgbClr val="000000"/>
        </a:buClr>
        <a:buSzPct val="45000"/>
        <a:buFont typeface="Wingdings" panose="05000000000000000000" pitchFamily="2" charset="2"/>
        <a:buChar char=""/>
        <a:defRPr sz="2400">
          <a:solidFill>
            <a:srgbClr val="000000"/>
          </a:solidFill>
          <a:latin typeface="+mn-lt"/>
          <a:ea typeface="+mn-ea"/>
          <a:cs typeface="+mn-cs"/>
        </a:defRPr>
      </a:lvl3pPr>
      <a:lvl4pPr marL="1725613" indent="-214313" algn="l" defTabSz="449263" rtl="0" eaLnBrk="0" fontAlgn="base" hangingPunct="0">
        <a:lnSpc>
          <a:spcPct val="93000"/>
        </a:lnSpc>
        <a:spcBef>
          <a:spcPct val="0"/>
        </a:spcBef>
        <a:spcAft>
          <a:spcPts val="575"/>
        </a:spcAft>
        <a:buClr>
          <a:srgbClr val="000000"/>
        </a:buClr>
        <a:buSzPct val="75000"/>
        <a:buFont typeface="Symbol" panose="05050102010706020507" pitchFamily="18" charset="2"/>
        <a:buChar char=""/>
        <a:defRPr sz="2000">
          <a:solidFill>
            <a:srgbClr val="000000"/>
          </a:solidFill>
          <a:latin typeface="+mn-lt"/>
          <a:ea typeface="+mn-ea"/>
          <a:cs typeface="+mn-cs"/>
        </a:defRPr>
      </a:lvl4pPr>
      <a:lvl5pPr marL="2157413" indent="-215900" algn="l" defTabSz="449263" rtl="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mn-lt"/>
          <a:ea typeface="+mn-ea"/>
          <a:cs typeface="+mn-cs"/>
        </a:defRPr>
      </a:lvl5pPr>
      <a:lvl6pPr marL="26146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6pPr>
      <a:lvl7pPr marL="30718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7pPr>
      <a:lvl8pPr marL="35290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8pPr>
      <a:lvl9pPr marL="39862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emf"/><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88" y="36513"/>
            <a:ext cx="10079037" cy="2079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4099" name="Rectangle 2"/>
          <p:cNvSpPr>
            <a:spLocks noGrp="1" noChangeArrowheads="1"/>
          </p:cNvSpPr>
          <p:nvPr>
            <p:ph type="title"/>
          </p:nvPr>
        </p:nvSpPr>
        <p:spPr>
          <a:xfrm>
            <a:off x="238919" y="1790701"/>
            <a:ext cx="9601200" cy="2730500"/>
          </a:xfrm>
        </p:spPr>
        <p:txBody>
          <a:bodyPr/>
          <a:lstStyle/>
          <a:p>
            <a:pPr eaLnBrk="1">
              <a:defRPr/>
            </a:pPr>
            <a:r>
              <a:rPr lang="en-US" altLang="en-US" b="1" kern="1200" dirty="0" smtClean="0">
                <a:solidFill>
                  <a:schemeClr val="accent6">
                    <a:lumMod val="50000"/>
                  </a:schemeClr>
                </a:solidFill>
                <a:latin typeface="Century Gothic" panose="020B0502020202020204" pitchFamily="34" charset="0"/>
                <a:ea typeface="+mn-ea"/>
                <a:cs typeface="+mn-cs"/>
              </a:rPr>
              <a:t>ANNUAL PERFORMANCE PLAN </a:t>
            </a:r>
            <a:br>
              <a:rPr lang="en-US" altLang="en-US" b="1" kern="1200" dirty="0" smtClean="0">
                <a:solidFill>
                  <a:schemeClr val="accent6">
                    <a:lumMod val="50000"/>
                  </a:schemeClr>
                </a:solidFill>
                <a:latin typeface="Century Gothic" panose="020B0502020202020204" pitchFamily="34" charset="0"/>
                <a:ea typeface="+mn-ea"/>
                <a:cs typeface="+mn-cs"/>
              </a:rPr>
            </a:br>
            <a:r>
              <a:rPr lang="en-US" altLang="en-US" b="1" kern="1200" dirty="0" smtClean="0">
                <a:solidFill>
                  <a:schemeClr val="accent6">
                    <a:lumMod val="50000"/>
                  </a:schemeClr>
                </a:solidFill>
                <a:latin typeface="Century Gothic" panose="020B0502020202020204" pitchFamily="34" charset="0"/>
                <a:ea typeface="+mn-ea"/>
                <a:cs typeface="+mn-cs"/>
              </a:rPr>
              <a:t>AND BUDGET PRESENTATION </a:t>
            </a:r>
            <a:br>
              <a:rPr lang="en-US" altLang="en-US" b="1" kern="1200" dirty="0" smtClean="0">
                <a:solidFill>
                  <a:schemeClr val="accent6">
                    <a:lumMod val="50000"/>
                  </a:schemeClr>
                </a:solidFill>
                <a:latin typeface="Century Gothic" panose="020B0502020202020204" pitchFamily="34" charset="0"/>
                <a:ea typeface="+mn-ea"/>
                <a:cs typeface="+mn-cs"/>
              </a:rPr>
            </a:br>
            <a:r>
              <a:rPr lang="en-US" altLang="en-US" b="1" kern="1200" dirty="0" smtClean="0">
                <a:solidFill>
                  <a:schemeClr val="accent6">
                    <a:lumMod val="50000"/>
                  </a:schemeClr>
                </a:solidFill>
                <a:latin typeface="Century Gothic" panose="020B0502020202020204" pitchFamily="34" charset="0"/>
                <a:ea typeface="+mn-ea"/>
                <a:cs typeface="+mn-cs"/>
              </a:rPr>
              <a:t>TO THE </a:t>
            </a:r>
            <a:r>
              <a:rPr lang="en-ZA" altLang="en-US" b="1" kern="1200" dirty="0" smtClean="0">
                <a:solidFill>
                  <a:schemeClr val="accent6">
                    <a:lumMod val="50000"/>
                  </a:schemeClr>
                </a:solidFill>
                <a:latin typeface="Century Gothic" panose="020B0502020202020204" pitchFamily="34" charset="0"/>
                <a:ea typeface="+mn-ea"/>
                <a:cs typeface="+mn-cs"/>
              </a:rPr>
              <a:t>SELECT COMMITTEE ON EDUCATION AND RECREATION </a:t>
            </a:r>
            <a:endParaRPr lang="en-US" altLang="en-US" b="1" kern="1200" dirty="0">
              <a:solidFill>
                <a:schemeClr val="accent6">
                  <a:lumMod val="50000"/>
                </a:schemeClr>
              </a:solidFill>
              <a:latin typeface="Century Gothic" panose="020B0502020202020204" pitchFamily="34" charset="0"/>
              <a:ea typeface="+mn-ea"/>
              <a:cs typeface="+mn-cs"/>
            </a:endParaRPr>
          </a:p>
        </p:txBody>
      </p:sp>
      <p:sp>
        <p:nvSpPr>
          <p:cNvPr id="4100" name="Rectangle 3"/>
          <p:cNvSpPr>
            <a:spLocks noGrp="1" noChangeArrowheads="1"/>
          </p:cNvSpPr>
          <p:nvPr>
            <p:ph type="subTitle" idx="4294967295"/>
          </p:nvPr>
        </p:nvSpPr>
        <p:spPr>
          <a:xfrm>
            <a:off x="1511300" y="4195763"/>
            <a:ext cx="7056438" cy="2251073"/>
          </a:xfrm>
        </p:spPr>
        <p:txBody>
          <a:bodyPr anchor="ctr"/>
          <a:lstStyle/>
          <a:p>
            <a:pPr marL="0" indent="0" algn="ctr" eaLnBrk="1">
              <a:spcAft>
                <a:spcPct val="0"/>
              </a:spcAft>
              <a:buFont typeface="Wingdings" panose="05000000000000000000"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3600" b="1" kern="1200" dirty="0" smtClean="0">
                <a:solidFill>
                  <a:schemeClr val="accent6">
                    <a:lumMod val="50000"/>
                  </a:schemeClr>
                </a:solidFill>
                <a:latin typeface="Century Gothic" panose="020B0502020202020204" pitchFamily="34" charset="0"/>
              </a:rPr>
              <a:t>Dr Mafu S Rakometsi</a:t>
            </a:r>
          </a:p>
          <a:p>
            <a:pPr marL="0" indent="0" algn="ctr" eaLnBrk="1">
              <a:spcAft>
                <a:spcPct val="0"/>
              </a:spcAft>
              <a:buFont typeface="Wingdings" panose="05000000000000000000"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3600" b="1" kern="1200" dirty="0" smtClean="0">
                <a:solidFill>
                  <a:schemeClr val="accent6">
                    <a:lumMod val="50000"/>
                  </a:schemeClr>
                </a:solidFill>
                <a:latin typeface="Century Gothic" panose="020B0502020202020204" pitchFamily="34" charset="0"/>
              </a:rPr>
              <a:t>25 April 2018</a:t>
            </a:r>
            <a:endParaRPr lang="en-GB" sz="3600" b="1" kern="1200" dirty="0">
              <a:solidFill>
                <a:schemeClr val="accent6">
                  <a:lumMod val="50000"/>
                </a:schemeClr>
              </a:solidFill>
              <a:latin typeface="Century Gothic" panose="020B0502020202020204" pitchFamily="34" charset="0"/>
            </a:endParaRPr>
          </a:p>
        </p:txBody>
      </p:sp>
      <p:pic>
        <p:nvPicPr>
          <p:cNvPr id="4101"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5757863"/>
            <a:ext cx="10080625" cy="1801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6" name="Picture 5"/>
          <p:cNvPicPr>
            <a:picLocks noChangeAspect="1"/>
          </p:cNvPicPr>
          <p:nvPr/>
        </p:nvPicPr>
        <p:blipFill>
          <a:blip r:embed="rId5" cstate="print"/>
          <a:stretch>
            <a:fillRect/>
          </a:stretch>
        </p:blipFill>
        <p:spPr>
          <a:xfrm>
            <a:off x="7326312" y="4693647"/>
            <a:ext cx="2634457" cy="2654892"/>
          </a:xfrm>
          <a:prstGeom prst="rect">
            <a:avLst/>
          </a:prstGeom>
        </p:spPr>
      </p:pic>
    </p:spTree>
    <p:extLst>
      <p:ext uri="{BB962C8B-B14F-4D97-AF65-F5344CB8AC3E}">
        <p14:creationId xmlns:p14="http://schemas.microsoft.com/office/powerpoint/2010/main" xmlns="" val="330553237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altLang="en-US" sz="4000" b="1" dirty="0">
                <a:latin typeface="Century Gothic" panose="020B0502020202020204" pitchFamily="34" charset="0"/>
              </a:rPr>
              <a:t>Performance</a:t>
            </a:r>
            <a:r>
              <a:rPr lang="en-ZA" altLang="en-US" sz="4000" b="1" dirty="0" smtClean="0">
                <a:latin typeface="Century Gothic" panose="020B0502020202020204" pitchFamily="34" charset="0"/>
              </a:rPr>
              <a:t> </a:t>
            </a:r>
            <a:r>
              <a:rPr lang="en-ZA" altLang="en-US" sz="4000" b="1" dirty="0">
                <a:latin typeface="Century Gothic" panose="020B0502020202020204" pitchFamily="34" charset="0"/>
              </a:rPr>
              <a:t>Delivery </a:t>
            </a:r>
            <a:r>
              <a:rPr lang="en-ZA" altLang="en-US" sz="4000" b="1" dirty="0" smtClean="0">
                <a:latin typeface="Century Gothic" panose="020B0502020202020204" pitchFamily="34" charset="0"/>
              </a:rPr>
              <a:t>Environment…</a:t>
            </a:r>
            <a:endParaRPr lang="en-ZA" sz="4000" b="1" dirty="0">
              <a:latin typeface="Century Gothic" panose="020B0502020202020204" pitchFamily="34" charset="0"/>
            </a:endParaRPr>
          </a:p>
        </p:txBody>
      </p:sp>
      <p:sp>
        <p:nvSpPr>
          <p:cNvPr id="3" name="Content Placeholder 2"/>
          <p:cNvSpPr>
            <a:spLocks noGrp="1"/>
          </p:cNvSpPr>
          <p:nvPr>
            <p:ph idx="1"/>
          </p:nvPr>
        </p:nvSpPr>
        <p:spPr/>
        <p:txBody>
          <a:bodyPr/>
          <a:lstStyle/>
          <a:p>
            <a:pPr>
              <a:defRPr/>
            </a:pPr>
            <a:r>
              <a:rPr lang="en-ZA" altLang="en-US" sz="2800" kern="1200" dirty="0">
                <a:solidFill>
                  <a:schemeClr val="accent6">
                    <a:lumMod val="50000"/>
                  </a:schemeClr>
                </a:solidFill>
                <a:latin typeface="Century Gothic" panose="020B0502020202020204" pitchFamily="34" charset="0"/>
              </a:rPr>
              <a:t>Three-stream </a:t>
            </a:r>
            <a:r>
              <a:rPr lang="en-ZA" altLang="en-US" sz="2800" kern="1200" dirty="0" smtClean="0">
                <a:solidFill>
                  <a:schemeClr val="accent6">
                    <a:lumMod val="50000"/>
                  </a:schemeClr>
                </a:solidFill>
                <a:latin typeface="Century Gothic" panose="020B0502020202020204" pitchFamily="34" charset="0"/>
              </a:rPr>
              <a:t>model: [</a:t>
            </a:r>
            <a:r>
              <a:rPr lang="en-ZA" altLang="en-US" sz="2800" b="1" kern="1200" dirty="0" smtClean="0">
                <a:solidFill>
                  <a:schemeClr val="accent6">
                    <a:lumMod val="50000"/>
                  </a:schemeClr>
                </a:solidFill>
                <a:latin typeface="Century Gothic" panose="020B0502020202020204" pitchFamily="34" charset="0"/>
              </a:rPr>
              <a:t>Page 8]</a:t>
            </a:r>
            <a:endParaRPr lang="en-ZA" altLang="en-US" sz="2800" b="1" kern="1200" dirty="0">
              <a:solidFill>
                <a:schemeClr val="accent6">
                  <a:lumMod val="50000"/>
                </a:schemeClr>
              </a:solidFill>
              <a:latin typeface="Century Gothic" panose="020B0502020202020204" pitchFamily="34" charset="0"/>
            </a:endParaRPr>
          </a:p>
          <a:p>
            <a:pPr lvl="1">
              <a:buFont typeface="Wingdings" panose="05000000000000000000" pitchFamily="2" charset="2"/>
              <a:buChar char="§"/>
              <a:defRPr/>
            </a:pPr>
            <a:r>
              <a:rPr lang="en-GB" sz="2600" kern="1200" dirty="0" smtClean="0">
                <a:solidFill>
                  <a:schemeClr val="accent6">
                    <a:lumMod val="50000"/>
                  </a:schemeClr>
                </a:solidFill>
                <a:latin typeface="Century Gothic" panose="020B0502020202020204" pitchFamily="34" charset="0"/>
              </a:rPr>
              <a:t>The model will have </a:t>
            </a:r>
            <a:r>
              <a:rPr lang="en-GB" sz="2600" kern="1200" dirty="0">
                <a:solidFill>
                  <a:schemeClr val="accent6">
                    <a:lumMod val="50000"/>
                  </a:schemeClr>
                </a:solidFill>
                <a:latin typeface="Century Gothic" panose="020B0502020202020204" pitchFamily="34" charset="0"/>
              </a:rPr>
              <a:t>implications for the GFET Sub-framework </a:t>
            </a:r>
          </a:p>
          <a:p>
            <a:pPr lvl="1">
              <a:buFont typeface="Wingdings" panose="05000000000000000000" pitchFamily="2" charset="2"/>
              <a:buChar char="§"/>
              <a:defRPr/>
            </a:pPr>
            <a:r>
              <a:rPr lang="en-GB" sz="2600" kern="1200" dirty="0" smtClean="0">
                <a:solidFill>
                  <a:schemeClr val="accent6">
                    <a:lumMod val="50000"/>
                  </a:schemeClr>
                </a:solidFill>
                <a:latin typeface="Century Gothic" panose="020B0502020202020204" pitchFamily="34" charset="0"/>
              </a:rPr>
              <a:t>Umalusi foresees the need for alignment with:</a:t>
            </a:r>
          </a:p>
          <a:p>
            <a:pPr lvl="2">
              <a:buFont typeface="Wingdings" panose="05000000000000000000" pitchFamily="2" charset="2"/>
              <a:buChar char="§"/>
              <a:defRPr/>
            </a:pPr>
            <a:r>
              <a:rPr lang="en-GB" sz="2600" kern="1200" dirty="0" smtClean="0">
                <a:solidFill>
                  <a:schemeClr val="accent6">
                    <a:lumMod val="50000"/>
                  </a:schemeClr>
                </a:solidFill>
                <a:latin typeface="Century Gothic" panose="020B0502020202020204" pitchFamily="34" charset="0"/>
              </a:rPr>
              <a:t>the </a:t>
            </a:r>
            <a:r>
              <a:rPr lang="en-GB" sz="2600" kern="1200" dirty="0">
                <a:solidFill>
                  <a:schemeClr val="accent6">
                    <a:lumMod val="50000"/>
                  </a:schemeClr>
                </a:solidFill>
                <a:latin typeface="Century Gothic" panose="020B0502020202020204" pitchFamily="34" charset="0"/>
              </a:rPr>
              <a:t>vocational occupational programmes and technical programmes offered in the TVET </a:t>
            </a:r>
            <a:r>
              <a:rPr lang="en-GB" sz="2600" kern="1200" dirty="0" smtClean="0">
                <a:solidFill>
                  <a:schemeClr val="accent6">
                    <a:lumMod val="50000"/>
                  </a:schemeClr>
                </a:solidFill>
                <a:latin typeface="Century Gothic" panose="020B0502020202020204" pitchFamily="34" charset="0"/>
              </a:rPr>
              <a:t>colleges</a:t>
            </a:r>
          </a:p>
          <a:p>
            <a:pPr lvl="2">
              <a:buFont typeface="Wingdings" panose="05000000000000000000" pitchFamily="2" charset="2"/>
              <a:buChar char="§"/>
              <a:defRPr/>
            </a:pPr>
            <a:r>
              <a:rPr lang="en-GB" sz="2600" kern="1200" dirty="0" smtClean="0">
                <a:solidFill>
                  <a:schemeClr val="accent6">
                    <a:lumMod val="50000"/>
                  </a:schemeClr>
                </a:solidFill>
                <a:latin typeface="Century Gothic" panose="020B0502020202020204" pitchFamily="34" charset="0"/>
              </a:rPr>
              <a:t>the </a:t>
            </a:r>
            <a:r>
              <a:rPr lang="en-GB" sz="2600" kern="1200" dirty="0">
                <a:solidFill>
                  <a:schemeClr val="accent6">
                    <a:lumMod val="50000"/>
                  </a:schemeClr>
                </a:solidFill>
                <a:latin typeface="Century Gothic" panose="020B0502020202020204" pitchFamily="34" charset="0"/>
              </a:rPr>
              <a:t>National Certificate</a:t>
            </a:r>
            <a:r>
              <a:rPr lang="en-GB" sz="2600" kern="1200" dirty="0" smtClean="0">
                <a:solidFill>
                  <a:schemeClr val="accent6">
                    <a:lumMod val="50000"/>
                  </a:schemeClr>
                </a:solidFill>
                <a:latin typeface="Century Gothic" panose="020B0502020202020204" pitchFamily="34" charset="0"/>
              </a:rPr>
              <a:t> </a:t>
            </a:r>
            <a:r>
              <a:rPr lang="en-GB" sz="2600" kern="1200" dirty="0">
                <a:solidFill>
                  <a:schemeClr val="accent6">
                    <a:lumMod val="50000"/>
                  </a:schemeClr>
                </a:solidFill>
                <a:latin typeface="Century Gothic" panose="020B0502020202020204" pitchFamily="34" charset="0"/>
              </a:rPr>
              <a:t>(Vocational)</a:t>
            </a:r>
            <a:endParaRPr lang="en-ZA" sz="2600" kern="1200" dirty="0">
              <a:solidFill>
                <a:schemeClr val="accent6">
                  <a:lumMod val="50000"/>
                </a:schemeClr>
              </a:solidFill>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pPr>
              <a:defRPr/>
            </a:pPr>
            <a:fld id="{3325C907-DD9E-405C-B27A-503B51887D67}" type="slidenum">
              <a:rPr lang="en-ZA" smtClean="0"/>
              <a:pPr>
                <a:defRPr/>
              </a:pPr>
              <a:t>10</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376238"/>
            <a:ext cx="9066212" cy="933450"/>
          </a:xfrm>
        </p:spPr>
        <p:txBody>
          <a:bodyPr/>
          <a:lstStyle/>
          <a:p>
            <a:pPr>
              <a:defRPr/>
            </a:pPr>
            <a:r>
              <a:rPr lang="en-ZA" sz="4000" b="1" dirty="0">
                <a:latin typeface="Century Gothic" panose="020B0502020202020204" pitchFamily="34" charset="0"/>
              </a:rPr>
              <a:t>Organisational Environment</a:t>
            </a:r>
            <a:r>
              <a:rPr lang="en-ZA" sz="4000" b="1" dirty="0" smtClean="0">
                <a:latin typeface="Century Gothic" panose="020B0502020202020204" pitchFamily="34" charset="0"/>
              </a:rPr>
              <a:t>…</a:t>
            </a:r>
            <a:br>
              <a:rPr lang="en-ZA" sz="4000" b="1" dirty="0" smtClean="0">
                <a:latin typeface="Century Gothic" panose="020B0502020202020204" pitchFamily="34" charset="0"/>
              </a:rPr>
            </a:br>
            <a:r>
              <a:rPr lang="en-ZA" sz="4000" b="1" dirty="0" smtClean="0">
                <a:latin typeface="Century Gothic" panose="020B0502020202020204" pitchFamily="34" charset="0"/>
              </a:rPr>
              <a:t>[Page 8]</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73044677"/>
              </p:ext>
            </p:extLst>
          </p:nvPr>
        </p:nvGraphicFramePr>
        <p:xfrm>
          <a:off x="504825" y="1331913"/>
          <a:ext cx="9066213" cy="4984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E6D1BB31-780E-4627-ADB6-00797DE8F362}" type="slidenum">
              <a:rPr lang="en-ZA" smtClean="0"/>
              <a:pPr>
                <a:defRPr/>
              </a:pPr>
              <a:t>11</a:t>
            </a:fld>
            <a:endParaRPr lang="en-ZA" dirty="0"/>
          </a:p>
        </p:txBody>
      </p:sp>
      <p:sp>
        <p:nvSpPr>
          <p:cNvPr id="21509" name="Down Arrow 5"/>
          <p:cNvSpPr>
            <a:spLocks noChangeArrowheads="1"/>
          </p:cNvSpPr>
          <p:nvPr/>
        </p:nvSpPr>
        <p:spPr bwMode="auto">
          <a:xfrm>
            <a:off x="7119938" y="3367088"/>
            <a:ext cx="663576" cy="914399"/>
          </a:xfrm>
          <a:prstGeom prst="downArrow">
            <a:avLst>
              <a:gd name="adj1" fmla="val 50000"/>
              <a:gd name="adj2" fmla="val 50000"/>
            </a:avLst>
          </a:prstGeom>
          <a:solidFill>
            <a:srgbClr val="8F6B22"/>
          </a:solidFill>
          <a:ln w="9525" algn="ctr">
            <a:solidFill>
              <a:schemeClr val="tx1"/>
            </a:solidFill>
            <a:round/>
            <a:headEnd/>
            <a:tailEnd/>
          </a:ln>
        </p:spPr>
        <p:txBody>
          <a:bodyPr/>
          <a:lstStyle/>
          <a:p>
            <a:pPr eaLnBrk="1">
              <a:lnSpc>
                <a:spcPct val="93000"/>
              </a:lnSpc>
              <a:buClr>
                <a:srgbClr val="000000"/>
              </a:buClr>
              <a:buSzPct val="45000"/>
              <a:buFont typeface="Wingdings" panose="05000000000000000000" pitchFamily="2" charset="2"/>
              <a:buNone/>
            </a:pPr>
            <a:endParaRPr lang="en-ZA" altLang="en-US"/>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b="1" dirty="0">
                <a:latin typeface="Century Gothic" panose="020B0502020202020204" pitchFamily="34" charset="0"/>
              </a:rPr>
              <a:t>Organisational Environment…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345494245"/>
              </p:ext>
            </p:extLst>
          </p:nvPr>
        </p:nvGraphicFramePr>
        <p:xfrm>
          <a:off x="504825" y="1331913"/>
          <a:ext cx="9336087" cy="4984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DAB69B56-3CD9-4DC2-9918-D0490DCBD4D4}" type="slidenum">
              <a:rPr lang="en-ZA" smtClean="0"/>
              <a:pPr>
                <a:defRPr/>
              </a:pPr>
              <a:t>12</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b="1" dirty="0">
                <a:latin typeface="Century Gothic" panose="020B0502020202020204" pitchFamily="34" charset="0"/>
              </a:rPr>
              <a:t>Organisational Environment…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8265617"/>
              </p:ext>
            </p:extLst>
          </p:nvPr>
        </p:nvGraphicFramePr>
        <p:xfrm>
          <a:off x="504825" y="1331913"/>
          <a:ext cx="9066213" cy="4984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B5ADB48C-5957-453A-979D-1AB43A5F2349}" type="slidenum">
              <a:rPr lang="en-ZA" smtClean="0"/>
              <a:pPr>
                <a:defRPr/>
              </a:pPr>
              <a:t>13</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b="1" dirty="0">
                <a:latin typeface="Century Gothic" panose="020B0502020202020204" pitchFamily="34" charset="0"/>
              </a:rPr>
              <a:t>Revisions to Legislative and Other </a:t>
            </a:r>
            <a:r>
              <a:rPr lang="en-ZA" sz="4000" b="1" dirty="0" smtClean="0">
                <a:latin typeface="Century Gothic" panose="020B0502020202020204" pitchFamily="34" charset="0"/>
              </a:rPr>
              <a:t>Mandates [Page14] </a:t>
            </a:r>
            <a:endParaRPr lang="en-ZA" sz="4000" b="1" dirty="0">
              <a:latin typeface="Century Gothic" panose="020B0502020202020204" pitchFamily="34" charset="0"/>
            </a:endParaRPr>
          </a:p>
        </p:txBody>
      </p:sp>
      <p:sp>
        <p:nvSpPr>
          <p:cNvPr id="3" name="Content Placeholder 2"/>
          <p:cNvSpPr>
            <a:spLocks noGrp="1"/>
          </p:cNvSpPr>
          <p:nvPr>
            <p:ph idx="1"/>
          </p:nvPr>
        </p:nvSpPr>
        <p:spPr>
          <a:xfrm>
            <a:off x="315913" y="1246188"/>
            <a:ext cx="9525000" cy="5276850"/>
          </a:xfrm>
        </p:spPr>
        <p:txBody>
          <a:bodyPr/>
          <a:lstStyle/>
          <a:p>
            <a:pPr algn="just">
              <a:defRPr/>
            </a:pPr>
            <a:r>
              <a:rPr lang="en-ZA" sz="2800" b="1" kern="1200" dirty="0" smtClean="0">
                <a:solidFill>
                  <a:schemeClr val="accent6">
                    <a:lumMod val="50000"/>
                  </a:schemeClr>
                </a:solidFill>
                <a:latin typeface="Century Gothic" panose="020B0502020202020204" pitchFamily="34" charset="0"/>
              </a:rPr>
              <a:t>Acts</a:t>
            </a:r>
          </a:p>
          <a:p>
            <a:pPr lvl="1" algn="just">
              <a:buFont typeface="Wingdings" panose="05000000000000000000" pitchFamily="2" charset="2"/>
              <a:buChar char="§"/>
              <a:defRPr/>
            </a:pPr>
            <a:r>
              <a:rPr lang="en-ZA" sz="2400" kern="1200" dirty="0" smtClean="0">
                <a:solidFill>
                  <a:schemeClr val="accent6">
                    <a:lumMod val="50000"/>
                  </a:schemeClr>
                </a:solidFill>
                <a:latin typeface="Century Gothic" panose="020B0502020202020204" pitchFamily="34" charset="0"/>
              </a:rPr>
              <a:t>The </a:t>
            </a:r>
            <a:r>
              <a:rPr lang="en-ZA" sz="2400" kern="1200" dirty="0">
                <a:solidFill>
                  <a:schemeClr val="accent6">
                    <a:lumMod val="50000"/>
                  </a:schemeClr>
                </a:solidFill>
                <a:latin typeface="Century Gothic" panose="020B0502020202020204" pitchFamily="34" charset="0"/>
              </a:rPr>
              <a:t>DHET is in the process of reviewing the National Qualifications </a:t>
            </a:r>
            <a:r>
              <a:rPr lang="en-ZA" sz="2400" kern="1200" dirty="0" smtClean="0">
                <a:solidFill>
                  <a:schemeClr val="accent6">
                    <a:lumMod val="50000"/>
                  </a:schemeClr>
                </a:solidFill>
                <a:latin typeface="Century Gothic" panose="020B0502020202020204" pitchFamily="34" charset="0"/>
              </a:rPr>
              <a:t>Framework.</a:t>
            </a:r>
            <a:endParaRPr lang="en-ZA" sz="2400" kern="1200" dirty="0">
              <a:solidFill>
                <a:schemeClr val="accent6">
                  <a:lumMod val="50000"/>
                </a:schemeClr>
              </a:solidFill>
              <a:latin typeface="Century Gothic" panose="020B0502020202020204" pitchFamily="34" charset="0"/>
            </a:endParaRPr>
          </a:p>
          <a:p>
            <a:pPr algn="just">
              <a:defRPr/>
            </a:pPr>
            <a:r>
              <a:rPr lang="en-ZA" sz="2800" b="1" kern="1200" dirty="0">
                <a:solidFill>
                  <a:schemeClr val="accent6">
                    <a:lumMod val="50000"/>
                  </a:schemeClr>
                </a:solidFill>
                <a:latin typeface="Century Gothic" panose="020B0502020202020204" pitchFamily="34" charset="0"/>
              </a:rPr>
              <a:t>Policies</a:t>
            </a:r>
          </a:p>
          <a:p>
            <a:pPr lvl="1" algn="just">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Policy on the Quality Assurance of Assessment of Qualifications on the GFETQSF.</a:t>
            </a:r>
          </a:p>
          <a:p>
            <a:pPr lvl="1" algn="just">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Policy and criteria for assessment of qualifications on the GFETQSF.</a:t>
            </a:r>
          </a:p>
          <a:p>
            <a:pPr lvl="1" algn="just">
              <a:spcAft>
                <a:spcPts val="0"/>
              </a:spcAft>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The Policy for the Quality Assurance of Private Adult Learning Centres, Private Further Education and Training Colleges and the Accreditation of Private Assessment </a:t>
            </a:r>
            <a:r>
              <a:rPr lang="en-ZA" sz="2400" kern="1200" dirty="0" smtClean="0">
                <a:solidFill>
                  <a:schemeClr val="accent6">
                    <a:lumMod val="50000"/>
                  </a:schemeClr>
                </a:solidFill>
                <a:latin typeface="Century Gothic" panose="020B0502020202020204" pitchFamily="34" charset="0"/>
              </a:rPr>
              <a:t>Bodies</a:t>
            </a:r>
          </a:p>
        </p:txBody>
      </p:sp>
      <p:sp>
        <p:nvSpPr>
          <p:cNvPr id="4" name="Slide Number Placeholder 3"/>
          <p:cNvSpPr>
            <a:spLocks noGrp="1"/>
          </p:cNvSpPr>
          <p:nvPr>
            <p:ph type="sldNum" sz="quarter" idx="10"/>
          </p:nvPr>
        </p:nvSpPr>
        <p:spPr/>
        <p:txBody>
          <a:bodyPr/>
          <a:lstStyle/>
          <a:p>
            <a:pPr>
              <a:defRPr/>
            </a:pPr>
            <a:fld id="{BD297307-CD2C-45D9-97B1-18ADEAB7B079}" type="slidenum">
              <a:rPr lang="en-ZA" smtClean="0"/>
              <a:pPr>
                <a:defRPr/>
              </a:pPr>
              <a:t>14</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sz="4000" b="1" dirty="0" smtClean="0">
                <a:latin typeface="Century Gothic" panose="020B0502020202020204" pitchFamily="34" charset="0"/>
              </a:rPr>
              <a:t>Regulations </a:t>
            </a:r>
            <a:br>
              <a:rPr lang="en-ZA" sz="4000" b="1" dirty="0" smtClean="0">
                <a:latin typeface="Century Gothic" panose="020B0502020202020204" pitchFamily="34" charset="0"/>
              </a:rPr>
            </a:br>
            <a:r>
              <a:rPr lang="en-ZA" sz="4000" b="1" dirty="0" smtClean="0">
                <a:latin typeface="Century Gothic" panose="020B0502020202020204" pitchFamily="34" charset="0"/>
              </a:rPr>
              <a:t>[Page 15]</a:t>
            </a:r>
            <a:endParaRPr lang="en-ZA" sz="4000" b="1" dirty="0">
              <a:latin typeface="Century Gothic" panose="020B0502020202020204" pitchFamily="34" charset="0"/>
            </a:endParaRPr>
          </a:p>
        </p:txBody>
      </p:sp>
      <p:sp>
        <p:nvSpPr>
          <p:cNvPr id="3" name="Content Placeholder 2"/>
          <p:cNvSpPr>
            <a:spLocks noGrp="1"/>
          </p:cNvSpPr>
          <p:nvPr>
            <p:ph idx="1"/>
          </p:nvPr>
        </p:nvSpPr>
        <p:spPr/>
        <p:txBody>
          <a:bodyPr/>
          <a:lstStyle/>
          <a:p>
            <a:pPr algn="just">
              <a:defRPr/>
            </a:pPr>
            <a:r>
              <a:rPr lang="en-ZA" sz="2800" kern="1200" dirty="0" smtClean="0">
                <a:solidFill>
                  <a:schemeClr val="accent6">
                    <a:lumMod val="50000"/>
                  </a:schemeClr>
                </a:solidFill>
                <a:latin typeface="Century Gothic" panose="020B0502020202020204" pitchFamily="34" charset="0"/>
              </a:rPr>
              <a:t>Regulations </a:t>
            </a:r>
            <a:r>
              <a:rPr lang="en-ZA" sz="2800" kern="1200" dirty="0">
                <a:solidFill>
                  <a:schemeClr val="accent6">
                    <a:lumMod val="50000"/>
                  </a:schemeClr>
                </a:solidFill>
                <a:latin typeface="Century Gothic" panose="020B0502020202020204" pitchFamily="34" charset="0"/>
              </a:rPr>
              <a:t>pertaining to standards, standard setting and quality assurance of qualifications on the General and Further Education and Training Qualifications Sub-framework</a:t>
            </a:r>
            <a:r>
              <a:rPr lang="en-ZA" sz="2800" kern="1200" dirty="0" smtClean="0">
                <a:solidFill>
                  <a:schemeClr val="accent6">
                    <a:lumMod val="50000"/>
                  </a:schemeClr>
                </a:solidFill>
                <a:latin typeface="Century Gothic" panose="020B0502020202020204" pitchFamily="34" charset="0"/>
              </a:rPr>
              <a:t>.</a:t>
            </a:r>
          </a:p>
          <a:p>
            <a:pPr marL="106363" indent="0" algn="just">
              <a:buFont typeface="Wingdings" panose="05000000000000000000" pitchFamily="2" charset="2"/>
              <a:buNone/>
              <a:defRPr/>
            </a:pPr>
            <a:endParaRPr lang="en-ZA" sz="2800" kern="1200" dirty="0">
              <a:solidFill>
                <a:schemeClr val="accent6">
                  <a:lumMod val="50000"/>
                </a:schemeClr>
              </a:solidFill>
              <a:latin typeface="Century Gothic" panose="020B0502020202020204" pitchFamily="34" charset="0"/>
            </a:endParaRPr>
          </a:p>
          <a:p>
            <a:pPr algn="just">
              <a:defRPr/>
            </a:pPr>
            <a:r>
              <a:rPr lang="en-ZA" sz="2800" kern="1200" dirty="0">
                <a:solidFill>
                  <a:schemeClr val="accent6">
                    <a:lumMod val="50000"/>
                  </a:schemeClr>
                </a:solidFill>
                <a:latin typeface="Century Gothic" panose="020B0502020202020204" pitchFamily="34" charset="0"/>
              </a:rPr>
              <a:t>Regulations for the Quality Assurance of Private Colleges for Continuing Education and Training, offering qualifications registered on the GFETQSF, and the Accreditation of Private Assessment Bodies</a:t>
            </a:r>
            <a:r>
              <a:rPr lang="en-ZA" sz="2800" kern="1200" dirty="0" smtClean="0">
                <a:solidFill>
                  <a:schemeClr val="accent6">
                    <a:lumMod val="50000"/>
                  </a:schemeClr>
                </a:solidFill>
                <a:latin typeface="Century Gothic" panose="020B0502020202020204" pitchFamily="34" charset="0"/>
              </a:rPr>
              <a:t>.</a:t>
            </a:r>
            <a:endParaRPr lang="en-ZA" sz="2800" b="1" kern="1200" dirty="0">
              <a:solidFill>
                <a:schemeClr val="accent6">
                  <a:lumMod val="50000"/>
                </a:schemeClr>
              </a:solidFill>
              <a:latin typeface="Century Gothic" panose="020B0502020202020204" pitchFamily="34" charset="0"/>
            </a:endParaRPr>
          </a:p>
          <a:p>
            <a:pPr>
              <a:defRPr/>
            </a:pPr>
            <a:endParaRPr lang="en-ZA" dirty="0"/>
          </a:p>
        </p:txBody>
      </p:sp>
      <p:sp>
        <p:nvSpPr>
          <p:cNvPr id="4" name="Slide Number Placeholder 3"/>
          <p:cNvSpPr>
            <a:spLocks noGrp="1"/>
          </p:cNvSpPr>
          <p:nvPr>
            <p:ph type="sldNum" sz="quarter" idx="10"/>
          </p:nvPr>
        </p:nvSpPr>
        <p:spPr/>
        <p:txBody>
          <a:bodyPr/>
          <a:lstStyle/>
          <a:p>
            <a:pPr>
              <a:defRPr/>
            </a:pPr>
            <a:fld id="{4BF1A9E9-43EF-4ED6-A9C2-34D51A5DDEDB}" type="slidenum">
              <a:rPr lang="en-ZA" smtClean="0"/>
              <a:pPr>
                <a:defRPr/>
              </a:pPr>
              <a:t>15</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8" y="398463"/>
            <a:ext cx="9066212" cy="933450"/>
          </a:xfrm>
        </p:spPr>
        <p:txBody>
          <a:bodyPr/>
          <a:lstStyle/>
          <a:p>
            <a:pPr>
              <a:defRPr/>
            </a:pPr>
            <a:r>
              <a:rPr lang="en-ZA" sz="4000" b="1" dirty="0">
                <a:latin typeface="Century Gothic" panose="020B0502020202020204" pitchFamily="34" charset="0"/>
              </a:rPr>
              <a:t>Relevant Court </a:t>
            </a:r>
            <a:r>
              <a:rPr lang="en-ZA" sz="4000" b="1" dirty="0" smtClean="0">
                <a:latin typeface="Century Gothic" panose="020B0502020202020204" pitchFamily="34" charset="0"/>
              </a:rPr>
              <a:t>Rulings </a:t>
            </a:r>
            <a:br>
              <a:rPr lang="en-ZA" sz="4000" b="1" dirty="0" smtClean="0">
                <a:latin typeface="Century Gothic" panose="020B0502020202020204" pitchFamily="34" charset="0"/>
              </a:rPr>
            </a:br>
            <a:r>
              <a:rPr lang="en-ZA" sz="4000" b="1" dirty="0" smtClean="0">
                <a:latin typeface="Century Gothic" panose="020B0502020202020204" pitchFamily="34" charset="0"/>
              </a:rPr>
              <a:t>[Page15]</a:t>
            </a:r>
            <a:endParaRPr lang="en-ZA" sz="4000" b="1" dirty="0">
              <a:latin typeface="Century Gothic" panose="020B0502020202020204" pitchFamily="34" charset="0"/>
            </a:endParaRPr>
          </a:p>
        </p:txBody>
      </p:sp>
      <p:sp>
        <p:nvSpPr>
          <p:cNvPr id="3" name="Content Placeholder 2"/>
          <p:cNvSpPr>
            <a:spLocks noGrp="1"/>
          </p:cNvSpPr>
          <p:nvPr>
            <p:ph idx="1"/>
          </p:nvPr>
        </p:nvSpPr>
        <p:spPr>
          <a:xfrm>
            <a:off x="515938" y="1493838"/>
            <a:ext cx="9066212" cy="4984750"/>
          </a:xfrm>
        </p:spPr>
        <p:txBody>
          <a:bodyPr/>
          <a:lstStyle/>
          <a:p>
            <a:pPr algn="just">
              <a:defRPr/>
            </a:pPr>
            <a:r>
              <a:rPr lang="en-ZA" sz="2800" kern="1200" dirty="0">
                <a:solidFill>
                  <a:schemeClr val="accent6">
                    <a:lumMod val="50000"/>
                  </a:schemeClr>
                </a:solidFill>
                <a:latin typeface="Century Gothic" panose="020B0502020202020204" pitchFamily="34" charset="0"/>
              </a:rPr>
              <a:t>The Accelerated Christian Education South Africa (ACE) / School of Tomorrow (</a:t>
            </a:r>
            <a:r>
              <a:rPr lang="en-ZA" sz="2800" kern="1200" dirty="0" err="1">
                <a:solidFill>
                  <a:schemeClr val="accent6">
                    <a:lumMod val="50000"/>
                  </a:schemeClr>
                </a:solidFill>
                <a:latin typeface="Century Gothic" panose="020B0502020202020204" pitchFamily="34" charset="0"/>
              </a:rPr>
              <a:t>SoT</a:t>
            </a:r>
            <a:r>
              <a:rPr lang="en-ZA" sz="2800" kern="1200" dirty="0">
                <a:solidFill>
                  <a:schemeClr val="accent6">
                    <a:lumMod val="50000"/>
                  </a:schemeClr>
                </a:solidFill>
                <a:latin typeface="Century Gothic" panose="020B0502020202020204" pitchFamily="34" charset="0"/>
              </a:rPr>
              <a:t>) vs the South African Qualifications Authority (SAQA</a:t>
            </a:r>
            <a:r>
              <a:rPr lang="en-ZA" sz="2800" kern="1200" dirty="0" smtClean="0">
                <a:solidFill>
                  <a:schemeClr val="accent6">
                    <a:lumMod val="50000"/>
                  </a:schemeClr>
                </a:solidFill>
                <a:latin typeface="Century Gothic" panose="020B0502020202020204" pitchFamily="34" charset="0"/>
              </a:rPr>
              <a:t>)</a:t>
            </a:r>
          </a:p>
          <a:p>
            <a:pPr marL="106363" indent="0" algn="just">
              <a:buFont typeface="Wingdings" panose="05000000000000000000" pitchFamily="2" charset="2"/>
              <a:buNone/>
              <a:defRPr/>
            </a:pPr>
            <a:endParaRPr lang="en-ZA" sz="2800" kern="1200" dirty="0">
              <a:solidFill>
                <a:schemeClr val="accent6">
                  <a:lumMod val="50000"/>
                </a:schemeClr>
              </a:solidFill>
              <a:latin typeface="Century Gothic" panose="020B0502020202020204" pitchFamily="34" charset="0"/>
            </a:endParaRPr>
          </a:p>
          <a:p>
            <a:pPr algn="just">
              <a:defRPr/>
            </a:pPr>
            <a:r>
              <a:rPr lang="en-ZA" sz="2800" kern="1200" dirty="0">
                <a:solidFill>
                  <a:schemeClr val="accent6">
                    <a:lumMod val="50000"/>
                  </a:schemeClr>
                </a:solidFill>
                <a:latin typeface="Century Gothic" panose="020B0502020202020204" pitchFamily="34" charset="0"/>
              </a:rPr>
              <a:t>The ruling states that the last date on which ACE may issue its certificates under registration number 17209, and the last date for achievement, is 30 June 2019</a:t>
            </a:r>
            <a:r>
              <a:rPr lang="en-ZA" sz="2800" kern="1200" dirty="0" smtClean="0">
                <a:solidFill>
                  <a:schemeClr val="accent6">
                    <a:lumMod val="50000"/>
                  </a:schemeClr>
                </a:solidFill>
                <a:latin typeface="Century Gothic" panose="020B0502020202020204" pitchFamily="34" charset="0"/>
              </a:rPr>
              <a:t>.</a:t>
            </a:r>
            <a:endParaRPr lang="en-ZA" sz="2800" kern="1200" dirty="0">
              <a:solidFill>
                <a:schemeClr val="accent6">
                  <a:lumMod val="50000"/>
                </a:schemeClr>
              </a:solidFill>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pPr>
              <a:defRPr/>
            </a:pPr>
            <a:fld id="{2EC49C63-7D90-4926-92D1-99922FD7CC3D}" type="slidenum">
              <a:rPr lang="en-ZA" smtClean="0"/>
              <a:pPr>
                <a:defRPr/>
              </a:pPr>
              <a:t>16</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44500" y="261938"/>
            <a:ext cx="9066213" cy="933450"/>
          </a:xfrm>
        </p:spPr>
        <p:txBody>
          <a:bodyPr/>
          <a:lstStyle/>
          <a:p>
            <a:pPr>
              <a:defRPr/>
            </a:pPr>
            <a:r>
              <a:rPr lang="en-ZA" altLang="en-US" sz="3600" dirty="0" smtClean="0">
                <a:solidFill>
                  <a:schemeClr val="tx1"/>
                </a:solidFill>
              </a:rPr>
              <a:t/>
            </a:r>
            <a:br>
              <a:rPr lang="en-ZA" altLang="en-US" sz="3600" dirty="0" smtClean="0">
                <a:solidFill>
                  <a:schemeClr val="tx1"/>
                </a:solidFill>
              </a:rPr>
            </a:br>
            <a:r>
              <a:rPr lang="en-ZA" altLang="en-US" sz="3600" dirty="0" smtClean="0">
                <a:solidFill>
                  <a:schemeClr val="tx1"/>
                </a:solidFill>
              </a:rPr>
              <a:t/>
            </a:r>
            <a:br>
              <a:rPr lang="en-ZA" altLang="en-US" sz="3600" dirty="0" smtClean="0">
                <a:solidFill>
                  <a:schemeClr val="tx1"/>
                </a:solidFill>
              </a:rPr>
            </a:br>
            <a:r>
              <a:rPr lang="en-ZA" altLang="en-US" sz="4000" b="1" dirty="0">
                <a:latin typeface="Century Gothic" panose="020B0502020202020204" pitchFamily="34" charset="0"/>
              </a:rPr>
              <a:t>Programme 1: </a:t>
            </a:r>
            <a:r>
              <a:rPr lang="en-ZA" altLang="en-US" sz="4000" b="1" dirty="0" smtClean="0">
                <a:latin typeface="Century Gothic" panose="020B0502020202020204" pitchFamily="34" charset="0"/>
              </a:rPr>
              <a:t/>
            </a:r>
            <a:br>
              <a:rPr lang="en-ZA" altLang="en-US" sz="4000" b="1" dirty="0" smtClean="0">
                <a:latin typeface="Century Gothic" panose="020B0502020202020204" pitchFamily="34" charset="0"/>
              </a:rPr>
            </a:br>
            <a:r>
              <a:rPr lang="en-ZA" altLang="en-US" sz="4000" b="1" dirty="0" smtClean="0">
                <a:latin typeface="Century Gothic" panose="020B0502020202020204" pitchFamily="34" charset="0"/>
              </a:rPr>
              <a:t>Administration [Page 19]</a:t>
            </a:r>
            <a:r>
              <a:rPr lang="en-ZA" altLang="en-US" sz="4000" b="1" dirty="0">
                <a:latin typeface="Century Gothic" panose="020B0502020202020204" pitchFamily="34" charset="0"/>
              </a:rPr>
              <a:t/>
            </a:r>
            <a:br>
              <a:rPr lang="en-ZA" altLang="en-US" sz="4000" b="1" dirty="0">
                <a:latin typeface="Century Gothic" panose="020B0502020202020204" pitchFamily="34" charset="0"/>
              </a:rPr>
            </a:br>
            <a:r>
              <a:rPr lang="en-ZA" altLang="en-US" sz="4000" b="1" dirty="0">
                <a:latin typeface="Century Gothic" panose="020B0502020202020204" pitchFamily="34" charset="0"/>
              </a:rPr>
              <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3" name="Content Placeholder 2"/>
          <p:cNvSpPr>
            <a:spLocks noGrp="1"/>
          </p:cNvSpPr>
          <p:nvPr>
            <p:ph idx="1"/>
          </p:nvPr>
        </p:nvSpPr>
        <p:spPr>
          <a:xfrm>
            <a:off x="500062" y="1570037"/>
            <a:ext cx="8955087" cy="4495800"/>
          </a:xfrm>
        </p:spPr>
        <p:txBody>
          <a:bodyPr/>
          <a:lstStyle/>
          <a:p>
            <a:pPr marL="0" indent="0" algn="just" defTabSz="914400">
              <a:lnSpc>
                <a:spcPct val="100000"/>
              </a:lnSpc>
              <a:spcBef>
                <a:spcPct val="20000"/>
              </a:spcBef>
              <a:spcAft>
                <a:spcPct val="0"/>
              </a:spcAft>
              <a:buClrTx/>
              <a:buSzTx/>
              <a:buFont typeface="Wingdings" panose="05000000000000000000" pitchFamily="2" charset="2"/>
              <a:buNone/>
              <a:defRPr/>
            </a:pPr>
            <a:r>
              <a:rPr lang="en-ZA" sz="2800" b="1" u="sng" kern="1200" dirty="0" smtClean="0">
                <a:solidFill>
                  <a:schemeClr val="accent6">
                    <a:lumMod val="50000"/>
                  </a:schemeClr>
                </a:solidFill>
                <a:latin typeface="Century Gothic" panose="020B0502020202020204" pitchFamily="34" charset="0"/>
              </a:rPr>
              <a:t>Programme </a:t>
            </a:r>
            <a:r>
              <a:rPr lang="en-ZA" sz="2800" b="1" u="sng" kern="1200" dirty="0">
                <a:solidFill>
                  <a:schemeClr val="accent6">
                    <a:lumMod val="50000"/>
                  </a:schemeClr>
                </a:solidFill>
                <a:latin typeface="Century Gothic" panose="020B0502020202020204" pitchFamily="34" charset="0"/>
              </a:rPr>
              <a:t>Purpose</a:t>
            </a:r>
            <a:r>
              <a:rPr lang="en-ZA" sz="2800" b="1" u="sng" kern="1200" dirty="0" smtClean="0">
                <a:solidFill>
                  <a:schemeClr val="accent6">
                    <a:lumMod val="50000"/>
                  </a:schemeClr>
                </a:solidFill>
                <a:latin typeface="Century Gothic" panose="020B0502020202020204" pitchFamily="34" charset="0"/>
              </a:rPr>
              <a:t>:</a:t>
            </a:r>
            <a:endParaRPr lang="en-ZA" sz="24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ZA" sz="2400" kern="1200" dirty="0">
                <a:solidFill>
                  <a:schemeClr val="accent6">
                    <a:lumMod val="50000"/>
                  </a:schemeClr>
                </a:solidFill>
                <a:latin typeface="Century Gothic" panose="020B0502020202020204" pitchFamily="34" charset="0"/>
              </a:rPr>
              <a:t>Provide strategic leadership, management and administrative support services to the entity.</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4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ZA" sz="2800" b="1" u="sng" kern="1200" dirty="0" smtClean="0">
                <a:solidFill>
                  <a:schemeClr val="accent6">
                    <a:lumMod val="50000"/>
                  </a:schemeClr>
                </a:solidFill>
                <a:latin typeface="Century Gothic" panose="020B0502020202020204" pitchFamily="34" charset="0"/>
              </a:rPr>
              <a:t>Strategic Objective 1: </a:t>
            </a:r>
          </a:p>
          <a:p>
            <a:pPr marL="0" indent="0" algn="just" defTabSz="914400">
              <a:lnSpc>
                <a:spcPct val="100000"/>
              </a:lnSpc>
              <a:spcBef>
                <a:spcPct val="20000"/>
              </a:spcBef>
              <a:spcAft>
                <a:spcPct val="0"/>
              </a:spcAft>
              <a:buClrTx/>
              <a:buSzTx/>
              <a:buFont typeface="Wingdings" panose="05000000000000000000" pitchFamily="2" charset="2"/>
              <a:buNone/>
              <a:defRPr/>
            </a:pPr>
            <a:r>
              <a:rPr lang="en-ZA" altLang="en-US" sz="2400" kern="1200" dirty="0" smtClean="0">
                <a:solidFill>
                  <a:schemeClr val="accent6">
                    <a:lumMod val="50000"/>
                  </a:schemeClr>
                </a:solidFill>
                <a:latin typeface="Century Gothic" panose="020B0502020202020204" pitchFamily="34" charset="0"/>
              </a:rPr>
              <a:t>To improve the effectiveness of Corporate Governance.</a:t>
            </a:r>
          </a:p>
        </p:txBody>
      </p:sp>
      <p:sp>
        <p:nvSpPr>
          <p:cNvPr id="27652"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15</a:t>
            </a:r>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defRPr/>
            </a:pPr>
            <a:r>
              <a:rPr lang="en-ZA" altLang="en-US" dirty="0" smtClean="0"/>
              <a:t/>
            </a:r>
            <a:br>
              <a:rPr lang="en-ZA" altLang="en-US" dirty="0" smtClean="0"/>
            </a:br>
            <a:r>
              <a:rPr lang="en-ZA" altLang="en-US" dirty="0" smtClean="0"/>
              <a:t/>
            </a:r>
            <a:br>
              <a:rPr lang="en-ZA" altLang="en-US" dirty="0" smtClean="0"/>
            </a:br>
            <a:r>
              <a:rPr lang="en-ZA" altLang="en-US" sz="4000" b="1" dirty="0">
                <a:latin typeface="Century Gothic" panose="020B0502020202020204" pitchFamily="34" charset="0"/>
              </a:rPr>
              <a:t>Programme 1…</a:t>
            </a:r>
            <a:br>
              <a:rPr lang="en-ZA" altLang="en-US" sz="4000" b="1" dirty="0">
                <a:latin typeface="Century Gothic" panose="020B0502020202020204" pitchFamily="34" charset="0"/>
              </a:rPr>
            </a:br>
            <a:r>
              <a:rPr lang="en-ZA" altLang="en-US" dirty="0" smtClean="0"/>
              <a:t/>
            </a:r>
            <a:br>
              <a:rPr lang="en-ZA" altLang="en-US" dirty="0" smtClean="0"/>
            </a:br>
            <a:endParaRPr lang="en-ZA" altLang="en-US" dirty="0" smtClean="0"/>
          </a:p>
        </p:txBody>
      </p:sp>
      <p:sp>
        <p:nvSpPr>
          <p:cNvPr id="3" name="Content Placeholder 2"/>
          <p:cNvSpPr>
            <a:spLocks noGrp="1"/>
          </p:cNvSpPr>
          <p:nvPr>
            <p:ph idx="1"/>
          </p:nvPr>
        </p:nvSpPr>
        <p:spPr>
          <a:xfrm>
            <a:off x="504825" y="1331913"/>
            <a:ext cx="9066213" cy="5191125"/>
          </a:xfrm>
        </p:spPr>
        <p:txBody>
          <a:bodyPr/>
          <a:lstStyle/>
          <a:p>
            <a:pPr marL="0" indent="0" algn="just" defTabSz="914400">
              <a:lnSpc>
                <a:spcPct val="100000"/>
              </a:lnSpc>
              <a:spcBef>
                <a:spcPct val="20000"/>
              </a:spcBef>
              <a:spcAft>
                <a:spcPct val="0"/>
              </a:spcAft>
              <a:buClrTx/>
              <a:buSzTx/>
              <a:buNone/>
              <a:defRPr/>
            </a:pPr>
            <a:r>
              <a:rPr lang="en-ZA" sz="2800" kern="1200" dirty="0" smtClean="0">
                <a:solidFill>
                  <a:schemeClr val="accent6">
                    <a:lumMod val="50000"/>
                  </a:schemeClr>
                </a:solidFill>
                <a:latin typeface="Century Gothic" panose="020B0502020202020204" pitchFamily="34" charset="0"/>
              </a:rPr>
              <a:t>Programme 1 covers the following sub-programmes:</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800" kern="1200" dirty="0" smtClean="0">
              <a:solidFill>
                <a:schemeClr val="accent6">
                  <a:lumMod val="50000"/>
                </a:schemeClr>
              </a:solidFill>
              <a:latin typeface="Century Gothic" panose="020B0502020202020204" pitchFamily="34" charset="0"/>
            </a:endParaRP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sz="2400" kern="1200" dirty="0" smtClean="0">
                <a:solidFill>
                  <a:schemeClr val="accent6">
                    <a:lumMod val="50000"/>
                  </a:schemeClr>
                </a:solidFill>
                <a:latin typeface="Century Gothic" panose="020B0502020202020204" pitchFamily="34" charset="0"/>
              </a:rPr>
              <a:t>Governance </a:t>
            </a:r>
            <a:r>
              <a:rPr lang="en-ZA" sz="2400" kern="1200" dirty="0">
                <a:solidFill>
                  <a:schemeClr val="accent6">
                    <a:lumMod val="50000"/>
                  </a:schemeClr>
                </a:solidFill>
                <a:latin typeface="Century Gothic" panose="020B0502020202020204" pitchFamily="34" charset="0"/>
              </a:rPr>
              <a:t>and Office of the Chief Executive Officer (GOCEO)</a:t>
            </a: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Public Relations and </a:t>
            </a:r>
            <a:r>
              <a:rPr lang="en-ZA" sz="2400" kern="1200" dirty="0" smtClean="0">
                <a:solidFill>
                  <a:schemeClr val="accent6">
                    <a:lumMod val="50000"/>
                  </a:schemeClr>
                </a:solidFill>
                <a:latin typeface="Century Gothic" panose="020B0502020202020204" pitchFamily="34" charset="0"/>
              </a:rPr>
              <a:t>Communications </a:t>
            </a:r>
            <a:r>
              <a:rPr lang="en-ZA" sz="2400" kern="1200" dirty="0">
                <a:solidFill>
                  <a:schemeClr val="accent6">
                    <a:lumMod val="50000"/>
                  </a:schemeClr>
                </a:solidFill>
                <a:latin typeface="Century Gothic" panose="020B0502020202020204" pitchFamily="34" charset="0"/>
              </a:rPr>
              <a:t>(PR and </a:t>
            </a:r>
            <a:r>
              <a:rPr lang="en-ZA" sz="2400" kern="1200" dirty="0" err="1" smtClean="0">
                <a:solidFill>
                  <a:schemeClr val="accent6">
                    <a:lumMod val="50000"/>
                  </a:schemeClr>
                </a:solidFill>
                <a:latin typeface="Century Gothic" panose="020B0502020202020204" pitchFamily="34" charset="0"/>
              </a:rPr>
              <a:t>Comms</a:t>
            </a:r>
            <a:r>
              <a:rPr lang="en-ZA" sz="2400" kern="1200" dirty="0" smtClean="0">
                <a:solidFill>
                  <a:schemeClr val="accent6">
                    <a:lumMod val="50000"/>
                  </a:schemeClr>
                </a:solidFill>
                <a:latin typeface="Century Gothic" panose="020B0502020202020204" pitchFamily="34" charset="0"/>
              </a:rPr>
              <a:t>.)</a:t>
            </a:r>
            <a:endParaRPr lang="en-ZA" sz="2400" kern="1200" dirty="0">
              <a:solidFill>
                <a:schemeClr val="accent6">
                  <a:lumMod val="50000"/>
                </a:schemeClr>
              </a:solidFill>
              <a:latin typeface="Century Gothic" panose="020B0502020202020204" pitchFamily="34" charset="0"/>
            </a:endParaRP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Information Communication Technology (ICT)</a:t>
            </a: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Finance and Supply Chain Management (</a:t>
            </a:r>
            <a:r>
              <a:rPr lang="en-ZA" sz="2400" kern="1200" dirty="0" smtClean="0">
                <a:solidFill>
                  <a:schemeClr val="accent6">
                    <a:lumMod val="50000"/>
                  </a:schemeClr>
                </a:solidFill>
                <a:latin typeface="Century Gothic" panose="020B0502020202020204" pitchFamily="34" charset="0"/>
              </a:rPr>
              <a:t>F&amp;SCM</a:t>
            </a:r>
            <a:r>
              <a:rPr lang="en-ZA" sz="2400" kern="1200" dirty="0">
                <a:solidFill>
                  <a:schemeClr val="accent6">
                    <a:lumMod val="50000"/>
                  </a:schemeClr>
                </a:solidFill>
                <a:latin typeface="Century Gothic" panose="020B0502020202020204" pitchFamily="34" charset="0"/>
              </a:rPr>
              <a:t>)</a:t>
            </a:r>
          </a:p>
          <a:p>
            <a:pPr marL="773112" lvl="1" indent="-342900" algn="just" defTabSz="914400">
              <a:lnSpc>
                <a:spcPct val="100000"/>
              </a:lnSpc>
              <a:spcBef>
                <a:spcPct val="20000"/>
              </a:spcBef>
              <a:spcAft>
                <a:spcPct val="0"/>
              </a:spcAft>
              <a:buClrTx/>
              <a:buSzTx/>
              <a:buFont typeface="Wingdings" panose="05000000000000000000" pitchFamily="2" charset="2"/>
              <a:buChar char="§"/>
              <a:defRPr/>
            </a:pPr>
            <a:r>
              <a:rPr lang="en-ZA" sz="2400" kern="1200" dirty="0">
                <a:solidFill>
                  <a:schemeClr val="accent6">
                    <a:lumMod val="50000"/>
                  </a:schemeClr>
                </a:solidFill>
                <a:latin typeface="Century Gothic" panose="020B0502020202020204" pitchFamily="34" charset="0"/>
              </a:rPr>
              <a:t>Human Resource Management and Development (</a:t>
            </a:r>
            <a:r>
              <a:rPr lang="en-ZA" sz="2400" kern="1200" dirty="0" smtClean="0">
                <a:solidFill>
                  <a:schemeClr val="accent6">
                    <a:lumMod val="50000"/>
                  </a:schemeClr>
                </a:solidFill>
                <a:latin typeface="Century Gothic" panose="020B0502020202020204" pitchFamily="34" charset="0"/>
              </a:rPr>
              <a:t>HRM&amp;D)</a:t>
            </a:r>
          </a:p>
        </p:txBody>
      </p:sp>
      <p:sp>
        <p:nvSpPr>
          <p:cNvPr id="2" name="Slide Number Placeholder 1"/>
          <p:cNvSpPr>
            <a:spLocks noGrp="1"/>
          </p:cNvSpPr>
          <p:nvPr>
            <p:ph type="sldNum" sz="quarter" idx="10"/>
          </p:nvPr>
        </p:nvSpPr>
        <p:spPr/>
        <p:txBody>
          <a:bodyPr/>
          <a:lstStyle/>
          <a:p>
            <a:pPr>
              <a:defRPr/>
            </a:pPr>
            <a:fld id="{626372E4-5459-4752-9AE7-F3B51FCB5DB5}" type="slidenum">
              <a:rPr lang="en-ZA"/>
              <a:pPr>
                <a:defRPr/>
              </a:pPr>
              <a:t>18</a:t>
            </a:fld>
            <a:endParaRPr lang="en-ZA"/>
          </a:p>
        </p:txBody>
      </p:sp>
    </p:spTree>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04825" y="323850"/>
            <a:ext cx="9066213" cy="712788"/>
          </a:xfrm>
        </p:spPr>
        <p:txBody>
          <a:bodyPr/>
          <a:lstStyle/>
          <a:p>
            <a:pPr>
              <a:defRPr/>
            </a:pPr>
            <a:r>
              <a:rPr lang="en-ZA" altLang="en-US" sz="4000" b="1" dirty="0">
                <a:latin typeface="Century Gothic" panose="020B0502020202020204" pitchFamily="34" charset="0"/>
              </a:rPr>
              <a:t>Programme 1</a:t>
            </a:r>
            <a:r>
              <a:rPr lang="en-ZA" altLang="en-US" sz="4000" b="1" dirty="0" smtClean="0">
                <a:latin typeface="Century Gothic" panose="020B0502020202020204" pitchFamily="34" charset="0"/>
              </a:rPr>
              <a:t>…[Page 26]</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88729261"/>
              </p:ext>
            </p:extLst>
          </p:nvPr>
        </p:nvGraphicFramePr>
        <p:xfrm>
          <a:off x="504825" y="1169988"/>
          <a:ext cx="9066212" cy="5200650"/>
        </p:xfrm>
        <a:graphic>
          <a:graphicData uri="http://schemas.openxmlformats.org/drawingml/2006/table">
            <a:tbl>
              <a:tblPr/>
              <a:tblGrid>
                <a:gridCol w="2266553">
                  <a:extLst>
                    <a:ext uri="{9D8B030D-6E8A-4147-A177-3AD203B41FA5}">
                      <a16:colId xmlns:a16="http://schemas.microsoft.com/office/drawing/2014/main" xmlns="" val="140664742"/>
                    </a:ext>
                  </a:extLst>
                </a:gridCol>
                <a:gridCol w="2266553">
                  <a:extLst>
                    <a:ext uri="{9D8B030D-6E8A-4147-A177-3AD203B41FA5}">
                      <a16:colId xmlns:a16="http://schemas.microsoft.com/office/drawing/2014/main" xmlns="" val="3277684586"/>
                    </a:ext>
                  </a:extLst>
                </a:gridCol>
                <a:gridCol w="2266553">
                  <a:extLst>
                    <a:ext uri="{9D8B030D-6E8A-4147-A177-3AD203B41FA5}">
                      <a16:colId xmlns:a16="http://schemas.microsoft.com/office/drawing/2014/main" xmlns="" val="2300166183"/>
                    </a:ext>
                  </a:extLst>
                </a:gridCol>
                <a:gridCol w="2266553">
                  <a:extLst>
                    <a:ext uri="{9D8B030D-6E8A-4147-A177-3AD203B41FA5}">
                      <a16:colId xmlns:a16="http://schemas.microsoft.com/office/drawing/2014/main" xmlns="" val="4006686438"/>
                    </a:ext>
                  </a:extLst>
                </a:gridCol>
              </a:tblGrid>
              <a:tr h="8354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2018/19</a:t>
                      </a:r>
                    </a:p>
                  </a:txBody>
                  <a:tcPr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4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endParaRPr>
                    </a:p>
                  </a:txBody>
                  <a:tcPr marT="45704" marB="4570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518850621"/>
                  </a:ext>
                </a:extLst>
              </a:tr>
              <a:tr h="1866404">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b="1" kern="1200" dirty="0" smtClean="0">
                          <a:solidFill>
                            <a:schemeClr val="accent6">
                              <a:lumMod val="50000"/>
                            </a:schemeClr>
                          </a:solidFill>
                          <a:latin typeface="Century Gothic" panose="020B0502020202020204" pitchFamily="34" charset="0"/>
                          <a:ea typeface="+mn-ea"/>
                          <a:cs typeface="+mn-cs"/>
                        </a:rPr>
                        <a:t>1.1.1: </a:t>
                      </a:r>
                      <a:r>
                        <a:rPr lang="en-ZA" altLang="en-US" sz="2200" kern="1200" dirty="0" smtClean="0">
                          <a:solidFill>
                            <a:schemeClr val="accent6">
                              <a:lumMod val="50000"/>
                            </a:schemeClr>
                          </a:solidFill>
                          <a:latin typeface="Century Gothic" panose="020B0502020202020204" pitchFamily="34" charset="0"/>
                          <a:ea typeface="+mn-ea"/>
                          <a:cs typeface="+mn-cs"/>
                        </a:rPr>
                        <a:t>Annual Performance Plan approved by 31 March.</a:t>
                      </a:r>
                    </a:p>
                    <a:p>
                      <a:pPr marL="0" marR="0" lvl="0" indent="0" algn="l" defTabSz="914400" rtl="0" eaLnBrk="0" fontAlgn="base" latinLnBrk="0" hangingPunct="0">
                        <a:lnSpc>
                          <a:spcPct val="103000"/>
                        </a:lnSpc>
                        <a:spcBef>
                          <a:spcPct val="0"/>
                        </a:spcBef>
                        <a:spcAft>
                          <a:spcPct val="0"/>
                        </a:spcAft>
                        <a:buClrTx/>
                        <a:buSzTx/>
                        <a:buFontTx/>
                        <a:buNone/>
                        <a:tabLst/>
                      </a:pP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kern="1200" dirty="0" smtClean="0">
                          <a:solidFill>
                            <a:schemeClr val="accent6">
                              <a:lumMod val="50000"/>
                            </a:schemeClr>
                          </a:solidFill>
                          <a:latin typeface="Century Gothic" panose="020B0502020202020204" pitchFamily="34" charset="0"/>
                          <a:ea typeface="+mn-ea"/>
                          <a:cs typeface="+mn-cs"/>
                        </a:rPr>
                        <a:t>2018/19 APP approved by March 2019</a:t>
                      </a:r>
                    </a:p>
                    <a:p>
                      <a:pPr marL="0" marR="0" lvl="0" indent="0" algn="l" defTabSz="914400" rtl="0" eaLnBrk="0" fontAlgn="base" latinLnBrk="0" hangingPunct="0">
                        <a:lnSpc>
                          <a:spcPct val="103000"/>
                        </a:lnSpc>
                        <a:spcBef>
                          <a:spcPct val="0"/>
                        </a:spcBef>
                        <a:spcAft>
                          <a:spcPct val="0"/>
                        </a:spcAft>
                        <a:buClrTx/>
                        <a:buSzTx/>
                        <a:buFontTx/>
                        <a:buNone/>
                        <a:tabLst/>
                      </a:pP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kern="1200" dirty="0" smtClean="0">
                          <a:solidFill>
                            <a:schemeClr val="accent6">
                              <a:lumMod val="50000"/>
                            </a:schemeClr>
                          </a:solidFill>
                          <a:latin typeface="Century Gothic" panose="020B0502020202020204" pitchFamily="34" charset="0"/>
                          <a:ea typeface="+mn-ea"/>
                          <a:cs typeface="+mn-cs"/>
                        </a:rPr>
                        <a:t>2019/20 APP approved by March 2020</a:t>
                      </a:r>
                    </a:p>
                    <a:p>
                      <a:pPr marL="0" marR="0" lvl="0" indent="0" algn="l" defTabSz="914400" rtl="0" eaLnBrk="0" fontAlgn="base" latinLnBrk="0" hangingPunct="0">
                        <a:lnSpc>
                          <a:spcPct val="103000"/>
                        </a:lnSpc>
                        <a:spcBef>
                          <a:spcPct val="0"/>
                        </a:spcBef>
                        <a:spcAft>
                          <a:spcPct val="0"/>
                        </a:spcAft>
                        <a:buClrTx/>
                        <a:buSzTx/>
                        <a:buFontTx/>
                        <a:buNone/>
                        <a:tabLst/>
                      </a:pP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kern="1200" dirty="0" smtClean="0">
                          <a:solidFill>
                            <a:schemeClr val="accent6">
                              <a:lumMod val="50000"/>
                            </a:schemeClr>
                          </a:solidFill>
                          <a:latin typeface="Century Gothic" panose="020B0502020202020204" pitchFamily="34" charset="0"/>
                          <a:ea typeface="+mn-ea"/>
                          <a:cs typeface="+mn-cs"/>
                        </a:rPr>
                        <a:t>2020/21 APP approved by March 2021</a:t>
                      </a:r>
                    </a:p>
                    <a:p>
                      <a:pPr marL="0" marR="0" lvl="0" indent="0" algn="l" defTabSz="914400" rtl="0" eaLnBrk="0" fontAlgn="base" latinLnBrk="0" hangingPunct="0">
                        <a:lnSpc>
                          <a:spcPct val="103000"/>
                        </a:lnSpc>
                        <a:spcBef>
                          <a:spcPct val="0"/>
                        </a:spcBef>
                        <a:spcAft>
                          <a:spcPct val="0"/>
                        </a:spcAft>
                        <a:buClrTx/>
                        <a:buSzTx/>
                        <a:buFontTx/>
                        <a:buNone/>
                        <a:tabLst/>
                      </a:pP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2042676273"/>
                  </a:ext>
                </a:extLst>
              </a:tr>
              <a:tr h="2498796">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0" fontAlgn="base" latinLnBrk="0" hangingPunct="0">
                        <a:lnSpc>
                          <a:spcPct val="103000"/>
                        </a:lnSpc>
                        <a:spcBef>
                          <a:spcPct val="0"/>
                        </a:spcBef>
                        <a:spcAft>
                          <a:spcPct val="0"/>
                        </a:spcAft>
                        <a:buClrTx/>
                        <a:buSzTx/>
                        <a:buFontTx/>
                        <a:buNone/>
                        <a:tabLst/>
                      </a:pPr>
                      <a:r>
                        <a:rPr lang="en-ZA" altLang="en-US" sz="2200" b="1" kern="1200" dirty="0" smtClean="0">
                          <a:solidFill>
                            <a:schemeClr val="accent6">
                              <a:lumMod val="50000"/>
                            </a:schemeClr>
                          </a:solidFill>
                          <a:latin typeface="Century Gothic" panose="020B0502020202020204" pitchFamily="34" charset="0"/>
                          <a:ea typeface="+mn-ea"/>
                          <a:cs typeface="+mn-cs"/>
                        </a:rPr>
                        <a:t>1.1.2: </a:t>
                      </a:r>
                      <a:r>
                        <a:rPr lang="en-ZA" altLang="en-US" sz="2200" kern="1200" dirty="0" smtClean="0">
                          <a:solidFill>
                            <a:schemeClr val="accent6">
                              <a:lumMod val="50000"/>
                            </a:schemeClr>
                          </a:solidFill>
                          <a:latin typeface="Century Gothic" panose="020B0502020202020204" pitchFamily="34" charset="0"/>
                          <a:ea typeface="+mn-ea"/>
                          <a:cs typeface="+mn-cs"/>
                        </a:rPr>
                        <a:t>Quarterly reports submitted to the NT and DBE 30 days after end of quarter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lang="en-GB" altLang="en-US" sz="2200" kern="1200" dirty="0" smtClean="0">
                          <a:solidFill>
                            <a:schemeClr val="accent6">
                              <a:lumMod val="50000"/>
                            </a:schemeClr>
                          </a:solidFill>
                          <a:latin typeface="Century Gothic" panose="020B0502020202020204" pitchFamily="34" charset="0"/>
                          <a:ea typeface="+mn-ea"/>
                          <a:cs typeface="+mn-cs"/>
                        </a:rPr>
                        <a:t>4 quarterly reports submitted to the NT and DBE 30 days after end of quarter</a:t>
                      </a: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lang="en-GB" altLang="en-US" sz="2200" kern="1200" dirty="0" smtClean="0">
                          <a:solidFill>
                            <a:schemeClr val="accent6">
                              <a:lumMod val="50000"/>
                            </a:schemeClr>
                          </a:solidFill>
                          <a:latin typeface="Century Gothic" panose="020B0502020202020204" pitchFamily="34" charset="0"/>
                          <a:ea typeface="+mn-ea"/>
                          <a:cs typeface="+mn-cs"/>
                        </a:rPr>
                        <a:t>4 quarterly reports submitted to the NT and DBE 30 days after end of quarter</a:t>
                      </a: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lang="en-GB" altLang="en-US" sz="2200" kern="1200" dirty="0" smtClean="0">
                          <a:solidFill>
                            <a:schemeClr val="accent6">
                              <a:lumMod val="50000"/>
                            </a:schemeClr>
                          </a:solidFill>
                          <a:latin typeface="Century Gothic" panose="020B0502020202020204" pitchFamily="34" charset="0"/>
                          <a:ea typeface="+mn-ea"/>
                          <a:cs typeface="+mn-cs"/>
                        </a:rPr>
                        <a:t>4 quarterly reports submitted to the NT and DBE 30 days after end of quarter</a:t>
                      </a:r>
                      <a:endParaRPr lang="en-ZA" altLang="en-US" sz="2200" kern="1200" dirty="0" smtClean="0">
                        <a:solidFill>
                          <a:schemeClr val="accent6">
                            <a:lumMod val="50000"/>
                          </a:schemeClr>
                        </a:solidFill>
                        <a:latin typeface="Century Gothic" panose="020B0502020202020204" pitchFamily="34" charset="0"/>
                        <a:ea typeface="+mn-ea"/>
                        <a:cs typeface="+mn-cs"/>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1641058761"/>
                  </a:ext>
                </a:extLst>
              </a:tr>
            </a:tbl>
          </a:graphicData>
        </a:graphic>
      </p:graphicFrame>
      <p:sp>
        <p:nvSpPr>
          <p:cNvPr id="31769"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18</a:t>
            </a:r>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altLang="en-US" sz="4000" b="1" dirty="0" smtClean="0">
                <a:latin typeface="Century Gothic" panose="020B0502020202020204" pitchFamily="34" charset="0"/>
              </a:rPr>
              <a:t>Presentation Outline</a:t>
            </a:r>
          </a:p>
        </p:txBody>
      </p:sp>
      <p:sp>
        <p:nvSpPr>
          <p:cNvPr id="6147" name="Content Placeholder 2"/>
          <p:cNvSpPr>
            <a:spLocks noGrp="1"/>
          </p:cNvSpPr>
          <p:nvPr>
            <p:ph idx="1"/>
          </p:nvPr>
        </p:nvSpPr>
        <p:spPr>
          <a:xfrm>
            <a:off x="311151" y="1417637"/>
            <a:ext cx="9259887" cy="4884738"/>
          </a:xfrm>
        </p:spPr>
        <p:txBody>
          <a:bodyPr/>
          <a:lstStyle/>
          <a:p>
            <a:pPr>
              <a:defRPr/>
            </a:pPr>
            <a:r>
              <a:rPr lang="en-ZA" altLang="en-US" sz="2800" b="1" kern="1200" dirty="0">
                <a:solidFill>
                  <a:schemeClr val="accent6">
                    <a:lumMod val="50000"/>
                  </a:schemeClr>
                </a:solidFill>
                <a:latin typeface="Century Gothic" panose="020B0502020202020204" pitchFamily="34" charset="0"/>
              </a:rPr>
              <a:t>PART A: APP TARGETS</a:t>
            </a:r>
          </a:p>
          <a:p>
            <a:pPr>
              <a:spcAft>
                <a:spcPct val="0"/>
              </a:spcAft>
              <a:defRPr/>
            </a:pPr>
            <a:r>
              <a:rPr lang="en-ZA" altLang="en-US" sz="2800" b="1" kern="1200" dirty="0">
                <a:solidFill>
                  <a:schemeClr val="accent6">
                    <a:lumMod val="50000"/>
                  </a:schemeClr>
                </a:solidFill>
                <a:latin typeface="Century Gothic" panose="020B0502020202020204" pitchFamily="34" charset="0"/>
              </a:rPr>
              <a:t>PART B: BUDGET </a:t>
            </a:r>
            <a:r>
              <a:rPr lang="en-ZA" altLang="en-US" sz="2800" b="1" kern="1200" dirty="0" smtClean="0">
                <a:solidFill>
                  <a:schemeClr val="accent6">
                    <a:lumMod val="50000"/>
                  </a:schemeClr>
                </a:solidFill>
                <a:latin typeface="Century Gothic" panose="020B0502020202020204" pitchFamily="34" charset="0"/>
              </a:rPr>
              <a:t>2018/1</a:t>
            </a:r>
            <a:r>
              <a:rPr lang="en-ZA" altLang="en-US" sz="2800" b="1" kern="1200" dirty="0">
                <a:solidFill>
                  <a:schemeClr val="accent6">
                    <a:lumMod val="50000"/>
                  </a:schemeClr>
                </a:solidFill>
                <a:latin typeface="Century Gothic" panose="020B0502020202020204" pitchFamily="34" charset="0"/>
              </a:rPr>
              <a:t>9</a:t>
            </a:r>
            <a:r>
              <a:rPr lang="en-ZA" altLang="en-US" sz="2800" b="1" kern="1200" dirty="0" smtClean="0">
                <a:solidFill>
                  <a:schemeClr val="accent6">
                    <a:lumMod val="50000"/>
                  </a:schemeClr>
                </a:solidFill>
                <a:latin typeface="Century Gothic" panose="020B0502020202020204" pitchFamily="34" charset="0"/>
              </a:rPr>
              <a:t> </a:t>
            </a:r>
            <a:r>
              <a:rPr lang="en-ZA" altLang="en-US" sz="2800" b="1" kern="1200" dirty="0">
                <a:solidFill>
                  <a:schemeClr val="accent6">
                    <a:lumMod val="50000"/>
                  </a:schemeClr>
                </a:solidFill>
                <a:latin typeface="Century Gothic" panose="020B0502020202020204" pitchFamily="34" charset="0"/>
              </a:rPr>
              <a:t>– 2020/21</a:t>
            </a: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p:txBody>
          <a:bodyPr/>
          <a:lstStyle/>
          <a:p>
            <a:pPr>
              <a:defRPr/>
            </a:pPr>
            <a:fld id="{1D5F9951-F978-417F-92D4-1BE581A426A9}" type="slidenum">
              <a:rPr lang="en-ZA"/>
              <a:pPr>
                <a:defRPr/>
              </a:pPr>
              <a:t>2</a:t>
            </a:fld>
            <a:endParaRPr lang="en-ZA" dirty="0"/>
          </a:p>
        </p:txBody>
      </p:sp>
    </p:spTree>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68313" y="198438"/>
            <a:ext cx="9067800" cy="933450"/>
          </a:xfrm>
        </p:spPr>
        <p:txBody>
          <a:bodyPr/>
          <a:lstStyle/>
          <a:p>
            <a:pPr>
              <a:defRPr/>
            </a:pPr>
            <a:r>
              <a:rPr lang="en-ZA" altLang="en-US" sz="4000" b="1" dirty="0">
                <a:latin typeface="Century Gothic" panose="020B0502020202020204" pitchFamily="34" charset="0"/>
              </a:rPr>
              <a:t>Programme 1</a:t>
            </a:r>
            <a:r>
              <a:rPr lang="en-ZA" altLang="en-US" sz="4000" b="1" dirty="0" smtClean="0">
                <a:latin typeface="Century Gothic" panose="020B0502020202020204" pitchFamily="34" charset="0"/>
              </a:rPr>
              <a:t>…</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54278552"/>
              </p:ext>
            </p:extLst>
          </p:nvPr>
        </p:nvGraphicFramePr>
        <p:xfrm>
          <a:off x="215900" y="1235075"/>
          <a:ext cx="9648825" cy="5287963"/>
        </p:xfrm>
        <a:graphic>
          <a:graphicData uri="http://schemas.openxmlformats.org/drawingml/2006/table">
            <a:tbl>
              <a:tblPr/>
              <a:tblGrid>
                <a:gridCol w="5868267">
                  <a:extLst>
                    <a:ext uri="{9D8B030D-6E8A-4147-A177-3AD203B41FA5}">
                      <a16:colId xmlns:a16="http://schemas.microsoft.com/office/drawing/2014/main" xmlns="" val="509743566"/>
                    </a:ext>
                  </a:extLst>
                </a:gridCol>
                <a:gridCol w="1260186">
                  <a:extLst>
                    <a:ext uri="{9D8B030D-6E8A-4147-A177-3AD203B41FA5}">
                      <a16:colId xmlns:a16="http://schemas.microsoft.com/office/drawing/2014/main" xmlns="" val="1260596983"/>
                    </a:ext>
                  </a:extLst>
                </a:gridCol>
                <a:gridCol w="1260186">
                  <a:extLst>
                    <a:ext uri="{9D8B030D-6E8A-4147-A177-3AD203B41FA5}">
                      <a16:colId xmlns:a16="http://schemas.microsoft.com/office/drawing/2014/main" xmlns="" val="2172936397"/>
                    </a:ext>
                  </a:extLst>
                </a:gridCol>
                <a:gridCol w="1260186">
                  <a:extLst>
                    <a:ext uri="{9D8B030D-6E8A-4147-A177-3AD203B41FA5}">
                      <a16:colId xmlns:a16="http://schemas.microsoft.com/office/drawing/2014/main" xmlns="" val="3294217928"/>
                    </a:ext>
                  </a:extLst>
                </a:gridCol>
              </a:tblGrid>
              <a:tr h="791751">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L="91454" marR="91454"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2018/19</a:t>
                      </a:r>
                    </a:p>
                  </a:txBody>
                  <a:tcPr marL="91454" marR="91454"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L="91454" marR="91454"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endParaRPr>
                    </a:p>
                  </a:txBody>
                  <a:tcPr marL="91454" marR="91454"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2997353343"/>
                  </a:ext>
                </a:extLst>
              </a:tr>
              <a:tr h="1475227">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8000"/>
                        </a:lnSpc>
                        <a:spcBef>
                          <a:spcPts val="400"/>
                        </a:spcBef>
                        <a:spcAft>
                          <a:spcPts val="400"/>
                        </a:spcAft>
                        <a:buClrTx/>
                        <a:buSzTx/>
                        <a:buFontTx/>
                        <a:buNone/>
                        <a:tabLst/>
                      </a:pPr>
                      <a:r>
                        <a:rPr lang="en-ZA" altLang="en-US" sz="2000" b="1" kern="1200" dirty="0" smtClean="0">
                          <a:solidFill>
                            <a:schemeClr val="accent6">
                              <a:lumMod val="50000"/>
                            </a:schemeClr>
                          </a:solidFill>
                          <a:latin typeface="Century Gothic" panose="020B0502020202020204" pitchFamily="34" charset="0"/>
                          <a:ea typeface="+mn-ea"/>
                          <a:cs typeface="+mn-cs"/>
                        </a:rPr>
                        <a:t>1.1.3: </a:t>
                      </a:r>
                      <a:r>
                        <a:rPr lang="en-ZA" altLang="en-US" sz="2000" kern="1200" dirty="0" smtClean="0">
                          <a:solidFill>
                            <a:schemeClr val="accent6">
                              <a:lumMod val="50000"/>
                            </a:schemeClr>
                          </a:solidFill>
                          <a:latin typeface="Century Gothic" panose="020B0502020202020204" pitchFamily="34" charset="0"/>
                          <a:ea typeface="+mn-ea"/>
                          <a:cs typeface="+mn-cs"/>
                        </a:rPr>
                        <a:t>Number of communication platforms used to communicate to stakeholder clusters within the GFET sub-framework to access information</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7</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7</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ctr" latinLnBrk="0" hangingPunct="1">
                        <a:lnSpc>
                          <a:spcPct val="108000"/>
                        </a:lnSpc>
                        <a:spcBef>
                          <a:spcPts val="400"/>
                        </a:spcBef>
                        <a:spcAft>
                          <a:spcPts val="400"/>
                        </a:spcAft>
                        <a:buClrTx/>
                        <a:buSzTx/>
                        <a:buFontTx/>
                        <a:buNone/>
                        <a:tabLst/>
                      </a:pPr>
                      <a:r>
                        <a:rPr lang="en-GB" altLang="en-US" sz="2000" kern="1200" dirty="0" smtClean="0">
                          <a:solidFill>
                            <a:schemeClr val="accent6">
                              <a:lumMod val="50000"/>
                            </a:schemeClr>
                          </a:solidFill>
                          <a:latin typeface="Century Gothic" panose="020B0502020202020204" pitchFamily="34" charset="0"/>
                          <a:ea typeface="+mn-ea"/>
                          <a:cs typeface="+mn-cs"/>
                        </a:rPr>
                        <a:t>7</a:t>
                      </a:r>
                      <a:endParaRPr lang="en-ZA" altLang="en-US" sz="2000" kern="1200" dirty="0" smtClean="0">
                        <a:solidFill>
                          <a:schemeClr val="accent6">
                            <a:lumMod val="50000"/>
                          </a:schemeClr>
                        </a:solidFill>
                        <a:latin typeface="Century Gothic" panose="020B0502020202020204" pitchFamily="34" charset="0"/>
                        <a:ea typeface="+mn-ea"/>
                        <a:cs typeface="+mn-cs"/>
                      </a:endParaRP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2053200357"/>
                  </a:ext>
                </a:extLst>
              </a:tr>
              <a:tr h="1099014">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8000"/>
                        </a:lnSpc>
                        <a:spcBef>
                          <a:spcPts val="400"/>
                        </a:spcBef>
                        <a:spcAft>
                          <a:spcPts val="400"/>
                        </a:spcAft>
                        <a:buClrTx/>
                        <a:buSzTx/>
                        <a:buFontTx/>
                        <a:buNone/>
                        <a:tabLst/>
                      </a:pPr>
                      <a:r>
                        <a:rPr lang="en-ZA" altLang="en-US" sz="2000" b="1" kern="1200" dirty="0" smtClean="0">
                          <a:solidFill>
                            <a:schemeClr val="accent6">
                              <a:lumMod val="50000"/>
                            </a:schemeClr>
                          </a:solidFill>
                          <a:latin typeface="Century Gothic" panose="020B0502020202020204" pitchFamily="34" charset="0"/>
                          <a:ea typeface="+mn-ea"/>
                          <a:cs typeface="+mn-cs"/>
                        </a:rPr>
                        <a:t>1.1.4: </a:t>
                      </a:r>
                      <a:r>
                        <a:rPr lang="en-ZA" altLang="en-US" sz="2000" kern="1200" dirty="0" smtClean="0">
                          <a:solidFill>
                            <a:schemeClr val="accent6">
                              <a:lumMod val="50000"/>
                            </a:schemeClr>
                          </a:solidFill>
                          <a:latin typeface="Century Gothic" panose="020B0502020202020204" pitchFamily="34" charset="0"/>
                          <a:ea typeface="+mn-ea"/>
                          <a:cs typeface="+mn-cs"/>
                        </a:rPr>
                        <a:t>Percentage compliance against the requirements of the ICT Governance Framework</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92%</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 95%</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 100%</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462361842"/>
                  </a:ext>
                </a:extLst>
              </a:tr>
              <a:tr h="119917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1" fontAlgn="base" latinLnBrk="0" hangingPunct="1">
                        <a:lnSpc>
                          <a:spcPct val="108000"/>
                        </a:lnSpc>
                        <a:spcBef>
                          <a:spcPts val="400"/>
                        </a:spcBef>
                        <a:spcAft>
                          <a:spcPts val="400"/>
                        </a:spcAft>
                        <a:buClrTx/>
                        <a:buSzTx/>
                        <a:buFontTx/>
                        <a:buNone/>
                        <a:tabLst/>
                      </a:pPr>
                      <a:r>
                        <a:rPr lang="en-ZA" altLang="en-US" sz="2000" b="1" kern="1200" dirty="0" smtClean="0">
                          <a:solidFill>
                            <a:schemeClr val="accent6">
                              <a:lumMod val="50000"/>
                            </a:schemeClr>
                          </a:solidFill>
                          <a:latin typeface="Century Gothic" panose="020B0502020202020204" pitchFamily="34" charset="0"/>
                          <a:ea typeface="+mn-ea"/>
                          <a:cs typeface="+mn-cs"/>
                        </a:rPr>
                        <a:t>1.1.5: </a:t>
                      </a:r>
                      <a:r>
                        <a:rPr lang="en-ZA" altLang="en-US" sz="2000" kern="1200" dirty="0" smtClean="0">
                          <a:solidFill>
                            <a:schemeClr val="accent6">
                              <a:lumMod val="50000"/>
                            </a:schemeClr>
                          </a:solidFill>
                          <a:latin typeface="Century Gothic" panose="020B0502020202020204" pitchFamily="34" charset="0"/>
                          <a:ea typeface="+mn-ea"/>
                          <a:cs typeface="+mn-cs"/>
                        </a:rPr>
                        <a:t>Average percentage of performance agreements and assessment reports submitted on time </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90%</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95%</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100%</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2697869166"/>
                  </a:ext>
                </a:extLst>
              </a:tr>
              <a:tr h="722801">
                <a:tc>
                  <a:txBody>
                    <a:bodyPr/>
                    <a:lstStyle>
                      <a:lvl1pPr marL="15875">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15875" marR="0" lvl="0" indent="0" algn="just" defTabSz="914400" rtl="0" eaLnBrk="1" fontAlgn="base" latinLnBrk="0" hangingPunct="1">
                        <a:lnSpc>
                          <a:spcPct val="108000"/>
                        </a:lnSpc>
                        <a:spcBef>
                          <a:spcPts val="400"/>
                        </a:spcBef>
                        <a:spcAft>
                          <a:spcPts val="400"/>
                        </a:spcAft>
                        <a:buClrTx/>
                        <a:buSzTx/>
                        <a:buFontTx/>
                        <a:buNone/>
                        <a:tabLst/>
                      </a:pPr>
                      <a:r>
                        <a:rPr lang="en-ZA" altLang="en-US" sz="2000" b="1" kern="1200" dirty="0" smtClean="0">
                          <a:solidFill>
                            <a:schemeClr val="accent6">
                              <a:lumMod val="50000"/>
                            </a:schemeClr>
                          </a:solidFill>
                          <a:latin typeface="Century Gothic" panose="020B0502020202020204" pitchFamily="34" charset="0"/>
                          <a:ea typeface="+mn-ea"/>
                          <a:cs typeface="+mn-cs"/>
                        </a:rPr>
                        <a:t>1.1.6: </a:t>
                      </a:r>
                      <a:r>
                        <a:rPr lang="en-ZA" altLang="en-US" sz="2000" kern="1200" dirty="0" smtClean="0">
                          <a:solidFill>
                            <a:schemeClr val="accent6">
                              <a:lumMod val="50000"/>
                            </a:schemeClr>
                          </a:solidFill>
                          <a:latin typeface="Century Gothic" panose="020B0502020202020204" pitchFamily="34" charset="0"/>
                          <a:ea typeface="+mn-ea"/>
                          <a:cs typeface="+mn-cs"/>
                        </a:rPr>
                        <a:t>Percentage of service providers paid within 30 days</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99%</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99%</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lang="en-ZA" altLang="en-US" sz="2000" kern="1200" dirty="0" smtClean="0">
                          <a:solidFill>
                            <a:schemeClr val="accent6">
                              <a:lumMod val="50000"/>
                            </a:schemeClr>
                          </a:solidFill>
                          <a:latin typeface="Century Gothic" panose="020B0502020202020204" pitchFamily="34" charset="0"/>
                          <a:ea typeface="+mn-ea"/>
                          <a:cs typeface="+mn-cs"/>
                        </a:rPr>
                        <a:t>99%</a:t>
                      </a:r>
                    </a:p>
                  </a:txBody>
                  <a:tcPr marL="68590" marR="685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571521684"/>
                  </a:ext>
                </a:extLst>
              </a:tr>
            </a:tbl>
          </a:graphicData>
        </a:graphic>
      </p:graphicFrame>
      <p:sp>
        <p:nvSpPr>
          <p:cNvPr id="33827"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19</a:t>
            </a:r>
          </a:p>
        </p:txBody>
      </p:sp>
    </p:spTree>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3513" y="323850"/>
            <a:ext cx="9677400" cy="933450"/>
          </a:xfrm>
        </p:spPr>
        <p:txBody>
          <a:bodyPr/>
          <a:lstStyle/>
          <a:p>
            <a:pPr>
              <a:defRPr/>
            </a:pPr>
            <a:r>
              <a:rPr lang="en-ZA" altLang="en-US" sz="3600" dirty="0" smtClean="0">
                <a:solidFill>
                  <a:srgbClr val="004A8F"/>
                </a:solidFill>
              </a:rPr>
              <a:t/>
            </a:r>
            <a:br>
              <a:rPr lang="en-ZA" altLang="en-US" sz="3600" dirty="0" smtClean="0">
                <a:solidFill>
                  <a:srgbClr val="004A8F"/>
                </a:solidFill>
              </a:rPr>
            </a:br>
            <a:r>
              <a:rPr lang="en-ZA" altLang="en-US" sz="4000" b="1" dirty="0">
                <a:latin typeface="Century Gothic" panose="020B0502020202020204" pitchFamily="34" charset="0"/>
              </a:rPr>
              <a:t>Programme 2: </a:t>
            </a:r>
            <a:r>
              <a:rPr lang="en-ZA" altLang="en-US" sz="4000" b="1" dirty="0" smtClean="0">
                <a:latin typeface="Century Gothic" panose="020B0502020202020204" pitchFamily="34" charset="0"/>
              </a:rPr>
              <a:t/>
            </a:r>
            <a:br>
              <a:rPr lang="en-ZA" altLang="en-US" sz="4000" b="1" dirty="0" smtClean="0">
                <a:latin typeface="Century Gothic" panose="020B0502020202020204" pitchFamily="34" charset="0"/>
              </a:rPr>
            </a:br>
            <a:r>
              <a:rPr lang="en-ZA" altLang="en-US" sz="4000" b="1" dirty="0" smtClean="0">
                <a:latin typeface="Century Gothic" panose="020B0502020202020204" pitchFamily="34" charset="0"/>
              </a:rPr>
              <a:t>Qualifications </a:t>
            </a:r>
            <a:r>
              <a:rPr lang="en-ZA" altLang="en-US" sz="4000" b="1" dirty="0">
                <a:latin typeface="Century Gothic" panose="020B0502020202020204" pitchFamily="34" charset="0"/>
              </a:rPr>
              <a:t>and </a:t>
            </a:r>
            <a:r>
              <a:rPr lang="en-ZA" altLang="en-US" sz="4000" b="1" dirty="0" smtClean="0">
                <a:latin typeface="Century Gothic" panose="020B0502020202020204" pitchFamily="34" charset="0"/>
              </a:rPr>
              <a:t>Research [Page 29]</a:t>
            </a:r>
            <a:r>
              <a:rPr lang="en-ZA" altLang="en-US" sz="3600" dirty="0" smtClean="0">
                <a:solidFill>
                  <a:srgbClr val="004A8F"/>
                </a:solidFill>
              </a:rPr>
              <a:t/>
            </a:r>
            <a:br>
              <a:rPr lang="en-ZA" altLang="en-US" sz="3600" dirty="0" smtClean="0">
                <a:solidFill>
                  <a:srgbClr val="004A8F"/>
                </a:solidFill>
              </a:rPr>
            </a:br>
            <a:endParaRPr lang="en-ZA" altLang="en-US" sz="3600" dirty="0" smtClean="0">
              <a:solidFill>
                <a:srgbClr val="004A8F"/>
              </a:solidFill>
            </a:endParaRPr>
          </a:p>
        </p:txBody>
      </p:sp>
      <p:sp>
        <p:nvSpPr>
          <p:cNvPr id="3" name="Content Placeholder 2"/>
          <p:cNvSpPr>
            <a:spLocks noGrp="1"/>
          </p:cNvSpPr>
          <p:nvPr>
            <p:ph idx="1"/>
          </p:nvPr>
        </p:nvSpPr>
        <p:spPr>
          <a:xfrm>
            <a:off x="620712" y="1460500"/>
            <a:ext cx="9066212" cy="5367338"/>
          </a:xfrm>
        </p:spPr>
        <p:txBody>
          <a:bodyPr/>
          <a:lstStyle/>
          <a:p>
            <a:pPr marL="0" indent="0" algn="just" defTabSz="914400">
              <a:lnSpc>
                <a:spcPct val="100000"/>
              </a:lnSpc>
              <a:spcBef>
                <a:spcPct val="20000"/>
              </a:spcBef>
              <a:spcAft>
                <a:spcPct val="0"/>
              </a:spcAft>
              <a:buClrTx/>
              <a:buSzTx/>
              <a:buFont typeface="Wingdings" panose="05000000000000000000" pitchFamily="2" charset="2"/>
              <a:buNone/>
              <a:defRPr/>
            </a:pPr>
            <a:r>
              <a:rPr lang="en-ZA" sz="2800" b="1" u="sng" kern="1200" dirty="0">
                <a:solidFill>
                  <a:schemeClr val="accent6">
                    <a:lumMod val="50000"/>
                  </a:schemeClr>
                </a:solidFill>
                <a:latin typeface="Century Gothic" panose="020B0502020202020204" pitchFamily="34" charset="0"/>
              </a:rPr>
              <a:t>Programme Purpose:</a:t>
            </a:r>
          </a:p>
          <a:p>
            <a:pPr marL="0" indent="0" algn="just" defTabSz="914400">
              <a:lnSpc>
                <a:spcPct val="100000"/>
              </a:lnSpc>
              <a:spcBef>
                <a:spcPct val="20000"/>
              </a:spcBef>
              <a:spcAft>
                <a:spcPct val="0"/>
              </a:spcAft>
              <a:buClrTx/>
              <a:buSzTx/>
              <a:buFont typeface="Wingdings" panose="05000000000000000000" pitchFamily="2" charset="2"/>
              <a:buNone/>
              <a:defRPr/>
            </a:pPr>
            <a:r>
              <a:rPr lang="en-GB" sz="2400" kern="1200" dirty="0">
                <a:solidFill>
                  <a:schemeClr val="accent6">
                    <a:lumMod val="50000"/>
                  </a:schemeClr>
                </a:solidFill>
                <a:latin typeface="Century Gothic" panose="020B0502020202020204" pitchFamily="34" charset="0"/>
              </a:rPr>
              <a:t>To develop and manage an efficient and effective General and Further Education and Training Qualifications Sub-framework within the NQF and to undertake strategic research in support of that </a:t>
            </a:r>
            <a:r>
              <a:rPr lang="en-GB" sz="2400" kern="1200" dirty="0" smtClean="0">
                <a:solidFill>
                  <a:schemeClr val="accent6">
                    <a:lumMod val="50000"/>
                  </a:schemeClr>
                </a:solidFill>
                <a:latin typeface="Century Gothic" panose="020B0502020202020204" pitchFamily="34" charset="0"/>
              </a:rPr>
              <a:t>goal.</a:t>
            </a:r>
            <a:endParaRPr lang="en-GB" sz="24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endParaRPr lang="en-GB" sz="11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GB" sz="2800" b="1" u="sng" kern="1200" dirty="0" smtClean="0">
                <a:solidFill>
                  <a:schemeClr val="accent6">
                    <a:lumMod val="50000"/>
                  </a:schemeClr>
                </a:solidFill>
                <a:latin typeface="Century Gothic" panose="020B0502020202020204" pitchFamily="34" charset="0"/>
              </a:rPr>
              <a:t>Strategic Objective 2.1: </a:t>
            </a:r>
          </a:p>
          <a:p>
            <a:pPr marL="0" indent="0" algn="just" defTabSz="914400">
              <a:lnSpc>
                <a:spcPct val="100000"/>
              </a:lnSpc>
              <a:spcBef>
                <a:spcPct val="20000"/>
              </a:spcBef>
              <a:spcAft>
                <a:spcPct val="0"/>
              </a:spcAft>
              <a:buClrTx/>
              <a:buSzTx/>
              <a:buFont typeface="Wingdings" panose="05000000000000000000" pitchFamily="2" charset="2"/>
              <a:buNone/>
              <a:defRPr/>
            </a:pPr>
            <a:r>
              <a:rPr lang="en-ZA" altLang="en-US" sz="2400" kern="1200" dirty="0" smtClean="0">
                <a:solidFill>
                  <a:schemeClr val="accent6">
                    <a:lumMod val="50000"/>
                  </a:schemeClr>
                </a:solidFill>
                <a:latin typeface="Century Gothic" panose="020B0502020202020204" pitchFamily="34" charset="0"/>
              </a:rPr>
              <a:t>To </a:t>
            </a:r>
            <a:r>
              <a:rPr lang="en-ZA" altLang="en-US" sz="2400" kern="1200" dirty="0">
                <a:solidFill>
                  <a:schemeClr val="accent6">
                    <a:lumMod val="50000"/>
                  </a:schemeClr>
                </a:solidFill>
                <a:latin typeface="Century Gothic" panose="020B0502020202020204" pitchFamily="34" charset="0"/>
              </a:rPr>
              <a:t>effectively manage the General and Further Education and Training Qualifications </a:t>
            </a:r>
            <a:r>
              <a:rPr lang="en-ZA" altLang="en-US" sz="2400" kern="1200" dirty="0" smtClean="0">
                <a:solidFill>
                  <a:schemeClr val="accent6">
                    <a:lumMod val="50000"/>
                  </a:schemeClr>
                </a:solidFill>
                <a:latin typeface="Century Gothic" panose="020B0502020202020204" pitchFamily="34" charset="0"/>
              </a:rPr>
              <a:t>Sub-Framework.</a:t>
            </a:r>
            <a:endParaRPr lang="en-ZA" altLang="en-US" sz="24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endParaRPr lang="en-ZA" altLang="en-US" sz="1100"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None/>
              <a:defRPr/>
            </a:pPr>
            <a:r>
              <a:rPr lang="en-GB" sz="2800" b="1" u="sng" kern="1200" dirty="0">
                <a:solidFill>
                  <a:schemeClr val="accent6">
                    <a:lumMod val="50000"/>
                  </a:schemeClr>
                </a:solidFill>
                <a:latin typeface="Century Gothic" panose="020B0502020202020204" pitchFamily="34" charset="0"/>
              </a:rPr>
              <a:t>Strategic </a:t>
            </a:r>
            <a:r>
              <a:rPr lang="en-GB" sz="2800" b="1" u="sng" kern="1200" dirty="0" smtClean="0">
                <a:solidFill>
                  <a:schemeClr val="accent6">
                    <a:lumMod val="50000"/>
                  </a:schemeClr>
                </a:solidFill>
                <a:latin typeface="Century Gothic" panose="020B0502020202020204" pitchFamily="34" charset="0"/>
              </a:rPr>
              <a:t>Objective 2.2: </a:t>
            </a:r>
            <a:endParaRPr lang="en-GB" sz="2800" b="1" u="sng"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ZA" altLang="en-US" sz="2400" kern="1200" dirty="0" smtClean="0">
                <a:solidFill>
                  <a:schemeClr val="accent6">
                    <a:lumMod val="50000"/>
                  </a:schemeClr>
                </a:solidFill>
                <a:latin typeface="Century Gothic" panose="020B0502020202020204" pitchFamily="34" charset="0"/>
              </a:rPr>
              <a:t>Conduct research on an annual basis to inform strategy.</a:t>
            </a:r>
            <a:endParaRPr lang="en-ZA" altLang="en-US" sz="2400" kern="1200" dirty="0">
              <a:solidFill>
                <a:schemeClr val="accent6">
                  <a:lumMod val="50000"/>
                </a:schemeClr>
              </a:solidFill>
              <a:latin typeface="Century Gothic" panose="020B0502020202020204" pitchFamily="34" charset="0"/>
            </a:endParaRPr>
          </a:p>
        </p:txBody>
      </p:sp>
      <p:sp>
        <p:nvSpPr>
          <p:cNvPr id="35844"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20</a:t>
            </a:r>
          </a:p>
        </p:txBody>
      </p:sp>
    </p:spTree>
  </p:cSld>
  <p:clrMapOvr>
    <a:masterClrMapping/>
  </p:clrMapOvr>
  <p:transition spd="slow">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63513" y="323850"/>
            <a:ext cx="9677400" cy="933450"/>
          </a:xfrm>
        </p:spPr>
        <p:txBody>
          <a:bodyPr/>
          <a:lstStyle/>
          <a:p>
            <a:pPr>
              <a:defRPr/>
            </a:pPr>
            <a:r>
              <a:rPr lang="en-ZA" altLang="en-US" sz="3600" dirty="0" smtClean="0"/>
              <a:t/>
            </a:r>
            <a:br>
              <a:rPr lang="en-ZA" altLang="en-US" sz="3600" dirty="0" smtClean="0"/>
            </a:br>
            <a:r>
              <a:rPr lang="en-ZA" altLang="en-US" sz="4000" b="1" dirty="0">
                <a:latin typeface="Century Gothic" panose="020B0502020202020204" pitchFamily="34" charset="0"/>
              </a:rPr>
              <a:t>Programme 2…</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3" name="Content Placeholder 2"/>
          <p:cNvSpPr>
            <a:spLocks noGrp="1"/>
          </p:cNvSpPr>
          <p:nvPr>
            <p:ph idx="1"/>
          </p:nvPr>
        </p:nvSpPr>
        <p:spPr>
          <a:xfrm>
            <a:off x="504825" y="1331913"/>
            <a:ext cx="9066213" cy="5191125"/>
          </a:xfrm>
        </p:spPr>
        <p:txBody>
          <a:bodyPr/>
          <a:lstStyle/>
          <a:p>
            <a:pPr marL="0" indent="0" algn="just" defTabSz="914400">
              <a:lnSpc>
                <a:spcPct val="100000"/>
              </a:lnSpc>
              <a:spcBef>
                <a:spcPct val="20000"/>
              </a:spcBef>
              <a:spcAft>
                <a:spcPct val="0"/>
              </a:spcAft>
              <a:buClrTx/>
              <a:buSzTx/>
              <a:buFont typeface="Wingdings" panose="05000000000000000000" pitchFamily="2" charset="2"/>
              <a:buNone/>
              <a:defRPr/>
            </a:pPr>
            <a:r>
              <a:rPr lang="en-ZA" sz="2800" kern="1200" dirty="0" smtClean="0">
                <a:solidFill>
                  <a:schemeClr val="accent6">
                    <a:lumMod val="50000"/>
                  </a:schemeClr>
                </a:solidFill>
                <a:latin typeface="Century Gothic" panose="020B0502020202020204" pitchFamily="34" charset="0"/>
              </a:rPr>
              <a:t>Programme </a:t>
            </a:r>
            <a:r>
              <a:rPr lang="en-ZA" sz="2800" kern="1200" dirty="0">
                <a:solidFill>
                  <a:schemeClr val="accent6">
                    <a:lumMod val="50000"/>
                  </a:schemeClr>
                </a:solidFill>
                <a:latin typeface="Century Gothic" panose="020B0502020202020204" pitchFamily="34" charset="0"/>
              </a:rPr>
              <a:t>2</a:t>
            </a:r>
            <a:r>
              <a:rPr lang="en-ZA" sz="2800" kern="1200" dirty="0" smtClean="0">
                <a:solidFill>
                  <a:schemeClr val="accent6">
                    <a:lumMod val="50000"/>
                  </a:schemeClr>
                </a:solidFill>
                <a:latin typeface="Century Gothic" panose="020B0502020202020204" pitchFamily="34" charset="0"/>
              </a:rPr>
              <a:t> covers the following sub-programmes:</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400" kern="1200" dirty="0" smtClean="0">
              <a:solidFill>
                <a:schemeClr val="accent6">
                  <a:lumMod val="50000"/>
                </a:schemeClr>
              </a:solidFill>
              <a:latin typeface="Century Gothic" panose="020B0502020202020204" pitchFamily="34" charset="0"/>
            </a:endParaRPr>
          </a:p>
          <a:p>
            <a:pPr marL="0" indent="0" algn="just">
              <a:lnSpc>
                <a:spcPct val="100000"/>
              </a:lnSpc>
              <a:spcBef>
                <a:spcPts val="0"/>
              </a:spcBef>
              <a:spcAft>
                <a:spcPts val="0"/>
              </a:spcAft>
              <a:buFont typeface="Wingdings" panose="05000000000000000000" pitchFamily="2" charset="2"/>
              <a:buNone/>
              <a:defRPr/>
            </a:pPr>
            <a:r>
              <a:rPr lang="en-ZA" sz="2400" b="1" kern="1200" dirty="0" smtClean="0">
                <a:solidFill>
                  <a:schemeClr val="accent6">
                    <a:lumMod val="50000"/>
                  </a:schemeClr>
                </a:solidFill>
                <a:latin typeface="Century Gothic" panose="020B0502020202020204" pitchFamily="34" charset="0"/>
              </a:rPr>
              <a:t>A. Qualifications</a:t>
            </a:r>
            <a:r>
              <a:rPr lang="en-ZA" sz="2400" b="1" kern="1200" dirty="0">
                <a:solidFill>
                  <a:schemeClr val="accent6">
                    <a:lumMod val="50000"/>
                  </a:schemeClr>
                </a:solidFill>
                <a:latin typeface="Century Gothic" panose="020B0502020202020204" pitchFamily="34" charset="0"/>
              </a:rPr>
              <a:t>, Curriculum and </a:t>
            </a:r>
            <a:r>
              <a:rPr lang="en-ZA" sz="2400" b="1" kern="1200" dirty="0" smtClean="0">
                <a:solidFill>
                  <a:schemeClr val="accent6">
                    <a:lumMod val="50000"/>
                  </a:schemeClr>
                </a:solidFill>
                <a:latin typeface="Century Gothic" panose="020B0502020202020204" pitchFamily="34" charset="0"/>
              </a:rPr>
              <a:t>Certification</a:t>
            </a:r>
          </a:p>
          <a:p>
            <a:pPr marL="0" indent="0" algn="just">
              <a:lnSpc>
                <a:spcPct val="100000"/>
              </a:lnSpc>
              <a:spcBef>
                <a:spcPts val="0"/>
              </a:spcBef>
              <a:spcAft>
                <a:spcPts val="0"/>
              </a:spcAft>
              <a:buFont typeface="Wingdings" panose="05000000000000000000" pitchFamily="2" charset="2"/>
              <a:buNone/>
              <a:defRPr/>
            </a:pPr>
            <a:endParaRPr lang="en-ZA" sz="2400" b="1" kern="1200" dirty="0">
              <a:solidFill>
                <a:schemeClr val="accent6">
                  <a:lumMod val="50000"/>
                </a:schemeClr>
              </a:solidFill>
              <a:latin typeface="Century Gothic" panose="020B0502020202020204" pitchFamily="34" charset="0"/>
            </a:endParaRPr>
          </a:p>
          <a:p>
            <a:pPr marL="773112" lvl="1" indent="-342900" algn="just">
              <a:lnSpc>
                <a:spcPct val="100000"/>
              </a:lnSpc>
              <a:spcBef>
                <a:spcPts val="0"/>
              </a:spcBef>
              <a:spcAft>
                <a:spcPts val="0"/>
              </a:spcAft>
              <a:buFont typeface="Wingdings" panose="05000000000000000000" pitchFamily="2" charset="2"/>
              <a:buChar char="§"/>
              <a:defRPr/>
            </a:pPr>
            <a:r>
              <a:rPr lang="en-ZA" sz="2200" kern="1200" dirty="0">
                <a:solidFill>
                  <a:schemeClr val="accent6">
                    <a:lumMod val="50000"/>
                  </a:schemeClr>
                </a:solidFill>
                <a:latin typeface="Century Gothic" panose="020B0502020202020204" pitchFamily="34" charset="0"/>
              </a:rPr>
              <a:t>The role of QCC is to ensure and enhance the status and quality of the sub-framework of qualifications which Umalusi develops, </a:t>
            </a:r>
            <a:r>
              <a:rPr lang="en-ZA" sz="2200" kern="1200" dirty="0" smtClean="0">
                <a:solidFill>
                  <a:schemeClr val="accent6">
                    <a:lumMod val="50000"/>
                  </a:schemeClr>
                </a:solidFill>
                <a:latin typeface="Century Gothic" panose="020B0502020202020204" pitchFamily="34" charset="0"/>
              </a:rPr>
              <a:t>manages and reviews;</a:t>
            </a:r>
          </a:p>
          <a:p>
            <a:pPr marL="773112" lvl="1" indent="-342900" algn="just">
              <a:lnSpc>
                <a:spcPct val="100000"/>
              </a:lnSpc>
              <a:spcBef>
                <a:spcPts val="0"/>
              </a:spcBef>
              <a:spcAft>
                <a:spcPts val="0"/>
              </a:spcAft>
              <a:buFont typeface="Wingdings" panose="05000000000000000000" pitchFamily="2" charset="2"/>
              <a:buChar char="§"/>
              <a:defRPr/>
            </a:pPr>
            <a:r>
              <a:rPr lang="en-ZA" sz="2200" kern="1200" dirty="0" smtClean="0">
                <a:solidFill>
                  <a:schemeClr val="accent6">
                    <a:lumMod val="50000"/>
                  </a:schemeClr>
                </a:solidFill>
                <a:latin typeface="Century Gothic" panose="020B0502020202020204" pitchFamily="34" charset="0"/>
              </a:rPr>
              <a:t>Evaluating curricula to ensure that these are of acceptable quality;</a:t>
            </a:r>
          </a:p>
          <a:p>
            <a:pPr marL="773112" lvl="1" indent="-342900" algn="just">
              <a:lnSpc>
                <a:spcPct val="100000"/>
              </a:lnSpc>
              <a:spcBef>
                <a:spcPts val="0"/>
              </a:spcBef>
              <a:spcAft>
                <a:spcPts val="0"/>
              </a:spcAft>
              <a:buFont typeface="Wingdings" panose="05000000000000000000" pitchFamily="2" charset="2"/>
              <a:buChar char="§"/>
              <a:defRPr/>
            </a:pPr>
            <a:r>
              <a:rPr lang="en-ZA" sz="2200" kern="1200" dirty="0" smtClean="0">
                <a:solidFill>
                  <a:schemeClr val="accent6">
                    <a:lumMod val="50000"/>
                  </a:schemeClr>
                </a:solidFill>
                <a:latin typeface="Century Gothic" panose="020B0502020202020204" pitchFamily="34" charset="0"/>
              </a:rPr>
              <a:t>The certification of school learner and adult student performance for all the qualifications on the </a:t>
            </a:r>
            <a:r>
              <a:rPr lang="en-ZA" altLang="en-US" sz="2200" dirty="0">
                <a:solidFill>
                  <a:srgbClr val="16165D"/>
                </a:solidFill>
                <a:latin typeface="Century Gothic" panose="020B0502020202020204" pitchFamily="34" charset="0"/>
                <a:ea typeface="Times New Roman" panose="02020603050405020304" pitchFamily="18" charset="0"/>
                <a:cs typeface="Arial" panose="020B0604020202020204" pitchFamily="34" charset="0"/>
              </a:rPr>
              <a:t>general and further education and training sub-framework</a:t>
            </a:r>
            <a:r>
              <a:rPr lang="en-ZA" sz="2200" kern="1200" dirty="0" smtClean="0">
                <a:solidFill>
                  <a:schemeClr val="accent6">
                    <a:lumMod val="50000"/>
                  </a:schemeClr>
                </a:solidFill>
                <a:latin typeface="Century Gothic" panose="020B0502020202020204" pitchFamily="34" charset="0"/>
              </a:rPr>
              <a:t>; and </a:t>
            </a:r>
            <a:endParaRPr lang="en-ZA" sz="2200" kern="1200" dirty="0">
              <a:solidFill>
                <a:schemeClr val="accent6">
                  <a:lumMod val="50000"/>
                </a:schemeClr>
              </a:solidFill>
              <a:latin typeface="Century Gothic" panose="020B0502020202020204" pitchFamily="34" charset="0"/>
            </a:endParaRPr>
          </a:p>
          <a:p>
            <a:pPr marL="773112" lvl="1" indent="-342900" algn="just">
              <a:lnSpc>
                <a:spcPct val="100000"/>
              </a:lnSpc>
              <a:spcBef>
                <a:spcPts val="0"/>
              </a:spcBef>
              <a:spcAft>
                <a:spcPts val="0"/>
              </a:spcAft>
              <a:buFont typeface="Wingdings" panose="05000000000000000000" pitchFamily="2" charset="2"/>
              <a:buChar char="§"/>
              <a:defRPr/>
            </a:pPr>
            <a:r>
              <a:rPr lang="en-ZA" sz="2200" kern="1200" dirty="0" smtClean="0">
                <a:solidFill>
                  <a:schemeClr val="accent6">
                    <a:lumMod val="50000"/>
                  </a:schemeClr>
                </a:solidFill>
                <a:latin typeface="Century Gothic" panose="020B0502020202020204" pitchFamily="34" charset="0"/>
              </a:rPr>
              <a:t>Verifying all qualifications that it and its predecessor, SAFCERT have issued since 1992.</a:t>
            </a:r>
          </a:p>
        </p:txBody>
      </p:sp>
      <p:sp>
        <p:nvSpPr>
          <p:cNvPr id="2" name="Slide Number Placeholder 1"/>
          <p:cNvSpPr>
            <a:spLocks noGrp="1"/>
          </p:cNvSpPr>
          <p:nvPr>
            <p:ph type="sldNum" sz="quarter" idx="10"/>
          </p:nvPr>
        </p:nvSpPr>
        <p:spPr/>
        <p:txBody>
          <a:bodyPr/>
          <a:lstStyle/>
          <a:p>
            <a:pPr>
              <a:defRPr/>
            </a:pPr>
            <a:fld id="{7EA26228-B243-4997-9D6B-37037D417402}" type="slidenum">
              <a:rPr lang="en-ZA" smtClean="0"/>
              <a:pPr>
                <a:defRPr/>
              </a:pPr>
              <a:t>22</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3513" y="323850"/>
            <a:ext cx="9677400" cy="933450"/>
          </a:xfrm>
        </p:spPr>
        <p:txBody>
          <a:bodyPr/>
          <a:lstStyle/>
          <a:p>
            <a:pPr>
              <a:defRPr/>
            </a:pPr>
            <a:r>
              <a:rPr lang="en-ZA" altLang="en-US" sz="3600" dirty="0" smtClean="0"/>
              <a:t/>
            </a:r>
            <a:br>
              <a:rPr lang="en-ZA" altLang="en-US" sz="3600" dirty="0" smtClean="0"/>
            </a:br>
            <a:r>
              <a:rPr lang="en-ZA" altLang="en-US" sz="4000" b="1" dirty="0">
                <a:latin typeface="Century Gothic" panose="020B0502020202020204" pitchFamily="34" charset="0"/>
              </a:rPr>
              <a:t>Programme 2…</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39939" name="Content Placeholder 2"/>
          <p:cNvSpPr>
            <a:spLocks noGrp="1"/>
          </p:cNvSpPr>
          <p:nvPr>
            <p:ph idx="1"/>
          </p:nvPr>
        </p:nvSpPr>
        <p:spPr/>
        <p:txBody>
          <a:bodyPr/>
          <a:lstStyle/>
          <a:p>
            <a:pPr marL="0" indent="0" algn="just">
              <a:lnSpc>
                <a:spcPct val="100000"/>
              </a:lnSpc>
              <a:spcAft>
                <a:spcPct val="0"/>
              </a:spcAft>
              <a:buFont typeface="Wingdings" panose="05000000000000000000" pitchFamily="2" charset="2"/>
              <a:buNone/>
            </a:pPr>
            <a:r>
              <a:rPr lang="en-ZA" altLang="en-US" sz="2400" b="1" dirty="0" smtClean="0">
                <a:solidFill>
                  <a:srgbClr val="16165D"/>
                </a:solidFill>
                <a:latin typeface="Century Gothic" panose="020B0502020202020204" pitchFamily="34" charset="0"/>
              </a:rPr>
              <a:t>B. Statistical Information and Research</a:t>
            </a:r>
          </a:p>
          <a:p>
            <a:pPr marL="0" indent="0" algn="just">
              <a:lnSpc>
                <a:spcPct val="100000"/>
              </a:lnSpc>
              <a:spcBef>
                <a:spcPct val="20000"/>
              </a:spcBef>
              <a:spcAft>
                <a:spcPct val="0"/>
              </a:spcAft>
              <a:buClrTx/>
              <a:buSzTx/>
              <a:buFont typeface="Wingdings" panose="05000000000000000000" pitchFamily="2" charset="2"/>
              <a:buNone/>
            </a:pPr>
            <a:endParaRPr lang="en-ZA" altLang="en-US" sz="2400" b="1" dirty="0" smtClean="0">
              <a:solidFill>
                <a:srgbClr val="16165D"/>
              </a:solidFill>
              <a:latin typeface="Century Gothic" panose="020B0502020202020204" pitchFamily="34" charset="0"/>
            </a:endParaRPr>
          </a:p>
          <a:p>
            <a:pPr marL="0" indent="0" algn="just">
              <a:lnSpc>
                <a:spcPct val="100000"/>
              </a:lnSpc>
              <a:spcAft>
                <a:spcPct val="0"/>
              </a:spcAft>
              <a:buFont typeface="Wingdings" panose="05000000000000000000" pitchFamily="2" charset="2"/>
              <a:buNone/>
            </a:pPr>
            <a:r>
              <a:rPr lang="en-ZA" altLang="en-US" sz="22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Umalusi conducts research and analysis and reports on quality within the general and further education and training sub-framework. The mandate is to:</a:t>
            </a:r>
            <a:endParaRPr lang="en-ZA" altLang="en-US" sz="2200" dirty="0" smtClean="0">
              <a:solidFill>
                <a:srgbClr val="16165D"/>
              </a:solidFill>
              <a:latin typeface="Century Gothic" panose="020B0502020202020204" pitchFamily="34" charset="0"/>
              <a:cs typeface="Times New Roman" panose="02020603050405020304" pitchFamily="18" charset="0"/>
            </a:endParaRPr>
          </a:p>
          <a:p>
            <a:pPr marL="800100" lvl="1" indent="-342900" algn="just">
              <a:lnSpc>
                <a:spcPct val="100000"/>
              </a:lnSpc>
              <a:spcAft>
                <a:spcPct val="0"/>
              </a:spcAft>
              <a:buFont typeface="Wingdings" panose="05000000000000000000" pitchFamily="2" charset="2"/>
              <a:buChar char="§"/>
            </a:pPr>
            <a:r>
              <a:rPr lang="en-ZA" altLang="en-US" sz="2200" dirty="0">
                <a:solidFill>
                  <a:srgbClr val="16165D"/>
                </a:solidFill>
                <a:latin typeface="Century Gothic" panose="020B0502020202020204" pitchFamily="34" charset="0"/>
                <a:cs typeface="Times New Roman" panose="02020603050405020304" pitchFamily="18" charset="0"/>
              </a:rPr>
              <a:t>C</a:t>
            </a:r>
            <a:r>
              <a:rPr lang="en-ZA" altLang="en-US" sz="2200" dirty="0" smtClean="0">
                <a:solidFill>
                  <a:srgbClr val="16165D"/>
                </a:solidFill>
                <a:latin typeface="Century Gothic" panose="020B0502020202020204" pitchFamily="34" charset="0"/>
                <a:cs typeface="Times New Roman" panose="02020603050405020304" pitchFamily="18" charset="0"/>
              </a:rPr>
              <a:t>onduct research that is informed by the emerging needs of the education system to engage stakeholders towards innovative thinking;</a:t>
            </a:r>
          </a:p>
          <a:p>
            <a:pPr marL="800100" lvl="1" indent="-342900" algn="just">
              <a:lnSpc>
                <a:spcPct val="100000"/>
              </a:lnSpc>
              <a:spcAft>
                <a:spcPct val="0"/>
              </a:spcAft>
              <a:buFont typeface="Wingdings" panose="05000000000000000000" pitchFamily="2" charset="2"/>
              <a:buChar char="§"/>
            </a:pPr>
            <a:r>
              <a:rPr lang="en-ZA" altLang="en-US" sz="2200" dirty="0">
                <a:solidFill>
                  <a:srgbClr val="16165D"/>
                </a:solidFill>
                <a:latin typeface="Century Gothic" panose="020B0502020202020204" pitchFamily="34" charset="0"/>
                <a:cs typeface="Times New Roman" panose="02020603050405020304" pitchFamily="18" charset="0"/>
              </a:rPr>
              <a:t>R</a:t>
            </a:r>
            <a:r>
              <a:rPr lang="en-ZA" altLang="en-US" sz="2200" dirty="0" smtClean="0">
                <a:solidFill>
                  <a:srgbClr val="16165D"/>
                </a:solidFill>
                <a:latin typeface="Century Gothic" panose="020B0502020202020204" pitchFamily="34" charset="0"/>
                <a:cs typeface="Times New Roman" panose="02020603050405020304" pitchFamily="18" charset="0"/>
              </a:rPr>
              <a:t>eport on the key indicators of quality and standards in general and further education and training; </a:t>
            </a:r>
          </a:p>
          <a:p>
            <a:pPr marL="800100" lvl="1" indent="-342900" algn="just">
              <a:lnSpc>
                <a:spcPct val="100000"/>
              </a:lnSpc>
              <a:spcAft>
                <a:spcPct val="0"/>
              </a:spcAft>
              <a:buFont typeface="Wingdings" panose="05000000000000000000" pitchFamily="2" charset="2"/>
              <a:buChar char="§"/>
            </a:pPr>
            <a:r>
              <a:rPr lang="en-ZA" altLang="en-US" sz="2200" dirty="0">
                <a:solidFill>
                  <a:srgbClr val="16165D"/>
                </a:solidFill>
                <a:latin typeface="Century Gothic" panose="020B0502020202020204" pitchFamily="34" charset="0"/>
                <a:cs typeface="Times New Roman" panose="02020603050405020304" pitchFamily="18" charset="0"/>
              </a:rPr>
              <a:t>E</a:t>
            </a:r>
            <a:r>
              <a:rPr lang="en-ZA" altLang="en-US" sz="2200" dirty="0" smtClean="0">
                <a:solidFill>
                  <a:srgbClr val="16165D"/>
                </a:solidFill>
                <a:latin typeface="Century Gothic" panose="020B0502020202020204" pitchFamily="34" charset="0"/>
                <a:cs typeface="Times New Roman" panose="02020603050405020304" pitchFamily="18" charset="0"/>
              </a:rPr>
              <a:t>stablish and maintain databases; and</a:t>
            </a:r>
          </a:p>
          <a:p>
            <a:pPr marL="800100" lvl="1" indent="-342900" algn="just">
              <a:lnSpc>
                <a:spcPct val="100000"/>
              </a:lnSpc>
              <a:spcAft>
                <a:spcPct val="0"/>
              </a:spcAft>
              <a:buFont typeface="Wingdings" panose="05000000000000000000" pitchFamily="2" charset="2"/>
              <a:buChar char="§"/>
            </a:pPr>
            <a:r>
              <a:rPr lang="en-ZA" altLang="en-US" sz="2200" dirty="0" smtClean="0">
                <a:solidFill>
                  <a:srgbClr val="16165D"/>
                </a:solidFill>
                <a:latin typeface="Century Gothic" panose="020B0502020202020204" pitchFamily="34" charset="0"/>
                <a:cs typeface="Times New Roman" panose="02020603050405020304" pitchFamily="18" charset="0"/>
              </a:rPr>
              <a:t>Lead research and analysis and provide statistical support and information across Umalusi.</a:t>
            </a:r>
            <a:endParaRPr lang="en-ZA" altLang="en-US" sz="2200" dirty="0" smtClean="0">
              <a:solidFill>
                <a:srgbClr val="16165D"/>
              </a:solidFill>
              <a:latin typeface="Century Gothic" panose="020B0502020202020204" pitchFamily="34" charset="0"/>
            </a:endParaRPr>
          </a:p>
          <a:p>
            <a:pPr marL="800100" lvl="1" indent="-342900" algn="just">
              <a:lnSpc>
                <a:spcPct val="100000"/>
              </a:lnSpc>
              <a:spcBef>
                <a:spcPct val="20000"/>
              </a:spcBef>
              <a:spcAft>
                <a:spcPct val="0"/>
              </a:spcAft>
              <a:buClrTx/>
              <a:buSzTx/>
              <a:buFont typeface="Arial" panose="020B0604020202020204" pitchFamily="34" charset="0"/>
              <a:buChar char="•"/>
            </a:pPr>
            <a:endParaRPr lang="en-ZA" altLang="en-US" sz="2000" dirty="0" smtClean="0">
              <a:solidFill>
                <a:srgbClr val="16165D"/>
              </a:solidFill>
              <a:latin typeface="Century Gothic" panose="020B0502020202020204" pitchFamily="34" charset="0"/>
            </a:endParaRPr>
          </a:p>
        </p:txBody>
      </p:sp>
      <p:sp>
        <p:nvSpPr>
          <p:cNvPr id="2" name="Slide Number Placeholder 1"/>
          <p:cNvSpPr>
            <a:spLocks noGrp="1"/>
          </p:cNvSpPr>
          <p:nvPr>
            <p:ph type="sldNum" sz="quarter" idx="10"/>
          </p:nvPr>
        </p:nvSpPr>
        <p:spPr/>
        <p:txBody>
          <a:bodyPr/>
          <a:lstStyle/>
          <a:p>
            <a:pPr>
              <a:defRPr/>
            </a:pPr>
            <a:fld id="{F9754508-ADC5-418A-8CF1-BE35760A83B7}" type="slidenum">
              <a:rPr lang="en-ZA" smtClean="0"/>
              <a:pPr>
                <a:defRPr/>
              </a:pPr>
              <a:t>23</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39713" y="323850"/>
            <a:ext cx="9677400" cy="712788"/>
          </a:xfrm>
        </p:spPr>
        <p:txBody>
          <a:bodyPr/>
          <a:lstStyle/>
          <a:p>
            <a:pPr>
              <a:defRPr/>
            </a:pPr>
            <a:r>
              <a:rPr lang="en-ZA" altLang="en-US" sz="4000" b="1" dirty="0">
                <a:latin typeface="Century Gothic" panose="020B0502020202020204" pitchFamily="34" charset="0"/>
              </a:rPr>
              <a:t>Programme 2</a:t>
            </a:r>
            <a:r>
              <a:rPr lang="en-ZA" altLang="en-US" sz="4000" b="1" dirty="0" smtClean="0">
                <a:latin typeface="Century Gothic" panose="020B0502020202020204" pitchFamily="34" charset="0"/>
              </a:rPr>
              <a:t>…[Page 32]</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06712209"/>
              </p:ext>
            </p:extLst>
          </p:nvPr>
        </p:nvGraphicFramePr>
        <p:xfrm>
          <a:off x="468313" y="1265238"/>
          <a:ext cx="9144000" cy="5181602"/>
        </p:xfrm>
        <a:graphic>
          <a:graphicData uri="http://schemas.openxmlformats.org/drawingml/2006/table">
            <a:tbl>
              <a:tblPr/>
              <a:tblGrid>
                <a:gridCol w="4716462">
                  <a:extLst>
                    <a:ext uri="{9D8B030D-6E8A-4147-A177-3AD203B41FA5}">
                      <a16:colId xmlns:a16="http://schemas.microsoft.com/office/drawing/2014/main" xmlns="" val="775511951"/>
                    </a:ext>
                  </a:extLst>
                </a:gridCol>
                <a:gridCol w="1511300">
                  <a:extLst>
                    <a:ext uri="{9D8B030D-6E8A-4147-A177-3AD203B41FA5}">
                      <a16:colId xmlns:a16="http://schemas.microsoft.com/office/drawing/2014/main" xmlns="" val="3900596137"/>
                    </a:ext>
                  </a:extLst>
                </a:gridCol>
                <a:gridCol w="1512888">
                  <a:extLst>
                    <a:ext uri="{9D8B030D-6E8A-4147-A177-3AD203B41FA5}">
                      <a16:colId xmlns:a16="http://schemas.microsoft.com/office/drawing/2014/main" xmlns="" val="293058299"/>
                    </a:ext>
                  </a:extLst>
                </a:gridCol>
                <a:gridCol w="1403350">
                  <a:extLst>
                    <a:ext uri="{9D8B030D-6E8A-4147-A177-3AD203B41FA5}">
                      <a16:colId xmlns:a16="http://schemas.microsoft.com/office/drawing/2014/main" xmlns="" val="740292113"/>
                    </a:ext>
                  </a:extLst>
                </a:gridCol>
              </a:tblGrid>
              <a:tr h="893763">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2018/19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1768175768"/>
                  </a:ext>
                </a:extLst>
              </a:tr>
              <a:tr h="1589088">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0000"/>
                        </a:lnSpc>
                        <a:spcBef>
                          <a:spcPct val="0"/>
                        </a:spcBef>
                        <a:spcAft>
                          <a:spcPct val="0"/>
                        </a:spcAft>
                        <a:buClrTx/>
                        <a:buSzTx/>
                        <a:buFontTx/>
                        <a:buNone/>
                        <a:tabLst>
                          <a:tab pos="996950" algn="l"/>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2.1.1: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reports produced on the management of qualifications in the sub-framework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2645517295"/>
                  </a:ext>
                </a:extLst>
              </a:tr>
              <a:tr h="1109663">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0000"/>
                        </a:lnSpc>
                        <a:spcBef>
                          <a:spcPct val="0"/>
                        </a:spcBef>
                        <a:spcAft>
                          <a:spcPct val="0"/>
                        </a:spcAft>
                        <a:buClrTx/>
                        <a:buSzTx/>
                        <a:buFontTx/>
                        <a:buNone/>
                        <a:tabLst>
                          <a:tab pos="996950" algn="l"/>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2.1.2: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curricula evaluated annually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4032770153"/>
                  </a:ext>
                </a:extLst>
              </a:tr>
              <a:tr h="1589088">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0000"/>
                        </a:lnSpc>
                        <a:spcBef>
                          <a:spcPct val="0"/>
                        </a:spcBef>
                        <a:spcAft>
                          <a:spcPct val="0"/>
                        </a:spcAft>
                        <a:buClrTx/>
                        <a:buSzTx/>
                        <a:buFontTx/>
                        <a:buNone/>
                        <a:tabLst>
                          <a:tab pos="996950" algn="l"/>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2.1.3: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datasets processed and feedback provided within the turnaround time of 21 working days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1871672325"/>
                  </a:ext>
                </a:extLst>
              </a:tr>
            </a:tbl>
          </a:graphicData>
        </a:graphic>
      </p:graphicFrame>
      <p:sp>
        <p:nvSpPr>
          <p:cNvPr id="42014"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23</a:t>
            </a:r>
          </a:p>
        </p:txBody>
      </p:sp>
    </p:spTree>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3513" y="334963"/>
            <a:ext cx="9753600" cy="712787"/>
          </a:xfrm>
        </p:spPr>
        <p:txBody>
          <a:bodyPr/>
          <a:lstStyle/>
          <a:p>
            <a:pPr>
              <a:defRPr/>
            </a:pPr>
            <a:r>
              <a:rPr lang="en-ZA" altLang="en-US" sz="4000" b="1" dirty="0">
                <a:latin typeface="Century Gothic" panose="020B0502020202020204" pitchFamily="34" charset="0"/>
              </a:rPr>
              <a:t>Programme 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7634672"/>
              </p:ext>
            </p:extLst>
          </p:nvPr>
        </p:nvGraphicFramePr>
        <p:xfrm>
          <a:off x="392113" y="1341438"/>
          <a:ext cx="9296400" cy="4352037"/>
        </p:xfrm>
        <a:graphic>
          <a:graphicData uri="http://schemas.openxmlformats.org/drawingml/2006/table">
            <a:tbl>
              <a:tblPr/>
              <a:tblGrid>
                <a:gridCol w="4718050">
                  <a:extLst>
                    <a:ext uri="{9D8B030D-6E8A-4147-A177-3AD203B41FA5}">
                      <a16:colId xmlns:a16="http://schemas.microsoft.com/office/drawing/2014/main" xmlns="" val="1545530068"/>
                    </a:ext>
                  </a:extLst>
                </a:gridCol>
                <a:gridCol w="1595437">
                  <a:extLst>
                    <a:ext uri="{9D8B030D-6E8A-4147-A177-3AD203B41FA5}">
                      <a16:colId xmlns:a16="http://schemas.microsoft.com/office/drawing/2014/main" xmlns="" val="2680874517"/>
                    </a:ext>
                  </a:extLst>
                </a:gridCol>
                <a:gridCol w="1531938">
                  <a:extLst>
                    <a:ext uri="{9D8B030D-6E8A-4147-A177-3AD203B41FA5}">
                      <a16:colId xmlns:a16="http://schemas.microsoft.com/office/drawing/2014/main" xmlns="" val="4086184956"/>
                    </a:ext>
                  </a:extLst>
                </a:gridCol>
                <a:gridCol w="1450975">
                  <a:extLst>
                    <a:ext uri="{9D8B030D-6E8A-4147-A177-3AD203B41FA5}">
                      <a16:colId xmlns:a16="http://schemas.microsoft.com/office/drawing/2014/main" xmlns="" val="1320395552"/>
                    </a:ext>
                  </a:extLst>
                </a:gridCol>
              </a:tblGrid>
              <a:tr h="76200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L="91425" marR="91425"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2018/19</a:t>
                      </a:r>
                    </a:p>
                  </a:txBody>
                  <a:tcPr marL="91425" marR="91425"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L="91425" marR="91425"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endParaRPr>
                    </a:p>
                  </a:txBody>
                  <a:tcPr marL="91425" marR="91425"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2962756514"/>
                  </a:ext>
                </a:extLst>
              </a:tr>
              <a:tr h="1131888">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8000"/>
                        </a:lnSpc>
                        <a:spcBef>
                          <a:spcPts val="600"/>
                        </a:spcBef>
                        <a:spcAft>
                          <a:spcPts val="600"/>
                        </a:spcAft>
                        <a:buClrTx/>
                        <a:buSzTx/>
                        <a:buFontTx/>
                        <a:buNone/>
                        <a:tabLst>
                          <a:tab pos="996950" algn="l"/>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2.1.4: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error-free learner records for which a certificate is printed, annually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539531765"/>
                  </a:ext>
                </a:extLst>
              </a:tr>
              <a:tr h="1131888">
                <a:tc>
                  <a:txBody>
                    <a:bodyPr/>
                    <a:lstStyle>
                      <a:lvl1pPr marL="12700">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12700" marR="0" lvl="0" indent="0" algn="l" defTabSz="914400" rtl="0" eaLnBrk="1" fontAlgn="base" latinLnBrk="0" hangingPunct="1">
                        <a:lnSpc>
                          <a:spcPct val="108000"/>
                        </a:lnSpc>
                        <a:spcBef>
                          <a:spcPts val="600"/>
                        </a:spcBef>
                        <a:spcAft>
                          <a:spcPts val="600"/>
                        </a:spcAft>
                        <a:buClrTx/>
                        <a:buSzTx/>
                        <a:buFontTx/>
                        <a:buNone/>
                        <a:tabLst>
                          <a:tab pos="996950" algn="l"/>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2.1.5: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verification requests received that are completed within the service level agreement (two working days)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marL="47625">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47625"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2557715555"/>
                  </a:ext>
                </a:extLst>
              </a:tr>
              <a:tr h="1141413">
                <a:tc>
                  <a:txBody>
                    <a:bodyPr/>
                    <a:lstStyle>
                      <a:lvl1pPr>
                        <a:lnSpc>
                          <a:spcPct val="93000"/>
                        </a:lnSpc>
                        <a:spcAft>
                          <a:spcPts val="1425"/>
                        </a:spcAft>
                        <a:buClr>
                          <a:srgbClr val="000000"/>
                        </a:buClr>
                        <a:buSzPct val="45000"/>
                        <a:buFont typeface="Wingdings" panose="05000000000000000000" pitchFamily="2" charset="2"/>
                        <a:tabLst>
                          <a:tab pos="996950" algn="l"/>
                        </a:tabLst>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tabLst>
                          <a:tab pos="996950" algn="l"/>
                        </a:tabLst>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tabLst>
                          <a:tab pos="996950" algn="l"/>
                        </a:tabLst>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tabLst>
                          <a:tab pos="996950" algn="l"/>
                        </a:tabLst>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tabLst>
                          <a:tab pos="996950" algn="l"/>
                        </a:tabLst>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8000"/>
                        </a:lnSpc>
                        <a:spcBef>
                          <a:spcPts val="600"/>
                        </a:spcBef>
                        <a:spcAft>
                          <a:spcPts val="600"/>
                        </a:spcAft>
                        <a:buClrTx/>
                        <a:buSzTx/>
                        <a:buFontTx/>
                        <a:buNone/>
                        <a:tabLst>
                          <a:tab pos="996950" algn="l"/>
                        </a:tabLst>
                      </a:pPr>
                      <a:r>
                        <a:rPr kumimoji="0" lang="en-GB"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2.2.1: </a:t>
                      </a: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research reports completed in various formats</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47625">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47625"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1" fontAlgn="base" latinLnBrk="0" hangingPunct="1">
                        <a:lnSpc>
                          <a:spcPct val="108000"/>
                        </a:lnSpc>
                        <a:spcBef>
                          <a:spcPts val="400"/>
                        </a:spcBef>
                        <a:spcAft>
                          <a:spcPts val="40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614258192"/>
                  </a:ext>
                </a:extLst>
              </a:tr>
            </a:tbl>
          </a:graphicData>
        </a:graphic>
      </p:graphicFrame>
      <p:sp>
        <p:nvSpPr>
          <p:cNvPr id="44062"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24</a:t>
            </a:r>
          </a:p>
        </p:txBody>
      </p:sp>
    </p:spTree>
  </p:cSld>
  <p:clrMapOvr>
    <a:masterClrMapping/>
  </p:clrMapOvr>
  <p:transition spd="slow">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9237" y="592821"/>
            <a:ext cx="9618663" cy="1295398"/>
          </a:xfrm>
        </p:spPr>
        <p:txBody>
          <a:bodyPr/>
          <a:lstStyle/>
          <a:p>
            <a:pPr>
              <a:defRPr/>
            </a:pPr>
            <a:r>
              <a:rPr lang="en-ZA" altLang="en-US" sz="3600" b="1" dirty="0" smtClean="0">
                <a:solidFill>
                  <a:schemeClr val="tx1"/>
                </a:solidFill>
              </a:rPr>
              <a:t/>
            </a:r>
            <a:br>
              <a:rPr lang="en-ZA" altLang="en-US" sz="3600" b="1" dirty="0" smtClean="0">
                <a:solidFill>
                  <a:schemeClr val="tx1"/>
                </a:solidFill>
              </a:rPr>
            </a:br>
            <a:r>
              <a:rPr lang="en-ZA" altLang="en-US" sz="4000" b="1" dirty="0">
                <a:latin typeface="Century Gothic" panose="020B0502020202020204" pitchFamily="34" charset="0"/>
              </a:rPr>
              <a:t>Programme 3:  </a:t>
            </a:r>
            <a:r>
              <a:rPr lang="en-ZA" altLang="en-US" sz="4000" b="1" dirty="0" smtClean="0">
                <a:latin typeface="Century Gothic" panose="020B0502020202020204" pitchFamily="34" charset="0"/>
              </a:rPr>
              <a:t/>
            </a:r>
            <a:br>
              <a:rPr lang="en-ZA" altLang="en-US" sz="4000" b="1" dirty="0" smtClean="0">
                <a:latin typeface="Century Gothic" panose="020B0502020202020204" pitchFamily="34" charset="0"/>
              </a:rPr>
            </a:br>
            <a:r>
              <a:rPr lang="en-ZA" altLang="en-US" sz="4000" b="1" dirty="0" smtClean="0">
                <a:latin typeface="Century Gothic" panose="020B0502020202020204" pitchFamily="34" charset="0"/>
              </a:rPr>
              <a:t>Quality </a:t>
            </a:r>
            <a:r>
              <a:rPr lang="en-ZA" altLang="en-US" sz="4000" b="1" dirty="0">
                <a:latin typeface="Century Gothic" panose="020B0502020202020204" pitchFamily="34" charset="0"/>
              </a:rPr>
              <a:t>Assurance and </a:t>
            </a:r>
            <a:r>
              <a:rPr lang="en-ZA" altLang="en-US" sz="4000" b="1" dirty="0" smtClean="0">
                <a:latin typeface="Century Gothic" panose="020B0502020202020204" pitchFamily="34" charset="0"/>
              </a:rPr>
              <a:t>Monitoring </a:t>
            </a:r>
            <a:r>
              <a:rPr lang="en-ZA" altLang="en-US" sz="2800" b="1" dirty="0" smtClean="0">
                <a:latin typeface="Century Gothic" panose="020B0502020202020204" pitchFamily="34" charset="0"/>
              </a:rPr>
              <a:t>[Page35]</a:t>
            </a:r>
            <a:r>
              <a:rPr lang="en-ZA" altLang="en-US" sz="4000" b="1" dirty="0" smtClean="0">
                <a:latin typeface="Century Gothic" panose="020B0502020202020204" pitchFamily="34" charset="0"/>
              </a:rPr>
              <a:t/>
            </a:r>
            <a:br>
              <a:rPr lang="en-ZA" altLang="en-US" sz="4000" b="1" dirty="0" smtClean="0">
                <a:latin typeface="Century Gothic" panose="020B0502020202020204" pitchFamily="34" charset="0"/>
              </a:rPr>
            </a:br>
            <a:r>
              <a:rPr lang="en-ZA" altLang="en-US" sz="3600" b="1" dirty="0" smtClean="0">
                <a:solidFill>
                  <a:schemeClr val="tx1"/>
                </a:solidFill>
              </a:rPr>
              <a:t/>
            </a:r>
            <a:br>
              <a:rPr lang="en-ZA" altLang="en-US" sz="3600" b="1" dirty="0" smtClean="0">
                <a:solidFill>
                  <a:schemeClr val="tx1"/>
                </a:solidFill>
              </a:rPr>
            </a:br>
            <a:endParaRPr lang="en-ZA" altLang="en-US" sz="3600" b="1" dirty="0" smtClean="0">
              <a:solidFill>
                <a:schemeClr val="tx1"/>
              </a:solidFill>
            </a:endParaRPr>
          </a:p>
        </p:txBody>
      </p:sp>
      <p:sp>
        <p:nvSpPr>
          <p:cNvPr id="22531" name="Content Placeholder 2"/>
          <p:cNvSpPr>
            <a:spLocks noGrp="1"/>
          </p:cNvSpPr>
          <p:nvPr>
            <p:ph idx="1"/>
          </p:nvPr>
        </p:nvSpPr>
        <p:spPr>
          <a:xfrm>
            <a:off x="504825" y="1646237"/>
            <a:ext cx="9107488" cy="5181600"/>
          </a:xfrm>
        </p:spPr>
        <p:txBody>
          <a:bodyPr/>
          <a:lstStyle/>
          <a:p>
            <a:pPr marL="0" indent="0" defTabSz="914400">
              <a:lnSpc>
                <a:spcPct val="100000"/>
              </a:lnSpc>
              <a:spcAft>
                <a:spcPct val="0"/>
              </a:spcAft>
              <a:buFont typeface="Wingdings" panose="05000000000000000000" pitchFamily="2" charset="2"/>
              <a:buNone/>
              <a:defRPr/>
            </a:pPr>
            <a:r>
              <a:rPr lang="en-ZA" altLang="en-US" sz="2800" b="1" u="sng"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Programme </a:t>
            </a:r>
            <a:r>
              <a:rPr lang="en-ZA" altLang="en-US" sz="2800" b="1" u="sng"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Purpose</a:t>
            </a:r>
            <a:endParaRPr lang="en-ZA" altLang="en-US" sz="2800" b="1" u="sng"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r>
              <a:rPr lang="en-GB"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To ensure that the providers of education and training have the capacity to deliver and assess qualifications registered on the GFETQSF and are doing so to the expected standards and </a:t>
            </a:r>
            <a:r>
              <a:rPr lang="en-GB"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quality.</a:t>
            </a:r>
          </a:p>
          <a:p>
            <a:pPr marL="0" indent="0" defTabSz="914400">
              <a:lnSpc>
                <a:spcPct val="100000"/>
              </a:lnSpc>
              <a:spcAft>
                <a:spcPct val="0"/>
              </a:spcAft>
              <a:buFont typeface="Wingdings" panose="05000000000000000000" pitchFamily="2" charset="2"/>
              <a:buNone/>
              <a:defRPr/>
            </a:pPr>
            <a:endParaRPr lang="en-GB" sz="23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r>
              <a:rPr lang="en-GB" altLang="en-US" sz="2800" b="1" u="sng"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Strategic Objective 3.1:  </a:t>
            </a:r>
          </a:p>
          <a:p>
            <a:pPr marL="0" indent="0" defTabSz="914400">
              <a:lnSpc>
                <a:spcPct val="100000"/>
              </a:lnSpc>
              <a:spcAft>
                <a:spcPct val="0"/>
              </a:spcAft>
              <a:buFont typeface="Wingdings" panose="05000000000000000000" pitchFamily="2" charset="2"/>
              <a:buNone/>
              <a:defRPr/>
            </a:pPr>
            <a:r>
              <a:rPr lang="en-GB" altLang="en-US"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To </a:t>
            </a:r>
            <a:r>
              <a:rPr lang="en-GB" altLang="en-US"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ensure the credibility of the examination results of the qualifications registered on the </a:t>
            </a:r>
            <a:r>
              <a:rPr lang="en-GB" altLang="en-US"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GFETQSF.</a:t>
            </a:r>
            <a:endParaRPr lang="en-GB" altLang="en-US"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endParaRPr lang="en-GB" altLang="en-US" sz="2300" i="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None/>
              <a:defRPr/>
            </a:pPr>
            <a:r>
              <a:rPr lang="en-GB" altLang="en-US" sz="2800" b="1" u="sng"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Strategic Objective </a:t>
            </a:r>
            <a:r>
              <a:rPr lang="en-GB" altLang="en-US" sz="2800" b="1" u="sng"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3.2:  </a:t>
            </a:r>
            <a:endParaRPr lang="en-GB" altLang="en-US" sz="2800" b="1" u="sng"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r>
              <a:rPr lang="en-ZA" altLang="en-US"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To </a:t>
            </a:r>
            <a:r>
              <a:rPr lang="en-ZA" altLang="en-US"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quality assure the private provisioning and assessment of the qualifications registered on the </a:t>
            </a:r>
            <a:r>
              <a:rPr lang="en-ZA" altLang="en-US" sz="24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GFETQSF.</a:t>
            </a:r>
            <a:endParaRPr lang="en-ZA" altLang="en-US"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2400" dirty="0">
              <a:solidFill>
                <a:schemeClr val="tx1"/>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GB" altLang="en-US" sz="2400" dirty="0" smtClean="0">
              <a:solidFill>
                <a:srgbClr val="004A8F"/>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2400" dirty="0">
              <a:solidFill>
                <a:srgbClr val="004A8F"/>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2400" dirty="0" smtClean="0">
              <a:solidFill>
                <a:srgbClr val="004A8F"/>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2400" b="1" dirty="0" smtClean="0">
              <a:solidFill>
                <a:srgbClr val="004A8F"/>
              </a:solidFill>
              <a:latin typeface="Century Gothic" panose="020B0502020202020204" pitchFamily="34" charset="0"/>
              <a:ea typeface="Times New Roman" panose="02020603050405020304" pitchFamily="18" charset="0"/>
              <a:cs typeface="Arial" panose="020B0604020202020204" pitchFamily="34" charset="0"/>
            </a:endParaRPr>
          </a:p>
          <a:p>
            <a:pPr marL="430212" lvl="1" indent="0" algn="just">
              <a:lnSpc>
                <a:spcPct val="100000"/>
              </a:lnSpc>
              <a:spcAft>
                <a:spcPts val="0"/>
              </a:spcAft>
              <a:buFont typeface="Symbol" panose="05050102010706020507" pitchFamily="18" charset="2"/>
              <a:buNone/>
              <a:defRPr/>
            </a:pPr>
            <a:endParaRPr lang="en-ZA" sz="24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p:txBody>
      </p:sp>
      <p:sp>
        <p:nvSpPr>
          <p:cNvPr id="46084" name="Rectangle 1"/>
          <p:cNvSpPr>
            <a:spLocks noChangeArrowheads="1"/>
          </p:cNvSpPr>
          <p:nvPr/>
        </p:nvSpPr>
        <p:spPr bwMode="auto">
          <a:xfrm>
            <a:off x="504825" y="3398838"/>
            <a:ext cx="10080625" cy="457200"/>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en-ZA" altLang="en-US"/>
          </a:p>
        </p:txBody>
      </p:sp>
      <p:sp>
        <p:nvSpPr>
          <p:cNvPr id="46085"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25</a:t>
            </a:r>
          </a:p>
        </p:txBody>
      </p:sp>
    </p:spTree>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22250" y="323850"/>
            <a:ext cx="9618663" cy="933450"/>
          </a:xfrm>
        </p:spPr>
        <p:txBody>
          <a:bodyPr/>
          <a:lstStyle/>
          <a:p>
            <a:pPr>
              <a:defRPr/>
            </a:pPr>
            <a:r>
              <a:rPr lang="en-ZA" altLang="en-US" sz="3600" b="1" dirty="0" smtClean="0"/>
              <a:t/>
            </a:r>
            <a:br>
              <a:rPr lang="en-ZA" altLang="en-US" sz="3600" b="1" dirty="0" smtClean="0"/>
            </a:br>
            <a:r>
              <a:rPr lang="en-ZA" altLang="en-US" sz="4000" b="1" dirty="0">
                <a:latin typeface="Century Gothic" panose="020B0502020202020204" pitchFamily="34" charset="0"/>
              </a:rPr>
              <a:t>Programme 3…</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22531" name="Content Placeholder 2"/>
          <p:cNvSpPr>
            <a:spLocks noGrp="1"/>
          </p:cNvSpPr>
          <p:nvPr>
            <p:ph idx="1"/>
          </p:nvPr>
        </p:nvSpPr>
        <p:spPr>
          <a:xfrm>
            <a:off x="504825" y="1289050"/>
            <a:ext cx="9107488" cy="5538788"/>
          </a:xfrm>
        </p:spPr>
        <p:txBody>
          <a:bodyPr/>
          <a:lstStyle/>
          <a:p>
            <a:pPr marL="0" indent="0" defTabSz="914400">
              <a:lnSpc>
                <a:spcPct val="100000"/>
              </a:lnSpc>
              <a:spcAft>
                <a:spcPct val="0"/>
              </a:spcAft>
              <a:buFont typeface="Wingdings" panose="05000000000000000000" pitchFamily="2" charset="2"/>
              <a:buNone/>
              <a:defRPr/>
            </a:pPr>
            <a:r>
              <a:rPr lang="en-ZA" altLang="en-US" sz="28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Programme 3 comprises of the following sub-programmes</a:t>
            </a:r>
            <a:r>
              <a:rPr lang="en-ZA" altLang="en-US" sz="2800" dirty="0" smtClean="0">
                <a:solidFill>
                  <a:srgbClr val="FF0000"/>
                </a:solidFill>
                <a:latin typeface="Century Gothic" panose="020B0502020202020204" pitchFamily="34" charset="0"/>
                <a:ea typeface="Times New Roman" panose="02020603050405020304" pitchFamily="18" charset="0"/>
                <a:cs typeface="Arial" panose="020B0604020202020204" pitchFamily="34" charset="0"/>
              </a:rPr>
              <a:t>:</a:t>
            </a:r>
          </a:p>
          <a:p>
            <a:pPr marL="0" indent="0" defTabSz="914400">
              <a:lnSpc>
                <a:spcPct val="100000"/>
              </a:lnSpc>
              <a:spcAft>
                <a:spcPct val="0"/>
              </a:spcAft>
              <a:buFont typeface="Wingdings" panose="05000000000000000000" pitchFamily="2" charset="2"/>
              <a:buNone/>
              <a:defRPr/>
            </a:pPr>
            <a:endParaRPr lang="en-ZA" altLang="en-US" sz="23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A</a:t>
            </a:r>
            <a:r>
              <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 Quality Assurance of </a:t>
            </a: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Assessment school qualifications;</a:t>
            </a:r>
          </a:p>
          <a:p>
            <a:pPr marL="0" indent="0" defTabSz="914400">
              <a:lnSpc>
                <a:spcPct val="100000"/>
              </a:lnSpc>
              <a:spcAft>
                <a:spcPct val="0"/>
              </a:spcAft>
              <a:buFont typeface="Wingdings" panose="05000000000000000000" pitchFamily="2" charset="2"/>
              <a:buNone/>
              <a:defRPr/>
            </a:pP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B. </a:t>
            </a:r>
            <a:r>
              <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Quality Assurance of Assessment </a:t>
            </a:r>
            <a:r>
              <a:rPr lang="en-ZA" altLang="en-US" sz="24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post school qualifications</a:t>
            </a:r>
            <a:endParaRPr lang="en-ZA" altLang="en-US" sz="24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Font typeface="Wingdings" panose="05000000000000000000" pitchFamily="2" charset="2"/>
              <a:buNone/>
              <a:defRPr/>
            </a:pPr>
            <a:endParaRPr lang="en-ZA" altLang="en-US" sz="2000" b="1" dirty="0">
              <a:latin typeface="Century Gothic" panose="020B0502020202020204" pitchFamily="34" charset="0"/>
            </a:endParaRPr>
          </a:p>
          <a:p>
            <a:pPr marL="0" indent="0" algn="just">
              <a:lnSpc>
                <a:spcPct val="100000"/>
              </a:lnSpc>
              <a:spcAft>
                <a:spcPts val="0"/>
              </a:spcAft>
              <a:buFont typeface="Wingdings" panose="05000000000000000000" pitchFamily="2" charset="2"/>
              <a:buNone/>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This function entails: </a:t>
            </a: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external moderation of question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papers; </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external moderation of continuous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assessment; </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verification of monitoring of the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conduct, </a:t>
            </a: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administration and management of assessment and examinations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processes;</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management of concessions and examination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irregularities;</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external moderation of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marking; and</a:t>
            </a:r>
            <a:endPar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a:p>
            <a:pPr marL="887412" lvl="1" indent="-457200">
              <a:lnSpc>
                <a:spcPct val="100000"/>
              </a:lnSpc>
              <a:spcAft>
                <a:spcPts val="0"/>
              </a:spcAft>
              <a:buFont typeface="Wingdings" panose="05000000000000000000" pitchFamily="2" charset="2"/>
              <a:buChar char="§"/>
              <a:defRPr/>
            </a:pPr>
            <a:r>
              <a:rPr lang="en-ZA" sz="22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moderation of assessment </a:t>
            </a:r>
            <a:r>
              <a:rPr lang="en-ZA" sz="2200"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results.</a:t>
            </a:r>
          </a:p>
          <a:p>
            <a:pPr marL="430212" lvl="1" indent="0" algn="just">
              <a:lnSpc>
                <a:spcPct val="100000"/>
              </a:lnSpc>
              <a:spcAft>
                <a:spcPts val="0"/>
              </a:spcAft>
              <a:buFont typeface="Symbol" panose="05050102010706020507" pitchFamily="18" charset="2"/>
              <a:buNone/>
              <a:defRPr/>
            </a:pPr>
            <a:endParaRPr lang="en-ZA" sz="2600"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endParaRPr>
          </a:p>
        </p:txBody>
      </p:sp>
      <p:sp>
        <p:nvSpPr>
          <p:cNvPr id="48132" name="Rectangle 1"/>
          <p:cNvSpPr>
            <a:spLocks noChangeArrowheads="1"/>
          </p:cNvSpPr>
          <p:nvPr/>
        </p:nvSpPr>
        <p:spPr bwMode="auto">
          <a:xfrm>
            <a:off x="504825" y="3398838"/>
            <a:ext cx="10080625" cy="457200"/>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en-ZA" altLang="en-US"/>
          </a:p>
        </p:txBody>
      </p:sp>
      <p:sp>
        <p:nvSpPr>
          <p:cNvPr id="2" name="Slide Number Placeholder 1"/>
          <p:cNvSpPr>
            <a:spLocks noGrp="1"/>
          </p:cNvSpPr>
          <p:nvPr>
            <p:ph type="sldNum" sz="quarter" idx="10"/>
          </p:nvPr>
        </p:nvSpPr>
        <p:spPr/>
        <p:txBody>
          <a:bodyPr/>
          <a:lstStyle/>
          <a:p>
            <a:pPr>
              <a:defRPr/>
            </a:pPr>
            <a:fld id="{4B83D9A8-6108-4FE2-96C7-D129D8F816AC}" type="slidenum">
              <a:rPr lang="en-ZA" smtClean="0"/>
              <a:pPr>
                <a:defRPr/>
              </a:pPr>
              <a:t>27</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39713" y="350838"/>
            <a:ext cx="9480550" cy="762000"/>
          </a:xfrm>
        </p:spPr>
        <p:txBody>
          <a:bodyPr/>
          <a:lstStyle/>
          <a:p>
            <a:pPr>
              <a:defRPr/>
            </a:pPr>
            <a:r>
              <a:rPr lang="en-ZA" altLang="en-US" sz="3200" b="1" dirty="0" smtClean="0"/>
              <a:t/>
            </a:r>
            <a:br>
              <a:rPr lang="en-ZA" altLang="en-US" sz="3200" b="1" dirty="0" smtClean="0"/>
            </a:br>
            <a:r>
              <a:rPr lang="en-ZA" altLang="en-US" sz="4000" b="1" dirty="0">
                <a:latin typeface="Century Gothic" panose="020B0502020202020204" pitchFamily="34" charset="0"/>
              </a:rPr>
              <a:t>Programme 3…</a:t>
            </a:r>
            <a:br>
              <a:rPr lang="en-ZA" altLang="en-US" sz="4000" b="1" dirty="0">
                <a:latin typeface="Century Gothic" panose="020B0502020202020204" pitchFamily="34" charset="0"/>
              </a:rPr>
            </a:br>
            <a:endParaRPr lang="en-ZA" altLang="en-US" sz="4000" b="1" dirty="0">
              <a:latin typeface="Century Gothic" panose="020B0502020202020204" pitchFamily="34" charset="0"/>
            </a:endParaRPr>
          </a:p>
        </p:txBody>
      </p:sp>
      <p:sp>
        <p:nvSpPr>
          <p:cNvPr id="16387" name="Content Placeholder 2"/>
          <p:cNvSpPr>
            <a:spLocks noGrp="1"/>
          </p:cNvSpPr>
          <p:nvPr>
            <p:ph idx="1"/>
          </p:nvPr>
        </p:nvSpPr>
        <p:spPr>
          <a:xfrm>
            <a:off x="392113" y="1341438"/>
            <a:ext cx="9328150" cy="5181600"/>
          </a:xfrm>
        </p:spPr>
        <p:txBody>
          <a:bodyPr/>
          <a:lstStyle/>
          <a:p>
            <a:pPr marL="0" indent="0" defTabSz="914400">
              <a:lnSpc>
                <a:spcPct val="100000"/>
              </a:lnSpc>
              <a:spcAft>
                <a:spcPct val="0"/>
              </a:spcAft>
              <a:buFont typeface="Wingdings" panose="05000000000000000000" pitchFamily="2" charset="2"/>
              <a:buNone/>
              <a:defRPr/>
            </a:pPr>
            <a:r>
              <a:rPr lang="en-ZA" altLang="en-US" sz="2800" b="1" dirty="0" smtClean="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C. </a:t>
            </a:r>
            <a:r>
              <a:rPr lang="en-US" altLang="en-US" sz="2800" b="1" dirty="0">
                <a:solidFill>
                  <a:schemeClr val="accent6">
                    <a:lumMod val="50000"/>
                  </a:schemeClr>
                </a:solidFill>
                <a:latin typeface="Century Gothic" panose="020B0502020202020204" pitchFamily="34" charset="0"/>
                <a:ea typeface="Times New Roman" panose="02020603050405020304" pitchFamily="18" charset="0"/>
                <a:cs typeface="Arial" panose="020B0604020202020204" pitchFamily="34" charset="0"/>
              </a:rPr>
              <a:t>Evaluation and Accreditation</a:t>
            </a: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Standards for provision determined, maintained and strengthened.</a:t>
            </a:r>
            <a:endParaRPr lang="en-ZA"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Public and Private assessment bodies will be monitored.</a:t>
            </a:r>
            <a:endParaRPr lang="en-ZA"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Quality assurance of provision, through an accreditation and monitoring process of private institutions offering the qualifications Umalusi certifies.</a:t>
            </a:r>
            <a:endParaRPr lang="en-ZA"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Evaluates the capacity of private education and training providers to implement registered qualifications for which they seek accreditation.</a:t>
            </a:r>
            <a:endParaRPr lang="en-ZA"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771525" lvl="1" indent="-342900" algn="just">
              <a:lnSpc>
                <a:spcPct val="100000"/>
              </a:lnSpc>
              <a:spcAft>
                <a:spcPct val="0"/>
              </a:spcAft>
              <a:buFont typeface="Wingdings" panose="05000000000000000000" pitchFamily="2" charset="2"/>
              <a:buChar char="§"/>
              <a:defRPr/>
            </a:pPr>
            <a:r>
              <a:rPr lang="en-US" altLang="en-US" sz="2400" dirty="0" smtClean="0">
                <a:solidFill>
                  <a:srgbClr val="16165D"/>
                </a:solidFill>
                <a:latin typeface="Century Gothic" panose="020B0502020202020204" pitchFamily="34" charset="0"/>
                <a:ea typeface="Times New Roman" panose="02020603050405020304" pitchFamily="18" charset="0"/>
                <a:cs typeface="Arial" panose="020B0604020202020204" pitchFamily="34" charset="0"/>
              </a:rPr>
              <a:t>Monitors and evaluates the capacity of private providers and assessment bodies to conduct practical, internal and external, assessment of learner achievements that lead to the issuing of registered qualifications by Umalusi.</a:t>
            </a:r>
            <a:endParaRPr lang="en-ZA" altLang="en-US" sz="2400" dirty="0" smtClean="0">
              <a:latin typeface="Century Gothic" panose="020B0502020202020204" pitchFamily="34" charset="0"/>
            </a:endParaRPr>
          </a:p>
          <a:p>
            <a:pPr marL="106363" indent="0" algn="just">
              <a:lnSpc>
                <a:spcPct val="100000"/>
              </a:lnSpc>
              <a:spcAft>
                <a:spcPct val="0"/>
              </a:spcAft>
              <a:buFont typeface="Wingdings" panose="05000000000000000000" pitchFamily="2" charset="2"/>
              <a:buNone/>
              <a:defRPr/>
            </a:pPr>
            <a:endParaRPr lang="en-ZA" altLang="en-US" sz="2200" dirty="0" smtClean="0">
              <a:latin typeface="Century Gothic" panose="020B0502020202020204" pitchFamily="34" charset="0"/>
            </a:endParaRPr>
          </a:p>
          <a:p>
            <a:pPr marL="106363" indent="0" algn="just">
              <a:lnSpc>
                <a:spcPct val="100000"/>
              </a:lnSpc>
              <a:spcAft>
                <a:spcPct val="0"/>
              </a:spcAft>
              <a:buFont typeface="Wingdings" panose="05000000000000000000" pitchFamily="2" charset="2"/>
              <a:buNone/>
              <a:defRPr/>
            </a:pPr>
            <a:endParaRPr lang="en-ZA" altLang="en-US" sz="2200" b="1" dirty="0" smtClean="0">
              <a:latin typeface="Century Gothic" panose="020B0502020202020204" pitchFamily="34" charset="0"/>
              <a:cs typeface="Times New Roman" panose="02020603050405020304" pitchFamily="18" charset="0"/>
            </a:endParaRPr>
          </a:p>
          <a:p>
            <a:pPr marL="106363" indent="0" algn="just">
              <a:lnSpc>
                <a:spcPct val="100000"/>
              </a:lnSpc>
              <a:spcAft>
                <a:spcPct val="0"/>
              </a:spcAft>
              <a:buFont typeface="Wingdings" panose="05000000000000000000" pitchFamily="2" charset="2"/>
              <a:buNone/>
              <a:defRPr/>
            </a:pPr>
            <a:endParaRPr lang="en-ZA" altLang="en-US" sz="2200" b="1" dirty="0" smtClean="0">
              <a:latin typeface="Century Gothic" panose="020B0502020202020204" pitchFamily="34" charset="0"/>
              <a:cs typeface="Times New Roman" panose="02020603050405020304" pitchFamily="18" charset="0"/>
            </a:endParaRPr>
          </a:p>
          <a:p>
            <a:pPr marL="106363" indent="0" algn="just">
              <a:lnSpc>
                <a:spcPct val="120000"/>
              </a:lnSpc>
              <a:spcAft>
                <a:spcPct val="0"/>
              </a:spcAft>
              <a:buFont typeface="Wingdings" panose="05000000000000000000" pitchFamily="2" charset="2"/>
              <a:buNone/>
              <a:defRPr/>
            </a:pPr>
            <a:endParaRPr lang="en-ZA" altLang="en-US" sz="2200" b="1" dirty="0" smtClean="0">
              <a:latin typeface="Century Gothic" panose="020B0502020202020204" pitchFamily="34" charset="0"/>
              <a:cs typeface="Times New Roman" panose="02020603050405020304" pitchFamily="18" charset="0"/>
            </a:endParaRPr>
          </a:p>
          <a:p>
            <a:pPr marL="106363" indent="0" algn="just">
              <a:lnSpc>
                <a:spcPct val="120000"/>
              </a:lnSpc>
              <a:spcAft>
                <a:spcPct val="0"/>
              </a:spcAft>
              <a:buFont typeface="Wingdings" panose="05000000000000000000" pitchFamily="2" charset="2"/>
              <a:buNone/>
              <a:defRPr/>
            </a:pPr>
            <a:endParaRPr lang="en-ZA" altLang="en-US" sz="2200" dirty="0" smtClean="0">
              <a:solidFill>
                <a:srgbClr val="16165D"/>
              </a:solidFill>
              <a:latin typeface="Century Gothic" panose="020B0502020202020204" pitchFamily="34" charset="0"/>
            </a:endParaRPr>
          </a:p>
          <a:p>
            <a:pPr marL="106363" indent="0">
              <a:buFont typeface="Wingdings" panose="05000000000000000000" pitchFamily="2" charset="2"/>
              <a:buNone/>
              <a:defRPr/>
            </a:pPr>
            <a:endParaRPr lang="en-ZA" altLang="en-US" sz="2200" dirty="0" smtClean="0"/>
          </a:p>
        </p:txBody>
      </p:sp>
      <p:sp>
        <p:nvSpPr>
          <p:cNvPr id="2" name="Slide Number Placeholder 1"/>
          <p:cNvSpPr>
            <a:spLocks noGrp="1"/>
          </p:cNvSpPr>
          <p:nvPr>
            <p:ph type="sldNum" sz="quarter" idx="10"/>
          </p:nvPr>
        </p:nvSpPr>
        <p:spPr/>
        <p:txBody>
          <a:bodyPr/>
          <a:lstStyle/>
          <a:p>
            <a:pPr>
              <a:defRPr/>
            </a:pPr>
            <a:fld id="{CCD037C7-1C38-40CB-8BE4-39BB863452ED}" type="slidenum">
              <a:rPr lang="en-ZA" smtClean="0"/>
              <a:pPr>
                <a:defRPr/>
              </a:pPr>
              <a:t>28</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63513" y="323850"/>
            <a:ext cx="9677400" cy="712788"/>
          </a:xfrm>
        </p:spPr>
        <p:txBody>
          <a:bodyPr/>
          <a:lstStyle/>
          <a:p>
            <a:pPr>
              <a:defRPr/>
            </a:pPr>
            <a:r>
              <a:rPr lang="en-ZA" altLang="en-US" sz="4000" b="1" dirty="0">
                <a:latin typeface="Century Gothic" panose="020B0502020202020204" pitchFamily="34" charset="0"/>
              </a:rPr>
              <a:t>Programme 3</a:t>
            </a:r>
            <a:r>
              <a:rPr lang="en-ZA" altLang="en-US" sz="4000" b="1" dirty="0" smtClean="0">
                <a:latin typeface="Century Gothic" panose="020B0502020202020204" pitchFamily="34" charset="0"/>
              </a:rPr>
              <a:t>…[Page 40]</a:t>
            </a:r>
            <a:endParaRPr lang="en-ZA" altLang="en-US" sz="4000" b="1"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20364483"/>
              </p:ext>
            </p:extLst>
          </p:nvPr>
        </p:nvGraphicFramePr>
        <p:xfrm>
          <a:off x="468313" y="1049338"/>
          <a:ext cx="9144000" cy="5397500"/>
        </p:xfrm>
        <a:graphic>
          <a:graphicData uri="http://schemas.openxmlformats.org/drawingml/2006/table">
            <a:tbl>
              <a:tblPr/>
              <a:tblGrid>
                <a:gridCol w="4365625">
                  <a:extLst>
                    <a:ext uri="{9D8B030D-6E8A-4147-A177-3AD203B41FA5}">
                      <a16:colId xmlns:a16="http://schemas.microsoft.com/office/drawing/2014/main" xmlns="" val="966253646"/>
                    </a:ext>
                  </a:extLst>
                </a:gridCol>
                <a:gridCol w="1589087">
                  <a:extLst>
                    <a:ext uri="{9D8B030D-6E8A-4147-A177-3AD203B41FA5}">
                      <a16:colId xmlns:a16="http://schemas.microsoft.com/office/drawing/2014/main" xmlns="" val="2352302745"/>
                    </a:ext>
                  </a:extLst>
                </a:gridCol>
                <a:gridCol w="1658938">
                  <a:extLst>
                    <a:ext uri="{9D8B030D-6E8A-4147-A177-3AD203B41FA5}">
                      <a16:colId xmlns:a16="http://schemas.microsoft.com/office/drawing/2014/main" xmlns="" val="2562035344"/>
                    </a:ext>
                  </a:extLst>
                </a:gridCol>
                <a:gridCol w="1530350">
                  <a:extLst>
                    <a:ext uri="{9D8B030D-6E8A-4147-A177-3AD203B41FA5}">
                      <a16:colId xmlns:a16="http://schemas.microsoft.com/office/drawing/2014/main" xmlns="" val="3023722432"/>
                    </a:ext>
                  </a:extLst>
                </a:gridCol>
              </a:tblGrid>
              <a:tr h="46990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2018/19</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2913247163"/>
                  </a:ext>
                </a:extLst>
              </a:tr>
              <a:tr h="15049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93000"/>
                        </a:lnSpc>
                        <a:spcBef>
                          <a:spcPct val="0"/>
                        </a:spcBef>
                        <a:spcAft>
                          <a:spcPts val="1425"/>
                        </a:spcAft>
                        <a:buClr>
                          <a:srgbClr val="000000"/>
                        </a:buClr>
                        <a:buSzPct val="45000"/>
                        <a:buFont typeface="Wingdings" panose="05000000000000000000" pitchFamily="2" charset="2"/>
                        <a:buNone/>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3.1.1: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quality assurance of assessment reports published for qualifications registered on the GFETQSF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3902832407"/>
                  </a:ext>
                </a:extLst>
              </a:tr>
              <a:tr h="1711325">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93000"/>
                        </a:lnSpc>
                        <a:spcBef>
                          <a:spcPct val="0"/>
                        </a:spcBef>
                        <a:spcAft>
                          <a:spcPts val="1425"/>
                        </a:spcAft>
                        <a:buClr>
                          <a:srgbClr val="000000"/>
                        </a:buClr>
                        <a:buSzPct val="45000"/>
                        <a:buFont typeface="Wingdings" panose="05000000000000000000" pitchFamily="2" charset="2"/>
                        <a:buNone/>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3.1.2: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question papers submitted that are approved per assessment body per qualification per examination cycle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887318536"/>
                  </a:ext>
                </a:extLst>
              </a:tr>
              <a:tr h="1711325">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3.1.3: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assessment bodies audited for their state of readiness to conduct examinations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517740231"/>
                  </a:ext>
                </a:extLst>
              </a:tr>
            </a:tbl>
          </a:graphicData>
        </a:graphic>
      </p:graphicFrame>
      <p:sp>
        <p:nvSpPr>
          <p:cNvPr id="52254"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28</a:t>
            </a:r>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altLang="en-US" sz="4000" b="1" dirty="0" smtClean="0">
                <a:latin typeface="Century Gothic" panose="020B0502020202020204" pitchFamily="34" charset="0"/>
              </a:rPr>
              <a:t>Presentation Outline</a:t>
            </a:r>
          </a:p>
        </p:txBody>
      </p:sp>
      <p:sp>
        <p:nvSpPr>
          <p:cNvPr id="6147" name="Content Placeholder 2"/>
          <p:cNvSpPr>
            <a:spLocks noGrp="1"/>
          </p:cNvSpPr>
          <p:nvPr>
            <p:ph idx="1"/>
          </p:nvPr>
        </p:nvSpPr>
        <p:spPr>
          <a:xfrm>
            <a:off x="311151" y="1417637"/>
            <a:ext cx="9259887" cy="4884738"/>
          </a:xfrm>
        </p:spPr>
        <p:txBody>
          <a:bodyPr/>
          <a:lstStyle/>
          <a:p>
            <a:pPr>
              <a:defRPr/>
            </a:pPr>
            <a:r>
              <a:rPr lang="en-ZA" altLang="en-US" sz="2800" b="1" kern="1200" dirty="0">
                <a:solidFill>
                  <a:schemeClr val="accent6">
                    <a:lumMod val="50000"/>
                  </a:schemeClr>
                </a:solidFill>
                <a:latin typeface="Century Gothic" panose="020B0502020202020204" pitchFamily="34" charset="0"/>
              </a:rPr>
              <a:t>PART A: APP </a:t>
            </a:r>
            <a:r>
              <a:rPr lang="en-ZA" altLang="en-US" sz="2800" b="1" kern="1200" dirty="0" smtClean="0">
                <a:solidFill>
                  <a:schemeClr val="accent6">
                    <a:lumMod val="50000"/>
                  </a:schemeClr>
                </a:solidFill>
                <a:latin typeface="Century Gothic" panose="020B0502020202020204" pitchFamily="34" charset="0"/>
              </a:rPr>
              <a:t>TARGETS</a:t>
            </a:r>
          </a:p>
          <a:p>
            <a:pPr marL="106363" indent="0">
              <a:buNone/>
              <a:defRPr/>
            </a:pPr>
            <a:endParaRPr lang="en-ZA" altLang="en-US" sz="2800" b="1" kern="1200" dirty="0">
              <a:solidFill>
                <a:schemeClr val="accent6">
                  <a:lumMod val="50000"/>
                </a:schemeClr>
              </a:solidFill>
              <a:latin typeface="Century Gothic" panose="020B0502020202020204" pitchFamily="34" charset="0"/>
            </a:endParaRPr>
          </a:p>
          <a:p>
            <a:pPr lvl="1">
              <a:buFont typeface="Arial" panose="020B0604020202020204" pitchFamily="34" charset="0"/>
              <a:buChar char="•"/>
              <a:defRPr/>
            </a:pPr>
            <a:r>
              <a:rPr lang="en-ZA" altLang="en-US" sz="2400" kern="1200" dirty="0" smtClean="0">
                <a:solidFill>
                  <a:schemeClr val="accent6">
                    <a:lumMod val="50000"/>
                  </a:schemeClr>
                </a:solidFill>
                <a:latin typeface="Century Gothic" panose="020B0502020202020204" pitchFamily="34" charset="0"/>
              </a:rPr>
              <a:t>Role of Umalusi</a:t>
            </a:r>
          </a:p>
          <a:p>
            <a:pPr lvl="1">
              <a:buFont typeface="Arial" panose="020B0604020202020204" pitchFamily="34" charset="0"/>
              <a:buChar char="•"/>
              <a:defRPr/>
            </a:pPr>
            <a:r>
              <a:rPr lang="en-ZA" altLang="en-US" sz="2400" kern="1200" dirty="0" smtClean="0">
                <a:solidFill>
                  <a:schemeClr val="accent6">
                    <a:lumMod val="50000"/>
                  </a:schemeClr>
                </a:solidFill>
                <a:latin typeface="Century Gothic" panose="020B0502020202020204" pitchFamily="34" charset="0"/>
              </a:rPr>
              <a:t>Mandate summarised</a:t>
            </a:r>
            <a:endParaRPr lang="en-ZA" altLang="en-US" sz="2400" kern="1200" dirty="0">
              <a:solidFill>
                <a:schemeClr val="accent6">
                  <a:lumMod val="50000"/>
                </a:schemeClr>
              </a:solidFill>
              <a:latin typeface="Century Gothic" panose="020B0502020202020204" pitchFamily="34" charset="0"/>
            </a:endParaRPr>
          </a:p>
          <a:p>
            <a:pPr lvl="1">
              <a:buFont typeface="Arial" panose="020B0604020202020204" pitchFamily="34" charset="0"/>
              <a:buChar char="•"/>
              <a:defRPr/>
            </a:pPr>
            <a:r>
              <a:rPr lang="en-ZA" altLang="en-US" sz="2400" kern="1200" dirty="0" smtClean="0">
                <a:solidFill>
                  <a:schemeClr val="accent6">
                    <a:lumMod val="50000"/>
                  </a:schemeClr>
                </a:solidFill>
                <a:latin typeface="Century Gothic" panose="020B0502020202020204" pitchFamily="34" charset="0"/>
              </a:rPr>
              <a:t>Updated Situational Analysis </a:t>
            </a:r>
          </a:p>
          <a:p>
            <a:pPr lvl="2">
              <a:buFont typeface="Wingdings" panose="05000000000000000000" pitchFamily="2" charset="2"/>
              <a:buChar char="§"/>
              <a:defRPr/>
            </a:pPr>
            <a:r>
              <a:rPr lang="en-ZA" altLang="en-US" sz="2000" kern="1200" dirty="0" smtClean="0">
                <a:solidFill>
                  <a:schemeClr val="accent6">
                    <a:lumMod val="50000"/>
                  </a:schemeClr>
                </a:solidFill>
                <a:latin typeface="Century Gothic" panose="020B0502020202020204" pitchFamily="34" charset="0"/>
              </a:rPr>
              <a:t>Performance </a:t>
            </a:r>
            <a:r>
              <a:rPr lang="en-ZA" altLang="en-US" sz="2000" kern="1200" dirty="0">
                <a:solidFill>
                  <a:schemeClr val="accent6">
                    <a:lumMod val="50000"/>
                  </a:schemeClr>
                </a:solidFill>
                <a:latin typeface="Century Gothic" panose="020B0502020202020204" pitchFamily="34" charset="0"/>
              </a:rPr>
              <a:t>Delivery Environment</a:t>
            </a:r>
          </a:p>
          <a:p>
            <a:pPr lvl="2">
              <a:buFont typeface="Wingdings" panose="05000000000000000000" pitchFamily="2" charset="2"/>
              <a:buChar char="§"/>
              <a:defRPr/>
            </a:pPr>
            <a:r>
              <a:rPr lang="en-ZA" altLang="en-US" sz="2000" kern="1200" dirty="0">
                <a:solidFill>
                  <a:schemeClr val="accent6">
                    <a:lumMod val="50000"/>
                  </a:schemeClr>
                </a:solidFill>
                <a:latin typeface="Century Gothic" panose="020B0502020202020204" pitchFamily="34" charset="0"/>
              </a:rPr>
              <a:t>Organisational </a:t>
            </a:r>
            <a:r>
              <a:rPr lang="en-ZA" altLang="en-US" sz="2000" kern="1200" dirty="0" smtClean="0">
                <a:solidFill>
                  <a:schemeClr val="accent6">
                    <a:lumMod val="50000"/>
                  </a:schemeClr>
                </a:solidFill>
                <a:latin typeface="Century Gothic" panose="020B0502020202020204" pitchFamily="34" charset="0"/>
              </a:rPr>
              <a:t>Environment</a:t>
            </a:r>
          </a:p>
          <a:p>
            <a:pPr lvl="1">
              <a:buFont typeface="Arial" panose="020B0604020202020204" pitchFamily="34" charset="0"/>
              <a:buChar char="•"/>
              <a:defRPr/>
            </a:pPr>
            <a:r>
              <a:rPr lang="en-ZA" altLang="en-US" sz="2400" kern="1200" dirty="0">
                <a:solidFill>
                  <a:schemeClr val="accent6">
                    <a:lumMod val="50000"/>
                  </a:schemeClr>
                </a:solidFill>
                <a:latin typeface="Century Gothic" panose="020B0502020202020204" pitchFamily="34" charset="0"/>
              </a:rPr>
              <a:t>Revisions to Legislative and Other Mandates</a:t>
            </a:r>
          </a:p>
          <a:p>
            <a:pPr lvl="1">
              <a:buFont typeface="Arial" panose="020B0604020202020204" pitchFamily="34" charset="0"/>
              <a:buChar char="•"/>
              <a:defRPr/>
            </a:pPr>
            <a:r>
              <a:rPr lang="en-ZA" altLang="en-US" sz="2400" kern="1200" dirty="0">
                <a:solidFill>
                  <a:schemeClr val="accent6">
                    <a:lumMod val="50000"/>
                  </a:schemeClr>
                </a:solidFill>
                <a:latin typeface="Century Gothic" panose="020B0502020202020204" pitchFamily="34" charset="0"/>
              </a:rPr>
              <a:t>Programme P</a:t>
            </a:r>
            <a:r>
              <a:rPr lang="en-ZA" altLang="en-US" sz="2400" kern="1200" dirty="0" smtClean="0">
                <a:solidFill>
                  <a:schemeClr val="accent6">
                    <a:lumMod val="50000"/>
                  </a:schemeClr>
                </a:solidFill>
                <a:latin typeface="Century Gothic" panose="020B0502020202020204" pitchFamily="34" charset="0"/>
              </a:rPr>
              <a:t>urpose, Objectives, Performance </a:t>
            </a:r>
            <a:r>
              <a:rPr lang="en-ZA" altLang="en-US" sz="2400" kern="1200" dirty="0">
                <a:solidFill>
                  <a:schemeClr val="accent6">
                    <a:lumMod val="50000"/>
                  </a:schemeClr>
                </a:solidFill>
                <a:latin typeface="Century Gothic" panose="020B0502020202020204" pitchFamily="34" charset="0"/>
              </a:rPr>
              <a:t>Indicators and </a:t>
            </a:r>
            <a:r>
              <a:rPr lang="en-ZA" altLang="en-US" sz="2400" kern="1200" dirty="0" smtClean="0">
                <a:solidFill>
                  <a:schemeClr val="accent6">
                    <a:lumMod val="50000"/>
                  </a:schemeClr>
                </a:solidFill>
                <a:latin typeface="Century Gothic" panose="020B0502020202020204" pitchFamily="34" charset="0"/>
              </a:rPr>
              <a:t>Targets</a:t>
            </a:r>
            <a:endParaRPr lang="en-ZA" altLang="en-US" sz="2400" kern="1200" dirty="0">
              <a:solidFill>
                <a:schemeClr val="accent6">
                  <a:lumMod val="50000"/>
                </a:schemeClr>
              </a:solidFill>
              <a:latin typeface="Century Gothic" panose="020B0502020202020204" pitchFamily="34" charset="0"/>
            </a:endParaRP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p:txBody>
          <a:bodyPr/>
          <a:lstStyle/>
          <a:p>
            <a:pPr>
              <a:defRPr/>
            </a:pPr>
            <a:fld id="{1D5F9951-F978-417F-92D4-1BE581A426A9}" type="slidenum">
              <a:rPr lang="en-ZA"/>
              <a:pPr>
                <a:defRPr/>
              </a:pPr>
              <a:t>3</a:t>
            </a:fld>
            <a:endParaRPr lang="en-ZA" dirty="0"/>
          </a:p>
        </p:txBody>
      </p:sp>
    </p:spTree>
    <p:extLst>
      <p:ext uri="{BB962C8B-B14F-4D97-AF65-F5344CB8AC3E}">
        <p14:creationId xmlns:p14="http://schemas.microsoft.com/office/powerpoint/2010/main" xmlns="" val="4287972306"/>
      </p:ext>
    </p:extLst>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39713" y="323850"/>
            <a:ext cx="9601200" cy="712788"/>
          </a:xfrm>
        </p:spPr>
        <p:txBody>
          <a:bodyPr/>
          <a:lstStyle/>
          <a:p>
            <a:pPr>
              <a:defRPr/>
            </a:pPr>
            <a:r>
              <a:rPr lang="en-ZA" altLang="en-US" sz="4000" b="1" dirty="0">
                <a:latin typeface="Century Gothic" panose="020B0502020202020204" pitchFamily="34" charset="0"/>
              </a:rPr>
              <a:t>Programme 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56262396"/>
              </p:ext>
            </p:extLst>
          </p:nvPr>
        </p:nvGraphicFramePr>
        <p:xfrm>
          <a:off x="315913" y="1049338"/>
          <a:ext cx="9525000" cy="5545455"/>
        </p:xfrm>
        <a:graphic>
          <a:graphicData uri="http://schemas.openxmlformats.org/drawingml/2006/table">
            <a:tbl>
              <a:tblPr/>
              <a:tblGrid>
                <a:gridCol w="5029200">
                  <a:extLst>
                    <a:ext uri="{9D8B030D-6E8A-4147-A177-3AD203B41FA5}">
                      <a16:colId xmlns:a16="http://schemas.microsoft.com/office/drawing/2014/main" xmlns="" val="3429577575"/>
                    </a:ext>
                  </a:extLst>
                </a:gridCol>
                <a:gridCol w="1600200">
                  <a:extLst>
                    <a:ext uri="{9D8B030D-6E8A-4147-A177-3AD203B41FA5}">
                      <a16:colId xmlns:a16="http://schemas.microsoft.com/office/drawing/2014/main" xmlns="" val="3064398649"/>
                    </a:ext>
                  </a:extLst>
                </a:gridCol>
                <a:gridCol w="1524000">
                  <a:extLst>
                    <a:ext uri="{9D8B030D-6E8A-4147-A177-3AD203B41FA5}">
                      <a16:colId xmlns:a16="http://schemas.microsoft.com/office/drawing/2014/main" xmlns="" val="2130307573"/>
                    </a:ext>
                  </a:extLst>
                </a:gridCol>
                <a:gridCol w="1371600">
                  <a:extLst>
                    <a:ext uri="{9D8B030D-6E8A-4147-A177-3AD203B41FA5}">
                      <a16:colId xmlns:a16="http://schemas.microsoft.com/office/drawing/2014/main" xmlns="" val="371632687"/>
                    </a:ext>
                  </a:extLst>
                </a:gridCol>
              </a:tblGrid>
              <a:tr h="441325">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Indicator</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2018/19</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2019/20</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FFFFFF"/>
                          </a:solidFill>
                          <a:effectLst/>
                          <a:latin typeface="Century Gothic" panose="020B0502020202020204" pitchFamily="34" charset="0"/>
                          <a:ea typeface="MS Gothic" panose="020B0609070205080204" pitchFamily="49" charset="-128"/>
                        </a:rPr>
                        <a:t>2020/21</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4A8F"/>
                    </a:solidFill>
                  </a:tcPr>
                </a:tc>
                <a:extLst>
                  <a:ext uri="{0D108BD9-81ED-4DB2-BD59-A6C34878D82A}">
                    <a16:rowId xmlns:a16="http://schemas.microsoft.com/office/drawing/2014/main" xmlns="" val="54697914"/>
                  </a:ext>
                </a:extLst>
              </a:tr>
              <a:tr h="9461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2000"/>
                        </a:lnSpc>
                        <a:spcBef>
                          <a:spcPct val="0"/>
                        </a:spcBef>
                        <a:spcAft>
                          <a:spcPct val="0"/>
                        </a:spcAft>
                        <a:buClrTx/>
                        <a:buSzTx/>
                        <a:buFontTx/>
                        <a:buNone/>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3.1.4: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subjects where verification of marking is conducted per qualification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135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     150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    165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594581984"/>
                  </a:ext>
                </a:extLst>
              </a:tr>
              <a:tr h="1408113">
                <a:tc>
                  <a:txBody>
                    <a:bodyPr/>
                    <a:lstStyle>
                      <a:lvl1pPr defTabSz="977900">
                        <a:lnSpc>
                          <a:spcPct val="93000"/>
                        </a:lnSpc>
                        <a:spcAft>
                          <a:spcPts val="1425"/>
                        </a:spcAft>
                        <a:buClr>
                          <a:srgbClr val="000000"/>
                        </a:buClr>
                        <a:buSzPct val="45000"/>
                        <a:buFont typeface="Wingdings" panose="05000000000000000000" pitchFamily="2" charset="2"/>
                        <a:tabLst>
                          <a:tab pos="1074738" algn="l"/>
                        </a:tabLst>
                        <a:defRPr sz="2800">
                          <a:solidFill>
                            <a:srgbClr val="000000"/>
                          </a:solidFill>
                          <a:latin typeface="Arial" panose="020B0604020202020204" pitchFamily="34" charset="0"/>
                          <a:ea typeface="MS Gothic" panose="020B0609070205080204" pitchFamily="49" charset="-128"/>
                        </a:defRPr>
                      </a:lvl1pPr>
                      <a:lvl2pPr marL="457200" defTabSz="977900">
                        <a:lnSpc>
                          <a:spcPct val="93000"/>
                        </a:lnSpc>
                        <a:spcAft>
                          <a:spcPts val="1138"/>
                        </a:spcAft>
                        <a:buClr>
                          <a:srgbClr val="000000"/>
                        </a:buClr>
                        <a:buSzPct val="75000"/>
                        <a:buFont typeface="Symbol" panose="05050102010706020507" pitchFamily="18" charset="2"/>
                        <a:tabLst>
                          <a:tab pos="1074738" algn="l"/>
                        </a:tabLst>
                        <a:defRPr sz="2400">
                          <a:solidFill>
                            <a:srgbClr val="000000"/>
                          </a:solidFill>
                          <a:latin typeface="Arial" panose="020B0604020202020204" pitchFamily="34" charset="0"/>
                          <a:ea typeface="MS Gothic" panose="020B0609070205080204" pitchFamily="49" charset="-128"/>
                        </a:defRPr>
                      </a:lvl2pPr>
                      <a:lvl3pPr marL="914400" defTabSz="977900">
                        <a:lnSpc>
                          <a:spcPct val="93000"/>
                        </a:lnSpc>
                        <a:spcAft>
                          <a:spcPts val="850"/>
                        </a:spcAft>
                        <a:buClr>
                          <a:srgbClr val="000000"/>
                        </a:buClr>
                        <a:buSzPct val="45000"/>
                        <a:buFont typeface="Wingdings" panose="05000000000000000000" pitchFamily="2" charset="2"/>
                        <a:tabLst>
                          <a:tab pos="1074738" algn="l"/>
                        </a:tabLst>
                        <a:defRPr sz="2000">
                          <a:solidFill>
                            <a:srgbClr val="000000"/>
                          </a:solidFill>
                          <a:latin typeface="Arial" panose="020B0604020202020204" pitchFamily="34" charset="0"/>
                          <a:ea typeface="MS Gothic" panose="020B0609070205080204" pitchFamily="49" charset="-128"/>
                        </a:defRPr>
                      </a:lvl3pPr>
                      <a:lvl4pPr marL="1371600" defTabSz="977900">
                        <a:lnSpc>
                          <a:spcPct val="93000"/>
                        </a:lnSpc>
                        <a:spcAft>
                          <a:spcPts val="575"/>
                        </a:spcAft>
                        <a:buClr>
                          <a:srgbClr val="000000"/>
                        </a:buClr>
                        <a:buSzPct val="75000"/>
                        <a:buFont typeface="Symbol" panose="05050102010706020507" pitchFamily="18" charset="2"/>
                        <a:tabLst>
                          <a:tab pos="1074738" algn="l"/>
                        </a:tabLst>
                        <a:defRPr>
                          <a:solidFill>
                            <a:srgbClr val="000000"/>
                          </a:solidFill>
                          <a:latin typeface="Arial" panose="020B0604020202020204" pitchFamily="34" charset="0"/>
                          <a:ea typeface="MS Gothic" panose="020B0609070205080204" pitchFamily="49" charset="-128"/>
                        </a:defRPr>
                      </a:lvl4pPr>
                      <a:lvl5pPr marL="1828800" defTabSz="977900">
                        <a:lnSpc>
                          <a:spcPct val="93000"/>
                        </a:lnSpc>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5pPr>
                      <a:lvl6pPr indent="-215900" defTabSz="977900" eaLnBrk="0" fontAlgn="base" hangingPunct="0">
                        <a:lnSpc>
                          <a:spcPct val="93000"/>
                        </a:lnSpc>
                        <a:spcBef>
                          <a:spcPct val="0"/>
                        </a:spcBef>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6pPr>
                      <a:lvl7pPr indent="-215900" defTabSz="977900" eaLnBrk="0" fontAlgn="base" hangingPunct="0">
                        <a:lnSpc>
                          <a:spcPct val="93000"/>
                        </a:lnSpc>
                        <a:spcBef>
                          <a:spcPct val="0"/>
                        </a:spcBef>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7pPr>
                      <a:lvl8pPr indent="-215900" defTabSz="977900" eaLnBrk="0" fontAlgn="base" hangingPunct="0">
                        <a:lnSpc>
                          <a:spcPct val="93000"/>
                        </a:lnSpc>
                        <a:spcBef>
                          <a:spcPct val="0"/>
                        </a:spcBef>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8pPr>
                      <a:lvl9pPr indent="-215900" defTabSz="977900" eaLnBrk="0" fontAlgn="base" hangingPunct="0">
                        <a:lnSpc>
                          <a:spcPct val="93000"/>
                        </a:lnSpc>
                        <a:spcBef>
                          <a:spcPct val="0"/>
                        </a:spcBef>
                        <a:spcAft>
                          <a:spcPts val="288"/>
                        </a:spcAft>
                        <a:buClr>
                          <a:srgbClr val="000000"/>
                        </a:buClr>
                        <a:buSzPct val="45000"/>
                        <a:buFont typeface="Wingdings" panose="05000000000000000000" pitchFamily="2" charset="2"/>
                        <a:tabLst>
                          <a:tab pos="1074738" algn="l"/>
                        </a:tabLst>
                        <a:defRPr>
                          <a:solidFill>
                            <a:srgbClr val="000000"/>
                          </a:solidFill>
                          <a:latin typeface="Arial" panose="020B0604020202020204" pitchFamily="34" charset="0"/>
                          <a:ea typeface="MS Gothic" panose="020B0609070205080204" pitchFamily="49" charset="-128"/>
                        </a:defRPr>
                      </a:lvl9pPr>
                    </a:lstStyle>
                    <a:p>
                      <a:pPr marL="0" marR="0" lvl="0" indent="0" algn="just" defTabSz="977900" rtl="0" eaLnBrk="0" fontAlgn="base" latinLnBrk="0" hangingPunct="0">
                        <a:lnSpc>
                          <a:spcPct val="102000"/>
                        </a:lnSpc>
                        <a:spcBef>
                          <a:spcPct val="0"/>
                        </a:spcBef>
                        <a:spcAft>
                          <a:spcPct val="0"/>
                        </a:spcAft>
                        <a:buClrTx/>
                        <a:buSzTx/>
                        <a:buFontTx/>
                        <a:buNone/>
                        <a:tabLst>
                          <a:tab pos="1074738" algn="l"/>
                        </a:tabLst>
                      </a:pPr>
                      <a:r>
                        <a:rPr kumimoji="0" lang="en-ZA"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3.1.5: </a:t>
                      </a: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Number of learning areas/subjects where moderation of SBA/ICASS is conducted and monitored per assessment body per qualification per examination cycle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86</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84</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3128601364"/>
                  </a:ext>
                </a:extLst>
              </a:tr>
              <a:tr h="13017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2000"/>
                        </a:lnSpc>
                        <a:spcBef>
                          <a:spcPct val="0"/>
                        </a:spcBef>
                        <a:spcAft>
                          <a:spcPct val="0"/>
                        </a:spcAft>
                        <a:buClrTx/>
                        <a:buSzTx/>
                        <a:buFontTx/>
                        <a:buNone/>
                        <a:tabLst/>
                      </a:pPr>
                      <a:r>
                        <a:rPr kumimoji="0" lang="en-GB"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3.2.1: </a:t>
                      </a: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accreditation outcomes for private education institutions finalised within 12 months of the site visit</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80%</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82%</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85%</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2575297906"/>
                  </a:ext>
                </a:extLst>
              </a:tr>
              <a:tr h="1301750">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just" defTabSz="914400" rtl="0" eaLnBrk="0" fontAlgn="base" latinLnBrk="0" hangingPunct="0">
                        <a:lnSpc>
                          <a:spcPct val="102000"/>
                        </a:lnSpc>
                        <a:spcBef>
                          <a:spcPct val="0"/>
                        </a:spcBef>
                        <a:spcAft>
                          <a:spcPct val="0"/>
                        </a:spcAft>
                        <a:buClrTx/>
                        <a:buSzTx/>
                        <a:buFontTx/>
                        <a:buNone/>
                        <a:tabLst/>
                      </a:pPr>
                      <a:r>
                        <a:rPr kumimoji="0" lang="en-GB" altLang="en-US" sz="2000" b="1"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3.2.2: </a:t>
                      </a: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Percentage of institutions monitored every two years after being granted accreditation </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90%</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92%</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tc>
                  <a:txBody>
                    <a:bodyPr/>
                    <a:lstStyle>
                      <a:lvl1pPr>
                        <a:lnSpc>
                          <a:spcPct val="93000"/>
                        </a:lnSpc>
                        <a:spcAft>
                          <a:spcPts val="1425"/>
                        </a:spcAft>
                        <a:buClr>
                          <a:srgbClr val="000000"/>
                        </a:buClr>
                        <a:buSzPct val="45000"/>
                        <a:buFont typeface="Wingdings" panose="05000000000000000000" pitchFamily="2" charset="2"/>
                        <a:defRPr sz="2800">
                          <a:solidFill>
                            <a:srgbClr val="000000"/>
                          </a:solidFill>
                          <a:latin typeface="Arial" panose="020B0604020202020204" pitchFamily="34" charset="0"/>
                          <a:ea typeface="MS Gothic" panose="020B0609070205080204" pitchFamily="49" charset="-128"/>
                        </a:defRPr>
                      </a:lvl1pPr>
                      <a:lvl2pPr marL="457200">
                        <a:lnSpc>
                          <a:spcPct val="93000"/>
                        </a:lnSpc>
                        <a:spcAft>
                          <a:spcPts val="1138"/>
                        </a:spcAft>
                        <a:buClr>
                          <a:srgbClr val="000000"/>
                        </a:buClr>
                        <a:buSzPct val="75000"/>
                        <a:buFont typeface="Symbol" panose="05050102010706020507" pitchFamily="18" charset="2"/>
                        <a:defRPr sz="2400">
                          <a:solidFill>
                            <a:srgbClr val="000000"/>
                          </a:solidFill>
                          <a:latin typeface="Arial" panose="020B0604020202020204" pitchFamily="34" charset="0"/>
                          <a:ea typeface="MS Gothic" panose="020B0609070205080204" pitchFamily="49" charset="-128"/>
                        </a:defRPr>
                      </a:lvl2pPr>
                      <a:lvl3pPr marL="914400">
                        <a:lnSpc>
                          <a:spcPct val="93000"/>
                        </a:lnSpc>
                        <a:spcAft>
                          <a:spcPts val="850"/>
                        </a:spcAft>
                        <a:buClr>
                          <a:srgbClr val="000000"/>
                        </a:buClr>
                        <a:buSzPct val="45000"/>
                        <a:buFont typeface="Wingdings" panose="05000000000000000000" pitchFamily="2" charset="2"/>
                        <a:defRPr sz="2000">
                          <a:solidFill>
                            <a:srgbClr val="000000"/>
                          </a:solidFill>
                          <a:latin typeface="Arial" panose="020B0604020202020204" pitchFamily="34" charset="0"/>
                          <a:ea typeface="MS Gothic" panose="020B0609070205080204" pitchFamily="49" charset="-128"/>
                        </a:defRPr>
                      </a:lvl3pPr>
                      <a:lvl4pPr marL="1371600">
                        <a:lnSpc>
                          <a:spcPct val="93000"/>
                        </a:lnSpc>
                        <a:spcAft>
                          <a:spcPts val="575"/>
                        </a:spcAft>
                        <a:buClr>
                          <a:srgbClr val="000000"/>
                        </a:buClr>
                        <a:buSzPct val="75000"/>
                        <a:buFont typeface="Symbol" panose="05050102010706020507" pitchFamily="18" charset="2"/>
                        <a:defRPr>
                          <a:solidFill>
                            <a:srgbClr val="000000"/>
                          </a:solidFill>
                          <a:latin typeface="Arial" panose="020B0604020202020204" pitchFamily="34" charset="0"/>
                          <a:ea typeface="MS Gothic" panose="020B0609070205080204" pitchFamily="49" charset="-128"/>
                        </a:defRPr>
                      </a:lvl4pPr>
                      <a:lvl5pPr marL="1828800">
                        <a:lnSpc>
                          <a:spcPct val="93000"/>
                        </a:lnSpc>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5pPr>
                      <a:lvl6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6pPr>
                      <a:lvl7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7pPr>
                      <a:lvl8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8pPr>
                      <a:lvl9pPr indent="-215900" eaLnBrk="0" fontAlgn="base" hangingPunct="0">
                        <a:lnSpc>
                          <a:spcPct val="93000"/>
                        </a:lnSpc>
                        <a:spcBef>
                          <a:spcPct val="0"/>
                        </a:spcBef>
                        <a:spcAft>
                          <a:spcPts val="288"/>
                        </a:spcAft>
                        <a:buClr>
                          <a:srgbClr val="000000"/>
                        </a:buClr>
                        <a:buSzPct val="45000"/>
                        <a:buFont typeface="Wingdings" panose="05000000000000000000" pitchFamily="2" charset="2"/>
                        <a:defRPr>
                          <a:solidFill>
                            <a:srgbClr val="000000"/>
                          </a:solidFill>
                          <a:latin typeface="Arial" panose="020B0604020202020204" pitchFamily="34" charset="0"/>
                          <a:ea typeface="MS Gothic" panose="020B0609070205080204" pitchFamily="49" charset="-128"/>
                        </a:defRPr>
                      </a:lvl9pPr>
                    </a:lstStyle>
                    <a:p>
                      <a:pPr marL="0" marR="0" lvl="0" indent="0" algn="r" defTabSz="914400" rtl="0" eaLnBrk="0" fontAlgn="base" latinLnBrk="0" hangingPunct="0">
                        <a:lnSpc>
                          <a:spcPct val="102000"/>
                        </a:lnSpc>
                        <a:spcBef>
                          <a:spcPct val="0"/>
                        </a:spcBef>
                        <a:spcAft>
                          <a:spcPct val="0"/>
                        </a:spcAft>
                        <a:buClrTx/>
                        <a:buSzTx/>
                        <a:buFontTx/>
                        <a:buNone/>
                        <a:tabLst/>
                      </a:pPr>
                      <a:r>
                        <a:rPr kumimoji="0" lang="en-GB"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rPr>
                        <a:t>95%</a:t>
                      </a:r>
                      <a:endParaRPr kumimoji="0" lang="en-ZA" altLang="en-US" sz="2000" b="0" i="0" u="none" strike="noStrike" cap="none" normalizeH="0" baseline="0" dirty="0" smtClean="0">
                        <a:ln>
                          <a:noFill/>
                        </a:ln>
                        <a:solidFill>
                          <a:srgbClr val="16165D"/>
                        </a:solidFill>
                        <a:effectLst/>
                        <a:latin typeface="Century Gothic" panose="020B0502020202020204" pitchFamily="34" charset="0"/>
                        <a:ea typeface="MS Gothic" panose="020B0609070205080204" pitchFamily="49"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F1F4"/>
                    </a:solidFill>
                  </a:tcPr>
                </a:tc>
                <a:extLst>
                  <a:ext uri="{0D108BD9-81ED-4DB2-BD59-A6C34878D82A}">
                    <a16:rowId xmlns:a16="http://schemas.microsoft.com/office/drawing/2014/main" xmlns="" val="653273208"/>
                  </a:ext>
                </a:extLst>
              </a:tr>
            </a:tbl>
          </a:graphicData>
        </a:graphic>
      </p:graphicFrame>
      <p:sp>
        <p:nvSpPr>
          <p:cNvPr id="54307" name="TextBox 2"/>
          <p:cNvSpPr txBox="1">
            <a:spLocks noChangeArrowheads="1"/>
          </p:cNvSpPr>
          <p:nvPr/>
        </p:nvSpPr>
        <p:spPr bwMode="auto">
          <a:xfrm>
            <a:off x="9351963" y="6827838"/>
            <a:ext cx="488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ZA" altLang="en-US" sz="1600">
                <a:solidFill>
                  <a:srgbClr val="003399"/>
                </a:solidFill>
              </a:rPr>
              <a:t>29</a:t>
            </a:r>
          </a:p>
        </p:txBody>
      </p:sp>
    </p:spTree>
  </p:cSld>
  <p:clrMapOvr>
    <a:masterClrMapping/>
  </p:clrMapOvr>
  <p:transition spd="slow">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Presentation outline</a:t>
            </a:r>
          </a:p>
        </p:txBody>
      </p:sp>
      <p:sp>
        <p:nvSpPr>
          <p:cNvPr id="6147" name="Content Placeholder 2"/>
          <p:cNvSpPr>
            <a:spLocks noGrp="1"/>
          </p:cNvSpPr>
          <p:nvPr>
            <p:ph idx="1"/>
          </p:nvPr>
        </p:nvSpPr>
        <p:spPr>
          <a:xfrm>
            <a:off x="468313" y="1227138"/>
            <a:ext cx="9220200" cy="5486400"/>
          </a:xfrm>
        </p:spPr>
        <p:txBody>
          <a:bodyPr/>
          <a:lstStyle/>
          <a:p>
            <a:pPr marL="106363" indent="0">
              <a:buNone/>
              <a:defRPr/>
            </a:pPr>
            <a:r>
              <a:rPr lang="en-ZA" altLang="en-US" sz="2800" b="1" dirty="0">
                <a:solidFill>
                  <a:schemeClr val="accent6">
                    <a:lumMod val="50000"/>
                  </a:schemeClr>
                </a:solidFill>
                <a:latin typeface="Century Gothic" panose="020B0502020202020204" pitchFamily="34" charset="0"/>
              </a:rPr>
              <a:t>PART B : BUDGET </a:t>
            </a:r>
            <a:r>
              <a:rPr lang="en-ZA" altLang="en-US" sz="2800" b="1" dirty="0" smtClean="0">
                <a:solidFill>
                  <a:schemeClr val="accent6">
                    <a:lumMod val="50000"/>
                  </a:schemeClr>
                </a:solidFill>
                <a:latin typeface="Century Gothic" panose="020B0502020202020204" pitchFamily="34" charset="0"/>
              </a:rPr>
              <a:t>2018/19 </a:t>
            </a:r>
            <a:r>
              <a:rPr lang="en-ZA" altLang="en-US" sz="2800" b="1" dirty="0">
                <a:solidFill>
                  <a:schemeClr val="accent6">
                    <a:lumMod val="50000"/>
                  </a:schemeClr>
                </a:solidFill>
                <a:latin typeface="Century Gothic" panose="020B0502020202020204" pitchFamily="34" charset="0"/>
              </a:rPr>
              <a:t>– </a:t>
            </a:r>
            <a:r>
              <a:rPr lang="en-ZA" altLang="en-US" sz="2800" b="1" dirty="0" smtClean="0">
                <a:solidFill>
                  <a:schemeClr val="accent6">
                    <a:lumMod val="50000"/>
                  </a:schemeClr>
                </a:solidFill>
                <a:latin typeface="Century Gothic" panose="020B0502020202020204" pitchFamily="34" charset="0"/>
              </a:rPr>
              <a:t>2020/21</a:t>
            </a:r>
          </a:p>
          <a:p>
            <a:pPr marL="106363" indent="0">
              <a:buNone/>
              <a:defRPr/>
            </a:pPr>
            <a:endParaRPr lang="en-ZA" altLang="en-US" sz="2400" dirty="0">
              <a:solidFill>
                <a:schemeClr val="accent6">
                  <a:lumMod val="50000"/>
                </a:schemeClr>
              </a:solidFill>
              <a:latin typeface="Century Gothic" panose="020B0502020202020204" pitchFamily="34" charset="0"/>
            </a:endParaRPr>
          </a:p>
          <a:p>
            <a:pPr lvl="1">
              <a:buFont typeface="Arial" panose="020B0604020202020204" pitchFamily="34" charset="0"/>
              <a:buChar char="•"/>
              <a:defRPr/>
            </a:pPr>
            <a:r>
              <a:rPr lang="en-ZA" altLang="en-US" sz="2400" kern="1200" dirty="0" smtClean="0">
                <a:solidFill>
                  <a:schemeClr val="accent6">
                    <a:lumMod val="50000"/>
                  </a:schemeClr>
                </a:solidFill>
                <a:latin typeface="Century Gothic" panose="020B0502020202020204" pitchFamily="34" charset="0"/>
              </a:rPr>
              <a:t>Budget cut</a:t>
            </a:r>
          </a:p>
          <a:p>
            <a:pPr lvl="1">
              <a:buFont typeface="Arial" panose="020B0604020202020204" pitchFamily="34" charset="0"/>
              <a:buChar char="•"/>
              <a:defRPr/>
            </a:pPr>
            <a:r>
              <a:rPr lang="en-ZA" altLang="en-US" sz="2400" kern="1200" dirty="0" smtClean="0">
                <a:solidFill>
                  <a:schemeClr val="accent6">
                    <a:lumMod val="50000"/>
                  </a:schemeClr>
                </a:solidFill>
                <a:latin typeface="Century Gothic" panose="020B0502020202020204" pitchFamily="34" charset="0"/>
              </a:rPr>
              <a:t>Revenue </a:t>
            </a:r>
            <a:r>
              <a:rPr lang="en-ZA" altLang="en-US" sz="2400" kern="1200" dirty="0">
                <a:solidFill>
                  <a:schemeClr val="accent6">
                    <a:lumMod val="50000"/>
                  </a:schemeClr>
                </a:solidFill>
                <a:latin typeface="Century Gothic" panose="020B0502020202020204" pitchFamily="34" charset="0"/>
              </a:rPr>
              <a:t>projection</a:t>
            </a:r>
          </a:p>
          <a:p>
            <a:pPr lvl="1">
              <a:buFont typeface="Arial" panose="020B0604020202020204" pitchFamily="34" charset="0"/>
              <a:buChar char="•"/>
              <a:defRPr/>
            </a:pPr>
            <a:r>
              <a:rPr lang="en-ZA" altLang="en-US" sz="2400" kern="1200" dirty="0">
                <a:solidFill>
                  <a:schemeClr val="accent6">
                    <a:lumMod val="50000"/>
                  </a:schemeClr>
                </a:solidFill>
                <a:latin typeface="Century Gothic" panose="020B0502020202020204" pitchFamily="34" charset="0"/>
              </a:rPr>
              <a:t>Revenue estimates</a:t>
            </a:r>
          </a:p>
          <a:p>
            <a:pPr lvl="1">
              <a:buFont typeface="Arial" panose="020B0604020202020204" pitchFamily="34" charset="0"/>
              <a:buChar char="•"/>
              <a:defRPr/>
            </a:pPr>
            <a:r>
              <a:rPr lang="en-ZA" altLang="en-US" sz="2400" kern="1200" dirty="0">
                <a:solidFill>
                  <a:schemeClr val="accent6">
                    <a:lumMod val="50000"/>
                  </a:schemeClr>
                </a:solidFill>
                <a:latin typeface="Century Gothic" panose="020B0502020202020204" pitchFamily="34" charset="0"/>
              </a:rPr>
              <a:t>Expenditure estimates</a:t>
            </a:r>
          </a:p>
          <a:p>
            <a:pPr lvl="1">
              <a:buFont typeface="Arial" panose="020B0604020202020204" pitchFamily="34" charset="0"/>
              <a:buChar char="•"/>
              <a:defRPr/>
            </a:pPr>
            <a:r>
              <a:rPr lang="en-ZA" altLang="en-US" sz="2400" kern="1200" dirty="0">
                <a:solidFill>
                  <a:schemeClr val="accent6">
                    <a:lumMod val="50000"/>
                  </a:schemeClr>
                </a:solidFill>
                <a:latin typeface="Century Gothic" panose="020B0502020202020204" pitchFamily="34" charset="0"/>
              </a:rPr>
              <a:t>Projected surplus </a:t>
            </a:r>
            <a:r>
              <a:rPr lang="en-ZA" altLang="en-US" sz="2400" kern="1200" dirty="0" smtClean="0">
                <a:solidFill>
                  <a:schemeClr val="accent6">
                    <a:lumMod val="50000"/>
                  </a:schemeClr>
                </a:solidFill>
                <a:latin typeface="Century Gothic" panose="020B0502020202020204" pitchFamily="34" charset="0"/>
              </a:rPr>
              <a:t>2016/17 </a:t>
            </a:r>
            <a:r>
              <a:rPr lang="en-ZA" altLang="en-US" sz="2400" kern="1200" dirty="0">
                <a:solidFill>
                  <a:schemeClr val="accent6">
                    <a:lumMod val="50000"/>
                  </a:schemeClr>
                </a:solidFill>
                <a:latin typeface="Century Gothic" panose="020B0502020202020204" pitchFamily="34" charset="0"/>
              </a:rPr>
              <a:t>&amp; </a:t>
            </a:r>
            <a:r>
              <a:rPr lang="en-ZA" altLang="en-US" sz="2400" kern="1200" dirty="0" smtClean="0">
                <a:solidFill>
                  <a:schemeClr val="accent6">
                    <a:lumMod val="50000"/>
                  </a:schemeClr>
                </a:solidFill>
                <a:latin typeface="Century Gothic" panose="020B0502020202020204" pitchFamily="34" charset="0"/>
              </a:rPr>
              <a:t>2017/18</a:t>
            </a:r>
            <a:endParaRPr lang="en-ZA" altLang="en-US" sz="2400" kern="1200" dirty="0">
              <a:solidFill>
                <a:schemeClr val="accent6">
                  <a:lumMod val="50000"/>
                </a:schemeClr>
              </a:solidFill>
              <a:latin typeface="Century Gothic" panose="020B0502020202020204" pitchFamily="34" charset="0"/>
            </a:endParaRPr>
          </a:p>
          <a:p>
            <a:pPr lvl="1">
              <a:buFont typeface="Arial" panose="020B0604020202020204" pitchFamily="34" charset="0"/>
              <a:buChar char="•"/>
              <a:defRPr/>
            </a:pPr>
            <a:r>
              <a:rPr lang="en-ZA" altLang="en-US" sz="2400" kern="1200" dirty="0">
                <a:solidFill>
                  <a:schemeClr val="accent6">
                    <a:lumMod val="50000"/>
                  </a:schemeClr>
                </a:solidFill>
                <a:latin typeface="Century Gothic" panose="020B0502020202020204" pitchFamily="34" charset="0"/>
              </a:rPr>
              <a:t>Expenditure per program</a:t>
            </a:r>
          </a:p>
          <a:p>
            <a:pPr lvl="1">
              <a:buFont typeface="Arial" panose="020B0604020202020204" pitchFamily="34" charset="0"/>
              <a:buChar char="•"/>
              <a:defRPr/>
            </a:pPr>
            <a:r>
              <a:rPr lang="en-ZA" altLang="en-US" sz="2400" kern="1200" dirty="0">
                <a:solidFill>
                  <a:schemeClr val="accent6">
                    <a:lumMod val="50000"/>
                  </a:schemeClr>
                </a:solidFill>
                <a:latin typeface="Century Gothic" panose="020B0502020202020204" pitchFamily="34" charset="0"/>
              </a:rPr>
              <a:t>Growth in human </a:t>
            </a:r>
            <a:r>
              <a:rPr lang="en-ZA" altLang="en-US" sz="2400" kern="1200" dirty="0" smtClean="0">
                <a:solidFill>
                  <a:schemeClr val="accent6">
                    <a:lumMod val="50000"/>
                  </a:schemeClr>
                </a:solidFill>
                <a:latin typeface="Century Gothic" panose="020B0502020202020204" pitchFamily="34" charset="0"/>
              </a:rPr>
              <a:t>capital</a:t>
            </a: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31</a:t>
            </a:fld>
            <a:endParaRPr lang="en-ZA" dirty="0"/>
          </a:p>
        </p:txBody>
      </p:sp>
    </p:spTree>
    <p:extLst>
      <p:ext uri="{BB962C8B-B14F-4D97-AF65-F5344CB8AC3E}">
        <p14:creationId xmlns:p14="http://schemas.microsoft.com/office/powerpoint/2010/main" xmlns="" val="427583645"/>
      </p:ext>
    </p:extLst>
  </p:cSld>
  <p:clrMapOvr>
    <a:masterClrMapping/>
  </p:clrMapOvr>
  <p:transition spd="slow">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smtClean="0">
                <a:latin typeface="Century Gothic" panose="020B0502020202020204" pitchFamily="34" charset="0"/>
              </a:rPr>
              <a:t>Budget cut</a:t>
            </a:r>
            <a:endParaRPr lang="en-ZA" altLang="en-US" sz="40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486400"/>
          </a:xfrm>
        </p:spPr>
        <p:txBody>
          <a:bodyPr/>
          <a:lstStyle/>
          <a:p>
            <a:pPr marL="106363" indent="0">
              <a:buNone/>
              <a:defRPr/>
            </a:pPr>
            <a:endParaRPr lang="en-ZA" altLang="en-US" sz="2400" dirty="0">
              <a:solidFill>
                <a:schemeClr val="accent6">
                  <a:lumMod val="50000"/>
                </a:schemeClr>
              </a:solidFill>
              <a:latin typeface="Century Gothic" panose="020B0502020202020204" pitchFamily="34" charset="0"/>
            </a:endParaRPr>
          </a:p>
          <a:p>
            <a:pPr lvl="1">
              <a:buFont typeface="Arial" panose="020B0604020202020204" pitchFamily="34" charset="0"/>
              <a:buChar char="•"/>
              <a:defRPr/>
            </a:pPr>
            <a:endParaRPr lang="en-US" sz="2400" kern="1200" dirty="0" smtClean="0">
              <a:solidFill>
                <a:schemeClr val="accent6">
                  <a:lumMod val="50000"/>
                </a:schemeClr>
              </a:solidFill>
              <a:latin typeface="Century Gothic" panose="020B0502020202020204" pitchFamily="34" charset="0"/>
            </a:endParaRPr>
          </a:p>
          <a:p>
            <a:pPr lvl="1">
              <a:buFont typeface="Arial" panose="020B0604020202020204" pitchFamily="34" charset="0"/>
              <a:buChar char="•"/>
              <a:defRPr/>
            </a:pPr>
            <a:r>
              <a:rPr lang="en-US" sz="2400" kern="1200" dirty="0" smtClean="0">
                <a:solidFill>
                  <a:schemeClr val="accent6">
                    <a:lumMod val="50000"/>
                  </a:schemeClr>
                </a:solidFill>
                <a:latin typeface="Century Gothic" panose="020B0502020202020204" pitchFamily="34" charset="0"/>
              </a:rPr>
              <a:t>Budget cut of </a:t>
            </a:r>
            <a:r>
              <a:rPr lang="en-US" sz="2400" kern="1200" dirty="0">
                <a:solidFill>
                  <a:schemeClr val="accent6">
                    <a:lumMod val="50000"/>
                  </a:schemeClr>
                </a:solidFill>
                <a:latin typeface="Century Gothic" panose="020B0502020202020204" pitchFamily="34" charset="0"/>
              </a:rPr>
              <a:t>2.5</a:t>
            </a:r>
            <a:r>
              <a:rPr lang="en-US" sz="2400" kern="1200" dirty="0" smtClean="0">
                <a:solidFill>
                  <a:schemeClr val="accent6">
                    <a:lumMod val="50000"/>
                  </a:schemeClr>
                </a:solidFill>
                <a:latin typeface="Century Gothic" panose="020B0502020202020204" pitchFamily="34" charset="0"/>
              </a:rPr>
              <a:t>% has been implemented over the MTEF period.</a:t>
            </a:r>
          </a:p>
          <a:p>
            <a:pPr lvl="1">
              <a:buFont typeface="Arial" panose="020B0604020202020204" pitchFamily="34" charset="0"/>
              <a:buChar char="•"/>
              <a:defRPr/>
            </a:pPr>
            <a:r>
              <a:rPr lang="en-US" sz="2400" kern="1200" dirty="0" smtClean="0">
                <a:solidFill>
                  <a:schemeClr val="accent6">
                    <a:lumMod val="50000"/>
                  </a:schemeClr>
                </a:solidFill>
                <a:latin typeface="Century Gothic" panose="020B0502020202020204" pitchFamily="34" charset="0"/>
              </a:rPr>
              <a:t>R10.9 million baseline allocation less from DBE.</a:t>
            </a:r>
          </a:p>
          <a:p>
            <a:pPr lvl="1">
              <a:buFont typeface="Arial" panose="020B0604020202020204" pitchFamily="34" charset="0"/>
              <a:buChar char="•"/>
              <a:defRPr/>
            </a:pPr>
            <a:r>
              <a:rPr lang="en-US" sz="2400" kern="1200" dirty="0" smtClean="0">
                <a:solidFill>
                  <a:schemeClr val="accent6">
                    <a:lumMod val="50000"/>
                  </a:schemeClr>
                </a:solidFill>
                <a:latin typeface="Century Gothic" panose="020B0502020202020204" pitchFamily="34" charset="0"/>
              </a:rPr>
              <a:t>The </a:t>
            </a:r>
            <a:r>
              <a:rPr lang="en-US" sz="2400" kern="1200" dirty="0">
                <a:solidFill>
                  <a:schemeClr val="accent6">
                    <a:lumMod val="50000"/>
                  </a:schemeClr>
                </a:solidFill>
                <a:latin typeface="Century Gothic" panose="020B0502020202020204" pitchFamily="34" charset="0"/>
              </a:rPr>
              <a:t>process was run by Presidential Fiscal </a:t>
            </a:r>
            <a:r>
              <a:rPr lang="en-US" sz="2400" kern="1200" dirty="0" smtClean="0">
                <a:solidFill>
                  <a:schemeClr val="accent6">
                    <a:lumMod val="50000"/>
                  </a:schemeClr>
                </a:solidFill>
                <a:latin typeface="Century Gothic" panose="020B0502020202020204" pitchFamily="34" charset="0"/>
              </a:rPr>
              <a:t>Committee.</a:t>
            </a:r>
          </a:p>
          <a:p>
            <a:pPr lvl="1">
              <a:buFont typeface="Arial" panose="020B0604020202020204" pitchFamily="34" charset="0"/>
              <a:buChar char="•"/>
              <a:defRPr/>
            </a:pPr>
            <a:r>
              <a:rPr lang="en-US" sz="2400" kern="1200" dirty="0" smtClean="0">
                <a:solidFill>
                  <a:schemeClr val="accent6">
                    <a:lumMod val="50000"/>
                  </a:schemeClr>
                </a:solidFill>
                <a:latin typeface="Century Gothic" panose="020B0502020202020204" pitchFamily="34" charset="0"/>
              </a:rPr>
              <a:t>These reductions </a:t>
            </a:r>
            <a:r>
              <a:rPr lang="en-US" sz="2400" kern="1200" dirty="0">
                <a:solidFill>
                  <a:schemeClr val="accent6">
                    <a:lumMod val="50000"/>
                  </a:schemeClr>
                </a:solidFill>
                <a:latin typeface="Century Gothic" panose="020B0502020202020204" pitchFamily="34" charset="0"/>
              </a:rPr>
              <a:t>were approved by Cabinet.</a:t>
            </a:r>
            <a:endParaRPr lang="en-ZA" sz="2400" kern="1200" dirty="0">
              <a:solidFill>
                <a:schemeClr val="accent6">
                  <a:lumMod val="50000"/>
                </a:schemeClr>
              </a:solidFill>
              <a:latin typeface="Century Gothic" panose="020B0502020202020204" pitchFamily="34" charset="0"/>
            </a:endParaRPr>
          </a:p>
          <a:p>
            <a:pPr>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32</a:t>
            </a:fld>
            <a:endParaRPr lang="en-ZA" dirty="0"/>
          </a:p>
        </p:txBody>
      </p:sp>
    </p:spTree>
    <p:extLst>
      <p:ext uri="{BB962C8B-B14F-4D97-AF65-F5344CB8AC3E}">
        <p14:creationId xmlns:p14="http://schemas.microsoft.com/office/powerpoint/2010/main" xmlns="" val="2042226178"/>
      </p:ext>
    </p:extLst>
  </p:cSld>
  <p:clrMapOvr>
    <a:masterClrMapping/>
  </p:clrMapOvr>
  <p:transition spd="slow">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Revenue </a:t>
            </a:r>
            <a:r>
              <a:rPr lang="en-ZA" altLang="en-US" sz="4000" b="1" dirty="0" smtClean="0">
                <a:latin typeface="Century Gothic" panose="020B0502020202020204" pitchFamily="34" charset="0"/>
              </a:rPr>
              <a:t>projections</a:t>
            </a:r>
            <a:endParaRPr lang="en-ZA" altLang="en-US" sz="4000" b="1" dirty="0">
              <a:latin typeface="Century Gothic" panose="020B0502020202020204" pitchFamily="34" charset="0"/>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33</a:t>
            </a:fld>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414752773"/>
              </p:ext>
            </p:extLst>
          </p:nvPr>
        </p:nvGraphicFramePr>
        <p:xfrm>
          <a:off x="163513" y="1112837"/>
          <a:ext cx="9601199"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881915767"/>
      </p:ext>
    </p:extLst>
  </p:cSld>
  <p:clrMapOvr>
    <a:masterClrMapping/>
  </p:clrMapOvr>
  <p:transition spd="slow">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Revenue estimates</a:t>
            </a: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34</a:t>
            </a:fld>
            <a:endParaRPr lang="en-ZA" dirty="0"/>
          </a:p>
        </p:txBody>
      </p:sp>
      <p:graphicFrame>
        <p:nvGraphicFramePr>
          <p:cNvPr id="6" name="Content Placeholder 5"/>
          <p:cNvGraphicFramePr>
            <a:graphicFrameLocks noGrp="1"/>
          </p:cNvGraphicFramePr>
          <p:nvPr>
            <p:ph idx="1"/>
            <p:extLst/>
          </p:nvPr>
        </p:nvGraphicFramePr>
        <p:xfrm>
          <a:off x="163513" y="1112837"/>
          <a:ext cx="9601199" cy="533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xmlns="" val="2721684943"/>
              </p:ext>
            </p:extLst>
          </p:nvPr>
        </p:nvGraphicFramePr>
        <p:xfrm>
          <a:off x="-7938" y="1112837"/>
          <a:ext cx="9801226" cy="55467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685606717"/>
      </p:ext>
    </p:extLst>
  </p:cSld>
  <p:clrMapOvr>
    <a:masterClrMapping/>
  </p:clrMapOvr>
  <p:transition spd="slow">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Expenditure estimates</a:t>
            </a: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35</a:t>
            </a:fld>
            <a:endParaRPr lang="en-ZA" dirty="0"/>
          </a:p>
        </p:txBody>
      </p:sp>
      <p:graphicFrame>
        <p:nvGraphicFramePr>
          <p:cNvPr id="6" name="Content Placeholder 5"/>
          <p:cNvGraphicFramePr>
            <a:graphicFrameLocks noGrp="1"/>
          </p:cNvGraphicFramePr>
          <p:nvPr>
            <p:ph idx="1"/>
            <p:extLst/>
          </p:nvPr>
        </p:nvGraphicFramePr>
        <p:xfrm>
          <a:off x="163513" y="1112837"/>
          <a:ext cx="9601199" cy="533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xmlns="" val="1993973427"/>
              </p:ext>
            </p:extLst>
          </p:nvPr>
        </p:nvGraphicFramePr>
        <p:xfrm>
          <a:off x="0" y="1036638"/>
          <a:ext cx="10080625" cy="5280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629469879"/>
      </p:ext>
    </p:extLst>
  </p:cSld>
  <p:clrMapOvr>
    <a:masterClrMapping/>
  </p:clrMapOvr>
  <p:transition spd="slow">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Transfer from accumulated surplus </a:t>
            </a:r>
            <a:br>
              <a:rPr lang="en-ZA" altLang="en-US" sz="4000" b="1" dirty="0">
                <a:latin typeface="Century Gothic" panose="020B0502020202020204" pitchFamily="34" charset="0"/>
              </a:rPr>
            </a:br>
            <a:r>
              <a:rPr lang="en-ZA" altLang="en-US" sz="4000" b="1" dirty="0" smtClean="0">
                <a:latin typeface="Century Gothic" panose="020B0502020202020204" pitchFamily="34" charset="0"/>
              </a:rPr>
              <a:t>2016/17 </a:t>
            </a:r>
            <a:r>
              <a:rPr lang="en-ZA" altLang="en-US" sz="4000" b="1" dirty="0">
                <a:latin typeface="Century Gothic" panose="020B0502020202020204" pitchFamily="34" charset="0"/>
              </a:rPr>
              <a:t>and </a:t>
            </a:r>
            <a:r>
              <a:rPr lang="en-ZA" altLang="en-US" sz="4000" b="1" dirty="0" smtClean="0">
                <a:latin typeface="Century Gothic" panose="020B0502020202020204" pitchFamily="34" charset="0"/>
              </a:rPr>
              <a:t>2017/18</a:t>
            </a:r>
            <a:endParaRPr lang="en-ZA" altLang="en-US" sz="40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486400"/>
          </a:xfrm>
        </p:spPr>
        <p:txBody>
          <a:bodyPr/>
          <a:lstStyle/>
          <a:p>
            <a:endParaRPr lang="en-ZA" altLang="en-US" sz="1600" dirty="0" smtClean="0">
              <a:solidFill>
                <a:srgbClr val="004A8F"/>
              </a:solidFill>
            </a:endParaRPr>
          </a:p>
          <a:p>
            <a:pPr algn="just"/>
            <a:r>
              <a:rPr lang="en-ZA" altLang="en-US" sz="2400" dirty="0">
                <a:solidFill>
                  <a:schemeClr val="accent6">
                    <a:lumMod val="50000"/>
                  </a:schemeClr>
                </a:solidFill>
                <a:latin typeface="Century Gothic" panose="020B0502020202020204" pitchFamily="34" charset="0"/>
              </a:rPr>
              <a:t>National Treasury and DBE approved Umalusi’s request to retain surpluses for the following projects in July </a:t>
            </a:r>
            <a:r>
              <a:rPr lang="en-ZA" altLang="en-US" sz="2400" dirty="0" smtClean="0">
                <a:solidFill>
                  <a:schemeClr val="accent6">
                    <a:lumMod val="50000"/>
                  </a:schemeClr>
                </a:solidFill>
                <a:latin typeface="Century Gothic" panose="020B0502020202020204" pitchFamily="34" charset="0"/>
              </a:rPr>
              <a:t>2017:</a:t>
            </a:r>
            <a:endParaRPr lang="en-ZA" altLang="en-US" sz="2400" dirty="0">
              <a:solidFill>
                <a:schemeClr val="accent6">
                  <a:lumMod val="50000"/>
                </a:schemeClr>
              </a:solidFill>
              <a:latin typeface="Century Gothic" panose="020B0502020202020204" pitchFamily="34" charset="0"/>
            </a:endParaRPr>
          </a:p>
          <a:p>
            <a:pPr lvl="1" algn="just"/>
            <a:r>
              <a:rPr lang="en-ZA" altLang="en-US" sz="2400" dirty="0">
                <a:solidFill>
                  <a:schemeClr val="accent6">
                    <a:lumMod val="50000"/>
                  </a:schemeClr>
                </a:solidFill>
                <a:latin typeface="Century Gothic" panose="020B0502020202020204" pitchFamily="34" charset="0"/>
              </a:rPr>
              <a:t>Renovations of purchased building</a:t>
            </a:r>
          </a:p>
          <a:p>
            <a:pPr lvl="1" algn="just"/>
            <a:r>
              <a:rPr lang="en-ZA" altLang="en-US" sz="2400" dirty="0">
                <a:solidFill>
                  <a:schemeClr val="accent6">
                    <a:lumMod val="50000"/>
                  </a:schemeClr>
                </a:solidFill>
                <a:latin typeface="Century Gothic" panose="020B0502020202020204" pitchFamily="34" charset="0"/>
              </a:rPr>
              <a:t>Contingency </a:t>
            </a:r>
            <a:r>
              <a:rPr lang="en-ZA" altLang="en-US" sz="2400" dirty="0" smtClean="0">
                <a:solidFill>
                  <a:schemeClr val="accent6">
                    <a:lumMod val="50000"/>
                  </a:schemeClr>
                </a:solidFill>
                <a:latin typeface="Century Gothic" panose="020B0502020202020204" pitchFamily="34" charset="0"/>
              </a:rPr>
              <a:t>expenditure</a:t>
            </a:r>
          </a:p>
          <a:p>
            <a:pPr lvl="1" algn="just"/>
            <a:r>
              <a:rPr lang="en-ZA" altLang="en-US" sz="2400" dirty="0" smtClean="0">
                <a:solidFill>
                  <a:schemeClr val="accent6">
                    <a:lumMod val="50000"/>
                  </a:schemeClr>
                </a:solidFill>
                <a:latin typeface="Century Gothic" panose="020B0502020202020204" pitchFamily="34" charset="0"/>
              </a:rPr>
              <a:t>Enterprise Content Management system</a:t>
            </a:r>
            <a:endParaRPr lang="en-ZA" altLang="en-US" sz="2400" dirty="0">
              <a:solidFill>
                <a:schemeClr val="accent6">
                  <a:lumMod val="50000"/>
                </a:schemeClr>
              </a:solidFill>
              <a:latin typeface="Century Gothic" panose="020B0502020202020204" pitchFamily="34" charset="0"/>
            </a:endParaRPr>
          </a:p>
          <a:p>
            <a:pPr lvl="1" algn="just"/>
            <a:endParaRPr lang="en-ZA" altLang="en-US" sz="2400" dirty="0">
              <a:solidFill>
                <a:schemeClr val="accent6">
                  <a:lumMod val="50000"/>
                </a:schemeClr>
              </a:solidFill>
              <a:latin typeface="Century Gothic" panose="020B0502020202020204" pitchFamily="34" charset="0"/>
            </a:endParaRPr>
          </a:p>
          <a:p>
            <a:pPr algn="just"/>
            <a:r>
              <a:rPr lang="en-ZA" altLang="en-US" sz="2400" dirty="0" smtClean="0">
                <a:solidFill>
                  <a:schemeClr val="accent6">
                    <a:lumMod val="50000"/>
                  </a:schemeClr>
                </a:solidFill>
                <a:latin typeface="Century Gothic" panose="020B0502020202020204" pitchFamily="34" charset="0"/>
              </a:rPr>
              <a:t>A </a:t>
            </a:r>
            <a:r>
              <a:rPr lang="en-ZA" altLang="en-US" sz="2400" dirty="0">
                <a:solidFill>
                  <a:schemeClr val="accent6">
                    <a:lumMod val="50000"/>
                  </a:schemeClr>
                </a:solidFill>
                <a:latin typeface="Century Gothic" panose="020B0502020202020204" pitchFamily="34" charset="0"/>
              </a:rPr>
              <a:t>request to retain surpluses will be made to National Treasury.</a:t>
            </a:r>
          </a:p>
          <a:p>
            <a:pPr marL="106363" indent="0">
              <a:buNone/>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36</a:t>
            </a:fld>
            <a:endParaRPr lang="en-ZA" dirty="0"/>
          </a:p>
        </p:txBody>
      </p:sp>
    </p:spTree>
    <p:extLst>
      <p:ext uri="{BB962C8B-B14F-4D97-AF65-F5344CB8AC3E}">
        <p14:creationId xmlns:p14="http://schemas.microsoft.com/office/powerpoint/2010/main" xmlns="" val="1749264480"/>
      </p:ext>
    </p:extLst>
  </p:cSld>
  <p:clrMapOvr>
    <a:masterClrMapping/>
  </p:clrMapOvr>
  <p:transition spd="slow">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37</a:t>
            </a:fld>
            <a:endParaRPr lang="en-ZA" dirty="0"/>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1794550601"/>
              </p:ext>
            </p:extLst>
          </p:nvPr>
        </p:nvGraphicFramePr>
        <p:xfrm>
          <a:off x="87312" y="323849"/>
          <a:ext cx="9829799" cy="6275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926686391"/>
      </p:ext>
    </p:extLst>
  </p:cSld>
  <p:clrMapOvr>
    <a:masterClrMapping/>
  </p:clrMapOvr>
  <p:transition spd="slow">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Growth in human capital</a:t>
            </a: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38</a:t>
            </a:fld>
            <a:endParaRPr lang="en-ZA" dirty="0"/>
          </a:p>
        </p:txBody>
      </p:sp>
      <p:graphicFrame>
        <p:nvGraphicFramePr>
          <p:cNvPr id="6" name="Content Placeholder 5"/>
          <p:cNvGraphicFramePr>
            <a:graphicFrameLocks noGrp="1"/>
          </p:cNvGraphicFramePr>
          <p:nvPr>
            <p:ph idx="1"/>
            <p:extLst/>
          </p:nvPr>
        </p:nvGraphicFramePr>
        <p:xfrm>
          <a:off x="163513" y="1112837"/>
          <a:ext cx="9601199" cy="533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xmlns="" val="2659700557"/>
              </p:ext>
            </p:extLst>
          </p:nvPr>
        </p:nvGraphicFramePr>
        <p:xfrm>
          <a:off x="0" y="1036638"/>
          <a:ext cx="10080625" cy="5280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73269816"/>
      </p:ext>
    </p:extLst>
  </p:cSld>
  <p:clrMapOvr>
    <a:masterClrMapping/>
  </p:clrMapOvr>
  <p:transition spd="slow">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323850"/>
            <a:ext cx="9829800" cy="865188"/>
          </a:xfrm>
        </p:spPr>
        <p:txBody>
          <a:bodyPr/>
          <a:lstStyle/>
          <a:p>
            <a:pPr>
              <a:defRPr/>
            </a:pPr>
            <a:r>
              <a:rPr lang="en-ZA" altLang="en-US" sz="4000" b="1" dirty="0">
                <a:latin typeface="Century Gothic" panose="020B0502020202020204" pitchFamily="34" charset="0"/>
              </a:rPr>
              <a:t>Controls for managing </a:t>
            </a:r>
            <a:r>
              <a:rPr lang="en-ZA" altLang="en-US" sz="4000" b="1" dirty="0" smtClean="0">
                <a:latin typeface="Century Gothic" panose="020B0502020202020204" pitchFamily="34" charset="0"/>
              </a:rPr>
              <a:t>the APP &amp; SCM </a:t>
            </a:r>
            <a:endParaRPr lang="en-ZA" altLang="en-US" sz="40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486400"/>
          </a:xfrm>
        </p:spPr>
        <p:txBody>
          <a:bodyPr/>
          <a:lstStyle/>
          <a:p>
            <a:pPr algn="just">
              <a:defRPr/>
            </a:pPr>
            <a:r>
              <a:rPr lang="en-ZA" altLang="en-US" sz="2200" dirty="0">
                <a:solidFill>
                  <a:schemeClr val="accent6">
                    <a:lumMod val="50000"/>
                  </a:schemeClr>
                </a:solidFill>
                <a:latin typeface="Century Gothic" panose="020B0502020202020204" pitchFamily="34" charset="0"/>
              </a:rPr>
              <a:t>Senior and Executive Managers have signed a pledge with the CEO to obtain a clean </a:t>
            </a:r>
            <a:r>
              <a:rPr lang="en-ZA" altLang="en-US" sz="2200" dirty="0" smtClean="0">
                <a:solidFill>
                  <a:schemeClr val="accent6">
                    <a:lumMod val="50000"/>
                  </a:schemeClr>
                </a:solidFill>
                <a:latin typeface="Century Gothic" panose="020B0502020202020204" pitchFamily="34" charset="0"/>
              </a:rPr>
              <a:t>audit.</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a:solidFill>
                  <a:schemeClr val="accent6">
                    <a:lumMod val="50000"/>
                  </a:schemeClr>
                </a:solidFill>
                <a:latin typeface="Century Gothic" panose="020B0502020202020204" pitchFamily="34" charset="0"/>
              </a:rPr>
              <a:t>Senior and Executive Managers have signed for the achievement of APP targets as suggested by the </a:t>
            </a:r>
            <a:r>
              <a:rPr lang="en-ZA" altLang="en-US" sz="2200" dirty="0" smtClean="0">
                <a:solidFill>
                  <a:schemeClr val="accent6">
                    <a:lumMod val="50000"/>
                  </a:schemeClr>
                </a:solidFill>
                <a:latin typeface="Century Gothic" panose="020B0502020202020204" pitchFamily="34" charset="0"/>
              </a:rPr>
              <a:t>EXCO.</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a:solidFill>
                  <a:schemeClr val="accent6">
                    <a:lumMod val="50000"/>
                  </a:schemeClr>
                </a:solidFill>
                <a:latin typeface="Century Gothic" panose="020B0502020202020204" pitchFamily="34" charset="0"/>
              </a:rPr>
              <a:t>Standard Operating Procedures are being </a:t>
            </a:r>
            <a:r>
              <a:rPr lang="en-ZA" altLang="en-US" sz="2200" dirty="0" smtClean="0">
                <a:solidFill>
                  <a:schemeClr val="accent6">
                    <a:lumMod val="50000"/>
                  </a:schemeClr>
                </a:solidFill>
                <a:latin typeface="Century Gothic" panose="020B0502020202020204" pitchFamily="34" charset="0"/>
              </a:rPr>
              <a:t>developed.</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a:solidFill>
                  <a:schemeClr val="accent6">
                    <a:lumMod val="50000"/>
                  </a:schemeClr>
                </a:solidFill>
                <a:latin typeface="Century Gothic" panose="020B0502020202020204" pitchFamily="34" charset="0"/>
              </a:rPr>
              <a:t>Performance outputs are verified on a quarterly basis through the </a:t>
            </a:r>
            <a:r>
              <a:rPr lang="en-ZA" altLang="en-US" sz="2200" dirty="0" smtClean="0">
                <a:solidFill>
                  <a:schemeClr val="accent6">
                    <a:lumMod val="50000"/>
                  </a:schemeClr>
                </a:solidFill>
                <a:latin typeface="Century Gothic" panose="020B0502020202020204" pitchFamily="34" charset="0"/>
              </a:rPr>
              <a:t>QRM.</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a:solidFill>
                  <a:schemeClr val="accent6">
                    <a:lumMod val="50000"/>
                  </a:schemeClr>
                </a:solidFill>
                <a:latin typeface="Century Gothic" panose="020B0502020202020204" pitchFamily="34" charset="0"/>
              </a:rPr>
              <a:t>Achievement of APP targets is part of the SMS members’ Performance </a:t>
            </a:r>
            <a:r>
              <a:rPr lang="en-ZA" altLang="en-US" sz="2200" dirty="0" smtClean="0">
                <a:solidFill>
                  <a:schemeClr val="accent6">
                    <a:lumMod val="50000"/>
                  </a:schemeClr>
                </a:solidFill>
                <a:latin typeface="Century Gothic" panose="020B0502020202020204" pitchFamily="34" charset="0"/>
              </a:rPr>
              <a:t>Agreements. </a:t>
            </a:r>
            <a:endParaRPr lang="en-ZA" altLang="en-US" sz="2200" dirty="0">
              <a:solidFill>
                <a:schemeClr val="accent6">
                  <a:lumMod val="50000"/>
                </a:schemeClr>
              </a:solidFill>
              <a:latin typeface="Century Gothic" panose="020B0502020202020204" pitchFamily="34" charset="0"/>
            </a:endParaRPr>
          </a:p>
          <a:p>
            <a:pPr algn="just">
              <a:defRPr/>
            </a:pPr>
            <a:r>
              <a:rPr lang="en-ZA" altLang="en-US" sz="2200" dirty="0">
                <a:solidFill>
                  <a:schemeClr val="accent6">
                    <a:lumMod val="50000"/>
                  </a:schemeClr>
                </a:solidFill>
                <a:latin typeface="Century Gothic" panose="020B0502020202020204" pitchFamily="34" charset="0"/>
              </a:rPr>
              <a:t>Umalusi has strengthened its capacity </a:t>
            </a:r>
            <a:r>
              <a:rPr lang="en-ZA" altLang="en-US" sz="2200" dirty="0" smtClean="0">
                <a:solidFill>
                  <a:schemeClr val="accent6">
                    <a:lumMod val="50000"/>
                  </a:schemeClr>
                </a:solidFill>
                <a:latin typeface="Century Gothic" panose="020B0502020202020204" pitchFamily="34" charset="0"/>
              </a:rPr>
              <a:t>by  appointing a specialist on performance information </a:t>
            </a:r>
            <a:r>
              <a:rPr lang="en-ZA" altLang="en-US" sz="2200" dirty="0">
                <a:solidFill>
                  <a:schemeClr val="accent6">
                    <a:lumMod val="50000"/>
                  </a:schemeClr>
                </a:solidFill>
                <a:latin typeface="Century Gothic" panose="020B0502020202020204" pitchFamily="34" charset="0"/>
              </a:rPr>
              <a:t>in the Audit and Risk Committee. </a:t>
            </a:r>
            <a:endParaRPr lang="en-ZA" altLang="en-US" sz="2200" dirty="0" smtClean="0">
              <a:solidFill>
                <a:schemeClr val="accent6">
                  <a:lumMod val="50000"/>
                </a:schemeClr>
              </a:solidFill>
              <a:latin typeface="Century Gothic" panose="020B0502020202020204" pitchFamily="34" charset="0"/>
            </a:endParaRPr>
          </a:p>
          <a:p>
            <a:pPr algn="just">
              <a:defRPr/>
            </a:pPr>
            <a:r>
              <a:rPr lang="en-ZA" altLang="en-US" sz="2200" dirty="0">
                <a:solidFill>
                  <a:schemeClr val="accent6">
                    <a:lumMod val="50000"/>
                  </a:schemeClr>
                </a:solidFill>
                <a:latin typeface="Century Gothic" panose="020B0502020202020204" pitchFamily="34" charset="0"/>
              </a:rPr>
              <a:t>Supply Chain Management Policies updated to be aligned to legislation.</a:t>
            </a:r>
          </a:p>
          <a:p>
            <a:pPr algn="just">
              <a:defRPr/>
            </a:pPr>
            <a:endParaRPr lang="en-ZA" altLang="en-US" sz="2400" dirty="0" smtClean="0">
              <a:solidFill>
                <a:schemeClr val="accent6">
                  <a:lumMod val="50000"/>
                </a:schemeClr>
              </a:solidFill>
              <a:latin typeface="Century Gothic" panose="020B0502020202020204" pitchFamily="34" charset="0"/>
            </a:endParaRPr>
          </a:p>
          <a:p>
            <a:pPr algn="just">
              <a:defRPr/>
            </a:pPr>
            <a:endParaRPr lang="en-ZA" altLang="en-US" sz="2400" dirty="0">
              <a:solidFill>
                <a:schemeClr val="accent6">
                  <a:lumMod val="50000"/>
                </a:schemeClr>
              </a:solidFill>
              <a:latin typeface="Century Gothic" panose="020B0502020202020204" pitchFamily="34" charset="0"/>
            </a:endParaRPr>
          </a:p>
          <a:p>
            <a:pPr>
              <a:defRPr/>
            </a:pPr>
            <a:endParaRPr lang="en-ZA" altLang="en-US" sz="2200" kern="1200" dirty="0" smtClean="0">
              <a:solidFill>
                <a:srgbClr val="FF0000"/>
              </a:solidFill>
              <a:latin typeface="Century Gothic" panose="020B0502020202020204" pitchFamily="34" charset="0"/>
            </a:endParaRPr>
          </a:p>
          <a:p>
            <a:pPr>
              <a:defRPr/>
            </a:pPr>
            <a:endParaRPr lang="en-ZA" altLang="en-US" sz="2200" dirty="0" smtClean="0">
              <a:solidFill>
                <a:srgbClr val="FF0000"/>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39</a:t>
            </a:fld>
            <a:endParaRPr lang="en-ZA" dirty="0"/>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315913" y="387350"/>
            <a:ext cx="9066212" cy="933450"/>
          </a:xfrm>
        </p:spPr>
        <p:txBody>
          <a:bodyPr/>
          <a:lstStyle/>
          <a:p>
            <a:pPr>
              <a:defRPr/>
            </a:pPr>
            <a:r>
              <a:rPr lang="en-ZA" altLang="en-US" sz="4000" b="1" dirty="0" smtClean="0">
                <a:latin typeface="Century Gothic" panose="020B0502020202020204" pitchFamily="34" charset="0"/>
              </a:rPr>
              <a:t>Role </a:t>
            </a:r>
            <a:r>
              <a:rPr lang="en-ZA" altLang="en-US" sz="4000" b="1" dirty="0">
                <a:latin typeface="Century Gothic" panose="020B0502020202020204" pitchFamily="34" charset="0"/>
              </a:rPr>
              <a:t>of Umalusi</a:t>
            </a:r>
            <a:endParaRPr lang="en-US" altLang="en-US" sz="4000" b="1" dirty="0">
              <a:latin typeface="Century Gothic" panose="020B0502020202020204" pitchFamily="34" charset="0"/>
            </a:endParaRPr>
          </a:p>
        </p:txBody>
      </p:sp>
      <p:sp>
        <p:nvSpPr>
          <p:cNvPr id="71683" name="Content Placeholder 2"/>
          <p:cNvSpPr>
            <a:spLocks noGrp="1"/>
          </p:cNvSpPr>
          <p:nvPr>
            <p:ph idx="1"/>
          </p:nvPr>
        </p:nvSpPr>
        <p:spPr/>
        <p:txBody>
          <a:bodyPr/>
          <a:lstStyle/>
          <a:p>
            <a:pPr marL="106363" indent="0" algn="just">
              <a:buFont typeface="Wingdings" panose="05000000000000000000" pitchFamily="2" charset="2"/>
              <a:buNone/>
              <a:defRPr/>
            </a:pPr>
            <a:endParaRPr lang="en-US" altLang="en-US" sz="1400" kern="1200" dirty="0">
              <a:solidFill>
                <a:schemeClr val="accent6">
                  <a:lumMod val="50000"/>
                </a:schemeClr>
              </a:solidFill>
              <a:latin typeface="Century Gothic" panose="020B0502020202020204" pitchFamily="34" charset="0"/>
            </a:endParaRPr>
          </a:p>
          <a:p>
            <a:pPr algn="just">
              <a:defRPr/>
            </a:pPr>
            <a:r>
              <a:rPr lang="en-US" altLang="en-US" sz="2800" kern="1200" dirty="0">
                <a:solidFill>
                  <a:schemeClr val="accent6">
                    <a:lumMod val="50000"/>
                  </a:schemeClr>
                </a:solidFill>
                <a:latin typeface="Century Gothic" panose="020B0502020202020204" pitchFamily="34" charset="0"/>
              </a:rPr>
              <a:t>Umalusi is the quality Council responsible for qualifications registered on the  general and further education and training </a:t>
            </a:r>
            <a:r>
              <a:rPr lang="en-US" altLang="en-US" sz="2800" kern="1200" dirty="0" smtClean="0">
                <a:solidFill>
                  <a:schemeClr val="accent6">
                    <a:lumMod val="50000"/>
                  </a:schemeClr>
                </a:solidFill>
                <a:latin typeface="Century Gothic" panose="020B0502020202020204" pitchFamily="34" charset="0"/>
              </a:rPr>
              <a:t>qualifications </a:t>
            </a:r>
            <a:r>
              <a:rPr lang="en-US" altLang="en-US" sz="2800" kern="1200" dirty="0">
                <a:solidFill>
                  <a:schemeClr val="accent6">
                    <a:lumMod val="50000"/>
                  </a:schemeClr>
                </a:solidFill>
                <a:latin typeface="Century Gothic" panose="020B0502020202020204" pitchFamily="34" charset="0"/>
              </a:rPr>
              <a:t>sub-framework (GFETQSF) on the National Qualifications Framework (NQF).</a:t>
            </a:r>
          </a:p>
          <a:p>
            <a:pPr algn="just">
              <a:defRPr/>
            </a:pPr>
            <a:r>
              <a:rPr lang="en-US" altLang="en-US" sz="2800" kern="1200" dirty="0">
                <a:solidFill>
                  <a:schemeClr val="accent6">
                    <a:lumMod val="50000"/>
                  </a:schemeClr>
                </a:solidFill>
                <a:latin typeface="Century Gothic" panose="020B0502020202020204" pitchFamily="34" charset="0"/>
              </a:rPr>
              <a:t>The Council ensures that the providers of </a:t>
            </a:r>
            <a:br>
              <a:rPr lang="en-US" altLang="en-US" sz="2800" kern="1200" dirty="0">
                <a:solidFill>
                  <a:schemeClr val="accent6">
                    <a:lumMod val="50000"/>
                  </a:schemeClr>
                </a:solidFill>
                <a:latin typeface="Century Gothic" panose="020B0502020202020204" pitchFamily="34" charset="0"/>
              </a:rPr>
            </a:br>
            <a:r>
              <a:rPr lang="en-US" altLang="en-US" sz="2800" kern="1200" dirty="0">
                <a:solidFill>
                  <a:schemeClr val="accent6">
                    <a:lumMod val="50000"/>
                  </a:schemeClr>
                </a:solidFill>
                <a:latin typeface="Century Gothic" panose="020B0502020202020204" pitchFamily="34" charset="0"/>
              </a:rPr>
              <a:t>education and training have the capacity to deliver and assess qualifications and </a:t>
            </a:r>
            <a:br>
              <a:rPr lang="en-US" altLang="en-US" sz="2800" kern="1200" dirty="0">
                <a:solidFill>
                  <a:schemeClr val="accent6">
                    <a:lumMod val="50000"/>
                  </a:schemeClr>
                </a:solidFill>
                <a:latin typeface="Century Gothic" panose="020B0502020202020204" pitchFamily="34" charset="0"/>
              </a:rPr>
            </a:br>
            <a:r>
              <a:rPr lang="en-US" altLang="en-US" sz="2800" kern="1200" dirty="0">
                <a:solidFill>
                  <a:schemeClr val="accent6">
                    <a:lumMod val="50000"/>
                  </a:schemeClr>
                </a:solidFill>
                <a:latin typeface="Century Gothic" panose="020B0502020202020204" pitchFamily="34" charset="0"/>
              </a:rPr>
              <a:t>learning programmes and are doing so to expected standards of quality.</a:t>
            </a:r>
          </a:p>
        </p:txBody>
      </p:sp>
      <p:sp>
        <p:nvSpPr>
          <p:cNvPr id="2" name="Slide Number Placeholder 1"/>
          <p:cNvSpPr>
            <a:spLocks noGrp="1"/>
          </p:cNvSpPr>
          <p:nvPr>
            <p:ph type="sldNum" sz="quarter" idx="10"/>
          </p:nvPr>
        </p:nvSpPr>
        <p:spPr/>
        <p:txBody>
          <a:bodyPr/>
          <a:lstStyle/>
          <a:p>
            <a:pPr>
              <a:defRPr/>
            </a:pPr>
            <a:fld id="{AEDE0020-8214-44FA-A6B7-E797773B1395}" type="slidenum">
              <a:rPr lang="en-ZA" smtClean="0"/>
              <a:pPr>
                <a:defRPr/>
              </a:pPr>
              <a:t>4</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320675" y="1036638"/>
            <a:ext cx="9520238" cy="5257800"/>
          </a:xfrm>
        </p:spPr>
        <p:txBody>
          <a:bodyPr/>
          <a:lstStyle/>
          <a:p>
            <a:pPr indent="-180000" algn="just" eaLnBrk="1" hangingPunct="1">
              <a:buFont typeface="Wingdings" panose="05000000000000000000" pitchFamily="2" charset="2"/>
              <a:buNone/>
              <a:defRPr/>
            </a:pPr>
            <a:endParaRPr lang="en-ZA" altLang="en-US" sz="4400" b="1" dirty="0">
              <a:solidFill>
                <a:schemeClr val="accent6">
                  <a:lumMod val="50000"/>
                </a:schemeClr>
              </a:solidFill>
              <a:latin typeface="Century Gothic" panose="020B0502020202020204" pitchFamily="34" charset="0"/>
            </a:endParaRPr>
          </a:p>
          <a:p>
            <a:pPr marL="266700" indent="0" algn="just" eaLnBrk="1" hangingPunct="1">
              <a:buFont typeface="Wingdings" panose="05000000000000000000" pitchFamily="2" charset="2"/>
              <a:buNone/>
              <a:defRPr/>
            </a:pPr>
            <a:r>
              <a:rPr lang="en-US" altLang="en-US" dirty="0" smtClean="0">
                <a:solidFill>
                  <a:schemeClr val="accent6">
                    <a:lumMod val="50000"/>
                  </a:schemeClr>
                </a:solidFill>
                <a:latin typeface="Century Gothic" panose="020B0502020202020204" pitchFamily="34" charset="0"/>
              </a:rPr>
              <a:t>We would like to convey our sincere appreciation to our Council for their continued support.</a:t>
            </a:r>
          </a:p>
          <a:p>
            <a:pPr indent="-180000" algn="just" eaLnBrk="1" hangingPunct="1">
              <a:buFont typeface="Wingdings" panose="05000000000000000000" pitchFamily="2" charset="2"/>
              <a:buNone/>
              <a:defRPr/>
            </a:pPr>
            <a:endParaRPr lang="en-US" altLang="en-US" sz="900" dirty="0" smtClean="0">
              <a:solidFill>
                <a:schemeClr val="accent6">
                  <a:lumMod val="50000"/>
                </a:schemeClr>
              </a:solidFill>
              <a:latin typeface="Century Gothic" panose="020B0502020202020204" pitchFamily="34" charset="0"/>
            </a:endParaRPr>
          </a:p>
          <a:p>
            <a:pPr marL="266700" indent="0" algn="just" eaLnBrk="1" hangingPunct="1">
              <a:buNone/>
              <a:defRPr/>
            </a:pPr>
            <a:r>
              <a:rPr lang="en-US" altLang="en-US" dirty="0">
                <a:solidFill>
                  <a:schemeClr val="accent6">
                    <a:lumMod val="50000"/>
                  </a:schemeClr>
                </a:solidFill>
                <a:latin typeface="Century Gothic" panose="020B0502020202020204" pitchFamily="34" charset="0"/>
              </a:rPr>
              <a:t>Thank you very much to the Chairperson of the </a:t>
            </a:r>
            <a:r>
              <a:rPr lang="en-ZA" altLang="en-US" dirty="0" smtClean="0">
                <a:solidFill>
                  <a:schemeClr val="accent6">
                    <a:lumMod val="50000"/>
                  </a:schemeClr>
                </a:solidFill>
                <a:latin typeface="Century Gothic" panose="020B0502020202020204" pitchFamily="34" charset="0"/>
              </a:rPr>
              <a:t>Select Committee on Education </a:t>
            </a:r>
            <a:r>
              <a:rPr lang="en-ZA" altLang="en-US" dirty="0" err="1" smtClean="0">
                <a:solidFill>
                  <a:schemeClr val="accent6">
                    <a:lumMod val="50000"/>
                  </a:schemeClr>
                </a:solidFill>
                <a:latin typeface="Century Gothic" panose="020B0502020202020204" pitchFamily="34" charset="0"/>
              </a:rPr>
              <a:t>Aand</a:t>
            </a:r>
            <a:r>
              <a:rPr lang="en-ZA" altLang="en-US" dirty="0" smtClean="0">
                <a:solidFill>
                  <a:schemeClr val="accent6">
                    <a:lumMod val="50000"/>
                  </a:schemeClr>
                </a:solidFill>
                <a:latin typeface="Century Gothic" panose="020B0502020202020204" pitchFamily="34" charset="0"/>
              </a:rPr>
              <a:t> Recreation </a:t>
            </a:r>
            <a:r>
              <a:rPr lang="en-US" altLang="en-US" dirty="0" smtClean="0">
                <a:solidFill>
                  <a:schemeClr val="accent6">
                    <a:lumMod val="50000"/>
                  </a:schemeClr>
                </a:solidFill>
                <a:latin typeface="Century Gothic" panose="020B0502020202020204" pitchFamily="34" charset="0"/>
              </a:rPr>
              <a:t>and </a:t>
            </a:r>
            <a:r>
              <a:rPr lang="en-US" altLang="en-US" dirty="0">
                <a:solidFill>
                  <a:schemeClr val="accent6">
                    <a:lumMod val="50000"/>
                  </a:schemeClr>
                </a:solidFill>
                <a:latin typeface="Century Gothic" panose="020B0502020202020204" pitchFamily="34" charset="0"/>
              </a:rPr>
              <a:t>the </a:t>
            </a:r>
            <a:r>
              <a:rPr lang="en-ZA" altLang="en-US" dirty="0">
                <a:solidFill>
                  <a:schemeClr val="accent6">
                    <a:lumMod val="50000"/>
                  </a:schemeClr>
                </a:solidFill>
                <a:latin typeface="Century Gothic" panose="020B0502020202020204" pitchFamily="34" charset="0"/>
              </a:rPr>
              <a:t>Honourable</a:t>
            </a:r>
            <a:r>
              <a:rPr lang="en-US" altLang="en-US" dirty="0">
                <a:solidFill>
                  <a:schemeClr val="accent6">
                    <a:lumMod val="50000"/>
                  </a:schemeClr>
                </a:solidFill>
                <a:latin typeface="Century Gothic" panose="020B0502020202020204" pitchFamily="34" charset="0"/>
              </a:rPr>
              <a:t>  members for this opportunity to present Umalusi’s 2018/19 Annual Performance Plan</a:t>
            </a:r>
            <a:r>
              <a:rPr lang="en-US" altLang="en-US" dirty="0" smtClean="0">
                <a:solidFill>
                  <a:schemeClr val="accent6">
                    <a:lumMod val="50000"/>
                  </a:schemeClr>
                </a:solidFill>
                <a:latin typeface="Century Gothic" panose="020B0502020202020204" pitchFamily="34" charset="0"/>
              </a:rPr>
              <a:t>.</a:t>
            </a:r>
          </a:p>
          <a:p>
            <a:pPr marL="266700" indent="0" algn="ctr" eaLnBrk="1" hangingPunct="1">
              <a:buNone/>
              <a:defRPr/>
            </a:pPr>
            <a:endParaRPr lang="en-US" altLang="en-US" dirty="0">
              <a:solidFill>
                <a:schemeClr val="accent6">
                  <a:lumMod val="50000"/>
                </a:schemeClr>
              </a:solidFill>
              <a:latin typeface="Century Gothic" panose="020B0502020202020204" pitchFamily="34" charset="0"/>
            </a:endParaRPr>
          </a:p>
          <a:p>
            <a:pPr lvl="1" eaLnBrk="1" hangingPunct="1">
              <a:buFont typeface="Wingdings" panose="05000000000000000000" pitchFamily="2" charset="2"/>
              <a:buNone/>
              <a:defRPr/>
            </a:pPr>
            <a:endParaRPr lang="en-US" altLang="en-US" sz="100" dirty="0" smtClean="0">
              <a:solidFill>
                <a:schemeClr val="accent6">
                  <a:lumMod val="50000"/>
                </a:schemeClr>
              </a:solidFill>
            </a:endParaRPr>
          </a:p>
          <a:p>
            <a:pPr algn="ctr" eaLnBrk="1" hangingPunct="1">
              <a:buFont typeface="Wingdings" panose="05000000000000000000" pitchFamily="2" charset="2"/>
              <a:buNone/>
              <a:defRPr/>
            </a:pPr>
            <a:r>
              <a:rPr lang="en-US" altLang="en-US" sz="2400" dirty="0" smtClean="0">
                <a:solidFill>
                  <a:schemeClr val="accent6">
                    <a:lumMod val="50000"/>
                  </a:schemeClr>
                </a:solidFill>
                <a:latin typeface="Century Gothic" panose="020B0502020202020204" pitchFamily="34" charset="0"/>
              </a:rPr>
              <a:t>   </a:t>
            </a:r>
            <a:endParaRPr lang="en-US" altLang="en-US" sz="2400" b="1" dirty="0" smtClean="0">
              <a:solidFill>
                <a:schemeClr val="accent6">
                  <a:lumMod val="50000"/>
                </a:schemeClr>
              </a:solidFill>
              <a:latin typeface="Century Gothic" panose="020B0502020202020204" pitchFamily="34" charset="0"/>
            </a:endParaRPr>
          </a:p>
        </p:txBody>
      </p:sp>
      <p:sp>
        <p:nvSpPr>
          <p:cNvPr id="110595" name="Title 1"/>
          <p:cNvSpPr>
            <a:spLocks noGrp="1"/>
          </p:cNvSpPr>
          <p:nvPr>
            <p:ph type="title"/>
          </p:nvPr>
        </p:nvSpPr>
        <p:spPr>
          <a:xfrm>
            <a:off x="547688" y="569913"/>
            <a:ext cx="9066212" cy="933450"/>
          </a:xfrm>
        </p:spPr>
        <p:txBody>
          <a:bodyPr/>
          <a:lstStyle/>
          <a:p>
            <a:pPr>
              <a:defRPr/>
            </a:pPr>
            <a:r>
              <a:rPr lang="en-ZA" altLang="en-US" sz="6000" b="1" dirty="0">
                <a:latin typeface="Century Gothic" panose="020B0502020202020204" pitchFamily="34" charset="0"/>
              </a:rPr>
              <a:t>THANK YOU</a:t>
            </a:r>
          </a:p>
        </p:txBody>
      </p:sp>
      <p:sp>
        <p:nvSpPr>
          <p:cNvPr id="2" name="Slide Number Placeholder 1"/>
          <p:cNvSpPr>
            <a:spLocks noGrp="1"/>
          </p:cNvSpPr>
          <p:nvPr>
            <p:ph type="sldNum" sz="quarter" idx="10"/>
          </p:nvPr>
        </p:nvSpPr>
        <p:spPr/>
        <p:txBody>
          <a:bodyPr/>
          <a:lstStyle/>
          <a:p>
            <a:pPr>
              <a:defRPr/>
            </a:pPr>
            <a:fld id="{58720899-DEBF-404C-984F-56D19586B7B5}" type="slidenum">
              <a:rPr lang="en-ZA"/>
              <a:pPr>
                <a:defRPr/>
              </a:pPr>
              <a:t>40</a:t>
            </a:fld>
            <a:endParaRPr lang="en-ZA" dirty="0"/>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503238" y="1189038"/>
            <a:ext cx="9069387" cy="4968875"/>
          </a:xfrm>
        </p:spPr>
        <p:txBody>
          <a:bodyPr/>
          <a:lstStyle/>
          <a:p>
            <a:pPr>
              <a:buFont typeface="Wingdings" panose="05000000000000000000" pitchFamily="2" charset="2"/>
              <a:buNone/>
              <a:defRPr/>
            </a:pPr>
            <a:endParaRPr lang="en-US" altLang="en-US" sz="2400" dirty="0" smtClean="0">
              <a:latin typeface="Century Gothic" panose="020B0502020202020204" pitchFamily="34" charset="0"/>
            </a:endParaRPr>
          </a:p>
          <a:p>
            <a:pPr algn="just">
              <a:defRPr/>
            </a:pPr>
            <a:r>
              <a:rPr lang="en-US" altLang="en-US" sz="2800" kern="1200" dirty="0" smtClean="0">
                <a:solidFill>
                  <a:schemeClr val="accent6">
                    <a:lumMod val="50000"/>
                  </a:schemeClr>
                </a:solidFill>
                <a:latin typeface="Century Gothic" panose="020B0502020202020204" pitchFamily="34" charset="0"/>
              </a:rPr>
              <a:t>Umalusi’s </a:t>
            </a:r>
            <a:r>
              <a:rPr lang="en-US" altLang="en-US" sz="2800" kern="1200" dirty="0">
                <a:solidFill>
                  <a:schemeClr val="accent6">
                    <a:lumMod val="50000"/>
                  </a:schemeClr>
                </a:solidFill>
                <a:latin typeface="Century Gothic" panose="020B0502020202020204" pitchFamily="34" charset="0"/>
              </a:rPr>
              <a:t>mandate is determined by two Acts namely: </a:t>
            </a:r>
          </a:p>
          <a:p>
            <a:pPr lvl="1" algn="just">
              <a:buFont typeface="Wingdings" panose="05000000000000000000" pitchFamily="2" charset="2"/>
              <a:buChar char="§"/>
              <a:defRPr/>
            </a:pPr>
            <a:r>
              <a:rPr lang="en-US" altLang="en-US" sz="2600" kern="1200" dirty="0">
                <a:solidFill>
                  <a:schemeClr val="accent6">
                    <a:lumMod val="50000"/>
                  </a:schemeClr>
                </a:solidFill>
                <a:latin typeface="Century Gothic" panose="020B0502020202020204" pitchFamily="34" charset="0"/>
              </a:rPr>
              <a:t>The National Qualifications Framework (NQF) Act </a:t>
            </a:r>
            <a:r>
              <a:rPr lang="en-US" altLang="en-US" sz="2600" kern="1200" dirty="0" smtClean="0">
                <a:solidFill>
                  <a:schemeClr val="accent6">
                    <a:lumMod val="50000"/>
                  </a:schemeClr>
                </a:solidFill>
                <a:latin typeface="Century Gothic" panose="020B0502020202020204" pitchFamily="34" charset="0"/>
              </a:rPr>
              <a:t>No 67 of 2008; </a:t>
            </a:r>
            <a:r>
              <a:rPr lang="en-US" altLang="en-US" sz="2600" kern="1200" dirty="0">
                <a:solidFill>
                  <a:schemeClr val="accent6">
                    <a:lumMod val="50000"/>
                  </a:schemeClr>
                </a:solidFill>
                <a:latin typeface="Century Gothic" panose="020B0502020202020204" pitchFamily="34" charset="0"/>
              </a:rPr>
              <a:t>and </a:t>
            </a:r>
          </a:p>
          <a:p>
            <a:pPr lvl="1" algn="just">
              <a:buFont typeface="Wingdings" panose="05000000000000000000" pitchFamily="2" charset="2"/>
              <a:buChar char="§"/>
              <a:defRPr/>
            </a:pPr>
            <a:r>
              <a:rPr lang="en-US" altLang="en-US" sz="2600" kern="1200" dirty="0">
                <a:solidFill>
                  <a:schemeClr val="accent6">
                    <a:lumMod val="50000"/>
                  </a:schemeClr>
                </a:solidFill>
                <a:latin typeface="Century Gothic" panose="020B0502020202020204" pitchFamily="34" charset="0"/>
              </a:rPr>
              <a:t>The General and Further Education and Training Quality Assurance (</a:t>
            </a:r>
            <a:r>
              <a:rPr lang="en-US" altLang="en-US" sz="2600" kern="1200" dirty="0" smtClean="0">
                <a:solidFill>
                  <a:schemeClr val="accent6">
                    <a:lumMod val="50000"/>
                  </a:schemeClr>
                </a:solidFill>
                <a:latin typeface="Century Gothic" panose="020B0502020202020204" pitchFamily="34" charset="0"/>
              </a:rPr>
              <a:t>GENFETQA) Act No 58 of </a:t>
            </a:r>
            <a:r>
              <a:rPr lang="en-US" altLang="en-US" sz="2600" kern="1200" dirty="0">
                <a:solidFill>
                  <a:schemeClr val="accent6">
                    <a:lumMod val="50000"/>
                  </a:schemeClr>
                </a:solidFill>
                <a:latin typeface="Century Gothic" panose="020B0502020202020204" pitchFamily="34" charset="0"/>
              </a:rPr>
              <a:t>2001 amended in </a:t>
            </a:r>
            <a:r>
              <a:rPr lang="en-US" altLang="en-US" sz="2600" kern="1200" dirty="0" smtClean="0">
                <a:solidFill>
                  <a:schemeClr val="accent6">
                    <a:lumMod val="50000"/>
                  </a:schemeClr>
                </a:solidFill>
                <a:latin typeface="Century Gothic" panose="020B0502020202020204" pitchFamily="34" charset="0"/>
              </a:rPr>
              <a:t>2008.</a:t>
            </a:r>
            <a:endParaRPr lang="en-US" altLang="en-US" sz="2600" kern="1200" dirty="0">
              <a:solidFill>
                <a:schemeClr val="accent6">
                  <a:lumMod val="50000"/>
                </a:schemeClr>
              </a:solidFill>
              <a:latin typeface="Century Gothic" panose="020B0502020202020204" pitchFamily="34" charset="0"/>
            </a:endParaRPr>
          </a:p>
          <a:p>
            <a:pPr>
              <a:buFont typeface="Wingdings" panose="05000000000000000000" pitchFamily="2" charset="2"/>
              <a:buNone/>
              <a:defRPr/>
            </a:pPr>
            <a:endParaRPr lang="en-US" altLang="en-US" dirty="0" smtClean="0">
              <a:latin typeface="Century Gothic" panose="020B0502020202020204" pitchFamily="34" charset="0"/>
            </a:endParaRPr>
          </a:p>
          <a:p>
            <a:pPr>
              <a:buFont typeface="Wingdings" panose="05000000000000000000" pitchFamily="2" charset="2"/>
              <a:buNone/>
              <a:defRPr/>
            </a:pPr>
            <a:r>
              <a:rPr lang="en-US" altLang="en-US" dirty="0" smtClean="0">
                <a:latin typeface="Century Gothic" panose="020B0502020202020204" pitchFamily="34" charset="0"/>
              </a:rPr>
              <a:t>	</a:t>
            </a:r>
            <a:endParaRPr lang="en-ZA" altLang="en-US" sz="2400" dirty="0" smtClean="0"/>
          </a:p>
        </p:txBody>
      </p:sp>
      <p:pic>
        <p:nvPicPr>
          <p:cNvPr id="10243"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245" name="Rectangle 5"/>
          <p:cNvSpPr>
            <a:spLocks noGrp="1" noChangeArrowheads="1"/>
          </p:cNvSpPr>
          <p:nvPr>
            <p:ph type="body"/>
          </p:nvPr>
        </p:nvSpPr>
        <p:spPr>
          <a:xfrm>
            <a:off x="503238" y="539750"/>
            <a:ext cx="9070975" cy="719138"/>
          </a:xfrm>
        </p:spPr>
        <p:txBody>
          <a:bodyPr anchor="t"/>
          <a:lstStyle/>
          <a:p>
            <a:pPr>
              <a:defRPr/>
            </a:pPr>
            <a:r>
              <a:rPr lang="en-ZA" sz="4000" b="1" dirty="0" smtClean="0">
                <a:latin typeface="Century Gothic" panose="020B0502020202020204" pitchFamily="34" charset="0"/>
              </a:rPr>
              <a:t>Mandate </a:t>
            </a:r>
            <a:r>
              <a:rPr lang="en-ZA" sz="4000" b="1" dirty="0">
                <a:latin typeface="Century Gothic" panose="020B0502020202020204" pitchFamily="34" charset="0"/>
              </a:rPr>
              <a:t>summarised</a:t>
            </a:r>
          </a:p>
          <a:p>
            <a:pPr marL="431800" indent="-323850" algn="l"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3200" dirty="0" smtClean="0"/>
          </a:p>
          <a:p>
            <a:pPr marL="431800" indent="-323850" algn="l"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3200" dirty="0" smtClean="0"/>
          </a:p>
        </p:txBody>
      </p:sp>
      <p:sp>
        <p:nvSpPr>
          <p:cNvPr id="2" name="Slide Number Placeholder 1"/>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numCol="1" anchorCtr="0" compatLnSpc="1">
            <a:prstTxWarp prst="textNoShape">
              <a:avLst/>
            </a:prstTxWarp>
          </a:bodyP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endParaRPr lang="en-ZA" altLang="en-US" smtClean="0"/>
          </a:p>
        </p:txBody>
      </p:sp>
      <p:sp>
        <p:nvSpPr>
          <p:cNvPr id="10246" name="Slide Number Placeholder 1"/>
          <p:cNvSpPr txBox="1">
            <a:spLocks/>
          </p:cNvSpPr>
          <p:nvPr/>
        </p:nvSpPr>
        <p:spPr bwMode="auto">
          <a:xfrm>
            <a:off x="7140575" y="7007225"/>
            <a:ext cx="2266950" cy="401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nSpc>
                <a:spcPct val="93000"/>
              </a:lnSpc>
              <a:spcAft>
                <a:spcPts val="1425"/>
              </a:spcAft>
              <a:buClr>
                <a:srgbClr val="000000"/>
              </a:buClr>
              <a:buSzPct val="45000"/>
              <a:buFont typeface="Wingdings" panose="05000000000000000000" pitchFamily="2" charset="2"/>
              <a:buChar char=""/>
              <a:defRPr sz="3200">
                <a:solidFill>
                  <a:srgbClr val="000000"/>
                </a:solidFill>
                <a:latin typeface="Arial" panose="020B0604020202020204" pitchFamily="34" charset="0"/>
                <a:ea typeface="MS Gothic" panose="020B0609070205080204" pitchFamily="49" charset="-128"/>
              </a:defRPr>
            </a:lvl1pPr>
            <a:lvl2pPr marL="860425" indent="-285750">
              <a:lnSpc>
                <a:spcPct val="93000"/>
              </a:lnSpc>
              <a:spcAft>
                <a:spcPts val="1138"/>
              </a:spcAft>
              <a:buClr>
                <a:srgbClr val="000000"/>
              </a:buClr>
              <a:buSzPct val="75000"/>
              <a:buFont typeface="Symbol" panose="05050102010706020507" pitchFamily="18" charset="2"/>
              <a:buChar char=""/>
              <a:defRPr sz="2800">
                <a:solidFill>
                  <a:srgbClr val="000000"/>
                </a:solidFill>
                <a:latin typeface="Arial" panose="020B0604020202020204" pitchFamily="34" charset="0"/>
                <a:ea typeface="MS Gothic" panose="020B0609070205080204" pitchFamily="49" charset="-128"/>
              </a:defRPr>
            </a:lvl2pPr>
            <a:lvl3pPr marL="1293813">
              <a:lnSpc>
                <a:spcPct val="93000"/>
              </a:lnSpc>
              <a:spcAft>
                <a:spcPts val="850"/>
              </a:spcAft>
              <a:buClr>
                <a:srgbClr val="000000"/>
              </a:buClr>
              <a:buSzPct val="45000"/>
              <a:buFont typeface="Wingdings" panose="05000000000000000000" pitchFamily="2" charset="2"/>
              <a:buChar char=""/>
              <a:defRPr sz="2400">
                <a:solidFill>
                  <a:srgbClr val="000000"/>
                </a:solidFill>
                <a:latin typeface="Arial" panose="020B0604020202020204" pitchFamily="34" charset="0"/>
                <a:ea typeface="MS Gothic" panose="020B0609070205080204" pitchFamily="49" charset="-128"/>
              </a:defRPr>
            </a:lvl3pPr>
            <a:lvl4pPr marL="1725613">
              <a:lnSpc>
                <a:spcPct val="93000"/>
              </a:lnSpc>
              <a:spcAft>
                <a:spcPts val="575"/>
              </a:spcAft>
              <a:buClr>
                <a:srgbClr val="000000"/>
              </a:buClr>
              <a:buSzPct val="75000"/>
              <a:buFont typeface="Symbol" panose="05050102010706020507" pitchFamily="18" charset="2"/>
              <a:buChar char=""/>
              <a:defRPr sz="2000">
                <a:solidFill>
                  <a:srgbClr val="000000"/>
                </a:solidFill>
                <a:latin typeface="Arial" panose="020B0604020202020204" pitchFamily="34" charset="0"/>
                <a:ea typeface="MS Gothic" panose="020B0609070205080204" pitchFamily="49" charset="-128"/>
              </a:defRPr>
            </a:lvl4pPr>
            <a:lvl5pPr marL="2157413">
              <a:lnSpc>
                <a:spcPct val="93000"/>
              </a:lnSpc>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5pPr>
            <a:lvl6pPr marL="2614613" indent="-2159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6pPr>
            <a:lvl7pPr marL="3071813" indent="-2159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7pPr>
            <a:lvl8pPr marL="3529013" indent="-2159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8pPr>
            <a:lvl9pPr marL="3986213" indent="-2159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9pPr>
          </a:lstStyle>
          <a:p>
            <a:pPr algn="r">
              <a:lnSpc>
                <a:spcPct val="100000"/>
              </a:lnSpc>
              <a:spcAft>
                <a:spcPct val="0"/>
              </a:spcAft>
              <a:buClrTx/>
              <a:buSzTx/>
              <a:buFontTx/>
              <a:buNone/>
            </a:pPr>
            <a:r>
              <a:rPr lang="en-ZA" altLang="en-US" sz="1200" b="1">
                <a:solidFill>
                  <a:srgbClr val="898989"/>
                </a:solidFill>
                <a:latin typeface="Century Gothic" panose="020B0502020202020204" pitchFamily="34" charset="0"/>
              </a:rPr>
              <a:t>4</a:t>
            </a:r>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392112" y="1258888"/>
            <a:ext cx="9436101" cy="5184775"/>
          </a:xfrm>
        </p:spPr>
        <p:txBody>
          <a:bodyPr/>
          <a:lstStyle/>
          <a:p>
            <a:pPr algn="just">
              <a:defRPr/>
            </a:pPr>
            <a:r>
              <a:rPr lang="en-US" altLang="en-US" sz="2800" kern="1200" dirty="0">
                <a:solidFill>
                  <a:schemeClr val="accent6">
                    <a:lumMod val="50000"/>
                  </a:schemeClr>
                </a:solidFill>
                <a:latin typeface="Century Gothic" panose="020B0502020202020204" pitchFamily="34" charset="0"/>
              </a:rPr>
              <a:t>Develop and manage a sub-framework of qualifications in collaboration with SAQA and the other two </a:t>
            </a:r>
            <a:r>
              <a:rPr lang="en-US" altLang="en-US" sz="2800" kern="1200" dirty="0" smtClean="0">
                <a:solidFill>
                  <a:schemeClr val="accent6">
                    <a:lumMod val="50000"/>
                  </a:schemeClr>
                </a:solidFill>
                <a:latin typeface="Century Gothic" panose="020B0502020202020204" pitchFamily="34" charset="0"/>
              </a:rPr>
              <a:t>Quality Councils (QCs) </a:t>
            </a:r>
            <a:r>
              <a:rPr lang="en-US" altLang="en-US" sz="2800" kern="1200" dirty="0">
                <a:solidFill>
                  <a:schemeClr val="accent6">
                    <a:lumMod val="50000"/>
                  </a:schemeClr>
                </a:solidFill>
                <a:latin typeface="Century Gothic" panose="020B0502020202020204" pitchFamily="34" charset="0"/>
              </a:rPr>
              <a:t>supported by the necessary quality assurance policies and processes.</a:t>
            </a:r>
            <a:r>
              <a:rPr lang="en-ZA" altLang="en-US" sz="2800" kern="1200" dirty="0">
                <a:solidFill>
                  <a:schemeClr val="accent6">
                    <a:lumMod val="50000"/>
                  </a:schemeClr>
                </a:solidFill>
                <a:latin typeface="Century Gothic" panose="020B0502020202020204" pitchFamily="34" charset="0"/>
              </a:rPr>
              <a:t> </a:t>
            </a:r>
          </a:p>
          <a:p>
            <a:pPr algn="just">
              <a:defRPr/>
            </a:pPr>
            <a:r>
              <a:rPr lang="en-ZA" altLang="en-US" sz="2800" kern="1200" dirty="0">
                <a:solidFill>
                  <a:schemeClr val="accent6">
                    <a:lumMod val="50000"/>
                  </a:schemeClr>
                </a:solidFill>
                <a:latin typeface="Century Gothic" panose="020B0502020202020204" pitchFamily="34" charset="0"/>
              </a:rPr>
              <a:t>Develop and implement the necessary quality assurance policies in respect of quality assurance of </a:t>
            </a:r>
            <a:r>
              <a:rPr lang="en-ZA" altLang="en-US" sz="2800" kern="1200" dirty="0" smtClean="0">
                <a:solidFill>
                  <a:schemeClr val="accent6">
                    <a:lumMod val="50000"/>
                  </a:schemeClr>
                </a:solidFill>
                <a:latin typeface="Century Gothic" panose="020B0502020202020204" pitchFamily="34" charset="0"/>
              </a:rPr>
              <a:t>provision.</a:t>
            </a:r>
            <a:endParaRPr lang="en-ZA" altLang="en-US" sz="2800" kern="1200" dirty="0">
              <a:solidFill>
                <a:schemeClr val="accent6">
                  <a:lumMod val="50000"/>
                </a:schemeClr>
              </a:solidFill>
              <a:latin typeface="Century Gothic" panose="020B0502020202020204" pitchFamily="34" charset="0"/>
            </a:endParaRPr>
          </a:p>
          <a:p>
            <a:pPr algn="just">
              <a:defRPr/>
            </a:pPr>
            <a:r>
              <a:rPr lang="en-ZA" altLang="en-US" sz="2800" kern="1200" dirty="0">
                <a:solidFill>
                  <a:schemeClr val="accent6">
                    <a:lumMod val="50000"/>
                  </a:schemeClr>
                </a:solidFill>
                <a:latin typeface="Century Gothic" panose="020B0502020202020204" pitchFamily="34" charset="0"/>
              </a:rPr>
              <a:t>Maintain a database of learner achievements and related matters; and submit such data in a format determined in consultation with the SAQA for recording on </a:t>
            </a:r>
            <a:r>
              <a:rPr lang="en-ZA" altLang="en-US" sz="2800" kern="1200" dirty="0" smtClean="0">
                <a:solidFill>
                  <a:schemeClr val="accent6">
                    <a:lumMod val="50000"/>
                  </a:schemeClr>
                </a:solidFill>
                <a:latin typeface="Century Gothic" panose="020B0502020202020204" pitchFamily="34" charset="0"/>
              </a:rPr>
              <a:t>the </a:t>
            </a:r>
            <a:r>
              <a:rPr lang="en-ZA" altLang="en-US" sz="2800" kern="1200" dirty="0">
                <a:solidFill>
                  <a:schemeClr val="accent6">
                    <a:lumMod val="50000"/>
                  </a:schemeClr>
                </a:solidFill>
                <a:latin typeface="Century Gothic" panose="020B0502020202020204" pitchFamily="34" charset="0"/>
              </a:rPr>
              <a:t>national learners’ records </a:t>
            </a:r>
            <a:r>
              <a:rPr lang="en-ZA" altLang="en-US" sz="2800" kern="1200" dirty="0" smtClean="0">
                <a:solidFill>
                  <a:schemeClr val="accent6">
                    <a:lumMod val="50000"/>
                  </a:schemeClr>
                </a:solidFill>
                <a:latin typeface="Century Gothic" panose="020B0502020202020204" pitchFamily="34" charset="0"/>
              </a:rPr>
              <a:t>database.</a:t>
            </a:r>
            <a:endParaRPr lang="en-ZA" altLang="en-US" sz="2800" kern="1200" dirty="0">
              <a:solidFill>
                <a:schemeClr val="accent6">
                  <a:lumMod val="50000"/>
                </a:schemeClr>
              </a:solidFill>
              <a:latin typeface="Century Gothic" panose="020B0502020202020204" pitchFamily="34" charset="0"/>
            </a:endParaRPr>
          </a:p>
          <a:p>
            <a:pPr>
              <a:buFont typeface="Wingdings" panose="05000000000000000000" pitchFamily="2" charset="2"/>
              <a:buChar char="q"/>
              <a:defRPr/>
            </a:pPr>
            <a:endParaRPr lang="en-ZA" altLang="en-US" sz="2300" dirty="0" smtClean="0"/>
          </a:p>
        </p:txBody>
      </p:sp>
      <p:pic>
        <p:nvPicPr>
          <p:cNvPr id="12291"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2293" name="Rectangle 5"/>
          <p:cNvSpPr>
            <a:spLocks noGrp="1" noChangeArrowheads="1"/>
          </p:cNvSpPr>
          <p:nvPr>
            <p:ph type="body"/>
          </p:nvPr>
        </p:nvSpPr>
        <p:spPr>
          <a:xfrm>
            <a:off x="503238" y="539750"/>
            <a:ext cx="9070975" cy="719138"/>
          </a:xfrm>
        </p:spPr>
        <p:txBody>
          <a:bodyPr anchor="t"/>
          <a:lstStyle/>
          <a:p>
            <a:pPr marL="431800" indent="-323850"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4000" b="1" dirty="0" smtClean="0">
                <a:latin typeface="Century Gothic" pitchFamily="34" charset="0"/>
              </a:rPr>
              <a:t>  </a:t>
            </a:r>
            <a:r>
              <a:rPr lang="en-ZA" sz="4000" b="1" dirty="0">
                <a:latin typeface="Century Gothic" panose="020B0502020202020204" pitchFamily="34" charset="0"/>
              </a:rPr>
              <a:t>Mandate summarised        </a:t>
            </a:r>
          </a:p>
        </p:txBody>
      </p:sp>
      <p:sp>
        <p:nvSpPr>
          <p:cNvPr id="11270" name="Slide Number Placeholder 1"/>
          <p:cNvSpPr>
            <a:spLocks noGrp="1"/>
          </p:cNvSpPr>
          <p:nvPr>
            <p:ph type="sldNum" sz="quarter" idx="10"/>
          </p:nvPr>
        </p:nvSpPr>
        <p:spPr bwMode="auto">
          <a:xfrm>
            <a:off x="7097713" y="6980238"/>
            <a:ext cx="2266950" cy="40163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numCol="1" anchorCtr="0" compatLnSpc="1">
            <a:prstTxWarp prst="textNoShape">
              <a:avLst/>
            </a:prstTxWarp>
          </a:bodyP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defRPr/>
            </a:pPr>
            <a:r>
              <a:rPr lang="en-GB" altLang="en-US" dirty="0">
                <a:solidFill>
                  <a:schemeClr val="tx1">
                    <a:tint val="75000"/>
                  </a:schemeClr>
                </a:solidFill>
                <a:latin typeface="Century Gothic" panose="020B0502020202020204" pitchFamily="34" charset="0"/>
              </a:rPr>
              <a:t>5</a:t>
            </a:r>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142875" y="1181100"/>
            <a:ext cx="9791700" cy="5843588"/>
          </a:xfrm>
        </p:spPr>
        <p:txBody>
          <a:bodyPr/>
          <a:lstStyle/>
          <a:p>
            <a:pPr algn="just">
              <a:tabLst>
                <a:tab pos="1628775" algn="l"/>
              </a:tabLst>
              <a:defRPr/>
            </a:pPr>
            <a:r>
              <a:rPr lang="en-US" sz="2800" kern="1200" dirty="0">
                <a:solidFill>
                  <a:schemeClr val="accent6">
                    <a:lumMod val="50000"/>
                  </a:schemeClr>
                </a:solidFill>
                <a:latin typeface="Century Gothic" panose="020B0502020202020204" pitchFamily="34" charset="0"/>
              </a:rPr>
              <a:t>Commission and publish research related to the development and implementation of the sub-framework of </a:t>
            </a:r>
            <a:r>
              <a:rPr lang="en-US" sz="2800" kern="1200" dirty="0" smtClean="0">
                <a:solidFill>
                  <a:schemeClr val="accent6">
                    <a:lumMod val="50000"/>
                  </a:schemeClr>
                </a:solidFill>
                <a:latin typeface="Century Gothic" panose="020B0502020202020204" pitchFamily="34" charset="0"/>
              </a:rPr>
              <a:t>qualifications.</a:t>
            </a:r>
            <a:endParaRPr lang="en-US" sz="2800" kern="1200" dirty="0">
              <a:solidFill>
                <a:schemeClr val="accent6">
                  <a:lumMod val="50000"/>
                </a:schemeClr>
              </a:solidFill>
              <a:latin typeface="Century Gothic" panose="020B0502020202020204" pitchFamily="34" charset="0"/>
            </a:endParaRPr>
          </a:p>
          <a:p>
            <a:pPr algn="just">
              <a:tabLst>
                <a:tab pos="1628775" algn="l"/>
              </a:tabLst>
              <a:defRPr/>
            </a:pPr>
            <a:r>
              <a:rPr lang="en-ZA" sz="2800" kern="1200" dirty="0">
                <a:solidFill>
                  <a:schemeClr val="accent6">
                    <a:lumMod val="50000"/>
                  </a:schemeClr>
                </a:solidFill>
                <a:latin typeface="Century Gothic" panose="020B0502020202020204" pitchFamily="34" charset="0"/>
              </a:rPr>
              <a:t>Formalisation of relationships which include:</a:t>
            </a:r>
          </a:p>
          <a:p>
            <a:pPr lvl="1" algn="just">
              <a:buFont typeface="Wingdings" panose="05000000000000000000" pitchFamily="2" charset="2"/>
              <a:buChar char="§"/>
              <a:tabLst>
                <a:tab pos="808038" algn="l"/>
              </a:tabLst>
              <a:defRPr/>
            </a:pPr>
            <a:r>
              <a:rPr lang="en-ZA" sz="2600" kern="1200" dirty="0" smtClean="0">
                <a:solidFill>
                  <a:schemeClr val="accent6">
                    <a:lumMod val="50000"/>
                  </a:schemeClr>
                </a:solidFill>
                <a:latin typeface="Century Gothic" panose="020B0502020202020204" pitchFamily="34" charset="0"/>
              </a:rPr>
              <a:t>advice </a:t>
            </a:r>
            <a:r>
              <a:rPr lang="en-ZA" sz="2600" kern="1200" dirty="0">
                <a:solidFill>
                  <a:schemeClr val="accent6">
                    <a:lumMod val="50000"/>
                  </a:schemeClr>
                </a:solidFill>
                <a:latin typeface="Century Gothic" panose="020B0502020202020204" pitchFamily="34" charset="0"/>
              </a:rPr>
              <a:t>to the relevant Minister on </a:t>
            </a:r>
            <a:r>
              <a:rPr lang="en-ZA" sz="2600" kern="1200" dirty="0" smtClean="0">
                <a:solidFill>
                  <a:schemeClr val="accent6">
                    <a:lumMod val="50000"/>
                  </a:schemeClr>
                </a:solidFill>
                <a:latin typeface="Century Gothic" panose="020B0502020202020204" pitchFamily="34" charset="0"/>
              </a:rPr>
              <a:t>matters </a:t>
            </a:r>
            <a:r>
              <a:rPr lang="en-ZA" sz="2600" kern="1200" dirty="0">
                <a:solidFill>
                  <a:schemeClr val="accent6">
                    <a:lumMod val="50000"/>
                  </a:schemeClr>
                </a:solidFill>
                <a:latin typeface="Century Gothic" panose="020B0502020202020204" pitchFamily="34" charset="0"/>
              </a:rPr>
              <a:t>	relating to the GFET </a:t>
            </a:r>
            <a:r>
              <a:rPr lang="en-ZA" sz="2600" kern="1200" dirty="0" smtClean="0">
                <a:solidFill>
                  <a:schemeClr val="accent6">
                    <a:lumMod val="50000"/>
                  </a:schemeClr>
                </a:solidFill>
                <a:latin typeface="Century Gothic" panose="020B0502020202020204" pitchFamily="34" charset="0"/>
              </a:rPr>
              <a:t>sub-framework </a:t>
            </a:r>
            <a:r>
              <a:rPr lang="en-ZA" sz="2600" kern="1200" dirty="0">
                <a:solidFill>
                  <a:schemeClr val="accent6">
                    <a:lumMod val="50000"/>
                  </a:schemeClr>
                </a:solidFill>
                <a:latin typeface="Century Gothic" panose="020B0502020202020204" pitchFamily="34" charset="0"/>
              </a:rPr>
              <a:t>of 	</a:t>
            </a:r>
            <a:r>
              <a:rPr lang="en-ZA" sz="2600" kern="1200" dirty="0" smtClean="0">
                <a:solidFill>
                  <a:schemeClr val="accent6">
                    <a:lumMod val="50000"/>
                  </a:schemeClr>
                </a:solidFill>
                <a:latin typeface="Century Gothic" panose="020B0502020202020204" pitchFamily="34" charset="0"/>
              </a:rPr>
              <a:t>qualifications;</a:t>
            </a:r>
            <a:endParaRPr lang="en-ZA" sz="2600" kern="1200" dirty="0">
              <a:solidFill>
                <a:schemeClr val="accent6">
                  <a:lumMod val="50000"/>
                </a:schemeClr>
              </a:solidFill>
              <a:latin typeface="Century Gothic" panose="020B0502020202020204" pitchFamily="34" charset="0"/>
            </a:endParaRPr>
          </a:p>
          <a:p>
            <a:pPr lvl="1" algn="just">
              <a:buFont typeface="Wingdings" panose="05000000000000000000" pitchFamily="2" charset="2"/>
              <a:buChar char="§"/>
              <a:tabLst>
                <a:tab pos="1628775" algn="l"/>
              </a:tabLst>
              <a:defRPr/>
            </a:pPr>
            <a:r>
              <a:rPr lang="en-ZA" sz="2600" kern="1200" dirty="0">
                <a:solidFill>
                  <a:schemeClr val="accent6">
                    <a:lumMod val="50000"/>
                  </a:schemeClr>
                </a:solidFill>
                <a:latin typeface="Century Gothic" panose="020B0502020202020204" pitchFamily="34" charset="0"/>
              </a:rPr>
              <a:t>c</a:t>
            </a:r>
            <a:r>
              <a:rPr lang="en-ZA" sz="2600" kern="1200" dirty="0" smtClean="0">
                <a:solidFill>
                  <a:schemeClr val="accent6">
                    <a:lumMod val="50000"/>
                  </a:schemeClr>
                </a:solidFill>
                <a:latin typeface="Century Gothic" panose="020B0502020202020204" pitchFamily="34" charset="0"/>
              </a:rPr>
              <a:t>ollaboration </a:t>
            </a:r>
            <a:r>
              <a:rPr lang="en-ZA" sz="2600" kern="1200" dirty="0">
                <a:solidFill>
                  <a:schemeClr val="accent6">
                    <a:lumMod val="50000"/>
                  </a:schemeClr>
                </a:solidFill>
                <a:latin typeface="Century Gothic" panose="020B0502020202020204" pitchFamily="34" charset="0"/>
              </a:rPr>
              <a:t>with the SAQA and other </a:t>
            </a:r>
            <a:r>
              <a:rPr lang="en-ZA" sz="2600" kern="1200" dirty="0" smtClean="0">
                <a:solidFill>
                  <a:schemeClr val="accent6">
                    <a:lumMod val="50000"/>
                  </a:schemeClr>
                </a:solidFill>
                <a:latin typeface="Century Gothic" panose="020B0502020202020204" pitchFamily="34" charset="0"/>
              </a:rPr>
              <a:t>QCs in terms </a:t>
            </a:r>
            <a:r>
              <a:rPr lang="en-ZA" sz="2600" kern="1200" dirty="0">
                <a:solidFill>
                  <a:schemeClr val="accent6">
                    <a:lumMod val="50000"/>
                  </a:schemeClr>
                </a:solidFill>
                <a:latin typeface="Century Gothic" panose="020B0502020202020204" pitchFamily="34" charset="0"/>
              </a:rPr>
              <a:t>of the </a:t>
            </a:r>
            <a:r>
              <a:rPr lang="en-ZA" sz="2600" kern="1200" dirty="0" smtClean="0">
                <a:solidFill>
                  <a:schemeClr val="accent6">
                    <a:lumMod val="50000"/>
                  </a:schemeClr>
                </a:solidFill>
                <a:latin typeface="Century Gothic" panose="020B0502020202020204" pitchFamily="34" charset="0"/>
              </a:rPr>
              <a:t>NQF; and </a:t>
            </a:r>
            <a:endParaRPr lang="en-ZA" sz="2600" kern="1200" dirty="0">
              <a:solidFill>
                <a:schemeClr val="accent6">
                  <a:lumMod val="50000"/>
                </a:schemeClr>
              </a:solidFill>
              <a:latin typeface="Century Gothic" panose="020B0502020202020204" pitchFamily="34" charset="0"/>
            </a:endParaRPr>
          </a:p>
          <a:p>
            <a:pPr lvl="1" algn="just">
              <a:buFont typeface="Wingdings" panose="05000000000000000000" pitchFamily="2" charset="2"/>
              <a:buChar char="§"/>
              <a:tabLst>
                <a:tab pos="893763" algn="l"/>
              </a:tabLst>
              <a:defRPr/>
            </a:pPr>
            <a:r>
              <a:rPr lang="en-ZA" sz="2600" kern="1200" dirty="0">
                <a:solidFill>
                  <a:schemeClr val="accent6">
                    <a:lumMod val="50000"/>
                  </a:schemeClr>
                </a:solidFill>
                <a:latin typeface="Century Gothic" panose="020B0502020202020204" pitchFamily="34" charset="0"/>
              </a:rPr>
              <a:t>a</a:t>
            </a:r>
            <a:r>
              <a:rPr lang="en-ZA" sz="2600" kern="1200" dirty="0" smtClean="0">
                <a:solidFill>
                  <a:schemeClr val="accent6">
                    <a:lumMod val="50000"/>
                  </a:schemeClr>
                </a:solidFill>
                <a:latin typeface="Century Gothic" panose="020B0502020202020204" pitchFamily="34" charset="0"/>
              </a:rPr>
              <a:t>dvocacy </a:t>
            </a:r>
            <a:r>
              <a:rPr lang="en-ZA" sz="2600" kern="1200" dirty="0">
                <a:solidFill>
                  <a:schemeClr val="accent6">
                    <a:lumMod val="50000"/>
                  </a:schemeClr>
                </a:solidFill>
                <a:latin typeface="Century Gothic" panose="020B0502020202020204" pitchFamily="34" charset="0"/>
              </a:rPr>
              <a:t>of the sub-framework and </a:t>
            </a:r>
            <a:r>
              <a:rPr lang="en-ZA" sz="2600" kern="1200" dirty="0" smtClean="0">
                <a:solidFill>
                  <a:schemeClr val="accent6">
                    <a:lumMod val="50000"/>
                  </a:schemeClr>
                </a:solidFill>
                <a:latin typeface="Century Gothic" panose="020B0502020202020204" pitchFamily="34" charset="0"/>
              </a:rPr>
              <a:t>its </a:t>
            </a:r>
            <a:r>
              <a:rPr lang="en-ZA" sz="2600" kern="1200" dirty="0">
                <a:solidFill>
                  <a:schemeClr val="accent6">
                    <a:lumMod val="50000"/>
                  </a:schemeClr>
                </a:solidFill>
                <a:latin typeface="Century Gothic" panose="020B0502020202020204" pitchFamily="34" charset="0"/>
              </a:rPr>
              <a:t>	</a:t>
            </a:r>
            <a:r>
              <a:rPr lang="en-ZA" sz="2600" kern="1200" dirty="0" smtClean="0">
                <a:solidFill>
                  <a:schemeClr val="accent6">
                    <a:lumMod val="50000"/>
                  </a:schemeClr>
                </a:solidFill>
                <a:latin typeface="Century Gothic" panose="020B0502020202020204" pitchFamily="34" charset="0"/>
              </a:rPr>
              <a:t>qualifications.</a:t>
            </a:r>
            <a:endParaRPr lang="en-US" sz="2600" kern="1200" dirty="0">
              <a:solidFill>
                <a:schemeClr val="accent6">
                  <a:lumMod val="50000"/>
                </a:schemeClr>
              </a:solidFill>
              <a:latin typeface="Century Gothic" panose="020B0502020202020204" pitchFamily="34" charset="0"/>
            </a:endParaRPr>
          </a:p>
        </p:txBody>
      </p:sp>
      <p:pic>
        <p:nvPicPr>
          <p:cNvPr id="14339"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2293" name="Rectangle 5"/>
          <p:cNvSpPr>
            <a:spLocks noGrp="1" noChangeArrowheads="1"/>
          </p:cNvSpPr>
          <p:nvPr>
            <p:ph type="body"/>
          </p:nvPr>
        </p:nvSpPr>
        <p:spPr>
          <a:xfrm>
            <a:off x="503238" y="539750"/>
            <a:ext cx="9070975" cy="719138"/>
          </a:xfrm>
        </p:spPr>
        <p:txBody>
          <a:bodyPr anchor="t"/>
          <a:lstStyle/>
          <a:p>
            <a: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3600" b="1" dirty="0">
                <a:latin typeface="Century Gothic" panose="020B0502020202020204" pitchFamily="34" charset="0"/>
              </a:rPr>
              <a:t>   </a:t>
            </a:r>
            <a:r>
              <a:rPr lang="en-ZA" sz="4000" b="1" dirty="0">
                <a:latin typeface="Century Gothic" panose="020B0502020202020204" pitchFamily="34" charset="0"/>
              </a:rPr>
              <a:t>Mandate summarised          </a:t>
            </a:r>
          </a:p>
        </p:txBody>
      </p:sp>
      <p:sp>
        <p:nvSpPr>
          <p:cNvPr id="13318" name="Slide Number Placeholder 1"/>
          <p:cNvSpPr>
            <a:spLocks noGrp="1"/>
          </p:cNvSpPr>
          <p:nvPr>
            <p:ph type="sldNum" sz="quarter" idx="10"/>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numCol="1" anchorCtr="0" compatLnSpc="1">
            <a:prstTxWarp prst="textNoShape">
              <a:avLst/>
            </a:prstTxWarp>
          </a:bodyP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defRPr/>
            </a:pPr>
            <a:fld id="{5BCECEB1-8B13-4839-808E-3FBC775B531E}" type="slidenum">
              <a:rPr lang="en-GB" altLang="en-US">
                <a:solidFill>
                  <a:schemeClr val="tx1">
                    <a:tint val="75000"/>
                  </a:schemeClr>
                </a:solidFill>
                <a:latin typeface="Century Gothic" panose="020B0502020202020204" pitchFamily="34" charset="0"/>
              </a:rPr>
              <a:pPr>
                <a:defRPr/>
              </a:pPr>
              <a:t>7</a:t>
            </a:fld>
            <a:endParaRPr lang="en-GB" altLang="en-US" dirty="0">
              <a:solidFill>
                <a:schemeClr val="tx1">
                  <a:tint val="75000"/>
                </a:schemeClr>
              </a:solidFill>
              <a:latin typeface="Century Gothic" panose="020B0502020202020204"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defRPr/>
            </a:pPr>
            <a:r>
              <a:rPr lang="en-ZA" altLang="en-US" sz="4000" b="1" kern="1200" dirty="0">
                <a:solidFill>
                  <a:schemeClr val="tx1"/>
                </a:solidFill>
                <a:latin typeface="Century Gothic" panose="020B0502020202020204" pitchFamily="34" charset="0"/>
              </a:rPr>
              <a:t>Updated Situational Analysis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8142670"/>
              </p:ext>
            </p:extLst>
          </p:nvPr>
        </p:nvGraphicFramePr>
        <p:xfrm>
          <a:off x="163512" y="1257299"/>
          <a:ext cx="9753600" cy="5494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5B5E1A7B-0E97-466D-BF89-76A911710AC5}" type="slidenum">
              <a:rPr lang="en-ZA" smtClean="0"/>
              <a:pPr>
                <a:defRPr/>
              </a:pPr>
              <a:t>8</a:t>
            </a:fld>
            <a:endParaRPr lang="en-ZA" dirty="0"/>
          </a:p>
        </p:txBody>
      </p:sp>
      <p:sp>
        <p:nvSpPr>
          <p:cNvPr id="2" name="TextBox 1"/>
          <p:cNvSpPr txBox="1"/>
          <p:nvPr/>
        </p:nvSpPr>
        <p:spPr>
          <a:xfrm>
            <a:off x="504825" y="1257298"/>
            <a:ext cx="1620957" cy="523220"/>
          </a:xfrm>
          <a:prstGeom prst="rect">
            <a:avLst/>
          </a:prstGeom>
          <a:noFill/>
        </p:spPr>
        <p:txBody>
          <a:bodyPr wrap="none" rtlCol="0">
            <a:spAutoFit/>
          </a:bodyPr>
          <a:lstStyle/>
          <a:p>
            <a:r>
              <a:rPr lang="en-ZA" sz="2800" b="1" dirty="0">
                <a:solidFill>
                  <a:schemeClr val="accent6">
                    <a:lumMod val="50000"/>
                  </a:schemeClr>
                </a:solidFill>
                <a:latin typeface="Century Gothic" panose="020B0502020202020204" pitchFamily="34" charset="0"/>
                <a:ea typeface="+mn-ea"/>
              </a:rPr>
              <a:t>[</a:t>
            </a:r>
            <a:r>
              <a:rPr lang="en-ZA" sz="2800" b="1" dirty="0" smtClean="0">
                <a:solidFill>
                  <a:schemeClr val="accent6">
                    <a:lumMod val="50000"/>
                  </a:schemeClr>
                </a:solidFill>
                <a:latin typeface="Century Gothic" panose="020B0502020202020204" pitchFamily="34" charset="0"/>
                <a:ea typeface="+mn-ea"/>
              </a:rPr>
              <a:t>Page </a:t>
            </a:r>
            <a:r>
              <a:rPr lang="en-ZA" sz="2800" b="1" dirty="0">
                <a:solidFill>
                  <a:schemeClr val="accent6">
                    <a:lumMod val="50000"/>
                  </a:schemeClr>
                </a:solidFill>
                <a:latin typeface="Century Gothic" panose="020B0502020202020204" pitchFamily="34" charset="0"/>
                <a:ea typeface="+mn-ea"/>
              </a:rPr>
              <a:t>7]</a:t>
            </a:r>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altLang="en-US" sz="4000" b="1" dirty="0" smtClean="0">
                <a:latin typeface="Century Gothic" panose="020B0502020202020204" pitchFamily="34" charset="0"/>
              </a:rPr>
              <a:t>Performance Delivery Environment</a:t>
            </a:r>
            <a:endParaRPr lang="en-ZA" sz="4000" b="1" dirty="0">
              <a:latin typeface="Century Gothic" panose="020B0502020202020204" pitchFamily="34" charset="0"/>
            </a:endParaRPr>
          </a:p>
        </p:txBody>
      </p:sp>
      <p:sp>
        <p:nvSpPr>
          <p:cNvPr id="3" name="Content Placeholder 2"/>
          <p:cNvSpPr>
            <a:spLocks noGrp="1"/>
          </p:cNvSpPr>
          <p:nvPr>
            <p:ph idx="1"/>
          </p:nvPr>
        </p:nvSpPr>
        <p:spPr/>
        <p:txBody>
          <a:bodyPr/>
          <a:lstStyle/>
          <a:p>
            <a:pPr>
              <a:defRPr/>
            </a:pPr>
            <a:r>
              <a:rPr lang="en-ZA" altLang="en-US" sz="2800" kern="1200" dirty="0" smtClean="0">
                <a:solidFill>
                  <a:schemeClr val="accent6">
                    <a:lumMod val="50000"/>
                  </a:schemeClr>
                </a:solidFill>
                <a:latin typeface="Century Gothic" panose="020B0502020202020204" pitchFamily="34" charset="0"/>
              </a:rPr>
              <a:t>Demand </a:t>
            </a:r>
            <a:r>
              <a:rPr lang="en-ZA" altLang="en-US" sz="2800" kern="1200" dirty="0">
                <a:solidFill>
                  <a:schemeClr val="accent6">
                    <a:lumMod val="50000"/>
                  </a:schemeClr>
                </a:solidFill>
                <a:latin typeface="Century Gothic" panose="020B0502020202020204" pitchFamily="34" charset="0"/>
              </a:rPr>
              <a:t>for quality education (NDP, MTSF</a:t>
            </a:r>
            <a:r>
              <a:rPr lang="en-ZA" altLang="en-US" sz="2800" kern="1200" dirty="0" smtClean="0">
                <a:solidFill>
                  <a:schemeClr val="accent6">
                    <a:lumMod val="50000"/>
                  </a:schemeClr>
                </a:solidFill>
                <a:latin typeface="Century Gothic" panose="020B0502020202020204" pitchFamily="34" charset="0"/>
              </a:rPr>
              <a:t>): </a:t>
            </a:r>
            <a:r>
              <a:rPr lang="en-ZA" altLang="en-US" sz="2800" kern="1200" dirty="0">
                <a:solidFill>
                  <a:schemeClr val="accent6">
                    <a:lumMod val="50000"/>
                  </a:schemeClr>
                </a:solidFill>
                <a:latin typeface="Century Gothic" panose="020B0502020202020204" pitchFamily="34" charset="0"/>
              </a:rPr>
              <a:t/>
            </a:r>
            <a:br>
              <a:rPr lang="en-ZA" altLang="en-US" sz="2800" kern="1200" dirty="0">
                <a:solidFill>
                  <a:schemeClr val="accent6">
                    <a:lumMod val="50000"/>
                  </a:schemeClr>
                </a:solidFill>
                <a:latin typeface="Century Gothic" panose="020B0502020202020204" pitchFamily="34" charset="0"/>
              </a:rPr>
            </a:br>
            <a:r>
              <a:rPr lang="en-ZA" altLang="en-US" sz="2800" kern="1200" dirty="0" smtClean="0">
                <a:solidFill>
                  <a:schemeClr val="accent6">
                    <a:lumMod val="50000"/>
                  </a:schemeClr>
                </a:solidFill>
                <a:latin typeface="Century Gothic" panose="020B0502020202020204" pitchFamily="34" charset="0"/>
              </a:rPr>
              <a:t>[</a:t>
            </a:r>
            <a:r>
              <a:rPr lang="en-ZA" altLang="en-US" sz="2800" b="1" kern="1200" dirty="0" smtClean="0">
                <a:solidFill>
                  <a:schemeClr val="accent6">
                    <a:lumMod val="50000"/>
                  </a:schemeClr>
                </a:solidFill>
                <a:latin typeface="Century Gothic" panose="020B0502020202020204" pitchFamily="34" charset="0"/>
              </a:rPr>
              <a:t>Page 7]</a:t>
            </a:r>
          </a:p>
          <a:p>
            <a:pPr lvl="1" algn="just">
              <a:buFont typeface="Wingdings" panose="05000000000000000000" pitchFamily="2" charset="2"/>
              <a:buChar char="§"/>
              <a:defRPr/>
            </a:pPr>
            <a:r>
              <a:rPr lang="en-GB" sz="2600" kern="1200" dirty="0" smtClean="0">
                <a:solidFill>
                  <a:schemeClr val="accent6">
                    <a:lumMod val="50000"/>
                  </a:schemeClr>
                </a:solidFill>
                <a:latin typeface="Century Gothic" panose="020B0502020202020204" pitchFamily="34" charset="0"/>
              </a:rPr>
              <a:t>Umalusi advises </a:t>
            </a:r>
            <a:r>
              <a:rPr lang="en-GB" sz="2600" kern="1200" dirty="0">
                <a:solidFill>
                  <a:schemeClr val="accent6">
                    <a:lumMod val="50000"/>
                  </a:schemeClr>
                </a:solidFill>
                <a:latin typeface="Century Gothic" panose="020B0502020202020204" pitchFamily="34" charset="0"/>
              </a:rPr>
              <a:t>on policy relating to the management of the GFETQSF</a:t>
            </a:r>
          </a:p>
          <a:p>
            <a:pPr lvl="1" algn="just">
              <a:buFont typeface="Wingdings" panose="05000000000000000000" pitchFamily="2" charset="2"/>
              <a:buChar char="§"/>
              <a:defRPr/>
            </a:pPr>
            <a:r>
              <a:rPr lang="en-GB" sz="2600" kern="1200" dirty="0" smtClean="0">
                <a:solidFill>
                  <a:schemeClr val="accent6">
                    <a:lumMod val="50000"/>
                  </a:schemeClr>
                </a:solidFill>
                <a:latin typeface="Century Gothic" panose="020B0502020202020204" pitchFamily="34" charset="0"/>
              </a:rPr>
              <a:t>The focus is on maintaining </a:t>
            </a:r>
            <a:r>
              <a:rPr lang="en-GB" sz="2600" kern="1200" dirty="0">
                <a:solidFill>
                  <a:schemeClr val="accent6">
                    <a:lumMod val="50000"/>
                  </a:schemeClr>
                </a:solidFill>
                <a:latin typeface="Century Gothic" panose="020B0502020202020204" pitchFamily="34" charset="0"/>
              </a:rPr>
              <a:t>quality in all qualifications in the GFETQSF</a:t>
            </a:r>
          </a:p>
          <a:p>
            <a:pPr lvl="1" algn="just">
              <a:buFont typeface="Wingdings" panose="05000000000000000000" pitchFamily="2" charset="2"/>
              <a:buChar char="§"/>
              <a:defRPr/>
            </a:pPr>
            <a:r>
              <a:rPr lang="en-GB" sz="2600" kern="1200" dirty="0" smtClean="0">
                <a:solidFill>
                  <a:schemeClr val="accent6">
                    <a:lumMod val="50000"/>
                  </a:schemeClr>
                </a:solidFill>
                <a:latin typeface="Century Gothic" panose="020B0502020202020204" pitchFamily="34" charset="0"/>
              </a:rPr>
              <a:t>Umalusi is ever seeking </a:t>
            </a:r>
            <a:r>
              <a:rPr lang="en-GB" sz="2600" kern="1200" dirty="0">
                <a:solidFill>
                  <a:schemeClr val="accent6">
                    <a:lumMod val="50000"/>
                  </a:schemeClr>
                </a:solidFill>
                <a:latin typeface="Century Gothic" panose="020B0502020202020204" pitchFamily="34" charset="0"/>
              </a:rPr>
              <a:t>new ways to improve the quality of the qualifications through benchmarking</a:t>
            </a:r>
            <a:endParaRPr lang="en-ZA" altLang="en-US" sz="2600" kern="1200" dirty="0">
              <a:solidFill>
                <a:schemeClr val="accent6">
                  <a:lumMod val="50000"/>
                </a:schemeClr>
              </a:solidFill>
              <a:latin typeface="Century Gothic" panose="020B0502020202020204" pitchFamily="34" charset="0"/>
            </a:endParaRPr>
          </a:p>
          <a:p>
            <a:pPr>
              <a:defRPr/>
            </a:pPr>
            <a:endParaRPr lang="en-ZA" sz="2800" dirty="0"/>
          </a:p>
        </p:txBody>
      </p:sp>
      <p:sp>
        <p:nvSpPr>
          <p:cNvPr id="4" name="Slide Number Placeholder 3"/>
          <p:cNvSpPr>
            <a:spLocks noGrp="1"/>
          </p:cNvSpPr>
          <p:nvPr>
            <p:ph type="sldNum" sz="quarter" idx="10"/>
          </p:nvPr>
        </p:nvSpPr>
        <p:spPr/>
        <p:txBody>
          <a:bodyPr/>
          <a:lstStyle/>
          <a:p>
            <a:pPr>
              <a:defRPr/>
            </a:pPr>
            <a:fld id="{68853B01-1FC2-421A-B9BF-020401CED2A0}" type="slidenum">
              <a:rPr lang="en-ZA" smtClean="0"/>
              <a:pPr>
                <a:defRPr/>
              </a:pPr>
              <a:t>9</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5762</TotalTime>
  <Words>2174</Words>
  <Application>Microsoft Office PowerPoint</Application>
  <PresentationFormat>Custom</PresentationFormat>
  <Paragraphs>426</Paragraphs>
  <Slides>40</Slides>
  <Notes>31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1_Office Theme</vt:lpstr>
      <vt:lpstr>ANNUAL PERFORMANCE PLAN  AND BUDGET PRESENTATION  TO THE SELECT COMMITTEE ON EDUCATION AND RECREATION </vt:lpstr>
      <vt:lpstr>Presentation Outline</vt:lpstr>
      <vt:lpstr>Presentation Outline</vt:lpstr>
      <vt:lpstr>Role of Umalusi</vt:lpstr>
      <vt:lpstr>Slide 5</vt:lpstr>
      <vt:lpstr>Slide 6</vt:lpstr>
      <vt:lpstr>Slide 7</vt:lpstr>
      <vt:lpstr>Updated Situational Analysis</vt:lpstr>
      <vt:lpstr>Performance Delivery Environment</vt:lpstr>
      <vt:lpstr>Performance Delivery Environment…</vt:lpstr>
      <vt:lpstr>Organisational Environment… [Page 8]</vt:lpstr>
      <vt:lpstr>Organisational Environment…</vt:lpstr>
      <vt:lpstr>Organisational Environment…</vt:lpstr>
      <vt:lpstr>Revisions to Legislative and Other Mandates [Page14] </vt:lpstr>
      <vt:lpstr>Regulations  [Page 15]</vt:lpstr>
      <vt:lpstr>Relevant Court Rulings  [Page15]</vt:lpstr>
      <vt:lpstr>  Programme 1:  Administration [Page 19]  </vt:lpstr>
      <vt:lpstr>  Programme 1…  </vt:lpstr>
      <vt:lpstr>Programme 1…[Page 26]</vt:lpstr>
      <vt:lpstr>Programme 1…</vt:lpstr>
      <vt:lpstr> Programme 2:  Qualifications and Research [Page 29] </vt:lpstr>
      <vt:lpstr> Programme 2… </vt:lpstr>
      <vt:lpstr> Programme 2… </vt:lpstr>
      <vt:lpstr>Programme 2…[Page 32]</vt:lpstr>
      <vt:lpstr>Programme 2…</vt:lpstr>
      <vt:lpstr> Programme 3:   Quality Assurance and Monitoring [Page35]  </vt:lpstr>
      <vt:lpstr> Programme 3… </vt:lpstr>
      <vt:lpstr> Programme 3… </vt:lpstr>
      <vt:lpstr>Programme 3…[Page 40]</vt:lpstr>
      <vt:lpstr>Programme 3…</vt:lpstr>
      <vt:lpstr>Presentation outline</vt:lpstr>
      <vt:lpstr>Budget cut</vt:lpstr>
      <vt:lpstr>Revenue projections</vt:lpstr>
      <vt:lpstr>Revenue estimates</vt:lpstr>
      <vt:lpstr>Expenditure estimates</vt:lpstr>
      <vt:lpstr>Transfer from accumulated surplus  2016/17 and 2017/18</vt:lpstr>
      <vt:lpstr>Slide 37</vt:lpstr>
      <vt:lpstr>Growth in human capital</vt:lpstr>
      <vt:lpstr>Controls for managing the APP &amp; SCM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here and Here  Date   Speaker</dc:title>
  <dc:creator>Eugenie Rabe</dc:creator>
  <cp:lastModifiedBy>PUMZA</cp:lastModifiedBy>
  <cp:revision>492</cp:revision>
  <cp:lastPrinted>2018-03-22T13:06:54Z</cp:lastPrinted>
  <dcterms:modified xsi:type="dcterms:W3CDTF">2018-04-25T12:27:57Z</dcterms:modified>
</cp:coreProperties>
</file>