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2"/>
  </p:notesMasterIdLst>
  <p:handoutMasterIdLst>
    <p:handoutMasterId r:id="rId13"/>
  </p:handoutMasterIdLst>
  <p:sldIdLst>
    <p:sldId id="442" r:id="rId2"/>
    <p:sldId id="443" r:id="rId3"/>
    <p:sldId id="444" r:id="rId4"/>
    <p:sldId id="455" r:id="rId5"/>
    <p:sldId id="447" r:id="rId6"/>
    <p:sldId id="448" r:id="rId7"/>
    <p:sldId id="452" r:id="rId8"/>
    <p:sldId id="449" r:id="rId9"/>
    <p:sldId id="453" r:id="rId10"/>
    <p:sldId id="451" r:id="rId11"/>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FDE6"/>
    <a:srgbClr val="7BEFA1"/>
    <a:srgbClr val="73F188"/>
    <a:srgbClr val="85EFA1"/>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21" autoAdjust="0"/>
    <p:restoredTop sz="94638" autoAdjust="0"/>
  </p:normalViewPr>
  <p:slideViewPr>
    <p:cSldViewPr>
      <p:cViewPr varScale="1">
        <p:scale>
          <a:sx n="116" d="100"/>
          <a:sy n="116" d="100"/>
        </p:scale>
        <p:origin x="-1920"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27"/>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4339" name="Rectangle 3"/>
          <p:cNvSpPr>
            <a:spLocks noGrp="1" noChangeArrowheads="1"/>
          </p:cNvSpPr>
          <p:nvPr>
            <p:ph type="dt" sz="quarter" idx="1"/>
          </p:nvPr>
        </p:nvSpPr>
        <p:spPr bwMode="auto">
          <a:xfrm>
            <a:off x="3851401" y="1"/>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ChangeArrowheads="1"/>
          </p:cNvSpPr>
          <p:nvPr>
            <p:ph type="ftr" sz="quarter" idx="2"/>
          </p:nvPr>
        </p:nvSpPr>
        <p:spPr bwMode="auto">
          <a:xfrm>
            <a:off x="1" y="9429970"/>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4341" name="Rectangle 5"/>
          <p:cNvSpPr>
            <a:spLocks noGrp="1" noChangeArrowheads="1"/>
          </p:cNvSpPr>
          <p:nvPr>
            <p:ph type="sldNum" sz="quarter" idx="3"/>
          </p:nvPr>
        </p:nvSpPr>
        <p:spPr bwMode="auto">
          <a:xfrm>
            <a:off x="3851401" y="9429970"/>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1267" name="Rectangle 3"/>
          <p:cNvSpPr>
            <a:spLocks noGrp="1" noChangeArrowheads="1"/>
          </p:cNvSpPr>
          <p:nvPr>
            <p:ph type="dt" idx="1"/>
          </p:nvPr>
        </p:nvSpPr>
        <p:spPr bwMode="auto">
          <a:xfrm>
            <a:off x="3851401" y="1"/>
            <a:ext cx="2946275" cy="4966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6" y="4715834"/>
            <a:ext cx="4984346" cy="4466649"/>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1" y="9429970"/>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1271" name="Rectangle 7"/>
          <p:cNvSpPr>
            <a:spLocks noGrp="1" noChangeArrowheads="1"/>
          </p:cNvSpPr>
          <p:nvPr>
            <p:ph type="sldNum" sz="quarter" idx="5"/>
          </p:nvPr>
        </p:nvSpPr>
        <p:spPr bwMode="auto">
          <a:xfrm>
            <a:off x="3851401" y="9429970"/>
            <a:ext cx="2946275" cy="4966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1</a:t>
            </a:fld>
            <a:endParaRPr lang="en-US" dirty="0"/>
          </a:p>
        </p:txBody>
      </p:sp>
    </p:spTree>
    <p:extLst>
      <p:ext uri="{BB962C8B-B14F-4D97-AF65-F5344CB8AC3E}">
        <p14:creationId xmlns:p14="http://schemas.microsoft.com/office/powerpoint/2010/main" xmlns="" val="637600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2</a:t>
            </a:fld>
            <a:endParaRPr lang="en-US" dirty="0"/>
          </a:p>
        </p:txBody>
      </p:sp>
    </p:spTree>
    <p:extLst>
      <p:ext uri="{BB962C8B-B14F-4D97-AF65-F5344CB8AC3E}">
        <p14:creationId xmlns:p14="http://schemas.microsoft.com/office/powerpoint/2010/main" xmlns="" val="2352601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5</a:t>
            </a:fld>
            <a:endParaRPr lang="en-US" dirty="0"/>
          </a:p>
        </p:txBody>
      </p:sp>
    </p:spTree>
    <p:extLst>
      <p:ext uri="{BB962C8B-B14F-4D97-AF65-F5344CB8AC3E}">
        <p14:creationId xmlns:p14="http://schemas.microsoft.com/office/powerpoint/2010/main" xmlns="" val="74510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6</a:t>
            </a:fld>
            <a:endParaRPr lang="en-US" dirty="0"/>
          </a:p>
        </p:txBody>
      </p:sp>
    </p:spTree>
    <p:extLst>
      <p:ext uri="{BB962C8B-B14F-4D97-AF65-F5344CB8AC3E}">
        <p14:creationId xmlns:p14="http://schemas.microsoft.com/office/powerpoint/2010/main" xmlns="" val="1182855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7</a:t>
            </a:fld>
            <a:endParaRPr lang="en-US" dirty="0"/>
          </a:p>
        </p:txBody>
      </p:sp>
    </p:spTree>
    <p:extLst>
      <p:ext uri="{BB962C8B-B14F-4D97-AF65-F5344CB8AC3E}">
        <p14:creationId xmlns:p14="http://schemas.microsoft.com/office/powerpoint/2010/main" xmlns="" val="1841142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8</a:t>
            </a:fld>
            <a:endParaRPr lang="en-US" dirty="0"/>
          </a:p>
        </p:txBody>
      </p:sp>
    </p:spTree>
    <p:extLst>
      <p:ext uri="{BB962C8B-B14F-4D97-AF65-F5344CB8AC3E}">
        <p14:creationId xmlns:p14="http://schemas.microsoft.com/office/powerpoint/2010/main" xmlns="" val="66422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CEE2F7C7-414D-44C5-922B-CA7240DAF746}" type="slidenum">
              <a:rPr lang="en-US" smtClean="0"/>
              <a:pPr/>
              <a:t>10</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038600"/>
          </a:xfrm>
        </p:spPr>
        <p:txBody>
          <a:bodyPr/>
          <a:lstStyle/>
          <a:p>
            <a:pPr lvl="0"/>
            <a:endParaRPr lang="en-US" noProof="0" smtClean="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3568" y="0"/>
            <a:ext cx="7772400" cy="5733256"/>
          </a:xfrm>
        </p:spPr>
        <p:txBody>
          <a:bodyPr/>
          <a:lstStyle/>
          <a:p>
            <a:pPr>
              <a:lnSpc>
                <a:spcPct val="150000"/>
              </a:lnSpc>
            </a:pPr>
            <a:r>
              <a:rPr lang="en-ZA" dirty="0" smtClean="0">
                <a:latin typeface="Arial" pitchFamily="34" charset="0"/>
                <a:cs typeface="Arial" pitchFamily="34" charset="0"/>
              </a:rPr>
              <a:t/>
            </a:r>
            <a:br>
              <a:rPr lang="en-ZA" dirty="0" smtClean="0">
                <a:latin typeface="Arial" pitchFamily="34" charset="0"/>
                <a:cs typeface="Arial" pitchFamily="34" charset="0"/>
              </a:rPr>
            </a:br>
            <a:r>
              <a:rPr lang="en-ZA" dirty="0" smtClean="0">
                <a:latin typeface="Arial" pitchFamily="34" charset="0"/>
                <a:cs typeface="Arial" pitchFamily="34" charset="0"/>
              </a:rPr>
              <a:t>African Renaissance and International Cooperation Fund</a:t>
            </a:r>
            <a:br>
              <a:rPr lang="en-ZA" dirty="0" smtClean="0">
                <a:latin typeface="Arial" pitchFamily="34" charset="0"/>
                <a:cs typeface="Arial" pitchFamily="34" charset="0"/>
              </a:rPr>
            </a:br>
            <a:r>
              <a:rPr lang="en-ZA" sz="2800" dirty="0" smtClean="0">
                <a:latin typeface="Arial" pitchFamily="34" charset="0"/>
                <a:cs typeface="Arial" pitchFamily="34" charset="0"/>
              </a:rPr>
              <a:t>Annual Performance Plan 2018/19</a:t>
            </a:r>
            <a:br>
              <a:rPr lang="en-ZA" sz="2800" dirty="0" smtClean="0">
                <a:latin typeface="Arial" pitchFamily="34" charset="0"/>
                <a:cs typeface="Arial" pitchFamily="34" charset="0"/>
              </a:rPr>
            </a:br>
            <a:r>
              <a:rPr lang="en-ZA" dirty="0">
                <a:latin typeface="Arial" pitchFamily="34" charset="0"/>
                <a:cs typeface="Arial" pitchFamily="34" charset="0"/>
              </a:rPr>
              <a:t/>
            </a:r>
            <a:br>
              <a:rPr lang="en-ZA" dirty="0">
                <a:latin typeface="Arial" pitchFamily="34" charset="0"/>
                <a:cs typeface="Arial" pitchFamily="34" charset="0"/>
              </a:rPr>
            </a:br>
            <a:r>
              <a:rPr lang="en-ZA" dirty="0" smtClean="0">
                <a:latin typeface="Arial" pitchFamily="34" charset="0"/>
                <a:cs typeface="Arial" pitchFamily="34" charset="0"/>
              </a:rPr>
              <a:t/>
            </a:r>
            <a:br>
              <a:rPr lang="en-ZA" dirty="0" smtClean="0">
                <a:latin typeface="Arial" pitchFamily="34" charset="0"/>
                <a:cs typeface="Arial" pitchFamily="34" charset="0"/>
              </a:rPr>
            </a:br>
            <a:r>
              <a:rPr lang="en-ZA" sz="3600" dirty="0" smtClean="0">
                <a:latin typeface="Arial" pitchFamily="34" charset="0"/>
                <a:cs typeface="Arial" pitchFamily="34" charset="0"/>
              </a:rPr>
              <a:t/>
            </a:r>
            <a:br>
              <a:rPr lang="en-ZA" sz="3600" dirty="0" smtClean="0">
                <a:latin typeface="Arial" pitchFamily="34" charset="0"/>
                <a:cs typeface="Arial" pitchFamily="34" charset="0"/>
              </a:rPr>
            </a:br>
            <a:r>
              <a:rPr lang="en-ZA" sz="4400" dirty="0">
                <a:latin typeface="Arial" pitchFamily="34" charset="0"/>
                <a:cs typeface="Arial" pitchFamily="34" charset="0"/>
              </a:rPr>
              <a:t/>
            </a:r>
            <a:br>
              <a:rPr lang="en-ZA" sz="4400" dirty="0">
                <a:latin typeface="Arial" pitchFamily="34" charset="0"/>
                <a:cs typeface="Arial" pitchFamily="34" charset="0"/>
              </a:rPr>
            </a:br>
            <a:endParaRPr lang="en-US" sz="4400" dirty="0">
              <a:latin typeface="Arial" pitchFamily="34" charset="0"/>
              <a:cs typeface="Arial" pitchFamily="34" charset="0"/>
            </a:endParaRPr>
          </a:p>
        </p:txBody>
      </p:sp>
    </p:spTree>
    <p:extLst>
      <p:ext uri="{BB962C8B-B14F-4D97-AF65-F5344CB8AC3E}">
        <p14:creationId xmlns:p14="http://schemas.microsoft.com/office/powerpoint/2010/main" xmlns="" val="1530777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smtClean="0"/>
              <a:t>Thank you</a:t>
            </a:r>
            <a:endParaRPr lang="en-US" sz="6600" dirty="0"/>
          </a:p>
        </p:txBody>
      </p:sp>
    </p:spTree>
    <p:extLst>
      <p:ext uri="{BB962C8B-B14F-4D97-AF65-F5344CB8AC3E}">
        <p14:creationId xmlns:p14="http://schemas.microsoft.com/office/powerpoint/2010/main" xmlns="" val="237324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229600" cy="922114"/>
          </a:xfrm>
        </p:spPr>
        <p:txBody>
          <a:bodyPr/>
          <a:lstStyle/>
          <a:p>
            <a:r>
              <a:rPr lang="en-ZA" dirty="0" smtClean="0"/>
              <a:t>STRUCTURE OF THE PRESENTATION</a:t>
            </a:r>
            <a:endParaRPr lang="en-ZA" dirty="0"/>
          </a:p>
        </p:txBody>
      </p:sp>
      <p:sp>
        <p:nvSpPr>
          <p:cNvPr id="3" name="Content Placeholder 2"/>
          <p:cNvSpPr>
            <a:spLocks noGrp="1"/>
          </p:cNvSpPr>
          <p:nvPr>
            <p:ph idx="1"/>
          </p:nvPr>
        </p:nvSpPr>
        <p:spPr>
          <a:xfrm>
            <a:off x="484094" y="1143000"/>
            <a:ext cx="8213050" cy="4423792"/>
          </a:xfrm>
        </p:spPr>
        <p:txBody>
          <a:bodyPr/>
          <a:lstStyle/>
          <a:p>
            <a:pPr marL="457200" indent="-457200" algn="just">
              <a:lnSpc>
                <a:spcPct val="150000"/>
              </a:lnSpc>
              <a:buFont typeface="+mj-lt"/>
              <a:buAutoNum type="arabicPeriod"/>
            </a:pPr>
            <a:r>
              <a:rPr lang="en-ZA" dirty="0" smtClean="0"/>
              <a:t>Overview</a:t>
            </a:r>
          </a:p>
          <a:p>
            <a:pPr marL="457200" indent="-457200" algn="just">
              <a:lnSpc>
                <a:spcPct val="150000"/>
              </a:lnSpc>
              <a:buFont typeface="+mj-lt"/>
              <a:buAutoNum type="arabicPeriod"/>
            </a:pPr>
            <a:r>
              <a:rPr lang="en-ZA" dirty="0" smtClean="0"/>
              <a:t>The utilisation</a:t>
            </a:r>
          </a:p>
          <a:p>
            <a:pPr marL="457200" indent="-457200" algn="just">
              <a:lnSpc>
                <a:spcPct val="150000"/>
              </a:lnSpc>
              <a:buFont typeface="+mj-lt"/>
              <a:buAutoNum type="arabicPeriod"/>
            </a:pPr>
            <a:r>
              <a:rPr lang="en-ZA" dirty="0" smtClean="0"/>
              <a:t>Programme annual performance plan</a:t>
            </a:r>
          </a:p>
          <a:p>
            <a:pPr marL="457200" indent="-457200" algn="just">
              <a:lnSpc>
                <a:spcPct val="150000"/>
              </a:lnSpc>
              <a:buFont typeface="+mj-lt"/>
              <a:buAutoNum type="arabicPeriod"/>
            </a:pPr>
            <a:r>
              <a:rPr lang="en-ZA" dirty="0" smtClean="0"/>
              <a:t>MTEF Allocation</a:t>
            </a:r>
          </a:p>
          <a:p>
            <a:pPr marL="457200" indent="-457200" algn="just">
              <a:lnSpc>
                <a:spcPct val="150000"/>
              </a:lnSpc>
              <a:buFont typeface="+mj-lt"/>
              <a:buAutoNum type="arabicPeriod"/>
            </a:pPr>
            <a:r>
              <a:rPr lang="en-ZA" dirty="0" smtClean="0"/>
              <a:t>Available funds</a:t>
            </a:r>
          </a:p>
          <a:p>
            <a:pPr marL="0" indent="0" algn="just">
              <a:buNone/>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marL="457200" indent="-457200" algn="just">
              <a:buFont typeface="+mj-lt"/>
              <a:buAutoNum type="arabicPeriod"/>
            </a:pPr>
            <a:endParaRPr lang="en-ZA" dirty="0" smtClean="0"/>
          </a:p>
          <a:p>
            <a:pPr algn="just"/>
            <a:endParaRPr lang="en-ZA" dirty="0"/>
          </a:p>
          <a:p>
            <a:pPr algn="just"/>
            <a:endParaRPr lang="en-ZA" dirty="0" smtClean="0"/>
          </a:p>
          <a:p>
            <a:pPr marL="0" indent="0" algn="just">
              <a:buNone/>
            </a:pPr>
            <a:endParaRPr lang="en-ZA" dirty="0" smtClean="0"/>
          </a:p>
        </p:txBody>
      </p:sp>
    </p:spTree>
    <p:extLst>
      <p:ext uri="{BB962C8B-B14F-4D97-AF65-F5344CB8AC3E}">
        <p14:creationId xmlns:p14="http://schemas.microsoft.com/office/powerpoint/2010/main" xmlns="" val="1422148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4F40D40-92E9-4925-982E-53F3C7D05FCC}" type="slidenum">
              <a:rPr lang="en-GB" altLang="en-US" sz="2000" smtClean="0">
                <a:solidFill>
                  <a:srgbClr val="000000"/>
                </a:solidFill>
                <a:latin typeface="Times" panose="02020603050405020304" pitchFamily="18" charset="0"/>
              </a:rPr>
              <a:pPr>
                <a:spcBef>
                  <a:spcPct val="0"/>
                </a:spcBef>
                <a:buFontTx/>
                <a:buNone/>
              </a:pPr>
              <a:t>3</a:t>
            </a:fld>
            <a:endParaRPr lang="en-GB" altLang="en-US" sz="2000" dirty="0" smtClean="0">
              <a:solidFill>
                <a:srgbClr val="000000"/>
              </a:solidFill>
              <a:latin typeface="Times" panose="02020603050405020304" pitchFamily="18" charset="0"/>
            </a:endParaRPr>
          </a:p>
        </p:txBody>
      </p:sp>
      <p:sp>
        <p:nvSpPr>
          <p:cNvPr id="56323" name="Title 1"/>
          <p:cNvSpPr>
            <a:spLocks noGrp="1"/>
          </p:cNvSpPr>
          <p:nvPr>
            <p:ph type="title"/>
          </p:nvPr>
        </p:nvSpPr>
        <p:spPr>
          <a:xfrm>
            <a:off x="457200" y="274638"/>
            <a:ext cx="8229600" cy="850106"/>
          </a:xfrm>
        </p:spPr>
        <p:txBody>
          <a:bodyPr/>
          <a:lstStyle/>
          <a:p>
            <a:r>
              <a:rPr lang="en-ZA" sz="2800" dirty="0" smtClean="0">
                <a:solidFill>
                  <a:srgbClr val="000000"/>
                </a:solidFill>
              </a:rPr>
              <a:t>1. Overview</a:t>
            </a:r>
            <a:endParaRPr lang="en-ZA" sz="2800" dirty="0" smtClean="0"/>
          </a:p>
        </p:txBody>
      </p:sp>
      <p:sp>
        <p:nvSpPr>
          <p:cNvPr id="56324" name="Content Placeholder 2"/>
          <p:cNvSpPr>
            <a:spLocks noGrp="1"/>
          </p:cNvSpPr>
          <p:nvPr>
            <p:ph idx="1"/>
          </p:nvPr>
        </p:nvSpPr>
        <p:spPr>
          <a:xfrm>
            <a:off x="107504" y="980728"/>
            <a:ext cx="8784976" cy="4608512"/>
          </a:xfrm>
        </p:spPr>
        <p:txBody>
          <a:bodyPr/>
          <a:lstStyle/>
          <a:p>
            <a:r>
              <a:rPr lang="en-ZA" dirty="0"/>
              <a:t>In line with our foreign policy, the ARF remains an important tool that seeks </a:t>
            </a:r>
            <a:r>
              <a:rPr lang="en-ZA" dirty="0" smtClean="0"/>
              <a:t>to enhance </a:t>
            </a:r>
            <a:r>
              <a:rPr lang="en-ZA" dirty="0"/>
              <a:t>development assistance and </a:t>
            </a:r>
            <a:r>
              <a:rPr lang="en-ZA" dirty="0" smtClean="0"/>
              <a:t>cooperation.</a:t>
            </a:r>
          </a:p>
          <a:p>
            <a:r>
              <a:rPr lang="en-ZA" dirty="0" smtClean="0"/>
              <a:t>The ARF will continue to pursue its strategic objectives as outlined in the ARF Act, with more emphasis on provision of loans and investment projects to fulfil these strategic objectives.</a:t>
            </a:r>
          </a:p>
          <a:p>
            <a:r>
              <a:rPr lang="en-ZA" dirty="0" smtClean="0"/>
              <a:t>The holding of democratic elections is critical to socio-economic development on the continent. There are three elections that will take place in SADC (Zimbabwe, Madagascar and Democratic Republic of Congo).</a:t>
            </a:r>
          </a:p>
          <a:p>
            <a:r>
              <a:rPr lang="en-ZA" dirty="0"/>
              <a:t>We believe that building strong institutions will enable us to entrench the culture </a:t>
            </a:r>
            <a:r>
              <a:rPr lang="en-ZA" dirty="0" smtClean="0"/>
              <a:t>of good </a:t>
            </a:r>
            <a:r>
              <a:rPr lang="en-ZA" dirty="0"/>
              <a:t>governance as well as efficiency and responsiveness, which, is an </a:t>
            </a:r>
            <a:r>
              <a:rPr lang="en-ZA" dirty="0" smtClean="0"/>
              <a:t>integral part </a:t>
            </a:r>
            <a:r>
              <a:rPr lang="en-ZA" dirty="0"/>
              <a:t>of Africa’s renewal programme.</a:t>
            </a:r>
            <a:endParaRPr lang="en-ZA" dirty="0" smtClean="0"/>
          </a:p>
          <a:p>
            <a:endParaRPr lang="en-ZA" dirty="0" smtClean="0"/>
          </a:p>
          <a:p>
            <a:endParaRPr lang="en-ZA" dirty="0" smtClean="0"/>
          </a:p>
        </p:txBody>
      </p:sp>
    </p:spTree>
    <p:extLst>
      <p:ext uri="{BB962C8B-B14F-4D97-AF65-F5344CB8AC3E}">
        <p14:creationId xmlns:p14="http://schemas.microsoft.com/office/powerpoint/2010/main" xmlns="" val="293461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84F40D40-92E9-4925-982E-53F3C7D05FCC}" type="slidenum">
              <a:rPr lang="en-GB" altLang="en-US" sz="2000" smtClean="0">
                <a:solidFill>
                  <a:srgbClr val="000000"/>
                </a:solidFill>
                <a:latin typeface="Times" panose="02020603050405020304" pitchFamily="18" charset="0"/>
              </a:rPr>
              <a:pPr>
                <a:spcBef>
                  <a:spcPct val="0"/>
                </a:spcBef>
                <a:buFontTx/>
                <a:buNone/>
              </a:pPr>
              <a:t>4</a:t>
            </a:fld>
            <a:endParaRPr lang="en-GB" altLang="en-US" sz="2000" dirty="0" smtClean="0">
              <a:solidFill>
                <a:srgbClr val="000000"/>
              </a:solidFill>
              <a:latin typeface="Times" panose="02020603050405020304" pitchFamily="18" charset="0"/>
            </a:endParaRPr>
          </a:p>
        </p:txBody>
      </p:sp>
      <p:sp>
        <p:nvSpPr>
          <p:cNvPr id="56323" name="Title 1"/>
          <p:cNvSpPr>
            <a:spLocks noGrp="1"/>
          </p:cNvSpPr>
          <p:nvPr>
            <p:ph type="title"/>
          </p:nvPr>
        </p:nvSpPr>
        <p:spPr>
          <a:xfrm>
            <a:off x="457200" y="274638"/>
            <a:ext cx="8229600" cy="850106"/>
          </a:xfrm>
        </p:spPr>
        <p:txBody>
          <a:bodyPr/>
          <a:lstStyle/>
          <a:p>
            <a:r>
              <a:rPr lang="en-ZA" sz="2800" dirty="0" smtClean="0">
                <a:solidFill>
                  <a:srgbClr val="000000"/>
                </a:solidFill>
              </a:rPr>
              <a:t>1. Overview</a:t>
            </a:r>
            <a:endParaRPr lang="en-ZA" sz="2800" dirty="0" smtClean="0"/>
          </a:p>
        </p:txBody>
      </p:sp>
      <p:sp>
        <p:nvSpPr>
          <p:cNvPr id="56324" name="Content Placeholder 2"/>
          <p:cNvSpPr>
            <a:spLocks noGrp="1"/>
          </p:cNvSpPr>
          <p:nvPr>
            <p:ph idx="1"/>
          </p:nvPr>
        </p:nvSpPr>
        <p:spPr>
          <a:xfrm>
            <a:off x="107504" y="980728"/>
            <a:ext cx="8928992" cy="4608512"/>
          </a:xfrm>
        </p:spPr>
        <p:txBody>
          <a:bodyPr/>
          <a:lstStyle/>
          <a:p>
            <a:r>
              <a:rPr lang="en-ZA" dirty="0" smtClean="0"/>
              <a:t>Socio-economic development can be achieved by funding sustainable projects through the provision of loans. </a:t>
            </a:r>
          </a:p>
          <a:p>
            <a:r>
              <a:rPr lang="en-ZA" dirty="0"/>
              <a:t>We continue to experience an increase in natural disasters. </a:t>
            </a:r>
            <a:r>
              <a:rPr lang="en-ZA" dirty="0" smtClean="0"/>
              <a:t>This </a:t>
            </a:r>
            <a:r>
              <a:rPr lang="en-ZA" dirty="0"/>
              <a:t>fund enables us to be counted among </a:t>
            </a:r>
            <a:r>
              <a:rPr lang="en-ZA" dirty="0" smtClean="0"/>
              <a:t>those who </a:t>
            </a:r>
            <a:r>
              <a:rPr lang="en-ZA" dirty="0"/>
              <a:t>strive to restore human dignity and bring relief to people in distress as </a:t>
            </a:r>
            <a:r>
              <a:rPr lang="en-ZA" dirty="0" smtClean="0"/>
              <a:t>and when </a:t>
            </a:r>
            <a:r>
              <a:rPr lang="en-ZA" dirty="0"/>
              <a:t>humanitarian situations arise</a:t>
            </a:r>
            <a:r>
              <a:rPr lang="en-ZA" dirty="0" smtClean="0"/>
              <a:t>.</a:t>
            </a:r>
          </a:p>
          <a:p>
            <a:r>
              <a:rPr lang="en-ZA" dirty="0" smtClean="0"/>
              <a:t>Trilateral cooperation will be an are of focus in the </a:t>
            </a:r>
            <a:r>
              <a:rPr lang="en-ZA" dirty="0"/>
              <a:t>MTSF period. The ARF will work with other funding institutions to ensure greater impact of the projects that we fund</a:t>
            </a:r>
            <a:r>
              <a:rPr lang="en-ZA" dirty="0" smtClean="0"/>
              <a:t>.</a:t>
            </a:r>
          </a:p>
          <a:p>
            <a:r>
              <a:rPr lang="en-ZA" dirty="0" smtClean="0"/>
              <a:t>During South Africa’s chairpersonship of BRICS, the ARF will host other development agencies of BRICS countries to share experiences and consider how development agencies can partner with development banks for greater impact.</a:t>
            </a:r>
            <a:endParaRPr lang="en-ZA" dirty="0"/>
          </a:p>
          <a:p>
            <a:endParaRPr lang="en-ZA" dirty="0" smtClean="0"/>
          </a:p>
          <a:p>
            <a:endParaRPr lang="en-ZA" dirty="0"/>
          </a:p>
          <a:p>
            <a:endParaRPr lang="en-ZA" dirty="0" smtClean="0"/>
          </a:p>
          <a:p>
            <a:endParaRPr lang="en-ZA" dirty="0" smtClean="0"/>
          </a:p>
        </p:txBody>
      </p:sp>
    </p:spTree>
    <p:extLst>
      <p:ext uri="{BB962C8B-B14F-4D97-AF65-F5344CB8AC3E}">
        <p14:creationId xmlns:p14="http://schemas.microsoft.com/office/powerpoint/2010/main" xmlns="" val="1706957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A9F7E94F-0351-42AE-A214-9614C941985C}" type="slidenum">
              <a:rPr lang="en-GB" altLang="en-US" sz="2000" smtClean="0">
                <a:solidFill>
                  <a:srgbClr val="000000"/>
                </a:solidFill>
                <a:latin typeface="Times" panose="02020603050405020304" pitchFamily="18" charset="0"/>
              </a:rPr>
              <a:pPr>
                <a:spcBef>
                  <a:spcPct val="0"/>
                </a:spcBef>
                <a:buFontTx/>
                <a:buNone/>
              </a:pPr>
              <a:t>5</a:t>
            </a:fld>
            <a:endParaRPr lang="en-GB" altLang="en-US" sz="2000" dirty="0" smtClean="0">
              <a:solidFill>
                <a:srgbClr val="000000"/>
              </a:solidFill>
              <a:latin typeface="Times" panose="02020603050405020304" pitchFamily="18" charset="0"/>
            </a:endParaRPr>
          </a:p>
        </p:txBody>
      </p:sp>
      <p:sp>
        <p:nvSpPr>
          <p:cNvPr id="3" name="Content Placeholder 2"/>
          <p:cNvSpPr>
            <a:spLocks noGrp="1"/>
          </p:cNvSpPr>
          <p:nvPr>
            <p:ph idx="1"/>
          </p:nvPr>
        </p:nvSpPr>
        <p:spPr>
          <a:xfrm>
            <a:off x="448488" y="620688"/>
            <a:ext cx="8515999" cy="4896544"/>
          </a:xfrm>
        </p:spPr>
        <p:txBody>
          <a:bodyPr/>
          <a:lstStyle/>
          <a:p>
            <a:pPr algn="just">
              <a:lnSpc>
                <a:spcPct val="150000"/>
              </a:lnSpc>
              <a:defRPr/>
            </a:pPr>
            <a:r>
              <a:rPr lang="en-US" dirty="0"/>
              <a:t>Loans or other financial assistance are granted in accordance with an agreement entered into by the country in question and the Minister of International Relations and Cooperation (hereafter referred to as the Minister).  </a:t>
            </a:r>
            <a:endParaRPr lang="en-US" dirty="0" smtClean="0"/>
          </a:p>
          <a:p>
            <a:pPr algn="just">
              <a:lnSpc>
                <a:spcPct val="150000"/>
              </a:lnSpc>
              <a:defRPr/>
            </a:pPr>
            <a:r>
              <a:rPr lang="en-US" dirty="0" smtClean="0"/>
              <a:t>The ARF has granted its first loan to the Government of Cuba, this is line with the ARF future strategy of focusing on loans and infrastructure investment, which will aid in recapitalizing the ARF amid reduced allocations.</a:t>
            </a:r>
          </a:p>
          <a:p>
            <a:pPr marL="0" indent="0" algn="just">
              <a:lnSpc>
                <a:spcPct val="150000"/>
              </a:lnSpc>
              <a:buNone/>
              <a:defRPr/>
            </a:pPr>
            <a:endParaRPr lang="en-US" dirty="0" smtClean="0"/>
          </a:p>
          <a:p>
            <a:pPr marL="0" indent="0" algn="just">
              <a:lnSpc>
                <a:spcPct val="150000"/>
              </a:lnSpc>
              <a:buNone/>
              <a:defRPr/>
            </a:pPr>
            <a:endParaRPr lang="en-US" dirty="0" smtClean="0"/>
          </a:p>
          <a:p>
            <a:pPr algn="just">
              <a:lnSpc>
                <a:spcPct val="150000"/>
              </a:lnSpc>
              <a:defRPr/>
            </a:pPr>
            <a:endParaRPr lang="en-US" dirty="0" smtClean="0"/>
          </a:p>
          <a:p>
            <a:pPr algn="just">
              <a:lnSpc>
                <a:spcPct val="150000"/>
              </a:lnSpc>
              <a:defRPr/>
            </a:pPr>
            <a:endParaRPr lang="en-ZA" dirty="0"/>
          </a:p>
        </p:txBody>
      </p:sp>
      <p:sp>
        <p:nvSpPr>
          <p:cNvPr id="57348" name="Title 3"/>
          <p:cNvSpPr>
            <a:spLocks noGrp="1"/>
          </p:cNvSpPr>
          <p:nvPr>
            <p:ph type="title"/>
          </p:nvPr>
        </p:nvSpPr>
        <p:spPr>
          <a:xfrm>
            <a:off x="473676" y="1302"/>
            <a:ext cx="8229600" cy="504056"/>
          </a:xfrm>
        </p:spPr>
        <p:txBody>
          <a:bodyPr/>
          <a:lstStyle/>
          <a:p>
            <a:pPr lvl="0"/>
            <a:r>
              <a:rPr lang="en-ZA" dirty="0" smtClean="0"/>
              <a:t/>
            </a:r>
            <a:br>
              <a:rPr lang="en-ZA" dirty="0" smtClean="0"/>
            </a:br>
            <a:r>
              <a:rPr lang="en-ZA" sz="2800" dirty="0" smtClean="0"/>
              <a:t>2. The Utilisation Of Fund</a:t>
            </a:r>
            <a:r>
              <a:rPr lang="en-ZA" sz="2800" dirty="0"/>
              <a:t/>
            </a:r>
            <a:br>
              <a:rPr lang="en-ZA" sz="2800" dirty="0"/>
            </a:br>
            <a:endParaRPr lang="en-ZA" sz="2800" dirty="0" smtClean="0"/>
          </a:p>
        </p:txBody>
      </p:sp>
    </p:spTree>
    <p:extLst>
      <p:ext uri="{BB962C8B-B14F-4D97-AF65-F5344CB8AC3E}">
        <p14:creationId xmlns:p14="http://schemas.microsoft.com/office/powerpoint/2010/main" xmlns="" val="50767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792088"/>
          </a:xfrm>
        </p:spPr>
        <p:txBody>
          <a:bodyPr/>
          <a:lstStyle/>
          <a:p>
            <a:r>
              <a:rPr lang="en-ZA" sz="2900" dirty="0"/>
              <a:t>3</a:t>
            </a:r>
            <a:r>
              <a:rPr lang="en-ZA" sz="2900" dirty="0" smtClean="0"/>
              <a:t>. </a:t>
            </a:r>
            <a:r>
              <a:rPr lang="en-ZA" sz="2800" dirty="0" smtClean="0"/>
              <a:t>Programme Performance Indicators</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21034115"/>
              </p:ext>
            </p:extLst>
          </p:nvPr>
        </p:nvGraphicFramePr>
        <p:xfrm>
          <a:off x="107504" y="476672"/>
          <a:ext cx="9036496" cy="5370136"/>
        </p:xfrm>
        <a:graphic>
          <a:graphicData uri="http://schemas.openxmlformats.org/drawingml/2006/table">
            <a:tbl>
              <a:tblPr firstRow="1" firstCol="1" bandRow="1">
                <a:tableStyleId>{5C22544A-7EE6-4342-B048-85BDC9FD1C3A}</a:tableStyleId>
              </a:tblPr>
              <a:tblGrid>
                <a:gridCol w="3113414">
                  <a:extLst>
                    <a:ext uri="{9D8B030D-6E8A-4147-A177-3AD203B41FA5}">
                      <a16:colId xmlns:a16="http://schemas.microsoft.com/office/drawing/2014/main" xmlns="" val="20000"/>
                    </a:ext>
                  </a:extLst>
                </a:gridCol>
                <a:gridCol w="2581856">
                  <a:extLst>
                    <a:ext uri="{9D8B030D-6E8A-4147-A177-3AD203B41FA5}">
                      <a16:colId xmlns:a16="http://schemas.microsoft.com/office/drawing/2014/main" xmlns="" val="20001"/>
                    </a:ext>
                  </a:extLst>
                </a:gridCol>
                <a:gridCol w="3341226">
                  <a:extLst>
                    <a:ext uri="{9D8B030D-6E8A-4147-A177-3AD203B41FA5}">
                      <a16:colId xmlns:a16="http://schemas.microsoft.com/office/drawing/2014/main" xmlns="" val="20002"/>
                    </a:ext>
                  </a:extLst>
                </a:gridCol>
              </a:tblGrid>
              <a:tr h="501883">
                <a:tc>
                  <a:txBody>
                    <a:bodyPr/>
                    <a:lstStyle/>
                    <a:p>
                      <a:pPr>
                        <a:lnSpc>
                          <a:spcPct val="115000"/>
                        </a:lnSpc>
                        <a:spcAft>
                          <a:spcPts val="1000"/>
                        </a:spcAft>
                      </a:pPr>
                      <a:r>
                        <a:rPr lang="en-US" sz="1600" dirty="0" smtClean="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015157">
                <a:tc>
                  <a:txBody>
                    <a:bodyPr/>
                    <a:lstStyle/>
                    <a:p>
                      <a:pPr>
                        <a:lnSpc>
                          <a:spcPct val="115000"/>
                        </a:lnSpc>
                        <a:spcAft>
                          <a:spcPts val="1000"/>
                        </a:spcAft>
                      </a:pPr>
                      <a:r>
                        <a:rPr lang="en-US" sz="1600" dirty="0">
                          <a:solidFill>
                            <a:schemeClr val="tx1"/>
                          </a:solidFill>
                          <a:effectLst/>
                        </a:rPr>
                        <a:t>To promote democracy and good governance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holding of democratic elections in identified countries on the </a:t>
                      </a:r>
                      <a:r>
                        <a:rPr lang="en-US" sz="1600" dirty="0" smtClean="0">
                          <a:solidFill>
                            <a:schemeClr val="tx1"/>
                          </a:solidFill>
                          <a:effectLst/>
                        </a:rPr>
                        <a:t>continent</a:t>
                      </a:r>
                    </a:p>
                  </a:txBody>
                  <a:tcPr marL="68580" marR="68580" marT="0" marB="0"/>
                </a:tc>
                <a:tc>
                  <a:txBody>
                    <a:bodyPr/>
                    <a:lstStyle/>
                    <a:p>
                      <a:pPr marL="0" algn="l" defTabSz="914400" rtl="0" eaLnBrk="1" latinLnBrk="0" hangingPunct="1">
                        <a:lnSpc>
                          <a:spcPct val="115000"/>
                        </a:lnSpc>
                        <a:spcAft>
                          <a:spcPts val="1000"/>
                        </a:spcAft>
                      </a:pPr>
                      <a:r>
                        <a:rPr lang="en-ZA" sz="1600" kern="1200" dirty="0" smtClean="0">
                          <a:solidFill>
                            <a:schemeClr val="tx1"/>
                          </a:solidFill>
                          <a:effectLst/>
                          <a:latin typeface="+mn-lt"/>
                          <a:ea typeface="+mn-ea"/>
                          <a:cs typeface="+mn-cs"/>
                        </a:rPr>
                        <a:t>100% of approved disbursement to support</a:t>
                      </a:r>
                      <a:r>
                        <a:rPr lang="en-ZA" sz="1600" kern="1200" baseline="0" dirty="0" smtClean="0">
                          <a:solidFill>
                            <a:schemeClr val="tx1"/>
                          </a:solidFill>
                          <a:effectLst/>
                          <a:latin typeface="+mn-lt"/>
                          <a:ea typeface="+mn-ea"/>
                          <a:cs typeface="+mn-cs"/>
                        </a:rPr>
                        <a:t> </a:t>
                      </a:r>
                      <a:r>
                        <a:rPr lang="en-ZA" sz="1600" kern="1200" dirty="0" smtClean="0">
                          <a:solidFill>
                            <a:schemeClr val="tx1"/>
                          </a:solidFill>
                          <a:effectLst/>
                          <a:latin typeface="+mn-lt"/>
                          <a:ea typeface="+mn-ea"/>
                          <a:cs typeface="+mn-cs"/>
                        </a:rPr>
                        <a:t>democracy and good governance processed</a:t>
                      </a:r>
                      <a:endParaRPr lang="en-ZA" sz="16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896733">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To contribute to human resource development</a:t>
                      </a:r>
                      <a:endParaRPr lang="en-ZA" sz="160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kern="1200" dirty="0">
                          <a:solidFill>
                            <a:schemeClr val="tx1"/>
                          </a:solidFill>
                          <a:effectLst/>
                          <a:latin typeface="+mn-lt"/>
                          <a:ea typeface="+mn-ea"/>
                          <a:cs typeface="+mn-cs"/>
                        </a:rPr>
                        <a:t>Develop and provide identified training </a:t>
                      </a:r>
                      <a:r>
                        <a:rPr lang="en-US" sz="1600" kern="1200" dirty="0" err="1" smtClean="0">
                          <a:solidFill>
                            <a:schemeClr val="tx1"/>
                          </a:solidFill>
                          <a:effectLst/>
                          <a:latin typeface="+mn-lt"/>
                          <a:ea typeface="+mn-ea"/>
                          <a:cs typeface="+mn-cs"/>
                        </a:rPr>
                        <a:t>programmes</a:t>
                      </a:r>
                      <a:endParaRPr lang="en-US" sz="1600" kern="1200" dirty="0" smtClean="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kern="1200" dirty="0">
                          <a:solidFill>
                            <a:schemeClr val="tx1"/>
                          </a:solidFill>
                          <a:effectLst/>
                          <a:latin typeface="+mn-lt"/>
                          <a:ea typeface="+mn-ea"/>
                          <a:cs typeface="+mn-cs"/>
                        </a:rPr>
                        <a:t>100% of approved disbursement to support capacity-building processed </a:t>
                      </a:r>
                      <a:endParaRPr lang="en-GB" sz="1600" kern="1200" dirty="0" smtClean="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r h="1152128">
                <a:tc>
                  <a:txBody>
                    <a:bodyPr/>
                    <a:lstStyle/>
                    <a:p>
                      <a:pPr>
                        <a:lnSpc>
                          <a:spcPct val="115000"/>
                        </a:lnSpc>
                        <a:spcAft>
                          <a:spcPts val="1000"/>
                        </a:spcAft>
                      </a:pPr>
                      <a:r>
                        <a:rPr lang="en-US" sz="1600" dirty="0">
                          <a:solidFill>
                            <a:schemeClr val="tx1"/>
                          </a:solidFill>
                          <a:effectLst/>
                        </a:rPr>
                        <a:t>To support socio-economic development and integration</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the implementation of socio-economic development and integration projects </a:t>
                      </a:r>
                      <a:endParaRPr lang="en-US" sz="1600" dirty="0" smtClean="0">
                        <a:solidFill>
                          <a:schemeClr val="tx1"/>
                        </a:solidFill>
                        <a:effectLst/>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to support socio-economic development  and  integration processed </a:t>
                      </a:r>
                      <a:endParaRPr lang="en-GB" sz="1600" dirty="0" smtClean="0">
                        <a:solidFill>
                          <a:schemeClr val="tx1"/>
                        </a:solidFill>
                        <a:effectLst/>
                      </a:endParaRPr>
                    </a:p>
                  </a:txBody>
                  <a:tcPr marL="68580" marR="68580" marT="0" marB="0"/>
                </a:tc>
                <a:extLst>
                  <a:ext uri="{0D108BD9-81ED-4DB2-BD59-A6C34878D82A}">
                    <a16:rowId xmlns:a16="http://schemas.microsoft.com/office/drawing/2014/main" xmlns="" val="10003"/>
                  </a:ext>
                </a:extLst>
              </a:tr>
              <a:tr h="576064">
                <a:tc>
                  <a:txBody>
                    <a:bodyPr/>
                    <a:lstStyle/>
                    <a:p>
                      <a:pPr>
                        <a:lnSpc>
                          <a:spcPct val="115000"/>
                        </a:lnSpc>
                        <a:spcAft>
                          <a:spcPts val="1000"/>
                        </a:spcAft>
                      </a:pPr>
                      <a:r>
                        <a:rPr lang="en-US" sz="1600" dirty="0">
                          <a:solidFill>
                            <a:schemeClr val="tx1"/>
                          </a:solidFill>
                          <a:effectLst/>
                        </a:rPr>
                        <a:t>To contribute to PCRD</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Support PCRD efforts on the continent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PCRD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841374">
                <a:tc>
                  <a:txBody>
                    <a:bodyPr/>
                    <a:lstStyle/>
                    <a:p>
                      <a:pPr>
                        <a:lnSpc>
                          <a:spcPct val="115000"/>
                        </a:lnSpc>
                        <a:spcAft>
                          <a:spcPts val="1000"/>
                        </a:spcAft>
                      </a:pPr>
                      <a:r>
                        <a:rPr lang="en-US" sz="1600" dirty="0">
                          <a:solidFill>
                            <a:schemeClr val="tx1"/>
                          </a:solidFill>
                          <a:effectLst/>
                        </a:rPr>
                        <a:t>To provide humanitarian assistance and disaster relief</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Assist countries that are in need of humanitarian assistance and disaster </a:t>
                      </a:r>
                      <a:r>
                        <a:rPr lang="en-US" sz="1600" dirty="0" smtClean="0">
                          <a:solidFill>
                            <a:schemeClr val="tx1"/>
                          </a:solidFill>
                          <a:effectLst/>
                        </a:rPr>
                        <a:t>relief</a:t>
                      </a:r>
                    </a:p>
                  </a:txBody>
                  <a:tcPr marL="68580" marR="68580" marT="0" marB="0"/>
                </a:tc>
                <a:tc>
                  <a:txBody>
                    <a:bodyPr/>
                    <a:lstStyle/>
                    <a:p>
                      <a:pPr>
                        <a:lnSpc>
                          <a:spcPct val="115000"/>
                        </a:lnSpc>
                        <a:spcAft>
                          <a:spcPts val="1000"/>
                        </a:spcAft>
                      </a:pPr>
                      <a:r>
                        <a:rPr lang="en-GB" sz="1600" dirty="0">
                          <a:solidFill>
                            <a:schemeClr val="tx1"/>
                          </a:solidFill>
                          <a:effectLst/>
                        </a:rPr>
                        <a:t>100% of approved disbursement for humanitarian assistance processed </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xmlns="" val="3480833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784976" cy="504056"/>
          </a:xfrm>
        </p:spPr>
        <p:txBody>
          <a:bodyPr/>
          <a:lstStyle/>
          <a:p>
            <a:r>
              <a:rPr lang="en-ZA" sz="2900" dirty="0" smtClean="0"/>
              <a:t>3</a:t>
            </a:r>
            <a:r>
              <a:rPr lang="en-ZA" sz="2800" dirty="0" smtClean="0"/>
              <a:t>. Programme Performance Indicators</a:t>
            </a:r>
            <a:br>
              <a:rPr lang="en-ZA" sz="2800" dirty="0" smtClean="0"/>
            </a:br>
            <a:endParaRPr lang="en-ZA"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23516181"/>
              </p:ext>
            </p:extLst>
          </p:nvPr>
        </p:nvGraphicFramePr>
        <p:xfrm>
          <a:off x="0" y="476672"/>
          <a:ext cx="9144000" cy="4874726"/>
        </p:xfrm>
        <a:graphic>
          <a:graphicData uri="http://schemas.openxmlformats.org/drawingml/2006/table">
            <a:tbl>
              <a:tblPr firstRow="1" firstCol="1" bandRow="1">
                <a:tableStyleId>{5C22544A-7EE6-4342-B048-85BDC9FD1C3A}</a:tableStyleId>
              </a:tblPr>
              <a:tblGrid>
                <a:gridCol w="3150454">
                  <a:extLst>
                    <a:ext uri="{9D8B030D-6E8A-4147-A177-3AD203B41FA5}">
                      <a16:colId xmlns:a16="http://schemas.microsoft.com/office/drawing/2014/main" xmlns="" val="20000"/>
                    </a:ext>
                  </a:extLst>
                </a:gridCol>
                <a:gridCol w="2612572">
                  <a:extLst>
                    <a:ext uri="{9D8B030D-6E8A-4147-A177-3AD203B41FA5}">
                      <a16:colId xmlns:a16="http://schemas.microsoft.com/office/drawing/2014/main" xmlns="" val="20001"/>
                    </a:ext>
                  </a:extLst>
                </a:gridCol>
                <a:gridCol w="3380974">
                  <a:extLst>
                    <a:ext uri="{9D8B030D-6E8A-4147-A177-3AD203B41FA5}">
                      <a16:colId xmlns:a16="http://schemas.microsoft.com/office/drawing/2014/main" xmlns="" val="20002"/>
                    </a:ext>
                  </a:extLst>
                </a:gridCol>
              </a:tblGrid>
              <a:tr h="504056">
                <a:tc>
                  <a:txBody>
                    <a:bodyPr/>
                    <a:lstStyle/>
                    <a:p>
                      <a:pPr>
                        <a:lnSpc>
                          <a:spcPct val="115000"/>
                        </a:lnSpc>
                        <a:spcAft>
                          <a:spcPts val="1000"/>
                        </a:spcAft>
                      </a:pPr>
                      <a:r>
                        <a:rPr lang="en-US" sz="1600" dirty="0">
                          <a:solidFill>
                            <a:schemeClr val="tx1"/>
                          </a:solidFill>
                          <a:effectLst/>
                        </a:rPr>
                        <a:t>STRATEGIC OBJECTIVE</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OBJECTIVE STATEMENT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US" sz="1600" dirty="0">
                          <a:solidFill>
                            <a:schemeClr val="tx1"/>
                          </a:solidFill>
                          <a:effectLst/>
                        </a:rPr>
                        <a:t>TARGET</a:t>
                      </a:r>
                      <a:endParaRPr lang="en-Z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471404">
                <a:tc>
                  <a:txBody>
                    <a:bodyPr/>
                    <a:lstStyle/>
                    <a:p>
                      <a:pPr marL="0" algn="l" defTabSz="914400" rtl="0" eaLnBrk="1" latinLnBrk="0" hangingPunct="1">
                        <a:lnSpc>
                          <a:spcPct val="115000"/>
                        </a:lnSpc>
                        <a:spcAft>
                          <a:spcPts val="1000"/>
                        </a:spcAft>
                      </a:pPr>
                      <a:r>
                        <a:rPr lang="en-US" sz="1600" b="1" kern="1200" dirty="0">
                          <a:solidFill>
                            <a:schemeClr val="tx1"/>
                          </a:solidFill>
                          <a:effectLst/>
                          <a:latin typeface="+mn-lt"/>
                          <a:ea typeface="+mn-ea"/>
                          <a:cs typeface="+mn-cs"/>
                        </a:rPr>
                        <a:t>To support cooperation between South Africa and other countries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US" sz="1600" b="0" kern="1200" dirty="0">
                          <a:solidFill>
                            <a:schemeClr val="tx1"/>
                          </a:solidFill>
                          <a:effectLst/>
                          <a:latin typeface="+mn-lt"/>
                          <a:ea typeface="+mn-ea"/>
                          <a:cs typeface="+mn-cs"/>
                        </a:rPr>
                        <a:t>Implement bilateral and trilateral cooperation agreements  </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a:solidFill>
                            <a:schemeClr val="tx1"/>
                          </a:solidFill>
                          <a:effectLst/>
                          <a:latin typeface="+mn-lt"/>
                          <a:ea typeface="+mn-ea"/>
                          <a:cs typeface="+mn-cs"/>
                        </a:rPr>
                        <a:t>100% of approved disbursement for cooperation processed </a:t>
                      </a:r>
                      <a:endParaRPr lang="en-ZA"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r h="570938">
                <a:tc>
                  <a:txBody>
                    <a:bodyPr/>
                    <a:lstStyle/>
                    <a:p>
                      <a:pPr marL="0" algn="l" defTabSz="914400" rtl="0" eaLnBrk="1" latinLnBrk="0" hangingPunct="1">
                        <a:lnSpc>
                          <a:spcPct val="115000"/>
                        </a:lnSpc>
                        <a:spcAft>
                          <a:spcPts val="1000"/>
                        </a:spcAft>
                      </a:pPr>
                      <a:r>
                        <a:rPr lang="en-ZA" sz="1600" b="1" i="0" u="none" strike="noStrike" kern="1200" baseline="0" dirty="0" smtClean="0">
                          <a:solidFill>
                            <a:schemeClr val="dk1"/>
                          </a:solidFill>
                          <a:latin typeface="+mn-lt"/>
                          <a:ea typeface="+mn-ea"/>
                          <a:cs typeface="+mn-cs"/>
                        </a:rPr>
                        <a:t>Percentage of Requests responded</a:t>
                      </a:r>
                      <a:endParaRPr lang="en-ZA" sz="1600" b="1" kern="1200" dirty="0">
                        <a:solidFill>
                          <a:schemeClr val="tx1"/>
                        </a:solidFill>
                        <a:effectLst/>
                        <a:latin typeface="+mn-lt"/>
                        <a:ea typeface="+mn-ea"/>
                        <a:cs typeface="+mn-cs"/>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0" kern="1200" dirty="0" smtClean="0">
                          <a:solidFill>
                            <a:schemeClr val="tx1"/>
                          </a:solidFill>
                          <a:effectLst/>
                          <a:latin typeface="+mn-lt"/>
                          <a:ea typeface="+mn-ea"/>
                          <a:cs typeface="+mn-cs"/>
                        </a:rPr>
                        <a:t>Review</a:t>
                      </a:r>
                      <a:r>
                        <a:rPr lang="en-ZA" sz="1600" b="0" kern="1200" baseline="0" dirty="0" smtClean="0">
                          <a:solidFill>
                            <a:schemeClr val="tx1"/>
                          </a:solidFill>
                          <a:effectLst/>
                          <a:latin typeface="+mn-lt"/>
                          <a:ea typeface="+mn-ea"/>
                          <a:cs typeface="+mn-cs"/>
                        </a:rPr>
                        <a:t> of project proposals received</a:t>
                      </a:r>
                      <a:endParaRPr lang="en-ZA" sz="1600" b="0" kern="1200" dirty="0" smtClean="0">
                        <a:solidFill>
                          <a:schemeClr val="tx1"/>
                        </a:solidFill>
                        <a:effectLst/>
                        <a:latin typeface="+mn-lt"/>
                        <a:ea typeface="+mn-ea"/>
                        <a:cs typeface="+mn-cs"/>
                      </a:endParaRP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0" i="0" u="none" strike="noStrike" kern="1200" baseline="0" dirty="0" smtClean="0">
                          <a:solidFill>
                            <a:schemeClr val="dk1"/>
                          </a:solidFill>
                          <a:latin typeface="+mn-lt"/>
                          <a:ea typeface="+mn-ea"/>
                          <a:cs typeface="+mn-cs"/>
                        </a:rPr>
                        <a:t>100% of requests recommended for funding</a:t>
                      </a:r>
                      <a:endParaRPr lang="en-ZA" sz="1600" dirty="0" smtClean="0"/>
                    </a:p>
                  </a:txBody>
                  <a:tcPr marL="68580" marR="68580" marT="0" marB="0"/>
                </a:tc>
                <a:extLst>
                  <a:ext uri="{0D108BD9-81ED-4DB2-BD59-A6C34878D82A}">
                    <a16:rowId xmlns:a16="http://schemas.microsoft.com/office/drawing/2014/main" xmlns="" val="10002"/>
                  </a:ext>
                </a:extLst>
              </a:tr>
              <a:tr h="570938">
                <a:tc>
                  <a:txBody>
                    <a:bodyPr/>
                    <a:lstStyle/>
                    <a:p>
                      <a:r>
                        <a:rPr lang="en-ZA" sz="1600" b="1" i="0" u="none" strike="noStrike" kern="1200" baseline="0" dirty="0" smtClean="0">
                          <a:solidFill>
                            <a:schemeClr val="dk1"/>
                          </a:solidFill>
                          <a:latin typeface="+mn-lt"/>
                          <a:ea typeface="+mn-ea"/>
                          <a:cs typeface="+mn-cs"/>
                        </a:rPr>
                        <a:t>Number of ARF structures and processes Convened to identify and recommend</a:t>
                      </a:r>
                    </a:p>
                    <a:p>
                      <a:r>
                        <a:rPr lang="en-ZA" sz="1600" b="1" i="0" u="none" strike="noStrike" kern="1200" baseline="0" dirty="0" smtClean="0">
                          <a:solidFill>
                            <a:schemeClr val="dk1"/>
                          </a:solidFill>
                          <a:latin typeface="+mn-lt"/>
                          <a:ea typeface="+mn-ea"/>
                          <a:cs typeface="+mn-cs"/>
                        </a:rPr>
                        <a:t>projects</a:t>
                      </a:r>
                    </a:p>
                  </a:txBody>
                  <a:tcPr marL="68580" marR="68580" marT="0" marB="0"/>
                </a:tc>
                <a:tc>
                  <a:txBody>
                    <a:bodyPr/>
                    <a:lstStyle/>
                    <a:p>
                      <a:pPr marL="0" marR="0" indent="0" algn="l" defTabSz="914400" rtl="0" eaLnBrk="1" fontAlgn="auto" latinLnBrk="0" hangingPunct="1">
                        <a:lnSpc>
                          <a:spcPct val="115000"/>
                        </a:lnSpc>
                        <a:spcBef>
                          <a:spcPts val="0"/>
                        </a:spcBef>
                        <a:spcAft>
                          <a:spcPts val="1000"/>
                        </a:spcAft>
                        <a:buClrTx/>
                        <a:buSzTx/>
                        <a:buFontTx/>
                        <a:buNone/>
                        <a:tabLst/>
                        <a:defRPr/>
                      </a:pPr>
                      <a:r>
                        <a:rPr lang="en-ZA" sz="1600" b="0" kern="1200" dirty="0" smtClean="0">
                          <a:solidFill>
                            <a:schemeClr val="tx1"/>
                          </a:solidFill>
                          <a:effectLst/>
                          <a:latin typeface="+mn-lt"/>
                          <a:ea typeface="+mn-ea"/>
                          <a:cs typeface="+mn-cs"/>
                        </a:rPr>
                        <a:t>Consider project proposals for funding</a:t>
                      </a:r>
                    </a:p>
                  </a:txBody>
                  <a:tcPr marL="68580" marR="68580" marT="0" marB="0"/>
                </a:tc>
                <a:tc>
                  <a:txBody>
                    <a:bodyPr/>
                    <a:lstStyle/>
                    <a:p>
                      <a:pPr algn="l"/>
                      <a:r>
                        <a:rPr lang="en-ZA" sz="1600" b="0" i="0" u="none" strike="noStrike" baseline="0" dirty="0" smtClean="0">
                          <a:solidFill>
                            <a:srgbClr val="1A1A1A"/>
                          </a:solidFill>
                          <a:latin typeface="ArialMT"/>
                        </a:rPr>
                        <a:t>Four Committee meetings were held to consider project</a:t>
                      </a:r>
                    </a:p>
                    <a:p>
                      <a:pPr algn="l"/>
                      <a:r>
                        <a:rPr lang="en-ZA" sz="1600" b="0" i="0" u="none" strike="noStrike" baseline="0" dirty="0" smtClean="0">
                          <a:solidFill>
                            <a:srgbClr val="1A1A1A"/>
                          </a:solidFill>
                          <a:latin typeface="ArialMT"/>
                        </a:rPr>
                        <a:t>proposals for recommendation</a:t>
                      </a:r>
                      <a:endParaRPr lang="en-ZA"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3"/>
                  </a:ext>
                </a:extLst>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active projects monitored for compliance with concurrence received </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compliance with concurrence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GB" sz="1600" b="0" kern="1200" dirty="0" smtClean="0">
                          <a:solidFill>
                            <a:schemeClr val="tx1"/>
                          </a:solidFill>
                          <a:effectLst/>
                          <a:latin typeface="+mn-lt"/>
                          <a:ea typeface="+mn-ea"/>
                          <a:cs typeface="+mn-cs"/>
                        </a:rPr>
                        <a:t>100% of active projects monitored </a:t>
                      </a:r>
                      <a:endParaRPr lang="en-ZA"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4"/>
                  </a:ext>
                </a:extLst>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project progress reports for active projects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implementation</a:t>
                      </a: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project progress</a:t>
                      </a:r>
                      <a:r>
                        <a:rPr lang="en-ZA" sz="1600" b="0" kern="1200" baseline="0" dirty="0" smtClean="0">
                          <a:solidFill>
                            <a:schemeClr val="tx1"/>
                          </a:solidFill>
                          <a:effectLst/>
                          <a:latin typeface="+mn-lt"/>
                          <a:ea typeface="+mn-ea"/>
                          <a:cs typeface="+mn-cs"/>
                        </a:rPr>
                        <a:t> </a:t>
                      </a:r>
                      <a:r>
                        <a:rPr lang="en-ZA" sz="1600" b="0" kern="1200" dirty="0" smtClean="0">
                          <a:solidFill>
                            <a:schemeClr val="tx1"/>
                          </a:solidFill>
                          <a:effectLst/>
                          <a:latin typeface="+mn-lt"/>
                          <a:ea typeface="+mn-ea"/>
                          <a:cs typeface="+mn-cs"/>
                        </a:rPr>
                        <a:t>reports for active projects</a:t>
                      </a:r>
                      <a:endParaRPr lang="en-ZA"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5"/>
                  </a:ext>
                </a:extLst>
              </a:tr>
              <a:tr h="570938">
                <a:tc>
                  <a:txBody>
                    <a:bodyPr/>
                    <a:lstStyle/>
                    <a:p>
                      <a:pPr marL="0" algn="l" defTabSz="914400" rtl="0" eaLnBrk="1" latinLnBrk="0" hangingPunct="1">
                        <a:lnSpc>
                          <a:spcPct val="115000"/>
                        </a:lnSpc>
                        <a:spcAft>
                          <a:spcPts val="1000"/>
                        </a:spcAft>
                      </a:pPr>
                      <a:r>
                        <a:rPr lang="en-ZA" sz="1600" b="1" kern="1200" dirty="0" smtClean="0">
                          <a:solidFill>
                            <a:schemeClr val="tx1"/>
                          </a:solidFill>
                          <a:effectLst/>
                          <a:latin typeface="+mn-lt"/>
                          <a:ea typeface="+mn-ea"/>
                          <a:cs typeface="+mn-cs"/>
                        </a:rPr>
                        <a:t>Percentage of closed projects with close-out reports</a:t>
                      </a:r>
                      <a:endParaRPr lang="en-ZA" sz="1600" b="1"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Monitor project closure</a:t>
                      </a:r>
                      <a:endParaRPr lang="en-ZA" sz="1600" b="0" kern="1200" dirty="0">
                        <a:solidFill>
                          <a:schemeClr val="tx1"/>
                        </a:solidFill>
                        <a:effectLst/>
                        <a:latin typeface="+mn-lt"/>
                        <a:ea typeface="+mn-ea"/>
                        <a:cs typeface="+mn-cs"/>
                      </a:endParaRPr>
                    </a:p>
                  </a:txBody>
                  <a:tcPr marL="68580" marR="68580" marT="0" marB="0"/>
                </a:tc>
                <a:tc>
                  <a:txBody>
                    <a:bodyPr/>
                    <a:lstStyle/>
                    <a:p>
                      <a:pPr marL="0" algn="l" defTabSz="914400" rtl="0" eaLnBrk="1" latinLnBrk="0" hangingPunct="1">
                        <a:lnSpc>
                          <a:spcPct val="115000"/>
                        </a:lnSpc>
                        <a:spcAft>
                          <a:spcPts val="1000"/>
                        </a:spcAft>
                      </a:pPr>
                      <a:r>
                        <a:rPr lang="en-ZA" sz="1600" b="0" kern="1200" dirty="0" smtClean="0">
                          <a:solidFill>
                            <a:schemeClr val="tx1"/>
                          </a:solidFill>
                          <a:effectLst/>
                          <a:latin typeface="+mn-lt"/>
                          <a:ea typeface="+mn-ea"/>
                          <a:cs typeface="+mn-cs"/>
                        </a:rPr>
                        <a:t>100% of closed projects with close-out reports</a:t>
                      </a:r>
                      <a:endParaRPr lang="en-ZA"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1999581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024" y="260648"/>
            <a:ext cx="8784976" cy="908720"/>
          </a:xfrm>
        </p:spPr>
        <p:txBody>
          <a:bodyPr/>
          <a:lstStyle/>
          <a:p>
            <a:r>
              <a:rPr lang="en-ZA" sz="2800" dirty="0"/>
              <a:t>4</a:t>
            </a:r>
            <a:r>
              <a:rPr lang="en-ZA" sz="2800" dirty="0" smtClean="0"/>
              <a:t>. MTEF Allocation</a:t>
            </a:r>
            <a:br>
              <a:rPr lang="en-ZA" sz="2800" dirty="0" smtClean="0"/>
            </a:b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99692488"/>
              </p:ext>
            </p:extLst>
          </p:nvPr>
        </p:nvGraphicFramePr>
        <p:xfrm>
          <a:off x="359024" y="1052736"/>
          <a:ext cx="8101408" cy="4023360"/>
        </p:xfrm>
        <a:graphic>
          <a:graphicData uri="http://schemas.openxmlformats.org/drawingml/2006/table">
            <a:tbl>
              <a:tblPr firstRow="1" bandRow="1">
                <a:tableStyleId>{5C22544A-7EE6-4342-B048-85BDC9FD1C3A}</a:tableStyleId>
              </a:tblPr>
              <a:tblGrid>
                <a:gridCol w="1980286">
                  <a:extLst>
                    <a:ext uri="{9D8B030D-6E8A-4147-A177-3AD203B41FA5}">
                      <a16:colId xmlns:a16="http://schemas.microsoft.com/office/drawing/2014/main" xmlns="" val="20000"/>
                    </a:ext>
                  </a:extLst>
                </a:gridCol>
                <a:gridCol w="2304698">
                  <a:extLst>
                    <a:ext uri="{9D8B030D-6E8A-4147-A177-3AD203B41FA5}">
                      <a16:colId xmlns:a16="http://schemas.microsoft.com/office/drawing/2014/main" xmlns="" val="20001"/>
                    </a:ext>
                  </a:extLst>
                </a:gridCol>
                <a:gridCol w="1800200">
                  <a:extLst>
                    <a:ext uri="{9D8B030D-6E8A-4147-A177-3AD203B41FA5}">
                      <a16:colId xmlns:a16="http://schemas.microsoft.com/office/drawing/2014/main" xmlns="" val="20002"/>
                    </a:ext>
                  </a:extLst>
                </a:gridCol>
                <a:gridCol w="2016224">
                  <a:extLst>
                    <a:ext uri="{9D8B030D-6E8A-4147-A177-3AD203B41FA5}">
                      <a16:colId xmlns:a16="http://schemas.microsoft.com/office/drawing/2014/main" xmlns="" val="20003"/>
                    </a:ext>
                  </a:extLst>
                </a:gridCol>
              </a:tblGrid>
              <a:tr h="700412">
                <a:tc>
                  <a:txBody>
                    <a:bodyPr/>
                    <a:lstStyle/>
                    <a:p>
                      <a:endParaRPr lang="en-ZA" sz="2000" dirty="0">
                        <a:solidFill>
                          <a:schemeClr val="tx1"/>
                        </a:solidFill>
                      </a:endParaRPr>
                    </a:p>
                  </a:txBody>
                  <a:tcPr/>
                </a:tc>
                <a:tc>
                  <a:txBody>
                    <a:bodyPr/>
                    <a:lstStyle/>
                    <a:p>
                      <a:pPr algn="r"/>
                      <a:r>
                        <a:rPr lang="en-ZA" sz="2000" dirty="0" smtClean="0">
                          <a:solidFill>
                            <a:schemeClr val="tx1"/>
                          </a:solidFill>
                        </a:rPr>
                        <a:t>2018/19</a:t>
                      </a:r>
                    </a:p>
                    <a:p>
                      <a:pPr algn="r"/>
                      <a:r>
                        <a:rPr lang="en-ZA" sz="2000" dirty="0" smtClean="0">
                          <a:solidFill>
                            <a:schemeClr val="tx1"/>
                          </a:solidFill>
                        </a:rPr>
                        <a:t>R’000</a:t>
                      </a:r>
                      <a:endParaRPr lang="en-ZA" sz="2000" dirty="0">
                        <a:solidFill>
                          <a:schemeClr val="tx1"/>
                        </a:solidFill>
                      </a:endParaRPr>
                    </a:p>
                  </a:txBody>
                  <a:tcPr/>
                </a:tc>
                <a:tc>
                  <a:txBody>
                    <a:bodyPr/>
                    <a:lstStyle/>
                    <a:p>
                      <a:pPr algn="r"/>
                      <a:r>
                        <a:rPr lang="en-ZA" sz="2000" dirty="0" smtClean="0">
                          <a:solidFill>
                            <a:schemeClr val="tx1"/>
                          </a:solidFill>
                        </a:rPr>
                        <a:t>2019/20</a:t>
                      </a:r>
                      <a:endParaRPr lang="en-ZA" sz="2000" dirty="0">
                        <a:solidFill>
                          <a:schemeClr val="tx1"/>
                        </a:solidFill>
                      </a:endParaRPr>
                    </a:p>
                  </a:txBody>
                  <a:tcPr/>
                </a:tc>
                <a:tc>
                  <a:txBody>
                    <a:bodyPr/>
                    <a:lstStyle/>
                    <a:p>
                      <a:pPr algn="r"/>
                      <a:r>
                        <a:rPr lang="en-ZA" sz="2000" dirty="0" smtClean="0">
                          <a:solidFill>
                            <a:schemeClr val="tx1"/>
                          </a:solidFill>
                        </a:rPr>
                        <a:t>2020/21</a:t>
                      </a:r>
                      <a:endParaRPr lang="en-ZA" sz="2000" dirty="0">
                        <a:solidFill>
                          <a:schemeClr val="tx1"/>
                        </a:solidFill>
                      </a:endParaRPr>
                    </a:p>
                  </a:txBody>
                  <a:tcPr/>
                </a:tc>
                <a:extLst>
                  <a:ext uri="{0D108BD9-81ED-4DB2-BD59-A6C34878D82A}">
                    <a16:rowId xmlns:a16="http://schemas.microsoft.com/office/drawing/2014/main" xmlns="" val="10000"/>
                  </a:ext>
                </a:extLst>
              </a:tr>
              <a:tr h="700412">
                <a:tc>
                  <a:txBody>
                    <a:bodyPr/>
                    <a:lstStyle/>
                    <a:p>
                      <a:endParaRPr lang="en-ZA" sz="2000" b="0" dirty="0" smtClean="0"/>
                    </a:p>
                    <a:p>
                      <a:r>
                        <a:rPr lang="en-ZA" sz="2000" b="0" dirty="0" smtClean="0"/>
                        <a:t>Indicative</a:t>
                      </a:r>
                      <a:r>
                        <a:rPr lang="en-ZA" sz="2000" b="0" baseline="0" dirty="0" smtClean="0"/>
                        <a:t> baseline</a:t>
                      </a:r>
                      <a:endParaRPr lang="en-ZA" sz="2000" b="0" dirty="0" smtClean="0"/>
                    </a:p>
                  </a:txBody>
                  <a:tcPr/>
                </a:tc>
                <a:tc>
                  <a:txBody>
                    <a:bodyPr/>
                    <a:lstStyle/>
                    <a:p>
                      <a:pPr algn="r" fontAlgn="b"/>
                      <a:r>
                        <a:rPr lang="en-ZA" sz="2000" b="0" i="0" u="none" strike="noStrike" dirty="0" smtClean="0">
                          <a:solidFill>
                            <a:srgbClr val="000000"/>
                          </a:solidFill>
                          <a:effectLst/>
                          <a:latin typeface="Calibri" panose="020F0502020204030204" pitchFamily="34" charset="0"/>
                        </a:rPr>
                        <a:t>39 683</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47 458</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49 868</a:t>
                      </a:r>
                      <a:endParaRPr lang="en-ZA"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1"/>
                  </a:ext>
                </a:extLst>
              </a:tr>
              <a:tr h="1004939">
                <a:tc>
                  <a:txBody>
                    <a:bodyPr/>
                    <a:lstStyle/>
                    <a:p>
                      <a:endParaRPr lang="en-ZA" sz="2000" b="0" dirty="0" smtClean="0"/>
                    </a:p>
                    <a:p>
                      <a:endParaRPr lang="en-ZA" sz="2000" b="0" dirty="0" smtClean="0"/>
                    </a:p>
                    <a:p>
                      <a:r>
                        <a:rPr lang="en-ZA" sz="2000" b="0" dirty="0" smtClean="0"/>
                        <a:t>Reduction</a:t>
                      </a:r>
                    </a:p>
                  </a:txBody>
                  <a:tcPr/>
                </a:tc>
                <a:tc>
                  <a:txBody>
                    <a:bodyPr/>
                    <a:lstStyle/>
                    <a:p>
                      <a:pPr algn="r" fontAlgn="b"/>
                      <a:r>
                        <a:rPr lang="en-ZA" sz="2000" b="0" i="0" u="none" strike="noStrike" baseline="0" dirty="0" smtClean="0">
                          <a:solidFill>
                            <a:srgbClr val="000000"/>
                          </a:solidFill>
                          <a:effectLst/>
                          <a:latin typeface="Calibri" panose="020F0502020204030204" pitchFamily="34" charset="0"/>
                        </a:rPr>
                        <a:t>991</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1 186</a:t>
                      </a:r>
                      <a:endParaRPr lang="en-ZA"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0" i="0" u="none" strike="noStrike" dirty="0" smtClean="0">
                          <a:solidFill>
                            <a:srgbClr val="000000"/>
                          </a:solidFill>
                          <a:effectLst/>
                          <a:latin typeface="Calibri" panose="020F0502020204030204" pitchFamily="34" charset="0"/>
                        </a:rPr>
                        <a:t>1 252</a:t>
                      </a:r>
                      <a:endParaRPr lang="en-ZA"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2"/>
                  </a:ext>
                </a:extLst>
              </a:tr>
              <a:tr h="1309466">
                <a:tc>
                  <a:txBody>
                    <a:bodyPr/>
                    <a:lstStyle/>
                    <a:p>
                      <a:endParaRPr lang="en-ZA" sz="2000" b="0" dirty="0" smtClean="0"/>
                    </a:p>
                    <a:p>
                      <a:endParaRPr lang="en-ZA" sz="2000" b="0" dirty="0" smtClean="0"/>
                    </a:p>
                    <a:p>
                      <a:r>
                        <a:rPr lang="en-ZA" sz="2000" b="0" dirty="0" smtClean="0"/>
                        <a:t>Appropriated</a:t>
                      </a:r>
                      <a:r>
                        <a:rPr lang="en-ZA" sz="2000" b="0" baseline="0" dirty="0" smtClean="0"/>
                        <a:t> funds</a:t>
                      </a:r>
                      <a:endParaRPr lang="en-ZA" sz="2000" b="0" dirty="0" smtClean="0"/>
                    </a:p>
                  </a:txBody>
                  <a:tcPr/>
                </a:tc>
                <a:tc>
                  <a:txBody>
                    <a:bodyPr/>
                    <a:lstStyle/>
                    <a:p>
                      <a:pPr algn="r" fontAlgn="b"/>
                      <a:r>
                        <a:rPr lang="en-ZA" sz="2000" b="1" i="0" u="none" strike="noStrike" dirty="0" smtClean="0">
                          <a:solidFill>
                            <a:srgbClr val="000000"/>
                          </a:solidFill>
                          <a:effectLst/>
                          <a:latin typeface="Calibri" panose="020F0502020204030204" pitchFamily="34" charset="0"/>
                        </a:rPr>
                        <a:t>38 692</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46 272</a:t>
                      </a:r>
                      <a:endParaRPr lang="en-ZA"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ZA" sz="2000" b="1" i="0" u="none" strike="noStrike" dirty="0" smtClean="0">
                          <a:solidFill>
                            <a:srgbClr val="000000"/>
                          </a:solidFill>
                          <a:effectLst/>
                          <a:latin typeface="Calibri" panose="020F0502020204030204" pitchFamily="34" charset="0"/>
                        </a:rPr>
                        <a:t>48 816</a:t>
                      </a:r>
                      <a:endParaRPr lang="en-ZA"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720706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1143000"/>
          </a:xfrm>
        </p:spPr>
        <p:txBody>
          <a:bodyPr/>
          <a:lstStyle/>
          <a:p>
            <a:r>
              <a:rPr lang="en-ZA" dirty="0"/>
              <a:t>5</a:t>
            </a:r>
            <a:r>
              <a:rPr lang="en-ZA" dirty="0" smtClean="0"/>
              <a:t>.  Available Funds</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25528773"/>
              </p:ext>
            </p:extLst>
          </p:nvPr>
        </p:nvGraphicFramePr>
        <p:xfrm>
          <a:off x="107504" y="764704"/>
          <a:ext cx="8856984" cy="2248220"/>
        </p:xfrm>
        <a:graphic>
          <a:graphicData uri="http://schemas.openxmlformats.org/drawingml/2006/table">
            <a:tbl>
              <a:tblPr firstRow="1" bandRow="1">
                <a:tableStyleId>{5C22544A-7EE6-4342-B048-85BDC9FD1C3A}</a:tableStyleId>
              </a:tblPr>
              <a:tblGrid>
                <a:gridCol w="4651812">
                  <a:extLst>
                    <a:ext uri="{9D8B030D-6E8A-4147-A177-3AD203B41FA5}">
                      <a16:colId xmlns:a16="http://schemas.microsoft.com/office/drawing/2014/main" xmlns="" val="20000"/>
                    </a:ext>
                  </a:extLst>
                </a:gridCol>
                <a:gridCol w="4205172">
                  <a:extLst>
                    <a:ext uri="{9D8B030D-6E8A-4147-A177-3AD203B41FA5}">
                      <a16:colId xmlns:a16="http://schemas.microsoft.com/office/drawing/2014/main" xmlns="" val="20001"/>
                    </a:ext>
                  </a:extLst>
                </a:gridCol>
              </a:tblGrid>
              <a:tr h="560878">
                <a:tc>
                  <a:txBody>
                    <a:bodyPr/>
                    <a:lstStyle/>
                    <a:p>
                      <a:endParaRPr lang="en-ZA" dirty="0"/>
                    </a:p>
                  </a:txBody>
                  <a:tcPr/>
                </a:tc>
                <a:tc>
                  <a:txBody>
                    <a:bodyPr/>
                    <a:lstStyle/>
                    <a:p>
                      <a:r>
                        <a:rPr lang="en-ZA" dirty="0" smtClean="0">
                          <a:solidFill>
                            <a:schemeClr val="tx1"/>
                          </a:solidFill>
                        </a:rPr>
                        <a:t>2018/19</a:t>
                      </a:r>
                    </a:p>
                    <a:p>
                      <a:r>
                        <a:rPr lang="en-ZA" dirty="0" smtClean="0">
                          <a:solidFill>
                            <a:schemeClr val="tx1"/>
                          </a:solidFill>
                        </a:rPr>
                        <a:t>R’000</a:t>
                      </a:r>
                      <a:endParaRPr lang="en-ZA" dirty="0">
                        <a:solidFill>
                          <a:schemeClr val="tx1"/>
                        </a:solidFill>
                      </a:endParaRPr>
                    </a:p>
                  </a:txBody>
                  <a:tcPr/>
                </a:tc>
                <a:extLst>
                  <a:ext uri="{0D108BD9-81ED-4DB2-BD59-A6C34878D82A}">
                    <a16:rowId xmlns:a16="http://schemas.microsoft.com/office/drawing/2014/main" xmlns="" val="10000"/>
                  </a:ext>
                </a:extLst>
              </a:tr>
              <a:tr h="569083">
                <a:tc>
                  <a:txBody>
                    <a:bodyPr/>
                    <a:lstStyle/>
                    <a:p>
                      <a:r>
                        <a:rPr lang="en-ZA" dirty="0" smtClean="0"/>
                        <a:t>Appropriated</a:t>
                      </a:r>
                      <a:r>
                        <a:rPr lang="en-ZA" baseline="0" dirty="0" smtClean="0"/>
                        <a:t> funds</a:t>
                      </a:r>
                      <a:endParaRPr lang="en-ZA" dirty="0"/>
                    </a:p>
                  </a:txBody>
                  <a:tcPr/>
                </a:tc>
                <a:tc>
                  <a:txBody>
                    <a:bodyPr/>
                    <a:lstStyle/>
                    <a:p>
                      <a:pPr algn="r"/>
                      <a:r>
                        <a:rPr lang="en-ZA" dirty="0" smtClean="0"/>
                        <a:t>38 692</a:t>
                      </a:r>
                      <a:endParaRPr lang="en-ZA" dirty="0"/>
                    </a:p>
                  </a:txBody>
                  <a:tcPr/>
                </a:tc>
                <a:extLst>
                  <a:ext uri="{0D108BD9-81ED-4DB2-BD59-A6C34878D82A}">
                    <a16:rowId xmlns:a16="http://schemas.microsoft.com/office/drawing/2014/main" xmlns="" val="10001"/>
                  </a:ext>
                </a:extLst>
              </a:tr>
              <a:tr h="472971">
                <a:tc>
                  <a:txBody>
                    <a:bodyPr/>
                    <a:lstStyle/>
                    <a:p>
                      <a:r>
                        <a:rPr lang="en-ZA" dirty="0" smtClean="0"/>
                        <a:t>Accumulated Surplus</a:t>
                      </a:r>
                      <a:endParaRPr lang="en-ZA" dirty="0"/>
                    </a:p>
                  </a:txBody>
                  <a:tcPr/>
                </a:tc>
                <a:tc>
                  <a:txBody>
                    <a:bodyPr/>
                    <a:lstStyle/>
                    <a:p>
                      <a:pPr algn="r"/>
                      <a:r>
                        <a:rPr lang="en-ZA" dirty="0" smtClean="0"/>
                        <a:t>752</a:t>
                      </a:r>
                      <a:r>
                        <a:rPr lang="en-ZA" baseline="0" dirty="0" smtClean="0"/>
                        <a:t> 036</a:t>
                      </a:r>
                      <a:endParaRPr lang="en-ZA" dirty="0"/>
                    </a:p>
                  </a:txBody>
                  <a:tcPr/>
                </a:tc>
                <a:extLst>
                  <a:ext uri="{0D108BD9-81ED-4DB2-BD59-A6C34878D82A}">
                    <a16:rowId xmlns:a16="http://schemas.microsoft.com/office/drawing/2014/main" xmlns="" val="10002"/>
                  </a:ext>
                </a:extLst>
              </a:tr>
              <a:tr h="566086">
                <a:tc>
                  <a:txBody>
                    <a:bodyPr/>
                    <a:lstStyle/>
                    <a:p>
                      <a:r>
                        <a:rPr lang="en-ZA" b="1" dirty="0" smtClean="0"/>
                        <a:t>Available funds</a:t>
                      </a:r>
                      <a:endParaRPr lang="en-ZA" b="1" dirty="0"/>
                    </a:p>
                  </a:txBody>
                  <a:tcPr/>
                </a:tc>
                <a:tc>
                  <a:txBody>
                    <a:bodyPr/>
                    <a:lstStyle/>
                    <a:p>
                      <a:pPr algn="r"/>
                      <a:r>
                        <a:rPr lang="en-ZA" b="1" dirty="0" smtClean="0"/>
                        <a:t>790 728</a:t>
                      </a:r>
                      <a:endParaRPr lang="en-ZA" b="1" dirty="0"/>
                    </a:p>
                  </a:txBody>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9</a:t>
            </a:fld>
            <a:endParaRPr lang="en-GB"/>
          </a:p>
        </p:txBody>
      </p:sp>
      <p:sp>
        <p:nvSpPr>
          <p:cNvPr id="8" name="TextBox 7"/>
          <p:cNvSpPr txBox="1"/>
          <p:nvPr/>
        </p:nvSpPr>
        <p:spPr>
          <a:xfrm>
            <a:off x="0" y="3068960"/>
            <a:ext cx="9144000" cy="2677656"/>
          </a:xfrm>
          <a:prstGeom prst="rect">
            <a:avLst/>
          </a:prstGeom>
          <a:noFill/>
        </p:spPr>
        <p:txBody>
          <a:bodyPr wrap="square" rtlCol="0">
            <a:spAutoFit/>
          </a:bodyPr>
          <a:lstStyle/>
          <a:p>
            <a:pPr marL="342900" indent="-342900">
              <a:buFont typeface="Arial" panose="020B0604020202020204" pitchFamily="34" charset="0"/>
              <a:buChar char="•"/>
            </a:pPr>
            <a:r>
              <a:rPr lang="en-ZA" dirty="0" smtClean="0"/>
              <a:t>Section 7(2) of the ARF act of 2000 no 51 “Any unexpended </a:t>
            </a:r>
          </a:p>
          <a:p>
            <a:r>
              <a:rPr lang="en-ZA" dirty="0" smtClean="0"/>
              <a:t>    balance in the Fund at the close of any financial year must be</a:t>
            </a:r>
          </a:p>
          <a:p>
            <a:r>
              <a:rPr lang="en-ZA" dirty="0" smtClean="0"/>
              <a:t>    carried forward as a credit in the Fund to the next succeeding financial        </a:t>
            </a:r>
            <a:endParaRPr lang="en-ZA" dirty="0"/>
          </a:p>
          <a:p>
            <a:r>
              <a:rPr lang="en-ZA" dirty="0" smtClean="0"/>
              <a:t>    year.”</a:t>
            </a:r>
          </a:p>
          <a:p>
            <a:pPr marL="342900" indent="-342900">
              <a:buFont typeface="Arial" panose="020B0604020202020204" pitchFamily="34" charset="0"/>
              <a:buChar char="•"/>
            </a:pPr>
            <a:r>
              <a:rPr lang="en-ZA" dirty="0" smtClean="0"/>
              <a:t>The ARF was requested to surrender to the national revenue fund R 1.6 billion in the 2017/18 financial year. </a:t>
            </a:r>
          </a:p>
          <a:p>
            <a:endParaRPr lang="en-ZA" dirty="0"/>
          </a:p>
        </p:txBody>
      </p:sp>
    </p:spTree>
    <p:extLst>
      <p:ext uri="{BB962C8B-B14F-4D97-AF65-F5344CB8AC3E}">
        <p14:creationId xmlns:p14="http://schemas.microsoft.com/office/powerpoint/2010/main" xmlns="" val="1051687750"/>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8939</TotalTime>
  <Words>732</Words>
  <Application>Microsoft Office PowerPoint</Application>
  <PresentationFormat>On-screen Show (4:3)</PresentationFormat>
  <Paragraphs>120</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 African Renaissance and International Cooperation Fund Annual Performance Plan 2018/19     </vt:lpstr>
      <vt:lpstr>STRUCTURE OF THE PRESENTATION</vt:lpstr>
      <vt:lpstr>1. Overview</vt:lpstr>
      <vt:lpstr>1. Overview</vt:lpstr>
      <vt:lpstr> 2. The Utilisation Of Fund </vt:lpstr>
      <vt:lpstr>3. Programme Performance Indicators </vt:lpstr>
      <vt:lpstr>3. Programme Performance Indicators </vt:lpstr>
      <vt:lpstr>4. MTEF Allocation </vt:lpstr>
      <vt:lpstr>5.  Available Funds</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566</cp:revision>
  <cp:lastPrinted>2018-04-23T12:24:27Z</cp:lastPrinted>
  <dcterms:created xsi:type="dcterms:W3CDTF">2005-10-07T13:50:53Z</dcterms:created>
  <dcterms:modified xsi:type="dcterms:W3CDTF">2018-04-25T12:36:52Z</dcterms:modified>
</cp:coreProperties>
</file>