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6" r:id="rId2"/>
    <p:sldId id="556" r:id="rId3"/>
    <p:sldId id="564" r:id="rId4"/>
    <p:sldId id="563" r:id="rId5"/>
    <p:sldId id="562" r:id="rId6"/>
    <p:sldId id="557" r:id="rId7"/>
    <p:sldId id="549" r:id="rId8"/>
    <p:sldId id="550" r:id="rId9"/>
    <p:sldId id="551" r:id="rId10"/>
    <p:sldId id="552" r:id="rId11"/>
    <p:sldId id="553" r:id="rId12"/>
    <p:sldId id="554" r:id="rId13"/>
    <p:sldId id="555" r:id="rId14"/>
    <p:sldId id="558" r:id="rId15"/>
    <p:sldId id="559" r:id="rId16"/>
    <p:sldId id="561" r:id="rId17"/>
    <p:sldId id="560" r:id="rId18"/>
  </p:sldIdLst>
  <p:sldSz cx="9144000" cy="6858000" type="screen4x3"/>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napToObjects="1">
      <p:cViewPr varScale="1">
        <p:scale>
          <a:sx n="116" d="100"/>
          <a:sy n="116" d="100"/>
        </p:scale>
        <p:origin x="-150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53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C187990D-BFDE-4828-8ACA-B134446C4FEC}" type="datetimeFigureOut">
              <a:rPr lang="en-GB" smtClean="0"/>
              <a:pPr/>
              <a:t>26/04/2018</a:t>
            </a:fld>
            <a:endParaRPr lang="en-GB"/>
          </a:p>
        </p:txBody>
      </p:sp>
      <p:sp>
        <p:nvSpPr>
          <p:cNvPr id="4" name="Footer Placeholder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1F89E3F7-DEE0-42E5-8DEA-E335D235C651}" type="slidenum">
              <a:rPr lang="en-GB" smtClean="0"/>
              <a:pPr/>
              <a:t>‹#›</a:t>
            </a:fld>
            <a:endParaRPr lang="en-GB"/>
          </a:p>
        </p:txBody>
      </p:sp>
    </p:spTree>
    <p:extLst>
      <p:ext uri="{BB962C8B-B14F-4D97-AF65-F5344CB8AC3E}">
        <p14:creationId xmlns:p14="http://schemas.microsoft.com/office/powerpoint/2010/main" xmlns="" val="2006681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30C50ADF-ED7B-440E-8781-DD733246ACFB}" type="datetimeFigureOut">
              <a:rPr lang="en-GB" smtClean="0"/>
              <a:pPr/>
              <a:t>26/04/2018</a:t>
            </a:fld>
            <a:endParaRPr lang="en-GB"/>
          </a:p>
        </p:txBody>
      </p:sp>
      <p:sp>
        <p:nvSpPr>
          <p:cNvPr id="4" name="Slide Image Placeholder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891B3327-1CC7-46E8-B130-AC67C01A173E}" type="slidenum">
              <a:rPr lang="en-GB" smtClean="0"/>
              <a:pPr/>
              <a:t>‹#›</a:t>
            </a:fld>
            <a:endParaRPr lang="en-GB"/>
          </a:p>
        </p:txBody>
      </p:sp>
    </p:spTree>
    <p:extLst>
      <p:ext uri="{BB962C8B-B14F-4D97-AF65-F5344CB8AC3E}">
        <p14:creationId xmlns:p14="http://schemas.microsoft.com/office/powerpoint/2010/main" xmlns="" val="3919432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1984DF8-D48F-4999-B20D-72253BA9AF1D}" type="slidenum">
              <a:rPr lang="en-ZA" smtClean="0"/>
              <a:pPr/>
              <a:t>2</a:t>
            </a:fld>
            <a:endParaRPr lang="en-ZA" dirty="0"/>
          </a:p>
        </p:txBody>
      </p:sp>
    </p:spTree>
    <p:extLst>
      <p:ext uri="{BB962C8B-B14F-4D97-AF65-F5344CB8AC3E}">
        <p14:creationId xmlns:p14="http://schemas.microsoft.com/office/powerpoint/2010/main" xmlns="" val="2653169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1984DF8-D48F-4999-B20D-72253BA9AF1D}" type="slidenum">
              <a:rPr lang="en-ZA" smtClean="0"/>
              <a:pPr/>
              <a:t>4</a:t>
            </a:fld>
            <a:endParaRPr lang="en-ZA" dirty="0"/>
          </a:p>
        </p:txBody>
      </p:sp>
    </p:spTree>
    <p:extLst>
      <p:ext uri="{BB962C8B-B14F-4D97-AF65-F5344CB8AC3E}">
        <p14:creationId xmlns:p14="http://schemas.microsoft.com/office/powerpoint/2010/main" xmlns="" val="10997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1984DF8-D48F-4999-B20D-72253BA9AF1D}" type="slidenum">
              <a:rPr lang="en-ZA" smtClean="0"/>
              <a:pPr/>
              <a:t>5</a:t>
            </a:fld>
            <a:endParaRPr lang="en-ZA" dirty="0"/>
          </a:p>
        </p:txBody>
      </p:sp>
    </p:spTree>
    <p:extLst>
      <p:ext uri="{BB962C8B-B14F-4D97-AF65-F5344CB8AC3E}">
        <p14:creationId xmlns:p14="http://schemas.microsoft.com/office/powerpoint/2010/main" xmlns="" val="2675429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CA4E83C-54B5-4004-B2B4-F92A2C1511FD}" type="slidenum">
              <a:rPr lang="en-ZA" smtClean="0"/>
              <a:pPr/>
              <a:t>17</a:t>
            </a:fld>
            <a:endParaRPr lang="en-ZA" dirty="0"/>
          </a:p>
        </p:txBody>
      </p:sp>
    </p:spTree>
    <p:extLst>
      <p:ext uri="{BB962C8B-B14F-4D97-AF65-F5344CB8AC3E}">
        <p14:creationId xmlns:p14="http://schemas.microsoft.com/office/powerpoint/2010/main" xmlns="" val="38484024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4345" y="264914"/>
            <a:ext cx="2687497"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47291" y="1085136"/>
            <a:ext cx="4178808"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335888" y="966264"/>
            <a:ext cx="4151376" cy="4901184"/>
          </a:xfrm>
          <a:prstGeom prst="rect">
            <a:avLst/>
          </a:prstGeom>
        </p:spPr>
      </p:pic>
      <p:sp>
        <p:nvSpPr>
          <p:cNvPr id="2" name="Title 1"/>
          <p:cNvSpPr>
            <a:spLocks noGrp="1"/>
          </p:cNvSpPr>
          <p:nvPr>
            <p:ph type="ctrTitle" hasCustomPrompt="1"/>
          </p:nvPr>
        </p:nvSpPr>
        <p:spPr>
          <a:xfrm>
            <a:off x="3605777" y="19698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60577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8858786" y="6455126"/>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xmlns=""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4008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8" y="1752600"/>
            <a:ext cx="8043862"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41882" y="424666"/>
            <a:ext cx="1628589" cy="778069"/>
          </a:xfrm>
          <a:prstGeom prst="rect">
            <a:avLst/>
          </a:prstGeom>
        </p:spPr>
      </p:pic>
      <p:sp>
        <p:nvSpPr>
          <p:cNvPr id="9" name="Rectangle 8"/>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8858786" y="6455126"/>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88909" y="1364308"/>
            <a:ext cx="4871324" cy="4999329"/>
          </a:xfrm>
          <a:prstGeom prst="rect">
            <a:avLst/>
          </a:prstGeom>
        </p:spPr>
      </p:pic>
    </p:spTree>
    <p:extLst>
      <p:ext uri="{BB962C8B-B14F-4D97-AF65-F5344CB8AC3E}">
        <p14:creationId xmlns:p14="http://schemas.microsoft.com/office/powerpoint/2010/main" xmlns=""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sym typeface="Arial" pitchFamily="-112" charset="0"/>
              </a:rPr>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mn-ea"/>
                <a:cs typeface="Arial"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mn-ea"/>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771FFC81-F5A5-4E0F-A9D1-68C08911446E}" type="slidenum">
              <a:rPr lang="en-US"/>
              <a:pPr/>
              <a:t>‹#›</a:t>
            </a:fld>
            <a:endParaRPr lang="en-US"/>
          </a:p>
        </p:txBody>
      </p:sp>
    </p:spTree>
    <p:extLst>
      <p:ext uri="{BB962C8B-B14F-4D97-AF65-F5344CB8AC3E}">
        <p14:creationId xmlns:p14="http://schemas.microsoft.com/office/powerpoint/2010/main" xmlns="" val="1794939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7C939923-910B-4EB5-8552-1F64B1853C11}" type="slidenum">
              <a:rPr lang="en-US"/>
              <a:pPr>
                <a:defRPr/>
              </a:pPr>
              <a:t>‹#›</a:t>
            </a:fld>
            <a:endParaRPr lang="en-US"/>
          </a:p>
        </p:txBody>
      </p:sp>
    </p:spTree>
    <p:extLst>
      <p:ext uri="{BB962C8B-B14F-4D97-AF65-F5344CB8AC3E}">
        <p14:creationId xmlns:p14="http://schemas.microsoft.com/office/powerpoint/2010/main" xmlns="" val="3991639720"/>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8F91E67E-566B-4DD7-A207-2E7A1F45655D}" type="slidenum">
              <a:rPr lang="en-US" smtClean="0"/>
              <a:pPr>
                <a:defRPr/>
              </a:pPr>
              <a:t>‹#›</a:t>
            </a:fld>
            <a:endParaRPr lang="en-US"/>
          </a:p>
        </p:txBody>
      </p:sp>
    </p:spTree>
    <p:extLst>
      <p:ext uri="{BB962C8B-B14F-4D97-AF65-F5344CB8AC3E}">
        <p14:creationId xmlns:p14="http://schemas.microsoft.com/office/powerpoint/2010/main" xmlns="" val="1668611450"/>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dirty="0"/>
          </a:p>
        </p:txBody>
      </p:sp>
      <p:sp>
        <p:nvSpPr>
          <p:cNvPr id="5" name="Rectangle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dirty="0"/>
          </a:p>
        </p:txBody>
      </p:sp>
      <p:sp>
        <p:nvSpPr>
          <p:cNvPr id="6" name="Rectangle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372DC999-1A55-4661-86EC-7312871DDAB1}" type="slidenum">
              <a:rPr lang="en-GB"/>
              <a:pPr>
                <a:defRPr/>
              </a:pPr>
              <a:t>‹#›</a:t>
            </a:fld>
            <a:endParaRPr lang="en-GB" dirty="0"/>
          </a:p>
        </p:txBody>
      </p:sp>
    </p:spTree>
    <p:extLst>
      <p:ext uri="{BB962C8B-B14F-4D97-AF65-F5344CB8AC3E}">
        <p14:creationId xmlns:p14="http://schemas.microsoft.com/office/powerpoint/2010/main" xmlns="" val="15140193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4C5A6-8D69-4C48-8EA4-7BEB726F9D7C}" type="datetimeFigureOut">
              <a:rPr lang="en-US" smtClean="0"/>
              <a:pPr/>
              <a:t>4/26/2018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C2CDB-A538-AA4E-87C3-EB7CD954E69E}" type="slidenum">
              <a:rPr lang="en-US" smtClean="0"/>
              <a:pPr/>
              <a:t>‹#›</a:t>
            </a:fld>
            <a:endParaRPr lang="en-US" dirty="0"/>
          </a:p>
        </p:txBody>
      </p:sp>
    </p:spTree>
    <p:extLst>
      <p:ext uri="{BB962C8B-B14F-4D97-AF65-F5344CB8AC3E}">
        <p14:creationId xmlns:p14="http://schemas.microsoft.com/office/powerpoint/2010/main" xmlns="" val="1830489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5929" y="1611973"/>
            <a:ext cx="3357605" cy="2446937"/>
          </a:xfrm>
        </p:spPr>
        <p:txBody>
          <a:bodyPr>
            <a:normAutofit fontScale="90000"/>
          </a:bodyPr>
          <a:lstStyle/>
          <a:p>
            <a:r>
              <a:rPr lang="en-US" dirty="0" smtClean="0"/>
              <a:t/>
            </a:r>
            <a:br>
              <a:rPr lang="en-US" dirty="0" smtClean="0"/>
            </a:br>
            <a:r>
              <a:rPr lang="en-US" dirty="0" smtClean="0"/>
              <a:t>PORTFOLIO COMMITTEE ON COOPERATIVE GOVERNANCE AND TRADITIONAL AFFAIRS </a:t>
            </a:r>
            <a:r>
              <a:rPr lang="en-US" dirty="0"/>
              <a:t/>
            </a:r>
            <a:br>
              <a:rPr lang="en-US" dirty="0"/>
            </a:br>
            <a:r>
              <a:rPr lang="en-US" dirty="0" smtClean="0"/>
              <a:t>25 APRIL 2018 </a:t>
            </a:r>
            <a:br>
              <a:rPr lang="en-US" dirty="0" smtClean="0"/>
            </a:br>
            <a:r>
              <a:rPr lang="en-US" dirty="0"/>
              <a:t/>
            </a:r>
            <a:br>
              <a:rPr lang="en-US" dirty="0"/>
            </a:br>
            <a:r>
              <a:rPr lang="en-US" dirty="0" smtClean="0"/>
              <a:t>UPDATE ON MUNICIPAL COUNCILLORS PENSION FUND</a:t>
            </a:r>
            <a:endParaRPr lang="en-US" dirty="0"/>
          </a:p>
        </p:txBody>
      </p:sp>
    </p:spTree>
    <p:extLst>
      <p:ext uri="{BB962C8B-B14F-4D97-AF65-F5344CB8AC3E}">
        <p14:creationId xmlns:p14="http://schemas.microsoft.com/office/powerpoint/2010/main" xmlns="" val="4208745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Autofit/>
          </a:bodyPr>
          <a:lstStyle/>
          <a:p>
            <a:pPr lvl="0"/>
            <a:r>
              <a:rPr lang="en-GB" sz="2800" dirty="0"/>
              <a:t>What are the powers of the Curators under the appointment?</a:t>
            </a:r>
          </a:p>
        </p:txBody>
      </p:sp>
      <p:sp>
        <p:nvSpPr>
          <p:cNvPr id="4099" name="Rectangle 3"/>
          <p:cNvSpPr>
            <a:spLocks noGrp="1" noChangeArrowheads="1"/>
          </p:cNvSpPr>
          <p:nvPr>
            <p:ph type="body" sz="quarter" idx="10"/>
          </p:nvPr>
        </p:nvSpPr>
        <p:spPr>
          <a:xfrm>
            <a:off x="115910" y="1184856"/>
            <a:ext cx="9028090" cy="5241702"/>
          </a:xfrm>
        </p:spPr>
        <p:txBody>
          <a:bodyPr>
            <a:normAutofit fontScale="92500" lnSpcReduction="10000"/>
          </a:bodyPr>
          <a:lstStyle/>
          <a:p>
            <a:r>
              <a:rPr lang="en-GB" sz="2400" dirty="0"/>
              <a:t>It is important to note that the Provisional Order requires the curators to –</a:t>
            </a:r>
          </a:p>
          <a:p>
            <a:pPr marL="0" indent="0">
              <a:buNone/>
            </a:pPr>
            <a:endParaRPr lang="en-GB" sz="2400" dirty="0"/>
          </a:p>
          <a:p>
            <a:pPr lvl="1"/>
            <a:r>
              <a:rPr lang="en-GB" sz="2400" dirty="0"/>
              <a:t>compile a statement reflecting the financial position of the MCPF;</a:t>
            </a:r>
          </a:p>
          <a:p>
            <a:pPr lvl="1"/>
            <a:r>
              <a:rPr lang="en-GB" sz="2400" dirty="0"/>
              <a:t>report on historical irregularities committed in relation to the MCPF;</a:t>
            </a:r>
          </a:p>
          <a:p>
            <a:pPr lvl="1"/>
            <a:r>
              <a:rPr lang="en-GB" sz="2400" dirty="0"/>
              <a:t>recommend to the court what steps should be taken to protect the interests of the MCPF</a:t>
            </a:r>
            <a:r>
              <a:rPr lang="en-GB" sz="2400" dirty="0" smtClean="0"/>
              <a:t>; and</a:t>
            </a:r>
            <a:endParaRPr lang="en-GB" sz="2400" dirty="0"/>
          </a:p>
          <a:p>
            <a:pPr lvl="1"/>
            <a:r>
              <a:rPr lang="en-GB" sz="2400" dirty="0"/>
              <a:t>furnish the Registrar with monthly progress reports.</a:t>
            </a:r>
          </a:p>
          <a:p>
            <a:pPr marL="0" indent="0">
              <a:buNone/>
            </a:pPr>
            <a:endParaRPr lang="en-GB" sz="2400" dirty="0"/>
          </a:p>
          <a:p>
            <a:r>
              <a:rPr lang="en-GB" sz="2400" dirty="0"/>
              <a:t>In light of the above, the appointment of the curator will provide for a transparent mechanism by means of which the members of the MCPF can obtain clarity as to the financial status of the MCPF, and will be entitled to monthly reports on the actions taken by the </a:t>
            </a:r>
            <a:r>
              <a:rPr lang="en-GB" sz="2400" dirty="0" smtClean="0"/>
              <a:t>curators.</a:t>
            </a:r>
            <a:endParaRPr lang="en-US" sz="2400" dirty="0" smtClean="0"/>
          </a:p>
          <a:p>
            <a:pPr algn="just">
              <a:lnSpc>
                <a:spcPct val="80000"/>
              </a:lnSpc>
              <a:buFontTx/>
              <a:buNone/>
            </a:pPr>
            <a:endParaRPr lang="en-GB" sz="2400" dirty="0" smtClean="0"/>
          </a:p>
        </p:txBody>
      </p:sp>
    </p:spTree>
    <p:extLst>
      <p:ext uri="{BB962C8B-B14F-4D97-AF65-F5344CB8AC3E}">
        <p14:creationId xmlns:p14="http://schemas.microsoft.com/office/powerpoint/2010/main" xmlns="" val="30947970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454942"/>
            <a:ext cx="7237927" cy="794815"/>
          </a:xfrm>
        </p:spPr>
        <p:txBody>
          <a:bodyPr>
            <a:noAutofit/>
          </a:bodyPr>
          <a:lstStyle/>
          <a:p>
            <a:pPr lvl="0"/>
            <a:r>
              <a:rPr lang="en-GB" sz="2800" dirty="0"/>
              <a:t>Are there any need/grounds to oppose the final appointment of the Curators and how could members ensure that the </a:t>
            </a:r>
            <a:r>
              <a:rPr lang="en-GB" sz="2800" dirty="0" smtClean="0"/>
              <a:t>curators </a:t>
            </a:r>
            <a:r>
              <a:rPr lang="en-GB" sz="2800" dirty="0"/>
              <a:t>are accountable?</a:t>
            </a:r>
          </a:p>
        </p:txBody>
      </p:sp>
      <p:sp>
        <p:nvSpPr>
          <p:cNvPr id="4099" name="Rectangle 3"/>
          <p:cNvSpPr>
            <a:spLocks noGrp="1" noChangeArrowheads="1"/>
          </p:cNvSpPr>
          <p:nvPr>
            <p:ph type="body" sz="quarter" idx="10"/>
          </p:nvPr>
        </p:nvSpPr>
        <p:spPr>
          <a:xfrm>
            <a:off x="0" y="1700011"/>
            <a:ext cx="9144000" cy="4726546"/>
          </a:xfrm>
        </p:spPr>
        <p:txBody>
          <a:bodyPr>
            <a:normAutofit fontScale="92500" lnSpcReduction="10000"/>
          </a:bodyPr>
          <a:lstStyle/>
          <a:p>
            <a:r>
              <a:rPr lang="en-GB" sz="2000" dirty="0"/>
              <a:t>The High Court remains the ultimate custodian of the </a:t>
            </a:r>
            <a:r>
              <a:rPr lang="en-GB" sz="2000" dirty="0" smtClean="0"/>
              <a:t>interests of the member. </a:t>
            </a:r>
          </a:p>
          <a:p>
            <a:endParaRPr lang="en-GB" sz="2000" dirty="0" smtClean="0"/>
          </a:p>
          <a:p>
            <a:r>
              <a:rPr lang="en-GB" sz="2000" dirty="0" smtClean="0"/>
              <a:t>It </a:t>
            </a:r>
            <a:r>
              <a:rPr lang="en-GB" sz="2000" dirty="0"/>
              <a:t>is generally in the best interests of the members of the MCPF for the Provisional Order to have been granted and for such order to be confirmed.  </a:t>
            </a:r>
            <a:endParaRPr lang="en-GB" sz="2000" dirty="0" smtClean="0"/>
          </a:p>
          <a:p>
            <a:endParaRPr lang="en-GB" sz="2000" dirty="0" smtClean="0"/>
          </a:p>
          <a:p>
            <a:r>
              <a:rPr lang="en-GB" sz="2000" dirty="0" smtClean="0"/>
              <a:t>Given </a:t>
            </a:r>
            <a:r>
              <a:rPr lang="en-GB" sz="2000" dirty="0"/>
              <a:t>the historical maladministration of the MCPF, it is necessary for the irregular transactions and other issues </a:t>
            </a:r>
            <a:r>
              <a:rPr lang="en-GB" sz="2000" dirty="0" smtClean="0"/>
              <a:t>to </a:t>
            </a:r>
            <a:r>
              <a:rPr lang="en-GB" sz="2000" dirty="0"/>
              <a:t>be fully ventilated.</a:t>
            </a:r>
          </a:p>
          <a:p>
            <a:pPr marL="0" indent="0">
              <a:buNone/>
            </a:pPr>
            <a:r>
              <a:rPr lang="en-GB" sz="2000" dirty="0"/>
              <a:t> </a:t>
            </a:r>
          </a:p>
          <a:p>
            <a:r>
              <a:rPr lang="en-GB" sz="2000" dirty="0"/>
              <a:t>It would </a:t>
            </a:r>
            <a:r>
              <a:rPr lang="en-GB" sz="2000" dirty="0" smtClean="0"/>
              <a:t>be </a:t>
            </a:r>
            <a:r>
              <a:rPr lang="en-GB" sz="2000" dirty="0"/>
              <a:t>necessary for SALGA to recommend and caution the members that they should continue to monitor the actions taken by the </a:t>
            </a:r>
            <a:r>
              <a:rPr lang="en-GB" sz="2000" dirty="0" smtClean="0"/>
              <a:t>curators.</a:t>
            </a:r>
            <a:endParaRPr lang="en-GB" sz="2000" dirty="0"/>
          </a:p>
          <a:p>
            <a:endParaRPr lang="en-GB" sz="2000" dirty="0"/>
          </a:p>
          <a:p>
            <a:r>
              <a:rPr lang="en-GB" sz="2000" dirty="0"/>
              <a:t>The members should be advised that they would during curatorship, continue to be entitled to approach the High </a:t>
            </a:r>
            <a:r>
              <a:rPr lang="en-GB" sz="2000" dirty="0" smtClean="0"/>
              <a:t>Court </a:t>
            </a:r>
            <a:r>
              <a:rPr lang="en-GB" sz="2000" dirty="0"/>
              <a:t>to compel the curators to take specific action that may be justified, or to desist from taking proposed action, or for appropriate further relief.</a:t>
            </a:r>
          </a:p>
          <a:p>
            <a:pPr algn="just">
              <a:lnSpc>
                <a:spcPct val="80000"/>
              </a:lnSpc>
              <a:buFontTx/>
              <a:buNone/>
            </a:pPr>
            <a:endParaRPr lang="en-GB" sz="2400" dirty="0" smtClean="0"/>
          </a:p>
        </p:txBody>
      </p:sp>
    </p:spTree>
    <p:extLst>
      <p:ext uri="{BB962C8B-B14F-4D97-AF65-F5344CB8AC3E}">
        <p14:creationId xmlns:p14="http://schemas.microsoft.com/office/powerpoint/2010/main" xmlns="" val="3836118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84486"/>
            <a:ext cx="7237927" cy="794815"/>
          </a:xfrm>
        </p:spPr>
        <p:txBody>
          <a:bodyPr>
            <a:noAutofit/>
          </a:bodyPr>
          <a:lstStyle/>
          <a:p>
            <a:pPr lvl="0"/>
            <a:r>
              <a:rPr lang="en-GB" sz="2800" dirty="0"/>
              <a:t>Members' access to benefits</a:t>
            </a:r>
          </a:p>
        </p:txBody>
      </p:sp>
      <p:sp>
        <p:nvSpPr>
          <p:cNvPr id="4099" name="Rectangle 3"/>
          <p:cNvSpPr>
            <a:spLocks noGrp="1" noChangeArrowheads="1"/>
          </p:cNvSpPr>
          <p:nvPr>
            <p:ph type="body" sz="quarter" idx="10"/>
          </p:nvPr>
        </p:nvSpPr>
        <p:spPr>
          <a:xfrm>
            <a:off x="0" y="1120462"/>
            <a:ext cx="9144000" cy="5306095"/>
          </a:xfrm>
        </p:spPr>
        <p:txBody>
          <a:bodyPr>
            <a:normAutofit/>
          </a:bodyPr>
          <a:lstStyle/>
          <a:p>
            <a:r>
              <a:rPr lang="en-GB" sz="1800" dirty="0"/>
              <a:t>In terms of the Full Order </a:t>
            </a:r>
            <a:r>
              <a:rPr lang="en-GB" sz="1800" dirty="0" smtClean="0"/>
              <a:t>the </a:t>
            </a:r>
            <a:r>
              <a:rPr lang="en-GB" sz="1800" dirty="0"/>
              <a:t>curators are </a:t>
            </a:r>
            <a:r>
              <a:rPr lang="en-GB" sz="1800" i="1" dirty="0"/>
              <a:t>"authorised to pay benefits to members and beneficiaries of the </a:t>
            </a:r>
            <a:r>
              <a:rPr lang="en-GB" sz="1800" i="1" dirty="0" smtClean="0"/>
              <a:t>MCPF </a:t>
            </a:r>
            <a:r>
              <a:rPr lang="en-GB" sz="1800" i="1" dirty="0"/>
              <a:t>who are legitimately entitled thereto, having regard to the rules of the [MCPF]."</a:t>
            </a:r>
            <a:endParaRPr lang="en-GB" sz="1800" dirty="0"/>
          </a:p>
          <a:p>
            <a:pPr marL="0" indent="0">
              <a:buNone/>
            </a:pPr>
            <a:r>
              <a:rPr lang="en-GB" sz="1800" dirty="0"/>
              <a:t> </a:t>
            </a:r>
          </a:p>
          <a:p>
            <a:r>
              <a:rPr lang="en-GB" sz="1800" dirty="0"/>
              <a:t>In addition hereto the MCPF Circular 1/2018 specifically advises members that </a:t>
            </a:r>
            <a:r>
              <a:rPr lang="en-GB" sz="1800" dirty="0" smtClean="0"/>
              <a:t>– </a:t>
            </a:r>
            <a:r>
              <a:rPr lang="en-GB" sz="1800" i="1" dirty="0" smtClean="0"/>
              <a:t>"</a:t>
            </a:r>
            <a:r>
              <a:rPr lang="en-GB" sz="1800" i="1" dirty="0"/>
              <a:t>While the </a:t>
            </a:r>
            <a:r>
              <a:rPr lang="en-GB" sz="1800" i="1" dirty="0" smtClean="0"/>
              <a:t>MCPF </a:t>
            </a:r>
            <a:r>
              <a:rPr lang="en-GB" sz="1800" i="1" dirty="0"/>
              <a:t>is under Curators, the </a:t>
            </a:r>
            <a:r>
              <a:rPr lang="en-GB" sz="1800" i="1" dirty="0" smtClean="0"/>
              <a:t>MCPF </a:t>
            </a:r>
            <a:r>
              <a:rPr lang="en-GB" sz="1800" i="1" dirty="0"/>
              <a:t>remains fully functional and operational.  The Curators will continue to manage the affairs of the [MCPF] and </a:t>
            </a:r>
            <a:r>
              <a:rPr lang="en-GB" sz="1800" b="1" i="1" dirty="0"/>
              <a:t>have been authorised to continue making benefit payments to all qualifying exiting members and their beneficiaries."</a:t>
            </a:r>
            <a:endParaRPr lang="en-GB" sz="1800" dirty="0"/>
          </a:p>
          <a:p>
            <a:pPr marL="0" indent="0">
              <a:buNone/>
            </a:pPr>
            <a:r>
              <a:rPr lang="en-GB" sz="1800" dirty="0"/>
              <a:t> </a:t>
            </a:r>
          </a:p>
          <a:p>
            <a:r>
              <a:rPr lang="en-GB" sz="1800" dirty="0" smtClean="0"/>
              <a:t>The </a:t>
            </a:r>
            <a:r>
              <a:rPr lang="en-GB" sz="1800" dirty="0"/>
              <a:t>curators have confirmed that members will continue to be able to avail themselves of the rights and entitlements which they had to claim payment of their benefits, or fund credit values, in the event that a termination of membership or other event recognised by the rules of the MCPF as allowing payment of such benefits, takes place.</a:t>
            </a:r>
          </a:p>
          <a:p>
            <a:pPr marL="0" indent="0">
              <a:buNone/>
            </a:pPr>
            <a:r>
              <a:rPr lang="en-GB" sz="1800" dirty="0"/>
              <a:t> </a:t>
            </a:r>
          </a:p>
          <a:p>
            <a:r>
              <a:rPr lang="en-GB" sz="1800" dirty="0" smtClean="0"/>
              <a:t>As such, </a:t>
            </a:r>
            <a:r>
              <a:rPr lang="en-GB" sz="1800" dirty="0"/>
              <a:t>members' rights to benefits are not </a:t>
            </a:r>
            <a:r>
              <a:rPr lang="en-GB" sz="1800" dirty="0" smtClean="0"/>
              <a:t>affected.</a:t>
            </a:r>
            <a:endParaRPr lang="en-GB" sz="1800" dirty="0"/>
          </a:p>
        </p:txBody>
      </p:sp>
    </p:spTree>
    <p:extLst>
      <p:ext uri="{BB962C8B-B14F-4D97-AF65-F5344CB8AC3E}">
        <p14:creationId xmlns:p14="http://schemas.microsoft.com/office/powerpoint/2010/main" xmlns="" val="11921415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84486"/>
            <a:ext cx="7237927" cy="794815"/>
          </a:xfrm>
        </p:spPr>
        <p:txBody>
          <a:bodyPr>
            <a:noAutofit/>
          </a:bodyPr>
          <a:lstStyle/>
          <a:p>
            <a:pPr lvl="0"/>
            <a:r>
              <a:rPr lang="en-GB" sz="2800" dirty="0" smtClean="0"/>
              <a:t>SUMMARY</a:t>
            </a:r>
            <a:endParaRPr lang="en-GB" sz="2800" dirty="0"/>
          </a:p>
        </p:txBody>
      </p:sp>
      <p:sp>
        <p:nvSpPr>
          <p:cNvPr id="4099" name="Rectangle 3"/>
          <p:cNvSpPr>
            <a:spLocks noGrp="1" noChangeArrowheads="1"/>
          </p:cNvSpPr>
          <p:nvPr>
            <p:ph type="body" sz="quarter" idx="10"/>
          </p:nvPr>
        </p:nvSpPr>
        <p:spPr>
          <a:xfrm>
            <a:off x="0" y="1120462"/>
            <a:ext cx="9144000" cy="5306095"/>
          </a:xfrm>
        </p:spPr>
        <p:txBody>
          <a:bodyPr>
            <a:noAutofit/>
          </a:bodyPr>
          <a:lstStyle/>
          <a:p>
            <a:r>
              <a:rPr lang="en-GB" sz="2400" dirty="0"/>
              <a:t>I</a:t>
            </a:r>
            <a:r>
              <a:rPr lang="en-GB" sz="2400" dirty="0" smtClean="0"/>
              <a:t>t is </a:t>
            </a:r>
            <a:r>
              <a:rPr lang="en-GB" sz="2400" dirty="0"/>
              <a:t>generally in the best interests of the members for the appointment of the curators </a:t>
            </a:r>
            <a:r>
              <a:rPr lang="en-GB" sz="2400" dirty="0" smtClean="0"/>
              <a:t>by </a:t>
            </a:r>
            <a:r>
              <a:rPr lang="en-GB" sz="2400" dirty="0"/>
              <a:t>the High </a:t>
            </a:r>
            <a:r>
              <a:rPr lang="en-GB" sz="2400" dirty="0" smtClean="0"/>
              <a:t>Court.</a:t>
            </a:r>
          </a:p>
          <a:p>
            <a:pPr marL="0" indent="0">
              <a:buNone/>
            </a:pPr>
            <a:r>
              <a:rPr lang="en-GB" sz="2400" dirty="0" smtClean="0"/>
              <a:t> </a:t>
            </a:r>
            <a:r>
              <a:rPr lang="en-GB" sz="2400" dirty="0"/>
              <a:t> </a:t>
            </a:r>
          </a:p>
          <a:p>
            <a:r>
              <a:rPr lang="en-GB" sz="2400" dirty="0"/>
              <a:t>Historical data suggests that curatorship may be a lengthy process, but that the interests of the fund seem to be served by such process.  </a:t>
            </a:r>
            <a:endParaRPr lang="en-GB" sz="2400" dirty="0" smtClean="0"/>
          </a:p>
          <a:p>
            <a:endParaRPr lang="en-GB" sz="2400" dirty="0"/>
          </a:p>
          <a:p>
            <a:r>
              <a:rPr lang="en-GB" sz="2400" dirty="0" smtClean="0"/>
              <a:t>The </a:t>
            </a:r>
            <a:r>
              <a:rPr lang="en-GB" sz="2400" dirty="0"/>
              <a:t>members should always continue to involve themselves in the curatorship </a:t>
            </a:r>
            <a:r>
              <a:rPr lang="en-GB" sz="2400" dirty="0" smtClean="0"/>
              <a:t>process.</a:t>
            </a:r>
            <a:endParaRPr lang="en-GB" sz="2400" dirty="0"/>
          </a:p>
          <a:p>
            <a:pPr marL="0" indent="0">
              <a:buNone/>
            </a:pPr>
            <a:endParaRPr lang="en-GB" sz="2400" dirty="0"/>
          </a:p>
          <a:p>
            <a:r>
              <a:rPr lang="en-GB" sz="2400" dirty="0"/>
              <a:t>With regard to members' rights to benefits, </a:t>
            </a:r>
            <a:r>
              <a:rPr lang="en-GB" sz="2400" dirty="0" smtClean="0"/>
              <a:t>members </a:t>
            </a:r>
            <a:r>
              <a:rPr lang="en-GB" sz="2400" dirty="0"/>
              <a:t>will be entitled to continue to access their benefits and to be paid in terms of the rules of the MCPF.</a:t>
            </a:r>
          </a:p>
        </p:txBody>
      </p:sp>
    </p:spTree>
    <p:extLst>
      <p:ext uri="{BB962C8B-B14F-4D97-AF65-F5344CB8AC3E}">
        <p14:creationId xmlns:p14="http://schemas.microsoft.com/office/powerpoint/2010/main" xmlns="" val="1982277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r>
              <a:rPr lang="en-US" sz="3200" b="1" dirty="0"/>
              <a:t/>
            </a:r>
            <a:br>
              <a:rPr lang="en-US" sz="3200" b="1" dirty="0"/>
            </a:br>
            <a:r>
              <a:rPr lang="en-ZA" sz="3200" b="1" dirty="0"/>
              <a:t/>
            </a:r>
            <a:br>
              <a:rPr lang="en-ZA" sz="3200" b="1" dirty="0"/>
            </a:br>
            <a:r>
              <a:rPr lang="en-US" sz="2800" b="1" dirty="0"/>
              <a:t>Some of the Curators actions since their appointment</a:t>
            </a:r>
            <a:r>
              <a:rPr lang="en-ZA" sz="2800" dirty="0"/>
              <a:t/>
            </a:r>
            <a:br>
              <a:rPr lang="en-ZA" sz="2800" dirty="0"/>
            </a:br>
            <a:r>
              <a:rPr lang="en-ZA" sz="3200" b="1" dirty="0"/>
              <a:t/>
            </a:r>
            <a:br>
              <a:rPr lang="en-ZA" sz="3200" b="1" dirty="0"/>
            </a:br>
            <a:r>
              <a:rPr lang="en-ZA" altLang="en-US" sz="3200" b="1" dirty="0">
                <a:solidFill>
                  <a:srgbClr val="00B050"/>
                </a:solidFill>
              </a:rPr>
              <a:t/>
            </a:r>
            <a:br>
              <a:rPr lang="en-ZA" altLang="en-US" sz="3200" b="1" dirty="0">
                <a:solidFill>
                  <a:srgbClr val="00B050"/>
                </a:solidFill>
              </a:rPr>
            </a:br>
            <a:endParaRPr lang="en-US" altLang="en-US" sz="3200" b="1" dirty="0">
              <a:solidFill>
                <a:srgbClr val="00B050"/>
              </a:solidFill>
              <a:latin typeface="Calibri" panose="020F0502020204030204" pitchFamily="34" charset="0"/>
            </a:endParaRPr>
          </a:p>
        </p:txBody>
      </p:sp>
      <p:sp>
        <p:nvSpPr>
          <p:cNvPr id="3075" name="Rectangle 3"/>
          <p:cNvSpPr>
            <a:spLocks noGrp="1" noChangeArrowheads="1"/>
          </p:cNvSpPr>
          <p:nvPr>
            <p:ph type="body" sz="quarter" idx="10"/>
          </p:nvPr>
        </p:nvSpPr>
        <p:spPr>
          <a:xfrm>
            <a:off x="180303" y="1275007"/>
            <a:ext cx="8796271" cy="5138671"/>
          </a:xfrm>
        </p:spPr>
        <p:txBody>
          <a:bodyPr>
            <a:normAutofit/>
          </a:bodyPr>
          <a:lstStyle/>
          <a:p>
            <a:pPr marL="457200" marR="0" lvl="0" indent="-457200" algn="just" defTabSz="914400" eaLnBrk="1" fontAlgn="auto" latinLnBrk="0" hangingPunct="1">
              <a:lnSpc>
                <a:spcPct val="100000"/>
              </a:lnSpc>
              <a:spcBef>
                <a:spcPts val="0"/>
              </a:spcBef>
              <a:spcAft>
                <a:spcPts val="0"/>
              </a:spcAft>
              <a:buClrTx/>
              <a:buSzTx/>
              <a:buFontTx/>
              <a:buAutoNum type="arabicPeriod"/>
              <a:tabLst/>
              <a:defRPr/>
            </a:pPr>
            <a:r>
              <a:rPr lang="en-ZA" sz="2300" dirty="0" smtClean="0"/>
              <a:t>Took </a:t>
            </a:r>
            <a:r>
              <a:rPr lang="en-ZA" sz="2300" dirty="0"/>
              <a:t>full control of all the bank accounts and investments of MCPF on the 19 December 2017.  The funds are safe;</a:t>
            </a:r>
          </a:p>
          <a:p>
            <a:pPr marL="457200" marR="0" lvl="0" indent="-457200" algn="just" defTabSz="914400" eaLnBrk="1" fontAlgn="auto" latinLnBrk="0" hangingPunct="1">
              <a:lnSpc>
                <a:spcPct val="100000"/>
              </a:lnSpc>
              <a:spcBef>
                <a:spcPts val="0"/>
              </a:spcBef>
              <a:spcAft>
                <a:spcPts val="0"/>
              </a:spcAft>
              <a:buClrTx/>
              <a:buSzTx/>
              <a:buFontTx/>
              <a:buAutoNum type="arabicPeriod"/>
              <a:tabLst/>
              <a:defRPr/>
            </a:pPr>
            <a:endParaRPr lang="en-ZA" sz="2300" dirty="0"/>
          </a:p>
          <a:p>
            <a:pPr marL="457200" indent="-457200" algn="just" fontAlgn="auto">
              <a:spcBef>
                <a:spcPts val="0"/>
              </a:spcBef>
              <a:spcAft>
                <a:spcPts val="0"/>
              </a:spcAft>
              <a:buFontTx/>
              <a:buAutoNum type="arabicPeriod"/>
              <a:defRPr/>
            </a:pPr>
            <a:r>
              <a:rPr lang="en-US" sz="2300" dirty="0" smtClean="0">
                <a:ea typeface="Calibri" panose="020F0502020204030204" pitchFamily="34" charset="0"/>
              </a:rPr>
              <a:t>Managed </a:t>
            </a:r>
            <a:r>
              <a:rPr lang="en-US" sz="2300" dirty="0">
                <a:ea typeface="Calibri" panose="020F0502020204030204" pitchFamily="34" charset="0"/>
              </a:rPr>
              <a:t>to settle outstanding issues with the staff and the union and </a:t>
            </a:r>
            <a:r>
              <a:rPr lang="en-US" sz="2300" dirty="0" smtClean="0">
                <a:ea typeface="Calibri" panose="020F0502020204030204" pitchFamily="34" charset="0"/>
              </a:rPr>
              <a:t>now </a:t>
            </a:r>
            <a:r>
              <a:rPr lang="en-US" sz="2300" dirty="0">
                <a:ea typeface="Calibri" panose="020F0502020204030204" pitchFamily="34" charset="0"/>
              </a:rPr>
              <a:t>have full cooperation of all staff and the backing of the union of the curatorship process.</a:t>
            </a:r>
          </a:p>
          <a:p>
            <a:pPr marL="457200" indent="-457200" algn="just" fontAlgn="auto">
              <a:spcBef>
                <a:spcPts val="0"/>
              </a:spcBef>
              <a:spcAft>
                <a:spcPts val="0"/>
              </a:spcAft>
              <a:buFontTx/>
              <a:buAutoNum type="arabicPeriod"/>
              <a:defRPr/>
            </a:pPr>
            <a:endParaRPr lang="en-ZA" sz="2300" dirty="0"/>
          </a:p>
          <a:p>
            <a:pPr marL="457200" lvl="0" indent="-457200" algn="just" defTabSz="914400">
              <a:spcBef>
                <a:spcPts val="0"/>
              </a:spcBef>
              <a:buFontTx/>
              <a:buAutoNum type="arabicPeriod"/>
              <a:defRPr/>
            </a:pPr>
            <a:r>
              <a:rPr lang="en-ZA" sz="2300" dirty="0"/>
              <a:t>Embarked on </a:t>
            </a:r>
            <a:r>
              <a:rPr lang="en-ZA" sz="2300" dirty="0" smtClean="0"/>
              <a:t>streamlining </a:t>
            </a:r>
            <a:r>
              <a:rPr lang="en-ZA" sz="2300" dirty="0"/>
              <a:t>and </a:t>
            </a:r>
            <a:r>
              <a:rPr lang="en-ZA" sz="2300" b="1" dirty="0"/>
              <a:t>cost</a:t>
            </a:r>
            <a:r>
              <a:rPr lang="en-ZA" sz="2300" dirty="0"/>
              <a:t> cutting </a:t>
            </a:r>
            <a:r>
              <a:rPr lang="en-ZA" sz="2300" dirty="0" smtClean="0"/>
              <a:t>exercise - requested </a:t>
            </a:r>
            <a:r>
              <a:rPr lang="en-ZA" sz="2300" dirty="0"/>
              <a:t>all service providers to prepare presentations and present </a:t>
            </a:r>
            <a:r>
              <a:rPr lang="en-ZA" sz="2300" dirty="0" smtClean="0"/>
              <a:t>the </a:t>
            </a:r>
            <a:r>
              <a:rPr lang="en-ZA" sz="2300" dirty="0"/>
              <a:t>full extent of the services they provide and the fees being </a:t>
            </a:r>
            <a:r>
              <a:rPr lang="en-ZA" sz="2300" dirty="0" smtClean="0"/>
              <a:t>charged;</a:t>
            </a:r>
          </a:p>
          <a:p>
            <a:pPr marL="457200" lvl="0" indent="-457200" algn="just" defTabSz="914400">
              <a:spcBef>
                <a:spcPts val="0"/>
              </a:spcBef>
              <a:buFontTx/>
              <a:buAutoNum type="arabicPeriod"/>
              <a:defRPr/>
            </a:pPr>
            <a:endParaRPr lang="en-ZA" sz="2300" dirty="0"/>
          </a:p>
          <a:p>
            <a:pPr marL="457200" lvl="0" indent="-457200" algn="just" defTabSz="914400">
              <a:spcBef>
                <a:spcPts val="0"/>
              </a:spcBef>
              <a:buFontTx/>
              <a:buAutoNum type="arabicPeriod"/>
              <a:defRPr/>
            </a:pPr>
            <a:r>
              <a:rPr lang="en-ZA" sz="2400" dirty="0" smtClean="0"/>
              <a:t>After </a:t>
            </a:r>
            <a:r>
              <a:rPr lang="en-ZA" sz="2400" dirty="0"/>
              <a:t>discussions with some of the service providers they have agreed to reduce their charges and fees;</a:t>
            </a:r>
          </a:p>
          <a:p>
            <a:pPr marL="457200" marR="0" lvl="0" indent="-457200" algn="just" defTabSz="914400" eaLnBrk="1" fontAlgn="auto" latinLnBrk="0" hangingPunct="1">
              <a:lnSpc>
                <a:spcPct val="100000"/>
              </a:lnSpc>
              <a:spcBef>
                <a:spcPts val="0"/>
              </a:spcBef>
              <a:spcAft>
                <a:spcPts val="0"/>
              </a:spcAft>
              <a:buClrTx/>
              <a:buSzTx/>
              <a:buFontTx/>
              <a:buAutoNum type="arabicPeriod"/>
              <a:tabLst/>
              <a:defRPr/>
            </a:pPr>
            <a:endParaRPr lang="en-ZA" sz="2300" dirty="0"/>
          </a:p>
          <a:p>
            <a:pPr marL="0" indent="0" algn="just" fontAlgn="auto">
              <a:spcBef>
                <a:spcPts val="0"/>
              </a:spcBef>
              <a:spcAft>
                <a:spcPts val="0"/>
              </a:spcAft>
              <a:buNone/>
            </a:pPr>
            <a:endParaRPr lang="en-ZA" sz="2400" dirty="0"/>
          </a:p>
          <a:p>
            <a:pPr algn="just" fontAlgn="auto">
              <a:spcBef>
                <a:spcPts val="0"/>
              </a:spcBef>
              <a:spcAft>
                <a:spcPts val="0"/>
              </a:spcAft>
            </a:pPr>
            <a:endParaRPr lang="en-ZA" sz="2000" dirty="0"/>
          </a:p>
          <a:p>
            <a:pPr marL="457200" marR="0" lvl="0" indent="-457200" algn="just" defTabSz="914400" eaLnBrk="1" fontAlgn="auto" latinLnBrk="0" hangingPunct="1">
              <a:lnSpc>
                <a:spcPct val="100000"/>
              </a:lnSpc>
              <a:spcBef>
                <a:spcPts val="0"/>
              </a:spcBef>
              <a:spcAft>
                <a:spcPts val="0"/>
              </a:spcAft>
              <a:buClrTx/>
              <a:buSzTx/>
              <a:buFontTx/>
              <a:buAutoNum type="arabicPeriod"/>
              <a:tabLst/>
              <a:defRPr/>
            </a:pPr>
            <a:endParaRPr lang="en-ZA" sz="2000" dirty="0"/>
          </a:p>
        </p:txBody>
      </p:sp>
    </p:spTree>
    <p:extLst>
      <p:ext uri="{BB962C8B-B14F-4D97-AF65-F5344CB8AC3E}">
        <p14:creationId xmlns:p14="http://schemas.microsoft.com/office/powerpoint/2010/main" xmlns="" val="3233082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r>
              <a:rPr lang="en-US" sz="3200" b="1" dirty="0"/>
              <a:t/>
            </a:r>
            <a:br>
              <a:rPr lang="en-US" sz="3200" b="1" dirty="0"/>
            </a:br>
            <a:r>
              <a:rPr lang="en-ZA" sz="3200" b="1" dirty="0"/>
              <a:t/>
            </a:r>
            <a:br>
              <a:rPr lang="en-ZA" sz="3200" b="1" dirty="0"/>
            </a:br>
            <a:r>
              <a:rPr lang="en-US" sz="2800" dirty="0"/>
              <a:t>Some of the Curators actions since their appointment</a:t>
            </a:r>
            <a:r>
              <a:rPr lang="en-ZA" sz="2800" dirty="0"/>
              <a:t/>
            </a:r>
            <a:br>
              <a:rPr lang="en-ZA" sz="2800" dirty="0"/>
            </a:br>
            <a:r>
              <a:rPr lang="en-ZA" sz="3200" b="1" dirty="0"/>
              <a:t/>
            </a:r>
            <a:br>
              <a:rPr lang="en-ZA" sz="3200" b="1" dirty="0"/>
            </a:br>
            <a:r>
              <a:rPr lang="en-ZA" altLang="en-US" sz="3200" b="1" dirty="0">
                <a:solidFill>
                  <a:srgbClr val="00B050"/>
                </a:solidFill>
              </a:rPr>
              <a:t/>
            </a:r>
            <a:br>
              <a:rPr lang="en-ZA" altLang="en-US" sz="3200" b="1" dirty="0">
                <a:solidFill>
                  <a:srgbClr val="00B050"/>
                </a:solidFill>
              </a:rPr>
            </a:br>
            <a:endParaRPr lang="en-US" altLang="en-US" sz="3200" b="1" dirty="0">
              <a:solidFill>
                <a:srgbClr val="00B050"/>
              </a:solidFill>
              <a:latin typeface="Calibri" panose="020F0502020204030204" pitchFamily="34" charset="0"/>
            </a:endParaRPr>
          </a:p>
        </p:txBody>
      </p:sp>
      <p:sp>
        <p:nvSpPr>
          <p:cNvPr id="3075" name="Rectangle 3"/>
          <p:cNvSpPr>
            <a:spLocks noGrp="1" noChangeArrowheads="1"/>
          </p:cNvSpPr>
          <p:nvPr>
            <p:ph type="body" sz="quarter" idx="10"/>
          </p:nvPr>
        </p:nvSpPr>
        <p:spPr>
          <a:xfrm>
            <a:off x="141668" y="1210613"/>
            <a:ext cx="8886422" cy="5228823"/>
          </a:xfrm>
        </p:spPr>
        <p:txBody>
          <a:bodyPr>
            <a:normAutofit fontScale="85000" lnSpcReduction="10000"/>
          </a:bodyPr>
          <a:lstStyle/>
          <a:p>
            <a:pPr marL="457200" indent="-457200" algn="just" fontAlgn="auto">
              <a:spcBef>
                <a:spcPts val="0"/>
              </a:spcBef>
              <a:spcAft>
                <a:spcPts val="0"/>
              </a:spcAft>
              <a:buAutoNum type="arabicPeriod" startAt="5"/>
              <a:defRPr/>
            </a:pPr>
            <a:r>
              <a:rPr lang="en-ZA" sz="2600" dirty="0" smtClean="0"/>
              <a:t>Revisited </a:t>
            </a:r>
            <a:r>
              <a:rPr lang="en-ZA" sz="2600" dirty="0"/>
              <a:t>all attorneys </a:t>
            </a:r>
            <a:r>
              <a:rPr lang="en-ZA" sz="2600" dirty="0" smtClean="0"/>
              <a:t>instructions;</a:t>
            </a:r>
          </a:p>
          <a:p>
            <a:pPr marL="457200" indent="-457200" algn="just" fontAlgn="auto">
              <a:spcBef>
                <a:spcPts val="0"/>
              </a:spcBef>
              <a:spcAft>
                <a:spcPts val="0"/>
              </a:spcAft>
              <a:buAutoNum type="arabicPeriod" startAt="5"/>
              <a:defRPr/>
            </a:pPr>
            <a:endParaRPr lang="en-ZA" sz="2600" dirty="0"/>
          </a:p>
          <a:p>
            <a:pPr marL="457200" indent="-457200" algn="just" fontAlgn="auto">
              <a:spcBef>
                <a:spcPts val="0"/>
              </a:spcBef>
              <a:spcAft>
                <a:spcPts val="0"/>
              </a:spcAft>
              <a:buAutoNum type="arabicPeriod" startAt="5"/>
              <a:defRPr/>
            </a:pPr>
            <a:r>
              <a:rPr lang="en-ZA" sz="2600" dirty="0" smtClean="0"/>
              <a:t>Working </a:t>
            </a:r>
            <a:r>
              <a:rPr lang="en-ZA" sz="2600" dirty="0"/>
              <a:t>with the investment advisors, </a:t>
            </a:r>
            <a:r>
              <a:rPr lang="en-ZA" sz="2600" dirty="0" smtClean="0"/>
              <a:t>to </a:t>
            </a:r>
            <a:r>
              <a:rPr lang="en-ZA" sz="2600" dirty="0"/>
              <a:t>deal with </a:t>
            </a:r>
            <a:r>
              <a:rPr lang="en-ZA" sz="2600" dirty="0" smtClean="0"/>
              <a:t>non-compliance </a:t>
            </a:r>
            <a:r>
              <a:rPr lang="en-ZA" sz="2600" dirty="0"/>
              <a:t>with Regulation </a:t>
            </a:r>
            <a:r>
              <a:rPr lang="en-ZA" sz="2600" dirty="0" smtClean="0"/>
              <a:t>28;</a:t>
            </a:r>
            <a:endParaRPr lang="en-ZA" sz="2600" dirty="0"/>
          </a:p>
          <a:p>
            <a:pPr marL="457200" indent="-457200" algn="just" fontAlgn="auto">
              <a:spcBef>
                <a:spcPts val="0"/>
              </a:spcBef>
              <a:spcAft>
                <a:spcPts val="0"/>
              </a:spcAft>
              <a:buAutoNum type="arabicPeriod" startAt="5"/>
              <a:defRPr/>
            </a:pPr>
            <a:endParaRPr lang="en-ZA" sz="2600" dirty="0"/>
          </a:p>
          <a:p>
            <a:pPr marL="457200" indent="-457200" algn="just" fontAlgn="auto">
              <a:spcBef>
                <a:spcPts val="0"/>
              </a:spcBef>
              <a:spcAft>
                <a:spcPts val="0"/>
              </a:spcAft>
              <a:buAutoNum type="arabicPeriod" startAt="5"/>
              <a:defRPr/>
            </a:pPr>
            <a:r>
              <a:rPr lang="en-ZA" sz="2600" dirty="0" smtClean="0"/>
              <a:t>Four </a:t>
            </a:r>
            <a:r>
              <a:rPr lang="en-ZA" sz="2600" dirty="0"/>
              <a:t>reports filed in terms of court </a:t>
            </a:r>
            <a:r>
              <a:rPr lang="en-ZA" sz="2600" dirty="0" smtClean="0"/>
              <a:t>order - Curators reports to placed </a:t>
            </a:r>
            <a:r>
              <a:rPr lang="en-ZA" sz="2600" dirty="0"/>
              <a:t>on the FSB </a:t>
            </a:r>
            <a:r>
              <a:rPr lang="en-ZA" sz="2600" dirty="0" smtClean="0"/>
              <a:t>and MCPF websites;</a:t>
            </a:r>
          </a:p>
          <a:p>
            <a:pPr marL="457200" indent="-457200" algn="just" fontAlgn="auto">
              <a:spcBef>
                <a:spcPts val="0"/>
              </a:spcBef>
              <a:spcAft>
                <a:spcPts val="0"/>
              </a:spcAft>
              <a:buAutoNum type="arabicPeriod" startAt="5"/>
              <a:defRPr/>
            </a:pPr>
            <a:endParaRPr lang="en-ZA" sz="2600" dirty="0"/>
          </a:p>
          <a:p>
            <a:pPr marL="457200" indent="-457200" algn="just" fontAlgn="auto">
              <a:spcBef>
                <a:spcPts val="0"/>
              </a:spcBef>
              <a:spcAft>
                <a:spcPts val="0"/>
              </a:spcAft>
              <a:buAutoNum type="arabicPeriod" startAt="5"/>
              <a:defRPr/>
            </a:pPr>
            <a:r>
              <a:rPr lang="en-ZA" sz="2600" dirty="0" smtClean="0"/>
              <a:t>In </a:t>
            </a:r>
            <a:r>
              <a:rPr lang="en-ZA" sz="2600" dirty="0"/>
              <a:t>the process of investigating all allegations off mismanagement, fraud, theft and </a:t>
            </a:r>
            <a:r>
              <a:rPr lang="en-ZA" sz="2600" dirty="0" smtClean="0"/>
              <a:t>negligence - Section </a:t>
            </a:r>
            <a:r>
              <a:rPr lang="en-ZA" sz="2600" dirty="0"/>
              <a:t>26 trustees have reported matters to the Law Society and the Hawks.  </a:t>
            </a:r>
            <a:endParaRPr lang="en-ZA" sz="2600" dirty="0" smtClean="0"/>
          </a:p>
          <a:p>
            <a:pPr marL="457200" indent="-457200" algn="just" fontAlgn="auto">
              <a:spcBef>
                <a:spcPts val="0"/>
              </a:spcBef>
              <a:spcAft>
                <a:spcPts val="0"/>
              </a:spcAft>
              <a:buAutoNum type="arabicPeriod" startAt="5"/>
              <a:defRPr/>
            </a:pPr>
            <a:endParaRPr lang="en-ZA" sz="2600" dirty="0"/>
          </a:p>
          <a:p>
            <a:pPr marL="457200" indent="-457200" algn="just" fontAlgn="auto">
              <a:spcBef>
                <a:spcPts val="0"/>
              </a:spcBef>
              <a:spcAft>
                <a:spcPts val="0"/>
              </a:spcAft>
              <a:buAutoNum type="arabicPeriod" startAt="5"/>
              <a:defRPr/>
            </a:pPr>
            <a:r>
              <a:rPr lang="en-ZA" sz="2600" dirty="0" smtClean="0"/>
              <a:t>Investigating </a:t>
            </a:r>
            <a:r>
              <a:rPr lang="en-ZA" sz="2600" dirty="0"/>
              <a:t>the purchase of vacant property and the reasoning behind these </a:t>
            </a:r>
            <a:r>
              <a:rPr lang="en-ZA" sz="2600" dirty="0" smtClean="0"/>
              <a:t>investments - No </a:t>
            </a:r>
            <a:r>
              <a:rPr lang="en-ZA" sz="2600" dirty="0"/>
              <a:t>development will take place until our monies are repaid</a:t>
            </a:r>
            <a:r>
              <a:rPr lang="en-ZA" sz="2600" dirty="0" smtClean="0"/>
              <a:t>.</a:t>
            </a:r>
          </a:p>
          <a:p>
            <a:pPr marL="457200" indent="-457200" algn="just" fontAlgn="auto">
              <a:spcBef>
                <a:spcPts val="0"/>
              </a:spcBef>
              <a:spcAft>
                <a:spcPts val="0"/>
              </a:spcAft>
              <a:buAutoNum type="arabicPeriod" startAt="5"/>
              <a:defRPr/>
            </a:pPr>
            <a:endParaRPr lang="en-ZA" sz="2600" dirty="0"/>
          </a:p>
          <a:p>
            <a:pPr marL="457200" indent="-457200" algn="just" fontAlgn="auto">
              <a:spcBef>
                <a:spcPts val="0"/>
              </a:spcBef>
              <a:spcAft>
                <a:spcPts val="0"/>
              </a:spcAft>
              <a:buAutoNum type="arabicPeriod" startAt="5"/>
              <a:defRPr/>
            </a:pPr>
            <a:r>
              <a:rPr lang="en-ZA" sz="2600" dirty="0" smtClean="0"/>
              <a:t>Have conducted provincial road shows meeting with members.</a:t>
            </a:r>
            <a:endParaRPr lang="en-ZA" sz="2600" dirty="0"/>
          </a:p>
          <a:p>
            <a:pPr marL="0" indent="0" algn="just" fontAlgn="auto">
              <a:spcBef>
                <a:spcPts val="0"/>
              </a:spcBef>
              <a:spcAft>
                <a:spcPts val="0"/>
              </a:spcAft>
              <a:buNone/>
              <a:defRPr/>
            </a:pPr>
            <a:endParaRPr lang="en-ZA" sz="2300" dirty="0"/>
          </a:p>
          <a:p>
            <a:pPr algn="just" fontAlgn="auto">
              <a:spcBef>
                <a:spcPts val="0"/>
              </a:spcBef>
              <a:spcAft>
                <a:spcPts val="0"/>
              </a:spcAft>
            </a:pPr>
            <a:endParaRPr lang="en-ZA" sz="2000" dirty="0"/>
          </a:p>
          <a:p>
            <a:pPr marL="457200" marR="0" lvl="0" indent="-457200" algn="just" defTabSz="914400" eaLnBrk="1" fontAlgn="auto" latinLnBrk="0" hangingPunct="1">
              <a:lnSpc>
                <a:spcPct val="100000"/>
              </a:lnSpc>
              <a:spcBef>
                <a:spcPts val="0"/>
              </a:spcBef>
              <a:spcAft>
                <a:spcPts val="0"/>
              </a:spcAft>
              <a:buClrTx/>
              <a:buSzTx/>
              <a:buFontTx/>
              <a:buAutoNum type="arabicPeriod"/>
              <a:tabLst/>
              <a:defRPr/>
            </a:pPr>
            <a:endParaRPr lang="en-ZA" sz="2000" dirty="0"/>
          </a:p>
        </p:txBody>
      </p:sp>
    </p:spTree>
    <p:extLst>
      <p:ext uri="{BB962C8B-B14F-4D97-AF65-F5344CB8AC3E}">
        <p14:creationId xmlns:p14="http://schemas.microsoft.com/office/powerpoint/2010/main" xmlns="" val="4032947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r>
              <a:rPr lang="en-US" sz="3200" b="1" dirty="0"/>
              <a:t/>
            </a:r>
            <a:br>
              <a:rPr lang="en-US" sz="3200" b="1" dirty="0"/>
            </a:br>
            <a:r>
              <a:rPr lang="en-ZA" sz="3200" b="1" dirty="0"/>
              <a:t/>
            </a:r>
            <a:br>
              <a:rPr lang="en-ZA" sz="3200" b="1" dirty="0"/>
            </a:br>
            <a:r>
              <a:rPr lang="en-US" sz="2800" dirty="0"/>
              <a:t>Some of the Curators actions since their appointment</a:t>
            </a:r>
            <a:r>
              <a:rPr lang="en-ZA" sz="2800" dirty="0"/>
              <a:t/>
            </a:r>
            <a:br>
              <a:rPr lang="en-ZA" sz="2800" dirty="0"/>
            </a:br>
            <a:r>
              <a:rPr lang="en-ZA" sz="3200" b="1" dirty="0"/>
              <a:t/>
            </a:r>
            <a:br>
              <a:rPr lang="en-ZA" sz="3200" b="1" dirty="0"/>
            </a:br>
            <a:r>
              <a:rPr lang="en-ZA" altLang="en-US" sz="3200" b="1" dirty="0">
                <a:solidFill>
                  <a:srgbClr val="00B050"/>
                </a:solidFill>
              </a:rPr>
              <a:t/>
            </a:r>
            <a:br>
              <a:rPr lang="en-ZA" altLang="en-US" sz="3200" b="1" dirty="0">
                <a:solidFill>
                  <a:srgbClr val="00B050"/>
                </a:solidFill>
              </a:rPr>
            </a:br>
            <a:endParaRPr lang="en-US" altLang="en-US" sz="3200" b="1" dirty="0">
              <a:solidFill>
                <a:srgbClr val="00B050"/>
              </a:solidFill>
              <a:latin typeface="Calibri" panose="020F0502020204030204" pitchFamily="34" charset="0"/>
            </a:endParaRPr>
          </a:p>
        </p:txBody>
      </p:sp>
      <p:sp>
        <p:nvSpPr>
          <p:cNvPr id="2" name="Text Placeholder 1"/>
          <p:cNvSpPr>
            <a:spLocks noGrp="1"/>
          </p:cNvSpPr>
          <p:nvPr>
            <p:ph type="body" sz="quarter" idx="10"/>
          </p:nvPr>
        </p:nvSpPr>
        <p:spPr/>
        <p:txBody>
          <a:bodyPr/>
          <a:lstStyle/>
          <a:p>
            <a:endParaRPr lang="en-GB"/>
          </a:p>
        </p:txBody>
      </p:sp>
      <p:graphicFrame>
        <p:nvGraphicFramePr>
          <p:cNvPr id="3" name="Table 2"/>
          <p:cNvGraphicFramePr>
            <a:graphicFrameLocks noGrp="1"/>
          </p:cNvGraphicFramePr>
          <p:nvPr>
            <p:extLst>
              <p:ext uri="{D42A27DB-BD31-4B8C-83A1-F6EECF244321}">
                <p14:modId xmlns:p14="http://schemas.microsoft.com/office/powerpoint/2010/main" xmlns="" val="2184346747"/>
              </p:ext>
            </p:extLst>
          </p:nvPr>
        </p:nvGraphicFramePr>
        <p:xfrm>
          <a:off x="1" y="1210618"/>
          <a:ext cx="9143999" cy="5647382"/>
        </p:xfrm>
        <a:graphic>
          <a:graphicData uri="http://schemas.openxmlformats.org/drawingml/2006/table">
            <a:tbl>
              <a:tblPr firstRow="1" firstCol="1" bandRow="1">
                <a:tableStyleId>{5C22544A-7EE6-4342-B048-85BDC9FD1C3A}</a:tableStyleId>
              </a:tblPr>
              <a:tblGrid>
                <a:gridCol w="2136819">
                  <a:extLst>
                    <a:ext uri="{9D8B030D-6E8A-4147-A177-3AD203B41FA5}">
                      <a16:colId xmlns:a16="http://schemas.microsoft.com/office/drawing/2014/main" xmlns="" val="20000"/>
                    </a:ext>
                  </a:extLst>
                </a:gridCol>
                <a:gridCol w="3503590">
                  <a:extLst>
                    <a:ext uri="{9D8B030D-6E8A-4147-A177-3AD203B41FA5}">
                      <a16:colId xmlns:a16="http://schemas.microsoft.com/office/drawing/2014/main" xmlns="" val="20001"/>
                    </a:ext>
                  </a:extLst>
                </a:gridCol>
                <a:gridCol w="3503590">
                  <a:extLst>
                    <a:ext uri="{9D8B030D-6E8A-4147-A177-3AD203B41FA5}">
                      <a16:colId xmlns:a16="http://schemas.microsoft.com/office/drawing/2014/main" xmlns="" val="20002"/>
                    </a:ext>
                  </a:extLst>
                </a:gridCol>
              </a:tblGrid>
              <a:tr h="268923">
                <a:tc>
                  <a:txBody>
                    <a:bodyPr/>
                    <a:lstStyle/>
                    <a:p>
                      <a:pPr algn="ctr">
                        <a:spcAft>
                          <a:spcPts val="0"/>
                        </a:spcAft>
                      </a:pPr>
                      <a:r>
                        <a:rPr lang="en-ZA" sz="1600" dirty="0">
                          <a:solidFill>
                            <a:schemeClr val="accent6"/>
                          </a:solidFill>
                          <a:effectLst/>
                        </a:rPr>
                        <a:t>Province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ZA" sz="1600" dirty="0">
                          <a:solidFill>
                            <a:schemeClr val="accent6"/>
                          </a:solidFill>
                          <a:effectLst/>
                        </a:rPr>
                        <a:t>Date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ZA" sz="1600" dirty="0">
                          <a:solidFill>
                            <a:schemeClr val="accent6"/>
                          </a:solidFill>
                          <a:effectLst/>
                        </a:rPr>
                        <a:t>Municipalities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268923">
                <a:tc>
                  <a:txBody>
                    <a:bodyPr/>
                    <a:lstStyle/>
                    <a:p>
                      <a:pPr>
                        <a:spcAft>
                          <a:spcPts val="0"/>
                        </a:spcAft>
                      </a:pPr>
                      <a:r>
                        <a:rPr lang="en-ZA" sz="1600" dirty="0">
                          <a:solidFill>
                            <a:schemeClr val="accent6"/>
                          </a:solidFill>
                          <a:effectLst/>
                        </a:rPr>
                        <a:t>Free </a:t>
                      </a:r>
                      <a:r>
                        <a:rPr lang="en-ZA" sz="1600" dirty="0" smtClean="0">
                          <a:solidFill>
                            <a:schemeClr val="accent6"/>
                          </a:solidFill>
                          <a:effectLst/>
                        </a:rPr>
                        <a:t>State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a:solidFill>
                            <a:schemeClr val="accent6"/>
                          </a:solidFill>
                          <a:effectLst/>
                        </a:rPr>
                        <a:t>19 January 2018</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a:solidFill>
                            <a:schemeClr val="accent6"/>
                          </a:solidFill>
                          <a:effectLst/>
                        </a:rPr>
                        <a:t>Mathjabeng Municipality </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68923">
                <a:tc>
                  <a:txBody>
                    <a:bodyPr/>
                    <a:lstStyle/>
                    <a:p>
                      <a:pPr>
                        <a:spcAft>
                          <a:spcPts val="0"/>
                        </a:spcAft>
                      </a:pPr>
                      <a:r>
                        <a:rPr lang="en-ZA" sz="1600" dirty="0">
                          <a:solidFill>
                            <a:schemeClr val="accent6"/>
                          </a:solidFill>
                          <a:effectLst/>
                        </a:rPr>
                        <a:t>Western  Cape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a:solidFill>
                            <a:schemeClr val="accent6"/>
                          </a:solidFill>
                          <a:effectLst/>
                        </a:rPr>
                        <a:t>5 March 2018 </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a:solidFill>
                            <a:schemeClr val="accent6"/>
                          </a:solidFill>
                          <a:effectLst/>
                        </a:rPr>
                        <a:t>City of Cape Town </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537846">
                <a:tc rowSpan="2">
                  <a:txBody>
                    <a:bodyPr/>
                    <a:lstStyle/>
                    <a:p>
                      <a:pPr>
                        <a:spcAft>
                          <a:spcPts val="0"/>
                        </a:spcAft>
                      </a:pPr>
                      <a:r>
                        <a:rPr lang="en-ZA" sz="1600" dirty="0">
                          <a:solidFill>
                            <a:schemeClr val="accent6"/>
                          </a:solidFill>
                          <a:effectLst/>
                        </a:rPr>
                        <a:t>Eastern Cape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dirty="0">
                          <a:solidFill>
                            <a:schemeClr val="accent6"/>
                          </a:solidFill>
                          <a:effectLst/>
                        </a:rPr>
                        <a:t>07 February 2018</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ZA" sz="1600">
                          <a:solidFill>
                            <a:schemeClr val="accent6"/>
                          </a:solidFill>
                          <a:effectLst/>
                        </a:rPr>
                        <a:t>Raymond Mhlaba Municipality</a:t>
                      </a:r>
                      <a:endParaRPr lang="en-GB" sz="1600">
                        <a:solidFill>
                          <a:schemeClr val="accent6"/>
                        </a:solidFill>
                        <a:effectLst/>
                      </a:endParaRPr>
                    </a:p>
                    <a:p>
                      <a:pPr>
                        <a:spcAft>
                          <a:spcPts val="0"/>
                        </a:spcAft>
                      </a:pPr>
                      <a:r>
                        <a:rPr lang="en-ZA" sz="1600">
                          <a:solidFill>
                            <a:schemeClr val="accent6"/>
                          </a:solidFill>
                          <a:effectLst/>
                        </a:rPr>
                        <a:t> </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268923">
                <a:tc vMerge="1">
                  <a:txBody>
                    <a:bodyPr/>
                    <a:lstStyle/>
                    <a:p>
                      <a:endParaRPr lang="en-GB"/>
                    </a:p>
                  </a:txBody>
                  <a:tcPr/>
                </a:tc>
                <a:tc>
                  <a:txBody>
                    <a:bodyPr/>
                    <a:lstStyle/>
                    <a:p>
                      <a:pPr>
                        <a:spcAft>
                          <a:spcPts val="0"/>
                        </a:spcAft>
                      </a:pPr>
                      <a:r>
                        <a:rPr lang="en-ZA" sz="1600" dirty="0">
                          <a:solidFill>
                            <a:schemeClr val="accent6"/>
                          </a:solidFill>
                          <a:effectLst/>
                        </a:rPr>
                        <a:t>20 March 2018</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ZA" sz="1600">
                          <a:solidFill>
                            <a:schemeClr val="accent6"/>
                          </a:solidFill>
                          <a:effectLst/>
                        </a:rPr>
                        <a:t>Nyandeni Municipality </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537846">
                <a:tc>
                  <a:txBody>
                    <a:bodyPr/>
                    <a:lstStyle/>
                    <a:p>
                      <a:pPr algn="just">
                        <a:spcAft>
                          <a:spcPts val="0"/>
                        </a:spcAft>
                      </a:pPr>
                      <a:r>
                        <a:rPr lang="en-ZA" sz="1600" dirty="0">
                          <a:solidFill>
                            <a:schemeClr val="accent6"/>
                          </a:solidFill>
                          <a:effectLst/>
                        </a:rPr>
                        <a:t>North West </a:t>
                      </a:r>
                      <a:endParaRPr lang="en-GB" sz="1600" dirty="0">
                        <a:solidFill>
                          <a:schemeClr val="accent6"/>
                        </a:solidFill>
                        <a:effectLst/>
                      </a:endParaRPr>
                    </a:p>
                    <a:p>
                      <a:pPr>
                        <a:spcAft>
                          <a:spcPts val="0"/>
                        </a:spcAft>
                      </a:pPr>
                      <a:r>
                        <a:rPr lang="en-ZA" sz="1600" dirty="0">
                          <a:solidFill>
                            <a:schemeClr val="accent6"/>
                          </a:solidFill>
                          <a:effectLst/>
                        </a:rPr>
                        <a:t>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dirty="0">
                          <a:solidFill>
                            <a:schemeClr val="accent6"/>
                          </a:solidFill>
                          <a:effectLst/>
                        </a:rPr>
                        <a:t>15 February 2018</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a:solidFill>
                            <a:schemeClr val="accent6"/>
                          </a:solidFill>
                          <a:effectLst/>
                        </a:rPr>
                        <a:t>SALGA Northwest workshop</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537846">
                <a:tc rowSpan="6">
                  <a:txBody>
                    <a:bodyPr/>
                    <a:lstStyle/>
                    <a:p>
                      <a:pPr>
                        <a:spcAft>
                          <a:spcPts val="0"/>
                        </a:spcAft>
                      </a:pPr>
                      <a:r>
                        <a:rPr lang="en-ZA" sz="1600" dirty="0">
                          <a:solidFill>
                            <a:schemeClr val="accent6"/>
                          </a:solidFill>
                          <a:effectLst/>
                        </a:rPr>
                        <a:t>Limpopo</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dirty="0">
                          <a:solidFill>
                            <a:schemeClr val="accent6"/>
                          </a:solidFill>
                          <a:effectLst/>
                        </a:rPr>
                        <a:t>01 February 2018</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ZA" sz="1600">
                          <a:solidFill>
                            <a:schemeClr val="accent6"/>
                          </a:solidFill>
                          <a:effectLst/>
                        </a:rPr>
                        <a:t>Tzaneen Municipality</a:t>
                      </a:r>
                      <a:endParaRPr lang="en-GB" sz="1600">
                        <a:solidFill>
                          <a:schemeClr val="accent6"/>
                        </a:solidFill>
                        <a:effectLst/>
                      </a:endParaRPr>
                    </a:p>
                    <a:p>
                      <a:pPr>
                        <a:spcAft>
                          <a:spcPts val="0"/>
                        </a:spcAft>
                      </a:pPr>
                      <a:r>
                        <a:rPr lang="en-ZA" sz="1600">
                          <a:solidFill>
                            <a:schemeClr val="accent6"/>
                          </a:solidFill>
                          <a:effectLst/>
                        </a:rPr>
                        <a:t> </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268923">
                <a:tc vMerge="1">
                  <a:txBody>
                    <a:bodyPr/>
                    <a:lstStyle/>
                    <a:p>
                      <a:endParaRPr lang="en-GB"/>
                    </a:p>
                  </a:txBody>
                  <a:tcPr/>
                </a:tc>
                <a:tc>
                  <a:txBody>
                    <a:bodyPr/>
                    <a:lstStyle/>
                    <a:p>
                      <a:pPr>
                        <a:spcAft>
                          <a:spcPts val="0"/>
                        </a:spcAft>
                      </a:pPr>
                      <a:r>
                        <a:rPr lang="en-ZA" sz="1600">
                          <a:solidFill>
                            <a:schemeClr val="accent6"/>
                          </a:solidFill>
                          <a:effectLst/>
                        </a:rPr>
                        <a:t>08 March 2018 </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ZA" sz="1600">
                          <a:solidFill>
                            <a:schemeClr val="accent6"/>
                          </a:solidFill>
                          <a:effectLst/>
                        </a:rPr>
                        <a:t>SALGA  Limpopo Speakers forum </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537846">
                <a:tc vMerge="1">
                  <a:txBody>
                    <a:bodyPr/>
                    <a:lstStyle/>
                    <a:p>
                      <a:endParaRPr lang="en-GB"/>
                    </a:p>
                  </a:txBody>
                  <a:tcPr/>
                </a:tc>
                <a:tc>
                  <a:txBody>
                    <a:bodyPr/>
                    <a:lstStyle/>
                    <a:p>
                      <a:pPr algn="just">
                        <a:spcAft>
                          <a:spcPts val="0"/>
                        </a:spcAft>
                      </a:pPr>
                      <a:r>
                        <a:rPr lang="en-ZA" sz="1600" dirty="0">
                          <a:solidFill>
                            <a:schemeClr val="accent6"/>
                          </a:solidFill>
                          <a:effectLst/>
                        </a:rPr>
                        <a:t>13 February 2018</a:t>
                      </a:r>
                      <a:endParaRPr lang="en-GB" sz="1600" dirty="0">
                        <a:solidFill>
                          <a:schemeClr val="accent6"/>
                        </a:solidFill>
                        <a:effectLst/>
                      </a:endParaRPr>
                    </a:p>
                    <a:p>
                      <a:pPr>
                        <a:spcAft>
                          <a:spcPts val="0"/>
                        </a:spcAft>
                      </a:pPr>
                      <a:r>
                        <a:rPr lang="en-ZA" sz="1600" dirty="0">
                          <a:solidFill>
                            <a:schemeClr val="accent6"/>
                          </a:solidFill>
                          <a:effectLst/>
                        </a:rPr>
                        <a:t>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a:solidFill>
                            <a:schemeClr val="accent6"/>
                          </a:solidFill>
                          <a:effectLst/>
                        </a:rPr>
                        <a:t>SALGA Limpopo </a:t>
                      </a:r>
                      <a:r>
                        <a:rPr lang="en-US" sz="1600">
                          <a:solidFill>
                            <a:schemeClr val="accent6"/>
                          </a:solidFill>
                          <a:effectLst/>
                        </a:rPr>
                        <a:t>the Governance and Finance Working Group</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806768">
                <a:tc vMerge="1">
                  <a:txBody>
                    <a:bodyPr/>
                    <a:lstStyle/>
                    <a:p>
                      <a:endParaRPr lang="en-GB"/>
                    </a:p>
                  </a:txBody>
                  <a:tcPr/>
                </a:tc>
                <a:tc>
                  <a:txBody>
                    <a:bodyPr/>
                    <a:lstStyle/>
                    <a:p>
                      <a:pPr>
                        <a:spcAft>
                          <a:spcPts val="0"/>
                        </a:spcAft>
                      </a:pPr>
                      <a:r>
                        <a:rPr lang="en-ZA" sz="1600" dirty="0">
                          <a:solidFill>
                            <a:schemeClr val="accent6"/>
                          </a:solidFill>
                          <a:effectLst/>
                        </a:rPr>
                        <a:t>15 February 2018</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ZA" sz="1600" dirty="0">
                          <a:solidFill>
                            <a:schemeClr val="accent6"/>
                          </a:solidFill>
                          <a:effectLst/>
                        </a:rPr>
                        <a:t>LIM 345/ Collins </a:t>
                      </a:r>
                      <a:r>
                        <a:rPr lang="en-ZA" sz="1600" dirty="0" err="1">
                          <a:solidFill>
                            <a:schemeClr val="accent6"/>
                          </a:solidFill>
                          <a:effectLst/>
                        </a:rPr>
                        <a:t>Chabane</a:t>
                      </a:r>
                      <a:r>
                        <a:rPr lang="en-ZA" sz="1600" dirty="0">
                          <a:solidFill>
                            <a:schemeClr val="accent6"/>
                          </a:solidFill>
                          <a:effectLst/>
                        </a:rPr>
                        <a:t> Municipality- </a:t>
                      </a:r>
                      <a:endParaRPr lang="en-GB" sz="1600" dirty="0">
                        <a:solidFill>
                          <a:schemeClr val="accent6"/>
                        </a:solidFill>
                        <a:effectLst/>
                      </a:endParaRPr>
                    </a:p>
                    <a:p>
                      <a:pPr>
                        <a:spcAft>
                          <a:spcPts val="0"/>
                        </a:spcAft>
                      </a:pPr>
                      <a:r>
                        <a:rPr lang="en-ZA" sz="1600" dirty="0">
                          <a:solidFill>
                            <a:schemeClr val="accent6"/>
                          </a:solidFill>
                          <a:effectLst/>
                        </a:rPr>
                        <a:t>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537846">
                <a:tc vMerge="1">
                  <a:txBody>
                    <a:bodyPr/>
                    <a:lstStyle/>
                    <a:p>
                      <a:endParaRPr lang="en-GB"/>
                    </a:p>
                  </a:txBody>
                  <a:tcPr/>
                </a:tc>
                <a:tc>
                  <a:txBody>
                    <a:bodyPr/>
                    <a:lstStyle/>
                    <a:p>
                      <a:pPr>
                        <a:spcAft>
                          <a:spcPts val="0"/>
                        </a:spcAft>
                      </a:pPr>
                      <a:r>
                        <a:rPr lang="en-ZA" sz="1600">
                          <a:solidFill>
                            <a:schemeClr val="accent6"/>
                          </a:solidFill>
                          <a:effectLst/>
                        </a:rPr>
                        <a:t>26 March 2018</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ZA" sz="1600" dirty="0">
                          <a:solidFill>
                            <a:schemeClr val="accent6"/>
                          </a:solidFill>
                          <a:effectLst/>
                        </a:rPr>
                        <a:t>Meeting With SALGA Limpopo PEC  to brief them</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r h="268923">
                <a:tc vMerge="1">
                  <a:txBody>
                    <a:bodyPr/>
                    <a:lstStyle/>
                    <a:p>
                      <a:endParaRPr lang="en-GB"/>
                    </a:p>
                  </a:txBody>
                  <a:tcPr/>
                </a:tc>
                <a:tc>
                  <a:txBody>
                    <a:bodyPr/>
                    <a:lstStyle/>
                    <a:p>
                      <a:pPr>
                        <a:spcAft>
                          <a:spcPts val="0"/>
                        </a:spcAft>
                      </a:pPr>
                      <a:r>
                        <a:rPr lang="en-ZA" sz="1600">
                          <a:solidFill>
                            <a:schemeClr val="accent6"/>
                          </a:solidFill>
                          <a:effectLst/>
                        </a:rPr>
                        <a:t>27 February 2018</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dirty="0">
                          <a:solidFill>
                            <a:schemeClr val="accent6"/>
                          </a:solidFill>
                          <a:effectLst/>
                        </a:rPr>
                        <a:t>MCPF with Limpopo Members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1"/>
                  </a:ext>
                </a:extLst>
              </a:tr>
              <a:tr h="268923">
                <a:tc>
                  <a:txBody>
                    <a:bodyPr/>
                    <a:lstStyle/>
                    <a:p>
                      <a:pPr>
                        <a:spcAft>
                          <a:spcPts val="0"/>
                        </a:spcAft>
                      </a:pPr>
                      <a:r>
                        <a:rPr lang="en-ZA" sz="1600">
                          <a:solidFill>
                            <a:schemeClr val="accent6"/>
                          </a:solidFill>
                          <a:effectLst/>
                        </a:rPr>
                        <a:t>KZN </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a:solidFill>
                            <a:schemeClr val="accent6"/>
                          </a:solidFill>
                          <a:effectLst/>
                        </a:rPr>
                        <a:t>14 march 2018</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dirty="0" err="1">
                          <a:solidFill>
                            <a:schemeClr val="accent6"/>
                          </a:solidFill>
                          <a:effectLst/>
                        </a:rPr>
                        <a:t>Ugu</a:t>
                      </a:r>
                      <a:r>
                        <a:rPr lang="en-ZA" sz="1600" dirty="0">
                          <a:solidFill>
                            <a:schemeClr val="accent6"/>
                          </a:solidFill>
                          <a:effectLst/>
                        </a:rPr>
                        <a:t> District Municipalities</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2"/>
                  </a:ext>
                </a:extLst>
              </a:tr>
              <a:tr h="268923">
                <a:tc>
                  <a:txBody>
                    <a:bodyPr/>
                    <a:lstStyle/>
                    <a:p>
                      <a:pPr>
                        <a:spcAft>
                          <a:spcPts val="0"/>
                        </a:spcAft>
                      </a:pPr>
                      <a:r>
                        <a:rPr lang="en-ZA" sz="1600">
                          <a:solidFill>
                            <a:schemeClr val="accent6"/>
                          </a:solidFill>
                          <a:effectLst/>
                        </a:rPr>
                        <a:t>Mpumalanga </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a:solidFill>
                            <a:schemeClr val="accent6"/>
                          </a:solidFill>
                          <a:effectLst/>
                        </a:rPr>
                        <a:t>7 March 2017</a:t>
                      </a:r>
                      <a:endParaRPr lang="en-GB" sz="16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ZA" sz="1600" dirty="0" err="1">
                          <a:solidFill>
                            <a:schemeClr val="accent6"/>
                          </a:solidFill>
                          <a:effectLst/>
                        </a:rPr>
                        <a:t>Gert</a:t>
                      </a:r>
                      <a:r>
                        <a:rPr lang="en-ZA" sz="1600" dirty="0">
                          <a:solidFill>
                            <a:schemeClr val="accent6"/>
                          </a:solidFill>
                          <a:effectLst/>
                        </a:rPr>
                        <a:t> </a:t>
                      </a:r>
                      <a:r>
                        <a:rPr lang="en-ZA" sz="1600" dirty="0" err="1">
                          <a:solidFill>
                            <a:schemeClr val="accent6"/>
                          </a:solidFill>
                          <a:effectLst/>
                        </a:rPr>
                        <a:t>Sibande</a:t>
                      </a:r>
                      <a:r>
                        <a:rPr lang="en-ZA" sz="1600" dirty="0">
                          <a:solidFill>
                            <a:schemeClr val="accent6"/>
                          </a:solidFill>
                          <a:effectLst/>
                        </a:rPr>
                        <a:t> Municipalities</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xmlns="" val="292041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06877" y="1896092"/>
            <a:ext cx="3819832" cy="2543443"/>
          </a:xfrm>
        </p:spPr>
        <p:txBody>
          <a:bodyPr>
            <a:normAutofit/>
          </a:bodyPr>
          <a:lstStyle/>
          <a:p>
            <a:pPr>
              <a:spcAft>
                <a:spcPts val="1200"/>
              </a:spcAft>
            </a:pPr>
            <a:r>
              <a:rPr lang="en-US" sz="3500" dirty="0" smtClean="0">
                <a:solidFill>
                  <a:schemeClr val="tx1"/>
                </a:solidFill>
              </a:rPr>
              <a:t>Thank You</a:t>
            </a:r>
            <a:endParaRPr lang="en-US" sz="3500" dirty="0">
              <a:solidFill>
                <a:schemeClr val="tx1"/>
              </a:solidFill>
            </a:endParaRPr>
          </a:p>
        </p:txBody>
      </p:sp>
    </p:spTree>
    <p:extLst>
      <p:ext uri="{BB962C8B-B14F-4D97-AF65-F5344CB8AC3E}">
        <p14:creationId xmlns:p14="http://schemas.microsoft.com/office/powerpoint/2010/main" xmlns="" val="2053587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ZA" altLang="en-US" sz="3200" b="1" dirty="0"/>
              <a:t>BACKGROUND</a:t>
            </a:r>
          </a:p>
        </p:txBody>
      </p:sp>
      <p:sp>
        <p:nvSpPr>
          <p:cNvPr id="3075" name="Rectangle 3"/>
          <p:cNvSpPr>
            <a:spLocks noGrp="1" noChangeArrowheads="1"/>
          </p:cNvSpPr>
          <p:nvPr>
            <p:ph type="body" sz="quarter" idx="10"/>
          </p:nvPr>
        </p:nvSpPr>
        <p:spPr/>
        <p:txBody>
          <a:bodyPr/>
          <a:lstStyle/>
          <a:p>
            <a:pPr eaLnBrk="1" hangingPunct="1">
              <a:defRPr/>
            </a:pPr>
            <a:endParaRPr lang="en-ZA" sz="2000" dirty="0"/>
          </a:p>
          <a:p>
            <a:pPr marL="0" indent="0" eaLnBrk="1" hangingPunct="1">
              <a:buFontTx/>
              <a:buNone/>
              <a:defRPr/>
            </a:pPr>
            <a:endParaRPr lang="en-ZA" sz="2000" dirty="0"/>
          </a:p>
          <a:p>
            <a:pPr marL="0" indent="0" eaLnBrk="1" hangingPunct="1">
              <a:buFontTx/>
              <a:buNone/>
              <a:defRPr/>
            </a:pPr>
            <a:endParaRPr lang="en-GB" sz="2000" dirty="0"/>
          </a:p>
        </p:txBody>
      </p:sp>
      <p:sp>
        <p:nvSpPr>
          <p:cNvPr id="3" name="Rectangle 2"/>
          <p:cNvSpPr/>
          <p:nvPr/>
        </p:nvSpPr>
        <p:spPr>
          <a:xfrm>
            <a:off x="0" y="1391235"/>
            <a:ext cx="9077325" cy="4524315"/>
          </a:xfrm>
          <a:prstGeom prst="rect">
            <a:avLst/>
          </a:prstGeom>
        </p:spPr>
        <p:txBody>
          <a:bodyPr wrap="square">
            <a:spAutoFit/>
          </a:bodyPr>
          <a:lstStyle/>
          <a:p>
            <a:pPr marL="342900" indent="-342900" algn="just">
              <a:buFont typeface="Arial" panose="020B0604020202020204" pitchFamily="34" charset="0"/>
              <a:buChar char="•"/>
              <a:defRPr/>
            </a:pPr>
            <a:r>
              <a:rPr lang="en-ZA" sz="2400" dirty="0" smtClean="0">
                <a:solidFill>
                  <a:schemeClr val="accent6"/>
                </a:solidFill>
              </a:rPr>
              <a:t>Municipal </a:t>
            </a:r>
            <a:r>
              <a:rPr lang="en-ZA" sz="2400" dirty="0">
                <a:solidFill>
                  <a:schemeClr val="accent6"/>
                </a:solidFill>
              </a:rPr>
              <a:t>Councillors Pension Fund </a:t>
            </a:r>
            <a:r>
              <a:rPr lang="en-ZA" sz="2400" dirty="0" smtClean="0">
                <a:solidFill>
                  <a:schemeClr val="accent6"/>
                </a:solidFill>
              </a:rPr>
              <a:t>(MCPF) was </a:t>
            </a:r>
            <a:r>
              <a:rPr lang="en-ZA" sz="2400" dirty="0">
                <a:solidFill>
                  <a:schemeClr val="accent6"/>
                </a:solidFill>
              </a:rPr>
              <a:t>established on 1 May 1988 in terms of the Pension Benefits for Local Authorities Act 105, 1987. </a:t>
            </a:r>
          </a:p>
          <a:p>
            <a:pPr marL="342900" indent="-342900" algn="just">
              <a:buFont typeface="Arial" panose="020B0604020202020204" pitchFamily="34" charset="0"/>
              <a:buChar char="•"/>
              <a:defRPr/>
            </a:pPr>
            <a:endParaRPr lang="en-ZA" sz="2400" dirty="0">
              <a:solidFill>
                <a:schemeClr val="accent6"/>
              </a:solidFill>
            </a:endParaRPr>
          </a:p>
          <a:p>
            <a:pPr marL="342900" indent="-342900" algn="just">
              <a:buFont typeface="Arial" panose="020B0604020202020204" pitchFamily="34" charset="0"/>
              <a:buChar char="•"/>
              <a:defRPr/>
            </a:pPr>
            <a:r>
              <a:rPr lang="en-ZA" sz="2400" dirty="0">
                <a:solidFill>
                  <a:schemeClr val="accent6"/>
                </a:solidFill>
              </a:rPr>
              <a:t>It was originally a defined benefit fund but has since December 2000 been converted to a defined contribution fund.</a:t>
            </a:r>
          </a:p>
          <a:p>
            <a:pPr marL="342900" indent="-342900" algn="just">
              <a:buFont typeface="Arial" panose="020B0604020202020204" pitchFamily="34" charset="0"/>
              <a:buChar char="•"/>
              <a:defRPr/>
            </a:pPr>
            <a:endParaRPr lang="en-ZA" sz="2400" dirty="0">
              <a:solidFill>
                <a:schemeClr val="accent6"/>
              </a:solidFill>
            </a:endParaRPr>
          </a:p>
          <a:p>
            <a:pPr marL="342900" indent="-342900" algn="just">
              <a:buFont typeface="Arial" panose="020B0604020202020204" pitchFamily="34" charset="0"/>
              <a:buChar char="•"/>
              <a:defRPr/>
            </a:pPr>
            <a:r>
              <a:rPr lang="en-ZA" sz="2400" dirty="0" smtClean="0">
                <a:solidFill>
                  <a:schemeClr val="accent6"/>
                </a:solidFill>
              </a:rPr>
              <a:t>MCPF </a:t>
            </a:r>
            <a:r>
              <a:rPr lang="en-ZA" sz="2400" dirty="0">
                <a:solidFill>
                  <a:schemeClr val="accent6"/>
                </a:solidFill>
              </a:rPr>
              <a:t>is </a:t>
            </a:r>
            <a:r>
              <a:rPr lang="en-ZA" sz="2400" dirty="0" smtClean="0">
                <a:solidFill>
                  <a:schemeClr val="accent6"/>
                </a:solidFill>
              </a:rPr>
              <a:t>specifically for municipal councillors with membership:</a:t>
            </a:r>
          </a:p>
          <a:p>
            <a:pPr marL="1257300" lvl="2" indent="-342900" algn="just">
              <a:buFont typeface="Arial" panose="020B0604020202020204" pitchFamily="34" charset="0"/>
              <a:buChar char="•"/>
              <a:defRPr/>
            </a:pPr>
            <a:r>
              <a:rPr lang="en-ZA" sz="2400" b="1" dirty="0" smtClean="0">
                <a:solidFill>
                  <a:schemeClr val="accent6"/>
                </a:solidFill>
              </a:rPr>
              <a:t>Prior</a:t>
            </a:r>
            <a:r>
              <a:rPr lang="en-ZA" sz="2400" dirty="0" smtClean="0">
                <a:solidFill>
                  <a:schemeClr val="accent6"/>
                </a:solidFill>
              </a:rPr>
              <a:t> 2016 Elections: approx. 65% of Councillors;</a:t>
            </a:r>
          </a:p>
          <a:p>
            <a:pPr marL="1257300" lvl="2" indent="-342900" algn="just">
              <a:buFont typeface="Arial" panose="020B0604020202020204" pitchFamily="34" charset="0"/>
              <a:buChar char="•"/>
              <a:defRPr/>
            </a:pPr>
            <a:r>
              <a:rPr lang="en-ZA" sz="2400" b="1" dirty="0" smtClean="0">
                <a:solidFill>
                  <a:schemeClr val="accent6"/>
                </a:solidFill>
              </a:rPr>
              <a:t>Post</a:t>
            </a:r>
            <a:r>
              <a:rPr lang="en-ZA" sz="2400" dirty="0" smtClean="0">
                <a:solidFill>
                  <a:schemeClr val="accent6"/>
                </a:solidFill>
              </a:rPr>
              <a:t> 2016 Elections: approx. 53% of Councillors.</a:t>
            </a:r>
          </a:p>
          <a:p>
            <a:pPr algn="just"/>
            <a:endParaRPr lang="en-ZA" sz="2400" dirty="0">
              <a:solidFill>
                <a:srgbClr val="000000"/>
              </a:solidFill>
            </a:endParaRPr>
          </a:p>
          <a:p>
            <a:pPr algn="just"/>
            <a:endParaRPr lang="en-ZA" sz="2400" dirty="0">
              <a:solidFill>
                <a:srgbClr val="000000"/>
              </a:solidFill>
            </a:endParaRPr>
          </a:p>
        </p:txBody>
      </p:sp>
    </p:spTree>
    <p:extLst>
      <p:ext uri="{BB962C8B-B14F-4D97-AF65-F5344CB8AC3E}">
        <p14:creationId xmlns:p14="http://schemas.microsoft.com/office/powerpoint/2010/main" xmlns="" val="2859217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69963" y="3776663"/>
            <a:ext cx="1289050" cy="33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3000" dirty="0">
                <a:solidFill>
                  <a:srgbClr val="FE9802"/>
                </a:solidFill>
                <a:latin typeface="Century Gothic" pitchFamily="34" charset="0"/>
              </a:rPr>
              <a:t>1988</a:t>
            </a:r>
          </a:p>
        </p:txBody>
      </p:sp>
      <p:sp>
        <p:nvSpPr>
          <p:cNvPr id="8" name="Rectangle 7"/>
          <p:cNvSpPr/>
          <p:nvPr/>
        </p:nvSpPr>
        <p:spPr>
          <a:xfrm>
            <a:off x="4833938" y="3776663"/>
            <a:ext cx="1408112" cy="33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3000" dirty="0">
                <a:solidFill>
                  <a:schemeClr val="bg1">
                    <a:lumMod val="65000"/>
                  </a:schemeClr>
                </a:solidFill>
                <a:latin typeface="Century Gothic" pitchFamily="34" charset="0"/>
              </a:rPr>
              <a:t>2008</a:t>
            </a:r>
          </a:p>
        </p:txBody>
      </p:sp>
      <p:sp>
        <p:nvSpPr>
          <p:cNvPr id="9" name="Rectangle 8"/>
          <p:cNvSpPr/>
          <p:nvPr/>
        </p:nvSpPr>
        <p:spPr>
          <a:xfrm>
            <a:off x="2997200" y="4413250"/>
            <a:ext cx="1658938" cy="334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3000" dirty="0">
                <a:solidFill>
                  <a:srgbClr val="C10330"/>
                </a:solidFill>
                <a:latin typeface="Century Gothic" pitchFamily="34" charset="0"/>
              </a:rPr>
              <a:t>2003</a:t>
            </a:r>
          </a:p>
        </p:txBody>
      </p:sp>
      <p:sp>
        <p:nvSpPr>
          <p:cNvPr id="10" name="Rectangle 9"/>
          <p:cNvSpPr/>
          <p:nvPr/>
        </p:nvSpPr>
        <p:spPr>
          <a:xfrm>
            <a:off x="5151438" y="4545013"/>
            <a:ext cx="1781175" cy="334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3000" dirty="0">
                <a:solidFill>
                  <a:schemeClr val="tx1">
                    <a:lumMod val="65000"/>
                    <a:lumOff val="35000"/>
                  </a:schemeClr>
                </a:solidFill>
                <a:latin typeface="Century Gothic" pitchFamily="34" charset="0"/>
              </a:rPr>
              <a:t>2012</a:t>
            </a:r>
          </a:p>
        </p:txBody>
      </p:sp>
      <p:sp>
        <p:nvSpPr>
          <p:cNvPr id="88069" name="TextBox 10"/>
          <p:cNvSpPr txBox="1">
            <a:spLocks noChangeArrowheads="1"/>
          </p:cNvSpPr>
          <p:nvPr/>
        </p:nvSpPr>
        <p:spPr bwMode="auto">
          <a:xfrm>
            <a:off x="0" y="2820988"/>
            <a:ext cx="2462213"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n-ZA" sz="1600"/>
              <a:t>Joint Municipal Pension Fund Administrators (JMPF)</a:t>
            </a:r>
          </a:p>
        </p:txBody>
      </p:sp>
      <p:sp>
        <p:nvSpPr>
          <p:cNvPr id="88070" name="TextBox 11"/>
          <p:cNvSpPr txBox="1">
            <a:spLocks noChangeArrowheads="1"/>
          </p:cNvSpPr>
          <p:nvPr/>
        </p:nvSpPr>
        <p:spPr bwMode="auto">
          <a:xfrm>
            <a:off x="2346325" y="4906963"/>
            <a:ext cx="2149475"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ZA" sz="1600"/>
              <a:t>Akani Retirement Fund Administrators </a:t>
            </a:r>
          </a:p>
        </p:txBody>
      </p:sp>
      <p:sp>
        <p:nvSpPr>
          <p:cNvPr id="88071" name="TextBox 12"/>
          <p:cNvSpPr txBox="1">
            <a:spLocks noChangeArrowheads="1"/>
          </p:cNvSpPr>
          <p:nvPr/>
        </p:nvSpPr>
        <p:spPr bwMode="auto">
          <a:xfrm>
            <a:off x="4075113" y="2952750"/>
            <a:ext cx="2154237"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n-ZA" sz="1600"/>
              <a:t>Absa Administrators </a:t>
            </a:r>
          </a:p>
          <a:p>
            <a:pPr algn="r" eaLnBrk="1" hangingPunct="1"/>
            <a:endParaRPr lang="en-ZA" sz="1600"/>
          </a:p>
        </p:txBody>
      </p:sp>
      <p:sp>
        <p:nvSpPr>
          <p:cNvPr id="15" name="Rectangle 14"/>
          <p:cNvSpPr/>
          <p:nvPr/>
        </p:nvSpPr>
        <p:spPr>
          <a:xfrm>
            <a:off x="6224588" y="2063750"/>
            <a:ext cx="2095500" cy="460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ZA" b="1" dirty="0">
                <a:solidFill>
                  <a:srgbClr val="C10330"/>
                </a:solidFill>
              </a:rPr>
              <a:t>Timeline</a:t>
            </a:r>
          </a:p>
        </p:txBody>
      </p:sp>
      <p:grpSp>
        <p:nvGrpSpPr>
          <p:cNvPr id="88073" name="Group 22"/>
          <p:cNvGrpSpPr>
            <a:grpSpLocks/>
          </p:cNvGrpSpPr>
          <p:nvPr/>
        </p:nvGrpSpPr>
        <p:grpSpPr bwMode="auto">
          <a:xfrm flipV="1">
            <a:off x="660400" y="4221163"/>
            <a:ext cx="5903913" cy="195262"/>
            <a:chOff x="510988" y="5956394"/>
            <a:chExt cx="9144000" cy="97957"/>
          </a:xfrm>
        </p:grpSpPr>
        <p:sp>
          <p:nvSpPr>
            <p:cNvPr id="18" name="Rectangle 19"/>
            <p:cNvSpPr>
              <a:spLocks noChangeArrowheads="1"/>
            </p:cNvSpPr>
            <p:nvPr/>
          </p:nvSpPr>
          <p:spPr bwMode="auto">
            <a:xfrm>
              <a:off x="510988" y="5956394"/>
              <a:ext cx="2291532" cy="93179"/>
            </a:xfrm>
            <a:prstGeom prst="rect">
              <a:avLst/>
            </a:prstGeom>
            <a:solidFill>
              <a:srgbClr val="F5A01A"/>
            </a:solidFill>
            <a:ln w="12700" algn="ctr">
              <a:noFill/>
              <a:round/>
              <a:headEnd/>
              <a:tailEnd/>
            </a:ln>
          </p:spPr>
          <p:txBody>
            <a:bodyPr wrap="none" anchor="ctr"/>
            <a:lstStyle/>
            <a:p>
              <a:pPr eaLnBrk="1" hangingPunct="1">
                <a:defRPr/>
              </a:pPr>
              <a:endParaRPr lang="en-ZA" sz="1350">
                <a:latin typeface="Arial" charset="0"/>
                <a:ea typeface="+mn-ea"/>
              </a:endParaRPr>
            </a:p>
          </p:txBody>
        </p:sp>
        <p:sp>
          <p:nvSpPr>
            <p:cNvPr id="19" name="Rectangle 20"/>
            <p:cNvSpPr>
              <a:spLocks noChangeArrowheads="1"/>
            </p:cNvSpPr>
            <p:nvPr/>
          </p:nvSpPr>
          <p:spPr bwMode="auto">
            <a:xfrm>
              <a:off x="2792685" y="5957987"/>
              <a:ext cx="2291532" cy="93179"/>
            </a:xfrm>
            <a:prstGeom prst="rect">
              <a:avLst/>
            </a:prstGeom>
            <a:solidFill>
              <a:srgbClr val="C41230"/>
            </a:solidFill>
            <a:ln w="12700" algn="ctr">
              <a:noFill/>
              <a:round/>
              <a:headEnd/>
              <a:tailEnd/>
            </a:ln>
          </p:spPr>
          <p:txBody>
            <a:bodyPr wrap="none" anchor="ctr"/>
            <a:lstStyle/>
            <a:p>
              <a:pPr eaLnBrk="1" hangingPunct="1">
                <a:defRPr/>
              </a:pPr>
              <a:endParaRPr lang="en-ZA" sz="1350">
                <a:latin typeface="Arial" charset="0"/>
                <a:ea typeface="+mn-ea"/>
              </a:endParaRPr>
            </a:p>
          </p:txBody>
        </p:sp>
        <p:sp>
          <p:nvSpPr>
            <p:cNvPr id="20" name="Rectangle 21"/>
            <p:cNvSpPr>
              <a:spLocks noChangeArrowheads="1"/>
            </p:cNvSpPr>
            <p:nvPr/>
          </p:nvSpPr>
          <p:spPr bwMode="auto">
            <a:xfrm>
              <a:off x="5081759" y="5957987"/>
              <a:ext cx="2291532" cy="93179"/>
            </a:xfrm>
            <a:prstGeom prst="rect">
              <a:avLst/>
            </a:prstGeom>
            <a:solidFill>
              <a:srgbClr val="BFB6AD"/>
            </a:solidFill>
            <a:ln w="12700" algn="ctr">
              <a:noFill/>
              <a:round/>
              <a:headEnd/>
              <a:tailEnd/>
            </a:ln>
          </p:spPr>
          <p:txBody>
            <a:bodyPr wrap="none" anchor="ctr"/>
            <a:lstStyle/>
            <a:p>
              <a:pPr eaLnBrk="1" hangingPunct="1">
                <a:defRPr/>
              </a:pPr>
              <a:endParaRPr lang="en-ZA" sz="1350">
                <a:latin typeface="Arial" charset="0"/>
                <a:ea typeface="+mn-ea"/>
              </a:endParaRPr>
            </a:p>
          </p:txBody>
        </p:sp>
        <p:sp>
          <p:nvSpPr>
            <p:cNvPr id="21" name="Rectangle 20"/>
            <p:cNvSpPr/>
            <p:nvPr/>
          </p:nvSpPr>
          <p:spPr bwMode="auto">
            <a:xfrm>
              <a:off x="7363456" y="5961172"/>
              <a:ext cx="2291532" cy="93179"/>
            </a:xfrm>
            <a:prstGeom prst="rect">
              <a:avLst/>
            </a:prstGeom>
            <a:solidFill>
              <a:schemeClr val="tx1">
                <a:lumMod val="65000"/>
                <a:lumOff val="35000"/>
              </a:schemeClr>
            </a:solidFill>
            <a:ln w="12700" cap="flat" cmpd="sng" algn="ctr">
              <a:noFill/>
              <a:prstDash val="solid"/>
              <a:round/>
              <a:headEnd type="none" w="med" len="med"/>
              <a:tailEnd type="none" w="med" len="med"/>
            </a:ln>
            <a:effectLst/>
          </p:spPr>
          <p:txBody>
            <a:bodyPr wrap="none" anchor="ctr"/>
            <a:lstStyle/>
            <a:p>
              <a:pPr eaLnBrk="1" hangingPunct="1">
                <a:defRPr/>
              </a:pPr>
              <a:endParaRPr lang="en-ZA" sz="1350">
                <a:latin typeface="Arial" charset="0"/>
                <a:ea typeface="+mn-ea"/>
              </a:endParaRPr>
            </a:p>
          </p:txBody>
        </p:sp>
      </p:grpSp>
      <p:cxnSp>
        <p:nvCxnSpPr>
          <p:cNvPr id="27" name="Straight Connector 26"/>
          <p:cNvCxnSpPr/>
          <p:nvPr/>
        </p:nvCxnSpPr>
        <p:spPr>
          <a:xfrm rot="5400000" flipH="1" flipV="1">
            <a:off x="1976438" y="3549650"/>
            <a:ext cx="1271588" cy="1587"/>
          </a:xfrm>
          <a:prstGeom prst="line">
            <a:avLst/>
          </a:prstGeom>
          <a:ln w="38100">
            <a:solidFill>
              <a:srgbClr val="FE980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3714750" y="4878388"/>
            <a:ext cx="1271587" cy="1588"/>
          </a:xfrm>
          <a:prstGeom prst="line">
            <a:avLst/>
          </a:prstGeom>
          <a:ln w="38100">
            <a:solidFill>
              <a:srgbClr val="BD0714"/>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6033294" y="3556794"/>
            <a:ext cx="1270000" cy="1588"/>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6616700" y="4422775"/>
            <a:ext cx="38100" cy="1114425"/>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1" name="Right Triangle 30"/>
          <p:cNvSpPr/>
          <p:nvPr/>
        </p:nvSpPr>
        <p:spPr>
          <a:xfrm flipV="1">
            <a:off x="2622550" y="2935288"/>
            <a:ext cx="150813" cy="130175"/>
          </a:xfrm>
          <a:prstGeom prst="rtTriangle">
            <a:avLst/>
          </a:prstGeom>
          <a:solidFill>
            <a:srgbClr val="FE98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350" dirty="0">
              <a:solidFill>
                <a:srgbClr val="FFC000"/>
              </a:solidFill>
            </a:endParaRPr>
          </a:p>
        </p:txBody>
      </p:sp>
      <p:sp>
        <p:nvSpPr>
          <p:cNvPr id="32" name="Right Triangle 31"/>
          <p:cNvSpPr/>
          <p:nvPr/>
        </p:nvSpPr>
        <p:spPr>
          <a:xfrm flipV="1">
            <a:off x="6508750" y="2959100"/>
            <a:ext cx="150813" cy="130175"/>
          </a:xfrm>
          <a:prstGeom prst="r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350" dirty="0">
              <a:solidFill>
                <a:srgbClr val="FFC000"/>
              </a:solidFill>
            </a:endParaRPr>
          </a:p>
        </p:txBody>
      </p:sp>
      <p:cxnSp>
        <p:nvCxnSpPr>
          <p:cNvPr id="34" name="Straight Connector 33"/>
          <p:cNvCxnSpPr/>
          <p:nvPr/>
        </p:nvCxnSpPr>
        <p:spPr>
          <a:xfrm flipV="1">
            <a:off x="755650" y="2601913"/>
            <a:ext cx="7575550" cy="9525"/>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88081" name="Picture 2" descr="C:\Users\whitney\Desktop\New Folder (2)\a44.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446588" y="3459163"/>
            <a:ext cx="657225"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8082" name="Picture 3" descr="C:\Users\whitney\Desktop\New Folder (2)\a33.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52950" y="4413250"/>
            <a:ext cx="655638"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8083" name="Picture 4" descr="C:\Users\whitney\Desktop\New Folder (2)\a22.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597150" y="4276725"/>
            <a:ext cx="655638"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8084" name="Picture 5" descr="C:\Users\whitney\Desktop\New Folder (2)\a11.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73075" y="3419475"/>
            <a:ext cx="657225"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8085" name="TextBox 34"/>
          <p:cNvSpPr txBox="1">
            <a:spLocks noChangeArrowheads="1"/>
          </p:cNvSpPr>
          <p:nvPr/>
        </p:nvSpPr>
        <p:spPr bwMode="auto">
          <a:xfrm>
            <a:off x="428625" y="428625"/>
            <a:ext cx="56515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ZA">
                <a:solidFill>
                  <a:srgbClr val="FFFFFF"/>
                </a:solidFill>
                <a:latin typeface="Century Gothic" panose="020B0502020202020204" pitchFamily="34" charset="0"/>
              </a:rPr>
              <a:t>Why history is important</a:t>
            </a:r>
          </a:p>
        </p:txBody>
      </p:sp>
      <p:sp>
        <p:nvSpPr>
          <p:cNvPr id="36"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endParaRPr lang="en-US" sz="3600" b="1" kern="0" dirty="0">
              <a:solidFill>
                <a:srgbClr val="00B050"/>
              </a:solidFill>
              <a:latin typeface="Calibri" pitchFamily="34" charset="0"/>
            </a:endParaRPr>
          </a:p>
          <a:p>
            <a:pPr eaLnBrk="1" hangingPunct="1">
              <a:defRPr/>
            </a:pPr>
            <a:r>
              <a:rPr lang="en-US" sz="3600" b="1" kern="0" dirty="0" smtClean="0">
                <a:solidFill>
                  <a:schemeClr val="tx1"/>
                </a:solidFill>
                <a:latin typeface="Calibri" pitchFamily="34" charset="0"/>
              </a:rPr>
              <a:t>BACKGROUND</a:t>
            </a:r>
          </a:p>
          <a:p>
            <a:pPr eaLnBrk="1" hangingPunct="1">
              <a:defRPr/>
            </a:pPr>
            <a:endParaRPr lang="en-US" sz="3600" b="1" kern="0" dirty="0">
              <a:solidFill>
                <a:srgbClr val="00B050"/>
              </a:solidFill>
              <a:latin typeface="Calibri" pitchFamily="34" charset="0"/>
            </a:endParaRPr>
          </a:p>
        </p:txBody>
      </p:sp>
      <p:sp>
        <p:nvSpPr>
          <p:cNvPr id="88088" name="Rectangle 1"/>
          <p:cNvSpPr>
            <a:spLocks noChangeArrowheads="1"/>
          </p:cNvSpPr>
          <p:nvPr/>
        </p:nvSpPr>
        <p:spPr bwMode="auto">
          <a:xfrm>
            <a:off x="6608763" y="2959100"/>
            <a:ext cx="245268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ZA" sz="1600">
                <a:solidFill>
                  <a:srgbClr val="000000"/>
                </a:solidFill>
              </a:rPr>
              <a:t>Self - Administration </a:t>
            </a:r>
          </a:p>
        </p:txBody>
      </p:sp>
      <p:pic>
        <p:nvPicPr>
          <p:cNvPr id="88089" name="Picture 32"/>
          <p:cNvPicPr>
            <a:picLocks noChangeAspect="1"/>
          </p:cNvPicPr>
          <p:nvPr/>
        </p:nvPicPr>
        <p:blipFill>
          <a:blip r:embed="rId6">
            <a:extLst>
              <a:ext uri="{28A0092B-C50C-407E-A947-70E740481C1C}">
                <a14:useLocalDpi xmlns:a14="http://schemas.microsoft.com/office/drawing/2010/main" xmlns="" val="0"/>
              </a:ext>
            </a:extLst>
          </a:blip>
          <a:srcRect/>
          <a:stretch>
            <a:fillRect/>
          </a:stretch>
        </p:blipFill>
        <p:spPr bwMode="auto">
          <a:xfrm>
            <a:off x="7015163" y="3297238"/>
            <a:ext cx="1463675" cy="844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8090" name="Rectangle 3"/>
          <p:cNvSpPr>
            <a:spLocks noChangeArrowheads="1"/>
          </p:cNvSpPr>
          <p:nvPr/>
        </p:nvSpPr>
        <p:spPr bwMode="auto">
          <a:xfrm>
            <a:off x="4656138" y="4995863"/>
            <a:ext cx="2003425"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ZA" sz="1600">
                <a:solidFill>
                  <a:srgbClr val="000000"/>
                </a:solidFill>
              </a:rPr>
              <a:t>Moriting Wealth Managers</a:t>
            </a:r>
          </a:p>
        </p:txBody>
      </p:sp>
      <p:sp>
        <p:nvSpPr>
          <p:cNvPr id="88091" name="Rectangle 4"/>
          <p:cNvSpPr>
            <a:spLocks noChangeArrowheads="1"/>
          </p:cNvSpPr>
          <p:nvPr/>
        </p:nvSpPr>
        <p:spPr bwMode="auto">
          <a:xfrm>
            <a:off x="6932613" y="4387850"/>
            <a:ext cx="15398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ZA" sz="2000" b="1">
                <a:solidFill>
                  <a:srgbClr val="00B050"/>
                </a:solidFill>
                <a:latin typeface="Century Gothic" panose="020B0502020202020204" pitchFamily="34" charset="0"/>
              </a:rPr>
              <a:t> 2015 April </a:t>
            </a:r>
            <a:endParaRPr lang="en-ZA" sz="1800"/>
          </a:p>
        </p:txBody>
      </p:sp>
      <p:sp>
        <p:nvSpPr>
          <p:cNvPr id="3" name="Text Placeholder 2"/>
          <p:cNvSpPr>
            <a:spLocks noGrp="1"/>
          </p:cNvSpPr>
          <p:nvPr>
            <p:ph type="body" sz="quarter" idx="10"/>
          </p:nvPr>
        </p:nvSpPr>
        <p:spPr>
          <a:xfrm>
            <a:off x="154545" y="1262130"/>
            <a:ext cx="8796271" cy="5164428"/>
          </a:xfrm>
        </p:spPr>
        <p:txBody>
          <a:bodyPr/>
          <a:lstStyle/>
          <a:p>
            <a:endParaRPr lang="en-GB" dirty="0"/>
          </a:p>
        </p:txBody>
      </p:sp>
    </p:spTree>
    <p:extLst>
      <p:ext uri="{BB962C8B-B14F-4D97-AF65-F5344CB8AC3E}">
        <p14:creationId xmlns:p14="http://schemas.microsoft.com/office/powerpoint/2010/main" xmlns="" val="148775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ZA" altLang="en-US" sz="3200" b="1" dirty="0"/>
              <a:t>BACKGROUND</a:t>
            </a:r>
          </a:p>
        </p:txBody>
      </p:sp>
      <p:sp>
        <p:nvSpPr>
          <p:cNvPr id="3075" name="Rectangle 3"/>
          <p:cNvSpPr>
            <a:spLocks noGrp="1" noChangeArrowheads="1"/>
          </p:cNvSpPr>
          <p:nvPr>
            <p:ph type="body" sz="quarter" idx="10"/>
          </p:nvPr>
        </p:nvSpPr>
        <p:spPr/>
        <p:txBody>
          <a:bodyPr/>
          <a:lstStyle/>
          <a:p>
            <a:pPr eaLnBrk="1" hangingPunct="1">
              <a:defRPr/>
            </a:pPr>
            <a:endParaRPr lang="en-ZA" sz="2000" dirty="0"/>
          </a:p>
          <a:p>
            <a:pPr marL="0" indent="0" eaLnBrk="1" hangingPunct="1">
              <a:buFontTx/>
              <a:buNone/>
              <a:defRPr/>
            </a:pPr>
            <a:endParaRPr lang="en-ZA" sz="2000" dirty="0"/>
          </a:p>
          <a:p>
            <a:pPr marL="0" indent="0" eaLnBrk="1" hangingPunct="1">
              <a:buFontTx/>
              <a:buNone/>
              <a:defRPr/>
            </a:pPr>
            <a:endParaRPr lang="en-GB" sz="2000" dirty="0"/>
          </a:p>
        </p:txBody>
      </p:sp>
      <p:sp>
        <p:nvSpPr>
          <p:cNvPr id="3" name="Rectangle 2"/>
          <p:cNvSpPr/>
          <p:nvPr/>
        </p:nvSpPr>
        <p:spPr>
          <a:xfrm>
            <a:off x="0" y="1069453"/>
            <a:ext cx="9077325" cy="4893647"/>
          </a:xfrm>
          <a:prstGeom prst="rect">
            <a:avLst/>
          </a:prstGeom>
        </p:spPr>
        <p:txBody>
          <a:bodyPr wrap="square">
            <a:spAutoFit/>
          </a:bodyPr>
          <a:lstStyle/>
          <a:p>
            <a:pPr marL="342900" indent="-342900" algn="just">
              <a:buFont typeface="Arial" panose="020B0604020202020204" pitchFamily="34" charset="0"/>
              <a:buChar char="•"/>
              <a:defRPr/>
            </a:pPr>
            <a:r>
              <a:rPr lang="en-ZA" sz="2400" dirty="0" smtClean="0">
                <a:solidFill>
                  <a:schemeClr val="accent6"/>
                </a:solidFill>
              </a:rPr>
              <a:t>MCPF Board responsible for the affairs of the Fund comprise of 13 members:-</a:t>
            </a:r>
          </a:p>
          <a:p>
            <a:pPr marL="800100" lvl="1" indent="-342900" algn="just">
              <a:buFont typeface="Arial" panose="020B0604020202020204" pitchFamily="34" charset="0"/>
              <a:buChar char="•"/>
              <a:defRPr/>
            </a:pPr>
            <a:r>
              <a:rPr lang="en-ZA" sz="2400" dirty="0" smtClean="0">
                <a:solidFill>
                  <a:schemeClr val="accent6"/>
                </a:solidFill>
              </a:rPr>
              <a:t>9 member representatives (1 per province);</a:t>
            </a:r>
          </a:p>
          <a:p>
            <a:pPr marL="800100" lvl="1" indent="-342900" algn="just">
              <a:buFont typeface="Arial" panose="020B0604020202020204" pitchFamily="34" charset="0"/>
              <a:buChar char="•"/>
              <a:defRPr/>
            </a:pPr>
            <a:r>
              <a:rPr lang="en-ZA" sz="2400" dirty="0" smtClean="0">
                <a:solidFill>
                  <a:schemeClr val="accent6"/>
                </a:solidFill>
              </a:rPr>
              <a:t>2 Employer representatives (SALGA); and</a:t>
            </a:r>
          </a:p>
          <a:p>
            <a:pPr marL="800100" lvl="1" indent="-342900" algn="just">
              <a:buFont typeface="Arial" panose="020B0604020202020204" pitchFamily="34" charset="0"/>
              <a:buChar char="•"/>
              <a:defRPr/>
            </a:pPr>
            <a:r>
              <a:rPr lang="en-ZA" sz="2400" dirty="0" smtClean="0">
                <a:solidFill>
                  <a:schemeClr val="accent6"/>
                </a:solidFill>
              </a:rPr>
              <a:t>2 Independent Experts.</a:t>
            </a:r>
          </a:p>
          <a:p>
            <a:pPr algn="just">
              <a:defRPr/>
            </a:pPr>
            <a:endParaRPr lang="en-ZA" sz="2400" dirty="0">
              <a:solidFill>
                <a:schemeClr val="accent6"/>
              </a:solidFill>
            </a:endParaRPr>
          </a:p>
          <a:p>
            <a:pPr marL="342900" indent="-342900" algn="just">
              <a:buFont typeface="Arial" panose="020B0604020202020204" pitchFamily="34" charset="0"/>
              <a:buChar char="•"/>
              <a:defRPr/>
            </a:pPr>
            <a:r>
              <a:rPr lang="en-ZA" sz="2400" dirty="0" smtClean="0">
                <a:solidFill>
                  <a:schemeClr val="accent6"/>
                </a:solidFill>
              </a:rPr>
              <a:t>Term  of office of Board members linked to the municipal term of office of 5 years.</a:t>
            </a:r>
          </a:p>
          <a:p>
            <a:pPr marL="342900" indent="-342900" algn="just">
              <a:buFont typeface="Arial" panose="020B0604020202020204" pitchFamily="34" charset="0"/>
              <a:buChar char="•"/>
              <a:defRPr/>
            </a:pPr>
            <a:endParaRPr lang="en-ZA" sz="2400" dirty="0">
              <a:solidFill>
                <a:schemeClr val="accent6"/>
              </a:solidFill>
            </a:endParaRPr>
          </a:p>
          <a:p>
            <a:pPr marL="342900" indent="-342900" algn="just">
              <a:buFont typeface="Arial" panose="020B0604020202020204" pitchFamily="34" charset="0"/>
              <a:buChar char="•"/>
              <a:defRPr/>
            </a:pPr>
            <a:r>
              <a:rPr lang="en-ZA" sz="2400" dirty="0" smtClean="0">
                <a:solidFill>
                  <a:schemeClr val="accent6"/>
                </a:solidFill>
              </a:rPr>
              <a:t>New Board elected after every municipal elections. </a:t>
            </a:r>
            <a:endParaRPr lang="en-ZA" sz="2400" dirty="0">
              <a:solidFill>
                <a:schemeClr val="accent6"/>
              </a:solidFill>
            </a:endParaRPr>
          </a:p>
          <a:p>
            <a:pPr algn="just"/>
            <a:endParaRPr lang="en-ZA" sz="2400" dirty="0"/>
          </a:p>
          <a:p>
            <a:pPr marL="285750" indent="-285750" algn="just">
              <a:buFont typeface="Arial" panose="020B0604020202020204" pitchFamily="34" charset="0"/>
              <a:buChar char="•"/>
            </a:pPr>
            <a:endParaRPr lang="en-ZA" sz="2400" dirty="0">
              <a:solidFill>
                <a:srgbClr val="000000"/>
              </a:solidFill>
            </a:endParaRPr>
          </a:p>
          <a:p>
            <a:pPr algn="just"/>
            <a:endParaRPr lang="en-ZA" sz="2400" dirty="0">
              <a:solidFill>
                <a:srgbClr val="000000"/>
              </a:solidFill>
            </a:endParaRPr>
          </a:p>
        </p:txBody>
      </p:sp>
    </p:spTree>
    <p:extLst>
      <p:ext uri="{BB962C8B-B14F-4D97-AF65-F5344CB8AC3E}">
        <p14:creationId xmlns:p14="http://schemas.microsoft.com/office/powerpoint/2010/main" xmlns="" val="2055699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ZA" altLang="en-US" sz="3200" b="1" dirty="0"/>
              <a:t>BACKGROUND</a:t>
            </a:r>
          </a:p>
        </p:txBody>
      </p:sp>
      <p:sp>
        <p:nvSpPr>
          <p:cNvPr id="3075" name="Rectangle 3"/>
          <p:cNvSpPr>
            <a:spLocks noGrp="1" noChangeArrowheads="1"/>
          </p:cNvSpPr>
          <p:nvPr>
            <p:ph type="body" sz="quarter" idx="10"/>
          </p:nvPr>
        </p:nvSpPr>
        <p:spPr/>
        <p:txBody>
          <a:bodyPr/>
          <a:lstStyle/>
          <a:p>
            <a:pPr eaLnBrk="1" hangingPunct="1">
              <a:defRPr/>
            </a:pPr>
            <a:endParaRPr lang="en-ZA" sz="2000" dirty="0"/>
          </a:p>
          <a:p>
            <a:pPr marL="0" indent="0" eaLnBrk="1" hangingPunct="1">
              <a:buFontTx/>
              <a:buNone/>
              <a:defRPr/>
            </a:pPr>
            <a:endParaRPr lang="en-ZA" sz="2000" dirty="0"/>
          </a:p>
          <a:p>
            <a:pPr marL="0" indent="0" eaLnBrk="1" hangingPunct="1">
              <a:buFontTx/>
              <a:buNone/>
              <a:defRPr/>
            </a:pPr>
            <a:endParaRPr lang="en-GB" sz="2000" dirty="0"/>
          </a:p>
        </p:txBody>
      </p:sp>
      <p:sp>
        <p:nvSpPr>
          <p:cNvPr id="3" name="Rectangle 2"/>
          <p:cNvSpPr/>
          <p:nvPr/>
        </p:nvSpPr>
        <p:spPr>
          <a:xfrm>
            <a:off x="0" y="1069453"/>
            <a:ext cx="9077325" cy="6370975"/>
          </a:xfrm>
          <a:prstGeom prst="rect">
            <a:avLst/>
          </a:prstGeom>
        </p:spPr>
        <p:txBody>
          <a:bodyPr wrap="square">
            <a:spAutoFit/>
          </a:bodyPr>
          <a:lstStyle/>
          <a:p>
            <a:pPr marL="285750" indent="-285750" algn="just">
              <a:buFont typeface="Arial" panose="020B0604020202020204" pitchFamily="34" charset="0"/>
              <a:buChar char="•"/>
            </a:pPr>
            <a:r>
              <a:rPr lang="en-ZA" sz="2400" dirty="0">
                <a:solidFill>
                  <a:schemeClr val="accent6"/>
                </a:solidFill>
              </a:rPr>
              <a:t>The term of office </a:t>
            </a:r>
            <a:r>
              <a:rPr lang="en-ZA" sz="2400" dirty="0" smtClean="0">
                <a:solidFill>
                  <a:schemeClr val="accent6"/>
                </a:solidFill>
              </a:rPr>
              <a:t>of the MCPF </a:t>
            </a:r>
            <a:r>
              <a:rPr lang="en-ZA" sz="2400" dirty="0">
                <a:solidFill>
                  <a:schemeClr val="accent6"/>
                </a:solidFill>
              </a:rPr>
              <a:t>board ended after the elections of August 2016 and </a:t>
            </a:r>
            <a:r>
              <a:rPr lang="en-ZA" sz="2400" dirty="0" smtClean="0">
                <a:solidFill>
                  <a:schemeClr val="accent6"/>
                </a:solidFill>
              </a:rPr>
              <a:t>vacated office </a:t>
            </a:r>
            <a:r>
              <a:rPr lang="en-ZA" sz="2400" dirty="0">
                <a:solidFill>
                  <a:schemeClr val="accent6"/>
                </a:solidFill>
              </a:rPr>
              <a:t>end of January 2017 as ordered by Financial Services Board (FSB), because they were no longer fully constituted in terms of the rules of the Fund and the act;</a:t>
            </a:r>
          </a:p>
          <a:p>
            <a:pPr algn="just"/>
            <a:endParaRPr lang="en-ZA" sz="2400" dirty="0">
              <a:solidFill>
                <a:schemeClr val="accent6"/>
              </a:solidFill>
            </a:endParaRPr>
          </a:p>
          <a:p>
            <a:pPr marL="285750" indent="-285750" algn="just">
              <a:buFont typeface="Arial" panose="020B0604020202020204" pitchFamily="34" charset="0"/>
              <a:buChar char="•"/>
            </a:pPr>
            <a:r>
              <a:rPr lang="en-ZA" sz="2400" dirty="0" smtClean="0">
                <a:solidFill>
                  <a:schemeClr val="accent6"/>
                </a:solidFill>
              </a:rPr>
              <a:t>Registrar </a:t>
            </a:r>
            <a:r>
              <a:rPr lang="en-ZA" sz="2400" dirty="0">
                <a:solidFill>
                  <a:schemeClr val="accent6"/>
                </a:solidFill>
              </a:rPr>
              <a:t>of Pension Funds </a:t>
            </a:r>
            <a:r>
              <a:rPr lang="en-ZA" sz="2400" dirty="0" smtClean="0">
                <a:solidFill>
                  <a:schemeClr val="accent6"/>
                </a:solidFill>
              </a:rPr>
              <a:t>(</a:t>
            </a:r>
            <a:r>
              <a:rPr lang="en-ZA" sz="2400" dirty="0">
                <a:solidFill>
                  <a:schemeClr val="accent6"/>
                </a:solidFill>
              </a:rPr>
              <a:t>FSB) appointed the Section 26 Board of Trustees on 23 Feb 2017 to manage the Fund and further investigate allegations of mismanagement;</a:t>
            </a:r>
          </a:p>
          <a:p>
            <a:pPr marL="285750" indent="-285750" algn="just">
              <a:buFont typeface="Arial" panose="020B0604020202020204" pitchFamily="34" charset="0"/>
              <a:buChar char="•"/>
            </a:pPr>
            <a:endParaRPr lang="en-ZA" sz="2400" dirty="0">
              <a:solidFill>
                <a:schemeClr val="accent6"/>
              </a:solidFill>
            </a:endParaRPr>
          </a:p>
          <a:p>
            <a:pPr marL="285750" indent="-285750" algn="just">
              <a:buFont typeface="Arial" panose="020B0604020202020204" pitchFamily="34" charset="0"/>
              <a:buChar char="•"/>
            </a:pPr>
            <a:r>
              <a:rPr lang="en-ZA" sz="2400" dirty="0" smtClean="0">
                <a:solidFill>
                  <a:schemeClr val="accent6"/>
                </a:solidFill>
              </a:rPr>
              <a:t>Section </a:t>
            </a:r>
            <a:r>
              <a:rPr lang="en-ZA" sz="2400" dirty="0">
                <a:solidFill>
                  <a:schemeClr val="accent6"/>
                </a:solidFill>
              </a:rPr>
              <a:t>26 </a:t>
            </a:r>
            <a:r>
              <a:rPr lang="en-US" sz="2400" dirty="0">
                <a:solidFill>
                  <a:schemeClr val="accent6"/>
                </a:solidFill>
              </a:rPr>
              <a:t>Board mandate included providing assistance to the Registrar with an inspection into the affairs of the Fund and assessing the extent of any losses suffered as a result of mismanagement and allegations of </a:t>
            </a:r>
            <a:r>
              <a:rPr lang="en-US" sz="2400" dirty="0" smtClean="0">
                <a:solidFill>
                  <a:schemeClr val="accent6"/>
                </a:solidFill>
              </a:rPr>
              <a:t>theft </a:t>
            </a:r>
            <a:r>
              <a:rPr lang="en-US" sz="2400" dirty="0">
                <a:solidFill>
                  <a:schemeClr val="accent6"/>
                </a:solidFill>
              </a:rPr>
              <a:t>and/or </a:t>
            </a:r>
            <a:r>
              <a:rPr lang="en-US" sz="2400" dirty="0" smtClean="0">
                <a:solidFill>
                  <a:schemeClr val="accent6"/>
                </a:solidFill>
              </a:rPr>
              <a:t>fraud;</a:t>
            </a:r>
            <a:endParaRPr lang="en-US" sz="2400" dirty="0">
              <a:solidFill>
                <a:schemeClr val="accent6"/>
              </a:solidFill>
            </a:endParaRPr>
          </a:p>
          <a:p>
            <a:pPr algn="just"/>
            <a:endParaRPr lang="en-ZA" sz="2400" dirty="0"/>
          </a:p>
          <a:p>
            <a:pPr marL="285750" indent="-285750" algn="just">
              <a:buFont typeface="Arial" panose="020B0604020202020204" pitchFamily="34" charset="0"/>
              <a:buChar char="•"/>
            </a:pPr>
            <a:endParaRPr lang="en-ZA" sz="2400" dirty="0">
              <a:solidFill>
                <a:srgbClr val="000000"/>
              </a:solidFill>
            </a:endParaRPr>
          </a:p>
          <a:p>
            <a:pPr algn="just"/>
            <a:endParaRPr lang="en-ZA" sz="2400" dirty="0">
              <a:solidFill>
                <a:srgbClr val="000000"/>
              </a:solidFill>
            </a:endParaRPr>
          </a:p>
        </p:txBody>
      </p:sp>
    </p:spTree>
    <p:extLst>
      <p:ext uri="{BB962C8B-B14F-4D97-AF65-F5344CB8AC3E}">
        <p14:creationId xmlns:p14="http://schemas.microsoft.com/office/powerpoint/2010/main" xmlns="" val="382849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r>
              <a:rPr lang="en-ZA" altLang="en-US" sz="3200" b="1" dirty="0"/>
              <a:t>BACKGROUND </a:t>
            </a:r>
          </a:p>
        </p:txBody>
      </p:sp>
      <p:sp>
        <p:nvSpPr>
          <p:cNvPr id="3075" name="Rectangle 3"/>
          <p:cNvSpPr>
            <a:spLocks noGrp="1" noChangeArrowheads="1"/>
          </p:cNvSpPr>
          <p:nvPr>
            <p:ph type="body" sz="quarter" idx="10"/>
          </p:nvPr>
        </p:nvSpPr>
        <p:spPr/>
        <p:txBody>
          <a:bodyPr/>
          <a:lstStyle/>
          <a:p>
            <a:pPr eaLnBrk="1" hangingPunct="1">
              <a:defRPr/>
            </a:pPr>
            <a:endParaRPr lang="en-ZA" sz="2000" dirty="0"/>
          </a:p>
          <a:p>
            <a:pPr marL="0" indent="0" eaLnBrk="1" hangingPunct="1">
              <a:buFontTx/>
              <a:buNone/>
              <a:defRPr/>
            </a:pPr>
            <a:endParaRPr lang="en-ZA" sz="2000" dirty="0"/>
          </a:p>
          <a:p>
            <a:pPr marL="0" indent="0" eaLnBrk="1" hangingPunct="1">
              <a:buFontTx/>
              <a:buNone/>
              <a:defRPr/>
            </a:pPr>
            <a:endParaRPr lang="en-GB" sz="2000" dirty="0"/>
          </a:p>
        </p:txBody>
      </p:sp>
      <p:sp>
        <p:nvSpPr>
          <p:cNvPr id="3" name="Rectangle 2"/>
          <p:cNvSpPr/>
          <p:nvPr/>
        </p:nvSpPr>
        <p:spPr>
          <a:xfrm>
            <a:off x="0" y="1069453"/>
            <a:ext cx="9144000" cy="4524315"/>
          </a:xfrm>
          <a:prstGeom prst="rect">
            <a:avLst/>
          </a:prstGeom>
        </p:spPr>
        <p:txBody>
          <a:bodyPr wrap="square">
            <a:spAutoFit/>
          </a:bodyPr>
          <a:lstStyle/>
          <a:p>
            <a:pPr marL="342900" indent="-342900" algn="just">
              <a:buFont typeface="Arial" panose="020B0604020202020204" pitchFamily="34" charset="0"/>
              <a:buChar char="•"/>
            </a:pPr>
            <a:r>
              <a:rPr lang="en-ZA" sz="2400" dirty="0">
                <a:solidFill>
                  <a:srgbClr val="000000"/>
                </a:solidFill>
              </a:rPr>
              <a:t>The findings of the Inspection report initiated by the FSB together with the advice of  the Section 26 Board of trustees gave rise to the FSB approaching the High Court to place MCPF under provisional </a:t>
            </a:r>
            <a:r>
              <a:rPr lang="en-ZA" sz="2400" dirty="0" smtClean="0">
                <a:solidFill>
                  <a:srgbClr val="000000"/>
                </a:solidFill>
              </a:rPr>
              <a:t>Curatorship;</a:t>
            </a:r>
            <a:endParaRPr lang="en-ZA" sz="2400" dirty="0">
              <a:solidFill>
                <a:srgbClr val="000000"/>
              </a:solidFill>
            </a:endParaRPr>
          </a:p>
          <a:p>
            <a:pPr marL="342900" indent="-342900" algn="just">
              <a:buFont typeface="Arial" panose="020B0604020202020204" pitchFamily="34" charset="0"/>
              <a:buChar char="•"/>
            </a:pPr>
            <a:endParaRPr lang="en-ZA" sz="2400" dirty="0">
              <a:solidFill>
                <a:srgbClr val="000000"/>
              </a:solidFill>
            </a:endParaRPr>
          </a:p>
          <a:p>
            <a:pPr marL="285750" indent="-285750" algn="just">
              <a:buFont typeface="Arial" panose="020B0604020202020204" pitchFamily="34" charset="0"/>
              <a:buChar char="•"/>
            </a:pPr>
            <a:r>
              <a:rPr lang="en-ZA" sz="2400" dirty="0">
                <a:solidFill>
                  <a:srgbClr val="000000"/>
                </a:solidFill>
              </a:rPr>
              <a:t>The High Court of South </a:t>
            </a:r>
            <a:r>
              <a:rPr lang="en-ZA" sz="2400" dirty="0" smtClean="0">
                <a:solidFill>
                  <a:srgbClr val="000000"/>
                </a:solidFill>
              </a:rPr>
              <a:t>Africa </a:t>
            </a:r>
            <a:r>
              <a:rPr lang="en-ZA" sz="2400" dirty="0">
                <a:solidFill>
                  <a:srgbClr val="000000"/>
                </a:solidFill>
              </a:rPr>
              <a:t>on the 19</a:t>
            </a:r>
            <a:r>
              <a:rPr lang="en-ZA" sz="2400" baseline="30000" dirty="0">
                <a:solidFill>
                  <a:srgbClr val="000000"/>
                </a:solidFill>
              </a:rPr>
              <a:t>th</a:t>
            </a:r>
            <a:r>
              <a:rPr lang="en-ZA" sz="2400" dirty="0">
                <a:solidFill>
                  <a:srgbClr val="000000"/>
                </a:solidFill>
              </a:rPr>
              <a:t> of December 2017 placed the business of MCPF under provisional </a:t>
            </a:r>
            <a:r>
              <a:rPr lang="en-ZA" sz="2400" dirty="0" smtClean="0">
                <a:solidFill>
                  <a:srgbClr val="000000"/>
                </a:solidFill>
              </a:rPr>
              <a:t>Curatorship;</a:t>
            </a:r>
          </a:p>
          <a:p>
            <a:pPr marL="285750" indent="-285750" algn="just">
              <a:buFont typeface="Arial" panose="020B0604020202020204" pitchFamily="34" charset="0"/>
              <a:buChar char="•"/>
            </a:pPr>
            <a:endParaRPr lang="en-ZA" sz="2400" dirty="0">
              <a:solidFill>
                <a:srgbClr val="000000"/>
              </a:solidFill>
            </a:endParaRPr>
          </a:p>
          <a:p>
            <a:pPr marL="285750" indent="-285750" algn="just">
              <a:buFont typeface="Arial" panose="020B0604020202020204" pitchFamily="34" charset="0"/>
              <a:buChar char="•"/>
            </a:pPr>
            <a:endParaRPr lang="en-ZA" sz="2400" dirty="0">
              <a:solidFill>
                <a:srgbClr val="000000"/>
              </a:solidFill>
            </a:endParaRPr>
          </a:p>
          <a:p>
            <a:pPr algn="just"/>
            <a:r>
              <a:rPr lang="en-ZA" sz="2400" dirty="0">
                <a:solidFill>
                  <a:srgbClr val="000000"/>
                </a:solidFill>
              </a:rPr>
              <a:t> </a:t>
            </a:r>
          </a:p>
          <a:p>
            <a:pPr algn="just"/>
            <a:endParaRPr lang="en-ZA" sz="2400" dirty="0">
              <a:solidFill>
                <a:srgbClr val="000000"/>
              </a:solidFill>
            </a:endParaRPr>
          </a:p>
          <a:p>
            <a:pPr marL="285750" indent="-285750" algn="just">
              <a:buFont typeface="Arial" panose="020B0604020202020204" pitchFamily="34" charset="0"/>
              <a:buChar char="•"/>
            </a:pPr>
            <a:endParaRPr lang="en-ZA" sz="2400" dirty="0">
              <a:solidFill>
                <a:srgbClr val="000000"/>
              </a:solidFill>
            </a:endParaRPr>
          </a:p>
        </p:txBody>
      </p:sp>
    </p:spTree>
    <p:extLst>
      <p:ext uri="{BB962C8B-B14F-4D97-AF65-F5344CB8AC3E}">
        <p14:creationId xmlns:p14="http://schemas.microsoft.com/office/powerpoint/2010/main" xmlns="" val="3246277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n-GB" sz="2800" dirty="0" smtClean="0"/>
              <a:t>BACKGROUND</a:t>
            </a:r>
          </a:p>
        </p:txBody>
      </p:sp>
      <p:sp>
        <p:nvSpPr>
          <p:cNvPr id="4099" name="Rectangle 3"/>
          <p:cNvSpPr>
            <a:spLocks noGrp="1" noChangeArrowheads="1"/>
          </p:cNvSpPr>
          <p:nvPr>
            <p:ph type="body" sz="quarter" idx="10"/>
          </p:nvPr>
        </p:nvSpPr>
        <p:spPr>
          <a:xfrm>
            <a:off x="115910" y="1184856"/>
            <a:ext cx="9028090" cy="5241702"/>
          </a:xfrm>
        </p:spPr>
        <p:txBody>
          <a:bodyPr>
            <a:normAutofit fontScale="92500"/>
          </a:bodyPr>
          <a:lstStyle/>
          <a:p>
            <a:r>
              <a:rPr lang="en-GB" sz="2200" dirty="0"/>
              <a:t>Following communication from the </a:t>
            </a:r>
            <a:r>
              <a:rPr lang="en-GB" sz="2200" dirty="0" smtClean="0"/>
              <a:t>MCPF in </a:t>
            </a:r>
            <a:r>
              <a:rPr lang="en-GB" sz="2200" b="1" dirty="0" smtClean="0"/>
              <a:t>December 2017</a:t>
            </a:r>
            <a:r>
              <a:rPr lang="en-GB" sz="2200" dirty="0" smtClean="0"/>
              <a:t> to </a:t>
            </a:r>
            <a:r>
              <a:rPr lang="en-GB" sz="2200" dirty="0"/>
              <a:t>members it </a:t>
            </a:r>
            <a:r>
              <a:rPr lang="en-GB" sz="2200" dirty="0" smtClean="0"/>
              <a:t>was </a:t>
            </a:r>
            <a:r>
              <a:rPr lang="en-GB" sz="2200" dirty="0"/>
              <a:t>evident that the events which have taken place in relation to the MCPF </a:t>
            </a:r>
            <a:r>
              <a:rPr lang="en-GB" sz="2200" dirty="0" smtClean="0"/>
              <a:t>were </a:t>
            </a:r>
            <a:r>
              <a:rPr lang="en-GB" sz="2200" dirty="0"/>
              <a:t>namely, </a:t>
            </a:r>
            <a:r>
              <a:rPr lang="en-GB" sz="2200" i="1" dirty="0"/>
              <a:t>inter alia</a:t>
            </a:r>
            <a:r>
              <a:rPr lang="en-GB" sz="2200" dirty="0"/>
              <a:t> –</a:t>
            </a:r>
          </a:p>
          <a:p>
            <a:pPr marL="0" indent="0">
              <a:buNone/>
            </a:pPr>
            <a:endParaRPr lang="en-GB" sz="2200" dirty="0"/>
          </a:p>
          <a:p>
            <a:pPr lvl="1"/>
            <a:r>
              <a:rPr lang="en-GB" sz="2200" dirty="0"/>
              <a:t>that the High Court </a:t>
            </a:r>
            <a:r>
              <a:rPr lang="en-GB" sz="2200" dirty="0" smtClean="0"/>
              <a:t>granted </a:t>
            </a:r>
            <a:r>
              <a:rPr lang="en-GB" sz="2200" dirty="0"/>
              <a:t>an order placing the MCPF into provisional </a:t>
            </a:r>
            <a:r>
              <a:rPr lang="en-GB" sz="2200" dirty="0" smtClean="0"/>
              <a:t>curatorship;</a:t>
            </a:r>
            <a:endParaRPr lang="en-GB" sz="2200" dirty="0"/>
          </a:p>
          <a:p>
            <a:pPr marL="0" indent="0">
              <a:buNone/>
            </a:pPr>
            <a:endParaRPr lang="en-GB" sz="2200" dirty="0"/>
          </a:p>
          <a:p>
            <a:pPr lvl="1"/>
            <a:r>
              <a:rPr lang="en-GB" sz="2200" dirty="0"/>
              <a:t>the appointment of Juanito Martin Damons and Sophie Thabang Kekana as the provisional curators of the MCPF; </a:t>
            </a:r>
          </a:p>
          <a:p>
            <a:pPr marL="0" indent="0">
              <a:buNone/>
            </a:pPr>
            <a:endParaRPr lang="en-GB" sz="2200" dirty="0"/>
          </a:p>
          <a:p>
            <a:pPr lvl="1"/>
            <a:r>
              <a:rPr lang="en-GB" sz="2200" dirty="0"/>
              <a:t>the replacement of the interim board of the MCPF </a:t>
            </a:r>
            <a:r>
              <a:rPr lang="en-GB" sz="2200" dirty="0" smtClean="0"/>
              <a:t>which </a:t>
            </a:r>
            <a:r>
              <a:rPr lang="en-GB" sz="2200" dirty="0"/>
              <a:t>had been appointed in terms of section 26 of the Pension Funds Act, </a:t>
            </a:r>
            <a:r>
              <a:rPr lang="en-GB" sz="2200" dirty="0" smtClean="0"/>
              <a:t>24; </a:t>
            </a:r>
            <a:r>
              <a:rPr lang="en-GB" sz="2200" dirty="0"/>
              <a:t>and</a:t>
            </a:r>
          </a:p>
          <a:p>
            <a:pPr marL="0" indent="0">
              <a:buNone/>
            </a:pPr>
            <a:endParaRPr lang="en-GB" sz="2200" dirty="0"/>
          </a:p>
          <a:p>
            <a:pPr lvl="1"/>
            <a:r>
              <a:rPr lang="en-GB" sz="2200" dirty="0"/>
              <a:t>that any stakeholders or interested parties </a:t>
            </a:r>
            <a:r>
              <a:rPr lang="en-GB" sz="2200" dirty="0" smtClean="0"/>
              <a:t>were </a:t>
            </a:r>
            <a:r>
              <a:rPr lang="en-GB" sz="2200" dirty="0"/>
              <a:t>entitled to object to the provisional curatorship order being confirmed on 19 March 2018.</a:t>
            </a:r>
          </a:p>
          <a:p>
            <a:pPr algn="just">
              <a:lnSpc>
                <a:spcPct val="80000"/>
              </a:lnSpc>
              <a:buFontTx/>
              <a:buNone/>
            </a:pPr>
            <a:endParaRPr lang="en-US" sz="2400" dirty="0" smtClean="0"/>
          </a:p>
          <a:p>
            <a:pPr algn="just">
              <a:lnSpc>
                <a:spcPct val="80000"/>
              </a:lnSpc>
              <a:buFontTx/>
              <a:buNone/>
            </a:pPr>
            <a:endParaRPr lang="en-GB" sz="2400" dirty="0" smtClean="0"/>
          </a:p>
        </p:txBody>
      </p:sp>
    </p:spTree>
    <p:extLst>
      <p:ext uri="{BB962C8B-B14F-4D97-AF65-F5344CB8AC3E}">
        <p14:creationId xmlns:p14="http://schemas.microsoft.com/office/powerpoint/2010/main" xmlns="" val="17368987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n-GB" sz="2800" dirty="0" smtClean="0"/>
              <a:t>BACKGROUND</a:t>
            </a:r>
          </a:p>
        </p:txBody>
      </p:sp>
      <p:sp>
        <p:nvSpPr>
          <p:cNvPr id="4099" name="Rectangle 3"/>
          <p:cNvSpPr>
            <a:spLocks noGrp="1" noChangeArrowheads="1"/>
          </p:cNvSpPr>
          <p:nvPr>
            <p:ph type="body" sz="quarter" idx="10"/>
          </p:nvPr>
        </p:nvSpPr>
        <p:spPr>
          <a:xfrm>
            <a:off x="115910" y="1184856"/>
            <a:ext cx="9028090" cy="5241702"/>
          </a:xfrm>
        </p:spPr>
        <p:txBody>
          <a:bodyPr>
            <a:normAutofit/>
          </a:bodyPr>
          <a:lstStyle/>
          <a:p>
            <a:r>
              <a:rPr lang="en-GB" sz="2400" dirty="0"/>
              <a:t>Based on the number of enquiries from municipalities, SALGA </a:t>
            </a:r>
            <a:r>
              <a:rPr lang="en-GB" sz="2400" dirty="0" smtClean="0"/>
              <a:t>sought advice in </a:t>
            </a:r>
            <a:r>
              <a:rPr lang="en-GB" sz="2400" dirty="0"/>
              <a:t>relation to, inter alia:-</a:t>
            </a:r>
          </a:p>
          <a:p>
            <a:pPr marL="0" indent="0">
              <a:buNone/>
            </a:pPr>
            <a:endParaRPr lang="en-GB" sz="2400" dirty="0"/>
          </a:p>
          <a:p>
            <a:pPr lvl="1"/>
            <a:r>
              <a:rPr lang="en-GB" sz="2400" dirty="0"/>
              <a:t>whether there are any grounds which </a:t>
            </a:r>
            <a:r>
              <a:rPr lang="en-GB" sz="2400" dirty="0" smtClean="0"/>
              <a:t>would </a:t>
            </a:r>
            <a:r>
              <a:rPr lang="en-GB" sz="2400" dirty="0"/>
              <a:t>motivate or necessitate any objection to the provisional curatorship order becoming final on 19 March 2018</a:t>
            </a:r>
            <a:r>
              <a:rPr lang="en-GB" sz="2400" dirty="0" smtClean="0"/>
              <a:t>;</a:t>
            </a:r>
            <a:r>
              <a:rPr lang="en-GB" sz="2400" dirty="0"/>
              <a:t> </a:t>
            </a:r>
          </a:p>
          <a:p>
            <a:pPr lvl="1"/>
            <a:endParaRPr lang="en-GB" sz="2400" dirty="0" smtClean="0"/>
          </a:p>
          <a:p>
            <a:pPr lvl="1"/>
            <a:r>
              <a:rPr lang="en-GB" sz="2400" dirty="0" smtClean="0"/>
              <a:t>whether </a:t>
            </a:r>
            <a:r>
              <a:rPr lang="en-GB" sz="2400" dirty="0"/>
              <a:t>the granting of the Provisional Order has, or is likely to have any impact on the rights and entitlements of members of the MCPF to their benefits in the ordinary course.</a:t>
            </a:r>
          </a:p>
          <a:p>
            <a:pPr algn="just">
              <a:lnSpc>
                <a:spcPct val="80000"/>
              </a:lnSpc>
              <a:buFontTx/>
              <a:buNone/>
            </a:pPr>
            <a:endParaRPr lang="en-US" sz="2400" dirty="0" smtClean="0"/>
          </a:p>
          <a:p>
            <a:pPr algn="just">
              <a:lnSpc>
                <a:spcPct val="80000"/>
              </a:lnSpc>
              <a:buFontTx/>
              <a:buNone/>
            </a:pPr>
            <a:endParaRPr lang="en-GB" sz="2400" dirty="0" smtClean="0"/>
          </a:p>
        </p:txBody>
      </p:sp>
    </p:spTree>
    <p:extLst>
      <p:ext uri="{BB962C8B-B14F-4D97-AF65-F5344CB8AC3E}">
        <p14:creationId xmlns:p14="http://schemas.microsoft.com/office/powerpoint/2010/main" xmlns="" val="32385338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Autofit/>
          </a:bodyPr>
          <a:lstStyle/>
          <a:p>
            <a:pPr lvl="0"/>
            <a:r>
              <a:rPr lang="en-GB" sz="2800" dirty="0"/>
              <a:t>What are the powers of the Curators under the appointment?</a:t>
            </a:r>
          </a:p>
        </p:txBody>
      </p:sp>
      <p:sp>
        <p:nvSpPr>
          <p:cNvPr id="4099" name="Rectangle 3"/>
          <p:cNvSpPr>
            <a:spLocks noGrp="1" noChangeArrowheads="1"/>
          </p:cNvSpPr>
          <p:nvPr>
            <p:ph type="body" sz="quarter" idx="10"/>
          </p:nvPr>
        </p:nvSpPr>
        <p:spPr>
          <a:xfrm>
            <a:off x="115910" y="1184856"/>
            <a:ext cx="9028090" cy="5241702"/>
          </a:xfrm>
        </p:spPr>
        <p:txBody>
          <a:bodyPr>
            <a:normAutofit fontScale="92500" lnSpcReduction="20000"/>
          </a:bodyPr>
          <a:lstStyle/>
          <a:p>
            <a:r>
              <a:rPr lang="en-GB" sz="2400" dirty="0"/>
              <a:t>In terms of the powers granted to the curators under the Provisional Order, and if confirmed by the court, </a:t>
            </a:r>
            <a:r>
              <a:rPr lang="en-GB" sz="2400" dirty="0" smtClean="0"/>
              <a:t>the </a:t>
            </a:r>
            <a:r>
              <a:rPr lang="en-GB" sz="2400" dirty="0"/>
              <a:t>curators would have the power to, inter alia –</a:t>
            </a:r>
          </a:p>
          <a:p>
            <a:pPr marL="0" indent="0">
              <a:buNone/>
            </a:pPr>
            <a:endParaRPr lang="en-GB" sz="2200" dirty="0"/>
          </a:p>
          <a:p>
            <a:pPr lvl="1"/>
            <a:r>
              <a:rPr lang="en-GB" sz="2400" dirty="0"/>
              <a:t>investigate the business of the MCPF.  This would entitle the curators to investigate any historical maladministration that has taken place</a:t>
            </a:r>
            <a:r>
              <a:rPr lang="en-GB" sz="2400" dirty="0" smtClean="0"/>
              <a:t>;</a:t>
            </a:r>
          </a:p>
          <a:p>
            <a:pPr marL="457200" lvl="1" indent="0">
              <a:buNone/>
            </a:pPr>
            <a:endParaRPr lang="en-GB" sz="2400" dirty="0"/>
          </a:p>
          <a:p>
            <a:pPr lvl="1"/>
            <a:r>
              <a:rPr lang="en-GB" sz="2400" dirty="0"/>
              <a:t>conduct any investigation with a view to locating the assets of the MCPF, including assets which may be claims by the MCPF against third parties</a:t>
            </a:r>
            <a:r>
              <a:rPr lang="en-GB" sz="2400" dirty="0" smtClean="0"/>
              <a:t>;</a:t>
            </a:r>
          </a:p>
          <a:p>
            <a:pPr marL="457200" lvl="1" indent="0">
              <a:buNone/>
            </a:pPr>
            <a:endParaRPr lang="en-GB" sz="2400" dirty="0"/>
          </a:p>
          <a:p>
            <a:pPr lvl="1"/>
            <a:r>
              <a:rPr lang="en-GB" sz="2400" dirty="0"/>
              <a:t>investigate any irregularities committed by the MCPF, the board or officers of the MCPF, or any other third party including service providers, with a view to locating the assets of the MCPF, which assets include possible claims which the MCPF may have against such person for their conduct.</a:t>
            </a:r>
          </a:p>
          <a:p>
            <a:pPr algn="just">
              <a:lnSpc>
                <a:spcPct val="80000"/>
              </a:lnSpc>
              <a:buFontTx/>
              <a:buNone/>
            </a:pPr>
            <a:endParaRPr lang="en-US" sz="2400" dirty="0" smtClean="0"/>
          </a:p>
          <a:p>
            <a:pPr algn="just">
              <a:lnSpc>
                <a:spcPct val="80000"/>
              </a:lnSpc>
              <a:buFontTx/>
              <a:buNone/>
            </a:pPr>
            <a:endParaRPr lang="en-GB" sz="2400" dirty="0" smtClean="0"/>
          </a:p>
        </p:txBody>
      </p:sp>
    </p:spTree>
    <p:extLst>
      <p:ext uri="{BB962C8B-B14F-4D97-AF65-F5344CB8AC3E}">
        <p14:creationId xmlns:p14="http://schemas.microsoft.com/office/powerpoint/2010/main" xmlns="" val="28607823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EC INDUCTION NOV '16" id="{897B8E17-D883-4E24-B5F4-29AC7A825D79}" vid="{497B8318-C2E9-45B7-AC0E-EF9255C0DA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PEC INDUCTION NOV '16</Template>
  <TotalTime>13968</TotalTime>
  <Words>1237</Words>
  <Application>Microsoft Office PowerPoint</Application>
  <PresentationFormat>On-screen Show (4:3)</PresentationFormat>
  <Paragraphs>180</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Theme</vt:lpstr>
      <vt:lpstr> PORTFOLIO COMMITTEE ON COOPERATIVE GOVERNANCE AND TRADITIONAL AFFAIRS  25 APRIL 2018   UPDATE ON MUNICIPAL COUNCILLORS PENSION FUND</vt:lpstr>
      <vt:lpstr>BACKGROUND</vt:lpstr>
      <vt:lpstr>Slide 3</vt:lpstr>
      <vt:lpstr>BACKGROUND</vt:lpstr>
      <vt:lpstr>BACKGROUND</vt:lpstr>
      <vt:lpstr>BACKGROUND </vt:lpstr>
      <vt:lpstr>BACKGROUND</vt:lpstr>
      <vt:lpstr>BACKGROUND</vt:lpstr>
      <vt:lpstr>What are the powers of the Curators under the appointment?</vt:lpstr>
      <vt:lpstr>What are the powers of the Curators under the appointment?</vt:lpstr>
      <vt:lpstr>Are there any need/grounds to oppose the final appointment of the Curators and how could members ensure that the curators are accountable?</vt:lpstr>
      <vt:lpstr>Members' access to benefits</vt:lpstr>
      <vt:lpstr>SUMMARY</vt:lpstr>
      <vt:lpstr>  Some of the Curators actions since their appointment   </vt:lpstr>
      <vt:lpstr>  Some of the Curators actions since their appointment   </vt:lpstr>
      <vt:lpstr>  Some of the Curators actions since their appointment   </vt:lpstr>
      <vt:lpstr>Thank You</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SALGA PEC INDUCTION    NOVEMBER 2016</dc:title>
  <dc:creator>Lance Joel</dc:creator>
  <cp:lastModifiedBy>PUMZA</cp:lastModifiedBy>
  <cp:revision>198</cp:revision>
  <cp:lastPrinted>2018-04-25T05:41:33Z</cp:lastPrinted>
  <dcterms:created xsi:type="dcterms:W3CDTF">2016-11-01T07:37:18Z</dcterms:created>
  <dcterms:modified xsi:type="dcterms:W3CDTF">2018-04-26T12:06:07Z</dcterms:modified>
</cp:coreProperties>
</file>