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3.xml" ContentType="application/vnd.openxmlformats-officedocument.drawingml.diagramData+xml"/>
  <Override PartName="/ppt/slides/slide49.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charts/colors1.xml" ContentType="application/vnd.ms-office.chartcolorstyle+xml"/>
  <Default Extension="tiff" ContentType="image/tiff"/>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bookmarkIdSeed="4">
  <p:sldMasterIdLst>
    <p:sldMasterId id="2147483648" r:id="rId1"/>
    <p:sldMasterId id="2147483751" r:id="rId2"/>
  </p:sldMasterIdLst>
  <p:notesMasterIdLst>
    <p:notesMasterId r:id="rId80"/>
  </p:notesMasterIdLst>
  <p:sldIdLst>
    <p:sldId id="256" r:id="rId3"/>
    <p:sldId id="257" r:id="rId4"/>
    <p:sldId id="600" r:id="rId5"/>
    <p:sldId id="588" r:id="rId6"/>
    <p:sldId id="590" r:id="rId7"/>
    <p:sldId id="592" r:id="rId8"/>
    <p:sldId id="352" r:id="rId9"/>
    <p:sldId id="594" r:id="rId10"/>
    <p:sldId id="596" r:id="rId11"/>
    <p:sldId id="597" r:id="rId12"/>
    <p:sldId id="260" r:id="rId13"/>
    <p:sldId id="598" r:id="rId14"/>
    <p:sldId id="599" r:id="rId15"/>
    <p:sldId id="601" r:id="rId16"/>
    <p:sldId id="511" r:id="rId17"/>
    <p:sldId id="553" r:id="rId18"/>
    <p:sldId id="376" r:id="rId19"/>
    <p:sldId id="578" r:id="rId20"/>
    <p:sldId id="604" r:id="rId21"/>
    <p:sldId id="605" r:id="rId22"/>
    <p:sldId id="503" r:id="rId23"/>
    <p:sldId id="504" r:id="rId24"/>
    <p:sldId id="377" r:id="rId25"/>
    <p:sldId id="554" r:id="rId26"/>
    <p:sldId id="602" r:id="rId27"/>
    <p:sldId id="606" r:id="rId28"/>
    <p:sldId id="564" r:id="rId29"/>
    <p:sldId id="603" r:id="rId30"/>
    <p:sldId id="586" r:id="rId31"/>
    <p:sldId id="555" r:id="rId32"/>
    <p:sldId id="562" r:id="rId33"/>
    <p:sldId id="579" r:id="rId34"/>
    <p:sldId id="558" r:id="rId35"/>
    <p:sldId id="556" r:id="rId36"/>
    <p:sldId id="587" r:id="rId37"/>
    <p:sldId id="557" r:id="rId38"/>
    <p:sldId id="559" r:id="rId39"/>
    <p:sldId id="560" r:id="rId40"/>
    <p:sldId id="607" r:id="rId41"/>
    <p:sldId id="612" r:id="rId42"/>
    <p:sldId id="613" r:id="rId43"/>
    <p:sldId id="609" r:id="rId44"/>
    <p:sldId id="610" r:id="rId45"/>
    <p:sldId id="611" r:id="rId46"/>
    <p:sldId id="551" r:id="rId47"/>
    <p:sldId id="481" r:id="rId48"/>
    <p:sldId id="399" r:id="rId49"/>
    <p:sldId id="482" r:id="rId50"/>
    <p:sldId id="440" r:id="rId51"/>
    <p:sldId id="439" r:id="rId52"/>
    <p:sldId id="502" r:id="rId53"/>
    <p:sldId id="484" r:id="rId54"/>
    <p:sldId id="279" r:id="rId55"/>
    <p:sldId id="401" r:id="rId56"/>
    <p:sldId id="485" r:id="rId57"/>
    <p:sldId id="446" r:id="rId58"/>
    <p:sldId id="402" r:id="rId59"/>
    <p:sldId id="518" r:id="rId60"/>
    <p:sldId id="519" r:id="rId61"/>
    <p:sldId id="494" r:id="rId62"/>
    <p:sldId id="286" r:id="rId63"/>
    <p:sldId id="404" r:id="rId64"/>
    <p:sldId id="489" r:id="rId65"/>
    <p:sldId id="450" r:id="rId66"/>
    <p:sldId id="490" r:id="rId67"/>
    <p:sldId id="520" r:id="rId68"/>
    <p:sldId id="495" r:id="rId69"/>
    <p:sldId id="451" r:id="rId70"/>
    <p:sldId id="452" r:id="rId71"/>
    <p:sldId id="493" r:id="rId72"/>
    <p:sldId id="454" r:id="rId73"/>
    <p:sldId id="455" r:id="rId74"/>
    <p:sldId id="522" r:id="rId75"/>
    <p:sldId id="498" r:id="rId76"/>
    <p:sldId id="552" r:id="rId77"/>
    <p:sldId id="580" r:id="rId78"/>
    <p:sldId id="295" r:id="rId79"/>
  </p:sldIdLst>
  <p:sldSz cx="9144000" cy="6858000" type="screen4x3"/>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gette Petersen" initials="BP" lastIdx="4" clrIdx="0">
    <p:extLst>
      <p:ext uri="{19B8F6BF-5375-455C-9EA6-DF929625EA0E}">
        <p15:presenceInfo xmlns:p15="http://schemas.microsoft.com/office/powerpoint/2012/main" xmlns="" userId="S-1-5-21-2624322503-2754495404-2657103326-14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62" autoAdjust="0"/>
    <p:restoredTop sz="88839" autoAdjust="0"/>
  </p:normalViewPr>
  <p:slideViewPr>
    <p:cSldViewPr snapToGrid="0">
      <p:cViewPr varScale="1">
        <p:scale>
          <a:sx n="67" d="100"/>
          <a:sy n="67" d="100"/>
        </p:scale>
        <p:origin x="-1734"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 Id="rId4"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bar"/>
        <c:grouping val="stacked"/>
        <c:ser>
          <c:idx val="0"/>
          <c:order val="0"/>
          <c:tx>
            <c:strRef>
              <c:f>Sheet1!$B$2</c:f>
              <c:strCache>
                <c:ptCount val="1"/>
                <c:pt idx="0">
                  <c:v>Small</c:v>
                </c:pt>
              </c:strCache>
            </c:strRef>
          </c:tx>
          <c:spPr>
            <a:solidFill>
              <a:srgbClr val="FC8D60"/>
            </a:solidFill>
            <a:ln>
              <a:noFill/>
            </a:ln>
            <a:effectLst/>
          </c:spPr>
          <c:dLbls>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214-FF4C-B04A-3930159DAFC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Sheet1!$A$3:$A$11</c:f>
              <c:strCache>
                <c:ptCount val="9"/>
                <c:pt idx="0">
                  <c:v>Real estate and other business services industry</c:v>
                </c:pt>
                <c:pt idx="1">
                  <c:v>Construction industry</c:v>
                </c:pt>
                <c:pt idx="2">
                  <c:v>Trade </c:v>
                </c:pt>
                <c:pt idx="3">
                  <c:v>Personal services </c:v>
                </c:pt>
                <c:pt idx="4">
                  <c:v>Transport </c:v>
                </c:pt>
                <c:pt idx="5">
                  <c:v>Manufacturing </c:v>
                </c:pt>
                <c:pt idx="6">
                  <c:v>Mining </c:v>
                </c:pt>
                <c:pt idx="7">
                  <c:v>Electricity, gas and water supply industry</c:v>
                </c:pt>
                <c:pt idx="8">
                  <c:v>All Industries</c:v>
                </c:pt>
              </c:strCache>
            </c:strRef>
          </c:cat>
          <c:val>
            <c:numRef>
              <c:f>Sheet1!$B$3:$B$11</c:f>
              <c:numCache>
                <c:formatCode>0%</c:formatCode>
                <c:ptCount val="9"/>
                <c:pt idx="0">
                  <c:v>0.47790328670115612</c:v>
                </c:pt>
                <c:pt idx="1">
                  <c:v>0.39790969585322766</c:v>
                </c:pt>
                <c:pt idx="2">
                  <c:v>0.39136311148435871</c:v>
                </c:pt>
                <c:pt idx="3">
                  <c:v>0.36742270715455344</c:v>
                </c:pt>
                <c:pt idx="4">
                  <c:v>0.22427088528102551</c:v>
                </c:pt>
                <c:pt idx="5">
                  <c:v>0.21773844884853694</c:v>
                </c:pt>
                <c:pt idx="6">
                  <c:v>4.393202461177851E-2</c:v>
                </c:pt>
                <c:pt idx="7">
                  <c:v>1.8921427098370806E-2</c:v>
                </c:pt>
                <c:pt idx="8">
                  <c:v>0.30464874170250716</c:v>
                </c:pt>
              </c:numCache>
            </c:numRef>
          </c:val>
          <c:extLst xmlns:c16r2="http://schemas.microsoft.com/office/drawing/2015/06/chart">
            <c:ext xmlns:c16="http://schemas.microsoft.com/office/drawing/2014/chart" uri="{C3380CC4-5D6E-409C-BE32-E72D297353CC}">
              <c16:uniqueId val="{00000001-2214-FF4C-B04A-3930159DAFC6}"/>
            </c:ext>
          </c:extLst>
        </c:ser>
        <c:ser>
          <c:idx val="1"/>
          <c:order val="1"/>
          <c:tx>
            <c:strRef>
              <c:f>Sheet1!$C$2</c:f>
              <c:strCache>
                <c:ptCount val="1"/>
                <c:pt idx="0">
                  <c:v>Medium</c:v>
                </c:pt>
              </c:strCache>
            </c:strRef>
          </c:tx>
          <c:spPr>
            <a:solidFill>
              <a:srgbClr val="64C1A4"/>
            </a:solidFill>
            <a:ln>
              <a:noFill/>
            </a:ln>
            <a:effectLst/>
          </c:spPr>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Sheet1!$A$3:$A$11</c:f>
              <c:strCache>
                <c:ptCount val="9"/>
                <c:pt idx="0">
                  <c:v>Real estate and other business services industry</c:v>
                </c:pt>
                <c:pt idx="1">
                  <c:v>Construction industry</c:v>
                </c:pt>
                <c:pt idx="2">
                  <c:v>Trade </c:v>
                </c:pt>
                <c:pt idx="3">
                  <c:v>Personal services </c:v>
                </c:pt>
                <c:pt idx="4">
                  <c:v>Transport </c:v>
                </c:pt>
                <c:pt idx="5">
                  <c:v>Manufacturing </c:v>
                </c:pt>
                <c:pt idx="6">
                  <c:v>Mining </c:v>
                </c:pt>
                <c:pt idx="7">
                  <c:v>Electricity, gas and water supply industry</c:v>
                </c:pt>
                <c:pt idx="8">
                  <c:v>All Industries</c:v>
                </c:pt>
              </c:strCache>
            </c:strRef>
          </c:cat>
          <c:val>
            <c:numRef>
              <c:f>Sheet1!$C$3:$C$11</c:f>
              <c:numCache>
                <c:formatCode>0%</c:formatCode>
                <c:ptCount val="9"/>
                <c:pt idx="0">
                  <c:v>7.101968347261764E-2</c:v>
                </c:pt>
                <c:pt idx="1">
                  <c:v>0.1725910748524381</c:v>
                </c:pt>
                <c:pt idx="2">
                  <c:v>8.4710743801652916E-2</c:v>
                </c:pt>
                <c:pt idx="3">
                  <c:v>9.4567208702842076E-2</c:v>
                </c:pt>
                <c:pt idx="4">
                  <c:v>4.7427088528102554E-2</c:v>
                </c:pt>
                <c:pt idx="5">
                  <c:v>0.12086562992933485</c:v>
                </c:pt>
                <c:pt idx="6">
                  <c:v>5.2288309405215359E-2</c:v>
                </c:pt>
                <c:pt idx="7">
                  <c:v>6.7866226713411734E-2</c:v>
                </c:pt>
                <c:pt idx="8">
                  <c:v>9.1250036620998051E-2</c:v>
                </c:pt>
              </c:numCache>
            </c:numRef>
          </c:val>
          <c:extLst xmlns:c16r2="http://schemas.microsoft.com/office/drawing/2015/06/chart">
            <c:ext xmlns:c16="http://schemas.microsoft.com/office/drawing/2014/chart" uri="{C3380CC4-5D6E-409C-BE32-E72D297353CC}">
              <c16:uniqueId val="{00000002-2214-FF4C-B04A-3930159DAFC6}"/>
            </c:ext>
          </c:extLst>
        </c:ser>
        <c:ser>
          <c:idx val="2"/>
          <c:order val="2"/>
          <c:tx>
            <c:strRef>
              <c:f>Sheet1!$D$2</c:f>
              <c:strCache>
                <c:ptCount val="1"/>
                <c:pt idx="0">
                  <c:v>Large</c:v>
                </c:pt>
              </c:strCache>
            </c:strRef>
          </c:tx>
          <c:spPr>
            <a:solidFill>
              <a:srgbClr val="8DA0CB"/>
            </a:solidFill>
            <a:ln>
              <a:noFill/>
            </a:ln>
            <a:effectLst/>
          </c:spPr>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Sheet1!$A$3:$A$11</c:f>
              <c:strCache>
                <c:ptCount val="9"/>
                <c:pt idx="0">
                  <c:v>Real estate and other business services industry</c:v>
                </c:pt>
                <c:pt idx="1">
                  <c:v>Construction industry</c:v>
                </c:pt>
                <c:pt idx="2">
                  <c:v>Trade </c:v>
                </c:pt>
                <c:pt idx="3">
                  <c:v>Personal services </c:v>
                </c:pt>
                <c:pt idx="4">
                  <c:v>Transport </c:v>
                </c:pt>
                <c:pt idx="5">
                  <c:v>Manufacturing </c:v>
                </c:pt>
                <c:pt idx="6">
                  <c:v>Mining </c:v>
                </c:pt>
                <c:pt idx="7">
                  <c:v>Electricity, gas and water supply industry</c:v>
                </c:pt>
                <c:pt idx="8">
                  <c:v>All Industries</c:v>
                </c:pt>
              </c:strCache>
            </c:strRef>
          </c:cat>
          <c:val>
            <c:numRef>
              <c:f>Sheet1!$D$3:$D$11</c:f>
              <c:numCache>
                <c:formatCode>0%</c:formatCode>
                <c:ptCount val="9"/>
                <c:pt idx="0">
                  <c:v>0.45107702982622627</c:v>
                </c:pt>
                <c:pt idx="1">
                  <c:v>0.42949922929433437</c:v>
                </c:pt>
                <c:pt idx="2">
                  <c:v>0.52392614471398846</c:v>
                </c:pt>
                <c:pt idx="3">
                  <c:v>0.53801008414260443</c:v>
                </c:pt>
                <c:pt idx="4">
                  <c:v>0.72830202619087214</c:v>
                </c:pt>
                <c:pt idx="5">
                  <c:v>0.66139592122212842</c:v>
                </c:pt>
                <c:pt idx="6">
                  <c:v>0.9037796659830063</c:v>
                </c:pt>
                <c:pt idx="7">
                  <c:v>0.91321234618821734</c:v>
                </c:pt>
                <c:pt idx="8">
                  <c:v>0.60410122167649494</c:v>
                </c:pt>
              </c:numCache>
            </c:numRef>
          </c:val>
          <c:extLst xmlns:c16r2="http://schemas.microsoft.com/office/drawing/2015/06/chart">
            <c:ext xmlns:c16="http://schemas.microsoft.com/office/drawing/2014/chart" uri="{C3380CC4-5D6E-409C-BE32-E72D297353CC}">
              <c16:uniqueId val="{00000003-2214-FF4C-B04A-3930159DAFC6}"/>
            </c:ext>
          </c:extLst>
        </c:ser>
        <c:dLbls/>
        <c:gapWidth val="50"/>
        <c:overlap val="100"/>
        <c:axId val="97686272"/>
        <c:axId val="97687808"/>
      </c:barChart>
      <c:catAx>
        <c:axId val="97686272"/>
        <c:scaling>
          <c:orientation val="maxMin"/>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7687808"/>
        <c:crosses val="autoZero"/>
        <c:auto val="1"/>
        <c:lblAlgn val="ctr"/>
        <c:lblOffset val="100"/>
      </c:catAx>
      <c:valAx>
        <c:axId val="97687808"/>
        <c:scaling>
          <c:orientation val="minMax"/>
          <c:max val="1"/>
        </c:scaling>
        <c:axPos val="t"/>
        <c:numFmt formatCode="0%" sourceLinked="1"/>
        <c:maj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686272"/>
        <c:crosses val="autoZero"/>
        <c:crossBetween val="between"/>
      </c:valAx>
      <c:spPr>
        <a:noFill/>
        <a:ln>
          <a:noFill/>
        </a:ln>
        <a:effectLst/>
      </c:spPr>
    </c:plotArea>
    <c:legend>
      <c:legendPos val="b"/>
      <c:layout>
        <c:manualLayout>
          <c:xMode val="edge"/>
          <c:yMode val="edge"/>
          <c:x val="0.49224857830271224"/>
          <c:y val="0.91635870895747573"/>
          <c:w val="0.25994717847769028"/>
          <c:h val="6.6287711866819268E-2"/>
        </c:manualLayout>
      </c:layout>
      <c:spPr>
        <a:noFill/>
        <a:ln>
          <a:noFill/>
        </a:ln>
        <a:effectLst/>
      </c:spPr>
      <c:txPr>
        <a:bodyPr rot="0" spcFirstLastPara="1" vertOverflow="ellipsis" vert="horz" wrap="square" anchor="ctr" anchorCtr="1"/>
        <a:lstStyle/>
        <a:p>
          <a:pPr algn="just">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a:noFill/>
    </a:ln>
    <a:effectLst/>
  </c:spPr>
  <c:txPr>
    <a:bodyPr/>
    <a:lstStyle/>
    <a:p>
      <a:pPr>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sz="1600" b="1">
                <a:latin typeface="Arial" panose="020B0604020202020204" pitchFamily="34" charset="0"/>
                <a:cs typeface="Arial" panose="020B0604020202020204" pitchFamily="34" charset="0"/>
              </a:rPr>
              <a:t>Total Budget Allocation</a:t>
            </a:r>
          </a:p>
          <a:p>
            <a:pPr>
              <a:defRPr sz="1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sz="1600" b="1">
                <a:latin typeface="Arial" panose="020B0604020202020204" pitchFamily="34" charset="0"/>
                <a:cs typeface="Arial" panose="020B0604020202020204" pitchFamily="34" charset="0"/>
              </a:rPr>
              <a:t>R'000</a:t>
            </a:r>
          </a:p>
        </c:rich>
      </c:tx>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
          <c:y val="0.12065086691749741"/>
          <c:w val="0.98442760942760932"/>
          <c:h val="0.77102266374918171"/>
        </c:manualLayout>
      </c:layout>
      <c:pie3DChart>
        <c:varyColors val="1"/>
        <c:ser>
          <c:idx val="0"/>
          <c:order val="0"/>
          <c:tx>
            <c:strRef>
              <c:f>'TOtal Budget'!$P$4</c:f>
              <c:strCache>
                <c:ptCount val="1"/>
                <c:pt idx="0">
                  <c:v>Total</c:v>
                </c:pt>
              </c:strCache>
            </c:strRef>
          </c:tx>
          <c:dPt>
            <c:idx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DE7E-D646-B118-B0F7834EDDFB}"/>
              </c:ext>
            </c:extLst>
          </c:dPt>
          <c:dPt>
            <c:idx val="1"/>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DE7E-D646-B118-B0F7834EDDFB}"/>
              </c:ext>
            </c:extLst>
          </c:dPt>
          <c:dPt>
            <c:idx val="2"/>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DE7E-D646-B118-B0F7834EDDFB}"/>
              </c:ext>
            </c:extLst>
          </c:dPt>
          <c:dPt>
            <c:idx val="3"/>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DE7E-D646-B118-B0F7834EDDF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'TOtal Budget'!$Q$3:$T$3</c:f>
              <c:strCache>
                <c:ptCount val="4"/>
                <c:pt idx="0">
                  <c:v>2016/17</c:v>
                </c:pt>
                <c:pt idx="1">
                  <c:v>2017/18</c:v>
                </c:pt>
                <c:pt idx="2">
                  <c:v>2018/19</c:v>
                </c:pt>
                <c:pt idx="3">
                  <c:v>2019/20</c:v>
                </c:pt>
              </c:strCache>
            </c:strRef>
          </c:cat>
          <c:val>
            <c:numRef>
              <c:f>'TOtal Budget'!$Q$4:$T$4</c:f>
              <c:numCache>
                <c:formatCode>#,##0</c:formatCode>
                <c:ptCount val="4"/>
                <c:pt idx="0">
                  <c:v>1197041</c:v>
                </c:pt>
                <c:pt idx="1">
                  <c:v>1475670</c:v>
                </c:pt>
                <c:pt idx="2">
                  <c:v>1488453</c:v>
                </c:pt>
                <c:pt idx="3">
                  <c:v>2574452</c:v>
                </c:pt>
              </c:numCache>
            </c:numRef>
          </c:val>
          <c:extLst xmlns:c16r2="http://schemas.microsoft.com/office/drawing/2015/06/chart">
            <c:ext xmlns:c16="http://schemas.microsoft.com/office/drawing/2014/chart" uri="{C3380CC4-5D6E-409C-BE32-E72D297353CC}">
              <c16:uniqueId val="{00000008-DE7E-D646-B118-B0F7834EDDFB}"/>
            </c:ext>
          </c:extLst>
        </c:ser>
        <c:dLbls/>
      </c:pie3DChart>
      <c:spPr>
        <a:noFill/>
        <a:ln>
          <a:noFill/>
        </a:ln>
        <a:effectLst/>
      </c:spPr>
    </c:plotArea>
    <c:legend>
      <c:legendPos val="b"/>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zero"/>
  </c:chart>
  <c:spPr>
    <a:noFill/>
    <a:ln>
      <a:noFill/>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222567-1E78-DA44-998E-2EBD75741200}"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BB3F215E-B563-2C49-94DD-C666702B3EC8}">
      <dgm:prSet phldrT="[Text]" custT="1"/>
      <dgm:spPr>
        <a:solidFill>
          <a:srgbClr val="204B97"/>
        </a:solidFill>
      </dgm:spPr>
      <dgm:t>
        <a:bodyPr/>
        <a:lstStyle/>
        <a:p>
          <a:r>
            <a:rPr lang="en-US" sz="1400" dirty="0">
              <a:latin typeface="Arial" panose="020B0604020202020204" pitchFamily="34" charset="0"/>
              <a:cs typeface="Arial" panose="020B0604020202020204" pitchFamily="34" charset="0"/>
            </a:rPr>
            <a:t>State Owned Entities</a:t>
          </a:r>
        </a:p>
      </dgm:t>
    </dgm:pt>
    <dgm:pt modelId="{4B7DEB99-1D9B-A34C-933A-6FCB75ECD346}" type="parTrans" cxnId="{9BDEBB31-5304-1A47-9F98-6277EECBB114}">
      <dgm:prSet/>
      <dgm:spPr/>
      <dgm:t>
        <a:bodyPr/>
        <a:lstStyle/>
        <a:p>
          <a:endParaRPr lang="en-US"/>
        </a:p>
      </dgm:t>
    </dgm:pt>
    <dgm:pt modelId="{0D34AAD2-2291-3D48-ABBA-DB9DF8CFEAC6}" type="sibTrans" cxnId="{9BDEBB31-5304-1A47-9F98-6277EECBB114}">
      <dgm:prSet/>
      <dgm:spPr/>
      <dgm:t>
        <a:bodyPr/>
        <a:lstStyle/>
        <a:p>
          <a:endParaRPr lang="en-US"/>
        </a:p>
      </dgm:t>
    </dgm:pt>
    <dgm:pt modelId="{F140BAEC-7354-CB4E-9204-8287E26AD71F}">
      <dgm:prSet phldrT="[Text]" custT="1"/>
      <dgm:spPr>
        <a:solidFill>
          <a:srgbClr val="687CA9"/>
        </a:solidFill>
      </dgm:spPr>
      <dgm:t>
        <a:bodyPr/>
        <a:lstStyle/>
        <a:p>
          <a:r>
            <a:rPr lang="en-US" sz="1400" dirty="0" err="1">
              <a:latin typeface="Arial" panose="020B0604020202020204" pitchFamily="34" charset="0"/>
              <a:cs typeface="Arial" panose="020B0604020202020204" pitchFamily="34" charset="0"/>
            </a:rPr>
            <a:t>Organised</a:t>
          </a:r>
          <a:r>
            <a:rPr lang="en-US" sz="1400" dirty="0">
              <a:latin typeface="Arial" panose="020B0604020202020204" pitchFamily="34" charset="0"/>
              <a:cs typeface="Arial" panose="020B0604020202020204" pitchFamily="34" charset="0"/>
            </a:rPr>
            <a:t> Business and Chambers</a:t>
          </a:r>
        </a:p>
      </dgm:t>
    </dgm:pt>
    <dgm:pt modelId="{0605F20D-ED9C-1748-9D67-E96C392D0552}" type="parTrans" cxnId="{C6A7FD1D-2065-B646-A10E-5BEB7D37B728}">
      <dgm:prSet/>
      <dgm:spPr/>
      <dgm:t>
        <a:bodyPr/>
        <a:lstStyle/>
        <a:p>
          <a:endParaRPr lang="en-US"/>
        </a:p>
      </dgm:t>
    </dgm:pt>
    <dgm:pt modelId="{C5572148-6085-F842-9ACB-4FBC50972546}" type="sibTrans" cxnId="{C6A7FD1D-2065-B646-A10E-5BEB7D37B728}">
      <dgm:prSet/>
      <dgm:spPr/>
      <dgm:t>
        <a:bodyPr/>
        <a:lstStyle/>
        <a:p>
          <a:endParaRPr lang="en-US"/>
        </a:p>
      </dgm:t>
    </dgm:pt>
    <dgm:pt modelId="{3F107D0D-AABB-8646-AC71-C83A96818ADA}">
      <dgm:prSet phldrT="[Text]" custT="1"/>
      <dgm:spPr>
        <a:solidFill>
          <a:srgbClr val="BD521B"/>
        </a:solidFill>
      </dgm:spPr>
      <dgm:t>
        <a:bodyPr/>
        <a:lstStyle/>
        <a:p>
          <a:r>
            <a:rPr lang="en-US" sz="1400" dirty="0">
              <a:latin typeface="Arial" panose="020B0604020202020204" pitchFamily="34" charset="0"/>
              <a:cs typeface="Arial" panose="020B0604020202020204" pitchFamily="34" charset="0"/>
            </a:rPr>
            <a:t>Development Finance Institutions</a:t>
          </a:r>
        </a:p>
      </dgm:t>
    </dgm:pt>
    <dgm:pt modelId="{9244FD2D-1395-4740-92D3-E90068C34DA0}" type="parTrans" cxnId="{E790C67F-8E58-614B-9C77-A85646CE1C0B}">
      <dgm:prSet/>
      <dgm:spPr/>
      <dgm:t>
        <a:bodyPr/>
        <a:lstStyle/>
        <a:p>
          <a:endParaRPr lang="en-US"/>
        </a:p>
      </dgm:t>
    </dgm:pt>
    <dgm:pt modelId="{F5B5BC17-DB94-374F-9E2B-418B3460654D}" type="sibTrans" cxnId="{E790C67F-8E58-614B-9C77-A85646CE1C0B}">
      <dgm:prSet/>
      <dgm:spPr/>
      <dgm:t>
        <a:bodyPr/>
        <a:lstStyle/>
        <a:p>
          <a:endParaRPr lang="en-US"/>
        </a:p>
      </dgm:t>
    </dgm:pt>
    <dgm:pt modelId="{3F7F351A-7232-7747-BD35-1017C01BC566}">
      <dgm:prSet phldrT="[Text]" custT="1"/>
      <dgm:spPr>
        <a:solidFill>
          <a:srgbClr val="A2BF8F"/>
        </a:solidFill>
      </dgm:spPr>
      <dgm:t>
        <a:bodyPr/>
        <a:lstStyle/>
        <a:p>
          <a:r>
            <a:rPr lang="en-US" sz="1400" dirty="0">
              <a:latin typeface="Arial" panose="020B0604020202020204" pitchFamily="34" charset="0"/>
              <a:cs typeface="Arial" panose="020B0604020202020204" pitchFamily="34" charset="0"/>
            </a:rPr>
            <a:t>Schools</a:t>
          </a:r>
          <a:endParaRPr lang="en-US" sz="1800" dirty="0">
            <a:latin typeface="Arial" panose="020B0604020202020204" pitchFamily="34" charset="0"/>
            <a:cs typeface="Arial" panose="020B0604020202020204" pitchFamily="34" charset="0"/>
          </a:endParaRPr>
        </a:p>
      </dgm:t>
    </dgm:pt>
    <dgm:pt modelId="{EBF4ED01-7677-D94C-8913-8B48481D6B19}" type="parTrans" cxnId="{27D646BF-DA83-A043-9A19-0FC173288C57}">
      <dgm:prSet/>
      <dgm:spPr/>
      <dgm:t>
        <a:bodyPr/>
        <a:lstStyle/>
        <a:p>
          <a:endParaRPr lang="en-US"/>
        </a:p>
      </dgm:t>
    </dgm:pt>
    <dgm:pt modelId="{1B1BC467-8207-2945-B9AE-D3DB1366764A}" type="sibTrans" cxnId="{27D646BF-DA83-A043-9A19-0FC173288C57}">
      <dgm:prSet/>
      <dgm:spPr/>
      <dgm:t>
        <a:bodyPr/>
        <a:lstStyle/>
        <a:p>
          <a:endParaRPr lang="en-US"/>
        </a:p>
      </dgm:t>
    </dgm:pt>
    <dgm:pt modelId="{6E72C842-B526-A949-9596-00AC4AC6FC97}">
      <dgm:prSet phldrT="[Text]" custT="1">
        <dgm: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dgm:style>
      </dgm:prSet>
      <dgm:spPr>
        <a:solidFill>
          <a:srgbClr val="0B5D96"/>
        </a:solidFill>
      </dgm:spPr>
      <dgm:t>
        <a:bodyPr spcFirstLastPara="0" vert="horz" wrap="square" lIns="516480" tIns="106012" rIns="162002" bIns="106012" numCol="1" spcCol="1270" anchor="ctr" anchorCtr="0"/>
        <a:lstStyle/>
        <a:p>
          <a:r>
            <a:rPr lang="en-US" sz="1400" dirty="0">
              <a:latin typeface="Arial" panose="020B0604020202020204" pitchFamily="34" charset="0"/>
              <a:cs typeface="Arial" panose="020B0604020202020204" pitchFamily="34" charset="0"/>
            </a:rPr>
            <a:t>LED (Municipalities)</a:t>
          </a:r>
        </a:p>
      </dgm:t>
    </dgm:pt>
    <dgm:pt modelId="{3558CEE3-DA52-7543-9EB1-C629BE765BBD}" type="sibTrans" cxnId="{13856ECB-B448-B947-AE4B-630665317EE7}">
      <dgm:prSet/>
      <dgm:spPr/>
      <dgm:t>
        <a:bodyPr/>
        <a:lstStyle/>
        <a:p>
          <a:endParaRPr lang="en-US"/>
        </a:p>
      </dgm:t>
    </dgm:pt>
    <dgm:pt modelId="{C7A91716-D53E-2B4C-8DD5-B938FFA99CBE}" type="parTrans" cxnId="{13856ECB-B448-B947-AE4B-630665317EE7}">
      <dgm:prSet/>
      <dgm:spPr/>
      <dgm:t>
        <a:bodyPr/>
        <a:lstStyle/>
        <a:p>
          <a:endParaRPr lang="en-US"/>
        </a:p>
      </dgm:t>
    </dgm:pt>
    <dgm:pt modelId="{DA1A718C-DA02-E041-B1C5-CAC33B3E63DF}" type="pres">
      <dgm:prSet presAssocID="{C2222567-1E78-DA44-998E-2EBD75741200}" presName="Name0" presStyleCnt="0">
        <dgm:presLayoutVars>
          <dgm:chMax val="7"/>
          <dgm:chPref val="7"/>
          <dgm:dir/>
        </dgm:presLayoutVars>
      </dgm:prSet>
      <dgm:spPr/>
      <dgm:t>
        <a:bodyPr/>
        <a:lstStyle/>
        <a:p>
          <a:endParaRPr lang="en-US"/>
        </a:p>
      </dgm:t>
    </dgm:pt>
    <dgm:pt modelId="{7EFB8185-010C-3F46-9792-ED054DFBFACD}" type="pres">
      <dgm:prSet presAssocID="{C2222567-1E78-DA44-998E-2EBD75741200}" presName="Name1" presStyleCnt="0"/>
      <dgm:spPr/>
    </dgm:pt>
    <dgm:pt modelId="{C705BCD7-2982-F24F-ABF2-A6F8EAAD1332}" type="pres">
      <dgm:prSet presAssocID="{C2222567-1E78-DA44-998E-2EBD75741200}" presName="cycle" presStyleCnt="0"/>
      <dgm:spPr/>
    </dgm:pt>
    <dgm:pt modelId="{C7B2EA6F-3638-784A-AB95-D920EDC80C71}" type="pres">
      <dgm:prSet presAssocID="{C2222567-1E78-DA44-998E-2EBD75741200}" presName="srcNode" presStyleLbl="node1" presStyleIdx="0" presStyleCnt="5"/>
      <dgm:spPr/>
    </dgm:pt>
    <dgm:pt modelId="{D37E5CC4-E4C9-1C42-840C-992F0CF941BA}" type="pres">
      <dgm:prSet presAssocID="{C2222567-1E78-DA44-998E-2EBD75741200}" presName="conn" presStyleLbl="parChTrans1D2" presStyleIdx="0" presStyleCnt="1"/>
      <dgm:spPr/>
      <dgm:t>
        <a:bodyPr/>
        <a:lstStyle/>
        <a:p>
          <a:endParaRPr lang="en-US"/>
        </a:p>
      </dgm:t>
    </dgm:pt>
    <dgm:pt modelId="{7731B1AD-A548-4140-9B6A-D3328BE4FF2C}" type="pres">
      <dgm:prSet presAssocID="{C2222567-1E78-DA44-998E-2EBD75741200}" presName="extraNode" presStyleLbl="node1" presStyleIdx="0" presStyleCnt="5"/>
      <dgm:spPr/>
    </dgm:pt>
    <dgm:pt modelId="{BE1F7A57-B3BC-2445-9570-57B83594C65B}" type="pres">
      <dgm:prSet presAssocID="{C2222567-1E78-DA44-998E-2EBD75741200}" presName="dstNode" presStyleLbl="node1" presStyleIdx="0" presStyleCnt="5"/>
      <dgm:spPr/>
    </dgm:pt>
    <dgm:pt modelId="{DAB30B43-3216-D847-AD32-C6C690FF9206}" type="pres">
      <dgm:prSet presAssocID="{6E72C842-B526-A949-9596-00AC4AC6FC97}" presName="text_1" presStyleLbl="node1" presStyleIdx="0" presStyleCnt="5">
        <dgm:presLayoutVars>
          <dgm:bulletEnabled val="1"/>
        </dgm:presLayoutVars>
      </dgm:prSet>
      <dgm:spPr>
        <a:xfrm>
          <a:off x="363507" y="893245"/>
          <a:ext cx="2654025" cy="479704"/>
        </a:xfrm>
        <a:prstGeom prst="flowChartTerminator">
          <a:avLst/>
        </a:prstGeom>
      </dgm:spPr>
      <dgm:t>
        <a:bodyPr/>
        <a:lstStyle/>
        <a:p>
          <a:endParaRPr lang="en-US"/>
        </a:p>
      </dgm:t>
    </dgm:pt>
    <dgm:pt modelId="{3940515D-A710-3B4E-9A99-D66B77FAF171}" type="pres">
      <dgm:prSet presAssocID="{6E72C842-B526-A949-9596-00AC4AC6FC97}" presName="accent_1" presStyleCnt="0"/>
      <dgm:spPr/>
    </dgm:pt>
    <dgm:pt modelId="{7B00631E-9B32-B648-B1B4-6947EF1061A0}" type="pres">
      <dgm:prSet presAssocID="{6E72C842-B526-A949-9596-00AC4AC6FC97}" presName="accentRepeatNode" presStyleLbl="solidFgAcc1" presStyleIdx="0" presStyleCnt="5"/>
      <dgm:spPr/>
    </dgm:pt>
    <dgm:pt modelId="{C8DEC78B-4591-9044-B9B2-0159212204AD}" type="pres">
      <dgm:prSet presAssocID="{BB3F215E-B563-2C49-94DD-C666702B3EC8}" presName="text_2" presStyleLbl="node1" presStyleIdx="1" presStyleCnt="5">
        <dgm:presLayoutVars>
          <dgm:bulletEnabled val="1"/>
        </dgm:presLayoutVars>
      </dgm:prSet>
      <dgm:spPr>
        <a:prstGeom prst="flowChartTerminator">
          <a:avLst/>
        </a:prstGeom>
      </dgm:spPr>
      <dgm:t>
        <a:bodyPr/>
        <a:lstStyle/>
        <a:p>
          <a:endParaRPr lang="en-US"/>
        </a:p>
      </dgm:t>
    </dgm:pt>
    <dgm:pt modelId="{B39BB4B7-9442-4147-AB93-A0B491FC63D4}" type="pres">
      <dgm:prSet presAssocID="{BB3F215E-B563-2C49-94DD-C666702B3EC8}" presName="accent_2" presStyleCnt="0"/>
      <dgm:spPr/>
    </dgm:pt>
    <dgm:pt modelId="{87B218E2-8D82-9649-9FDD-39EC18C9100E}" type="pres">
      <dgm:prSet presAssocID="{BB3F215E-B563-2C49-94DD-C666702B3EC8}" presName="accentRepeatNode" presStyleLbl="solidFgAcc1" presStyleIdx="1" presStyleCnt="5"/>
      <dgm:spPr/>
    </dgm:pt>
    <dgm:pt modelId="{FFC85109-587D-C649-BF09-85DC21AC7C53}" type="pres">
      <dgm:prSet presAssocID="{F140BAEC-7354-CB4E-9204-8287E26AD71F}" presName="text_3" presStyleLbl="node1" presStyleIdx="2" presStyleCnt="5">
        <dgm:presLayoutVars>
          <dgm:bulletEnabled val="1"/>
        </dgm:presLayoutVars>
      </dgm:prSet>
      <dgm:spPr>
        <a:prstGeom prst="flowChartTerminator">
          <a:avLst/>
        </a:prstGeom>
      </dgm:spPr>
      <dgm:t>
        <a:bodyPr/>
        <a:lstStyle/>
        <a:p>
          <a:endParaRPr lang="en-US"/>
        </a:p>
      </dgm:t>
    </dgm:pt>
    <dgm:pt modelId="{007BE6FC-00CF-1545-9F1B-FA94D5F6B107}" type="pres">
      <dgm:prSet presAssocID="{F140BAEC-7354-CB4E-9204-8287E26AD71F}" presName="accent_3" presStyleCnt="0"/>
      <dgm:spPr/>
    </dgm:pt>
    <dgm:pt modelId="{3FD154C6-77EF-6744-BD77-14FF24F2AA2F}" type="pres">
      <dgm:prSet presAssocID="{F140BAEC-7354-CB4E-9204-8287E26AD71F}" presName="accentRepeatNode" presStyleLbl="solidFgAcc1" presStyleIdx="2" presStyleCnt="5"/>
      <dgm:spPr/>
    </dgm:pt>
    <dgm:pt modelId="{27F9B150-B2E3-5B44-A857-C9E81CA90568}" type="pres">
      <dgm:prSet presAssocID="{3F107D0D-AABB-8646-AC71-C83A96818ADA}" presName="text_4" presStyleLbl="node1" presStyleIdx="3" presStyleCnt="5">
        <dgm:presLayoutVars>
          <dgm:bulletEnabled val="1"/>
        </dgm:presLayoutVars>
      </dgm:prSet>
      <dgm:spPr>
        <a:prstGeom prst="flowChartTerminator">
          <a:avLst/>
        </a:prstGeom>
      </dgm:spPr>
      <dgm:t>
        <a:bodyPr/>
        <a:lstStyle/>
        <a:p>
          <a:endParaRPr lang="en-US"/>
        </a:p>
      </dgm:t>
    </dgm:pt>
    <dgm:pt modelId="{318E9653-CAE6-C140-B363-14FAA7738811}" type="pres">
      <dgm:prSet presAssocID="{3F107D0D-AABB-8646-AC71-C83A96818ADA}" presName="accent_4" presStyleCnt="0"/>
      <dgm:spPr/>
    </dgm:pt>
    <dgm:pt modelId="{CEC536F7-076D-3244-98E0-0A0EB6032E56}" type="pres">
      <dgm:prSet presAssocID="{3F107D0D-AABB-8646-AC71-C83A96818ADA}" presName="accentRepeatNode" presStyleLbl="solidFgAcc1" presStyleIdx="3" presStyleCnt="5"/>
      <dgm:spPr/>
    </dgm:pt>
    <dgm:pt modelId="{A36D9EDB-08FB-3546-927A-8C9B28504673}" type="pres">
      <dgm:prSet presAssocID="{3F7F351A-7232-7747-BD35-1017C01BC566}" presName="text_5" presStyleLbl="node1" presStyleIdx="4" presStyleCnt="5">
        <dgm:presLayoutVars>
          <dgm:bulletEnabled val="1"/>
        </dgm:presLayoutVars>
      </dgm:prSet>
      <dgm:spPr>
        <a:prstGeom prst="flowChartTerminator">
          <a:avLst/>
        </a:prstGeom>
      </dgm:spPr>
      <dgm:t>
        <a:bodyPr/>
        <a:lstStyle/>
        <a:p>
          <a:endParaRPr lang="en-US"/>
        </a:p>
      </dgm:t>
    </dgm:pt>
    <dgm:pt modelId="{50600547-647C-7040-8623-38A1F68DDCD2}" type="pres">
      <dgm:prSet presAssocID="{3F7F351A-7232-7747-BD35-1017C01BC566}" presName="accent_5" presStyleCnt="0"/>
      <dgm:spPr/>
    </dgm:pt>
    <dgm:pt modelId="{63DD8C8C-812E-6A41-B8A2-734FEA5DC38C}" type="pres">
      <dgm:prSet presAssocID="{3F7F351A-7232-7747-BD35-1017C01BC566}" presName="accentRepeatNode" presStyleLbl="solidFgAcc1" presStyleIdx="4" presStyleCnt="5"/>
      <dgm:spPr/>
    </dgm:pt>
  </dgm:ptLst>
  <dgm:cxnLst>
    <dgm:cxn modelId="{C6A7FD1D-2065-B646-A10E-5BEB7D37B728}" srcId="{C2222567-1E78-DA44-998E-2EBD75741200}" destId="{F140BAEC-7354-CB4E-9204-8287E26AD71F}" srcOrd="2" destOrd="0" parTransId="{0605F20D-ED9C-1748-9D67-E96C392D0552}" sibTransId="{C5572148-6085-F842-9ACB-4FBC50972546}"/>
    <dgm:cxn modelId="{160A8145-67B4-834A-82F3-5026133EA238}" type="presOf" srcId="{BB3F215E-B563-2C49-94DD-C666702B3EC8}" destId="{C8DEC78B-4591-9044-B9B2-0159212204AD}" srcOrd="0" destOrd="0" presId="urn:microsoft.com/office/officeart/2008/layout/VerticalCurvedList"/>
    <dgm:cxn modelId="{A64B4288-2CF6-B440-894B-0883DCEDEAD5}" type="presOf" srcId="{3F7F351A-7232-7747-BD35-1017C01BC566}" destId="{A36D9EDB-08FB-3546-927A-8C9B28504673}" srcOrd="0" destOrd="0" presId="urn:microsoft.com/office/officeart/2008/layout/VerticalCurvedList"/>
    <dgm:cxn modelId="{01CF3AD2-2FE3-5043-9A1B-94A56F73046F}" type="presOf" srcId="{C2222567-1E78-DA44-998E-2EBD75741200}" destId="{DA1A718C-DA02-E041-B1C5-CAC33B3E63DF}" srcOrd="0" destOrd="0" presId="urn:microsoft.com/office/officeart/2008/layout/VerticalCurvedList"/>
    <dgm:cxn modelId="{13856ECB-B448-B947-AE4B-630665317EE7}" srcId="{C2222567-1E78-DA44-998E-2EBD75741200}" destId="{6E72C842-B526-A949-9596-00AC4AC6FC97}" srcOrd="0" destOrd="0" parTransId="{C7A91716-D53E-2B4C-8DD5-B938FFA99CBE}" sibTransId="{3558CEE3-DA52-7543-9EB1-C629BE765BBD}"/>
    <dgm:cxn modelId="{4B558542-7865-254D-892F-60C604E60D7D}" type="presOf" srcId="{3558CEE3-DA52-7543-9EB1-C629BE765BBD}" destId="{D37E5CC4-E4C9-1C42-840C-992F0CF941BA}" srcOrd="0" destOrd="0" presId="urn:microsoft.com/office/officeart/2008/layout/VerticalCurvedList"/>
    <dgm:cxn modelId="{C2B6BA45-DE05-0F48-8431-B6E208D83E0F}" type="presOf" srcId="{6E72C842-B526-A949-9596-00AC4AC6FC97}" destId="{DAB30B43-3216-D847-AD32-C6C690FF9206}" srcOrd="0" destOrd="0" presId="urn:microsoft.com/office/officeart/2008/layout/VerticalCurvedList"/>
    <dgm:cxn modelId="{9BDEBB31-5304-1A47-9F98-6277EECBB114}" srcId="{C2222567-1E78-DA44-998E-2EBD75741200}" destId="{BB3F215E-B563-2C49-94DD-C666702B3EC8}" srcOrd="1" destOrd="0" parTransId="{4B7DEB99-1D9B-A34C-933A-6FCB75ECD346}" sibTransId="{0D34AAD2-2291-3D48-ABBA-DB9DF8CFEAC6}"/>
    <dgm:cxn modelId="{E790C67F-8E58-614B-9C77-A85646CE1C0B}" srcId="{C2222567-1E78-DA44-998E-2EBD75741200}" destId="{3F107D0D-AABB-8646-AC71-C83A96818ADA}" srcOrd="3" destOrd="0" parTransId="{9244FD2D-1395-4740-92D3-E90068C34DA0}" sibTransId="{F5B5BC17-DB94-374F-9E2B-418B3460654D}"/>
    <dgm:cxn modelId="{6170C920-2E18-E84C-AA62-9A715FBCDA14}" type="presOf" srcId="{F140BAEC-7354-CB4E-9204-8287E26AD71F}" destId="{FFC85109-587D-C649-BF09-85DC21AC7C53}" srcOrd="0" destOrd="0" presId="urn:microsoft.com/office/officeart/2008/layout/VerticalCurvedList"/>
    <dgm:cxn modelId="{27D646BF-DA83-A043-9A19-0FC173288C57}" srcId="{C2222567-1E78-DA44-998E-2EBD75741200}" destId="{3F7F351A-7232-7747-BD35-1017C01BC566}" srcOrd="4" destOrd="0" parTransId="{EBF4ED01-7677-D94C-8913-8B48481D6B19}" sibTransId="{1B1BC467-8207-2945-B9AE-D3DB1366764A}"/>
    <dgm:cxn modelId="{44660138-C81F-E64B-9751-33EFDFA17BF8}" type="presOf" srcId="{3F107D0D-AABB-8646-AC71-C83A96818ADA}" destId="{27F9B150-B2E3-5B44-A857-C9E81CA90568}" srcOrd="0" destOrd="0" presId="urn:microsoft.com/office/officeart/2008/layout/VerticalCurvedList"/>
    <dgm:cxn modelId="{0BE21522-34A7-4347-996A-96CA5C522118}" type="presParOf" srcId="{DA1A718C-DA02-E041-B1C5-CAC33B3E63DF}" destId="{7EFB8185-010C-3F46-9792-ED054DFBFACD}" srcOrd="0" destOrd="0" presId="urn:microsoft.com/office/officeart/2008/layout/VerticalCurvedList"/>
    <dgm:cxn modelId="{7D59FF2F-9C5F-7746-BDA3-D41B44802B79}" type="presParOf" srcId="{7EFB8185-010C-3F46-9792-ED054DFBFACD}" destId="{C705BCD7-2982-F24F-ABF2-A6F8EAAD1332}" srcOrd="0" destOrd="0" presId="urn:microsoft.com/office/officeart/2008/layout/VerticalCurvedList"/>
    <dgm:cxn modelId="{83F60CEF-8BDB-4E4D-B9D1-C22CF3E042C6}" type="presParOf" srcId="{C705BCD7-2982-F24F-ABF2-A6F8EAAD1332}" destId="{C7B2EA6F-3638-784A-AB95-D920EDC80C71}" srcOrd="0" destOrd="0" presId="urn:microsoft.com/office/officeart/2008/layout/VerticalCurvedList"/>
    <dgm:cxn modelId="{11D64424-C0D2-0043-B400-AF8B58F191FD}" type="presParOf" srcId="{C705BCD7-2982-F24F-ABF2-A6F8EAAD1332}" destId="{D37E5CC4-E4C9-1C42-840C-992F0CF941BA}" srcOrd="1" destOrd="0" presId="urn:microsoft.com/office/officeart/2008/layout/VerticalCurvedList"/>
    <dgm:cxn modelId="{1D9F9BB8-C2E2-E04C-9707-6F8F74D6EEE6}" type="presParOf" srcId="{C705BCD7-2982-F24F-ABF2-A6F8EAAD1332}" destId="{7731B1AD-A548-4140-9B6A-D3328BE4FF2C}" srcOrd="2" destOrd="0" presId="urn:microsoft.com/office/officeart/2008/layout/VerticalCurvedList"/>
    <dgm:cxn modelId="{928426F1-C9B7-7B43-B70F-106E1CFD7AE9}" type="presParOf" srcId="{C705BCD7-2982-F24F-ABF2-A6F8EAAD1332}" destId="{BE1F7A57-B3BC-2445-9570-57B83594C65B}" srcOrd="3" destOrd="0" presId="urn:microsoft.com/office/officeart/2008/layout/VerticalCurvedList"/>
    <dgm:cxn modelId="{5E22CBF2-3667-E54B-918C-8C82DBE5D16D}" type="presParOf" srcId="{7EFB8185-010C-3F46-9792-ED054DFBFACD}" destId="{DAB30B43-3216-D847-AD32-C6C690FF9206}" srcOrd="1" destOrd="0" presId="urn:microsoft.com/office/officeart/2008/layout/VerticalCurvedList"/>
    <dgm:cxn modelId="{8C483FE5-B17D-3246-A850-5C9E02AB3CA0}" type="presParOf" srcId="{7EFB8185-010C-3F46-9792-ED054DFBFACD}" destId="{3940515D-A710-3B4E-9A99-D66B77FAF171}" srcOrd="2" destOrd="0" presId="urn:microsoft.com/office/officeart/2008/layout/VerticalCurvedList"/>
    <dgm:cxn modelId="{FF9D6F48-2353-274D-BD0D-00FBD45D7A4A}" type="presParOf" srcId="{3940515D-A710-3B4E-9A99-D66B77FAF171}" destId="{7B00631E-9B32-B648-B1B4-6947EF1061A0}" srcOrd="0" destOrd="0" presId="urn:microsoft.com/office/officeart/2008/layout/VerticalCurvedList"/>
    <dgm:cxn modelId="{2E9DDFBF-161B-1A47-B53A-C719FA03C34B}" type="presParOf" srcId="{7EFB8185-010C-3F46-9792-ED054DFBFACD}" destId="{C8DEC78B-4591-9044-B9B2-0159212204AD}" srcOrd="3" destOrd="0" presId="urn:microsoft.com/office/officeart/2008/layout/VerticalCurvedList"/>
    <dgm:cxn modelId="{E3ACA479-F648-7D47-8C83-3646C32DE682}" type="presParOf" srcId="{7EFB8185-010C-3F46-9792-ED054DFBFACD}" destId="{B39BB4B7-9442-4147-AB93-A0B491FC63D4}" srcOrd="4" destOrd="0" presId="urn:microsoft.com/office/officeart/2008/layout/VerticalCurvedList"/>
    <dgm:cxn modelId="{57687139-2426-FA4F-96DC-63CECA612001}" type="presParOf" srcId="{B39BB4B7-9442-4147-AB93-A0B491FC63D4}" destId="{87B218E2-8D82-9649-9FDD-39EC18C9100E}" srcOrd="0" destOrd="0" presId="urn:microsoft.com/office/officeart/2008/layout/VerticalCurvedList"/>
    <dgm:cxn modelId="{8D833A3E-BD3C-F840-A409-177187019F4A}" type="presParOf" srcId="{7EFB8185-010C-3F46-9792-ED054DFBFACD}" destId="{FFC85109-587D-C649-BF09-85DC21AC7C53}" srcOrd="5" destOrd="0" presId="urn:microsoft.com/office/officeart/2008/layout/VerticalCurvedList"/>
    <dgm:cxn modelId="{8992CB6A-32B7-574C-9E27-BA13FA691615}" type="presParOf" srcId="{7EFB8185-010C-3F46-9792-ED054DFBFACD}" destId="{007BE6FC-00CF-1545-9F1B-FA94D5F6B107}" srcOrd="6" destOrd="0" presId="urn:microsoft.com/office/officeart/2008/layout/VerticalCurvedList"/>
    <dgm:cxn modelId="{9A2AEE9D-BBF7-3F44-896B-F5EBE1702B02}" type="presParOf" srcId="{007BE6FC-00CF-1545-9F1B-FA94D5F6B107}" destId="{3FD154C6-77EF-6744-BD77-14FF24F2AA2F}" srcOrd="0" destOrd="0" presId="urn:microsoft.com/office/officeart/2008/layout/VerticalCurvedList"/>
    <dgm:cxn modelId="{B3BD8B2E-A1DB-F640-9BA4-2D2825A04C78}" type="presParOf" srcId="{7EFB8185-010C-3F46-9792-ED054DFBFACD}" destId="{27F9B150-B2E3-5B44-A857-C9E81CA90568}" srcOrd="7" destOrd="0" presId="urn:microsoft.com/office/officeart/2008/layout/VerticalCurvedList"/>
    <dgm:cxn modelId="{278F5D9C-9C84-DA43-BA4F-D0E6B31767DA}" type="presParOf" srcId="{7EFB8185-010C-3F46-9792-ED054DFBFACD}" destId="{318E9653-CAE6-C140-B363-14FAA7738811}" srcOrd="8" destOrd="0" presId="urn:microsoft.com/office/officeart/2008/layout/VerticalCurvedList"/>
    <dgm:cxn modelId="{8C56FB42-3749-9242-B08D-DE642923ED5C}" type="presParOf" srcId="{318E9653-CAE6-C140-B363-14FAA7738811}" destId="{CEC536F7-076D-3244-98E0-0A0EB6032E56}" srcOrd="0" destOrd="0" presId="urn:microsoft.com/office/officeart/2008/layout/VerticalCurvedList"/>
    <dgm:cxn modelId="{9A2B2F52-916F-A94C-B669-42BEBD2E880F}" type="presParOf" srcId="{7EFB8185-010C-3F46-9792-ED054DFBFACD}" destId="{A36D9EDB-08FB-3546-927A-8C9B28504673}" srcOrd="9" destOrd="0" presId="urn:microsoft.com/office/officeart/2008/layout/VerticalCurvedList"/>
    <dgm:cxn modelId="{57F55D09-64B0-284B-B326-A7927CACB246}" type="presParOf" srcId="{7EFB8185-010C-3F46-9792-ED054DFBFACD}" destId="{50600547-647C-7040-8623-38A1F68DDCD2}" srcOrd="10" destOrd="0" presId="urn:microsoft.com/office/officeart/2008/layout/VerticalCurvedList"/>
    <dgm:cxn modelId="{BC9BB486-EE28-9D4E-83FB-4B002FAA00B1}" type="presParOf" srcId="{50600547-647C-7040-8623-38A1F68DDCD2}" destId="{63DD8C8C-812E-6A41-B8A2-734FEA5DC38C}" srcOrd="0" destOrd="0" presId="urn:microsoft.com/office/officeart/2008/layout/VerticalCurvedLis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8CC519-5BAC-1F42-BB1E-CEA60DC06F19}" type="doc">
      <dgm:prSet loTypeId="urn:microsoft.com/office/officeart/2005/8/layout/radial3" loCatId="" qsTypeId="urn:microsoft.com/office/officeart/2005/8/quickstyle/3d1" qsCatId="3D" csTypeId="urn:microsoft.com/office/officeart/2005/8/colors/accent6_2" csCatId="accent6" phldr="1"/>
      <dgm:spPr/>
      <dgm:t>
        <a:bodyPr/>
        <a:lstStyle/>
        <a:p>
          <a:endParaRPr lang="en-US"/>
        </a:p>
      </dgm:t>
    </dgm:pt>
    <dgm:pt modelId="{E0564F5E-03A8-1647-BD70-5D54ACCEA6C8}">
      <dgm:prSet phldrT="[Text]" custT="1"/>
      <dgm:spPr/>
      <dgm:t>
        <a:bodyPr/>
        <a:lstStyle/>
        <a:p>
          <a:r>
            <a:rPr lang="en-ZA" sz="900" b="0" i="0" u="none" dirty="0">
              <a:latin typeface="Arial" panose="020B0604020202020204" pitchFamily="34" charset="0"/>
              <a:cs typeface="Arial" panose="020B0604020202020204" pitchFamily="34" charset="0"/>
            </a:rPr>
            <a:t>1. Access to development finance</a:t>
          </a:r>
          <a:endParaRPr lang="en-US" sz="900" b="0" dirty="0">
            <a:latin typeface="Arial" panose="020B0604020202020204" pitchFamily="34" charset="0"/>
            <a:cs typeface="Arial" panose="020B0604020202020204" pitchFamily="34" charset="0"/>
          </a:endParaRPr>
        </a:p>
      </dgm:t>
    </dgm:pt>
    <dgm:pt modelId="{94B51715-B3B6-FA4C-B9AC-E19DA49281CB}" type="parTrans" cxnId="{22D3E522-0723-7A4B-B675-D29475D5BAC1}">
      <dgm:prSet/>
      <dgm:spPr/>
      <dgm:t>
        <a:bodyPr/>
        <a:lstStyle/>
        <a:p>
          <a:endParaRPr lang="en-US" sz="2000">
            <a:solidFill>
              <a:schemeClr val="tx1"/>
            </a:solidFill>
          </a:endParaRPr>
        </a:p>
      </dgm:t>
    </dgm:pt>
    <dgm:pt modelId="{5047A664-4E69-4D47-834D-D000A504592B}" type="sibTrans" cxnId="{22D3E522-0723-7A4B-B675-D29475D5BAC1}">
      <dgm:prSet/>
      <dgm:spPr/>
      <dgm:t>
        <a:bodyPr/>
        <a:lstStyle/>
        <a:p>
          <a:endParaRPr lang="en-US" sz="2000">
            <a:solidFill>
              <a:schemeClr val="tx1"/>
            </a:solidFill>
          </a:endParaRPr>
        </a:p>
      </dgm:t>
    </dgm:pt>
    <dgm:pt modelId="{77D39845-6F8B-7142-B42E-2D2806A5F16C}">
      <dgm:prSet custT="1"/>
      <dgm:spPr/>
      <dgm:t>
        <a:bodyPr/>
        <a:lstStyle/>
        <a:p>
          <a:r>
            <a:rPr lang="en-ZA" sz="900" b="0" i="0" u="none" dirty="0">
              <a:latin typeface="Arial" panose="020B0604020202020204" pitchFamily="34" charset="0"/>
              <a:cs typeface="Arial" panose="020B0604020202020204" pitchFamily="34" charset="0"/>
            </a:rPr>
            <a:t>2. Access to information support and resources offered by government and private sector</a:t>
          </a:r>
        </a:p>
      </dgm:t>
    </dgm:pt>
    <dgm:pt modelId="{A8A035AC-50CC-FD41-A291-5EFE5A3406A9}" type="parTrans" cxnId="{D27ADA7F-460C-9248-867E-90A06B7C786E}">
      <dgm:prSet/>
      <dgm:spPr/>
      <dgm:t>
        <a:bodyPr/>
        <a:lstStyle/>
        <a:p>
          <a:endParaRPr lang="en-US" sz="2000">
            <a:solidFill>
              <a:schemeClr val="tx1"/>
            </a:solidFill>
          </a:endParaRPr>
        </a:p>
      </dgm:t>
    </dgm:pt>
    <dgm:pt modelId="{C25DB0BB-D58E-F344-ADD1-90C0C5ED1FA1}" type="sibTrans" cxnId="{D27ADA7F-460C-9248-867E-90A06B7C786E}">
      <dgm:prSet/>
      <dgm:spPr/>
      <dgm:t>
        <a:bodyPr/>
        <a:lstStyle/>
        <a:p>
          <a:endParaRPr lang="en-US" sz="2000">
            <a:solidFill>
              <a:schemeClr val="tx1"/>
            </a:solidFill>
          </a:endParaRPr>
        </a:p>
      </dgm:t>
    </dgm:pt>
    <dgm:pt modelId="{564ACFAF-A068-A74C-B5DD-DA0CF01E58E7}">
      <dgm:prSet custT="1"/>
      <dgm:spPr/>
      <dgm:t>
        <a:bodyPr/>
        <a:lstStyle/>
        <a:p>
          <a:r>
            <a:rPr lang="en-ZA" sz="900" b="0" i="0" u="none" dirty="0">
              <a:latin typeface="Arial" panose="020B0604020202020204" pitchFamily="34" charset="0"/>
              <a:cs typeface="Arial" panose="020B0604020202020204" pitchFamily="34" charset="0"/>
            </a:rPr>
            <a:t>3. Access to training relevant to the life-cycle of businesses</a:t>
          </a:r>
        </a:p>
      </dgm:t>
    </dgm:pt>
    <dgm:pt modelId="{23B699B1-619B-B84C-821F-5732B4AD561C}" type="parTrans" cxnId="{1DFD5479-2589-274F-A40E-2F6CA6ECB3DF}">
      <dgm:prSet/>
      <dgm:spPr/>
      <dgm:t>
        <a:bodyPr/>
        <a:lstStyle/>
        <a:p>
          <a:endParaRPr lang="en-US" sz="2000">
            <a:solidFill>
              <a:schemeClr val="tx1"/>
            </a:solidFill>
          </a:endParaRPr>
        </a:p>
      </dgm:t>
    </dgm:pt>
    <dgm:pt modelId="{27AE8C56-C3B5-2F40-B641-B3AF436291B0}" type="sibTrans" cxnId="{1DFD5479-2589-274F-A40E-2F6CA6ECB3DF}">
      <dgm:prSet/>
      <dgm:spPr/>
      <dgm:t>
        <a:bodyPr/>
        <a:lstStyle/>
        <a:p>
          <a:endParaRPr lang="en-US" sz="2000">
            <a:solidFill>
              <a:schemeClr val="tx1"/>
            </a:solidFill>
          </a:endParaRPr>
        </a:p>
      </dgm:t>
    </dgm:pt>
    <dgm:pt modelId="{540CEAE1-BD04-9743-A3BD-43C2F479F385}">
      <dgm:prSet custT="1"/>
      <dgm:spPr/>
      <dgm:t>
        <a:bodyPr/>
        <a:lstStyle/>
        <a:p>
          <a:pPr algn="just"/>
          <a:r>
            <a:rPr lang="en-ZA" sz="900" b="0" i="0" u="none" dirty="0">
              <a:latin typeface="Arial" panose="020B0604020202020204" pitchFamily="34" charset="0"/>
              <a:cs typeface="Arial" panose="020B0604020202020204" pitchFamily="34" charset="0"/>
            </a:rPr>
            <a:t>4. Access to local and international markets including enterprise and supplier development</a:t>
          </a:r>
        </a:p>
      </dgm:t>
    </dgm:pt>
    <dgm:pt modelId="{567287DE-C6D6-D84B-9E1E-8357DDA2A41F}" type="parTrans" cxnId="{08160F70-FA12-5E41-A5B5-5F8BE2525317}">
      <dgm:prSet/>
      <dgm:spPr/>
      <dgm:t>
        <a:bodyPr/>
        <a:lstStyle/>
        <a:p>
          <a:endParaRPr lang="en-US" sz="2000">
            <a:solidFill>
              <a:schemeClr val="tx1"/>
            </a:solidFill>
          </a:endParaRPr>
        </a:p>
      </dgm:t>
    </dgm:pt>
    <dgm:pt modelId="{3066F8DF-1FDE-3A48-8B3B-788B1EFCF02B}" type="sibTrans" cxnId="{08160F70-FA12-5E41-A5B5-5F8BE2525317}">
      <dgm:prSet/>
      <dgm:spPr/>
      <dgm:t>
        <a:bodyPr/>
        <a:lstStyle/>
        <a:p>
          <a:endParaRPr lang="en-US" sz="2000">
            <a:solidFill>
              <a:schemeClr val="tx1"/>
            </a:solidFill>
          </a:endParaRPr>
        </a:p>
      </dgm:t>
    </dgm:pt>
    <dgm:pt modelId="{59CCDF82-0469-2D42-A797-21DFFB6EFD4C}">
      <dgm:prSet custT="1"/>
      <dgm:spPr/>
      <dgm:t>
        <a:bodyPr/>
        <a:lstStyle/>
        <a:p>
          <a:r>
            <a:rPr lang="en-ZA" sz="900" b="0" i="0" u="none" dirty="0">
              <a:latin typeface="Arial" panose="020B0604020202020204" pitchFamily="34" charset="0"/>
              <a:cs typeface="Arial" panose="020B0604020202020204" pitchFamily="34" charset="0"/>
            </a:rPr>
            <a:t>5. Mind-set: shift from Employee to Entrepreneur</a:t>
          </a:r>
        </a:p>
      </dgm:t>
    </dgm:pt>
    <dgm:pt modelId="{39C6D627-D596-2446-BB06-6DC312852603}" type="parTrans" cxnId="{0B7FE3E0-B885-C042-A46F-900B590E05AC}">
      <dgm:prSet/>
      <dgm:spPr/>
      <dgm:t>
        <a:bodyPr/>
        <a:lstStyle/>
        <a:p>
          <a:endParaRPr lang="en-US" sz="2000">
            <a:solidFill>
              <a:schemeClr val="tx1"/>
            </a:solidFill>
          </a:endParaRPr>
        </a:p>
      </dgm:t>
    </dgm:pt>
    <dgm:pt modelId="{B3599335-7935-6545-B14C-ECBB20A3F95B}" type="sibTrans" cxnId="{0B7FE3E0-B885-C042-A46F-900B590E05AC}">
      <dgm:prSet/>
      <dgm:spPr/>
      <dgm:t>
        <a:bodyPr/>
        <a:lstStyle/>
        <a:p>
          <a:endParaRPr lang="en-US" sz="2000">
            <a:solidFill>
              <a:schemeClr val="tx1"/>
            </a:solidFill>
          </a:endParaRPr>
        </a:p>
      </dgm:t>
    </dgm:pt>
    <dgm:pt modelId="{0024262A-02B7-FC43-8878-9B5AF40F6429}">
      <dgm:prSet custT="1"/>
      <dgm:spPr/>
      <dgm:t>
        <a:bodyPr/>
        <a:lstStyle/>
        <a:p>
          <a:r>
            <a:rPr lang="en-ZA" sz="900" b="0" i="0" u="none" dirty="0">
              <a:latin typeface="Arial" panose="020B0604020202020204" pitchFamily="34" charset="0"/>
              <a:cs typeface="Arial" panose="020B0604020202020204" pitchFamily="34" charset="0"/>
            </a:rPr>
            <a:t>6. Access to Infrastructure</a:t>
          </a:r>
        </a:p>
      </dgm:t>
    </dgm:pt>
    <dgm:pt modelId="{97100B45-F348-7840-8465-B96BBFDDBC68}" type="parTrans" cxnId="{C8C1DCCC-3C07-7C47-AC9C-89B9B83663D3}">
      <dgm:prSet/>
      <dgm:spPr/>
      <dgm:t>
        <a:bodyPr/>
        <a:lstStyle/>
        <a:p>
          <a:endParaRPr lang="en-US"/>
        </a:p>
      </dgm:t>
    </dgm:pt>
    <dgm:pt modelId="{23EE83EB-1CD6-A34A-BFD3-386E052EC6C8}" type="sibTrans" cxnId="{C8C1DCCC-3C07-7C47-AC9C-89B9B83663D3}">
      <dgm:prSet/>
      <dgm:spPr/>
      <dgm:t>
        <a:bodyPr/>
        <a:lstStyle/>
        <a:p>
          <a:endParaRPr lang="en-US"/>
        </a:p>
      </dgm:t>
    </dgm:pt>
    <dgm:pt modelId="{2B179B13-A5D0-014F-8A0D-3C1B67F6E9AD}">
      <dgm:prSet custT="1"/>
      <dgm:spPr/>
      <dgm:t>
        <a:bodyPr/>
        <a:lstStyle/>
        <a:p>
          <a:pPr algn="just"/>
          <a:r>
            <a:rPr lang="en-ZA" sz="900" b="0" i="0" u="none" dirty="0"/>
            <a:t>7</a:t>
          </a:r>
          <a:r>
            <a:rPr lang="en-ZA" sz="900" b="0" i="0" u="none" dirty="0">
              <a:latin typeface="Arial" panose="020B0604020202020204" pitchFamily="34" charset="0"/>
              <a:cs typeface="Arial" panose="020B0604020202020204" pitchFamily="34" charset="0"/>
            </a:rPr>
            <a:t> Uncoordinated &amp; fragmented government support inhibiting impact</a:t>
          </a:r>
          <a:r>
            <a:rPr lang="en-ZA" sz="900" b="0" i="0" u="none" dirty="0"/>
            <a:t>. </a:t>
          </a:r>
          <a:endParaRPr lang="en-ZA" sz="900" b="0" i="0" u="none" dirty="0">
            <a:latin typeface="Arial" panose="020B0604020202020204" pitchFamily="34" charset="0"/>
            <a:cs typeface="Arial" panose="020B0604020202020204" pitchFamily="34" charset="0"/>
          </a:endParaRPr>
        </a:p>
      </dgm:t>
    </dgm:pt>
    <dgm:pt modelId="{306601D6-C2D3-E144-8730-DF217C74B440}" type="parTrans" cxnId="{846C486F-E3DB-8B46-9005-B161978BB3C5}">
      <dgm:prSet/>
      <dgm:spPr/>
      <dgm:t>
        <a:bodyPr/>
        <a:lstStyle/>
        <a:p>
          <a:endParaRPr lang="en-US"/>
        </a:p>
      </dgm:t>
    </dgm:pt>
    <dgm:pt modelId="{6FD63F04-E5B0-C14C-A23A-E09E59456C80}" type="sibTrans" cxnId="{846C486F-E3DB-8B46-9005-B161978BB3C5}">
      <dgm:prSet/>
      <dgm:spPr/>
      <dgm:t>
        <a:bodyPr/>
        <a:lstStyle/>
        <a:p>
          <a:endParaRPr lang="en-US"/>
        </a:p>
      </dgm:t>
    </dgm:pt>
    <dgm:pt modelId="{CE46CDC7-C483-8448-9D39-61542DE178D3}">
      <dgm:prSet phldrT="[Text]" custT="1"/>
      <dgm:spPr>
        <a:solidFill>
          <a:schemeClr val="accent4">
            <a:lumMod val="40000"/>
            <a:lumOff val="60000"/>
            <a:alpha val="50000"/>
          </a:schemeClr>
        </a:solidFill>
      </dgm:spPr>
      <dgm:t>
        <a:bodyPr/>
        <a:lstStyle/>
        <a:p>
          <a:r>
            <a:rPr lang="en-US" sz="1200" b="1" cap="small" baseline="0" dirty="0">
              <a:latin typeface="Arial" panose="020B0604020202020204" pitchFamily="34" charset="0"/>
              <a:cs typeface="Arial" panose="020B0604020202020204" pitchFamily="34" charset="0"/>
            </a:rPr>
            <a:t>Inhibitors to the growth and sustainability of SMMEs &amp; Coops</a:t>
          </a:r>
        </a:p>
      </dgm:t>
    </dgm:pt>
    <dgm:pt modelId="{BD33FB96-0790-614D-B543-2C6AC368129D}" type="sibTrans" cxnId="{95B535E0-9111-2148-9773-99CEDADABAA8}">
      <dgm:prSet/>
      <dgm:spPr/>
      <dgm:t>
        <a:bodyPr/>
        <a:lstStyle/>
        <a:p>
          <a:endParaRPr lang="en-US" sz="2000">
            <a:solidFill>
              <a:schemeClr val="tx1"/>
            </a:solidFill>
          </a:endParaRPr>
        </a:p>
      </dgm:t>
    </dgm:pt>
    <dgm:pt modelId="{ACBD9A2C-63B8-1746-BF2A-3464F563D869}" type="parTrans" cxnId="{95B535E0-9111-2148-9773-99CEDADABAA8}">
      <dgm:prSet/>
      <dgm:spPr/>
      <dgm:t>
        <a:bodyPr/>
        <a:lstStyle/>
        <a:p>
          <a:endParaRPr lang="en-US" sz="2000">
            <a:solidFill>
              <a:schemeClr val="tx1"/>
            </a:solidFill>
          </a:endParaRPr>
        </a:p>
      </dgm:t>
    </dgm:pt>
    <dgm:pt modelId="{F943121B-3314-2245-9515-09B4801038A0}" type="pres">
      <dgm:prSet presAssocID="{4C8CC519-5BAC-1F42-BB1E-CEA60DC06F19}" presName="composite" presStyleCnt="0">
        <dgm:presLayoutVars>
          <dgm:chMax val="1"/>
          <dgm:dir/>
          <dgm:resizeHandles val="exact"/>
        </dgm:presLayoutVars>
      </dgm:prSet>
      <dgm:spPr/>
      <dgm:t>
        <a:bodyPr/>
        <a:lstStyle/>
        <a:p>
          <a:endParaRPr lang="en-US"/>
        </a:p>
      </dgm:t>
    </dgm:pt>
    <dgm:pt modelId="{10AED9B1-9A3D-E44B-A4D6-DB940A70D1AD}" type="pres">
      <dgm:prSet presAssocID="{4C8CC519-5BAC-1F42-BB1E-CEA60DC06F19}" presName="radial" presStyleCnt="0">
        <dgm:presLayoutVars>
          <dgm:animLvl val="ctr"/>
        </dgm:presLayoutVars>
      </dgm:prSet>
      <dgm:spPr/>
    </dgm:pt>
    <dgm:pt modelId="{86DDA63F-6FC6-5C4A-8169-84A7846C6E54}" type="pres">
      <dgm:prSet presAssocID="{CE46CDC7-C483-8448-9D39-61542DE178D3}" presName="centerShape" presStyleLbl="vennNode1" presStyleIdx="0" presStyleCnt="8"/>
      <dgm:spPr/>
      <dgm:t>
        <a:bodyPr/>
        <a:lstStyle/>
        <a:p>
          <a:endParaRPr lang="en-US"/>
        </a:p>
      </dgm:t>
    </dgm:pt>
    <dgm:pt modelId="{828EECDD-0B26-8C43-901B-70FB76DE03A4}" type="pres">
      <dgm:prSet presAssocID="{E0564F5E-03A8-1647-BD70-5D54ACCEA6C8}" presName="node" presStyleLbl="vennNode1" presStyleIdx="1" presStyleCnt="8">
        <dgm:presLayoutVars>
          <dgm:bulletEnabled val="1"/>
        </dgm:presLayoutVars>
      </dgm:prSet>
      <dgm:spPr/>
      <dgm:t>
        <a:bodyPr/>
        <a:lstStyle/>
        <a:p>
          <a:endParaRPr lang="en-US"/>
        </a:p>
      </dgm:t>
    </dgm:pt>
    <dgm:pt modelId="{2F04347E-59DA-B54F-8954-C2AA873BD2AC}" type="pres">
      <dgm:prSet presAssocID="{77D39845-6F8B-7142-B42E-2D2806A5F16C}" presName="node" presStyleLbl="vennNode1" presStyleIdx="2" presStyleCnt="8" custScaleX="140222" custScaleY="112601" custRadScaleRad="112997" custRadScaleInc="7251">
        <dgm:presLayoutVars>
          <dgm:bulletEnabled val="1"/>
        </dgm:presLayoutVars>
      </dgm:prSet>
      <dgm:spPr/>
      <dgm:t>
        <a:bodyPr/>
        <a:lstStyle/>
        <a:p>
          <a:endParaRPr lang="en-US"/>
        </a:p>
      </dgm:t>
    </dgm:pt>
    <dgm:pt modelId="{B75553EC-19D9-794E-9988-0DADE4FBF382}" type="pres">
      <dgm:prSet presAssocID="{564ACFAF-A068-A74C-B5DD-DA0CF01E58E7}" presName="node" presStyleLbl="vennNode1" presStyleIdx="3" presStyleCnt="8" custRadScaleRad="100846" custRadScaleInc="4139">
        <dgm:presLayoutVars>
          <dgm:bulletEnabled val="1"/>
        </dgm:presLayoutVars>
      </dgm:prSet>
      <dgm:spPr/>
      <dgm:t>
        <a:bodyPr/>
        <a:lstStyle/>
        <a:p>
          <a:endParaRPr lang="en-US"/>
        </a:p>
      </dgm:t>
    </dgm:pt>
    <dgm:pt modelId="{A666E4BD-972D-304B-A498-DA01D99FB34C}" type="pres">
      <dgm:prSet presAssocID="{540CEAE1-BD04-9743-A3BD-43C2F479F385}" presName="node" presStyleLbl="vennNode1" presStyleIdx="4" presStyleCnt="8" custScaleX="164165" custScaleY="118828" custRadScaleRad="114174" custRadScaleInc="2110">
        <dgm:presLayoutVars>
          <dgm:bulletEnabled val="1"/>
        </dgm:presLayoutVars>
      </dgm:prSet>
      <dgm:spPr/>
      <dgm:t>
        <a:bodyPr/>
        <a:lstStyle/>
        <a:p>
          <a:endParaRPr lang="en-US"/>
        </a:p>
      </dgm:t>
    </dgm:pt>
    <dgm:pt modelId="{04EC3F1E-D890-0345-A468-313AB33E2070}" type="pres">
      <dgm:prSet presAssocID="{59CCDF82-0469-2D42-A797-21DFFB6EFD4C}" presName="node" presStyleLbl="vennNode1" presStyleIdx="5" presStyleCnt="8" custScaleX="119662" custRadScaleRad="112072" custRadScaleInc="16066">
        <dgm:presLayoutVars>
          <dgm:bulletEnabled val="1"/>
        </dgm:presLayoutVars>
      </dgm:prSet>
      <dgm:spPr/>
      <dgm:t>
        <a:bodyPr/>
        <a:lstStyle/>
        <a:p>
          <a:endParaRPr lang="en-US"/>
        </a:p>
      </dgm:t>
    </dgm:pt>
    <dgm:pt modelId="{D113746A-FD06-D644-ABC8-7E013C798553}" type="pres">
      <dgm:prSet presAssocID="{0024262A-02B7-FC43-8878-9B5AF40F6429}" presName="node" presStyleLbl="vennNode1" presStyleIdx="6" presStyleCnt="8">
        <dgm:presLayoutVars>
          <dgm:bulletEnabled val="1"/>
        </dgm:presLayoutVars>
      </dgm:prSet>
      <dgm:spPr/>
      <dgm:t>
        <a:bodyPr/>
        <a:lstStyle/>
        <a:p>
          <a:endParaRPr lang="en-US"/>
        </a:p>
      </dgm:t>
    </dgm:pt>
    <dgm:pt modelId="{FC9DAADE-AD3A-D44C-9FCC-9F3D4AA0A5E5}" type="pres">
      <dgm:prSet presAssocID="{2B179B13-A5D0-014F-8A0D-3C1B67F6E9AD}" presName="node" presStyleLbl="vennNode1" presStyleIdx="7" presStyleCnt="8" custScaleX="153629">
        <dgm:presLayoutVars>
          <dgm:bulletEnabled val="1"/>
        </dgm:presLayoutVars>
      </dgm:prSet>
      <dgm:spPr/>
      <dgm:t>
        <a:bodyPr/>
        <a:lstStyle/>
        <a:p>
          <a:endParaRPr lang="en-US"/>
        </a:p>
      </dgm:t>
    </dgm:pt>
  </dgm:ptLst>
  <dgm:cxnLst>
    <dgm:cxn modelId="{36D435E0-7D53-D24A-AD80-14B7D497DFD0}" type="presOf" srcId="{540CEAE1-BD04-9743-A3BD-43C2F479F385}" destId="{A666E4BD-972D-304B-A498-DA01D99FB34C}" srcOrd="0" destOrd="0" presId="urn:microsoft.com/office/officeart/2005/8/layout/radial3"/>
    <dgm:cxn modelId="{D8956C5E-2224-AF41-A93F-528EF2F9A77E}" type="presOf" srcId="{4C8CC519-5BAC-1F42-BB1E-CEA60DC06F19}" destId="{F943121B-3314-2245-9515-09B4801038A0}" srcOrd="0" destOrd="0" presId="urn:microsoft.com/office/officeart/2005/8/layout/radial3"/>
    <dgm:cxn modelId="{D27ADA7F-460C-9248-867E-90A06B7C786E}" srcId="{CE46CDC7-C483-8448-9D39-61542DE178D3}" destId="{77D39845-6F8B-7142-B42E-2D2806A5F16C}" srcOrd="1" destOrd="0" parTransId="{A8A035AC-50CC-FD41-A291-5EFE5A3406A9}" sibTransId="{C25DB0BB-D58E-F344-ADD1-90C0C5ED1FA1}"/>
    <dgm:cxn modelId="{1DFD5479-2589-274F-A40E-2F6CA6ECB3DF}" srcId="{CE46CDC7-C483-8448-9D39-61542DE178D3}" destId="{564ACFAF-A068-A74C-B5DD-DA0CF01E58E7}" srcOrd="2" destOrd="0" parTransId="{23B699B1-619B-B84C-821F-5732B4AD561C}" sibTransId="{27AE8C56-C3B5-2F40-B641-B3AF436291B0}"/>
    <dgm:cxn modelId="{45F50136-BC2F-414F-B8C0-183118A49D9B}" type="presOf" srcId="{E0564F5E-03A8-1647-BD70-5D54ACCEA6C8}" destId="{828EECDD-0B26-8C43-901B-70FB76DE03A4}" srcOrd="0" destOrd="0" presId="urn:microsoft.com/office/officeart/2005/8/layout/radial3"/>
    <dgm:cxn modelId="{3AB728C2-08B6-EE42-A88A-D64A42D3EEF3}" type="presOf" srcId="{CE46CDC7-C483-8448-9D39-61542DE178D3}" destId="{86DDA63F-6FC6-5C4A-8169-84A7846C6E54}" srcOrd="0" destOrd="0" presId="urn:microsoft.com/office/officeart/2005/8/layout/radial3"/>
    <dgm:cxn modelId="{95B535E0-9111-2148-9773-99CEDADABAA8}" srcId="{4C8CC519-5BAC-1F42-BB1E-CEA60DC06F19}" destId="{CE46CDC7-C483-8448-9D39-61542DE178D3}" srcOrd="0" destOrd="0" parTransId="{ACBD9A2C-63B8-1746-BF2A-3464F563D869}" sibTransId="{BD33FB96-0790-614D-B543-2C6AC368129D}"/>
    <dgm:cxn modelId="{846C486F-E3DB-8B46-9005-B161978BB3C5}" srcId="{CE46CDC7-C483-8448-9D39-61542DE178D3}" destId="{2B179B13-A5D0-014F-8A0D-3C1B67F6E9AD}" srcOrd="6" destOrd="0" parTransId="{306601D6-C2D3-E144-8730-DF217C74B440}" sibTransId="{6FD63F04-E5B0-C14C-A23A-E09E59456C80}"/>
    <dgm:cxn modelId="{C49F2661-378B-284F-9D47-324B7B84E4EE}" type="presOf" srcId="{2B179B13-A5D0-014F-8A0D-3C1B67F6E9AD}" destId="{FC9DAADE-AD3A-D44C-9FCC-9F3D4AA0A5E5}" srcOrd="0" destOrd="0" presId="urn:microsoft.com/office/officeart/2005/8/layout/radial3"/>
    <dgm:cxn modelId="{DB33F9BA-4D1E-CD45-889E-975AB35CEA67}" type="presOf" srcId="{0024262A-02B7-FC43-8878-9B5AF40F6429}" destId="{D113746A-FD06-D644-ABC8-7E013C798553}" srcOrd="0" destOrd="0" presId="urn:microsoft.com/office/officeart/2005/8/layout/radial3"/>
    <dgm:cxn modelId="{E2662A73-FA03-FE40-AE72-21D01DF598CB}" type="presOf" srcId="{77D39845-6F8B-7142-B42E-2D2806A5F16C}" destId="{2F04347E-59DA-B54F-8954-C2AA873BD2AC}" srcOrd="0" destOrd="0" presId="urn:microsoft.com/office/officeart/2005/8/layout/radial3"/>
    <dgm:cxn modelId="{3F6A4A54-F2C3-D340-8287-F74CB429DDF8}" type="presOf" srcId="{59CCDF82-0469-2D42-A797-21DFFB6EFD4C}" destId="{04EC3F1E-D890-0345-A468-313AB33E2070}" srcOrd="0" destOrd="0" presId="urn:microsoft.com/office/officeart/2005/8/layout/radial3"/>
    <dgm:cxn modelId="{22D3E522-0723-7A4B-B675-D29475D5BAC1}" srcId="{CE46CDC7-C483-8448-9D39-61542DE178D3}" destId="{E0564F5E-03A8-1647-BD70-5D54ACCEA6C8}" srcOrd="0" destOrd="0" parTransId="{94B51715-B3B6-FA4C-B9AC-E19DA49281CB}" sibTransId="{5047A664-4E69-4D47-834D-D000A504592B}"/>
    <dgm:cxn modelId="{08160F70-FA12-5E41-A5B5-5F8BE2525317}" srcId="{CE46CDC7-C483-8448-9D39-61542DE178D3}" destId="{540CEAE1-BD04-9743-A3BD-43C2F479F385}" srcOrd="3" destOrd="0" parTransId="{567287DE-C6D6-D84B-9E1E-8357DDA2A41F}" sibTransId="{3066F8DF-1FDE-3A48-8B3B-788B1EFCF02B}"/>
    <dgm:cxn modelId="{C8C1DCCC-3C07-7C47-AC9C-89B9B83663D3}" srcId="{CE46CDC7-C483-8448-9D39-61542DE178D3}" destId="{0024262A-02B7-FC43-8878-9B5AF40F6429}" srcOrd="5" destOrd="0" parTransId="{97100B45-F348-7840-8465-B96BBFDDBC68}" sibTransId="{23EE83EB-1CD6-A34A-BFD3-386E052EC6C8}"/>
    <dgm:cxn modelId="{8AF56AA7-3D2E-6A45-9DE9-A75B67933BDE}" type="presOf" srcId="{564ACFAF-A068-A74C-B5DD-DA0CF01E58E7}" destId="{B75553EC-19D9-794E-9988-0DADE4FBF382}" srcOrd="0" destOrd="0" presId="urn:microsoft.com/office/officeart/2005/8/layout/radial3"/>
    <dgm:cxn modelId="{0B7FE3E0-B885-C042-A46F-900B590E05AC}" srcId="{CE46CDC7-C483-8448-9D39-61542DE178D3}" destId="{59CCDF82-0469-2D42-A797-21DFFB6EFD4C}" srcOrd="4" destOrd="0" parTransId="{39C6D627-D596-2446-BB06-6DC312852603}" sibTransId="{B3599335-7935-6545-B14C-ECBB20A3F95B}"/>
    <dgm:cxn modelId="{41009EC4-8A3F-2B42-97D6-46D51439DA07}" type="presParOf" srcId="{F943121B-3314-2245-9515-09B4801038A0}" destId="{10AED9B1-9A3D-E44B-A4D6-DB940A70D1AD}" srcOrd="0" destOrd="0" presId="urn:microsoft.com/office/officeart/2005/8/layout/radial3"/>
    <dgm:cxn modelId="{2B0B3353-BC45-854E-AF2B-568209E5A9DC}" type="presParOf" srcId="{10AED9B1-9A3D-E44B-A4D6-DB940A70D1AD}" destId="{86DDA63F-6FC6-5C4A-8169-84A7846C6E54}" srcOrd="0" destOrd="0" presId="urn:microsoft.com/office/officeart/2005/8/layout/radial3"/>
    <dgm:cxn modelId="{3ACBF2B6-9AC8-0649-816D-3AD580E45109}" type="presParOf" srcId="{10AED9B1-9A3D-E44B-A4D6-DB940A70D1AD}" destId="{828EECDD-0B26-8C43-901B-70FB76DE03A4}" srcOrd="1" destOrd="0" presId="urn:microsoft.com/office/officeart/2005/8/layout/radial3"/>
    <dgm:cxn modelId="{BEE469FA-6CD0-4F47-AB59-6968DE086EB5}" type="presParOf" srcId="{10AED9B1-9A3D-E44B-A4D6-DB940A70D1AD}" destId="{2F04347E-59DA-B54F-8954-C2AA873BD2AC}" srcOrd="2" destOrd="0" presId="urn:microsoft.com/office/officeart/2005/8/layout/radial3"/>
    <dgm:cxn modelId="{957052F1-3112-9643-B760-09CE911D58F7}" type="presParOf" srcId="{10AED9B1-9A3D-E44B-A4D6-DB940A70D1AD}" destId="{B75553EC-19D9-794E-9988-0DADE4FBF382}" srcOrd="3" destOrd="0" presId="urn:microsoft.com/office/officeart/2005/8/layout/radial3"/>
    <dgm:cxn modelId="{6A555767-EEAA-DE4B-AB4A-79E04719FC97}" type="presParOf" srcId="{10AED9B1-9A3D-E44B-A4D6-DB940A70D1AD}" destId="{A666E4BD-972D-304B-A498-DA01D99FB34C}" srcOrd="4" destOrd="0" presId="urn:microsoft.com/office/officeart/2005/8/layout/radial3"/>
    <dgm:cxn modelId="{2E63CE67-7D71-F140-BCB8-53A3940FE473}" type="presParOf" srcId="{10AED9B1-9A3D-E44B-A4D6-DB940A70D1AD}" destId="{04EC3F1E-D890-0345-A468-313AB33E2070}" srcOrd="5" destOrd="0" presId="urn:microsoft.com/office/officeart/2005/8/layout/radial3"/>
    <dgm:cxn modelId="{8491AB09-615D-194C-9398-D973E1FB2907}" type="presParOf" srcId="{10AED9B1-9A3D-E44B-A4D6-DB940A70D1AD}" destId="{D113746A-FD06-D644-ABC8-7E013C798553}" srcOrd="6" destOrd="0" presId="urn:microsoft.com/office/officeart/2005/8/layout/radial3"/>
    <dgm:cxn modelId="{18FF54AF-109B-3341-B8CA-09EB468B494B}" type="presParOf" srcId="{10AED9B1-9A3D-E44B-A4D6-DB940A70D1AD}" destId="{FC9DAADE-AD3A-D44C-9FCC-9F3D4AA0A5E5}" srcOrd="7" destOrd="0" presId="urn:microsoft.com/office/officeart/2005/8/layout/radial3"/>
  </dgm:cxnLst>
  <dgm:bg>
    <a:noFill/>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F026AE-CC72-4AF5-94F4-8EE80C8BF2C5}" type="doc">
      <dgm:prSet loTypeId="urn:microsoft.com/office/officeart/2005/8/layout/hList1" loCatId="list" qsTypeId="urn:microsoft.com/office/officeart/2005/8/quickstyle/simple5" qsCatId="simple" csTypeId="urn:microsoft.com/office/officeart/2005/8/colors/colorful2" csCatId="colorful" phldr="1"/>
      <dgm:spPr/>
      <dgm:t>
        <a:bodyPr/>
        <a:lstStyle/>
        <a:p>
          <a:endParaRPr lang="en-US"/>
        </a:p>
      </dgm:t>
    </dgm:pt>
    <dgm:pt modelId="{AFBBC435-276E-43B9-B84A-9E210078FCE7}">
      <dgm:prSet phldrT="[Text]" custT="1"/>
      <dgm:spPr/>
      <dgm:t>
        <a:bodyPr/>
        <a:lstStyle/>
        <a:p>
          <a:r>
            <a:rPr lang="en-US" sz="1200" b="1" cap="small" baseline="0" dirty="0">
              <a:solidFill>
                <a:schemeClr val="tx1"/>
              </a:solidFill>
              <a:latin typeface="Arial" panose="020B0604020202020204" pitchFamily="34" charset="0"/>
              <a:cs typeface="Arial" panose="020B0604020202020204" pitchFamily="34" charset="0"/>
            </a:rPr>
            <a:t>Innovation</a:t>
          </a:r>
          <a:endParaRPr lang="en-US" sz="1130" b="1" cap="small" baseline="0" dirty="0">
            <a:solidFill>
              <a:schemeClr val="tx1"/>
            </a:solidFill>
            <a:latin typeface="Arial" panose="020B0604020202020204" pitchFamily="34" charset="0"/>
            <a:cs typeface="Arial" panose="020B0604020202020204" pitchFamily="34" charset="0"/>
          </a:endParaRPr>
        </a:p>
      </dgm:t>
    </dgm:pt>
    <dgm:pt modelId="{6CC860E5-75A3-42D3-987E-1FA1609061F3}" type="parTrans" cxnId="{D1DC3FE6-7A90-4670-8D34-18499F215BB9}">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B015678D-CE0C-4718-9B69-C0C79CC744D9}" type="sibTrans" cxnId="{D1DC3FE6-7A90-4670-8D34-18499F215BB9}">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790D3C44-305D-4687-A7E8-6A400792D395}">
      <dgm:prSet phldrT="[Text]"/>
      <dgm:spPr/>
      <dgm:t>
        <a:bodyPr/>
        <a:lstStyle/>
        <a:p>
          <a:pPr algn="just"/>
          <a:r>
            <a:rPr lang="en-ZA" b="1" dirty="0">
              <a:solidFill>
                <a:schemeClr val="tx1"/>
              </a:solidFill>
              <a:effectLst/>
              <a:latin typeface="Arial" panose="020B0604020202020204" pitchFamily="34" charset="0"/>
              <a:ea typeface="Calibri" panose="020F0502020204030204" pitchFamily="34" charset="0"/>
              <a:cs typeface="Arial" panose="020B0604020202020204" pitchFamily="34" charset="0"/>
            </a:rPr>
            <a:t>Living this value means that we will seek to: </a:t>
          </a:r>
          <a:endParaRPr lang="en-US" b="1" dirty="0">
            <a:solidFill>
              <a:schemeClr val="tx1"/>
            </a:solidFill>
            <a:latin typeface="Arial" panose="020B0604020202020204" pitchFamily="34" charset="0"/>
            <a:cs typeface="Arial" panose="020B0604020202020204" pitchFamily="34" charset="0"/>
          </a:endParaRPr>
        </a:p>
      </dgm:t>
    </dgm:pt>
    <dgm:pt modelId="{201D6158-737A-4DD9-A487-C58565C4C7D3}" type="parTrans" cxnId="{C0D0ABC2-366D-4646-9C3F-4AF806DE38A8}">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04A7E1EE-E4B8-4CDC-8432-0B7264182639}" type="sibTrans" cxnId="{C0D0ABC2-366D-4646-9C3F-4AF806DE38A8}">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AC627677-B5EB-4F84-88D1-E28CFDCCB30F}">
      <dgm:prSet phldrT="[Text]" custT="1"/>
      <dgm:spPr/>
      <dgm:t>
        <a:bodyPr/>
        <a:lstStyle/>
        <a:p>
          <a:r>
            <a:rPr lang="en-US" sz="1200" b="1" cap="small" baseline="0" dirty="0">
              <a:solidFill>
                <a:schemeClr val="tx1"/>
              </a:solidFill>
              <a:latin typeface="Arial" panose="020B0604020202020204" pitchFamily="34" charset="0"/>
              <a:cs typeface="Arial" panose="020B0604020202020204" pitchFamily="34" charset="0"/>
            </a:rPr>
            <a:t>Integrity</a:t>
          </a:r>
        </a:p>
      </dgm:t>
    </dgm:pt>
    <dgm:pt modelId="{46E0EE45-8C45-43B3-8F44-DBBB9EA6FE86}" type="parTrans" cxnId="{F8173AE9-09DA-4356-B4FD-048F7DEE9335}">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48FC87A0-305F-4641-BC3F-C47CFE35D04F}" type="sibTrans" cxnId="{F8173AE9-09DA-4356-B4FD-048F7DEE9335}">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37122491-BE26-45C4-A740-1EDD889410AB}">
      <dgm:prSet phldrT="[Text]" custT="1"/>
      <dgm:spPr/>
      <dgm:t>
        <a:bodyPr/>
        <a:lstStyle/>
        <a:p>
          <a:r>
            <a:rPr lang="en-US" sz="1200" b="1" cap="small" baseline="0" dirty="0">
              <a:solidFill>
                <a:schemeClr val="tx1"/>
              </a:solidFill>
              <a:latin typeface="Arial" panose="020B0604020202020204" pitchFamily="34" charset="0"/>
              <a:cs typeface="Arial" panose="020B0604020202020204" pitchFamily="34" charset="0"/>
            </a:rPr>
            <a:t>Professionalism</a:t>
          </a:r>
        </a:p>
      </dgm:t>
    </dgm:pt>
    <dgm:pt modelId="{7D08ECDB-275E-493C-B334-A1A82BBC90F4}" type="parTrans" cxnId="{E0F4D3E4-6B9A-4C50-981D-31EB055C8CE6}">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A96BF217-8D0C-46A6-8C8E-0886CA8CB033}" type="sibTrans" cxnId="{E0F4D3E4-6B9A-4C50-981D-31EB055C8CE6}">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7FC8B866-BFF7-4FDD-B283-5C953486D7B7}">
      <dgm:prSet phldrT="[Text]"/>
      <dgm:spPr/>
      <dgm:t>
        <a:bodyPr/>
        <a:lstStyle/>
        <a:p>
          <a:pPr algn="just"/>
          <a:r>
            <a:rPr lang="en-ZA" b="1" dirty="0">
              <a:solidFill>
                <a:schemeClr val="tx1"/>
              </a:solidFill>
              <a:effectLst/>
              <a:latin typeface="Arial" panose="020B0604020202020204" pitchFamily="34" charset="0"/>
              <a:ea typeface="Calibri" panose="020F0502020204030204" pitchFamily="34" charset="0"/>
              <a:cs typeface="Arial" panose="020B0604020202020204" pitchFamily="34" charset="0"/>
            </a:rPr>
            <a:t>Living this value means that we will seek to: </a:t>
          </a:r>
          <a:endParaRPr lang="en-US" b="1" dirty="0">
            <a:solidFill>
              <a:schemeClr val="tx1"/>
            </a:solidFill>
            <a:latin typeface="Arial" panose="020B0604020202020204" pitchFamily="34" charset="0"/>
            <a:cs typeface="Arial" panose="020B0604020202020204" pitchFamily="34" charset="0"/>
          </a:endParaRPr>
        </a:p>
      </dgm:t>
    </dgm:pt>
    <dgm:pt modelId="{AC600499-DEA7-4DA7-8060-E661798C7970}" type="parTrans" cxnId="{67A4F7BE-4F21-44B4-A58A-7359FB8817C5}">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EEBEAF21-5117-488D-91A4-C06301AD39D2}" type="sibTrans" cxnId="{67A4F7BE-4F21-44B4-A58A-7359FB8817C5}">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576D1E9B-60BE-409F-9A6F-017B008B9FF4}">
      <dgm:prSet/>
      <dgm:spPr/>
      <dgm:t>
        <a:bodyPr/>
        <a:lstStyle/>
        <a:p>
          <a:pPr algn="l"/>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Display a commitment to being “radical” in what we do;</a:t>
          </a:r>
        </a:p>
      </dgm:t>
    </dgm:pt>
    <dgm:pt modelId="{1DFED3E5-570F-407B-A4C7-A531C56E383C}" type="parTrans" cxnId="{6B70EA76-B7D5-4594-9916-7CDC40A3282B}">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907B6E7A-FFF2-42F9-9A31-6DE165F9D9FF}" type="sibTrans" cxnId="{6B70EA76-B7D5-4594-9916-7CDC40A3282B}">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2C421201-B9E9-4945-81A6-160845423881}">
      <dgm:prSet/>
      <dgm:spPr/>
      <dgm:t>
        <a:bodyPr/>
        <a:lstStyle/>
        <a:p>
          <a:pPr algn="l"/>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Foster innovative ideas and solutions in order to deliver exceptional results; and</a:t>
          </a:r>
        </a:p>
      </dgm:t>
    </dgm:pt>
    <dgm:pt modelId="{8A2CABC9-7CBE-4381-A02C-C811C6662683}" type="parTrans" cxnId="{A76C4EAC-2222-4911-918C-2169AB9EB347}">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74FA924A-466E-4CE8-B12B-A2364FBB9AEF}" type="sibTrans" cxnId="{A76C4EAC-2222-4911-918C-2169AB9EB347}">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858A5ECD-51F6-46DD-A1A5-B4F7DC466387}">
      <dgm:prSet/>
      <dgm:spPr/>
      <dgm:t>
        <a:bodyPr/>
        <a:lstStyle/>
        <a:p>
          <a:pPr algn="l"/>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Continuously seek new and better ways to serve our clients.</a:t>
          </a:r>
          <a:endParaRPr lang="en-US" dirty="0">
            <a:solidFill>
              <a:schemeClr val="tx1"/>
            </a:solidFill>
            <a:latin typeface="Arial" panose="020B0604020202020204" pitchFamily="34" charset="0"/>
            <a:cs typeface="Arial" panose="020B0604020202020204" pitchFamily="34" charset="0"/>
          </a:endParaRPr>
        </a:p>
      </dgm:t>
    </dgm:pt>
    <dgm:pt modelId="{316B3C06-D9B9-47BC-BA70-5F4D3FDC9E3B}" type="parTrans" cxnId="{C1334CEA-A236-4202-A260-4DFDBA26DA0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CC84F599-39F4-4089-BC03-DC6E0120B880}" type="sibTrans" cxnId="{C1334CEA-A236-4202-A260-4DFDBA26DA0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CEBA619F-C803-45E3-A109-1197338A5804}">
      <dgm:prSet/>
      <dgm:spPr/>
      <dgm:t>
        <a:bodyPr/>
        <a:lstStyle/>
        <a:p>
          <a:pPr algn="l"/>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Behave with integrity in all our actions, always acting in the best interest of the organisation. </a:t>
          </a:r>
        </a:p>
      </dgm:t>
    </dgm:pt>
    <dgm:pt modelId="{C89A65AC-DA43-41BA-8820-BBCC0086B01B}">
      <dgm:prSet/>
      <dgm:spPr/>
      <dgm:t>
        <a:bodyPr/>
        <a:lstStyle/>
        <a:p>
          <a:pPr algn="l"/>
          <a:r>
            <a:rPr lang="en-ZA">
              <a:solidFill>
                <a:schemeClr val="tx1"/>
              </a:solidFill>
              <a:effectLst/>
              <a:latin typeface="Arial" panose="020B0604020202020204" pitchFamily="34" charset="0"/>
              <a:ea typeface="Calibri" panose="020F0502020204030204" pitchFamily="34" charset="0"/>
              <a:cs typeface="Arial" panose="020B0604020202020204" pitchFamily="34" charset="0"/>
            </a:rPr>
            <a:t>Ensure open and transparent communication; and </a:t>
          </a:r>
          <a:endPar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dgm:t>
    </dgm:pt>
    <dgm:pt modelId="{1CE25C1A-F744-413D-A5BD-64DA447EC4DC}">
      <dgm:prSet/>
      <dgm:spPr/>
      <dgm:t>
        <a:bodyPr/>
        <a:lstStyle/>
        <a:p>
          <a:pPr algn="l"/>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Uphold ethical, honest behaviour; </a:t>
          </a:r>
        </a:p>
      </dgm:t>
    </dgm:pt>
    <dgm:pt modelId="{595E2EAC-0E2B-49AE-A103-3F3E53B2A259}">
      <dgm:prSet/>
      <dgm:spPr/>
      <dgm:t>
        <a:bodyPr/>
        <a:lstStyle/>
        <a:p>
          <a:pPr algn="l"/>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Consistently honour our commitments;</a:t>
          </a:r>
        </a:p>
      </dgm:t>
    </dgm:pt>
    <dgm:pt modelId="{C2F66A40-1B3C-42DE-BD3D-98615CC8E74C}">
      <dgm:prSet phldrT="[Text]"/>
      <dgm:spPr/>
      <dgm:t>
        <a:bodyPr/>
        <a:lstStyle/>
        <a:p>
          <a:pPr algn="just"/>
          <a:r>
            <a:rPr lang="en-ZA" b="1" dirty="0">
              <a:solidFill>
                <a:schemeClr val="tx1"/>
              </a:solidFill>
              <a:effectLst/>
              <a:latin typeface="Arial" panose="020B0604020202020204" pitchFamily="34" charset="0"/>
              <a:ea typeface="Calibri" panose="020F0502020204030204" pitchFamily="34" charset="0"/>
              <a:cs typeface="Arial" panose="020B0604020202020204" pitchFamily="34" charset="0"/>
            </a:rPr>
            <a:t>Living this value means that we will seek to: </a:t>
          </a:r>
          <a:endParaRPr lang="en-US" b="1" dirty="0">
            <a:solidFill>
              <a:schemeClr val="tx1"/>
            </a:solidFill>
            <a:latin typeface="Arial" panose="020B0604020202020204" pitchFamily="34" charset="0"/>
            <a:cs typeface="Arial" panose="020B0604020202020204" pitchFamily="34" charset="0"/>
          </a:endParaRPr>
        </a:p>
      </dgm:t>
    </dgm:pt>
    <dgm:pt modelId="{B4BE586F-ECD6-4761-9D04-83748F5917E1}" type="sibTrans" cxnId="{CE78C8F8-BD86-4845-8FB7-F92A881762AF}">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AED4D7ED-0264-4A3F-AC32-1EE0E6A9EE48}" type="parTrans" cxnId="{CE78C8F8-BD86-4845-8FB7-F92A881762AF}">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66F18C7D-5B08-43B0-8495-550806438335}" type="sibTrans" cxnId="{5972AD2D-2797-4AB4-97DA-DA68F3621A4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1FC1FA19-9D8C-443F-BD41-87F47440087D}" type="parTrans" cxnId="{5972AD2D-2797-4AB4-97DA-DA68F3621A4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FAB7D3C6-B9CE-44F6-9B2C-F30825105F47}" type="sibTrans" cxnId="{87D0B31C-369D-4919-AF58-5C91C8BC1CEA}">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6E61DF2F-69C1-4240-941F-D723D8A5C07C}" type="parTrans" cxnId="{87D0B31C-369D-4919-AF58-5C91C8BC1CEA}">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6CBAE035-3083-40D6-9776-3F5912F8BD34}" type="sibTrans" cxnId="{A49C9EFE-14D2-4F64-B4DD-2AA6EC55B3F4}">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1D9564D9-08AA-48D6-AA4F-29E5DD825B3E}" type="parTrans" cxnId="{A49C9EFE-14D2-4F64-B4DD-2AA6EC55B3F4}">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1124A74C-0ACD-4352-8A27-454A211E4F2B}" type="sibTrans" cxnId="{D2FB0469-B278-4121-B96C-68E3AD06C40C}">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8C07A83C-B29C-48E3-BB61-535889F92362}" type="parTrans" cxnId="{D2FB0469-B278-4121-B96C-68E3AD06C40C}">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0D73859D-F7A3-4349-AD62-90787C17C31C}">
      <dgm:prSet/>
      <dgm:spPr/>
      <dgm:t>
        <a:bodyPr/>
        <a:lstStyle/>
        <a:p>
          <a:pPr algn="l"/>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Serve with utmost respect, competence and professional mannerism;</a:t>
          </a:r>
        </a:p>
      </dgm:t>
    </dgm:pt>
    <dgm:pt modelId="{BC49D454-6327-41A1-B594-9673A9767D3F}" type="parTrans" cxnId="{74E4D8BA-1018-4F0B-92D3-69FF3A5C8266}">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3A0AE988-720F-42F4-829C-B468AA19597A}" type="sibTrans" cxnId="{74E4D8BA-1018-4F0B-92D3-69FF3A5C8266}">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EE181D86-9C3E-4EE1-B6BD-5E0775013DE1}">
      <dgm:prSet/>
      <dgm:spPr/>
      <dgm:t>
        <a:bodyPr/>
        <a:lstStyle/>
        <a:p>
          <a:pPr algn="l"/>
          <a:r>
            <a:rPr lang="en-ZA">
              <a:solidFill>
                <a:schemeClr val="tx1"/>
              </a:solidFill>
              <a:effectLst/>
              <a:latin typeface="Arial" panose="020B0604020202020204" pitchFamily="34" charset="0"/>
              <a:ea typeface="Calibri" panose="020F0502020204030204" pitchFamily="34" charset="0"/>
              <a:cs typeface="Arial" panose="020B0604020202020204" pitchFamily="34" charset="0"/>
            </a:rPr>
            <a:t>Display punctuality, reliability, dependability and a commitment to meet deadlines; and</a:t>
          </a:r>
          <a:endPar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dgm:t>
    </dgm:pt>
    <dgm:pt modelId="{C44BDE56-2DB0-415B-935F-9FEFD89AA576}" type="parTrans" cxnId="{B7AE3AE4-D8DC-410C-8B80-A3FA0459962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A021995D-AF27-492B-8A61-CD248625D95D}" type="sibTrans" cxnId="{B7AE3AE4-D8DC-410C-8B80-A3FA0459962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09734E54-49A4-4B85-B300-E34DFF525199}">
      <dgm:prSet/>
      <dgm:spPr/>
      <dgm:t>
        <a:bodyPr/>
        <a:lstStyle/>
        <a:p>
          <a:pPr algn="l"/>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Cooperate with all role players.</a:t>
          </a:r>
        </a:p>
      </dgm:t>
    </dgm:pt>
    <dgm:pt modelId="{044A2DAE-8FB5-485A-B817-91E0EA36576B}" type="parTrans" cxnId="{0D0A3D71-FFFE-408B-911D-5CA40A25320D}">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5FF074D8-0543-4CB6-AE5C-7FE67254CC33}" type="sibTrans" cxnId="{0D0A3D71-FFFE-408B-911D-5CA40A25320D}">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23867AF6-B82A-4731-9F7E-D084DC124891}">
      <dgm:prSet/>
      <dgm:spPr/>
      <dgm:t>
        <a:bodyPr/>
        <a:lstStyle/>
        <a:p>
          <a:pPr algn="just"/>
          <a:r>
            <a:rPr lang="en-ZA" b="1" dirty="0">
              <a:solidFill>
                <a:schemeClr val="tx1"/>
              </a:solidFill>
              <a:effectLst/>
              <a:latin typeface="Arial" panose="020B0604020202020204" pitchFamily="34" charset="0"/>
              <a:ea typeface="Calibri" panose="020F0502020204030204" pitchFamily="34" charset="0"/>
              <a:cs typeface="Arial" panose="020B0604020202020204" pitchFamily="34" charset="0"/>
            </a:rPr>
            <a:t>Living this value means that we will seek to: </a:t>
          </a:r>
        </a:p>
      </dgm:t>
    </dgm:pt>
    <dgm:pt modelId="{859BA34C-F7A2-47CD-8565-D8456B1CF114}" type="parTrans" cxnId="{A5BCF2DD-B65A-4682-9917-9DEEE2B1E82A}">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EF90E33A-D6AF-4D66-AE04-5BEADEEB164E}" type="sibTrans" cxnId="{A5BCF2DD-B65A-4682-9917-9DEEE2B1E82A}">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BA500000-D0E2-4470-80A2-2FCE06B0E730}">
      <dgm:prSet/>
      <dgm:spPr/>
      <dgm:t>
        <a:bodyPr/>
        <a:lstStyle/>
        <a:p>
          <a:pPr algn="just"/>
          <a:r>
            <a:rPr lang="en-ZA" b="1" dirty="0">
              <a:solidFill>
                <a:schemeClr val="tx1"/>
              </a:solidFill>
              <a:effectLst/>
              <a:latin typeface="Arial" panose="020B0604020202020204" pitchFamily="34" charset="0"/>
              <a:ea typeface="Calibri" panose="020F0502020204030204" pitchFamily="34" charset="0"/>
              <a:cs typeface="Arial" panose="020B0604020202020204" pitchFamily="34" charset="0"/>
            </a:rPr>
            <a:t>Living this value means that we will seek to: </a:t>
          </a:r>
        </a:p>
      </dgm:t>
    </dgm:pt>
    <dgm:pt modelId="{6C3D44E5-9139-4C62-9C99-E37F9CA8C107}" type="parTrans" cxnId="{864B1387-A378-499D-B2E4-AA07699A8F7D}">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B9B69B1E-86E5-4109-B53E-EF6DB1DD7D03}" type="sibTrans" cxnId="{864B1387-A378-499D-B2E4-AA07699A8F7D}">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319F64EB-CF7A-45AE-B565-17C1D87AECA2}">
      <dgm:prSet custT="1"/>
      <dgm:spPr/>
      <dgm:t>
        <a:bodyPr/>
        <a:lstStyle/>
        <a:p>
          <a:r>
            <a:rPr lang="en-ZA" sz="1200"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Customer Centric</a:t>
          </a:r>
        </a:p>
      </dgm:t>
    </dgm:pt>
    <dgm:pt modelId="{60AD5B28-2E47-4F07-A8AC-009798D0151D}" type="parTrans" cxnId="{2DEA5266-F611-451B-89AB-D61F8578441E}">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2724265D-AD85-4533-A3DC-63065675B021}" type="sibTrans" cxnId="{2DEA5266-F611-451B-89AB-D61F8578441E}">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F49083EA-4A8B-4013-A134-8E9653161C5A}">
      <dgm:prSet/>
      <dgm:spPr/>
      <dgm:t>
        <a:bodyPr/>
        <a:lstStyle/>
        <a:p>
          <a:r>
            <a:rPr lang="en-ZA" b="1" cap="small"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Commitment</a:t>
          </a:r>
        </a:p>
      </dgm:t>
    </dgm:pt>
    <dgm:pt modelId="{F9735F20-44FE-4DB7-8FA6-3AF485A3997B}" type="parTrans" cxnId="{2485AA13-B4C6-47A0-A5A9-53DBCFE47F76}">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60B314CE-B8BC-4BE1-8BA4-BAADC98AEBBB}" type="sibTrans" cxnId="{2485AA13-B4C6-47A0-A5A9-53DBCFE47F76}">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7E71E99C-CBE4-44F1-8858-358077EE6C40}">
      <dgm:prSet/>
      <dgm:spPr/>
      <dgm:t>
        <a:bodyPr/>
        <a:lstStyle/>
        <a:p>
          <a:pPr algn="l"/>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Place customer service excellence at the centre of everything we do;</a:t>
          </a:r>
        </a:p>
      </dgm:t>
    </dgm:pt>
    <dgm:pt modelId="{2642A3F1-821B-4877-BA6C-6CACA898AF78}" type="parTrans" cxnId="{BD4A2941-22CA-47A5-9E2D-53DD44194736}">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8117D609-6A99-4EF9-AA3A-AF53A770AD1A}" type="sibTrans" cxnId="{BD4A2941-22CA-47A5-9E2D-53DD44194736}">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68A29CB6-CAA9-47A1-8B96-82C8DB5F7CDA}">
      <dgm:prSet/>
      <dgm:spPr/>
      <dgm:t>
        <a:bodyPr/>
        <a:lstStyle/>
        <a:p>
          <a:pPr algn="l"/>
          <a:r>
            <a:rPr lang="en-ZA">
              <a:solidFill>
                <a:schemeClr val="tx1"/>
              </a:solidFill>
              <a:effectLst/>
              <a:latin typeface="Arial" panose="020B0604020202020204" pitchFamily="34" charset="0"/>
              <a:ea typeface="Calibri" panose="020F0502020204030204" pitchFamily="34" charset="0"/>
              <a:cs typeface="Arial" panose="020B0604020202020204" pitchFamily="34" charset="0"/>
            </a:rPr>
            <a:t>Create a nurturing environment by partnering with our clients and employees, and in the way in which we care and support them;</a:t>
          </a:r>
          <a:endPar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dgm:t>
    </dgm:pt>
    <dgm:pt modelId="{137B43D1-50B0-43BA-9F12-C63FE2115AA5}" type="parTrans" cxnId="{D6B0473C-33DF-4D8C-87D5-6482EA3F18E8}">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C6DA6869-481B-4FCF-B795-596829395123}" type="sibTrans" cxnId="{D6B0473C-33DF-4D8C-87D5-6482EA3F18E8}">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2D63D570-4DAD-41A7-9C5E-A67A9E431270}">
      <dgm:prSet/>
      <dgm:spPr/>
      <dgm:t>
        <a:bodyPr/>
        <a:lstStyle/>
        <a:p>
          <a:pPr algn="l"/>
          <a:r>
            <a:rPr lang="en-ZA">
              <a:solidFill>
                <a:schemeClr val="tx1"/>
              </a:solidFill>
              <a:effectLst/>
              <a:latin typeface="Arial" panose="020B0604020202020204" pitchFamily="34" charset="0"/>
              <a:ea typeface="Calibri" panose="020F0502020204030204" pitchFamily="34" charset="0"/>
              <a:cs typeface="Arial" panose="020B0604020202020204" pitchFamily="34" charset="0"/>
            </a:rPr>
            <a:t>Always be available and accessible in providing public services to our society; and</a:t>
          </a:r>
          <a:endPar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dgm:t>
    </dgm:pt>
    <dgm:pt modelId="{25833552-7F40-49A6-ABA8-1071E0606849}" type="parTrans" cxnId="{515D425B-7F57-4443-9397-83BAACD459F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B83E52ED-7BDF-458A-AB54-1450A4F7B7AC}" type="sibTrans" cxnId="{515D425B-7F57-4443-9397-83BAACD459F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DD4E83B9-6E1B-4891-B688-E01F7F139BA7}">
      <dgm:prSet/>
      <dgm:spPr/>
      <dgm:t>
        <a:bodyPr/>
        <a:lstStyle/>
        <a:p>
          <a:pPr algn="l"/>
          <a:r>
            <a:rPr lang="en-ZA">
              <a:solidFill>
                <a:schemeClr val="tx1"/>
              </a:solidFill>
              <a:effectLst/>
              <a:latin typeface="Arial" panose="020B0604020202020204" pitchFamily="34" charset="0"/>
              <a:ea typeface="Calibri" panose="020F0502020204030204" pitchFamily="34" charset="0"/>
              <a:cs typeface="Arial" panose="020B0604020202020204" pitchFamily="34" charset="0"/>
            </a:rPr>
            <a:t>Understand customer needs and respond timeously, efficiently and effectively to customer queries and requests.</a:t>
          </a:r>
          <a:endPar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dgm:t>
    </dgm:pt>
    <dgm:pt modelId="{4CD375BA-4F9B-45BF-928A-E560DDC1483F}" type="parTrans" cxnId="{BFDD0D58-8AB7-4D63-9F10-255C27349537}">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EEFCAAB0-0375-4FEA-BA48-8A5EB7912E42}" type="sibTrans" cxnId="{BFDD0D58-8AB7-4D63-9F10-255C27349537}">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4CE8635C-C2D1-4C53-9CEB-7D20EAA14116}">
      <dgm:prSet/>
      <dgm:spPr/>
      <dgm:t>
        <a:bodyPr/>
        <a:lstStyle/>
        <a:p>
          <a:pPr algn="l"/>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Do what is needed to get the work done; </a:t>
          </a:r>
        </a:p>
      </dgm:t>
    </dgm:pt>
    <dgm:pt modelId="{5AA57A42-5C6C-4420-823F-B2EB5E6E0EE6}" type="parTrans" cxnId="{E930A14C-6844-4F05-84C2-53C542E061B0}">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9A7ADA48-4B60-458A-BEB4-195A8911A6CD}" type="sibTrans" cxnId="{E930A14C-6844-4F05-84C2-53C542E061B0}">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8CAF71B8-C5C8-4855-BF93-78120FB24C0F}">
      <dgm:prSet/>
      <dgm:spPr/>
      <dgm:t>
        <a:bodyPr/>
        <a:lstStyle/>
        <a:p>
          <a:pPr algn="l"/>
          <a:r>
            <a:rPr lang="en-ZA">
              <a:solidFill>
                <a:schemeClr val="tx1"/>
              </a:solidFill>
              <a:effectLst/>
              <a:latin typeface="Arial" panose="020B0604020202020204" pitchFamily="34" charset="0"/>
              <a:ea typeface="Calibri" panose="020F0502020204030204" pitchFamily="34" charset="0"/>
              <a:cs typeface="Arial" panose="020B0604020202020204" pitchFamily="34" charset="0"/>
            </a:rPr>
            <a:t>Be selfless, resolute, purposeful and steadfast;  </a:t>
          </a:r>
          <a:endPar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dgm:t>
    </dgm:pt>
    <dgm:pt modelId="{D6533134-51F5-425A-8749-A8C23F9B5D7D}" type="parTrans" cxnId="{D9A08057-29BC-48BE-A9DD-2A124A55FB1A}">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3F31ABFA-6A25-46FC-974F-DB08A14EDF2D}" type="sibTrans" cxnId="{D9A08057-29BC-48BE-A9DD-2A124A55FB1A}">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42B01DAD-C6F2-45BC-BBE1-D927AB4996D6}">
      <dgm:prSet/>
      <dgm:spPr/>
      <dgm:t>
        <a:bodyPr/>
        <a:lstStyle/>
        <a:p>
          <a:pPr algn="l"/>
          <a:r>
            <a:rPr lang="en-ZA">
              <a:solidFill>
                <a:schemeClr val="tx1"/>
              </a:solidFill>
              <a:effectLst/>
              <a:latin typeface="Arial" panose="020B0604020202020204" pitchFamily="34" charset="0"/>
              <a:ea typeface="Calibri" panose="020F0502020204030204" pitchFamily="34" charset="0"/>
              <a:cs typeface="Arial" panose="020B0604020202020204" pitchFamily="34" charset="0"/>
            </a:rPr>
            <a:t>Be committed to efforts of job creation, alleviating poverty and reducing inequality; and</a:t>
          </a:r>
          <a:endPar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dgm:t>
    </dgm:pt>
    <dgm:pt modelId="{6A494D2A-CCCA-44BE-8E43-607298E3008B}" type="parTrans" cxnId="{D3BBF3C2-1322-419C-92B1-10F79903BF73}">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B65E0616-36F2-406A-B9AB-78736ABEC949}" type="sibTrans" cxnId="{D3BBF3C2-1322-419C-92B1-10F79903BF73}">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7A0B7257-C361-488E-A64F-BEB1D4070C6E}">
      <dgm:prSet/>
      <dgm:spPr/>
      <dgm:t>
        <a:bodyPr/>
        <a:lstStyle/>
        <a:p>
          <a:pPr algn="l"/>
          <a:r>
            <a:rPr lang="en-ZA" dirty="0">
              <a:solidFill>
                <a:schemeClr val="tx1"/>
              </a:solidFill>
              <a:effectLst/>
              <a:latin typeface="Arial" panose="020B0604020202020204" pitchFamily="34" charset="0"/>
              <a:ea typeface="Calibri" panose="020F0502020204030204" pitchFamily="34" charset="0"/>
              <a:cs typeface="Arial" panose="020B0604020202020204" pitchFamily="34" charset="0"/>
            </a:rPr>
            <a:t>Display a solution-driven attitude, and commitment to serve.</a:t>
          </a:r>
        </a:p>
      </dgm:t>
    </dgm:pt>
    <dgm:pt modelId="{87487F65-153C-4767-8E44-2909002CF347}" type="parTrans" cxnId="{7BC8E4B6-93D0-4433-93D9-20FE89CCF855}">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EE5D33B9-94B9-466B-83BA-E0EFA39A0BAC}" type="sibTrans" cxnId="{7BC8E4B6-93D0-4433-93D9-20FE89CCF855}">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8CD4FACA-C421-4C1C-AF60-0E92A81319E3}" type="pres">
      <dgm:prSet presAssocID="{92F026AE-CC72-4AF5-94F4-8EE80C8BF2C5}" presName="Name0" presStyleCnt="0">
        <dgm:presLayoutVars>
          <dgm:dir/>
          <dgm:animLvl val="lvl"/>
          <dgm:resizeHandles val="exact"/>
        </dgm:presLayoutVars>
      </dgm:prSet>
      <dgm:spPr/>
      <dgm:t>
        <a:bodyPr/>
        <a:lstStyle/>
        <a:p>
          <a:endParaRPr lang="en-US"/>
        </a:p>
      </dgm:t>
    </dgm:pt>
    <dgm:pt modelId="{7AAB6F0A-82D4-4A75-B0A8-A0E8ED0D856C}" type="pres">
      <dgm:prSet presAssocID="{AFBBC435-276E-43B9-B84A-9E210078FCE7}" presName="composite" presStyleCnt="0"/>
      <dgm:spPr/>
    </dgm:pt>
    <dgm:pt modelId="{2E2EA9F8-491C-4C7C-98B4-5149D9E3D96B}" type="pres">
      <dgm:prSet presAssocID="{AFBBC435-276E-43B9-B84A-9E210078FCE7}" presName="parTx" presStyleLbl="alignNode1" presStyleIdx="0" presStyleCnt="5" custLinFactNeighborX="-901" custLinFactNeighborY="-68399">
        <dgm:presLayoutVars>
          <dgm:chMax val="0"/>
          <dgm:chPref val="0"/>
          <dgm:bulletEnabled val="1"/>
        </dgm:presLayoutVars>
      </dgm:prSet>
      <dgm:spPr/>
      <dgm:t>
        <a:bodyPr/>
        <a:lstStyle/>
        <a:p>
          <a:endParaRPr lang="en-US"/>
        </a:p>
      </dgm:t>
    </dgm:pt>
    <dgm:pt modelId="{A09E95E4-4B07-4FDB-8992-F26D431CC6FE}" type="pres">
      <dgm:prSet presAssocID="{AFBBC435-276E-43B9-B84A-9E210078FCE7}" presName="desTx" presStyleLbl="alignAccFollowNode1" presStyleIdx="0" presStyleCnt="5">
        <dgm:presLayoutVars>
          <dgm:bulletEnabled val="1"/>
        </dgm:presLayoutVars>
      </dgm:prSet>
      <dgm:spPr/>
      <dgm:t>
        <a:bodyPr/>
        <a:lstStyle/>
        <a:p>
          <a:endParaRPr lang="en-US"/>
        </a:p>
      </dgm:t>
    </dgm:pt>
    <dgm:pt modelId="{35FE7140-C85E-4893-B023-947EA201FA66}" type="pres">
      <dgm:prSet presAssocID="{B015678D-CE0C-4718-9B69-C0C79CC744D9}" presName="space" presStyleCnt="0"/>
      <dgm:spPr/>
    </dgm:pt>
    <dgm:pt modelId="{F14FA5ED-98D2-4F26-88BF-8295090126C4}" type="pres">
      <dgm:prSet presAssocID="{AC627677-B5EB-4F84-88D1-E28CFDCCB30F}" presName="composite" presStyleCnt="0"/>
      <dgm:spPr/>
    </dgm:pt>
    <dgm:pt modelId="{822B0C02-229D-45D6-AE44-3BA8728EA4B5}" type="pres">
      <dgm:prSet presAssocID="{AC627677-B5EB-4F84-88D1-E28CFDCCB30F}" presName="parTx" presStyleLbl="alignNode1" presStyleIdx="1" presStyleCnt="5" custLinFactNeighborX="-1650" custLinFactNeighborY="-68399">
        <dgm:presLayoutVars>
          <dgm:chMax val="0"/>
          <dgm:chPref val="0"/>
          <dgm:bulletEnabled val="1"/>
        </dgm:presLayoutVars>
      </dgm:prSet>
      <dgm:spPr/>
      <dgm:t>
        <a:bodyPr/>
        <a:lstStyle/>
        <a:p>
          <a:endParaRPr lang="en-US"/>
        </a:p>
      </dgm:t>
    </dgm:pt>
    <dgm:pt modelId="{DCA282ED-9F59-4529-9C59-2D0A2CABCEF3}" type="pres">
      <dgm:prSet presAssocID="{AC627677-B5EB-4F84-88D1-E28CFDCCB30F}" presName="desTx" presStyleLbl="alignAccFollowNode1" presStyleIdx="1" presStyleCnt="5">
        <dgm:presLayoutVars>
          <dgm:bulletEnabled val="1"/>
        </dgm:presLayoutVars>
      </dgm:prSet>
      <dgm:spPr/>
      <dgm:t>
        <a:bodyPr/>
        <a:lstStyle/>
        <a:p>
          <a:endParaRPr lang="en-US"/>
        </a:p>
      </dgm:t>
    </dgm:pt>
    <dgm:pt modelId="{4578F547-7C49-44D7-BA23-BD0876310149}" type="pres">
      <dgm:prSet presAssocID="{48FC87A0-305F-4641-BC3F-C47CFE35D04F}" presName="space" presStyleCnt="0"/>
      <dgm:spPr/>
    </dgm:pt>
    <dgm:pt modelId="{AC9DAA0E-D82D-4897-9716-6DD06FCE1FB1}" type="pres">
      <dgm:prSet presAssocID="{37122491-BE26-45C4-A740-1EDD889410AB}" presName="composite" presStyleCnt="0"/>
      <dgm:spPr/>
    </dgm:pt>
    <dgm:pt modelId="{B8FA46F1-7518-4315-93F0-471BC1EECA45}" type="pres">
      <dgm:prSet presAssocID="{37122491-BE26-45C4-A740-1EDD889410AB}" presName="parTx" presStyleLbl="alignNode1" presStyleIdx="2" presStyleCnt="5" custLinFactNeighborX="-320" custLinFactNeighborY="-68399">
        <dgm:presLayoutVars>
          <dgm:chMax val="0"/>
          <dgm:chPref val="0"/>
          <dgm:bulletEnabled val="1"/>
        </dgm:presLayoutVars>
      </dgm:prSet>
      <dgm:spPr/>
      <dgm:t>
        <a:bodyPr/>
        <a:lstStyle/>
        <a:p>
          <a:endParaRPr lang="en-US"/>
        </a:p>
      </dgm:t>
    </dgm:pt>
    <dgm:pt modelId="{C9197AFD-ED26-4028-8824-699A69FDEC76}" type="pres">
      <dgm:prSet presAssocID="{37122491-BE26-45C4-A740-1EDD889410AB}" presName="desTx" presStyleLbl="alignAccFollowNode1" presStyleIdx="2" presStyleCnt="5">
        <dgm:presLayoutVars>
          <dgm:bulletEnabled val="1"/>
        </dgm:presLayoutVars>
      </dgm:prSet>
      <dgm:spPr/>
      <dgm:t>
        <a:bodyPr/>
        <a:lstStyle/>
        <a:p>
          <a:endParaRPr lang="en-US"/>
        </a:p>
      </dgm:t>
    </dgm:pt>
    <dgm:pt modelId="{CFDC53EB-A077-44FB-BDE7-D3AE6F9633A4}" type="pres">
      <dgm:prSet presAssocID="{A96BF217-8D0C-46A6-8C8E-0886CA8CB033}" presName="space" presStyleCnt="0"/>
      <dgm:spPr/>
    </dgm:pt>
    <dgm:pt modelId="{6D9760E3-5A1E-404A-A833-AF373C20EA9A}" type="pres">
      <dgm:prSet presAssocID="{319F64EB-CF7A-45AE-B565-17C1D87AECA2}" presName="composite" presStyleCnt="0"/>
      <dgm:spPr/>
    </dgm:pt>
    <dgm:pt modelId="{FC16BC3D-F5F8-43C4-9251-9474B8819AB0}" type="pres">
      <dgm:prSet presAssocID="{319F64EB-CF7A-45AE-B565-17C1D87AECA2}" presName="parTx" presStyleLbl="alignNode1" presStyleIdx="3" presStyleCnt="5" custLinFactNeighborX="-2290" custLinFactNeighborY="-68399">
        <dgm:presLayoutVars>
          <dgm:chMax val="0"/>
          <dgm:chPref val="0"/>
          <dgm:bulletEnabled val="1"/>
        </dgm:presLayoutVars>
      </dgm:prSet>
      <dgm:spPr/>
      <dgm:t>
        <a:bodyPr/>
        <a:lstStyle/>
        <a:p>
          <a:endParaRPr lang="en-US"/>
        </a:p>
      </dgm:t>
    </dgm:pt>
    <dgm:pt modelId="{48C21F6C-73DB-4982-8567-2C73CAF0E1A8}" type="pres">
      <dgm:prSet presAssocID="{319F64EB-CF7A-45AE-B565-17C1D87AECA2}" presName="desTx" presStyleLbl="alignAccFollowNode1" presStyleIdx="3" presStyleCnt="5" custLinFactNeighborX="-640">
        <dgm:presLayoutVars>
          <dgm:bulletEnabled val="1"/>
        </dgm:presLayoutVars>
      </dgm:prSet>
      <dgm:spPr/>
      <dgm:t>
        <a:bodyPr/>
        <a:lstStyle/>
        <a:p>
          <a:endParaRPr lang="en-US"/>
        </a:p>
      </dgm:t>
    </dgm:pt>
    <dgm:pt modelId="{7CA88E6C-E388-4839-8166-E11DA58110F2}" type="pres">
      <dgm:prSet presAssocID="{2724265D-AD85-4533-A3DC-63065675B021}" presName="space" presStyleCnt="0"/>
      <dgm:spPr/>
    </dgm:pt>
    <dgm:pt modelId="{1DA7B7F6-D92D-4694-BACB-E2ED6697DB3D}" type="pres">
      <dgm:prSet presAssocID="{F49083EA-4A8B-4013-A134-8E9653161C5A}" presName="composite" presStyleCnt="0"/>
      <dgm:spPr/>
    </dgm:pt>
    <dgm:pt modelId="{5ECC4AA6-9153-4C1E-8104-51528AB1EDEC}" type="pres">
      <dgm:prSet presAssocID="{F49083EA-4A8B-4013-A134-8E9653161C5A}" presName="parTx" presStyleLbl="alignNode1" presStyleIdx="4" presStyleCnt="5" custLinFactNeighborX="261" custLinFactNeighborY="-68399">
        <dgm:presLayoutVars>
          <dgm:chMax val="0"/>
          <dgm:chPref val="0"/>
          <dgm:bulletEnabled val="1"/>
        </dgm:presLayoutVars>
      </dgm:prSet>
      <dgm:spPr/>
      <dgm:t>
        <a:bodyPr/>
        <a:lstStyle/>
        <a:p>
          <a:endParaRPr lang="en-US"/>
        </a:p>
      </dgm:t>
    </dgm:pt>
    <dgm:pt modelId="{06E8C93A-F3B3-4362-ACEB-FD6031958AE3}" type="pres">
      <dgm:prSet presAssocID="{F49083EA-4A8B-4013-A134-8E9653161C5A}" presName="desTx" presStyleLbl="alignAccFollowNode1" presStyleIdx="4" presStyleCnt="5" custLinFactNeighborX="-1280">
        <dgm:presLayoutVars>
          <dgm:bulletEnabled val="1"/>
        </dgm:presLayoutVars>
      </dgm:prSet>
      <dgm:spPr/>
      <dgm:t>
        <a:bodyPr/>
        <a:lstStyle/>
        <a:p>
          <a:endParaRPr lang="en-US"/>
        </a:p>
      </dgm:t>
    </dgm:pt>
  </dgm:ptLst>
  <dgm:cxnLst>
    <dgm:cxn modelId="{CE78C8F8-BD86-4845-8FB7-F92A881762AF}" srcId="{AC627677-B5EB-4F84-88D1-E28CFDCCB30F}" destId="{C2F66A40-1B3C-42DE-BD3D-98615CC8E74C}" srcOrd="0" destOrd="0" parTransId="{AED4D7ED-0264-4A3F-AC32-1EE0E6A9EE48}" sibTransId="{B4BE586F-ECD6-4761-9D04-83748F5917E1}"/>
    <dgm:cxn modelId="{C0D0ABC2-366D-4646-9C3F-4AF806DE38A8}" srcId="{AFBBC435-276E-43B9-B84A-9E210078FCE7}" destId="{790D3C44-305D-4687-A7E8-6A400792D395}" srcOrd="0" destOrd="0" parTransId="{201D6158-737A-4DD9-A487-C58565C4C7D3}" sibTransId="{04A7E1EE-E4B8-4CDC-8432-0B7264182639}"/>
    <dgm:cxn modelId="{D332FA28-68B9-40E0-A8FF-19E91D47BD56}" type="presOf" srcId="{7FC8B866-BFF7-4FDD-B283-5C953486D7B7}" destId="{C9197AFD-ED26-4028-8824-699A69FDEC76}" srcOrd="0" destOrd="0" presId="urn:microsoft.com/office/officeart/2005/8/layout/hList1"/>
    <dgm:cxn modelId="{D9A08057-29BC-48BE-A9DD-2A124A55FB1A}" srcId="{23867AF6-B82A-4731-9F7E-D084DC124891}" destId="{8CAF71B8-C5C8-4855-BF93-78120FB24C0F}" srcOrd="1" destOrd="0" parTransId="{D6533134-51F5-425A-8749-A8C23F9B5D7D}" sibTransId="{3F31ABFA-6A25-46FC-974F-DB08A14EDF2D}"/>
    <dgm:cxn modelId="{7F16AFD1-E9C4-4E7B-9355-F7BDDDD1D029}" type="presOf" srcId="{EE181D86-9C3E-4EE1-B6BD-5E0775013DE1}" destId="{C9197AFD-ED26-4028-8824-699A69FDEC76}" srcOrd="0" destOrd="2" presId="urn:microsoft.com/office/officeart/2005/8/layout/hList1"/>
    <dgm:cxn modelId="{87D0B31C-369D-4919-AF58-5C91C8BC1CEA}" srcId="{C2F66A40-1B3C-42DE-BD3D-98615CC8E74C}" destId="{C89A65AC-DA43-41BA-8820-BBCC0086B01B}" srcOrd="2" destOrd="0" parTransId="{6E61DF2F-69C1-4240-941F-D723D8A5C07C}" sibTransId="{FAB7D3C6-B9CE-44F6-9B2C-F30825105F47}"/>
    <dgm:cxn modelId="{408915F9-0C76-41FD-A51D-C563F4DDFAA3}" type="presOf" srcId="{AFBBC435-276E-43B9-B84A-9E210078FCE7}" destId="{2E2EA9F8-491C-4C7C-98B4-5149D9E3D96B}" srcOrd="0" destOrd="0" presId="urn:microsoft.com/office/officeart/2005/8/layout/hList1"/>
    <dgm:cxn modelId="{0D0A3D71-FFFE-408B-911D-5CA40A25320D}" srcId="{7FC8B866-BFF7-4FDD-B283-5C953486D7B7}" destId="{09734E54-49A4-4B85-B300-E34DFF525199}" srcOrd="2" destOrd="0" parTransId="{044A2DAE-8FB5-485A-B817-91E0EA36576B}" sibTransId="{5FF074D8-0543-4CB6-AE5C-7FE67254CC33}"/>
    <dgm:cxn modelId="{F8173AE9-09DA-4356-B4FD-048F7DEE9335}" srcId="{92F026AE-CC72-4AF5-94F4-8EE80C8BF2C5}" destId="{AC627677-B5EB-4F84-88D1-E28CFDCCB30F}" srcOrd="1" destOrd="0" parTransId="{46E0EE45-8C45-43B3-8F44-DBBB9EA6FE86}" sibTransId="{48FC87A0-305F-4641-BC3F-C47CFE35D04F}"/>
    <dgm:cxn modelId="{D3BBF3C2-1322-419C-92B1-10F79903BF73}" srcId="{23867AF6-B82A-4731-9F7E-D084DC124891}" destId="{42B01DAD-C6F2-45BC-BBE1-D927AB4996D6}" srcOrd="2" destOrd="0" parTransId="{6A494D2A-CCCA-44BE-8E43-607298E3008B}" sibTransId="{B65E0616-36F2-406A-B9AB-78736ABEC949}"/>
    <dgm:cxn modelId="{A49C9EFE-14D2-4F64-B4DD-2AA6EC55B3F4}" srcId="{C2F66A40-1B3C-42DE-BD3D-98615CC8E74C}" destId="{1CE25C1A-F744-413D-A5BD-64DA447EC4DC}" srcOrd="1" destOrd="0" parTransId="{1D9564D9-08AA-48D6-AA4F-29E5DD825B3E}" sibTransId="{6CBAE035-3083-40D6-9776-3F5912F8BD34}"/>
    <dgm:cxn modelId="{5972AD2D-2797-4AB4-97DA-DA68F3621A42}" srcId="{C2F66A40-1B3C-42DE-BD3D-98615CC8E74C}" destId="{CEBA619F-C803-45E3-A109-1197338A5804}" srcOrd="3" destOrd="0" parTransId="{1FC1FA19-9D8C-443F-BD41-87F47440087D}" sibTransId="{66F18C7D-5B08-43B0-8495-550806438335}"/>
    <dgm:cxn modelId="{2DEA5266-F611-451B-89AB-D61F8578441E}" srcId="{92F026AE-CC72-4AF5-94F4-8EE80C8BF2C5}" destId="{319F64EB-CF7A-45AE-B565-17C1D87AECA2}" srcOrd="3" destOrd="0" parTransId="{60AD5B28-2E47-4F07-A8AC-009798D0151D}" sibTransId="{2724265D-AD85-4533-A3DC-63065675B021}"/>
    <dgm:cxn modelId="{864B1387-A378-499D-B2E4-AA07699A8F7D}" srcId="{319F64EB-CF7A-45AE-B565-17C1D87AECA2}" destId="{BA500000-D0E2-4470-80A2-2FCE06B0E730}" srcOrd="0" destOrd="0" parTransId="{6C3D44E5-9139-4C62-9C99-E37F9CA8C107}" sibTransId="{B9B69B1E-86E5-4109-B53E-EF6DB1DD7D03}"/>
    <dgm:cxn modelId="{674CD2FD-E302-4412-82FC-EEC43527DF73}" type="presOf" srcId="{92F026AE-CC72-4AF5-94F4-8EE80C8BF2C5}" destId="{8CD4FACA-C421-4C1C-AF60-0E92A81319E3}" srcOrd="0" destOrd="0" presId="urn:microsoft.com/office/officeart/2005/8/layout/hList1"/>
    <dgm:cxn modelId="{E0F4D3E4-6B9A-4C50-981D-31EB055C8CE6}" srcId="{92F026AE-CC72-4AF5-94F4-8EE80C8BF2C5}" destId="{37122491-BE26-45C4-A740-1EDD889410AB}" srcOrd="2" destOrd="0" parTransId="{7D08ECDB-275E-493C-B334-A1A82BBC90F4}" sibTransId="{A96BF217-8D0C-46A6-8C8E-0886CA8CB033}"/>
    <dgm:cxn modelId="{4F199C9F-C556-4724-ADEC-2AB438FCC1FF}" type="presOf" srcId="{BA500000-D0E2-4470-80A2-2FCE06B0E730}" destId="{48C21F6C-73DB-4982-8567-2C73CAF0E1A8}" srcOrd="0" destOrd="0" presId="urn:microsoft.com/office/officeart/2005/8/layout/hList1"/>
    <dgm:cxn modelId="{515D425B-7F57-4443-9397-83BAACD459F2}" srcId="{BA500000-D0E2-4470-80A2-2FCE06B0E730}" destId="{2D63D570-4DAD-41A7-9C5E-A67A9E431270}" srcOrd="2" destOrd="0" parTransId="{25833552-7F40-49A6-ABA8-1071E0606849}" sibTransId="{B83E52ED-7BDF-458A-AB54-1450A4F7B7AC}"/>
    <dgm:cxn modelId="{1D2107C9-98B2-407D-A5A4-68251F5D5DA2}" type="presOf" srcId="{2C421201-B9E9-4945-81A6-160845423881}" destId="{A09E95E4-4B07-4FDB-8992-F26D431CC6FE}" srcOrd="0" destOrd="2" presId="urn:microsoft.com/office/officeart/2005/8/layout/hList1"/>
    <dgm:cxn modelId="{A7D5616E-697D-487A-AA6C-B1AE3E37FD1F}" type="presOf" srcId="{319F64EB-CF7A-45AE-B565-17C1D87AECA2}" destId="{FC16BC3D-F5F8-43C4-9251-9474B8819AB0}" srcOrd="0" destOrd="0" presId="urn:microsoft.com/office/officeart/2005/8/layout/hList1"/>
    <dgm:cxn modelId="{A9D031AC-C0AD-4191-BF2A-24FAAD81422E}" type="presOf" srcId="{0D73859D-F7A3-4349-AD62-90787C17C31C}" destId="{C9197AFD-ED26-4028-8824-699A69FDEC76}" srcOrd="0" destOrd="1" presId="urn:microsoft.com/office/officeart/2005/8/layout/hList1"/>
    <dgm:cxn modelId="{0A940664-B28B-4601-A4C1-CFFA474452A5}" type="presOf" srcId="{7A0B7257-C361-488E-A64F-BEB1D4070C6E}" destId="{06E8C93A-F3B3-4362-ACEB-FD6031958AE3}" srcOrd="0" destOrd="4" presId="urn:microsoft.com/office/officeart/2005/8/layout/hList1"/>
    <dgm:cxn modelId="{B788D6EC-21C7-4021-A1E1-C4D9587E464C}" type="presOf" srcId="{595E2EAC-0E2B-49AE-A103-3F3E53B2A259}" destId="{DCA282ED-9F59-4529-9C59-2D0A2CABCEF3}" srcOrd="0" destOrd="1" presId="urn:microsoft.com/office/officeart/2005/8/layout/hList1"/>
    <dgm:cxn modelId="{74E4D8BA-1018-4F0B-92D3-69FF3A5C8266}" srcId="{7FC8B866-BFF7-4FDD-B283-5C953486D7B7}" destId="{0D73859D-F7A3-4349-AD62-90787C17C31C}" srcOrd="0" destOrd="0" parTransId="{BC49D454-6327-41A1-B594-9673A9767D3F}" sibTransId="{3A0AE988-720F-42F4-829C-B468AA19597A}"/>
    <dgm:cxn modelId="{ACC00BC5-C126-4184-A31F-24AE01138D49}" type="presOf" srcId="{8CAF71B8-C5C8-4855-BF93-78120FB24C0F}" destId="{06E8C93A-F3B3-4362-ACEB-FD6031958AE3}" srcOrd="0" destOrd="2" presId="urn:microsoft.com/office/officeart/2005/8/layout/hList1"/>
    <dgm:cxn modelId="{6B70EA76-B7D5-4594-9916-7CDC40A3282B}" srcId="{790D3C44-305D-4687-A7E8-6A400792D395}" destId="{576D1E9B-60BE-409F-9A6F-017B008B9FF4}" srcOrd="0" destOrd="0" parTransId="{1DFED3E5-570F-407B-A4C7-A531C56E383C}" sibTransId="{907B6E7A-FFF2-42F9-9A31-6DE165F9D9FF}"/>
    <dgm:cxn modelId="{876C5343-F1B5-420C-8F56-BDE37335629A}" type="presOf" srcId="{C2F66A40-1B3C-42DE-BD3D-98615CC8E74C}" destId="{DCA282ED-9F59-4529-9C59-2D0A2CABCEF3}" srcOrd="0" destOrd="0" presId="urn:microsoft.com/office/officeart/2005/8/layout/hList1"/>
    <dgm:cxn modelId="{8F95A1A6-621C-4758-A042-D6D857C6B69F}" type="presOf" srcId="{790D3C44-305D-4687-A7E8-6A400792D395}" destId="{A09E95E4-4B07-4FDB-8992-F26D431CC6FE}" srcOrd="0" destOrd="0" presId="urn:microsoft.com/office/officeart/2005/8/layout/hList1"/>
    <dgm:cxn modelId="{5F24D00C-9C13-47D9-AC2B-3E6223C44F44}" type="presOf" srcId="{23867AF6-B82A-4731-9F7E-D084DC124891}" destId="{06E8C93A-F3B3-4362-ACEB-FD6031958AE3}" srcOrd="0" destOrd="0" presId="urn:microsoft.com/office/officeart/2005/8/layout/hList1"/>
    <dgm:cxn modelId="{A76C4EAC-2222-4911-918C-2169AB9EB347}" srcId="{790D3C44-305D-4687-A7E8-6A400792D395}" destId="{2C421201-B9E9-4945-81A6-160845423881}" srcOrd="1" destOrd="0" parTransId="{8A2CABC9-7CBE-4381-A02C-C811C6662683}" sibTransId="{74FA924A-466E-4CE8-B12B-A2364FBB9AEF}"/>
    <dgm:cxn modelId="{20D12E03-83CE-4F6F-B897-3099CEC909F7}" type="presOf" srcId="{576D1E9B-60BE-409F-9A6F-017B008B9FF4}" destId="{A09E95E4-4B07-4FDB-8992-F26D431CC6FE}" srcOrd="0" destOrd="1" presId="urn:microsoft.com/office/officeart/2005/8/layout/hList1"/>
    <dgm:cxn modelId="{7F0D348A-35C0-4173-9A19-26D5A2272AB8}" type="presOf" srcId="{C89A65AC-DA43-41BA-8820-BBCC0086B01B}" destId="{DCA282ED-9F59-4529-9C59-2D0A2CABCEF3}" srcOrd="0" destOrd="3" presId="urn:microsoft.com/office/officeart/2005/8/layout/hList1"/>
    <dgm:cxn modelId="{67A4F7BE-4F21-44B4-A58A-7359FB8817C5}" srcId="{37122491-BE26-45C4-A740-1EDD889410AB}" destId="{7FC8B866-BFF7-4FDD-B283-5C953486D7B7}" srcOrd="0" destOrd="0" parTransId="{AC600499-DEA7-4DA7-8060-E661798C7970}" sibTransId="{EEBEAF21-5117-488D-91A4-C06301AD39D2}"/>
    <dgm:cxn modelId="{48D2AE76-190F-4BA2-856E-77DA39786F86}" type="presOf" srcId="{CEBA619F-C803-45E3-A109-1197338A5804}" destId="{DCA282ED-9F59-4529-9C59-2D0A2CABCEF3}" srcOrd="0" destOrd="4" presId="urn:microsoft.com/office/officeart/2005/8/layout/hList1"/>
    <dgm:cxn modelId="{B7AE3AE4-D8DC-410C-8B80-A3FA04599622}" srcId="{7FC8B866-BFF7-4FDD-B283-5C953486D7B7}" destId="{EE181D86-9C3E-4EE1-B6BD-5E0775013DE1}" srcOrd="1" destOrd="0" parTransId="{C44BDE56-2DB0-415B-935F-9FEFD89AA576}" sibTransId="{A021995D-AF27-492B-8A61-CD248625D95D}"/>
    <dgm:cxn modelId="{D2FB0469-B278-4121-B96C-68E3AD06C40C}" srcId="{C2F66A40-1B3C-42DE-BD3D-98615CC8E74C}" destId="{595E2EAC-0E2B-49AE-A103-3F3E53B2A259}" srcOrd="0" destOrd="0" parTransId="{8C07A83C-B29C-48E3-BB61-535889F92362}" sibTransId="{1124A74C-0ACD-4352-8A27-454A211E4F2B}"/>
    <dgm:cxn modelId="{BE49DE34-3C4E-4A6D-A430-F32FDD45556B}" type="presOf" srcId="{37122491-BE26-45C4-A740-1EDD889410AB}" destId="{B8FA46F1-7518-4315-93F0-471BC1EECA45}" srcOrd="0" destOrd="0" presId="urn:microsoft.com/office/officeart/2005/8/layout/hList1"/>
    <dgm:cxn modelId="{64BCFEA3-DD5D-4F78-A20F-171E58345A8A}" type="presOf" srcId="{42B01DAD-C6F2-45BC-BBE1-D927AB4996D6}" destId="{06E8C93A-F3B3-4362-ACEB-FD6031958AE3}" srcOrd="0" destOrd="3" presId="urn:microsoft.com/office/officeart/2005/8/layout/hList1"/>
    <dgm:cxn modelId="{D1DC3FE6-7A90-4670-8D34-18499F215BB9}" srcId="{92F026AE-CC72-4AF5-94F4-8EE80C8BF2C5}" destId="{AFBBC435-276E-43B9-B84A-9E210078FCE7}" srcOrd="0" destOrd="0" parTransId="{6CC860E5-75A3-42D3-987E-1FA1609061F3}" sibTransId="{B015678D-CE0C-4718-9B69-C0C79CC744D9}"/>
    <dgm:cxn modelId="{B288C7A7-82DB-4D40-9F89-01C3A94B1AE3}" type="presOf" srcId="{858A5ECD-51F6-46DD-A1A5-B4F7DC466387}" destId="{A09E95E4-4B07-4FDB-8992-F26D431CC6FE}" srcOrd="0" destOrd="3" presId="urn:microsoft.com/office/officeart/2005/8/layout/hList1"/>
    <dgm:cxn modelId="{D1B902D8-4AFD-42A4-AE24-323EA2959999}" type="presOf" srcId="{F49083EA-4A8B-4013-A134-8E9653161C5A}" destId="{5ECC4AA6-9153-4C1E-8104-51528AB1EDEC}" srcOrd="0" destOrd="0" presId="urn:microsoft.com/office/officeart/2005/8/layout/hList1"/>
    <dgm:cxn modelId="{085843A9-C383-495D-BD24-48716474AEBC}" type="presOf" srcId="{1CE25C1A-F744-413D-A5BD-64DA447EC4DC}" destId="{DCA282ED-9F59-4529-9C59-2D0A2CABCEF3}" srcOrd="0" destOrd="2" presId="urn:microsoft.com/office/officeart/2005/8/layout/hList1"/>
    <dgm:cxn modelId="{E930A14C-6844-4F05-84C2-53C542E061B0}" srcId="{23867AF6-B82A-4731-9F7E-D084DC124891}" destId="{4CE8635C-C2D1-4C53-9CEB-7D20EAA14116}" srcOrd="0" destOrd="0" parTransId="{5AA57A42-5C6C-4420-823F-B2EB5E6E0EE6}" sibTransId="{9A7ADA48-4B60-458A-BEB4-195A8911A6CD}"/>
    <dgm:cxn modelId="{ECC5FDEC-9599-437E-9AA0-2E9F44CBA4B1}" type="presOf" srcId="{68A29CB6-CAA9-47A1-8B96-82C8DB5F7CDA}" destId="{48C21F6C-73DB-4982-8567-2C73CAF0E1A8}" srcOrd="0" destOrd="2" presId="urn:microsoft.com/office/officeart/2005/8/layout/hList1"/>
    <dgm:cxn modelId="{551642F5-AFA9-404C-861B-2219127E2DE2}" type="presOf" srcId="{09734E54-49A4-4B85-B300-E34DFF525199}" destId="{C9197AFD-ED26-4028-8824-699A69FDEC76}" srcOrd="0" destOrd="3" presId="urn:microsoft.com/office/officeart/2005/8/layout/hList1"/>
    <dgm:cxn modelId="{7BC8E4B6-93D0-4433-93D9-20FE89CCF855}" srcId="{23867AF6-B82A-4731-9F7E-D084DC124891}" destId="{7A0B7257-C361-488E-A64F-BEB1D4070C6E}" srcOrd="3" destOrd="0" parTransId="{87487F65-153C-4767-8E44-2909002CF347}" sibTransId="{EE5D33B9-94B9-466B-83BA-E0EFA39A0BAC}"/>
    <dgm:cxn modelId="{2485AA13-B4C6-47A0-A5A9-53DBCFE47F76}" srcId="{92F026AE-CC72-4AF5-94F4-8EE80C8BF2C5}" destId="{F49083EA-4A8B-4013-A134-8E9653161C5A}" srcOrd="4" destOrd="0" parTransId="{F9735F20-44FE-4DB7-8FA6-3AF485A3997B}" sibTransId="{60B314CE-B8BC-4BE1-8BA4-BAADC98AEBBB}"/>
    <dgm:cxn modelId="{5F433708-1477-4F26-9C44-1EE9854087CF}" type="presOf" srcId="{DD4E83B9-6E1B-4891-B688-E01F7F139BA7}" destId="{48C21F6C-73DB-4982-8567-2C73CAF0E1A8}" srcOrd="0" destOrd="4" presId="urn:microsoft.com/office/officeart/2005/8/layout/hList1"/>
    <dgm:cxn modelId="{8C36CC16-7035-40F1-8C54-813886EB65F3}" type="presOf" srcId="{4CE8635C-C2D1-4C53-9CEB-7D20EAA14116}" destId="{06E8C93A-F3B3-4362-ACEB-FD6031958AE3}" srcOrd="0" destOrd="1" presId="urn:microsoft.com/office/officeart/2005/8/layout/hList1"/>
    <dgm:cxn modelId="{C1334CEA-A236-4202-A260-4DFDBA26DA02}" srcId="{790D3C44-305D-4687-A7E8-6A400792D395}" destId="{858A5ECD-51F6-46DD-A1A5-B4F7DC466387}" srcOrd="2" destOrd="0" parTransId="{316B3C06-D9B9-47BC-BA70-5F4D3FDC9E3B}" sibTransId="{CC84F599-39F4-4089-BC03-DC6E0120B880}"/>
    <dgm:cxn modelId="{A5BCF2DD-B65A-4682-9917-9DEEE2B1E82A}" srcId="{F49083EA-4A8B-4013-A134-8E9653161C5A}" destId="{23867AF6-B82A-4731-9F7E-D084DC124891}" srcOrd="0" destOrd="0" parTransId="{859BA34C-F7A2-47CD-8565-D8456B1CF114}" sibTransId="{EF90E33A-D6AF-4D66-AE04-5BEADEEB164E}"/>
    <dgm:cxn modelId="{DDBA193C-5FDD-4FCA-A176-2F11CA1E90ED}" type="presOf" srcId="{AC627677-B5EB-4F84-88D1-E28CFDCCB30F}" destId="{822B0C02-229D-45D6-AE44-3BA8728EA4B5}" srcOrd="0" destOrd="0" presId="urn:microsoft.com/office/officeart/2005/8/layout/hList1"/>
    <dgm:cxn modelId="{BFDD0D58-8AB7-4D63-9F10-255C27349537}" srcId="{BA500000-D0E2-4470-80A2-2FCE06B0E730}" destId="{DD4E83B9-6E1B-4891-B688-E01F7F139BA7}" srcOrd="3" destOrd="0" parTransId="{4CD375BA-4F9B-45BF-928A-E560DDC1483F}" sibTransId="{EEFCAAB0-0375-4FEA-BA48-8A5EB7912E42}"/>
    <dgm:cxn modelId="{F02B018A-7355-4C25-92F1-65FD5FC33BDF}" type="presOf" srcId="{2D63D570-4DAD-41A7-9C5E-A67A9E431270}" destId="{48C21F6C-73DB-4982-8567-2C73CAF0E1A8}" srcOrd="0" destOrd="3" presId="urn:microsoft.com/office/officeart/2005/8/layout/hList1"/>
    <dgm:cxn modelId="{05215535-A39A-4D2C-8E43-548CE5462E11}" type="presOf" srcId="{7E71E99C-CBE4-44F1-8858-358077EE6C40}" destId="{48C21F6C-73DB-4982-8567-2C73CAF0E1A8}" srcOrd="0" destOrd="1" presId="urn:microsoft.com/office/officeart/2005/8/layout/hList1"/>
    <dgm:cxn modelId="{D6B0473C-33DF-4D8C-87D5-6482EA3F18E8}" srcId="{BA500000-D0E2-4470-80A2-2FCE06B0E730}" destId="{68A29CB6-CAA9-47A1-8B96-82C8DB5F7CDA}" srcOrd="1" destOrd="0" parTransId="{137B43D1-50B0-43BA-9F12-C63FE2115AA5}" sibTransId="{C6DA6869-481B-4FCF-B795-596829395123}"/>
    <dgm:cxn modelId="{BD4A2941-22CA-47A5-9E2D-53DD44194736}" srcId="{BA500000-D0E2-4470-80A2-2FCE06B0E730}" destId="{7E71E99C-CBE4-44F1-8858-358077EE6C40}" srcOrd="0" destOrd="0" parTransId="{2642A3F1-821B-4877-BA6C-6CACA898AF78}" sibTransId="{8117D609-6A99-4EF9-AA3A-AF53A770AD1A}"/>
    <dgm:cxn modelId="{A9732363-A00D-43E0-9279-87EC6839DCA3}" type="presParOf" srcId="{8CD4FACA-C421-4C1C-AF60-0E92A81319E3}" destId="{7AAB6F0A-82D4-4A75-B0A8-A0E8ED0D856C}" srcOrd="0" destOrd="0" presId="urn:microsoft.com/office/officeart/2005/8/layout/hList1"/>
    <dgm:cxn modelId="{078AA421-A562-4B3E-AFD8-090E08B86577}" type="presParOf" srcId="{7AAB6F0A-82D4-4A75-B0A8-A0E8ED0D856C}" destId="{2E2EA9F8-491C-4C7C-98B4-5149D9E3D96B}" srcOrd="0" destOrd="0" presId="urn:microsoft.com/office/officeart/2005/8/layout/hList1"/>
    <dgm:cxn modelId="{1A085D44-BBDE-4861-90F9-946CBBC2C48A}" type="presParOf" srcId="{7AAB6F0A-82D4-4A75-B0A8-A0E8ED0D856C}" destId="{A09E95E4-4B07-4FDB-8992-F26D431CC6FE}" srcOrd="1" destOrd="0" presId="urn:microsoft.com/office/officeart/2005/8/layout/hList1"/>
    <dgm:cxn modelId="{8D942602-2325-4C6B-A672-E0FC313C9A78}" type="presParOf" srcId="{8CD4FACA-C421-4C1C-AF60-0E92A81319E3}" destId="{35FE7140-C85E-4893-B023-947EA201FA66}" srcOrd="1" destOrd="0" presId="urn:microsoft.com/office/officeart/2005/8/layout/hList1"/>
    <dgm:cxn modelId="{0F91DFFD-23E3-432C-8125-DF301A3A76C7}" type="presParOf" srcId="{8CD4FACA-C421-4C1C-AF60-0E92A81319E3}" destId="{F14FA5ED-98D2-4F26-88BF-8295090126C4}" srcOrd="2" destOrd="0" presId="urn:microsoft.com/office/officeart/2005/8/layout/hList1"/>
    <dgm:cxn modelId="{8E4364DB-2560-4757-8BEA-6B9A4D866BD0}" type="presParOf" srcId="{F14FA5ED-98D2-4F26-88BF-8295090126C4}" destId="{822B0C02-229D-45D6-AE44-3BA8728EA4B5}" srcOrd="0" destOrd="0" presId="urn:microsoft.com/office/officeart/2005/8/layout/hList1"/>
    <dgm:cxn modelId="{88EA1797-25C2-4E1C-A1F9-422E71C9CE2E}" type="presParOf" srcId="{F14FA5ED-98D2-4F26-88BF-8295090126C4}" destId="{DCA282ED-9F59-4529-9C59-2D0A2CABCEF3}" srcOrd="1" destOrd="0" presId="urn:microsoft.com/office/officeart/2005/8/layout/hList1"/>
    <dgm:cxn modelId="{0A48E3F6-7B55-47DA-A469-2847D1CA6B1B}" type="presParOf" srcId="{8CD4FACA-C421-4C1C-AF60-0E92A81319E3}" destId="{4578F547-7C49-44D7-BA23-BD0876310149}" srcOrd="3" destOrd="0" presId="urn:microsoft.com/office/officeart/2005/8/layout/hList1"/>
    <dgm:cxn modelId="{B089DC49-AEEB-4736-BF80-96B2AD122EB0}" type="presParOf" srcId="{8CD4FACA-C421-4C1C-AF60-0E92A81319E3}" destId="{AC9DAA0E-D82D-4897-9716-6DD06FCE1FB1}" srcOrd="4" destOrd="0" presId="urn:microsoft.com/office/officeart/2005/8/layout/hList1"/>
    <dgm:cxn modelId="{C483FD4D-AD18-41DE-956E-0827BA950245}" type="presParOf" srcId="{AC9DAA0E-D82D-4897-9716-6DD06FCE1FB1}" destId="{B8FA46F1-7518-4315-93F0-471BC1EECA45}" srcOrd="0" destOrd="0" presId="urn:microsoft.com/office/officeart/2005/8/layout/hList1"/>
    <dgm:cxn modelId="{2531872B-070A-4214-A11B-3A2803584B09}" type="presParOf" srcId="{AC9DAA0E-D82D-4897-9716-6DD06FCE1FB1}" destId="{C9197AFD-ED26-4028-8824-699A69FDEC76}" srcOrd="1" destOrd="0" presId="urn:microsoft.com/office/officeart/2005/8/layout/hList1"/>
    <dgm:cxn modelId="{30A281CB-BA69-4930-B571-A5AD0DCD8D6E}" type="presParOf" srcId="{8CD4FACA-C421-4C1C-AF60-0E92A81319E3}" destId="{CFDC53EB-A077-44FB-BDE7-D3AE6F9633A4}" srcOrd="5" destOrd="0" presId="urn:microsoft.com/office/officeart/2005/8/layout/hList1"/>
    <dgm:cxn modelId="{24107954-83D8-43A3-8F46-45CA66B8E5A6}" type="presParOf" srcId="{8CD4FACA-C421-4C1C-AF60-0E92A81319E3}" destId="{6D9760E3-5A1E-404A-A833-AF373C20EA9A}" srcOrd="6" destOrd="0" presId="urn:microsoft.com/office/officeart/2005/8/layout/hList1"/>
    <dgm:cxn modelId="{F57EA3C3-41A0-4F6E-9A39-2A673B3F3306}" type="presParOf" srcId="{6D9760E3-5A1E-404A-A833-AF373C20EA9A}" destId="{FC16BC3D-F5F8-43C4-9251-9474B8819AB0}" srcOrd="0" destOrd="0" presId="urn:microsoft.com/office/officeart/2005/8/layout/hList1"/>
    <dgm:cxn modelId="{B7E100D6-E277-446C-8434-D32945F5BBBF}" type="presParOf" srcId="{6D9760E3-5A1E-404A-A833-AF373C20EA9A}" destId="{48C21F6C-73DB-4982-8567-2C73CAF0E1A8}" srcOrd="1" destOrd="0" presId="urn:microsoft.com/office/officeart/2005/8/layout/hList1"/>
    <dgm:cxn modelId="{EC83DF44-7293-4CDC-8986-D2C16856CF31}" type="presParOf" srcId="{8CD4FACA-C421-4C1C-AF60-0E92A81319E3}" destId="{7CA88E6C-E388-4839-8166-E11DA58110F2}" srcOrd="7" destOrd="0" presId="urn:microsoft.com/office/officeart/2005/8/layout/hList1"/>
    <dgm:cxn modelId="{90FAC7EC-4803-4992-AF0F-040D6F68A7DF}" type="presParOf" srcId="{8CD4FACA-C421-4C1C-AF60-0E92A81319E3}" destId="{1DA7B7F6-D92D-4694-BACB-E2ED6697DB3D}" srcOrd="8" destOrd="0" presId="urn:microsoft.com/office/officeart/2005/8/layout/hList1"/>
    <dgm:cxn modelId="{1EE6A634-5EDF-4FC3-B425-C4BBA5D98DE7}" type="presParOf" srcId="{1DA7B7F6-D92D-4694-BACB-E2ED6697DB3D}" destId="{5ECC4AA6-9153-4C1E-8104-51528AB1EDEC}" srcOrd="0" destOrd="0" presId="urn:microsoft.com/office/officeart/2005/8/layout/hList1"/>
    <dgm:cxn modelId="{DE90FEF9-2C84-4DD5-AE5D-529610BF7F11}" type="presParOf" srcId="{1DA7B7F6-D92D-4694-BACB-E2ED6697DB3D}" destId="{06E8C93A-F3B3-4362-ACEB-FD6031958AE3}"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E4B530-7FE1-4F27-9916-8ABA3AF585B1}" type="doc">
      <dgm:prSet loTypeId="urn:microsoft.com/office/officeart/2005/8/layout/orgChart1" loCatId="hierarchy" qsTypeId="urn:microsoft.com/office/officeart/2005/8/quickstyle/3d1" qsCatId="3D" csTypeId="urn:microsoft.com/office/officeart/2005/8/colors/colorful5" csCatId="colorful" phldr="1"/>
      <dgm:spPr/>
      <dgm:t>
        <a:bodyPr/>
        <a:lstStyle/>
        <a:p>
          <a:endParaRPr lang="en-GB"/>
        </a:p>
      </dgm:t>
    </dgm:pt>
    <dgm:pt modelId="{6D6B63CE-363C-49D1-AC51-62832D54623A}">
      <dgm:prSet phldrT="[Text]" custT="1"/>
      <dgm:spPr>
        <a:solidFill>
          <a:schemeClr val="bg1">
            <a:lumMod val="75000"/>
          </a:schemeClr>
        </a:solidFill>
      </dgm:spPr>
      <dgm:t>
        <a:bodyPr/>
        <a:lstStyle/>
        <a:p>
          <a:r>
            <a:rPr lang="en-ZA" sz="1100" b="1" dirty="0">
              <a:solidFill>
                <a:schemeClr val="tx1"/>
              </a:solidFill>
              <a:latin typeface="+mn-lt"/>
            </a:rPr>
            <a:t>MINISTER OF SMALL BUSINESS DEVELOPMENT</a:t>
          </a:r>
          <a:endParaRPr lang="en-GB" sz="1100" b="1" dirty="0">
            <a:solidFill>
              <a:schemeClr val="tx1"/>
            </a:solidFill>
            <a:latin typeface="+mn-lt"/>
          </a:endParaRPr>
        </a:p>
      </dgm:t>
    </dgm:pt>
    <dgm:pt modelId="{29A181FB-504A-4455-BE98-E0A165ABAE3F}" type="parTrans" cxnId="{CD406FD7-B76F-4C48-9412-7DE338D847B2}">
      <dgm:prSet/>
      <dgm:spPr/>
      <dgm:t>
        <a:bodyPr/>
        <a:lstStyle/>
        <a:p>
          <a:endParaRPr lang="en-GB" sz="1100" b="1">
            <a:solidFill>
              <a:schemeClr val="tx1"/>
            </a:solidFill>
            <a:latin typeface="+mn-lt"/>
          </a:endParaRPr>
        </a:p>
      </dgm:t>
    </dgm:pt>
    <dgm:pt modelId="{181CE684-91F1-40F2-9747-68294902E030}" type="sibTrans" cxnId="{CD406FD7-B76F-4C48-9412-7DE338D847B2}">
      <dgm:prSet/>
      <dgm:spPr/>
      <dgm:t>
        <a:bodyPr/>
        <a:lstStyle/>
        <a:p>
          <a:endParaRPr lang="en-GB" sz="1100" b="1">
            <a:solidFill>
              <a:schemeClr val="tx1"/>
            </a:solidFill>
            <a:latin typeface="+mn-lt"/>
          </a:endParaRPr>
        </a:p>
      </dgm:t>
    </dgm:pt>
    <dgm:pt modelId="{59C8D571-3912-4504-AB88-B3A63F812C17}" type="asst">
      <dgm:prSet phldrT="[Text]" custT="1"/>
      <dgm:spPr>
        <a:solidFill>
          <a:schemeClr val="bg1">
            <a:lumMod val="75000"/>
          </a:schemeClr>
        </a:solidFill>
      </dgm:spPr>
      <dgm:t>
        <a:bodyPr/>
        <a:lstStyle/>
        <a:p>
          <a:r>
            <a:rPr lang="en-ZA" sz="1100" b="1" dirty="0">
              <a:solidFill>
                <a:schemeClr val="tx1"/>
              </a:solidFill>
              <a:latin typeface="+mn-lt"/>
            </a:rPr>
            <a:t>DEPUTY MINISTER OF SMALL BUSINESS DEVELOPMENT</a:t>
          </a:r>
          <a:endParaRPr lang="en-GB" sz="1100" b="1" dirty="0">
            <a:solidFill>
              <a:schemeClr val="tx1"/>
            </a:solidFill>
            <a:latin typeface="+mn-lt"/>
          </a:endParaRPr>
        </a:p>
      </dgm:t>
    </dgm:pt>
    <dgm:pt modelId="{BD089ADB-96B6-46C0-9C53-C22FA4F9C061}" type="parTrans" cxnId="{FC344F8C-A042-49FD-B508-8E9B497BD68D}">
      <dgm:prSet>
        <dgm:style>
          <a:lnRef idx="1">
            <a:schemeClr val="accent3"/>
          </a:lnRef>
          <a:fillRef idx="0">
            <a:schemeClr val="accent3"/>
          </a:fillRef>
          <a:effectRef idx="0">
            <a:schemeClr val="accent3"/>
          </a:effectRef>
          <a:fontRef idx="minor">
            <a:schemeClr val="tx1"/>
          </a:fontRef>
        </dgm:style>
      </dgm:prSet>
      <dgm:spPr/>
      <dgm:t>
        <a:bodyPr/>
        <a:lstStyle/>
        <a:p>
          <a:endParaRPr lang="en-GB" sz="1100" b="1">
            <a:solidFill>
              <a:schemeClr val="tx1"/>
            </a:solidFill>
            <a:latin typeface="+mn-lt"/>
          </a:endParaRPr>
        </a:p>
      </dgm:t>
    </dgm:pt>
    <dgm:pt modelId="{9ED112ED-277E-4494-9B4F-12F8A891F4B0}" type="sibTrans" cxnId="{FC344F8C-A042-49FD-B508-8E9B497BD68D}">
      <dgm:prSet/>
      <dgm:spPr/>
      <dgm:t>
        <a:bodyPr/>
        <a:lstStyle/>
        <a:p>
          <a:endParaRPr lang="en-GB" sz="1100" b="1">
            <a:solidFill>
              <a:schemeClr val="tx1"/>
            </a:solidFill>
            <a:latin typeface="+mn-lt"/>
          </a:endParaRPr>
        </a:p>
      </dgm:t>
    </dgm:pt>
    <dgm:pt modelId="{BDD0ED6C-2FC6-42FA-B4A2-96466201199E}">
      <dgm:prSet phldrT="[Text]" custT="1"/>
      <dgm:spPr>
        <a:solidFill>
          <a:schemeClr val="accent3">
            <a:lumMod val="40000"/>
            <a:lumOff val="60000"/>
          </a:schemeClr>
        </a:solidFill>
      </dgm:spPr>
      <dgm:t>
        <a:bodyPr/>
        <a:lstStyle/>
        <a:p>
          <a:r>
            <a:rPr lang="en-ZA" sz="1100" b="1">
              <a:solidFill>
                <a:schemeClr val="tx1"/>
              </a:solidFill>
              <a:latin typeface="+mn-lt"/>
            </a:rPr>
            <a:t>DIRECTOR-GENERAL</a:t>
          </a:r>
        </a:p>
        <a:p>
          <a:r>
            <a:rPr lang="en-ZA" sz="1100" b="1">
              <a:solidFill>
                <a:schemeClr val="tx1"/>
              </a:solidFill>
              <a:latin typeface="+mn-lt"/>
            </a:rPr>
            <a:t>DEPARTMENT </a:t>
          </a:r>
          <a:r>
            <a:rPr lang="en-ZA" sz="1100" b="1" dirty="0">
              <a:solidFill>
                <a:schemeClr val="tx1"/>
              </a:solidFill>
              <a:latin typeface="+mn-lt"/>
            </a:rPr>
            <a:t>OF SMALL BUSINESS DEVELOPMENT</a:t>
          </a:r>
          <a:endParaRPr lang="en-GB" sz="1100" b="1" dirty="0">
            <a:solidFill>
              <a:schemeClr val="tx1"/>
            </a:solidFill>
            <a:latin typeface="+mn-lt"/>
          </a:endParaRPr>
        </a:p>
      </dgm:t>
    </dgm:pt>
    <dgm:pt modelId="{1237E9BA-936B-4FE1-98F4-8B0E6D9EDC56}" type="parTrans" cxnId="{70D1B1AF-3C4B-48B0-B91B-E351D43C4B78}">
      <dgm:prSet>
        <dgm:style>
          <a:lnRef idx="1">
            <a:schemeClr val="accent3"/>
          </a:lnRef>
          <a:fillRef idx="0">
            <a:schemeClr val="accent3"/>
          </a:fillRef>
          <a:effectRef idx="0">
            <a:schemeClr val="accent3"/>
          </a:effectRef>
          <a:fontRef idx="minor">
            <a:schemeClr val="tx1"/>
          </a:fontRef>
        </dgm:style>
      </dgm:prSet>
      <dgm:spPr/>
      <dgm:t>
        <a:bodyPr/>
        <a:lstStyle/>
        <a:p>
          <a:endParaRPr lang="en-GB" sz="1100" b="1">
            <a:solidFill>
              <a:schemeClr val="tx1"/>
            </a:solidFill>
            <a:latin typeface="+mn-lt"/>
          </a:endParaRPr>
        </a:p>
      </dgm:t>
    </dgm:pt>
    <dgm:pt modelId="{14DABFC1-108C-4330-88FD-2B630F9EB51D}" type="sibTrans" cxnId="{70D1B1AF-3C4B-48B0-B91B-E351D43C4B78}">
      <dgm:prSet/>
      <dgm:spPr/>
      <dgm:t>
        <a:bodyPr/>
        <a:lstStyle/>
        <a:p>
          <a:endParaRPr lang="en-GB" sz="1100" b="1">
            <a:solidFill>
              <a:schemeClr val="tx1"/>
            </a:solidFill>
            <a:latin typeface="+mn-lt"/>
          </a:endParaRPr>
        </a:p>
      </dgm:t>
    </dgm:pt>
    <dgm:pt modelId="{BBFF9735-A005-461F-9AC9-60C9F5EC0FBE}">
      <dgm:prSet custT="1"/>
      <dgm:spPr>
        <a:solidFill>
          <a:schemeClr val="accent3">
            <a:lumMod val="40000"/>
            <a:lumOff val="60000"/>
          </a:schemeClr>
        </a:solidFill>
      </dgm:spPr>
      <dgm:t>
        <a:bodyPr/>
        <a:lstStyle/>
        <a:p>
          <a:r>
            <a:rPr lang="en-ZA" sz="1100" b="1" dirty="0">
              <a:solidFill>
                <a:sysClr val="windowText" lastClr="000000"/>
              </a:solidFill>
              <a:latin typeface="+mn-lt"/>
            </a:rPr>
            <a:t>CHIEF DIRECTORATE: FINANCIAL MANAGEMENT SERVICES</a:t>
          </a:r>
          <a:endParaRPr lang="en-GB" sz="1100" b="1" dirty="0">
            <a:solidFill>
              <a:sysClr val="windowText" lastClr="000000"/>
            </a:solidFill>
            <a:latin typeface="+mn-lt"/>
          </a:endParaRPr>
        </a:p>
      </dgm:t>
    </dgm:pt>
    <dgm:pt modelId="{C9E904D4-BB76-4B76-BAEE-D254A2BC2FEE}" type="parTrans" cxnId="{758B6A4F-4547-4A57-A65B-DBD9D3AA306A}">
      <dgm:prSet>
        <dgm:style>
          <a:lnRef idx="1">
            <a:schemeClr val="accent3"/>
          </a:lnRef>
          <a:fillRef idx="0">
            <a:schemeClr val="accent3"/>
          </a:fillRef>
          <a:effectRef idx="0">
            <a:schemeClr val="accent3"/>
          </a:effectRef>
          <a:fontRef idx="minor">
            <a:schemeClr val="tx1"/>
          </a:fontRef>
        </dgm:style>
      </dgm:prSet>
      <dgm:spPr>
        <a:ln/>
      </dgm:spPr>
      <dgm:t>
        <a:bodyPr/>
        <a:lstStyle/>
        <a:p>
          <a:endParaRPr lang="en-GB" sz="1100" b="1">
            <a:latin typeface="+mn-lt"/>
          </a:endParaRPr>
        </a:p>
      </dgm:t>
    </dgm:pt>
    <dgm:pt modelId="{987042B9-D42D-404D-AF2F-A8C27D1A6AEF}" type="sibTrans" cxnId="{758B6A4F-4547-4A57-A65B-DBD9D3AA306A}">
      <dgm:prSet/>
      <dgm:spPr/>
      <dgm:t>
        <a:bodyPr/>
        <a:lstStyle/>
        <a:p>
          <a:endParaRPr lang="en-GB" sz="1100" b="1">
            <a:latin typeface="+mn-lt"/>
          </a:endParaRPr>
        </a:p>
      </dgm:t>
    </dgm:pt>
    <dgm:pt modelId="{89ED55F3-E8FA-4549-B329-54E7B4EB89DE}">
      <dgm:prSet custT="1"/>
      <dgm:spPr>
        <a:solidFill>
          <a:schemeClr val="accent3">
            <a:lumMod val="40000"/>
            <a:lumOff val="60000"/>
          </a:schemeClr>
        </a:solidFill>
      </dgm:spPr>
      <dgm:t>
        <a:bodyPr/>
        <a:lstStyle/>
        <a:p>
          <a:r>
            <a:rPr lang="en-ZA" sz="1100" b="1" dirty="0">
              <a:solidFill>
                <a:sysClr val="windowText" lastClr="000000"/>
              </a:solidFill>
              <a:latin typeface="+mn-lt"/>
            </a:rPr>
            <a:t>CHIEF DIRECTORATE: CORPORATE MANAGEMENT</a:t>
          </a:r>
          <a:endParaRPr lang="en-GB" sz="1100" b="1" dirty="0">
            <a:solidFill>
              <a:sysClr val="windowText" lastClr="000000"/>
            </a:solidFill>
            <a:latin typeface="+mn-lt"/>
          </a:endParaRPr>
        </a:p>
      </dgm:t>
    </dgm:pt>
    <dgm:pt modelId="{63B2944E-756F-44B9-9221-3A873B2AB83C}" type="parTrans" cxnId="{80F485B7-3EDE-4031-91FE-01D48932CE7B}">
      <dgm:prSet/>
      <dgm:spPr>
        <a:ln>
          <a:solidFill>
            <a:srgbClr val="92D050"/>
          </a:solidFill>
        </a:ln>
      </dgm:spPr>
      <dgm:t>
        <a:bodyPr/>
        <a:lstStyle/>
        <a:p>
          <a:endParaRPr lang="en-GB" sz="1100" b="1">
            <a:latin typeface="+mn-lt"/>
          </a:endParaRPr>
        </a:p>
      </dgm:t>
    </dgm:pt>
    <dgm:pt modelId="{E1D89892-BB1B-4E90-A95D-2BD699BCF280}" type="sibTrans" cxnId="{80F485B7-3EDE-4031-91FE-01D48932CE7B}">
      <dgm:prSet/>
      <dgm:spPr/>
      <dgm:t>
        <a:bodyPr/>
        <a:lstStyle/>
        <a:p>
          <a:endParaRPr lang="en-GB" sz="1100" b="1">
            <a:latin typeface="+mn-lt"/>
          </a:endParaRPr>
        </a:p>
      </dgm:t>
    </dgm:pt>
    <dgm:pt modelId="{38C39766-799B-4407-9750-EDDA8B8BF8D5}">
      <dgm:prSet custT="1"/>
      <dgm:spPr>
        <a:solidFill>
          <a:schemeClr val="accent6">
            <a:lumMod val="40000"/>
            <a:lumOff val="60000"/>
          </a:schemeClr>
        </a:solidFill>
      </dgm:spPr>
      <dgm:t>
        <a:bodyPr/>
        <a:lstStyle/>
        <a:p>
          <a:r>
            <a:rPr lang="en-ZA" sz="1100" b="1" dirty="0">
              <a:solidFill>
                <a:sysClr val="windowText" lastClr="000000"/>
              </a:solidFill>
              <a:latin typeface="+mn-lt"/>
            </a:rPr>
            <a:t>BRANCH 2: SECTOR POLICY &amp; RESEARCH</a:t>
          </a:r>
          <a:endParaRPr lang="en-GB" sz="1100" b="1" dirty="0">
            <a:solidFill>
              <a:sysClr val="windowText" lastClr="000000"/>
            </a:solidFill>
            <a:latin typeface="+mn-lt"/>
          </a:endParaRPr>
        </a:p>
      </dgm:t>
    </dgm:pt>
    <dgm:pt modelId="{4D00F981-3745-45AA-9413-CC146A4BD506}" type="parTrans" cxnId="{4F763C8F-E587-477D-85DA-75EEAFAFC70A}">
      <dgm:prSet/>
      <dgm:spPr>
        <a:ln>
          <a:solidFill>
            <a:srgbClr val="92D050"/>
          </a:solidFill>
        </a:ln>
      </dgm:spPr>
      <dgm:t>
        <a:bodyPr/>
        <a:lstStyle/>
        <a:p>
          <a:endParaRPr lang="en-GB" sz="1100" b="1">
            <a:latin typeface="+mn-lt"/>
          </a:endParaRPr>
        </a:p>
      </dgm:t>
    </dgm:pt>
    <dgm:pt modelId="{03D0E223-21D0-4E1A-B049-A4FC354C58E3}" type="sibTrans" cxnId="{4F763C8F-E587-477D-85DA-75EEAFAFC70A}">
      <dgm:prSet/>
      <dgm:spPr/>
      <dgm:t>
        <a:bodyPr/>
        <a:lstStyle/>
        <a:p>
          <a:endParaRPr lang="en-GB" sz="1100" b="1">
            <a:latin typeface="+mn-lt"/>
          </a:endParaRPr>
        </a:p>
      </dgm:t>
    </dgm:pt>
    <dgm:pt modelId="{119F8555-9244-4029-A952-4E03644EEBDB}">
      <dgm:prSet custT="1"/>
      <dgm:spPr>
        <a:solidFill>
          <a:schemeClr val="accent1">
            <a:lumMod val="40000"/>
            <a:lumOff val="60000"/>
          </a:schemeClr>
        </a:solidFill>
      </dgm:spPr>
      <dgm:t>
        <a:bodyPr/>
        <a:lstStyle/>
        <a:p>
          <a:r>
            <a:rPr lang="en-ZA" sz="1100" b="1" dirty="0">
              <a:solidFill>
                <a:sysClr val="windowText" lastClr="000000"/>
              </a:solidFill>
              <a:latin typeface="+mn-lt"/>
            </a:rPr>
            <a:t>BRANCH 3: INTEGRATED COOPERATIVES DEVELOPMENT</a:t>
          </a:r>
          <a:endParaRPr lang="en-GB" sz="1100" b="1" dirty="0">
            <a:solidFill>
              <a:sysClr val="windowText" lastClr="000000"/>
            </a:solidFill>
            <a:latin typeface="+mn-lt"/>
          </a:endParaRPr>
        </a:p>
      </dgm:t>
    </dgm:pt>
    <dgm:pt modelId="{E433A7C6-0313-4D2A-8B88-087EA0161BAD}" type="parTrans" cxnId="{1062D815-1004-4E23-937F-0D6EF673942E}">
      <dgm:prSet>
        <dgm:style>
          <a:lnRef idx="1">
            <a:schemeClr val="accent3"/>
          </a:lnRef>
          <a:fillRef idx="0">
            <a:schemeClr val="accent3"/>
          </a:fillRef>
          <a:effectRef idx="0">
            <a:schemeClr val="accent3"/>
          </a:effectRef>
          <a:fontRef idx="minor">
            <a:schemeClr val="tx1"/>
          </a:fontRef>
        </dgm:style>
      </dgm:prSet>
      <dgm:spPr>
        <a:ln/>
      </dgm:spPr>
      <dgm:t>
        <a:bodyPr/>
        <a:lstStyle/>
        <a:p>
          <a:endParaRPr lang="en-GB" sz="1100" b="1">
            <a:latin typeface="+mn-lt"/>
          </a:endParaRPr>
        </a:p>
      </dgm:t>
    </dgm:pt>
    <dgm:pt modelId="{EDFDC7C9-F1CD-4DEA-9327-AD7954B55E62}" type="sibTrans" cxnId="{1062D815-1004-4E23-937F-0D6EF673942E}">
      <dgm:prSet/>
      <dgm:spPr/>
      <dgm:t>
        <a:bodyPr/>
        <a:lstStyle/>
        <a:p>
          <a:endParaRPr lang="en-GB" sz="1100" b="1">
            <a:latin typeface="+mn-lt"/>
          </a:endParaRPr>
        </a:p>
      </dgm:t>
    </dgm:pt>
    <dgm:pt modelId="{5E1FC42D-121D-484E-A1F4-1E6BC7A08796}">
      <dgm:prSet custT="1"/>
      <dgm:spPr>
        <a:solidFill>
          <a:srgbClr val="E1CCF0"/>
        </a:solidFill>
      </dgm:spPr>
      <dgm:t>
        <a:bodyPr/>
        <a:lstStyle/>
        <a:p>
          <a:r>
            <a:rPr lang="en-ZA" sz="1100" b="1" dirty="0">
              <a:solidFill>
                <a:sysClr val="windowText" lastClr="000000"/>
              </a:solidFill>
              <a:latin typeface="+mn-lt"/>
            </a:rPr>
            <a:t>BRANCH 4: ENTERPRISE DEVELOPMENT &amp; ENTREPRENEURSHIP</a:t>
          </a:r>
          <a:endParaRPr lang="en-GB" sz="1100" b="1" dirty="0">
            <a:solidFill>
              <a:sysClr val="windowText" lastClr="000000"/>
            </a:solidFill>
            <a:latin typeface="+mn-lt"/>
          </a:endParaRPr>
        </a:p>
      </dgm:t>
    </dgm:pt>
    <dgm:pt modelId="{D85525EF-82B3-4993-BD7B-C68EA3948CC5}" type="parTrans" cxnId="{A9318C76-E151-4206-9A4B-5744F74951AE}">
      <dgm:prSet/>
      <dgm:spPr>
        <a:ln>
          <a:solidFill>
            <a:srgbClr val="92D050"/>
          </a:solidFill>
        </a:ln>
      </dgm:spPr>
      <dgm:t>
        <a:bodyPr/>
        <a:lstStyle/>
        <a:p>
          <a:endParaRPr lang="en-GB" sz="1100" b="1">
            <a:latin typeface="+mn-lt"/>
          </a:endParaRPr>
        </a:p>
      </dgm:t>
    </dgm:pt>
    <dgm:pt modelId="{97D0810B-9A80-4F17-BF3E-95E2AFF21FEB}" type="sibTrans" cxnId="{A9318C76-E151-4206-9A4B-5744F74951AE}">
      <dgm:prSet/>
      <dgm:spPr/>
      <dgm:t>
        <a:bodyPr/>
        <a:lstStyle/>
        <a:p>
          <a:endParaRPr lang="en-GB" sz="1100" b="1">
            <a:latin typeface="+mn-lt"/>
          </a:endParaRPr>
        </a:p>
      </dgm:t>
    </dgm:pt>
    <dgm:pt modelId="{4508D1C7-662D-491D-A02D-8BBA2E20C937}" type="asst">
      <dgm:prSet custT="1"/>
      <dgm:spPr>
        <a:solidFill>
          <a:schemeClr val="accent3">
            <a:lumMod val="40000"/>
            <a:lumOff val="60000"/>
          </a:schemeClr>
        </a:solidFill>
      </dgm:spPr>
      <dgm:t>
        <a:bodyPr/>
        <a:lstStyle/>
        <a:p>
          <a:r>
            <a:rPr lang="en-ZA" sz="1100" b="1" dirty="0">
              <a:solidFill>
                <a:schemeClr val="tx1"/>
              </a:solidFill>
              <a:latin typeface="+mn-lt"/>
            </a:rPr>
            <a:t>CHIEF DIRECTORATE: GOVERNANCE &amp; EXECUTIVE SUPPORT</a:t>
          </a:r>
          <a:endParaRPr lang="en-GB" sz="1100" b="1" dirty="0">
            <a:solidFill>
              <a:schemeClr val="tx1"/>
            </a:solidFill>
            <a:latin typeface="+mn-lt"/>
          </a:endParaRPr>
        </a:p>
      </dgm:t>
    </dgm:pt>
    <dgm:pt modelId="{F9CD0F58-B9BD-4996-ABB4-1E294AF5095A}" type="parTrans" cxnId="{1388940B-4B95-4268-8949-EA00574BF5CC}">
      <dgm:prSet>
        <dgm:style>
          <a:lnRef idx="1">
            <a:schemeClr val="accent3"/>
          </a:lnRef>
          <a:fillRef idx="0">
            <a:schemeClr val="accent3"/>
          </a:fillRef>
          <a:effectRef idx="0">
            <a:schemeClr val="accent3"/>
          </a:effectRef>
          <a:fontRef idx="minor">
            <a:schemeClr val="tx1"/>
          </a:fontRef>
        </dgm:style>
      </dgm:prSet>
      <dgm:spPr/>
      <dgm:t>
        <a:bodyPr/>
        <a:lstStyle/>
        <a:p>
          <a:endParaRPr lang="en-GB" sz="1100" b="1">
            <a:latin typeface="+mn-lt"/>
          </a:endParaRPr>
        </a:p>
      </dgm:t>
    </dgm:pt>
    <dgm:pt modelId="{21FDE05D-AB8D-48B5-A676-8286FFBD40E9}" type="sibTrans" cxnId="{1388940B-4B95-4268-8949-EA00574BF5CC}">
      <dgm:prSet/>
      <dgm:spPr/>
      <dgm:t>
        <a:bodyPr/>
        <a:lstStyle/>
        <a:p>
          <a:endParaRPr lang="en-GB" sz="1100" b="1">
            <a:latin typeface="+mn-lt"/>
          </a:endParaRPr>
        </a:p>
      </dgm:t>
    </dgm:pt>
    <dgm:pt modelId="{0D293135-46D2-4729-A648-7ED95BF0BEAC}" type="asst">
      <dgm:prSet custT="1"/>
      <dgm:spPr>
        <a:solidFill>
          <a:schemeClr val="accent3">
            <a:lumMod val="40000"/>
            <a:lumOff val="60000"/>
          </a:schemeClr>
        </a:solidFill>
      </dgm:spPr>
      <dgm:t>
        <a:bodyPr/>
        <a:lstStyle/>
        <a:p>
          <a:r>
            <a:rPr lang="en-ZA" sz="1100" b="1" dirty="0">
              <a:solidFill>
                <a:sysClr val="windowText" lastClr="000000"/>
              </a:solidFill>
              <a:latin typeface="+mn-lt"/>
            </a:rPr>
            <a:t>DIRECTORATE: INTERNAL AUDIT</a:t>
          </a:r>
          <a:endParaRPr lang="en-GB" sz="1100" b="1" dirty="0">
            <a:solidFill>
              <a:sysClr val="windowText" lastClr="000000"/>
            </a:solidFill>
            <a:latin typeface="+mn-lt"/>
          </a:endParaRPr>
        </a:p>
      </dgm:t>
    </dgm:pt>
    <dgm:pt modelId="{6CE47AE1-BAC6-422F-B8D9-47B57A4C9A38}" type="parTrans" cxnId="{DE6D6760-1C3C-42CB-823A-1D1023763D16}">
      <dgm:prSet>
        <dgm:style>
          <a:lnRef idx="1">
            <a:schemeClr val="accent3"/>
          </a:lnRef>
          <a:fillRef idx="0">
            <a:schemeClr val="accent3"/>
          </a:fillRef>
          <a:effectRef idx="0">
            <a:schemeClr val="accent3"/>
          </a:effectRef>
          <a:fontRef idx="minor">
            <a:schemeClr val="tx1"/>
          </a:fontRef>
        </dgm:style>
      </dgm:prSet>
      <dgm:spPr/>
      <dgm:t>
        <a:bodyPr/>
        <a:lstStyle/>
        <a:p>
          <a:endParaRPr lang="en-GB" sz="1100">
            <a:latin typeface="+mn-lt"/>
          </a:endParaRPr>
        </a:p>
      </dgm:t>
    </dgm:pt>
    <dgm:pt modelId="{256A9538-0D39-4BA3-AB92-742151F85AEA}" type="sibTrans" cxnId="{DE6D6760-1C3C-42CB-823A-1D1023763D16}">
      <dgm:prSet/>
      <dgm:spPr/>
      <dgm:t>
        <a:bodyPr/>
        <a:lstStyle/>
        <a:p>
          <a:endParaRPr lang="en-GB" sz="1100">
            <a:latin typeface="+mn-lt"/>
          </a:endParaRPr>
        </a:p>
      </dgm:t>
    </dgm:pt>
    <dgm:pt modelId="{AB0E17B2-11CD-4927-802E-577A5B6C4F0D}" type="asst">
      <dgm:prSet custT="1"/>
      <dgm:spPr>
        <a:solidFill>
          <a:schemeClr val="accent3">
            <a:lumMod val="40000"/>
            <a:lumOff val="60000"/>
          </a:schemeClr>
        </a:solidFill>
      </dgm:spPr>
      <dgm:t>
        <a:bodyPr/>
        <a:lstStyle/>
        <a:p>
          <a:r>
            <a:rPr lang="en-ZA" sz="1100" b="1" dirty="0">
              <a:solidFill>
                <a:sysClr val="windowText" lastClr="000000"/>
              </a:solidFill>
              <a:latin typeface="+mn-lt"/>
            </a:rPr>
            <a:t>SUB-DIRECTORATE: RISK, ANTI-CORRUPTION &amp; INTEGRITY MANAGEMENT</a:t>
          </a:r>
          <a:endParaRPr lang="en-GB" sz="1100" b="1" dirty="0">
            <a:solidFill>
              <a:sysClr val="windowText" lastClr="000000"/>
            </a:solidFill>
            <a:latin typeface="+mn-lt"/>
          </a:endParaRPr>
        </a:p>
      </dgm:t>
    </dgm:pt>
    <dgm:pt modelId="{547D5AAB-9FAB-4BDF-8327-AEE74A43C9BB}" type="parTrans" cxnId="{572EE1E2-64F0-4217-84ED-9478D9837EA8}">
      <dgm:prSet>
        <dgm:style>
          <a:lnRef idx="1">
            <a:schemeClr val="accent3"/>
          </a:lnRef>
          <a:fillRef idx="0">
            <a:schemeClr val="accent3"/>
          </a:fillRef>
          <a:effectRef idx="0">
            <a:schemeClr val="accent3"/>
          </a:effectRef>
          <a:fontRef idx="minor">
            <a:schemeClr val="tx1"/>
          </a:fontRef>
        </dgm:style>
      </dgm:prSet>
      <dgm:spPr/>
      <dgm:t>
        <a:bodyPr/>
        <a:lstStyle/>
        <a:p>
          <a:endParaRPr lang="en-GB" sz="1100">
            <a:latin typeface="+mn-lt"/>
          </a:endParaRPr>
        </a:p>
      </dgm:t>
    </dgm:pt>
    <dgm:pt modelId="{6FADAD2D-3D6C-48BE-8DBD-4970D4D78BB0}" type="sibTrans" cxnId="{572EE1E2-64F0-4217-84ED-9478D9837EA8}">
      <dgm:prSet/>
      <dgm:spPr/>
      <dgm:t>
        <a:bodyPr/>
        <a:lstStyle/>
        <a:p>
          <a:endParaRPr lang="en-GB" sz="1100">
            <a:latin typeface="+mn-lt"/>
          </a:endParaRPr>
        </a:p>
      </dgm:t>
    </dgm:pt>
    <dgm:pt modelId="{934296D6-783D-4F37-882A-905B5C217104}" type="pres">
      <dgm:prSet presAssocID="{5AE4B530-7FE1-4F27-9916-8ABA3AF585B1}" presName="hierChild1" presStyleCnt="0">
        <dgm:presLayoutVars>
          <dgm:orgChart val="1"/>
          <dgm:chPref val="1"/>
          <dgm:dir/>
          <dgm:animOne val="branch"/>
          <dgm:animLvl val="lvl"/>
          <dgm:resizeHandles/>
        </dgm:presLayoutVars>
      </dgm:prSet>
      <dgm:spPr/>
      <dgm:t>
        <a:bodyPr/>
        <a:lstStyle/>
        <a:p>
          <a:endParaRPr lang="en-US"/>
        </a:p>
      </dgm:t>
    </dgm:pt>
    <dgm:pt modelId="{315E07E1-3D8C-4B83-B258-E65F335A055C}" type="pres">
      <dgm:prSet presAssocID="{6D6B63CE-363C-49D1-AC51-62832D54623A}" presName="hierRoot1" presStyleCnt="0">
        <dgm:presLayoutVars>
          <dgm:hierBranch val="init"/>
        </dgm:presLayoutVars>
      </dgm:prSet>
      <dgm:spPr/>
    </dgm:pt>
    <dgm:pt modelId="{16F1A6B9-6A46-45F6-86D1-A7DFE32314DD}" type="pres">
      <dgm:prSet presAssocID="{6D6B63CE-363C-49D1-AC51-62832D54623A}" presName="rootComposite1" presStyleCnt="0"/>
      <dgm:spPr/>
    </dgm:pt>
    <dgm:pt modelId="{8C94B7F4-77A3-42C2-A8B1-CFBE5E9CB1E3}" type="pres">
      <dgm:prSet presAssocID="{6D6B63CE-363C-49D1-AC51-62832D54623A}" presName="rootText1" presStyleLbl="node0" presStyleIdx="0" presStyleCnt="1" custScaleX="274463" custScaleY="79890">
        <dgm:presLayoutVars>
          <dgm:chPref val="3"/>
        </dgm:presLayoutVars>
      </dgm:prSet>
      <dgm:spPr/>
      <dgm:t>
        <a:bodyPr/>
        <a:lstStyle/>
        <a:p>
          <a:endParaRPr lang="en-US"/>
        </a:p>
      </dgm:t>
    </dgm:pt>
    <dgm:pt modelId="{1B588B2B-C7E6-40D2-8F13-39D5CCC0EB85}" type="pres">
      <dgm:prSet presAssocID="{6D6B63CE-363C-49D1-AC51-62832D54623A}" presName="rootConnector1" presStyleLbl="node1" presStyleIdx="0" presStyleCnt="0"/>
      <dgm:spPr/>
      <dgm:t>
        <a:bodyPr/>
        <a:lstStyle/>
        <a:p>
          <a:endParaRPr lang="en-US"/>
        </a:p>
      </dgm:t>
    </dgm:pt>
    <dgm:pt modelId="{28E105E0-983A-434F-9A9A-2F22BA49DF3E}" type="pres">
      <dgm:prSet presAssocID="{6D6B63CE-363C-49D1-AC51-62832D54623A}" presName="hierChild2" presStyleCnt="0"/>
      <dgm:spPr/>
    </dgm:pt>
    <dgm:pt modelId="{82C73433-895F-4464-933A-885AFDFA0C17}" type="pres">
      <dgm:prSet presAssocID="{1237E9BA-936B-4FE1-98F4-8B0E6D9EDC56}" presName="Name37" presStyleLbl="parChTrans1D2" presStyleIdx="0" presStyleCnt="2"/>
      <dgm:spPr/>
      <dgm:t>
        <a:bodyPr/>
        <a:lstStyle/>
        <a:p>
          <a:endParaRPr lang="en-US"/>
        </a:p>
      </dgm:t>
    </dgm:pt>
    <dgm:pt modelId="{481EA0E9-F06D-479E-B933-23AACF5A86F4}" type="pres">
      <dgm:prSet presAssocID="{BDD0ED6C-2FC6-42FA-B4A2-96466201199E}" presName="hierRoot2" presStyleCnt="0">
        <dgm:presLayoutVars>
          <dgm:hierBranch/>
        </dgm:presLayoutVars>
      </dgm:prSet>
      <dgm:spPr/>
    </dgm:pt>
    <dgm:pt modelId="{8482370F-EC13-4FD9-9F90-C98E5D8BBF3D}" type="pres">
      <dgm:prSet presAssocID="{BDD0ED6C-2FC6-42FA-B4A2-96466201199E}" presName="rootComposite" presStyleCnt="0"/>
      <dgm:spPr/>
    </dgm:pt>
    <dgm:pt modelId="{7C56C094-8FE2-4FDA-A283-CC3C5FBFA846}" type="pres">
      <dgm:prSet presAssocID="{BDD0ED6C-2FC6-42FA-B4A2-96466201199E}" presName="rootText" presStyleLbl="node2" presStyleIdx="0" presStyleCnt="1" custScaleX="289895" custScaleY="65495">
        <dgm:presLayoutVars>
          <dgm:chPref val="3"/>
        </dgm:presLayoutVars>
      </dgm:prSet>
      <dgm:spPr/>
      <dgm:t>
        <a:bodyPr/>
        <a:lstStyle/>
        <a:p>
          <a:endParaRPr lang="en-US"/>
        </a:p>
      </dgm:t>
    </dgm:pt>
    <dgm:pt modelId="{254EEAFD-65B2-4C9E-8430-B3F5D51B1282}" type="pres">
      <dgm:prSet presAssocID="{BDD0ED6C-2FC6-42FA-B4A2-96466201199E}" presName="rootConnector" presStyleLbl="node2" presStyleIdx="0" presStyleCnt="1"/>
      <dgm:spPr/>
      <dgm:t>
        <a:bodyPr/>
        <a:lstStyle/>
        <a:p>
          <a:endParaRPr lang="en-US"/>
        </a:p>
      </dgm:t>
    </dgm:pt>
    <dgm:pt modelId="{40FBC35E-ADEE-401C-BEB7-E974E2BEAE15}" type="pres">
      <dgm:prSet presAssocID="{BDD0ED6C-2FC6-42FA-B4A2-96466201199E}" presName="hierChild4" presStyleCnt="0"/>
      <dgm:spPr/>
    </dgm:pt>
    <dgm:pt modelId="{CF1EE89E-59B5-42F4-ACE2-D846F8BC426F}" type="pres">
      <dgm:prSet presAssocID="{C9E904D4-BB76-4B76-BAEE-D254A2BC2FEE}" presName="Name35" presStyleLbl="parChTrans1D3" presStyleIdx="0" presStyleCnt="8"/>
      <dgm:spPr/>
      <dgm:t>
        <a:bodyPr/>
        <a:lstStyle/>
        <a:p>
          <a:endParaRPr lang="en-US"/>
        </a:p>
      </dgm:t>
    </dgm:pt>
    <dgm:pt modelId="{D73E9AA4-8208-4763-B746-35E00B94239D}" type="pres">
      <dgm:prSet presAssocID="{BBFF9735-A005-461F-9AC9-60C9F5EC0FBE}" presName="hierRoot2" presStyleCnt="0">
        <dgm:presLayoutVars>
          <dgm:hierBranch val="init"/>
        </dgm:presLayoutVars>
      </dgm:prSet>
      <dgm:spPr/>
    </dgm:pt>
    <dgm:pt modelId="{E4AA3734-B674-4E86-AB1C-5ED6D187EA6B}" type="pres">
      <dgm:prSet presAssocID="{BBFF9735-A005-461F-9AC9-60C9F5EC0FBE}" presName="rootComposite" presStyleCnt="0"/>
      <dgm:spPr/>
    </dgm:pt>
    <dgm:pt modelId="{D29DAE01-7139-42C0-82BB-2390915B8F82}" type="pres">
      <dgm:prSet presAssocID="{BBFF9735-A005-461F-9AC9-60C9F5EC0FBE}" presName="rootText" presStyleLbl="node3" presStyleIdx="0" presStyleCnt="5">
        <dgm:presLayoutVars>
          <dgm:chPref val="3"/>
        </dgm:presLayoutVars>
      </dgm:prSet>
      <dgm:spPr/>
      <dgm:t>
        <a:bodyPr/>
        <a:lstStyle/>
        <a:p>
          <a:endParaRPr lang="en-US"/>
        </a:p>
      </dgm:t>
    </dgm:pt>
    <dgm:pt modelId="{724B51BE-10F2-4E1C-8D5B-1D0077616E24}" type="pres">
      <dgm:prSet presAssocID="{BBFF9735-A005-461F-9AC9-60C9F5EC0FBE}" presName="rootConnector" presStyleLbl="node3" presStyleIdx="0" presStyleCnt="5"/>
      <dgm:spPr/>
      <dgm:t>
        <a:bodyPr/>
        <a:lstStyle/>
        <a:p>
          <a:endParaRPr lang="en-US"/>
        </a:p>
      </dgm:t>
    </dgm:pt>
    <dgm:pt modelId="{04C067AF-85E9-41BC-85F7-0412388A6AF9}" type="pres">
      <dgm:prSet presAssocID="{BBFF9735-A005-461F-9AC9-60C9F5EC0FBE}" presName="hierChild4" presStyleCnt="0"/>
      <dgm:spPr/>
    </dgm:pt>
    <dgm:pt modelId="{EB8419B1-0492-4F33-814D-CEF61763E515}" type="pres">
      <dgm:prSet presAssocID="{BBFF9735-A005-461F-9AC9-60C9F5EC0FBE}" presName="hierChild5" presStyleCnt="0"/>
      <dgm:spPr/>
    </dgm:pt>
    <dgm:pt modelId="{DA705864-D46E-47F9-8833-9E33C8A73738}" type="pres">
      <dgm:prSet presAssocID="{63B2944E-756F-44B9-9221-3A873B2AB83C}" presName="Name35" presStyleLbl="parChTrans1D3" presStyleIdx="1" presStyleCnt="8"/>
      <dgm:spPr/>
      <dgm:t>
        <a:bodyPr/>
        <a:lstStyle/>
        <a:p>
          <a:endParaRPr lang="en-US"/>
        </a:p>
      </dgm:t>
    </dgm:pt>
    <dgm:pt modelId="{1A407F48-5F7B-493F-A00F-007612B9C5DA}" type="pres">
      <dgm:prSet presAssocID="{89ED55F3-E8FA-4549-B329-54E7B4EB89DE}" presName="hierRoot2" presStyleCnt="0">
        <dgm:presLayoutVars>
          <dgm:hierBranch val="init"/>
        </dgm:presLayoutVars>
      </dgm:prSet>
      <dgm:spPr/>
    </dgm:pt>
    <dgm:pt modelId="{62B94060-8B5C-43A5-8003-FBF85C99C7F3}" type="pres">
      <dgm:prSet presAssocID="{89ED55F3-E8FA-4549-B329-54E7B4EB89DE}" presName="rootComposite" presStyleCnt="0"/>
      <dgm:spPr/>
    </dgm:pt>
    <dgm:pt modelId="{3B5044A9-6176-453D-A5CB-F189C67D97F3}" type="pres">
      <dgm:prSet presAssocID="{89ED55F3-E8FA-4549-B329-54E7B4EB89DE}" presName="rootText" presStyleLbl="node3" presStyleIdx="1" presStyleCnt="5">
        <dgm:presLayoutVars>
          <dgm:chPref val="3"/>
        </dgm:presLayoutVars>
      </dgm:prSet>
      <dgm:spPr/>
      <dgm:t>
        <a:bodyPr/>
        <a:lstStyle/>
        <a:p>
          <a:endParaRPr lang="en-US"/>
        </a:p>
      </dgm:t>
    </dgm:pt>
    <dgm:pt modelId="{7543E0CB-1708-446D-8E37-AE0145FC66BD}" type="pres">
      <dgm:prSet presAssocID="{89ED55F3-E8FA-4549-B329-54E7B4EB89DE}" presName="rootConnector" presStyleLbl="node3" presStyleIdx="1" presStyleCnt="5"/>
      <dgm:spPr/>
      <dgm:t>
        <a:bodyPr/>
        <a:lstStyle/>
        <a:p>
          <a:endParaRPr lang="en-US"/>
        </a:p>
      </dgm:t>
    </dgm:pt>
    <dgm:pt modelId="{F758EFBF-CD4C-4648-8176-30C6C0E7FB37}" type="pres">
      <dgm:prSet presAssocID="{89ED55F3-E8FA-4549-B329-54E7B4EB89DE}" presName="hierChild4" presStyleCnt="0"/>
      <dgm:spPr/>
    </dgm:pt>
    <dgm:pt modelId="{B83CA494-26EB-4C2F-87A4-0C0438C521F4}" type="pres">
      <dgm:prSet presAssocID="{89ED55F3-E8FA-4549-B329-54E7B4EB89DE}" presName="hierChild5" presStyleCnt="0"/>
      <dgm:spPr/>
    </dgm:pt>
    <dgm:pt modelId="{39EC612B-43FF-4D11-97EE-23DDBAC39FE5}" type="pres">
      <dgm:prSet presAssocID="{4D00F981-3745-45AA-9413-CC146A4BD506}" presName="Name35" presStyleLbl="parChTrans1D3" presStyleIdx="2" presStyleCnt="8"/>
      <dgm:spPr/>
      <dgm:t>
        <a:bodyPr/>
        <a:lstStyle/>
        <a:p>
          <a:endParaRPr lang="en-US"/>
        </a:p>
      </dgm:t>
    </dgm:pt>
    <dgm:pt modelId="{41B13DA3-A832-422B-8A12-6D93BC177F25}" type="pres">
      <dgm:prSet presAssocID="{38C39766-799B-4407-9750-EDDA8B8BF8D5}" presName="hierRoot2" presStyleCnt="0">
        <dgm:presLayoutVars>
          <dgm:hierBranch val="init"/>
        </dgm:presLayoutVars>
      </dgm:prSet>
      <dgm:spPr/>
    </dgm:pt>
    <dgm:pt modelId="{AFF2D8CF-5CA0-4EA7-B1A1-4A24C932D82E}" type="pres">
      <dgm:prSet presAssocID="{38C39766-799B-4407-9750-EDDA8B8BF8D5}" presName="rootComposite" presStyleCnt="0"/>
      <dgm:spPr/>
    </dgm:pt>
    <dgm:pt modelId="{DCDB7D5B-8DC6-4405-B929-5F310D054F90}" type="pres">
      <dgm:prSet presAssocID="{38C39766-799B-4407-9750-EDDA8B8BF8D5}" presName="rootText" presStyleLbl="node3" presStyleIdx="2" presStyleCnt="5">
        <dgm:presLayoutVars>
          <dgm:chPref val="3"/>
        </dgm:presLayoutVars>
      </dgm:prSet>
      <dgm:spPr/>
      <dgm:t>
        <a:bodyPr/>
        <a:lstStyle/>
        <a:p>
          <a:endParaRPr lang="en-US"/>
        </a:p>
      </dgm:t>
    </dgm:pt>
    <dgm:pt modelId="{58D8746B-94D8-46A7-9748-4161D6829B43}" type="pres">
      <dgm:prSet presAssocID="{38C39766-799B-4407-9750-EDDA8B8BF8D5}" presName="rootConnector" presStyleLbl="node3" presStyleIdx="2" presStyleCnt="5"/>
      <dgm:spPr/>
      <dgm:t>
        <a:bodyPr/>
        <a:lstStyle/>
        <a:p>
          <a:endParaRPr lang="en-US"/>
        </a:p>
      </dgm:t>
    </dgm:pt>
    <dgm:pt modelId="{C0FB5002-CC7A-4C29-B9C9-132F5D724743}" type="pres">
      <dgm:prSet presAssocID="{38C39766-799B-4407-9750-EDDA8B8BF8D5}" presName="hierChild4" presStyleCnt="0"/>
      <dgm:spPr/>
    </dgm:pt>
    <dgm:pt modelId="{D3EEF97A-6C46-40AD-830B-8D5E7A8D12D3}" type="pres">
      <dgm:prSet presAssocID="{38C39766-799B-4407-9750-EDDA8B8BF8D5}" presName="hierChild5" presStyleCnt="0"/>
      <dgm:spPr/>
    </dgm:pt>
    <dgm:pt modelId="{3C0ABBAE-95F9-4C78-B723-BC99158E203B}" type="pres">
      <dgm:prSet presAssocID="{E433A7C6-0313-4D2A-8B88-087EA0161BAD}" presName="Name35" presStyleLbl="parChTrans1D3" presStyleIdx="3" presStyleCnt="8"/>
      <dgm:spPr/>
      <dgm:t>
        <a:bodyPr/>
        <a:lstStyle/>
        <a:p>
          <a:endParaRPr lang="en-US"/>
        </a:p>
      </dgm:t>
    </dgm:pt>
    <dgm:pt modelId="{3F8EB253-8E76-421C-AE6A-1BF466C368BF}" type="pres">
      <dgm:prSet presAssocID="{119F8555-9244-4029-A952-4E03644EEBDB}" presName="hierRoot2" presStyleCnt="0">
        <dgm:presLayoutVars>
          <dgm:hierBranch val="init"/>
        </dgm:presLayoutVars>
      </dgm:prSet>
      <dgm:spPr/>
    </dgm:pt>
    <dgm:pt modelId="{22A19169-FE8D-4425-BA16-A43F664499DA}" type="pres">
      <dgm:prSet presAssocID="{119F8555-9244-4029-A952-4E03644EEBDB}" presName="rootComposite" presStyleCnt="0"/>
      <dgm:spPr/>
    </dgm:pt>
    <dgm:pt modelId="{1375828B-DFB7-4BFB-8C7F-FB3ED71F7710}" type="pres">
      <dgm:prSet presAssocID="{119F8555-9244-4029-A952-4E03644EEBDB}" presName="rootText" presStyleLbl="node3" presStyleIdx="3" presStyleCnt="5">
        <dgm:presLayoutVars>
          <dgm:chPref val="3"/>
        </dgm:presLayoutVars>
      </dgm:prSet>
      <dgm:spPr/>
      <dgm:t>
        <a:bodyPr/>
        <a:lstStyle/>
        <a:p>
          <a:endParaRPr lang="en-US"/>
        </a:p>
      </dgm:t>
    </dgm:pt>
    <dgm:pt modelId="{D6A8EF84-02A0-4383-BCCA-1D6FC07B3BFD}" type="pres">
      <dgm:prSet presAssocID="{119F8555-9244-4029-A952-4E03644EEBDB}" presName="rootConnector" presStyleLbl="node3" presStyleIdx="3" presStyleCnt="5"/>
      <dgm:spPr/>
      <dgm:t>
        <a:bodyPr/>
        <a:lstStyle/>
        <a:p>
          <a:endParaRPr lang="en-US"/>
        </a:p>
      </dgm:t>
    </dgm:pt>
    <dgm:pt modelId="{E1060AD6-7F9F-46EE-96EC-CB352395059B}" type="pres">
      <dgm:prSet presAssocID="{119F8555-9244-4029-A952-4E03644EEBDB}" presName="hierChild4" presStyleCnt="0"/>
      <dgm:spPr/>
    </dgm:pt>
    <dgm:pt modelId="{F957CF56-2B8A-4B16-A285-00F369D9E1EA}" type="pres">
      <dgm:prSet presAssocID="{119F8555-9244-4029-A952-4E03644EEBDB}" presName="hierChild5" presStyleCnt="0"/>
      <dgm:spPr/>
    </dgm:pt>
    <dgm:pt modelId="{4AD4E74A-AC51-4CE0-8F69-97F6D1826C1C}" type="pres">
      <dgm:prSet presAssocID="{D85525EF-82B3-4993-BD7B-C68EA3948CC5}" presName="Name35" presStyleLbl="parChTrans1D3" presStyleIdx="4" presStyleCnt="8"/>
      <dgm:spPr/>
      <dgm:t>
        <a:bodyPr/>
        <a:lstStyle/>
        <a:p>
          <a:endParaRPr lang="en-US"/>
        </a:p>
      </dgm:t>
    </dgm:pt>
    <dgm:pt modelId="{832DF1BE-A7C4-47F3-B692-6455D8DCE799}" type="pres">
      <dgm:prSet presAssocID="{5E1FC42D-121D-484E-A1F4-1E6BC7A08796}" presName="hierRoot2" presStyleCnt="0">
        <dgm:presLayoutVars>
          <dgm:hierBranch val="init"/>
        </dgm:presLayoutVars>
      </dgm:prSet>
      <dgm:spPr/>
    </dgm:pt>
    <dgm:pt modelId="{22370D20-25EE-4C27-8030-E4998C6EB20A}" type="pres">
      <dgm:prSet presAssocID="{5E1FC42D-121D-484E-A1F4-1E6BC7A08796}" presName="rootComposite" presStyleCnt="0"/>
      <dgm:spPr/>
    </dgm:pt>
    <dgm:pt modelId="{728352F7-8DB5-4778-85B0-008C6917A9FC}" type="pres">
      <dgm:prSet presAssocID="{5E1FC42D-121D-484E-A1F4-1E6BC7A08796}" presName="rootText" presStyleLbl="node3" presStyleIdx="4" presStyleCnt="5">
        <dgm:presLayoutVars>
          <dgm:chPref val="3"/>
        </dgm:presLayoutVars>
      </dgm:prSet>
      <dgm:spPr/>
      <dgm:t>
        <a:bodyPr/>
        <a:lstStyle/>
        <a:p>
          <a:endParaRPr lang="en-US"/>
        </a:p>
      </dgm:t>
    </dgm:pt>
    <dgm:pt modelId="{FCCB2AF9-A8AA-40B5-869D-D29D989C1F83}" type="pres">
      <dgm:prSet presAssocID="{5E1FC42D-121D-484E-A1F4-1E6BC7A08796}" presName="rootConnector" presStyleLbl="node3" presStyleIdx="4" presStyleCnt="5"/>
      <dgm:spPr/>
      <dgm:t>
        <a:bodyPr/>
        <a:lstStyle/>
        <a:p>
          <a:endParaRPr lang="en-US"/>
        </a:p>
      </dgm:t>
    </dgm:pt>
    <dgm:pt modelId="{A6E6B038-1CA3-429E-A7D3-ADE423631411}" type="pres">
      <dgm:prSet presAssocID="{5E1FC42D-121D-484E-A1F4-1E6BC7A08796}" presName="hierChild4" presStyleCnt="0"/>
      <dgm:spPr/>
    </dgm:pt>
    <dgm:pt modelId="{1E36800F-216F-4EB5-B3FC-DF48B3DFB69F}" type="pres">
      <dgm:prSet presAssocID="{5E1FC42D-121D-484E-A1F4-1E6BC7A08796}" presName="hierChild5" presStyleCnt="0"/>
      <dgm:spPr/>
    </dgm:pt>
    <dgm:pt modelId="{A05C7831-D49D-4A46-83B5-0D18BE488B89}" type="pres">
      <dgm:prSet presAssocID="{BDD0ED6C-2FC6-42FA-B4A2-96466201199E}" presName="hierChild5" presStyleCnt="0"/>
      <dgm:spPr/>
    </dgm:pt>
    <dgm:pt modelId="{FF30D4F7-6393-46CA-A48C-B9FB4BE606FC}" type="pres">
      <dgm:prSet presAssocID="{F9CD0F58-B9BD-4996-ABB4-1E294AF5095A}" presName="Name111" presStyleLbl="parChTrans1D3" presStyleIdx="5" presStyleCnt="8"/>
      <dgm:spPr/>
      <dgm:t>
        <a:bodyPr/>
        <a:lstStyle/>
        <a:p>
          <a:endParaRPr lang="en-US"/>
        </a:p>
      </dgm:t>
    </dgm:pt>
    <dgm:pt modelId="{FB4D368F-E4CB-4BB3-99A5-B30FDB4C5ABE}" type="pres">
      <dgm:prSet presAssocID="{4508D1C7-662D-491D-A02D-8BBA2E20C937}" presName="hierRoot3" presStyleCnt="0">
        <dgm:presLayoutVars>
          <dgm:hierBranch val="init"/>
        </dgm:presLayoutVars>
      </dgm:prSet>
      <dgm:spPr/>
    </dgm:pt>
    <dgm:pt modelId="{A8CE58F7-15A5-420F-A7FF-1C1A6AEFCC4B}" type="pres">
      <dgm:prSet presAssocID="{4508D1C7-662D-491D-A02D-8BBA2E20C937}" presName="rootComposite3" presStyleCnt="0"/>
      <dgm:spPr/>
    </dgm:pt>
    <dgm:pt modelId="{0D9AF383-8970-4A3F-B0EE-7BB89DDBEC83}" type="pres">
      <dgm:prSet presAssocID="{4508D1C7-662D-491D-A02D-8BBA2E20C937}" presName="rootText3" presStyleLbl="asst2" presStyleIdx="0" presStyleCnt="3" custScaleX="160076" custScaleY="71953">
        <dgm:presLayoutVars>
          <dgm:chPref val="3"/>
        </dgm:presLayoutVars>
      </dgm:prSet>
      <dgm:spPr/>
      <dgm:t>
        <a:bodyPr/>
        <a:lstStyle/>
        <a:p>
          <a:endParaRPr lang="en-US"/>
        </a:p>
      </dgm:t>
    </dgm:pt>
    <dgm:pt modelId="{102742BD-D83F-464E-8210-8D5DAD8B9459}" type="pres">
      <dgm:prSet presAssocID="{4508D1C7-662D-491D-A02D-8BBA2E20C937}" presName="rootConnector3" presStyleLbl="asst2" presStyleIdx="0" presStyleCnt="3"/>
      <dgm:spPr/>
      <dgm:t>
        <a:bodyPr/>
        <a:lstStyle/>
        <a:p>
          <a:endParaRPr lang="en-US"/>
        </a:p>
      </dgm:t>
    </dgm:pt>
    <dgm:pt modelId="{E0B2B756-3A15-427D-9CD2-66EF1080686F}" type="pres">
      <dgm:prSet presAssocID="{4508D1C7-662D-491D-A02D-8BBA2E20C937}" presName="hierChild6" presStyleCnt="0"/>
      <dgm:spPr/>
    </dgm:pt>
    <dgm:pt modelId="{45D4FD46-4576-4A71-97D2-8CB1C1A10A6C}" type="pres">
      <dgm:prSet presAssocID="{4508D1C7-662D-491D-A02D-8BBA2E20C937}" presName="hierChild7" presStyleCnt="0"/>
      <dgm:spPr/>
    </dgm:pt>
    <dgm:pt modelId="{35E524D4-1BD1-450E-AA9A-567543A3248E}" type="pres">
      <dgm:prSet presAssocID="{6CE47AE1-BAC6-422F-B8D9-47B57A4C9A38}" presName="Name111" presStyleLbl="parChTrans1D3" presStyleIdx="6" presStyleCnt="8"/>
      <dgm:spPr/>
      <dgm:t>
        <a:bodyPr/>
        <a:lstStyle/>
        <a:p>
          <a:endParaRPr lang="en-US"/>
        </a:p>
      </dgm:t>
    </dgm:pt>
    <dgm:pt modelId="{400E5EB8-78B9-4B45-A80A-33FA805DD24F}" type="pres">
      <dgm:prSet presAssocID="{0D293135-46D2-4729-A648-7ED95BF0BEAC}" presName="hierRoot3" presStyleCnt="0">
        <dgm:presLayoutVars>
          <dgm:hierBranch val="init"/>
        </dgm:presLayoutVars>
      </dgm:prSet>
      <dgm:spPr/>
    </dgm:pt>
    <dgm:pt modelId="{BCF7D1EB-7859-4BED-9E71-F7761A852DEE}" type="pres">
      <dgm:prSet presAssocID="{0D293135-46D2-4729-A648-7ED95BF0BEAC}" presName="rootComposite3" presStyleCnt="0"/>
      <dgm:spPr/>
    </dgm:pt>
    <dgm:pt modelId="{37707EEA-219D-406D-A34C-962D720E38B2}" type="pres">
      <dgm:prSet presAssocID="{0D293135-46D2-4729-A648-7ED95BF0BEAC}" presName="rootText3" presStyleLbl="asst2" presStyleIdx="1" presStyleCnt="3" custScaleX="160076" custScaleY="71953">
        <dgm:presLayoutVars>
          <dgm:chPref val="3"/>
        </dgm:presLayoutVars>
      </dgm:prSet>
      <dgm:spPr/>
      <dgm:t>
        <a:bodyPr/>
        <a:lstStyle/>
        <a:p>
          <a:endParaRPr lang="en-US"/>
        </a:p>
      </dgm:t>
    </dgm:pt>
    <dgm:pt modelId="{E8473C2B-F44E-4677-897E-91893A3DDD43}" type="pres">
      <dgm:prSet presAssocID="{0D293135-46D2-4729-A648-7ED95BF0BEAC}" presName="rootConnector3" presStyleLbl="asst2" presStyleIdx="1" presStyleCnt="3"/>
      <dgm:spPr/>
      <dgm:t>
        <a:bodyPr/>
        <a:lstStyle/>
        <a:p>
          <a:endParaRPr lang="en-US"/>
        </a:p>
      </dgm:t>
    </dgm:pt>
    <dgm:pt modelId="{DE66C938-A022-4049-B47F-16A9ABFB1187}" type="pres">
      <dgm:prSet presAssocID="{0D293135-46D2-4729-A648-7ED95BF0BEAC}" presName="hierChild6" presStyleCnt="0"/>
      <dgm:spPr/>
    </dgm:pt>
    <dgm:pt modelId="{5F552933-5CB0-42D8-93BC-D5105C5A61C0}" type="pres">
      <dgm:prSet presAssocID="{0D293135-46D2-4729-A648-7ED95BF0BEAC}" presName="hierChild7" presStyleCnt="0"/>
      <dgm:spPr/>
    </dgm:pt>
    <dgm:pt modelId="{05C0F41D-1B49-4C98-A041-06738291C572}" type="pres">
      <dgm:prSet presAssocID="{547D5AAB-9FAB-4BDF-8327-AEE74A43C9BB}" presName="Name111" presStyleLbl="parChTrans1D3" presStyleIdx="7" presStyleCnt="8"/>
      <dgm:spPr/>
      <dgm:t>
        <a:bodyPr/>
        <a:lstStyle/>
        <a:p>
          <a:endParaRPr lang="en-US"/>
        </a:p>
      </dgm:t>
    </dgm:pt>
    <dgm:pt modelId="{B0FBCBCC-4358-43BA-9E69-E46549C301E9}" type="pres">
      <dgm:prSet presAssocID="{AB0E17B2-11CD-4927-802E-577A5B6C4F0D}" presName="hierRoot3" presStyleCnt="0">
        <dgm:presLayoutVars>
          <dgm:hierBranch val="init"/>
        </dgm:presLayoutVars>
      </dgm:prSet>
      <dgm:spPr/>
    </dgm:pt>
    <dgm:pt modelId="{7291C892-7A05-456A-B233-9338EF20DE61}" type="pres">
      <dgm:prSet presAssocID="{AB0E17B2-11CD-4927-802E-577A5B6C4F0D}" presName="rootComposite3" presStyleCnt="0"/>
      <dgm:spPr/>
    </dgm:pt>
    <dgm:pt modelId="{AFB4C140-ABE8-46CE-9CCE-CE8CED80808A}" type="pres">
      <dgm:prSet presAssocID="{AB0E17B2-11CD-4927-802E-577A5B6C4F0D}" presName="rootText3" presStyleLbl="asst2" presStyleIdx="2" presStyleCnt="3" custScaleX="160076" custScaleY="71953" custLinFactX="83645" custLinFactNeighborX="100000" custLinFactNeighborY="-1640">
        <dgm:presLayoutVars>
          <dgm:chPref val="3"/>
        </dgm:presLayoutVars>
      </dgm:prSet>
      <dgm:spPr/>
      <dgm:t>
        <a:bodyPr/>
        <a:lstStyle/>
        <a:p>
          <a:endParaRPr lang="en-US"/>
        </a:p>
      </dgm:t>
    </dgm:pt>
    <dgm:pt modelId="{BE2EE0D2-4710-4112-B1F0-3F590541A087}" type="pres">
      <dgm:prSet presAssocID="{AB0E17B2-11CD-4927-802E-577A5B6C4F0D}" presName="rootConnector3" presStyleLbl="asst2" presStyleIdx="2" presStyleCnt="3"/>
      <dgm:spPr/>
      <dgm:t>
        <a:bodyPr/>
        <a:lstStyle/>
        <a:p>
          <a:endParaRPr lang="en-US"/>
        </a:p>
      </dgm:t>
    </dgm:pt>
    <dgm:pt modelId="{08CFD938-883D-45AD-A68A-59FE5C4E362F}" type="pres">
      <dgm:prSet presAssocID="{AB0E17B2-11CD-4927-802E-577A5B6C4F0D}" presName="hierChild6" presStyleCnt="0"/>
      <dgm:spPr/>
    </dgm:pt>
    <dgm:pt modelId="{47DEC969-7015-4B3D-9AD6-F3911D78CA60}" type="pres">
      <dgm:prSet presAssocID="{AB0E17B2-11CD-4927-802E-577A5B6C4F0D}" presName="hierChild7" presStyleCnt="0"/>
      <dgm:spPr/>
    </dgm:pt>
    <dgm:pt modelId="{1D66582E-7623-4B1A-8D52-74F8BDC65F91}" type="pres">
      <dgm:prSet presAssocID="{6D6B63CE-363C-49D1-AC51-62832D54623A}" presName="hierChild3" presStyleCnt="0"/>
      <dgm:spPr/>
    </dgm:pt>
    <dgm:pt modelId="{E3647CF4-A51F-4EB9-A67C-EB00BF4E41B5}" type="pres">
      <dgm:prSet presAssocID="{BD089ADB-96B6-46C0-9C53-C22FA4F9C061}" presName="Name111" presStyleLbl="parChTrans1D2" presStyleIdx="1" presStyleCnt="2"/>
      <dgm:spPr/>
      <dgm:t>
        <a:bodyPr/>
        <a:lstStyle/>
        <a:p>
          <a:endParaRPr lang="en-US"/>
        </a:p>
      </dgm:t>
    </dgm:pt>
    <dgm:pt modelId="{6329D36E-2336-4297-93C4-EEC702CDB5F4}" type="pres">
      <dgm:prSet presAssocID="{59C8D571-3912-4504-AB88-B3A63F812C17}" presName="hierRoot3" presStyleCnt="0">
        <dgm:presLayoutVars>
          <dgm:hierBranch val="init"/>
        </dgm:presLayoutVars>
      </dgm:prSet>
      <dgm:spPr/>
    </dgm:pt>
    <dgm:pt modelId="{EDCD4599-F6E4-4A19-94A5-2F71F98C9BC8}" type="pres">
      <dgm:prSet presAssocID="{59C8D571-3912-4504-AB88-B3A63F812C17}" presName="rootComposite3" presStyleCnt="0"/>
      <dgm:spPr/>
    </dgm:pt>
    <dgm:pt modelId="{2ED4277F-8AC6-4314-97AE-C399FDEA3F62}" type="pres">
      <dgm:prSet presAssocID="{59C8D571-3912-4504-AB88-B3A63F812C17}" presName="rootText3" presStyleLbl="asst1" presStyleIdx="0" presStyleCnt="1" custScaleX="220701" custScaleY="64956" custLinFactNeighborX="-61176" custLinFactNeighborY="-1102">
        <dgm:presLayoutVars>
          <dgm:chPref val="3"/>
        </dgm:presLayoutVars>
      </dgm:prSet>
      <dgm:spPr/>
      <dgm:t>
        <a:bodyPr/>
        <a:lstStyle/>
        <a:p>
          <a:endParaRPr lang="en-US"/>
        </a:p>
      </dgm:t>
    </dgm:pt>
    <dgm:pt modelId="{B1F4C9A9-8872-4CB6-81DE-0F6F5A8DA4A6}" type="pres">
      <dgm:prSet presAssocID="{59C8D571-3912-4504-AB88-B3A63F812C17}" presName="rootConnector3" presStyleLbl="asst1" presStyleIdx="0" presStyleCnt="1"/>
      <dgm:spPr/>
      <dgm:t>
        <a:bodyPr/>
        <a:lstStyle/>
        <a:p>
          <a:endParaRPr lang="en-US"/>
        </a:p>
      </dgm:t>
    </dgm:pt>
    <dgm:pt modelId="{8D0AD9C9-20E4-4C43-985F-FD4CB1E98BF5}" type="pres">
      <dgm:prSet presAssocID="{59C8D571-3912-4504-AB88-B3A63F812C17}" presName="hierChild6" presStyleCnt="0"/>
      <dgm:spPr/>
    </dgm:pt>
    <dgm:pt modelId="{DF7364AF-3C4F-43DC-AD82-F155E568B266}" type="pres">
      <dgm:prSet presAssocID="{59C8D571-3912-4504-AB88-B3A63F812C17}" presName="hierChild7" presStyleCnt="0"/>
      <dgm:spPr/>
    </dgm:pt>
  </dgm:ptLst>
  <dgm:cxnLst>
    <dgm:cxn modelId="{68E9702E-EE2E-4327-BB1A-08EFED8F39D9}" type="presOf" srcId="{BBFF9735-A005-461F-9AC9-60C9F5EC0FBE}" destId="{724B51BE-10F2-4E1C-8D5B-1D0077616E24}" srcOrd="1" destOrd="0" presId="urn:microsoft.com/office/officeart/2005/8/layout/orgChart1"/>
    <dgm:cxn modelId="{E4A22281-1133-49CA-B3AD-EEBF8441CD7B}" type="presOf" srcId="{4D00F981-3745-45AA-9413-CC146A4BD506}" destId="{39EC612B-43FF-4D11-97EE-23DDBAC39FE5}" srcOrd="0" destOrd="0" presId="urn:microsoft.com/office/officeart/2005/8/layout/orgChart1"/>
    <dgm:cxn modelId="{80FCC673-FD9A-469B-BB0D-4D7CF71F1083}" type="presOf" srcId="{BD089ADB-96B6-46C0-9C53-C22FA4F9C061}" destId="{E3647CF4-A51F-4EB9-A67C-EB00BF4E41B5}" srcOrd="0" destOrd="0" presId="urn:microsoft.com/office/officeart/2005/8/layout/orgChart1"/>
    <dgm:cxn modelId="{C01AD364-2CB4-4EF5-B7D3-16E85B3BE09F}" type="presOf" srcId="{59C8D571-3912-4504-AB88-B3A63F812C17}" destId="{2ED4277F-8AC6-4314-97AE-C399FDEA3F62}" srcOrd="0" destOrd="0" presId="urn:microsoft.com/office/officeart/2005/8/layout/orgChart1"/>
    <dgm:cxn modelId="{758B6A4F-4547-4A57-A65B-DBD9D3AA306A}" srcId="{BDD0ED6C-2FC6-42FA-B4A2-96466201199E}" destId="{BBFF9735-A005-461F-9AC9-60C9F5EC0FBE}" srcOrd="0" destOrd="0" parTransId="{C9E904D4-BB76-4B76-BAEE-D254A2BC2FEE}" sibTransId="{987042B9-D42D-404D-AF2F-A8C27D1A6AEF}"/>
    <dgm:cxn modelId="{360B0F08-5719-4DAF-B09C-4780DBE77248}" type="presOf" srcId="{AB0E17B2-11CD-4927-802E-577A5B6C4F0D}" destId="{BE2EE0D2-4710-4112-B1F0-3F590541A087}" srcOrd="1" destOrd="0" presId="urn:microsoft.com/office/officeart/2005/8/layout/orgChart1"/>
    <dgm:cxn modelId="{3F33FDC3-F920-47C5-8E58-21BBC19E896D}" type="presOf" srcId="{F9CD0F58-B9BD-4996-ABB4-1E294AF5095A}" destId="{FF30D4F7-6393-46CA-A48C-B9FB4BE606FC}" srcOrd="0" destOrd="0" presId="urn:microsoft.com/office/officeart/2005/8/layout/orgChart1"/>
    <dgm:cxn modelId="{27900583-A595-455B-B72A-549D1AA2FAF9}" type="presOf" srcId="{0D293135-46D2-4729-A648-7ED95BF0BEAC}" destId="{E8473C2B-F44E-4677-897E-91893A3DDD43}" srcOrd="1" destOrd="0" presId="urn:microsoft.com/office/officeart/2005/8/layout/orgChart1"/>
    <dgm:cxn modelId="{03B93D98-F1CA-4549-A386-EACB64BD3C64}" type="presOf" srcId="{6D6B63CE-363C-49D1-AC51-62832D54623A}" destId="{8C94B7F4-77A3-42C2-A8B1-CFBE5E9CB1E3}" srcOrd="0" destOrd="0" presId="urn:microsoft.com/office/officeart/2005/8/layout/orgChart1"/>
    <dgm:cxn modelId="{572EE1E2-64F0-4217-84ED-9478D9837EA8}" srcId="{BDD0ED6C-2FC6-42FA-B4A2-96466201199E}" destId="{AB0E17B2-11CD-4927-802E-577A5B6C4F0D}" srcOrd="7" destOrd="0" parTransId="{547D5AAB-9FAB-4BDF-8327-AEE74A43C9BB}" sibTransId="{6FADAD2D-3D6C-48BE-8DBD-4970D4D78BB0}"/>
    <dgm:cxn modelId="{80F485B7-3EDE-4031-91FE-01D48932CE7B}" srcId="{BDD0ED6C-2FC6-42FA-B4A2-96466201199E}" destId="{89ED55F3-E8FA-4549-B329-54E7B4EB89DE}" srcOrd="1" destOrd="0" parTransId="{63B2944E-756F-44B9-9221-3A873B2AB83C}" sibTransId="{E1D89892-BB1B-4E90-A95D-2BD699BCF280}"/>
    <dgm:cxn modelId="{C7012E7F-3B42-4382-AA76-61ACDA6B0405}" type="presOf" srcId="{BDD0ED6C-2FC6-42FA-B4A2-96466201199E}" destId="{7C56C094-8FE2-4FDA-A283-CC3C5FBFA846}" srcOrd="0" destOrd="0" presId="urn:microsoft.com/office/officeart/2005/8/layout/orgChart1"/>
    <dgm:cxn modelId="{5C5F6D66-3EF7-4A3A-83BA-11841840AE65}" type="presOf" srcId="{4508D1C7-662D-491D-A02D-8BBA2E20C937}" destId="{0D9AF383-8970-4A3F-B0EE-7BB89DDBEC83}" srcOrd="0" destOrd="0" presId="urn:microsoft.com/office/officeart/2005/8/layout/orgChart1"/>
    <dgm:cxn modelId="{A9318C76-E151-4206-9A4B-5744F74951AE}" srcId="{BDD0ED6C-2FC6-42FA-B4A2-96466201199E}" destId="{5E1FC42D-121D-484E-A1F4-1E6BC7A08796}" srcOrd="4" destOrd="0" parTransId="{D85525EF-82B3-4993-BD7B-C68EA3948CC5}" sibTransId="{97D0810B-9A80-4F17-BF3E-95E2AFF21FEB}"/>
    <dgm:cxn modelId="{CD406FD7-B76F-4C48-9412-7DE338D847B2}" srcId="{5AE4B530-7FE1-4F27-9916-8ABA3AF585B1}" destId="{6D6B63CE-363C-49D1-AC51-62832D54623A}" srcOrd="0" destOrd="0" parTransId="{29A181FB-504A-4455-BE98-E0A165ABAE3F}" sibTransId="{181CE684-91F1-40F2-9747-68294902E030}"/>
    <dgm:cxn modelId="{4F025209-8D80-4CB9-B69E-0D9D9F31D371}" type="presOf" srcId="{119F8555-9244-4029-A952-4E03644EEBDB}" destId="{1375828B-DFB7-4BFB-8C7F-FB3ED71F7710}" srcOrd="0" destOrd="0" presId="urn:microsoft.com/office/officeart/2005/8/layout/orgChart1"/>
    <dgm:cxn modelId="{F994779B-7F83-4279-9B81-C8FBD3749020}" type="presOf" srcId="{6CE47AE1-BAC6-422F-B8D9-47B57A4C9A38}" destId="{35E524D4-1BD1-450E-AA9A-567543A3248E}" srcOrd="0" destOrd="0" presId="urn:microsoft.com/office/officeart/2005/8/layout/orgChart1"/>
    <dgm:cxn modelId="{ED585EA2-DB11-40A1-A141-89834E45AA85}" type="presOf" srcId="{BDD0ED6C-2FC6-42FA-B4A2-96466201199E}" destId="{254EEAFD-65B2-4C9E-8430-B3F5D51B1282}" srcOrd="1" destOrd="0" presId="urn:microsoft.com/office/officeart/2005/8/layout/orgChart1"/>
    <dgm:cxn modelId="{3A5B5F3A-3578-470A-AFB8-5A7903212D36}" type="presOf" srcId="{63B2944E-756F-44B9-9221-3A873B2AB83C}" destId="{DA705864-D46E-47F9-8833-9E33C8A73738}" srcOrd="0" destOrd="0" presId="urn:microsoft.com/office/officeart/2005/8/layout/orgChart1"/>
    <dgm:cxn modelId="{94802A3C-1C30-48A7-82E9-F6938D0A9FD7}" type="presOf" srcId="{547D5AAB-9FAB-4BDF-8327-AEE74A43C9BB}" destId="{05C0F41D-1B49-4C98-A041-06738291C572}" srcOrd="0" destOrd="0" presId="urn:microsoft.com/office/officeart/2005/8/layout/orgChart1"/>
    <dgm:cxn modelId="{2188CFF9-D4E0-4B5B-BADF-7AFC4C304076}" type="presOf" srcId="{4508D1C7-662D-491D-A02D-8BBA2E20C937}" destId="{102742BD-D83F-464E-8210-8D5DAD8B9459}" srcOrd="1" destOrd="0" presId="urn:microsoft.com/office/officeart/2005/8/layout/orgChart1"/>
    <dgm:cxn modelId="{AB85B06C-BAD6-4752-8516-7C1F6D6A56FB}" type="presOf" srcId="{5AE4B530-7FE1-4F27-9916-8ABA3AF585B1}" destId="{934296D6-783D-4F37-882A-905B5C217104}" srcOrd="0" destOrd="0" presId="urn:microsoft.com/office/officeart/2005/8/layout/orgChart1"/>
    <dgm:cxn modelId="{4E498F10-4C19-4FED-A721-6AC44F31FA4A}" type="presOf" srcId="{5E1FC42D-121D-484E-A1F4-1E6BC7A08796}" destId="{FCCB2AF9-A8AA-40B5-869D-D29D989C1F83}" srcOrd="1" destOrd="0" presId="urn:microsoft.com/office/officeart/2005/8/layout/orgChart1"/>
    <dgm:cxn modelId="{1A9B8E6C-BBFB-45FA-8AF4-A8FE55CEE35F}" type="presOf" srcId="{5E1FC42D-121D-484E-A1F4-1E6BC7A08796}" destId="{728352F7-8DB5-4778-85B0-008C6917A9FC}" srcOrd="0" destOrd="0" presId="urn:microsoft.com/office/officeart/2005/8/layout/orgChart1"/>
    <dgm:cxn modelId="{6EBD786B-0C84-4D53-AE72-309C78F9B1D8}" type="presOf" srcId="{38C39766-799B-4407-9750-EDDA8B8BF8D5}" destId="{DCDB7D5B-8DC6-4405-B929-5F310D054F90}" srcOrd="0" destOrd="0" presId="urn:microsoft.com/office/officeart/2005/8/layout/orgChart1"/>
    <dgm:cxn modelId="{5C5728BB-3A94-445B-BF0E-99111832A6E7}" type="presOf" srcId="{E433A7C6-0313-4D2A-8B88-087EA0161BAD}" destId="{3C0ABBAE-95F9-4C78-B723-BC99158E203B}" srcOrd="0" destOrd="0" presId="urn:microsoft.com/office/officeart/2005/8/layout/orgChart1"/>
    <dgm:cxn modelId="{79BC27BD-F9F0-4CCB-8B32-4E3A5904D0D8}" type="presOf" srcId="{C9E904D4-BB76-4B76-BAEE-D254A2BC2FEE}" destId="{CF1EE89E-59B5-42F4-ACE2-D846F8BC426F}" srcOrd="0" destOrd="0" presId="urn:microsoft.com/office/officeart/2005/8/layout/orgChart1"/>
    <dgm:cxn modelId="{1062D815-1004-4E23-937F-0D6EF673942E}" srcId="{BDD0ED6C-2FC6-42FA-B4A2-96466201199E}" destId="{119F8555-9244-4029-A952-4E03644EEBDB}" srcOrd="3" destOrd="0" parTransId="{E433A7C6-0313-4D2A-8B88-087EA0161BAD}" sibTransId="{EDFDC7C9-F1CD-4DEA-9327-AD7954B55E62}"/>
    <dgm:cxn modelId="{90CDB12E-78B1-4232-9E48-9A2FA0FB4FB0}" type="presOf" srcId="{119F8555-9244-4029-A952-4E03644EEBDB}" destId="{D6A8EF84-02A0-4383-BCCA-1D6FC07B3BFD}" srcOrd="1" destOrd="0" presId="urn:microsoft.com/office/officeart/2005/8/layout/orgChart1"/>
    <dgm:cxn modelId="{4F763C8F-E587-477D-85DA-75EEAFAFC70A}" srcId="{BDD0ED6C-2FC6-42FA-B4A2-96466201199E}" destId="{38C39766-799B-4407-9750-EDDA8B8BF8D5}" srcOrd="2" destOrd="0" parTransId="{4D00F981-3745-45AA-9413-CC146A4BD506}" sibTransId="{03D0E223-21D0-4E1A-B049-A4FC354C58E3}"/>
    <dgm:cxn modelId="{0821BE1F-2FE0-470C-A503-B258F2CE46C9}" type="presOf" srcId="{38C39766-799B-4407-9750-EDDA8B8BF8D5}" destId="{58D8746B-94D8-46A7-9748-4161D6829B43}" srcOrd="1" destOrd="0" presId="urn:microsoft.com/office/officeart/2005/8/layout/orgChart1"/>
    <dgm:cxn modelId="{9E3DE7A3-4310-440A-9962-EAEFAD2273BD}" type="presOf" srcId="{6D6B63CE-363C-49D1-AC51-62832D54623A}" destId="{1B588B2B-C7E6-40D2-8F13-39D5CCC0EB85}" srcOrd="1" destOrd="0" presId="urn:microsoft.com/office/officeart/2005/8/layout/orgChart1"/>
    <dgm:cxn modelId="{DE6D6760-1C3C-42CB-823A-1D1023763D16}" srcId="{BDD0ED6C-2FC6-42FA-B4A2-96466201199E}" destId="{0D293135-46D2-4729-A648-7ED95BF0BEAC}" srcOrd="6" destOrd="0" parTransId="{6CE47AE1-BAC6-422F-B8D9-47B57A4C9A38}" sibTransId="{256A9538-0D39-4BA3-AB92-742151F85AEA}"/>
    <dgm:cxn modelId="{70D1B1AF-3C4B-48B0-B91B-E351D43C4B78}" srcId="{6D6B63CE-363C-49D1-AC51-62832D54623A}" destId="{BDD0ED6C-2FC6-42FA-B4A2-96466201199E}" srcOrd="1" destOrd="0" parTransId="{1237E9BA-936B-4FE1-98F4-8B0E6D9EDC56}" sibTransId="{14DABFC1-108C-4330-88FD-2B630F9EB51D}"/>
    <dgm:cxn modelId="{6323F5D0-B1AA-4F41-9E7A-29986972CF82}" type="presOf" srcId="{89ED55F3-E8FA-4549-B329-54E7B4EB89DE}" destId="{3B5044A9-6176-453D-A5CB-F189C67D97F3}" srcOrd="0" destOrd="0" presId="urn:microsoft.com/office/officeart/2005/8/layout/orgChart1"/>
    <dgm:cxn modelId="{79551F08-7275-457A-8306-7C1F700DD3FF}" type="presOf" srcId="{89ED55F3-E8FA-4549-B329-54E7B4EB89DE}" destId="{7543E0CB-1708-446D-8E37-AE0145FC66BD}" srcOrd="1" destOrd="0" presId="urn:microsoft.com/office/officeart/2005/8/layout/orgChart1"/>
    <dgm:cxn modelId="{6A9EBAA1-9A5D-41E7-AD9E-5386257773E1}" type="presOf" srcId="{D85525EF-82B3-4993-BD7B-C68EA3948CC5}" destId="{4AD4E74A-AC51-4CE0-8F69-97F6D1826C1C}" srcOrd="0" destOrd="0" presId="urn:microsoft.com/office/officeart/2005/8/layout/orgChart1"/>
    <dgm:cxn modelId="{FC344F8C-A042-49FD-B508-8E9B497BD68D}" srcId="{6D6B63CE-363C-49D1-AC51-62832D54623A}" destId="{59C8D571-3912-4504-AB88-B3A63F812C17}" srcOrd="0" destOrd="0" parTransId="{BD089ADB-96B6-46C0-9C53-C22FA4F9C061}" sibTransId="{9ED112ED-277E-4494-9B4F-12F8A891F4B0}"/>
    <dgm:cxn modelId="{2B219466-E6DC-49B7-83AA-058C1FA6AF4B}" type="presOf" srcId="{59C8D571-3912-4504-AB88-B3A63F812C17}" destId="{B1F4C9A9-8872-4CB6-81DE-0F6F5A8DA4A6}" srcOrd="1" destOrd="0" presId="urn:microsoft.com/office/officeart/2005/8/layout/orgChart1"/>
    <dgm:cxn modelId="{7E6FAF58-710C-4A39-A04F-4C6DAA1A268E}" type="presOf" srcId="{AB0E17B2-11CD-4927-802E-577A5B6C4F0D}" destId="{AFB4C140-ABE8-46CE-9CCE-CE8CED80808A}" srcOrd="0" destOrd="0" presId="urn:microsoft.com/office/officeart/2005/8/layout/orgChart1"/>
    <dgm:cxn modelId="{1388940B-4B95-4268-8949-EA00574BF5CC}" srcId="{BDD0ED6C-2FC6-42FA-B4A2-96466201199E}" destId="{4508D1C7-662D-491D-A02D-8BBA2E20C937}" srcOrd="5" destOrd="0" parTransId="{F9CD0F58-B9BD-4996-ABB4-1E294AF5095A}" sibTransId="{21FDE05D-AB8D-48B5-A676-8286FFBD40E9}"/>
    <dgm:cxn modelId="{5FF74BFB-3C77-44AB-82F1-CA63FC076A5D}" type="presOf" srcId="{1237E9BA-936B-4FE1-98F4-8B0E6D9EDC56}" destId="{82C73433-895F-4464-933A-885AFDFA0C17}" srcOrd="0" destOrd="0" presId="urn:microsoft.com/office/officeart/2005/8/layout/orgChart1"/>
    <dgm:cxn modelId="{9DD63CAD-976D-4A66-A0DE-2E6610627D0C}" type="presOf" srcId="{BBFF9735-A005-461F-9AC9-60C9F5EC0FBE}" destId="{D29DAE01-7139-42C0-82BB-2390915B8F82}" srcOrd="0" destOrd="0" presId="urn:microsoft.com/office/officeart/2005/8/layout/orgChart1"/>
    <dgm:cxn modelId="{CC10A00A-9EF5-463E-91F1-BF193B69AA36}" type="presOf" srcId="{0D293135-46D2-4729-A648-7ED95BF0BEAC}" destId="{37707EEA-219D-406D-A34C-962D720E38B2}" srcOrd="0" destOrd="0" presId="urn:microsoft.com/office/officeart/2005/8/layout/orgChart1"/>
    <dgm:cxn modelId="{762ABF15-7980-41A0-BA03-AA1B8DB8B769}" type="presParOf" srcId="{934296D6-783D-4F37-882A-905B5C217104}" destId="{315E07E1-3D8C-4B83-B258-E65F335A055C}" srcOrd="0" destOrd="0" presId="urn:microsoft.com/office/officeart/2005/8/layout/orgChart1"/>
    <dgm:cxn modelId="{888021F9-0AB3-40E6-8F69-8EF03DAE0E34}" type="presParOf" srcId="{315E07E1-3D8C-4B83-B258-E65F335A055C}" destId="{16F1A6B9-6A46-45F6-86D1-A7DFE32314DD}" srcOrd="0" destOrd="0" presId="urn:microsoft.com/office/officeart/2005/8/layout/orgChart1"/>
    <dgm:cxn modelId="{2A0C4484-C014-4F94-848F-BF5378444B79}" type="presParOf" srcId="{16F1A6B9-6A46-45F6-86D1-A7DFE32314DD}" destId="{8C94B7F4-77A3-42C2-A8B1-CFBE5E9CB1E3}" srcOrd="0" destOrd="0" presId="urn:microsoft.com/office/officeart/2005/8/layout/orgChart1"/>
    <dgm:cxn modelId="{1FA79A9B-A43B-4D65-91D8-F4924DC37F5F}" type="presParOf" srcId="{16F1A6B9-6A46-45F6-86D1-A7DFE32314DD}" destId="{1B588B2B-C7E6-40D2-8F13-39D5CCC0EB85}" srcOrd="1" destOrd="0" presId="urn:microsoft.com/office/officeart/2005/8/layout/orgChart1"/>
    <dgm:cxn modelId="{995AC383-ABEA-4D89-BF5B-F4FDD88FCE63}" type="presParOf" srcId="{315E07E1-3D8C-4B83-B258-E65F335A055C}" destId="{28E105E0-983A-434F-9A9A-2F22BA49DF3E}" srcOrd="1" destOrd="0" presId="urn:microsoft.com/office/officeart/2005/8/layout/orgChart1"/>
    <dgm:cxn modelId="{86182CE9-CA4C-46BE-84D3-4A68A5D8CF4D}" type="presParOf" srcId="{28E105E0-983A-434F-9A9A-2F22BA49DF3E}" destId="{82C73433-895F-4464-933A-885AFDFA0C17}" srcOrd="0" destOrd="0" presId="urn:microsoft.com/office/officeart/2005/8/layout/orgChart1"/>
    <dgm:cxn modelId="{8F159E18-081C-4D0A-BA7A-69056B009BDD}" type="presParOf" srcId="{28E105E0-983A-434F-9A9A-2F22BA49DF3E}" destId="{481EA0E9-F06D-479E-B933-23AACF5A86F4}" srcOrd="1" destOrd="0" presId="urn:microsoft.com/office/officeart/2005/8/layout/orgChart1"/>
    <dgm:cxn modelId="{33043EB0-3E40-4C22-8DBB-75D7D6C14664}" type="presParOf" srcId="{481EA0E9-F06D-479E-B933-23AACF5A86F4}" destId="{8482370F-EC13-4FD9-9F90-C98E5D8BBF3D}" srcOrd="0" destOrd="0" presId="urn:microsoft.com/office/officeart/2005/8/layout/orgChart1"/>
    <dgm:cxn modelId="{DC89AB20-A1A3-4456-959A-B454431F2055}" type="presParOf" srcId="{8482370F-EC13-4FD9-9F90-C98E5D8BBF3D}" destId="{7C56C094-8FE2-4FDA-A283-CC3C5FBFA846}" srcOrd="0" destOrd="0" presId="urn:microsoft.com/office/officeart/2005/8/layout/orgChart1"/>
    <dgm:cxn modelId="{2A273884-212C-419A-A12B-8D1593770472}" type="presParOf" srcId="{8482370F-EC13-4FD9-9F90-C98E5D8BBF3D}" destId="{254EEAFD-65B2-4C9E-8430-B3F5D51B1282}" srcOrd="1" destOrd="0" presId="urn:microsoft.com/office/officeart/2005/8/layout/orgChart1"/>
    <dgm:cxn modelId="{B9F56AA9-015F-41B7-A577-7BAD11BB219A}" type="presParOf" srcId="{481EA0E9-F06D-479E-B933-23AACF5A86F4}" destId="{40FBC35E-ADEE-401C-BEB7-E974E2BEAE15}" srcOrd="1" destOrd="0" presId="urn:microsoft.com/office/officeart/2005/8/layout/orgChart1"/>
    <dgm:cxn modelId="{23785BB3-DE1C-4C37-BE90-34DCA60111B2}" type="presParOf" srcId="{40FBC35E-ADEE-401C-BEB7-E974E2BEAE15}" destId="{CF1EE89E-59B5-42F4-ACE2-D846F8BC426F}" srcOrd="0" destOrd="0" presId="urn:microsoft.com/office/officeart/2005/8/layout/orgChart1"/>
    <dgm:cxn modelId="{5205B1FC-C82A-4C31-AC6C-04C5CB0CED77}" type="presParOf" srcId="{40FBC35E-ADEE-401C-BEB7-E974E2BEAE15}" destId="{D73E9AA4-8208-4763-B746-35E00B94239D}" srcOrd="1" destOrd="0" presId="urn:microsoft.com/office/officeart/2005/8/layout/orgChart1"/>
    <dgm:cxn modelId="{D962285C-0E0E-41DB-876C-1B18D43DBEAC}" type="presParOf" srcId="{D73E9AA4-8208-4763-B746-35E00B94239D}" destId="{E4AA3734-B674-4E86-AB1C-5ED6D187EA6B}" srcOrd="0" destOrd="0" presId="urn:microsoft.com/office/officeart/2005/8/layout/orgChart1"/>
    <dgm:cxn modelId="{3E51044E-F2A5-4B12-AC20-4F6618A90A59}" type="presParOf" srcId="{E4AA3734-B674-4E86-AB1C-5ED6D187EA6B}" destId="{D29DAE01-7139-42C0-82BB-2390915B8F82}" srcOrd="0" destOrd="0" presId="urn:microsoft.com/office/officeart/2005/8/layout/orgChart1"/>
    <dgm:cxn modelId="{6607AE46-20C7-435B-8354-07B8B8D5CD37}" type="presParOf" srcId="{E4AA3734-B674-4E86-AB1C-5ED6D187EA6B}" destId="{724B51BE-10F2-4E1C-8D5B-1D0077616E24}" srcOrd="1" destOrd="0" presId="urn:microsoft.com/office/officeart/2005/8/layout/orgChart1"/>
    <dgm:cxn modelId="{0BFE70A1-EFEE-4F60-86FF-63423721F5F7}" type="presParOf" srcId="{D73E9AA4-8208-4763-B746-35E00B94239D}" destId="{04C067AF-85E9-41BC-85F7-0412388A6AF9}" srcOrd="1" destOrd="0" presId="urn:microsoft.com/office/officeart/2005/8/layout/orgChart1"/>
    <dgm:cxn modelId="{71F1A017-511F-4857-987C-05B873569322}" type="presParOf" srcId="{D73E9AA4-8208-4763-B746-35E00B94239D}" destId="{EB8419B1-0492-4F33-814D-CEF61763E515}" srcOrd="2" destOrd="0" presId="urn:microsoft.com/office/officeart/2005/8/layout/orgChart1"/>
    <dgm:cxn modelId="{41CE53E9-6BB2-4A8A-932B-754FE2661E98}" type="presParOf" srcId="{40FBC35E-ADEE-401C-BEB7-E974E2BEAE15}" destId="{DA705864-D46E-47F9-8833-9E33C8A73738}" srcOrd="2" destOrd="0" presId="urn:microsoft.com/office/officeart/2005/8/layout/orgChart1"/>
    <dgm:cxn modelId="{95ECD647-93EC-44A9-AEE0-137861A67F71}" type="presParOf" srcId="{40FBC35E-ADEE-401C-BEB7-E974E2BEAE15}" destId="{1A407F48-5F7B-493F-A00F-007612B9C5DA}" srcOrd="3" destOrd="0" presId="urn:microsoft.com/office/officeart/2005/8/layout/orgChart1"/>
    <dgm:cxn modelId="{7FFB5026-3A15-49C0-838D-EAA09B9E0A2A}" type="presParOf" srcId="{1A407F48-5F7B-493F-A00F-007612B9C5DA}" destId="{62B94060-8B5C-43A5-8003-FBF85C99C7F3}" srcOrd="0" destOrd="0" presId="urn:microsoft.com/office/officeart/2005/8/layout/orgChart1"/>
    <dgm:cxn modelId="{ECE31DF2-F9AF-47C1-ACDA-6E41404227DC}" type="presParOf" srcId="{62B94060-8B5C-43A5-8003-FBF85C99C7F3}" destId="{3B5044A9-6176-453D-A5CB-F189C67D97F3}" srcOrd="0" destOrd="0" presId="urn:microsoft.com/office/officeart/2005/8/layout/orgChart1"/>
    <dgm:cxn modelId="{6A03097E-0417-40BE-B686-D506D618E1CE}" type="presParOf" srcId="{62B94060-8B5C-43A5-8003-FBF85C99C7F3}" destId="{7543E0CB-1708-446D-8E37-AE0145FC66BD}" srcOrd="1" destOrd="0" presId="urn:microsoft.com/office/officeart/2005/8/layout/orgChart1"/>
    <dgm:cxn modelId="{76F68744-F711-4597-8F37-79F8B6379886}" type="presParOf" srcId="{1A407F48-5F7B-493F-A00F-007612B9C5DA}" destId="{F758EFBF-CD4C-4648-8176-30C6C0E7FB37}" srcOrd="1" destOrd="0" presId="urn:microsoft.com/office/officeart/2005/8/layout/orgChart1"/>
    <dgm:cxn modelId="{4A47BC29-4146-4B5B-A854-8DE90E258447}" type="presParOf" srcId="{1A407F48-5F7B-493F-A00F-007612B9C5DA}" destId="{B83CA494-26EB-4C2F-87A4-0C0438C521F4}" srcOrd="2" destOrd="0" presId="urn:microsoft.com/office/officeart/2005/8/layout/orgChart1"/>
    <dgm:cxn modelId="{B864C3ED-6B58-49C6-9FAB-676FD611195C}" type="presParOf" srcId="{40FBC35E-ADEE-401C-BEB7-E974E2BEAE15}" destId="{39EC612B-43FF-4D11-97EE-23DDBAC39FE5}" srcOrd="4" destOrd="0" presId="urn:microsoft.com/office/officeart/2005/8/layout/orgChart1"/>
    <dgm:cxn modelId="{5133CEBE-E297-4E34-9727-6AA9B43EF064}" type="presParOf" srcId="{40FBC35E-ADEE-401C-BEB7-E974E2BEAE15}" destId="{41B13DA3-A832-422B-8A12-6D93BC177F25}" srcOrd="5" destOrd="0" presId="urn:microsoft.com/office/officeart/2005/8/layout/orgChart1"/>
    <dgm:cxn modelId="{5C1D0FAF-DA3F-4226-A640-AF01FA7412B7}" type="presParOf" srcId="{41B13DA3-A832-422B-8A12-6D93BC177F25}" destId="{AFF2D8CF-5CA0-4EA7-B1A1-4A24C932D82E}" srcOrd="0" destOrd="0" presId="urn:microsoft.com/office/officeart/2005/8/layout/orgChart1"/>
    <dgm:cxn modelId="{D7A61C96-3C17-46B9-8F2B-21A650ABCC98}" type="presParOf" srcId="{AFF2D8CF-5CA0-4EA7-B1A1-4A24C932D82E}" destId="{DCDB7D5B-8DC6-4405-B929-5F310D054F90}" srcOrd="0" destOrd="0" presId="urn:microsoft.com/office/officeart/2005/8/layout/orgChart1"/>
    <dgm:cxn modelId="{67F215D2-85A4-4B8D-9362-7E4BE089961C}" type="presParOf" srcId="{AFF2D8CF-5CA0-4EA7-B1A1-4A24C932D82E}" destId="{58D8746B-94D8-46A7-9748-4161D6829B43}" srcOrd="1" destOrd="0" presId="urn:microsoft.com/office/officeart/2005/8/layout/orgChart1"/>
    <dgm:cxn modelId="{05068D17-0353-453F-A09E-CA57B68F4BA3}" type="presParOf" srcId="{41B13DA3-A832-422B-8A12-6D93BC177F25}" destId="{C0FB5002-CC7A-4C29-B9C9-132F5D724743}" srcOrd="1" destOrd="0" presId="urn:microsoft.com/office/officeart/2005/8/layout/orgChart1"/>
    <dgm:cxn modelId="{D7B3933E-F932-487D-B687-348BEA53AFF1}" type="presParOf" srcId="{41B13DA3-A832-422B-8A12-6D93BC177F25}" destId="{D3EEF97A-6C46-40AD-830B-8D5E7A8D12D3}" srcOrd="2" destOrd="0" presId="urn:microsoft.com/office/officeart/2005/8/layout/orgChart1"/>
    <dgm:cxn modelId="{66D3B08E-872A-4D93-8ECE-1D0E09924D4C}" type="presParOf" srcId="{40FBC35E-ADEE-401C-BEB7-E974E2BEAE15}" destId="{3C0ABBAE-95F9-4C78-B723-BC99158E203B}" srcOrd="6" destOrd="0" presId="urn:microsoft.com/office/officeart/2005/8/layout/orgChart1"/>
    <dgm:cxn modelId="{A6599A06-B414-4363-A894-880C22EC807B}" type="presParOf" srcId="{40FBC35E-ADEE-401C-BEB7-E974E2BEAE15}" destId="{3F8EB253-8E76-421C-AE6A-1BF466C368BF}" srcOrd="7" destOrd="0" presId="urn:microsoft.com/office/officeart/2005/8/layout/orgChart1"/>
    <dgm:cxn modelId="{72AFBCB7-3483-4D61-86CF-DE5EA6A98B0E}" type="presParOf" srcId="{3F8EB253-8E76-421C-AE6A-1BF466C368BF}" destId="{22A19169-FE8D-4425-BA16-A43F664499DA}" srcOrd="0" destOrd="0" presId="urn:microsoft.com/office/officeart/2005/8/layout/orgChart1"/>
    <dgm:cxn modelId="{EBB8C8C4-E109-4A0A-87C3-A2F06AA8D7F6}" type="presParOf" srcId="{22A19169-FE8D-4425-BA16-A43F664499DA}" destId="{1375828B-DFB7-4BFB-8C7F-FB3ED71F7710}" srcOrd="0" destOrd="0" presId="urn:microsoft.com/office/officeart/2005/8/layout/orgChart1"/>
    <dgm:cxn modelId="{74DB5177-4386-41D7-BE7D-A2D045045D5E}" type="presParOf" srcId="{22A19169-FE8D-4425-BA16-A43F664499DA}" destId="{D6A8EF84-02A0-4383-BCCA-1D6FC07B3BFD}" srcOrd="1" destOrd="0" presId="urn:microsoft.com/office/officeart/2005/8/layout/orgChart1"/>
    <dgm:cxn modelId="{1148AD26-D9F0-49F4-9B07-17C8B7F68496}" type="presParOf" srcId="{3F8EB253-8E76-421C-AE6A-1BF466C368BF}" destId="{E1060AD6-7F9F-46EE-96EC-CB352395059B}" srcOrd="1" destOrd="0" presId="urn:microsoft.com/office/officeart/2005/8/layout/orgChart1"/>
    <dgm:cxn modelId="{86C63EDD-B4BC-48F9-8793-3C05407922C8}" type="presParOf" srcId="{3F8EB253-8E76-421C-AE6A-1BF466C368BF}" destId="{F957CF56-2B8A-4B16-A285-00F369D9E1EA}" srcOrd="2" destOrd="0" presId="urn:microsoft.com/office/officeart/2005/8/layout/orgChart1"/>
    <dgm:cxn modelId="{BF734D9F-7DD8-491F-9AEB-7BE8B1902E24}" type="presParOf" srcId="{40FBC35E-ADEE-401C-BEB7-E974E2BEAE15}" destId="{4AD4E74A-AC51-4CE0-8F69-97F6D1826C1C}" srcOrd="8" destOrd="0" presId="urn:microsoft.com/office/officeart/2005/8/layout/orgChart1"/>
    <dgm:cxn modelId="{0D9D1B16-073D-476C-920F-D1EC33D44D78}" type="presParOf" srcId="{40FBC35E-ADEE-401C-BEB7-E974E2BEAE15}" destId="{832DF1BE-A7C4-47F3-B692-6455D8DCE799}" srcOrd="9" destOrd="0" presId="urn:microsoft.com/office/officeart/2005/8/layout/orgChart1"/>
    <dgm:cxn modelId="{5E9160EA-7CD3-45BA-A4CB-51A7566C1FD3}" type="presParOf" srcId="{832DF1BE-A7C4-47F3-B692-6455D8DCE799}" destId="{22370D20-25EE-4C27-8030-E4998C6EB20A}" srcOrd="0" destOrd="0" presId="urn:microsoft.com/office/officeart/2005/8/layout/orgChart1"/>
    <dgm:cxn modelId="{44612286-8FD7-4D64-B8B1-B0D79BFF9F9D}" type="presParOf" srcId="{22370D20-25EE-4C27-8030-E4998C6EB20A}" destId="{728352F7-8DB5-4778-85B0-008C6917A9FC}" srcOrd="0" destOrd="0" presId="urn:microsoft.com/office/officeart/2005/8/layout/orgChart1"/>
    <dgm:cxn modelId="{E2B50547-A803-4130-A5A3-C1242BE11AF0}" type="presParOf" srcId="{22370D20-25EE-4C27-8030-E4998C6EB20A}" destId="{FCCB2AF9-A8AA-40B5-869D-D29D989C1F83}" srcOrd="1" destOrd="0" presId="urn:microsoft.com/office/officeart/2005/8/layout/orgChart1"/>
    <dgm:cxn modelId="{5486EFA6-6334-4E50-8578-339AEF848DB5}" type="presParOf" srcId="{832DF1BE-A7C4-47F3-B692-6455D8DCE799}" destId="{A6E6B038-1CA3-429E-A7D3-ADE423631411}" srcOrd="1" destOrd="0" presId="urn:microsoft.com/office/officeart/2005/8/layout/orgChart1"/>
    <dgm:cxn modelId="{2264319A-D217-47E6-A8BD-467BE6A2DEE7}" type="presParOf" srcId="{832DF1BE-A7C4-47F3-B692-6455D8DCE799}" destId="{1E36800F-216F-4EB5-B3FC-DF48B3DFB69F}" srcOrd="2" destOrd="0" presId="urn:microsoft.com/office/officeart/2005/8/layout/orgChart1"/>
    <dgm:cxn modelId="{87B2C0CC-D871-4BFB-90C3-6115277E90A8}" type="presParOf" srcId="{481EA0E9-F06D-479E-B933-23AACF5A86F4}" destId="{A05C7831-D49D-4A46-83B5-0D18BE488B89}" srcOrd="2" destOrd="0" presId="urn:microsoft.com/office/officeart/2005/8/layout/orgChart1"/>
    <dgm:cxn modelId="{581E8377-4AF3-41C7-B51F-D2C8DAA76ABD}" type="presParOf" srcId="{A05C7831-D49D-4A46-83B5-0D18BE488B89}" destId="{FF30D4F7-6393-46CA-A48C-B9FB4BE606FC}" srcOrd="0" destOrd="0" presId="urn:microsoft.com/office/officeart/2005/8/layout/orgChart1"/>
    <dgm:cxn modelId="{3B368F4E-9C99-457C-BA48-C278550BFF95}" type="presParOf" srcId="{A05C7831-D49D-4A46-83B5-0D18BE488B89}" destId="{FB4D368F-E4CB-4BB3-99A5-B30FDB4C5ABE}" srcOrd="1" destOrd="0" presId="urn:microsoft.com/office/officeart/2005/8/layout/orgChart1"/>
    <dgm:cxn modelId="{C1A3936F-0105-4C36-B6AF-E073E5015671}" type="presParOf" srcId="{FB4D368F-E4CB-4BB3-99A5-B30FDB4C5ABE}" destId="{A8CE58F7-15A5-420F-A7FF-1C1A6AEFCC4B}" srcOrd="0" destOrd="0" presId="urn:microsoft.com/office/officeart/2005/8/layout/orgChart1"/>
    <dgm:cxn modelId="{4499BFE1-8E59-47B5-A73E-52856BA417FB}" type="presParOf" srcId="{A8CE58F7-15A5-420F-A7FF-1C1A6AEFCC4B}" destId="{0D9AF383-8970-4A3F-B0EE-7BB89DDBEC83}" srcOrd="0" destOrd="0" presId="urn:microsoft.com/office/officeart/2005/8/layout/orgChart1"/>
    <dgm:cxn modelId="{1EF95021-CF4F-47DC-BD1D-C8514EBD460E}" type="presParOf" srcId="{A8CE58F7-15A5-420F-A7FF-1C1A6AEFCC4B}" destId="{102742BD-D83F-464E-8210-8D5DAD8B9459}" srcOrd="1" destOrd="0" presId="urn:microsoft.com/office/officeart/2005/8/layout/orgChart1"/>
    <dgm:cxn modelId="{34B6FEE8-7A82-4A41-A20B-25A06E3E89ED}" type="presParOf" srcId="{FB4D368F-E4CB-4BB3-99A5-B30FDB4C5ABE}" destId="{E0B2B756-3A15-427D-9CD2-66EF1080686F}" srcOrd="1" destOrd="0" presId="urn:microsoft.com/office/officeart/2005/8/layout/orgChart1"/>
    <dgm:cxn modelId="{3E493C93-2A6A-4105-8380-894DE664E378}" type="presParOf" srcId="{FB4D368F-E4CB-4BB3-99A5-B30FDB4C5ABE}" destId="{45D4FD46-4576-4A71-97D2-8CB1C1A10A6C}" srcOrd="2" destOrd="0" presId="urn:microsoft.com/office/officeart/2005/8/layout/orgChart1"/>
    <dgm:cxn modelId="{4043B99C-8DA1-4333-8090-904E5C6BB9E3}" type="presParOf" srcId="{A05C7831-D49D-4A46-83B5-0D18BE488B89}" destId="{35E524D4-1BD1-450E-AA9A-567543A3248E}" srcOrd="2" destOrd="0" presId="urn:microsoft.com/office/officeart/2005/8/layout/orgChart1"/>
    <dgm:cxn modelId="{AF7A7697-73E3-4B0B-9AA0-E2AB2A6A60ED}" type="presParOf" srcId="{A05C7831-D49D-4A46-83B5-0D18BE488B89}" destId="{400E5EB8-78B9-4B45-A80A-33FA805DD24F}" srcOrd="3" destOrd="0" presId="urn:microsoft.com/office/officeart/2005/8/layout/orgChart1"/>
    <dgm:cxn modelId="{094FCB3A-5E21-4250-9E86-7F7C7C5B91D6}" type="presParOf" srcId="{400E5EB8-78B9-4B45-A80A-33FA805DD24F}" destId="{BCF7D1EB-7859-4BED-9E71-F7761A852DEE}" srcOrd="0" destOrd="0" presId="urn:microsoft.com/office/officeart/2005/8/layout/orgChart1"/>
    <dgm:cxn modelId="{CD9B09AD-A3F4-4318-B1D1-AF5C6815CAF6}" type="presParOf" srcId="{BCF7D1EB-7859-4BED-9E71-F7761A852DEE}" destId="{37707EEA-219D-406D-A34C-962D720E38B2}" srcOrd="0" destOrd="0" presId="urn:microsoft.com/office/officeart/2005/8/layout/orgChart1"/>
    <dgm:cxn modelId="{1F709321-AEB3-4941-9E4F-07C3C092A287}" type="presParOf" srcId="{BCF7D1EB-7859-4BED-9E71-F7761A852DEE}" destId="{E8473C2B-F44E-4677-897E-91893A3DDD43}" srcOrd="1" destOrd="0" presId="urn:microsoft.com/office/officeart/2005/8/layout/orgChart1"/>
    <dgm:cxn modelId="{088EAA06-12A9-481C-B87A-39AC81F36A14}" type="presParOf" srcId="{400E5EB8-78B9-4B45-A80A-33FA805DD24F}" destId="{DE66C938-A022-4049-B47F-16A9ABFB1187}" srcOrd="1" destOrd="0" presId="urn:microsoft.com/office/officeart/2005/8/layout/orgChart1"/>
    <dgm:cxn modelId="{5CB1AF68-5C20-4285-8E98-4797B118F147}" type="presParOf" srcId="{400E5EB8-78B9-4B45-A80A-33FA805DD24F}" destId="{5F552933-5CB0-42D8-93BC-D5105C5A61C0}" srcOrd="2" destOrd="0" presId="urn:microsoft.com/office/officeart/2005/8/layout/orgChart1"/>
    <dgm:cxn modelId="{72C2E0C5-1F34-46D2-B0BA-3B67E4C9D478}" type="presParOf" srcId="{A05C7831-D49D-4A46-83B5-0D18BE488B89}" destId="{05C0F41D-1B49-4C98-A041-06738291C572}" srcOrd="4" destOrd="0" presId="urn:microsoft.com/office/officeart/2005/8/layout/orgChart1"/>
    <dgm:cxn modelId="{129AC9AB-B24C-4C86-AA71-E3C6DD412F4C}" type="presParOf" srcId="{A05C7831-D49D-4A46-83B5-0D18BE488B89}" destId="{B0FBCBCC-4358-43BA-9E69-E46549C301E9}" srcOrd="5" destOrd="0" presId="urn:microsoft.com/office/officeart/2005/8/layout/orgChart1"/>
    <dgm:cxn modelId="{FEC68CA0-1B43-4E44-B3B5-E344BF494341}" type="presParOf" srcId="{B0FBCBCC-4358-43BA-9E69-E46549C301E9}" destId="{7291C892-7A05-456A-B233-9338EF20DE61}" srcOrd="0" destOrd="0" presId="urn:microsoft.com/office/officeart/2005/8/layout/orgChart1"/>
    <dgm:cxn modelId="{CEF796FD-DF39-4EF2-99AA-85C985C38A31}" type="presParOf" srcId="{7291C892-7A05-456A-B233-9338EF20DE61}" destId="{AFB4C140-ABE8-46CE-9CCE-CE8CED80808A}" srcOrd="0" destOrd="0" presId="urn:microsoft.com/office/officeart/2005/8/layout/orgChart1"/>
    <dgm:cxn modelId="{CFF02387-6903-4CA7-8B2D-B1E5BF30D14A}" type="presParOf" srcId="{7291C892-7A05-456A-B233-9338EF20DE61}" destId="{BE2EE0D2-4710-4112-B1F0-3F590541A087}" srcOrd="1" destOrd="0" presId="urn:microsoft.com/office/officeart/2005/8/layout/orgChart1"/>
    <dgm:cxn modelId="{827B5FE9-BDD0-4D7D-9EB2-33771C471764}" type="presParOf" srcId="{B0FBCBCC-4358-43BA-9E69-E46549C301E9}" destId="{08CFD938-883D-45AD-A68A-59FE5C4E362F}" srcOrd="1" destOrd="0" presId="urn:microsoft.com/office/officeart/2005/8/layout/orgChart1"/>
    <dgm:cxn modelId="{392A8AC3-AA42-4545-9068-2C35AEC1DF80}" type="presParOf" srcId="{B0FBCBCC-4358-43BA-9E69-E46549C301E9}" destId="{47DEC969-7015-4B3D-9AD6-F3911D78CA60}" srcOrd="2" destOrd="0" presId="urn:microsoft.com/office/officeart/2005/8/layout/orgChart1"/>
    <dgm:cxn modelId="{A84A81E2-607A-4FDC-B505-FAEB53AE33C3}" type="presParOf" srcId="{315E07E1-3D8C-4B83-B258-E65F335A055C}" destId="{1D66582E-7623-4B1A-8D52-74F8BDC65F91}" srcOrd="2" destOrd="0" presId="urn:microsoft.com/office/officeart/2005/8/layout/orgChart1"/>
    <dgm:cxn modelId="{5C37DBBE-CF28-4241-BEB7-3E4E857A562D}" type="presParOf" srcId="{1D66582E-7623-4B1A-8D52-74F8BDC65F91}" destId="{E3647CF4-A51F-4EB9-A67C-EB00BF4E41B5}" srcOrd="0" destOrd="0" presId="urn:microsoft.com/office/officeart/2005/8/layout/orgChart1"/>
    <dgm:cxn modelId="{8ADD621A-CE8D-40B0-9B4A-BAE939A19272}" type="presParOf" srcId="{1D66582E-7623-4B1A-8D52-74F8BDC65F91}" destId="{6329D36E-2336-4297-93C4-EEC702CDB5F4}" srcOrd="1" destOrd="0" presId="urn:microsoft.com/office/officeart/2005/8/layout/orgChart1"/>
    <dgm:cxn modelId="{4F0F4287-41BC-41AB-AF0A-6C4BF7B0997C}" type="presParOf" srcId="{6329D36E-2336-4297-93C4-EEC702CDB5F4}" destId="{EDCD4599-F6E4-4A19-94A5-2F71F98C9BC8}" srcOrd="0" destOrd="0" presId="urn:microsoft.com/office/officeart/2005/8/layout/orgChart1"/>
    <dgm:cxn modelId="{DA2B33C9-0BE9-4164-A452-CFF8268699FD}" type="presParOf" srcId="{EDCD4599-F6E4-4A19-94A5-2F71F98C9BC8}" destId="{2ED4277F-8AC6-4314-97AE-C399FDEA3F62}" srcOrd="0" destOrd="0" presId="urn:microsoft.com/office/officeart/2005/8/layout/orgChart1"/>
    <dgm:cxn modelId="{070032DE-15CD-4EB6-910B-99495467AEF5}" type="presParOf" srcId="{EDCD4599-F6E4-4A19-94A5-2F71F98C9BC8}" destId="{B1F4C9A9-8872-4CB6-81DE-0F6F5A8DA4A6}" srcOrd="1" destOrd="0" presId="urn:microsoft.com/office/officeart/2005/8/layout/orgChart1"/>
    <dgm:cxn modelId="{10E5BB59-BF2B-4CF5-8052-D4001EFB661C}" type="presParOf" srcId="{6329D36E-2336-4297-93C4-EEC702CDB5F4}" destId="{8D0AD9C9-20E4-4C43-985F-FD4CB1E98BF5}" srcOrd="1" destOrd="0" presId="urn:microsoft.com/office/officeart/2005/8/layout/orgChart1"/>
    <dgm:cxn modelId="{58B3A8B5-163E-495A-96F3-53D86E2BC214}" type="presParOf" srcId="{6329D36E-2336-4297-93C4-EEC702CDB5F4}" destId="{DF7364AF-3C4F-43DC-AD82-F155E568B266}" srcOrd="2" destOrd="0" presId="urn:microsoft.com/office/officeart/2005/8/layout/orgChart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7E5CC4-E4C9-1C42-840C-992F0CF941BA}">
      <dsp:nvSpPr>
        <dsp:cNvPr id="0" name=""/>
        <dsp:cNvSpPr/>
      </dsp:nvSpPr>
      <dsp:spPr>
        <a:xfrm>
          <a:off x="-4401758" y="169427"/>
          <a:ext cx="5244048" cy="5244048"/>
        </a:xfrm>
        <a:prstGeom prst="blockArc">
          <a:avLst>
            <a:gd name="adj1" fmla="val 18900000"/>
            <a:gd name="adj2" fmla="val 2700000"/>
            <a:gd name="adj3" fmla="val 41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B30B43-3216-D847-AD32-C6C690FF9206}">
      <dsp:nvSpPr>
        <dsp:cNvPr id="0" name=""/>
        <dsp:cNvSpPr/>
      </dsp:nvSpPr>
      <dsp:spPr>
        <a:xfrm>
          <a:off x="368809" y="1087842"/>
          <a:ext cx="2693721" cy="486879"/>
        </a:xfrm>
        <a:prstGeom prst="flowChartTerminator">
          <a:avLst/>
        </a:prstGeom>
        <a:solidFill>
          <a:srgbClr val="0B5D96"/>
        </a:solidFill>
        <a:ln w="25400" cap="flat" cmpd="sng" algn="ctr">
          <a:solidFill>
            <a:schemeClr val="lt1">
              <a:hueOff val="0"/>
              <a:satOff val="0"/>
              <a:lumOff val="0"/>
              <a:alphaOff val="0"/>
            </a:schemeClr>
          </a:solidFill>
          <a:prstDash val="solid"/>
        </a:ln>
        <a:effectLst/>
      </dsp:spPr>
      <ds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dsp:style>
      <dsp:txBody>
        <a:bodyPr spcFirstLastPara="0" vert="horz" wrap="square" lIns="516480" tIns="106012" rIns="162002" bIns="106012" numCol="1" spcCol="1270" anchor="ctr" anchorCtr="0">
          <a:noAutofit/>
        </a:bodyPr>
        <a:lstStyle/>
        <a:p>
          <a:pPr lvl="0" algn="l"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LED (Municipalities)</a:t>
          </a:r>
        </a:p>
      </dsp:txBody>
      <dsp:txXfrm>
        <a:off x="368809" y="1087842"/>
        <a:ext cx="2693721" cy="486879"/>
      </dsp:txXfrm>
    </dsp:sp>
    <dsp:sp modelId="{7B00631E-9B32-B648-B1B4-6947EF1061A0}">
      <dsp:nvSpPr>
        <dsp:cNvPr id="0" name=""/>
        <dsp:cNvSpPr/>
      </dsp:nvSpPr>
      <dsp:spPr>
        <a:xfrm>
          <a:off x="64510" y="1026982"/>
          <a:ext cx="608598" cy="60859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DEC78B-4591-9044-B9B2-0159212204AD}">
      <dsp:nvSpPr>
        <dsp:cNvPr id="0" name=""/>
        <dsp:cNvSpPr/>
      </dsp:nvSpPr>
      <dsp:spPr>
        <a:xfrm>
          <a:off x="717692" y="1817927"/>
          <a:ext cx="2344838" cy="486879"/>
        </a:xfrm>
        <a:prstGeom prst="flowChartTerminator">
          <a:avLst/>
        </a:prstGeom>
        <a:solidFill>
          <a:srgbClr val="204B9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6460" tIns="35560" rIns="35560" bIns="35560" numCol="1" spcCol="1270" anchor="ctr" anchorCtr="0">
          <a:noAutofit/>
        </a:bodyPr>
        <a:lstStyle/>
        <a:p>
          <a:pPr lvl="0" algn="l"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State Owned Entities</a:t>
          </a:r>
        </a:p>
      </dsp:txBody>
      <dsp:txXfrm>
        <a:off x="717692" y="1817927"/>
        <a:ext cx="2344838" cy="486879"/>
      </dsp:txXfrm>
    </dsp:sp>
    <dsp:sp modelId="{87B218E2-8D82-9649-9FDD-39EC18C9100E}">
      <dsp:nvSpPr>
        <dsp:cNvPr id="0" name=""/>
        <dsp:cNvSpPr/>
      </dsp:nvSpPr>
      <dsp:spPr>
        <a:xfrm>
          <a:off x="413393" y="1757067"/>
          <a:ext cx="608598" cy="60859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C85109-587D-C649-BF09-85DC21AC7C53}">
      <dsp:nvSpPr>
        <dsp:cNvPr id="0" name=""/>
        <dsp:cNvSpPr/>
      </dsp:nvSpPr>
      <dsp:spPr>
        <a:xfrm>
          <a:off x="824771" y="2548011"/>
          <a:ext cx="2237758" cy="486879"/>
        </a:xfrm>
        <a:prstGeom prst="flowChartTerminator">
          <a:avLst/>
        </a:prstGeom>
        <a:solidFill>
          <a:srgbClr val="687CA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6460" tIns="35560" rIns="35560" bIns="35560" numCol="1" spcCol="1270" anchor="ctr" anchorCtr="0">
          <a:noAutofit/>
        </a:bodyPr>
        <a:lstStyle/>
        <a:p>
          <a:pPr lvl="0" algn="l" defTabSz="622300">
            <a:lnSpc>
              <a:spcPct val="90000"/>
            </a:lnSpc>
            <a:spcBef>
              <a:spcPct val="0"/>
            </a:spcBef>
            <a:spcAft>
              <a:spcPct val="35000"/>
            </a:spcAft>
          </a:pPr>
          <a:r>
            <a:rPr lang="en-US" sz="1400" kern="1200" dirty="0" err="1">
              <a:latin typeface="Arial" panose="020B0604020202020204" pitchFamily="34" charset="0"/>
              <a:cs typeface="Arial" panose="020B0604020202020204" pitchFamily="34" charset="0"/>
            </a:rPr>
            <a:t>Organised</a:t>
          </a:r>
          <a:r>
            <a:rPr lang="en-US" sz="1400" kern="1200" dirty="0">
              <a:latin typeface="Arial" panose="020B0604020202020204" pitchFamily="34" charset="0"/>
              <a:cs typeface="Arial" panose="020B0604020202020204" pitchFamily="34" charset="0"/>
            </a:rPr>
            <a:t> Business and Chambers</a:t>
          </a:r>
        </a:p>
      </dsp:txBody>
      <dsp:txXfrm>
        <a:off x="824771" y="2548011"/>
        <a:ext cx="2237758" cy="486879"/>
      </dsp:txXfrm>
    </dsp:sp>
    <dsp:sp modelId="{3FD154C6-77EF-6744-BD77-14FF24F2AA2F}">
      <dsp:nvSpPr>
        <dsp:cNvPr id="0" name=""/>
        <dsp:cNvSpPr/>
      </dsp:nvSpPr>
      <dsp:spPr>
        <a:xfrm>
          <a:off x="520472" y="2487152"/>
          <a:ext cx="608598" cy="60859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F9B150-B2E3-5B44-A857-C9E81CA90568}">
      <dsp:nvSpPr>
        <dsp:cNvPr id="0" name=""/>
        <dsp:cNvSpPr/>
      </dsp:nvSpPr>
      <dsp:spPr>
        <a:xfrm>
          <a:off x="717692" y="3278096"/>
          <a:ext cx="2344838" cy="486879"/>
        </a:xfrm>
        <a:prstGeom prst="flowChartTerminator">
          <a:avLst/>
        </a:prstGeom>
        <a:solidFill>
          <a:srgbClr val="BD52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6460" tIns="35560" rIns="35560" bIns="35560" numCol="1" spcCol="1270" anchor="ctr" anchorCtr="0">
          <a:noAutofit/>
        </a:bodyPr>
        <a:lstStyle/>
        <a:p>
          <a:pPr lvl="0" algn="l"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Development Finance Institutions</a:t>
          </a:r>
        </a:p>
      </dsp:txBody>
      <dsp:txXfrm>
        <a:off x="717692" y="3278096"/>
        <a:ext cx="2344838" cy="486879"/>
      </dsp:txXfrm>
    </dsp:sp>
    <dsp:sp modelId="{CEC536F7-076D-3244-98E0-0A0EB6032E56}">
      <dsp:nvSpPr>
        <dsp:cNvPr id="0" name=""/>
        <dsp:cNvSpPr/>
      </dsp:nvSpPr>
      <dsp:spPr>
        <a:xfrm>
          <a:off x="413393" y="3217237"/>
          <a:ext cx="608598" cy="60859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6D9EDB-08FB-3546-927A-8C9B28504673}">
      <dsp:nvSpPr>
        <dsp:cNvPr id="0" name=""/>
        <dsp:cNvSpPr/>
      </dsp:nvSpPr>
      <dsp:spPr>
        <a:xfrm>
          <a:off x="368809" y="4008181"/>
          <a:ext cx="2693721" cy="486879"/>
        </a:xfrm>
        <a:prstGeom prst="flowChartTerminator">
          <a:avLst/>
        </a:prstGeom>
        <a:solidFill>
          <a:srgbClr val="A2BF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6460" tIns="35560" rIns="35560" bIns="35560" numCol="1" spcCol="1270" anchor="ctr" anchorCtr="0">
          <a:noAutofit/>
        </a:bodyPr>
        <a:lstStyle/>
        <a:p>
          <a:pPr lvl="0" algn="l"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Schools</a:t>
          </a:r>
          <a:endParaRPr lang="en-US" sz="1800" kern="1200" dirty="0">
            <a:latin typeface="Arial" panose="020B0604020202020204" pitchFamily="34" charset="0"/>
            <a:cs typeface="Arial" panose="020B0604020202020204" pitchFamily="34" charset="0"/>
          </a:endParaRPr>
        </a:p>
      </dsp:txBody>
      <dsp:txXfrm>
        <a:off x="368809" y="4008181"/>
        <a:ext cx="2693721" cy="486879"/>
      </dsp:txXfrm>
    </dsp:sp>
    <dsp:sp modelId="{63DD8C8C-812E-6A41-B8A2-734FEA5DC38C}">
      <dsp:nvSpPr>
        <dsp:cNvPr id="0" name=""/>
        <dsp:cNvSpPr/>
      </dsp:nvSpPr>
      <dsp:spPr>
        <a:xfrm>
          <a:off x="64510" y="3947321"/>
          <a:ext cx="608598" cy="60859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DDA63F-6FC6-5C4A-8169-84A7846C6E54}">
      <dsp:nvSpPr>
        <dsp:cNvPr id="0" name=""/>
        <dsp:cNvSpPr/>
      </dsp:nvSpPr>
      <dsp:spPr>
        <a:xfrm>
          <a:off x="745603" y="1444877"/>
          <a:ext cx="1912103" cy="1912103"/>
        </a:xfrm>
        <a:prstGeom prst="ellipse">
          <a:avLst/>
        </a:prstGeom>
        <a:solidFill>
          <a:schemeClr val="accent4">
            <a:lumMod val="40000"/>
            <a:lumOff val="60000"/>
            <a:alpha val="50000"/>
          </a:schemeClr>
        </a:solidFill>
        <a:ln>
          <a:noFill/>
        </a:ln>
        <a:effectLst>
          <a:outerShdw blurRad="381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cap="small" baseline="0" dirty="0">
              <a:latin typeface="Arial" panose="020B0604020202020204" pitchFamily="34" charset="0"/>
              <a:cs typeface="Arial" panose="020B0604020202020204" pitchFamily="34" charset="0"/>
            </a:rPr>
            <a:t>Inhibitors to the growth and sustainability of SMMEs &amp; Coops</a:t>
          </a:r>
        </a:p>
      </dsp:txBody>
      <dsp:txXfrm>
        <a:off x="745603" y="1444877"/>
        <a:ext cx="1912103" cy="1912103"/>
      </dsp:txXfrm>
    </dsp:sp>
    <dsp:sp modelId="{828EECDD-0B26-8C43-901B-70FB76DE03A4}">
      <dsp:nvSpPr>
        <dsp:cNvPr id="0" name=""/>
        <dsp:cNvSpPr/>
      </dsp:nvSpPr>
      <dsp:spPr>
        <a:xfrm>
          <a:off x="1223628" y="676981"/>
          <a:ext cx="956051" cy="956051"/>
        </a:xfrm>
        <a:prstGeom prst="ellipse">
          <a:avLst/>
        </a:prstGeom>
        <a:solidFill>
          <a:schemeClr val="accent6">
            <a:alpha val="50000"/>
            <a:hueOff val="0"/>
            <a:satOff val="0"/>
            <a:lumOff val="0"/>
            <a:alphaOff val="0"/>
          </a:schemeClr>
        </a:solidFill>
        <a:ln>
          <a:noFill/>
        </a:ln>
        <a:effectLst>
          <a:outerShdw blurRad="381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ZA" sz="900" b="0" i="0" u="none" kern="1200" dirty="0">
              <a:latin typeface="Arial" panose="020B0604020202020204" pitchFamily="34" charset="0"/>
              <a:cs typeface="Arial" panose="020B0604020202020204" pitchFamily="34" charset="0"/>
            </a:rPr>
            <a:t>1. Access to development finance</a:t>
          </a:r>
          <a:endParaRPr lang="en-US" sz="900" b="0" kern="1200" dirty="0">
            <a:latin typeface="Arial" panose="020B0604020202020204" pitchFamily="34" charset="0"/>
            <a:cs typeface="Arial" panose="020B0604020202020204" pitchFamily="34" charset="0"/>
          </a:endParaRPr>
        </a:p>
      </dsp:txBody>
      <dsp:txXfrm>
        <a:off x="1223628" y="676981"/>
        <a:ext cx="956051" cy="956051"/>
      </dsp:txXfrm>
    </dsp:sp>
    <dsp:sp modelId="{2F04347E-59DA-B54F-8954-C2AA873BD2AC}">
      <dsp:nvSpPr>
        <dsp:cNvPr id="0" name=""/>
        <dsp:cNvSpPr/>
      </dsp:nvSpPr>
      <dsp:spPr>
        <a:xfrm>
          <a:off x="2046937" y="1058331"/>
          <a:ext cx="1340594" cy="1076523"/>
        </a:xfrm>
        <a:prstGeom prst="ellipse">
          <a:avLst/>
        </a:prstGeom>
        <a:solidFill>
          <a:schemeClr val="accent6">
            <a:alpha val="50000"/>
            <a:hueOff val="0"/>
            <a:satOff val="0"/>
            <a:lumOff val="0"/>
            <a:alphaOff val="0"/>
          </a:schemeClr>
        </a:solidFill>
        <a:ln>
          <a:noFill/>
        </a:ln>
        <a:effectLst>
          <a:outerShdw blurRad="381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ZA" sz="900" b="0" i="0" u="none" kern="1200" dirty="0">
              <a:latin typeface="Arial" panose="020B0604020202020204" pitchFamily="34" charset="0"/>
              <a:cs typeface="Arial" panose="020B0604020202020204" pitchFamily="34" charset="0"/>
            </a:rPr>
            <a:t>2. Access to information support and resources offered by government and private sector</a:t>
          </a:r>
        </a:p>
      </dsp:txBody>
      <dsp:txXfrm>
        <a:off x="2046937" y="1058331"/>
        <a:ext cx="1340594" cy="1076523"/>
      </dsp:txXfrm>
    </dsp:sp>
    <dsp:sp modelId="{B75553EC-19D9-794E-9988-0DADE4FBF382}">
      <dsp:nvSpPr>
        <dsp:cNvPr id="0" name=""/>
        <dsp:cNvSpPr/>
      </dsp:nvSpPr>
      <dsp:spPr>
        <a:xfrm>
          <a:off x="2437358" y="2247797"/>
          <a:ext cx="956051" cy="956051"/>
        </a:xfrm>
        <a:prstGeom prst="ellipse">
          <a:avLst/>
        </a:prstGeom>
        <a:solidFill>
          <a:schemeClr val="accent6">
            <a:alpha val="50000"/>
            <a:hueOff val="0"/>
            <a:satOff val="0"/>
            <a:lumOff val="0"/>
            <a:alphaOff val="0"/>
          </a:schemeClr>
        </a:solidFill>
        <a:ln>
          <a:noFill/>
        </a:ln>
        <a:effectLst>
          <a:outerShdw blurRad="381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ZA" sz="900" b="0" i="0" u="none" kern="1200" dirty="0">
              <a:latin typeface="Arial" panose="020B0604020202020204" pitchFamily="34" charset="0"/>
              <a:cs typeface="Arial" panose="020B0604020202020204" pitchFamily="34" charset="0"/>
            </a:rPr>
            <a:t>3. Access to training relevant to the life-cycle of businesses</a:t>
          </a:r>
        </a:p>
      </dsp:txBody>
      <dsp:txXfrm>
        <a:off x="2437358" y="2247797"/>
        <a:ext cx="956051" cy="956051"/>
      </dsp:txXfrm>
    </dsp:sp>
    <dsp:sp modelId="{A666E4BD-972D-304B-A498-DA01D99FB34C}">
      <dsp:nvSpPr>
        <dsp:cNvPr id="0" name=""/>
        <dsp:cNvSpPr/>
      </dsp:nvSpPr>
      <dsp:spPr>
        <a:xfrm>
          <a:off x="1509728" y="3126003"/>
          <a:ext cx="1569501" cy="1136056"/>
        </a:xfrm>
        <a:prstGeom prst="ellipse">
          <a:avLst/>
        </a:prstGeom>
        <a:solidFill>
          <a:schemeClr val="accent6">
            <a:alpha val="50000"/>
            <a:hueOff val="0"/>
            <a:satOff val="0"/>
            <a:lumOff val="0"/>
            <a:alphaOff val="0"/>
          </a:schemeClr>
        </a:solidFill>
        <a:ln>
          <a:noFill/>
        </a:ln>
        <a:effectLst>
          <a:outerShdw blurRad="381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1430" tIns="11430" rIns="11430" bIns="11430" numCol="1" spcCol="1270" anchor="ctr" anchorCtr="0">
          <a:noAutofit/>
        </a:bodyPr>
        <a:lstStyle/>
        <a:p>
          <a:pPr lvl="0" algn="just" defTabSz="400050">
            <a:lnSpc>
              <a:spcPct val="90000"/>
            </a:lnSpc>
            <a:spcBef>
              <a:spcPct val="0"/>
            </a:spcBef>
            <a:spcAft>
              <a:spcPct val="35000"/>
            </a:spcAft>
          </a:pPr>
          <a:r>
            <a:rPr lang="en-ZA" sz="900" b="0" i="0" u="none" kern="1200" dirty="0">
              <a:latin typeface="Arial" panose="020B0604020202020204" pitchFamily="34" charset="0"/>
              <a:cs typeface="Arial" panose="020B0604020202020204" pitchFamily="34" charset="0"/>
            </a:rPr>
            <a:t>4. Access to local and international markets including enterprise and supplier development</a:t>
          </a:r>
        </a:p>
      </dsp:txBody>
      <dsp:txXfrm>
        <a:off x="1509728" y="3126003"/>
        <a:ext cx="1569501" cy="1136056"/>
      </dsp:txXfrm>
    </dsp:sp>
    <dsp:sp modelId="{04EC3F1E-D890-0345-A468-313AB33E2070}">
      <dsp:nvSpPr>
        <dsp:cNvPr id="0" name=""/>
        <dsp:cNvSpPr/>
      </dsp:nvSpPr>
      <dsp:spPr>
        <a:xfrm>
          <a:off x="349291" y="3080828"/>
          <a:ext cx="1144030" cy="956051"/>
        </a:xfrm>
        <a:prstGeom prst="ellipse">
          <a:avLst/>
        </a:prstGeom>
        <a:solidFill>
          <a:schemeClr val="accent6">
            <a:alpha val="50000"/>
            <a:hueOff val="0"/>
            <a:satOff val="0"/>
            <a:lumOff val="0"/>
            <a:alphaOff val="0"/>
          </a:schemeClr>
        </a:solidFill>
        <a:ln>
          <a:noFill/>
        </a:ln>
        <a:effectLst>
          <a:outerShdw blurRad="381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ZA" sz="900" b="0" i="0" u="none" kern="1200" dirty="0">
              <a:latin typeface="Arial" panose="020B0604020202020204" pitchFamily="34" charset="0"/>
              <a:cs typeface="Arial" panose="020B0604020202020204" pitchFamily="34" charset="0"/>
            </a:rPr>
            <a:t>5. Mind-set: shift from Employee to Entrepreneur</a:t>
          </a:r>
        </a:p>
      </dsp:txBody>
      <dsp:txXfrm>
        <a:off x="349291" y="3080828"/>
        <a:ext cx="1144030" cy="956051"/>
      </dsp:txXfrm>
    </dsp:sp>
    <dsp:sp modelId="{D113746A-FD06-D644-ABC8-7E013C798553}">
      <dsp:nvSpPr>
        <dsp:cNvPr id="0" name=""/>
        <dsp:cNvSpPr/>
      </dsp:nvSpPr>
      <dsp:spPr>
        <a:xfrm>
          <a:off x="8945" y="2200146"/>
          <a:ext cx="956051" cy="956051"/>
        </a:xfrm>
        <a:prstGeom prst="ellipse">
          <a:avLst/>
        </a:prstGeom>
        <a:solidFill>
          <a:schemeClr val="accent6">
            <a:alpha val="50000"/>
            <a:hueOff val="0"/>
            <a:satOff val="0"/>
            <a:lumOff val="0"/>
            <a:alphaOff val="0"/>
          </a:schemeClr>
        </a:solidFill>
        <a:ln>
          <a:noFill/>
        </a:ln>
        <a:effectLst>
          <a:outerShdw blurRad="381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ZA" sz="900" b="0" i="0" u="none" kern="1200" dirty="0">
              <a:latin typeface="Arial" panose="020B0604020202020204" pitchFamily="34" charset="0"/>
              <a:cs typeface="Arial" panose="020B0604020202020204" pitchFamily="34" charset="0"/>
            </a:rPr>
            <a:t>6. Access to Infrastructure</a:t>
          </a:r>
        </a:p>
      </dsp:txBody>
      <dsp:txXfrm>
        <a:off x="8945" y="2200146"/>
        <a:ext cx="956051" cy="956051"/>
      </dsp:txXfrm>
    </dsp:sp>
    <dsp:sp modelId="{FC9DAADE-AD3A-D44C-9FCC-9F3D4AA0A5E5}">
      <dsp:nvSpPr>
        <dsp:cNvPr id="0" name=""/>
        <dsp:cNvSpPr/>
      </dsp:nvSpPr>
      <dsp:spPr>
        <a:xfrm>
          <a:off x="-6832" y="1146083"/>
          <a:ext cx="1468772" cy="956051"/>
        </a:xfrm>
        <a:prstGeom prst="ellipse">
          <a:avLst/>
        </a:prstGeom>
        <a:solidFill>
          <a:schemeClr val="accent6">
            <a:alpha val="50000"/>
            <a:hueOff val="0"/>
            <a:satOff val="0"/>
            <a:lumOff val="0"/>
            <a:alphaOff val="0"/>
          </a:schemeClr>
        </a:solidFill>
        <a:ln>
          <a:noFill/>
        </a:ln>
        <a:effectLst>
          <a:outerShdw blurRad="381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1430" tIns="11430" rIns="11430" bIns="11430" numCol="1" spcCol="1270" anchor="ctr" anchorCtr="0">
          <a:noAutofit/>
        </a:bodyPr>
        <a:lstStyle/>
        <a:p>
          <a:pPr lvl="0" algn="just" defTabSz="400050">
            <a:lnSpc>
              <a:spcPct val="90000"/>
            </a:lnSpc>
            <a:spcBef>
              <a:spcPct val="0"/>
            </a:spcBef>
            <a:spcAft>
              <a:spcPct val="35000"/>
            </a:spcAft>
          </a:pPr>
          <a:r>
            <a:rPr lang="en-ZA" sz="900" b="0" i="0" u="none" kern="1200" dirty="0"/>
            <a:t>7</a:t>
          </a:r>
          <a:r>
            <a:rPr lang="en-ZA" sz="900" b="0" i="0" u="none" kern="1200" dirty="0">
              <a:latin typeface="Arial" panose="020B0604020202020204" pitchFamily="34" charset="0"/>
              <a:cs typeface="Arial" panose="020B0604020202020204" pitchFamily="34" charset="0"/>
            </a:rPr>
            <a:t> Uncoordinated &amp; fragmented government support inhibiting impact</a:t>
          </a:r>
          <a:r>
            <a:rPr lang="en-ZA" sz="900" b="0" i="0" u="none" kern="1200" dirty="0"/>
            <a:t>. </a:t>
          </a:r>
          <a:endParaRPr lang="en-ZA" sz="900" b="0" i="0" u="none" kern="1200" dirty="0">
            <a:latin typeface="Arial" panose="020B0604020202020204" pitchFamily="34" charset="0"/>
            <a:cs typeface="Arial" panose="020B0604020202020204" pitchFamily="34" charset="0"/>
          </a:endParaRPr>
        </a:p>
      </dsp:txBody>
      <dsp:txXfrm>
        <a:off x="-6832" y="1146083"/>
        <a:ext cx="1468772" cy="95605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0.02724</cdr:x>
      <cdr:y>0.74767</cdr:y>
    </cdr:from>
    <cdr:to>
      <cdr:x>0.20965</cdr:x>
      <cdr:y>1</cdr:y>
    </cdr:to>
    <cdr:sp macro="" textlink="">
      <cdr:nvSpPr>
        <cdr:cNvPr id="2" name="Rectangle 1"/>
        <cdr:cNvSpPr/>
      </cdr:nvSpPr>
      <cdr:spPr>
        <a:xfrm xmlns:a="http://schemas.openxmlformats.org/drawingml/2006/main">
          <a:off x="249094" y="3428530"/>
          <a:ext cx="1667953" cy="1157101"/>
        </a:xfrm>
        <a:prstGeom xmlns:a="http://schemas.openxmlformats.org/drawingml/2006/main" prst="rect">
          <a:avLst/>
        </a:prstGeom>
        <a:solidFill xmlns:a="http://schemas.openxmlformats.org/drawingml/2006/main">
          <a:schemeClr val="bg1">
            <a:alpha val="72000"/>
          </a:schemeClr>
        </a:solidFill>
      </cdr:spPr>
      <cdr:txBody>
        <a:bodyPr xmlns:a="http://schemas.openxmlformats.org/drawingml/2006/main" wrap="square">
          <a:spAutoFit/>
        </a:bodyPr>
        <a:lstStyle xmlns:a="http://schemas.openxmlformats.org/drawingml/2006/main">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xmlns:a="http://schemas.openxmlformats.org/drawingml/2006/main">
          <a:pPr algn="ctr"/>
          <a:r>
            <a:rPr lang="en-US" sz="1100" dirty="0">
              <a:solidFill>
                <a:srgbClr val="333333"/>
              </a:solidFill>
              <a:latin typeface="Arial" panose="020B0604020202020204" pitchFamily="34" charset="0"/>
            </a:rPr>
            <a:t> </a:t>
          </a:r>
          <a:r>
            <a:rPr lang="en-US" sz="1100" b="1" dirty="0">
              <a:solidFill>
                <a:srgbClr val="FC8D60"/>
              </a:solidFill>
              <a:latin typeface="Arial" panose="020B0604020202020204" pitchFamily="34" charset="0"/>
            </a:rPr>
            <a:t>Small businesses were responsible for reaping almost half of total turnover in the business services industry,</a:t>
          </a:r>
          <a:endParaRPr lang="en-ZA" sz="1100" b="1" dirty="0">
            <a:solidFill>
              <a:srgbClr val="FC8D60"/>
            </a:solidFill>
          </a:endParaRPr>
        </a:p>
      </cdr:txBody>
    </cdr:sp>
  </cdr:relSizeAnchor>
  <cdr:relSizeAnchor xmlns:cdr="http://schemas.openxmlformats.org/drawingml/2006/chartDrawing">
    <cdr:from>
      <cdr:x>0.19565</cdr:x>
      <cdr:y>0.94109</cdr:y>
    </cdr:from>
    <cdr:to>
      <cdr:x>0.37865</cdr:x>
      <cdr:y>0.94109</cdr:y>
    </cdr:to>
    <cdr:cxnSp macro="">
      <cdr:nvCxnSpPr>
        <cdr:cNvPr id="6" name="Straight Connector 5">
          <a:extLst xmlns:a="http://schemas.openxmlformats.org/drawingml/2006/main">
            <a:ext uri="{FF2B5EF4-FFF2-40B4-BE49-F238E27FC236}">
              <a16:creationId xmlns:a16="http://schemas.microsoft.com/office/drawing/2014/main" xmlns="" id="{6D3D1934-4D07-CB4B-B107-640979834129}"/>
            </a:ext>
          </a:extLst>
        </cdr:cNvPr>
        <cdr:cNvCxnSpPr/>
      </cdr:nvCxnSpPr>
      <cdr:spPr>
        <a:xfrm xmlns:a="http://schemas.openxmlformats.org/drawingml/2006/main">
          <a:off x="1789031" y="4315507"/>
          <a:ext cx="1673352" cy="0"/>
        </a:xfrm>
        <a:prstGeom xmlns:a="http://schemas.openxmlformats.org/drawingml/2006/main" prst="line">
          <a:avLst/>
        </a:prstGeom>
        <a:ln xmlns:a="http://schemas.openxmlformats.org/drawingml/2006/main"/>
      </cdr:spPr>
      <cdr:style>
        <a:lnRef xmlns:a="http://schemas.openxmlformats.org/drawingml/2006/main" idx="2">
          <a:schemeClr val="accent6"/>
        </a:lnRef>
        <a:fillRef xmlns:a="http://schemas.openxmlformats.org/drawingml/2006/main" idx="0">
          <a:schemeClr val="accent6"/>
        </a:fillRef>
        <a:effectRef xmlns:a="http://schemas.openxmlformats.org/drawingml/2006/main" idx="1">
          <a:schemeClr val="accent6"/>
        </a:effectRef>
        <a:fontRef xmlns:a="http://schemas.openxmlformats.org/drawingml/2006/main" idx="minor">
          <a:schemeClr val="tx1"/>
        </a:fontRef>
      </cdr:style>
    </cdr:cxnSp>
  </cdr:relSizeAnchor>
  <cdr:relSizeAnchor xmlns:cdr="http://schemas.openxmlformats.org/drawingml/2006/chartDrawing">
    <cdr:from>
      <cdr:x>0.37665</cdr:x>
      <cdr:y>0.83341</cdr:y>
    </cdr:from>
    <cdr:to>
      <cdr:x>0.37665</cdr:x>
      <cdr:y>0.93977</cdr:y>
    </cdr:to>
    <cdr:cxnSp macro="">
      <cdr:nvCxnSpPr>
        <cdr:cNvPr id="8" name="Straight Connector 7">
          <a:extLst xmlns:a="http://schemas.openxmlformats.org/drawingml/2006/main">
            <a:ext uri="{FF2B5EF4-FFF2-40B4-BE49-F238E27FC236}">
              <a16:creationId xmlns:a16="http://schemas.microsoft.com/office/drawing/2014/main" xmlns="" id="{7231FAB7-392E-044A-9A23-8F80E9A01DB8}"/>
            </a:ext>
          </a:extLst>
        </cdr:cNvPr>
        <cdr:cNvCxnSpPr/>
      </cdr:nvCxnSpPr>
      <cdr:spPr>
        <a:xfrm xmlns:a="http://schemas.openxmlformats.org/drawingml/2006/main" flipV="1">
          <a:off x="3444095" y="3821731"/>
          <a:ext cx="0" cy="487709"/>
        </a:xfrm>
        <a:prstGeom xmlns:a="http://schemas.openxmlformats.org/drawingml/2006/main" prst="line">
          <a:avLst/>
        </a:prstGeom>
        <a:ln xmlns:a="http://schemas.openxmlformats.org/drawingml/2006/main"/>
      </cdr:spPr>
      <cdr:style>
        <a:lnRef xmlns:a="http://schemas.openxmlformats.org/drawingml/2006/main" idx="2">
          <a:schemeClr val="accent6"/>
        </a:lnRef>
        <a:fillRef xmlns:a="http://schemas.openxmlformats.org/drawingml/2006/main" idx="0">
          <a:schemeClr val="accent6"/>
        </a:fillRef>
        <a:effectRef xmlns:a="http://schemas.openxmlformats.org/drawingml/2006/main" idx="1">
          <a:schemeClr val="accent6"/>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3" name="Shape 613"/>
          <p:cNvSpPr>
            <a:spLocks noGrp="1" noRot="1" noChangeAspect="1"/>
          </p:cNvSpPr>
          <p:nvPr>
            <p:ph type="sldImg"/>
          </p:nvPr>
        </p:nvSpPr>
        <p:spPr>
          <a:xfrm>
            <a:off x="917575" y="744538"/>
            <a:ext cx="4962525" cy="3722687"/>
          </a:xfrm>
          <a:prstGeom prst="rect">
            <a:avLst/>
          </a:prstGeom>
        </p:spPr>
        <p:txBody>
          <a:bodyPr/>
          <a:lstStyle/>
          <a:p>
            <a:endParaRPr dirty="0"/>
          </a:p>
        </p:txBody>
      </p:sp>
      <p:sp>
        <p:nvSpPr>
          <p:cNvPr id="614" name="Shape 614"/>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xmlns="" val="4180510708"/>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65CB0-A193-4D12-ADDF-1776001E289F}" type="slidenum">
              <a:rPr lang="en-US" smtClean="0"/>
              <a:pPr/>
              <a:t>5</a:t>
            </a:fld>
            <a:endParaRPr lang="en-US"/>
          </a:p>
        </p:txBody>
      </p:sp>
    </p:spTree>
    <p:extLst>
      <p:ext uri="{BB962C8B-B14F-4D97-AF65-F5344CB8AC3E}">
        <p14:creationId xmlns:p14="http://schemas.microsoft.com/office/powerpoint/2010/main" xmlns="" val="786456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866660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183110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474998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1642285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199002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865CB0-A193-4D12-ADDF-1776001E289F}" type="slidenum">
              <a:rPr lang="en-US" smtClean="0"/>
              <a:pPr/>
              <a:t>6</a:t>
            </a:fld>
            <a:endParaRPr lang="en-US"/>
          </a:p>
        </p:txBody>
      </p:sp>
    </p:spTree>
    <p:extLst>
      <p:ext uri="{BB962C8B-B14F-4D97-AF65-F5344CB8AC3E}">
        <p14:creationId xmlns:p14="http://schemas.microsoft.com/office/powerpoint/2010/main" xmlns="" val="3216967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
            </a:r>
          </a:p>
        </p:txBody>
      </p:sp>
      <p:sp>
        <p:nvSpPr>
          <p:cNvPr id="4" name="Slide Number Placeholder 3"/>
          <p:cNvSpPr>
            <a:spLocks noGrp="1"/>
          </p:cNvSpPr>
          <p:nvPr>
            <p:ph type="sldNum" sz="quarter" idx="10"/>
          </p:nvPr>
        </p:nvSpPr>
        <p:spPr/>
        <p:txBody>
          <a:bodyPr/>
          <a:lstStyle/>
          <a:p>
            <a:fld id="{52865CB0-A193-4D12-ADDF-1776001E289F}" type="slidenum">
              <a:rPr lang="en-US" smtClean="0"/>
              <a:pPr/>
              <a:t>7</a:t>
            </a:fld>
            <a:endParaRPr lang="en-US"/>
          </a:p>
        </p:txBody>
      </p:sp>
    </p:spTree>
    <p:extLst>
      <p:ext uri="{BB962C8B-B14F-4D97-AF65-F5344CB8AC3E}">
        <p14:creationId xmlns:p14="http://schemas.microsoft.com/office/powerpoint/2010/main" xmlns="" val="3146304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
            </a:r>
          </a:p>
        </p:txBody>
      </p:sp>
      <p:sp>
        <p:nvSpPr>
          <p:cNvPr id="4" name="Slide Number Placeholder 3"/>
          <p:cNvSpPr>
            <a:spLocks noGrp="1"/>
          </p:cNvSpPr>
          <p:nvPr>
            <p:ph type="sldNum" sz="quarter" idx="10"/>
          </p:nvPr>
        </p:nvSpPr>
        <p:spPr/>
        <p:txBody>
          <a:bodyPr/>
          <a:lstStyle/>
          <a:p>
            <a:fld id="{52865CB0-A193-4D12-ADDF-1776001E289F}" type="slidenum">
              <a:rPr lang="en-US" smtClean="0"/>
              <a:pPr/>
              <a:t>8</a:t>
            </a:fld>
            <a:endParaRPr lang="en-US"/>
          </a:p>
        </p:txBody>
      </p:sp>
    </p:spTree>
    <p:extLst>
      <p:ext uri="{BB962C8B-B14F-4D97-AF65-F5344CB8AC3E}">
        <p14:creationId xmlns:p14="http://schemas.microsoft.com/office/powerpoint/2010/main" xmlns="" val="881105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
            </a:r>
          </a:p>
        </p:txBody>
      </p:sp>
      <p:sp>
        <p:nvSpPr>
          <p:cNvPr id="4" name="Slide Number Placeholder 3"/>
          <p:cNvSpPr>
            <a:spLocks noGrp="1"/>
          </p:cNvSpPr>
          <p:nvPr>
            <p:ph type="sldNum" sz="quarter" idx="10"/>
          </p:nvPr>
        </p:nvSpPr>
        <p:spPr/>
        <p:txBody>
          <a:bodyPr/>
          <a:lstStyle/>
          <a:p>
            <a:fld id="{52865CB0-A193-4D12-ADDF-1776001E289F}" type="slidenum">
              <a:rPr lang="en-US" smtClean="0"/>
              <a:pPr/>
              <a:t>9</a:t>
            </a:fld>
            <a:endParaRPr lang="en-US"/>
          </a:p>
        </p:txBody>
      </p:sp>
    </p:spTree>
    <p:extLst>
      <p:ext uri="{BB962C8B-B14F-4D97-AF65-F5344CB8AC3E}">
        <p14:creationId xmlns:p14="http://schemas.microsoft.com/office/powerpoint/2010/main" xmlns="" val="126552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a:t>
            </a:r>
            <a:r>
              <a:rPr lang="en-US" dirty="0" err="1"/>
              <a:t>Ogranisied</a:t>
            </a:r>
            <a:r>
              <a:rPr lang="en-US" dirty="0"/>
              <a:t> Business </a:t>
            </a:r>
            <a:r>
              <a:rPr lang="en-US" dirty="0" err="1"/>
              <a:t>Secto</a:t>
            </a:r>
            <a:r>
              <a:rPr lang="en-US" dirty="0"/>
              <a:t>. l</a:t>
            </a:r>
          </a:p>
        </p:txBody>
      </p:sp>
      <p:sp>
        <p:nvSpPr>
          <p:cNvPr id="4" name="Slide Number Placeholder 3"/>
          <p:cNvSpPr>
            <a:spLocks noGrp="1"/>
          </p:cNvSpPr>
          <p:nvPr>
            <p:ph type="sldNum" sz="quarter" idx="10"/>
          </p:nvPr>
        </p:nvSpPr>
        <p:spPr/>
        <p:txBody>
          <a:bodyPr/>
          <a:lstStyle/>
          <a:p>
            <a:fld id="{52865CB0-A193-4D12-ADDF-1776001E289F}" type="slidenum">
              <a:rPr lang="en-US" smtClean="0"/>
              <a:pPr/>
              <a:t>12</a:t>
            </a:fld>
            <a:endParaRPr lang="en-US"/>
          </a:p>
        </p:txBody>
      </p:sp>
    </p:spTree>
    <p:extLst>
      <p:ext uri="{BB962C8B-B14F-4D97-AF65-F5344CB8AC3E}">
        <p14:creationId xmlns:p14="http://schemas.microsoft.com/office/powerpoint/2010/main" xmlns="" val="4066190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a:t>
            </a:r>
            <a:r>
              <a:rPr lang="en-US" dirty="0" err="1"/>
              <a:t>Ogranisied</a:t>
            </a:r>
            <a:r>
              <a:rPr lang="en-US" dirty="0"/>
              <a:t> Business </a:t>
            </a:r>
            <a:r>
              <a:rPr lang="en-US" dirty="0" err="1"/>
              <a:t>Secto</a:t>
            </a:r>
            <a:r>
              <a:rPr lang="en-US" dirty="0"/>
              <a:t>. l</a:t>
            </a:r>
          </a:p>
        </p:txBody>
      </p:sp>
      <p:sp>
        <p:nvSpPr>
          <p:cNvPr id="4" name="Slide Number Placeholder 3"/>
          <p:cNvSpPr>
            <a:spLocks noGrp="1"/>
          </p:cNvSpPr>
          <p:nvPr>
            <p:ph type="sldNum" sz="quarter" idx="10"/>
          </p:nvPr>
        </p:nvSpPr>
        <p:spPr/>
        <p:txBody>
          <a:bodyPr/>
          <a:lstStyle/>
          <a:p>
            <a:fld id="{52865CB0-A193-4D12-ADDF-1776001E289F}" type="slidenum">
              <a:rPr lang="en-US" smtClean="0"/>
              <a:pPr/>
              <a:t>13</a:t>
            </a:fld>
            <a:endParaRPr lang="en-US"/>
          </a:p>
        </p:txBody>
      </p:sp>
    </p:spTree>
    <p:extLst>
      <p:ext uri="{BB962C8B-B14F-4D97-AF65-F5344CB8AC3E}">
        <p14:creationId xmlns:p14="http://schemas.microsoft.com/office/powerpoint/2010/main" xmlns="" val="1977648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841656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70765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a:spLocks noGrp="1"/>
          </p:cNvSpPr>
          <p:nvPr>
            <p:ph type="title"/>
          </p:nvPr>
        </p:nvSpPr>
        <p:spPr>
          <a:xfrm>
            <a:off x="6629400" y="274638"/>
            <a:ext cx="2057400" cy="5851526"/>
          </a:xfrm>
          <a:prstGeom prst="rect">
            <a:avLst/>
          </a:prstGeom>
        </p:spPr>
        <p:txBody>
          <a:bodyPr/>
          <a:lstStyle/>
          <a:p>
            <a:r>
              <a:t>Title Text</a:t>
            </a:r>
          </a:p>
        </p:txBody>
      </p:sp>
      <p:sp>
        <p:nvSpPr>
          <p:cNvPr id="102"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0" name="Title Text"/>
          <p:cNvSpPr>
            <a:spLocks noGrp="1"/>
          </p:cNvSpPr>
          <p:nvPr>
            <p:ph type="title"/>
          </p:nvPr>
        </p:nvSpPr>
        <p:spPr>
          <a:xfrm>
            <a:off x="685800" y="2130425"/>
            <a:ext cx="7772400" cy="1470025"/>
          </a:xfrm>
          <a:prstGeom prst="rect">
            <a:avLst/>
          </a:prstGeom>
        </p:spPr>
        <p:txBody>
          <a:bodyPr/>
          <a:lstStyle/>
          <a:p>
            <a:r>
              <a:t>Title Text</a:t>
            </a:r>
          </a:p>
        </p:txBody>
      </p:sp>
      <p:sp>
        <p:nvSpPr>
          <p:cNvPr id="111"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28"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129"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37" name="Title Text"/>
          <p:cNvSpPr>
            <a:spLocks noGrp="1"/>
          </p:cNvSpPr>
          <p:nvPr>
            <p:ph type="title"/>
          </p:nvPr>
        </p:nvSpPr>
        <p:spPr>
          <a:prstGeom prst="rect">
            <a:avLst/>
          </a:prstGeom>
        </p:spPr>
        <p:txBody>
          <a:bodyPr/>
          <a:lstStyle/>
          <a:p>
            <a:r>
              <a:t>Title Text</a:t>
            </a:r>
          </a:p>
        </p:txBody>
      </p:sp>
      <p:sp>
        <p:nvSpPr>
          <p:cNvPr id="138"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46" name="Title Text"/>
          <p:cNvSpPr>
            <a:spLocks noGrp="1"/>
          </p:cNvSpPr>
          <p:nvPr>
            <p:ph type="title"/>
          </p:nvPr>
        </p:nvSpPr>
        <p:spPr>
          <a:prstGeom prst="rect">
            <a:avLst/>
          </a:prstGeom>
        </p:spPr>
        <p:txBody>
          <a:bodyPr/>
          <a:lstStyle/>
          <a:p>
            <a:r>
              <a:t>Title Text</a:t>
            </a:r>
          </a:p>
        </p:txBody>
      </p:sp>
      <p:sp>
        <p:nvSpPr>
          <p:cNvPr id="147"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48"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149"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56" name="Title Text"/>
          <p:cNvSpPr>
            <a:spLocks noGrp="1"/>
          </p:cNvSpPr>
          <p:nvPr>
            <p:ph type="title"/>
          </p:nvPr>
        </p:nvSpPr>
        <p:spPr>
          <a:prstGeom prst="rect">
            <a:avLst/>
          </a:prstGeom>
        </p:spPr>
        <p:txBody>
          <a:bodyPr/>
          <a:lstStyle/>
          <a:p>
            <a:r>
              <a:t>Title Text</a:t>
            </a:r>
          </a:p>
        </p:txBody>
      </p:sp>
      <p:sp>
        <p:nvSpPr>
          <p:cNvPr id="157"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4"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71"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172"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3"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174"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81"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182"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183"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91" name="Title Text"/>
          <p:cNvSpPr>
            <a:spLocks noGrp="1"/>
          </p:cNvSpPr>
          <p:nvPr>
            <p:ph type="title"/>
          </p:nvPr>
        </p:nvSpPr>
        <p:spPr>
          <a:prstGeom prst="rect">
            <a:avLst/>
          </a:prstGeom>
        </p:spPr>
        <p:txBody>
          <a:bodyPr/>
          <a:lstStyle/>
          <a:p>
            <a:r>
              <a:t>Title Text</a:t>
            </a:r>
          </a:p>
        </p:txBody>
      </p:sp>
      <p:sp>
        <p:nvSpPr>
          <p:cNvPr id="192"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93"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200" name="Title Text"/>
          <p:cNvSpPr>
            <a:spLocks noGrp="1"/>
          </p:cNvSpPr>
          <p:nvPr>
            <p:ph type="title"/>
          </p:nvPr>
        </p:nvSpPr>
        <p:spPr>
          <a:xfrm>
            <a:off x="6629400" y="274638"/>
            <a:ext cx="2057400" cy="5851526"/>
          </a:xfrm>
          <a:prstGeom prst="rect">
            <a:avLst/>
          </a:prstGeom>
        </p:spPr>
        <p:txBody>
          <a:bodyPr/>
          <a:lstStyle/>
          <a:p>
            <a:r>
              <a:t>Title Text</a:t>
            </a:r>
          </a:p>
        </p:txBody>
      </p:sp>
      <p:sp>
        <p:nvSpPr>
          <p:cNvPr id="201"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02"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09" name="Title Text"/>
          <p:cNvSpPr>
            <a:spLocks noGrp="1"/>
          </p:cNvSpPr>
          <p:nvPr>
            <p:ph type="title"/>
          </p:nvPr>
        </p:nvSpPr>
        <p:spPr>
          <a:xfrm>
            <a:off x="685800" y="2130425"/>
            <a:ext cx="7772400" cy="1470025"/>
          </a:xfrm>
          <a:prstGeom prst="rect">
            <a:avLst/>
          </a:prstGeom>
        </p:spPr>
        <p:txBody>
          <a:bodyPr/>
          <a:lstStyle/>
          <a:p>
            <a:r>
              <a:t>Title Text</a:t>
            </a:r>
          </a:p>
        </p:txBody>
      </p:sp>
      <p:sp>
        <p:nvSpPr>
          <p:cNvPr id="210"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11"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nd Content 0">
    <p:spTree>
      <p:nvGrpSpPr>
        <p:cNvPr id="1" name=""/>
        <p:cNvGrpSpPr/>
        <p:nvPr/>
      </p:nvGrpSpPr>
      <p:grpSpPr>
        <a:xfrm>
          <a:off x="0" y="0"/>
          <a:ext cx="0" cy="0"/>
          <a:chOff x="0" y="0"/>
          <a:chExt cx="0" cy="0"/>
        </a:xfrm>
      </p:grpSpPr>
      <p:sp>
        <p:nvSpPr>
          <p:cNvPr id="227" name="Title Text"/>
          <p:cNvSpPr>
            <a:spLocks noGrp="1"/>
          </p:cNvSpPr>
          <p:nvPr>
            <p:ph type="title"/>
          </p:nvPr>
        </p:nvSpPr>
        <p:spPr>
          <a:prstGeom prst="rect">
            <a:avLst/>
          </a:prstGeom>
        </p:spPr>
        <p:txBody>
          <a:bodyPr/>
          <a:lstStyle/>
          <a:p>
            <a:r>
              <a:t>Title Text</a:t>
            </a:r>
          </a:p>
        </p:txBody>
      </p:sp>
      <p:sp>
        <p:nvSpPr>
          <p:cNvPr id="228"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9"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36"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237"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38"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45" name="Title Text"/>
          <p:cNvSpPr>
            <a:spLocks noGrp="1"/>
          </p:cNvSpPr>
          <p:nvPr>
            <p:ph type="title"/>
          </p:nvPr>
        </p:nvSpPr>
        <p:spPr>
          <a:prstGeom prst="rect">
            <a:avLst/>
          </a:prstGeom>
        </p:spPr>
        <p:txBody>
          <a:bodyPr/>
          <a:lstStyle/>
          <a:p>
            <a:r>
              <a:t>Title Text</a:t>
            </a:r>
          </a:p>
        </p:txBody>
      </p:sp>
      <p:sp>
        <p:nvSpPr>
          <p:cNvPr id="246"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247"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54" name="Title Text"/>
          <p:cNvSpPr>
            <a:spLocks noGrp="1"/>
          </p:cNvSpPr>
          <p:nvPr>
            <p:ph type="title"/>
          </p:nvPr>
        </p:nvSpPr>
        <p:spPr>
          <a:prstGeom prst="rect">
            <a:avLst/>
          </a:prstGeom>
        </p:spPr>
        <p:txBody>
          <a:bodyPr/>
          <a:lstStyle/>
          <a:p>
            <a:r>
              <a:t>Title Text</a:t>
            </a:r>
          </a:p>
        </p:txBody>
      </p:sp>
      <p:sp>
        <p:nvSpPr>
          <p:cNvPr id="255"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56"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257"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64" name="Title Text"/>
          <p:cNvSpPr>
            <a:spLocks noGrp="1"/>
          </p:cNvSpPr>
          <p:nvPr>
            <p:ph type="title"/>
          </p:nvPr>
        </p:nvSpPr>
        <p:spPr>
          <a:prstGeom prst="rect">
            <a:avLst/>
          </a:prstGeom>
        </p:spPr>
        <p:txBody>
          <a:bodyPr/>
          <a:lstStyle/>
          <a:p>
            <a:r>
              <a:t>Title Text</a:t>
            </a:r>
          </a:p>
        </p:txBody>
      </p:sp>
      <p:sp>
        <p:nvSpPr>
          <p:cNvPr id="265"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72"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79"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280"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1"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282"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89"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290"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291"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292"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299" name="Title Text"/>
          <p:cNvSpPr>
            <a:spLocks noGrp="1"/>
          </p:cNvSpPr>
          <p:nvPr>
            <p:ph type="title"/>
          </p:nvPr>
        </p:nvSpPr>
        <p:spPr>
          <a:prstGeom prst="rect">
            <a:avLst/>
          </a:prstGeom>
        </p:spPr>
        <p:txBody>
          <a:bodyPr/>
          <a:lstStyle/>
          <a:p>
            <a:r>
              <a:t>Title Text</a:t>
            </a:r>
          </a:p>
        </p:txBody>
      </p:sp>
      <p:sp>
        <p:nvSpPr>
          <p:cNvPr id="300"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1"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308" name="Title Text"/>
          <p:cNvSpPr>
            <a:spLocks noGrp="1"/>
          </p:cNvSpPr>
          <p:nvPr>
            <p:ph type="title"/>
          </p:nvPr>
        </p:nvSpPr>
        <p:spPr>
          <a:xfrm>
            <a:off x="6629400" y="274638"/>
            <a:ext cx="2057400" cy="5851526"/>
          </a:xfrm>
          <a:prstGeom prst="rect">
            <a:avLst/>
          </a:prstGeom>
        </p:spPr>
        <p:txBody>
          <a:bodyPr/>
          <a:lstStyle/>
          <a:p>
            <a:r>
              <a:t>Title Text</a:t>
            </a:r>
          </a:p>
        </p:txBody>
      </p:sp>
      <p:sp>
        <p:nvSpPr>
          <p:cNvPr id="309"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0"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317" name="Title Text"/>
          <p:cNvSpPr>
            <a:spLocks noGrp="1"/>
          </p:cNvSpPr>
          <p:nvPr>
            <p:ph type="title"/>
          </p:nvPr>
        </p:nvSpPr>
        <p:spPr>
          <a:xfrm>
            <a:off x="685800" y="2130425"/>
            <a:ext cx="7772400" cy="1470025"/>
          </a:xfrm>
          <a:prstGeom prst="rect">
            <a:avLst/>
          </a:prstGeom>
        </p:spPr>
        <p:txBody>
          <a:bodyPr/>
          <a:lstStyle/>
          <a:p>
            <a:r>
              <a:t>Title Text</a:t>
            </a:r>
          </a:p>
        </p:txBody>
      </p:sp>
      <p:sp>
        <p:nvSpPr>
          <p:cNvPr id="318"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9"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26" name="Title Text"/>
          <p:cNvSpPr>
            <a:spLocks noGrp="1"/>
          </p:cNvSpPr>
          <p:nvPr>
            <p:ph type="title"/>
          </p:nvPr>
        </p:nvSpPr>
        <p:spPr>
          <a:prstGeom prst="rect">
            <a:avLst/>
          </a:prstGeom>
        </p:spPr>
        <p:txBody>
          <a:bodyPr/>
          <a:lstStyle/>
          <a:p>
            <a:r>
              <a:t>Title Text</a:t>
            </a:r>
          </a:p>
        </p:txBody>
      </p:sp>
      <p:sp>
        <p:nvSpPr>
          <p:cNvPr id="327"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8"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35"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36"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37"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44" name="Title Text"/>
          <p:cNvSpPr>
            <a:spLocks noGrp="1"/>
          </p:cNvSpPr>
          <p:nvPr>
            <p:ph type="title"/>
          </p:nvPr>
        </p:nvSpPr>
        <p:spPr>
          <a:prstGeom prst="rect">
            <a:avLst/>
          </a:prstGeom>
        </p:spPr>
        <p:txBody>
          <a:bodyPr/>
          <a:lstStyle/>
          <a:p>
            <a:r>
              <a:t>Title Text</a:t>
            </a:r>
          </a:p>
        </p:txBody>
      </p:sp>
      <p:sp>
        <p:nvSpPr>
          <p:cNvPr id="345"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46"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53" name="Title Text"/>
          <p:cNvSpPr>
            <a:spLocks noGrp="1"/>
          </p:cNvSpPr>
          <p:nvPr>
            <p:ph type="title"/>
          </p:nvPr>
        </p:nvSpPr>
        <p:spPr>
          <a:prstGeom prst="rect">
            <a:avLst/>
          </a:prstGeom>
        </p:spPr>
        <p:txBody>
          <a:bodyPr/>
          <a:lstStyle/>
          <a:p>
            <a:r>
              <a:t>Title Text</a:t>
            </a:r>
          </a:p>
        </p:txBody>
      </p:sp>
      <p:sp>
        <p:nvSpPr>
          <p:cNvPr id="354"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355"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356"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63" name="Title Text"/>
          <p:cNvSpPr>
            <a:spLocks noGrp="1"/>
          </p:cNvSpPr>
          <p:nvPr>
            <p:ph type="title"/>
          </p:nvPr>
        </p:nvSpPr>
        <p:spPr>
          <a:prstGeom prst="rect">
            <a:avLst/>
          </a:prstGeom>
        </p:spPr>
        <p:txBody>
          <a:bodyPr/>
          <a:lstStyle/>
          <a:p>
            <a:r>
              <a:t>Title Text</a:t>
            </a:r>
          </a:p>
        </p:txBody>
      </p:sp>
      <p:sp>
        <p:nvSpPr>
          <p:cNvPr id="364"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71"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78"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379"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80"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381"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a:spLocks noGrp="1"/>
          </p:cNvSpPr>
          <p:nvPr>
            <p:ph type="title"/>
          </p:nvPr>
        </p:nvSpPr>
        <p:spPr>
          <a:prstGeom prst="rect">
            <a:avLst/>
          </a:prstGeom>
        </p:spPr>
        <p:txBody>
          <a:bodyPr/>
          <a:lstStyle/>
          <a:p>
            <a:r>
              <a:t>Title Text</a:t>
            </a:r>
          </a:p>
        </p:txBody>
      </p:sp>
      <p:sp>
        <p:nvSpPr>
          <p:cNvPr id="39"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88"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389"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390"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391"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98" name="Title Text"/>
          <p:cNvSpPr>
            <a:spLocks noGrp="1"/>
          </p:cNvSpPr>
          <p:nvPr>
            <p:ph type="title"/>
          </p:nvPr>
        </p:nvSpPr>
        <p:spPr>
          <a:prstGeom prst="rect">
            <a:avLst/>
          </a:prstGeom>
        </p:spPr>
        <p:txBody>
          <a:bodyPr/>
          <a:lstStyle/>
          <a:p>
            <a:r>
              <a:t>Title Text</a:t>
            </a:r>
          </a:p>
        </p:txBody>
      </p:sp>
      <p:sp>
        <p:nvSpPr>
          <p:cNvPr id="399"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0"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07" name="Title Text"/>
          <p:cNvSpPr>
            <a:spLocks noGrp="1"/>
          </p:cNvSpPr>
          <p:nvPr>
            <p:ph type="title"/>
          </p:nvPr>
        </p:nvSpPr>
        <p:spPr>
          <a:xfrm>
            <a:off x="6629400" y="274638"/>
            <a:ext cx="2057400" cy="5851526"/>
          </a:xfrm>
          <a:prstGeom prst="rect">
            <a:avLst/>
          </a:prstGeom>
        </p:spPr>
        <p:txBody>
          <a:bodyPr/>
          <a:lstStyle/>
          <a:p>
            <a:r>
              <a:t>Title Text</a:t>
            </a:r>
          </a:p>
        </p:txBody>
      </p:sp>
      <p:sp>
        <p:nvSpPr>
          <p:cNvPr id="408"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9"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16" name="Title Text"/>
          <p:cNvSpPr>
            <a:spLocks noGrp="1"/>
          </p:cNvSpPr>
          <p:nvPr>
            <p:ph type="title"/>
          </p:nvPr>
        </p:nvSpPr>
        <p:spPr>
          <a:xfrm>
            <a:off x="685800" y="2130425"/>
            <a:ext cx="7772400" cy="1470025"/>
          </a:xfrm>
          <a:prstGeom prst="rect">
            <a:avLst/>
          </a:prstGeom>
        </p:spPr>
        <p:txBody>
          <a:bodyPr/>
          <a:lstStyle/>
          <a:p>
            <a:r>
              <a:t>Title Text</a:t>
            </a:r>
          </a:p>
        </p:txBody>
      </p:sp>
      <p:sp>
        <p:nvSpPr>
          <p:cNvPr id="417"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18"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25" name="Title Text"/>
          <p:cNvSpPr>
            <a:spLocks noGrp="1"/>
          </p:cNvSpPr>
          <p:nvPr>
            <p:ph type="title"/>
          </p:nvPr>
        </p:nvSpPr>
        <p:spPr>
          <a:prstGeom prst="rect">
            <a:avLst/>
          </a:prstGeom>
        </p:spPr>
        <p:txBody>
          <a:bodyPr/>
          <a:lstStyle/>
          <a:p>
            <a:r>
              <a:t>Title Text</a:t>
            </a:r>
          </a:p>
        </p:txBody>
      </p:sp>
      <p:sp>
        <p:nvSpPr>
          <p:cNvPr id="426"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27"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434"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435"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36"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43" name="Title Text"/>
          <p:cNvSpPr>
            <a:spLocks noGrp="1"/>
          </p:cNvSpPr>
          <p:nvPr>
            <p:ph type="title"/>
          </p:nvPr>
        </p:nvSpPr>
        <p:spPr>
          <a:prstGeom prst="rect">
            <a:avLst/>
          </a:prstGeom>
        </p:spPr>
        <p:txBody>
          <a:bodyPr/>
          <a:lstStyle/>
          <a:p>
            <a:r>
              <a:t>Title Text</a:t>
            </a:r>
          </a:p>
        </p:txBody>
      </p:sp>
      <p:sp>
        <p:nvSpPr>
          <p:cNvPr id="444"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45"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52" name="Title Text"/>
          <p:cNvSpPr>
            <a:spLocks noGrp="1"/>
          </p:cNvSpPr>
          <p:nvPr>
            <p:ph type="title"/>
          </p:nvPr>
        </p:nvSpPr>
        <p:spPr>
          <a:prstGeom prst="rect">
            <a:avLst/>
          </a:prstGeom>
        </p:spPr>
        <p:txBody>
          <a:bodyPr/>
          <a:lstStyle/>
          <a:p>
            <a:r>
              <a:t>Title Text</a:t>
            </a:r>
          </a:p>
        </p:txBody>
      </p:sp>
      <p:sp>
        <p:nvSpPr>
          <p:cNvPr id="453"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54"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455"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62" name="Title Text"/>
          <p:cNvSpPr>
            <a:spLocks noGrp="1"/>
          </p:cNvSpPr>
          <p:nvPr>
            <p:ph type="title"/>
          </p:nvPr>
        </p:nvSpPr>
        <p:spPr>
          <a:prstGeom prst="rect">
            <a:avLst/>
          </a:prstGeom>
        </p:spPr>
        <p:txBody>
          <a:bodyPr/>
          <a:lstStyle/>
          <a:p>
            <a:r>
              <a:t>Title Text</a:t>
            </a:r>
          </a:p>
        </p:txBody>
      </p:sp>
      <p:sp>
        <p:nvSpPr>
          <p:cNvPr id="463"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70"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a:spLocks noGrp="1"/>
          </p:cNvSpPr>
          <p:nvPr>
            <p:ph type="title"/>
          </p:nvPr>
        </p:nvSpPr>
        <p:spPr>
          <a:prstGeom prst="rect">
            <a:avLst/>
          </a:prstGeom>
        </p:spPr>
        <p:txBody>
          <a:bodyPr/>
          <a:lstStyle/>
          <a:p>
            <a:r>
              <a:t>Title Text</a:t>
            </a:r>
          </a:p>
        </p:txBody>
      </p:sp>
      <p:sp>
        <p:nvSpPr>
          <p:cNvPr id="48"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477"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478"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79"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480"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487"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488"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489"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490"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497" name="Title Text"/>
          <p:cNvSpPr>
            <a:spLocks noGrp="1"/>
          </p:cNvSpPr>
          <p:nvPr>
            <p:ph type="title"/>
          </p:nvPr>
        </p:nvSpPr>
        <p:spPr>
          <a:prstGeom prst="rect">
            <a:avLst/>
          </a:prstGeom>
        </p:spPr>
        <p:txBody>
          <a:bodyPr/>
          <a:lstStyle/>
          <a:p>
            <a:r>
              <a:t>Title Text</a:t>
            </a:r>
          </a:p>
        </p:txBody>
      </p:sp>
      <p:sp>
        <p:nvSpPr>
          <p:cNvPr id="498"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9"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506" name="Title Text"/>
          <p:cNvSpPr>
            <a:spLocks noGrp="1"/>
          </p:cNvSpPr>
          <p:nvPr>
            <p:ph type="title"/>
          </p:nvPr>
        </p:nvSpPr>
        <p:spPr>
          <a:xfrm>
            <a:off x="6629400" y="274638"/>
            <a:ext cx="2057400" cy="5851526"/>
          </a:xfrm>
          <a:prstGeom prst="rect">
            <a:avLst/>
          </a:prstGeom>
        </p:spPr>
        <p:txBody>
          <a:bodyPr/>
          <a:lstStyle/>
          <a:p>
            <a:r>
              <a:t>Title Text</a:t>
            </a:r>
          </a:p>
        </p:txBody>
      </p:sp>
      <p:sp>
        <p:nvSpPr>
          <p:cNvPr id="507"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08"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15" name="Title Text"/>
          <p:cNvSpPr>
            <a:spLocks noGrp="1"/>
          </p:cNvSpPr>
          <p:nvPr>
            <p:ph type="title"/>
          </p:nvPr>
        </p:nvSpPr>
        <p:spPr>
          <a:xfrm>
            <a:off x="685800" y="2130425"/>
            <a:ext cx="7772400" cy="1470025"/>
          </a:xfrm>
          <a:prstGeom prst="rect">
            <a:avLst/>
          </a:prstGeom>
        </p:spPr>
        <p:txBody>
          <a:bodyPr/>
          <a:lstStyle/>
          <a:p>
            <a:r>
              <a:t>Title Text</a:t>
            </a:r>
          </a:p>
        </p:txBody>
      </p:sp>
      <p:sp>
        <p:nvSpPr>
          <p:cNvPr id="516" name="Body Level One…"/>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17"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24" name="Title Text"/>
          <p:cNvSpPr>
            <a:spLocks noGrp="1"/>
          </p:cNvSpPr>
          <p:nvPr>
            <p:ph type="title"/>
          </p:nvPr>
        </p:nvSpPr>
        <p:spPr>
          <a:prstGeom prst="rect">
            <a:avLst/>
          </a:prstGeom>
        </p:spPr>
        <p:txBody>
          <a:bodyPr/>
          <a:lstStyle/>
          <a:p>
            <a:r>
              <a:t>Title Text</a:t>
            </a:r>
          </a:p>
        </p:txBody>
      </p:sp>
      <p:sp>
        <p:nvSpPr>
          <p:cNvPr id="525"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26"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533" name="Title Text"/>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534" name="Body Level One…"/>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35"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42" name="Title Text"/>
          <p:cNvSpPr>
            <a:spLocks noGrp="1"/>
          </p:cNvSpPr>
          <p:nvPr>
            <p:ph type="title"/>
          </p:nvPr>
        </p:nvSpPr>
        <p:spPr>
          <a:prstGeom prst="rect">
            <a:avLst/>
          </a:prstGeom>
        </p:spPr>
        <p:txBody>
          <a:bodyPr/>
          <a:lstStyle/>
          <a:p>
            <a:r>
              <a:t>Title Text</a:t>
            </a:r>
          </a:p>
        </p:txBody>
      </p:sp>
      <p:sp>
        <p:nvSpPr>
          <p:cNvPr id="543" name="Body Level One…"/>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544"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51" name="Title Text"/>
          <p:cNvSpPr>
            <a:spLocks noGrp="1"/>
          </p:cNvSpPr>
          <p:nvPr>
            <p:ph type="title"/>
          </p:nvPr>
        </p:nvSpPr>
        <p:spPr>
          <a:prstGeom prst="rect">
            <a:avLst/>
          </a:prstGeom>
        </p:spPr>
        <p:txBody>
          <a:bodyPr/>
          <a:lstStyle/>
          <a:p>
            <a:r>
              <a:t>Title Text</a:t>
            </a:r>
          </a:p>
        </p:txBody>
      </p:sp>
      <p:sp>
        <p:nvSpPr>
          <p:cNvPr id="552" name="Body Level One…"/>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53"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54"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61" name="Title Text"/>
          <p:cNvSpPr>
            <a:spLocks noGrp="1"/>
          </p:cNvSpPr>
          <p:nvPr>
            <p:ph type="title"/>
          </p:nvPr>
        </p:nvSpPr>
        <p:spPr>
          <a:prstGeom prst="rect">
            <a:avLst/>
          </a:prstGeom>
        </p:spPr>
        <p:txBody>
          <a:bodyPr/>
          <a:lstStyle/>
          <a:p>
            <a:r>
              <a:t>Title Text</a:t>
            </a:r>
          </a:p>
        </p:txBody>
      </p:sp>
      <p:sp>
        <p:nvSpPr>
          <p:cNvPr id="562"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69"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576"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577"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78"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579"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586"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587"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588"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589"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596" name="Title Text"/>
          <p:cNvSpPr>
            <a:spLocks noGrp="1"/>
          </p:cNvSpPr>
          <p:nvPr>
            <p:ph type="title"/>
          </p:nvPr>
        </p:nvSpPr>
        <p:spPr>
          <a:prstGeom prst="rect">
            <a:avLst/>
          </a:prstGeom>
        </p:spPr>
        <p:txBody>
          <a:bodyPr/>
          <a:lstStyle/>
          <a:p>
            <a:r>
              <a:t>Title Text</a:t>
            </a:r>
          </a:p>
        </p:txBody>
      </p:sp>
      <p:sp>
        <p:nvSpPr>
          <p:cNvPr id="597"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8"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605" name="Title Text"/>
          <p:cNvSpPr>
            <a:spLocks noGrp="1"/>
          </p:cNvSpPr>
          <p:nvPr>
            <p:ph type="title"/>
          </p:nvPr>
        </p:nvSpPr>
        <p:spPr>
          <a:xfrm>
            <a:off x="6629400" y="274638"/>
            <a:ext cx="2057400" cy="5851526"/>
          </a:xfrm>
          <a:prstGeom prst="rect">
            <a:avLst/>
          </a:prstGeom>
        </p:spPr>
        <p:txBody>
          <a:bodyPr/>
          <a:lstStyle/>
          <a:p>
            <a:r>
              <a:t>Title Text</a:t>
            </a:r>
          </a:p>
        </p:txBody>
      </p:sp>
      <p:sp>
        <p:nvSpPr>
          <p:cNvPr id="606" name="Body Level One…"/>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07"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77AE46B-2E29-4725-AFE1-9D2DA96A8D42}" type="datetimeFigureOut">
              <a:rPr lang="en-GB" smtClean="0"/>
              <a:pPr/>
              <a:t>03/05/2018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E8E92E2-79C3-4FA8-89BF-2087FCA4F523}" type="slidenum">
              <a:rPr lang="en-GB" smtClean="0"/>
              <a:pPr/>
              <a:t>‹#›</a:t>
            </a:fld>
            <a:endParaRPr lang="en-GB" dirty="0"/>
          </a:p>
        </p:txBody>
      </p:sp>
    </p:spTree>
    <p:extLst>
      <p:ext uri="{BB962C8B-B14F-4D97-AF65-F5344CB8AC3E}">
        <p14:creationId xmlns:p14="http://schemas.microsoft.com/office/powerpoint/2010/main" xmlns="" val="37506271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7AE46B-2E29-4725-AFE1-9D2DA96A8D42}" type="datetimeFigureOut">
              <a:rPr lang="en-GB" smtClean="0"/>
              <a:pPr/>
              <a:t>03/05/2018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E8E92E2-79C3-4FA8-89BF-2087FCA4F523}" type="slidenum">
              <a:rPr lang="en-GB" smtClean="0"/>
              <a:pPr/>
              <a:t>‹#›</a:t>
            </a:fld>
            <a:endParaRPr lang="en-GB" dirty="0"/>
          </a:p>
        </p:txBody>
      </p:sp>
    </p:spTree>
    <p:extLst>
      <p:ext uri="{BB962C8B-B14F-4D97-AF65-F5344CB8AC3E}">
        <p14:creationId xmlns:p14="http://schemas.microsoft.com/office/powerpoint/2010/main" xmlns="" val="17317590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7AE46B-2E29-4725-AFE1-9D2DA96A8D42}" type="datetimeFigureOut">
              <a:rPr lang="en-GB" smtClean="0"/>
              <a:pPr/>
              <a:t>03/05/2018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E8E92E2-79C3-4FA8-89BF-2087FCA4F523}" type="slidenum">
              <a:rPr lang="en-GB" smtClean="0"/>
              <a:pPr/>
              <a:t>‹#›</a:t>
            </a:fld>
            <a:endParaRPr lang="en-GB" dirty="0"/>
          </a:p>
        </p:txBody>
      </p:sp>
    </p:spTree>
    <p:extLst>
      <p:ext uri="{BB962C8B-B14F-4D97-AF65-F5344CB8AC3E}">
        <p14:creationId xmlns:p14="http://schemas.microsoft.com/office/powerpoint/2010/main" xmlns="" val="40162635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77AE46B-2E29-4725-AFE1-9D2DA96A8D42}" type="datetimeFigureOut">
              <a:rPr lang="en-GB" smtClean="0"/>
              <a:pPr/>
              <a:t>03/05/2018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E8E92E2-79C3-4FA8-89BF-2087FCA4F523}" type="slidenum">
              <a:rPr lang="en-GB" smtClean="0"/>
              <a:pPr/>
              <a:t>‹#›</a:t>
            </a:fld>
            <a:endParaRPr lang="en-GB" dirty="0"/>
          </a:p>
        </p:txBody>
      </p:sp>
    </p:spTree>
    <p:extLst>
      <p:ext uri="{BB962C8B-B14F-4D97-AF65-F5344CB8AC3E}">
        <p14:creationId xmlns:p14="http://schemas.microsoft.com/office/powerpoint/2010/main" xmlns="" val="26196699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77AE46B-2E29-4725-AFE1-9D2DA96A8D42}" type="datetimeFigureOut">
              <a:rPr lang="en-GB" smtClean="0"/>
              <a:pPr/>
              <a:t>03/05/2018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E8E92E2-79C3-4FA8-89BF-2087FCA4F523}" type="slidenum">
              <a:rPr lang="en-GB" smtClean="0"/>
              <a:pPr/>
              <a:t>‹#›</a:t>
            </a:fld>
            <a:endParaRPr lang="en-GB" dirty="0"/>
          </a:p>
        </p:txBody>
      </p:sp>
    </p:spTree>
    <p:extLst>
      <p:ext uri="{BB962C8B-B14F-4D97-AF65-F5344CB8AC3E}">
        <p14:creationId xmlns:p14="http://schemas.microsoft.com/office/powerpoint/2010/main" xmlns="" val="1308202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Body Level One…"/>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77AE46B-2E29-4725-AFE1-9D2DA96A8D42}" type="datetimeFigureOut">
              <a:rPr lang="en-GB" smtClean="0"/>
              <a:pPr/>
              <a:t>03/05/2018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E8E92E2-79C3-4FA8-89BF-2087FCA4F523}" type="slidenum">
              <a:rPr lang="en-GB" smtClean="0"/>
              <a:pPr/>
              <a:t>‹#›</a:t>
            </a:fld>
            <a:endParaRPr lang="en-GB" dirty="0"/>
          </a:p>
        </p:txBody>
      </p:sp>
    </p:spTree>
    <p:extLst>
      <p:ext uri="{BB962C8B-B14F-4D97-AF65-F5344CB8AC3E}">
        <p14:creationId xmlns:p14="http://schemas.microsoft.com/office/powerpoint/2010/main" xmlns="" val="4070958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7AE46B-2E29-4725-AFE1-9D2DA96A8D42}" type="datetimeFigureOut">
              <a:rPr lang="en-GB" smtClean="0"/>
              <a:pPr/>
              <a:t>03/05/2018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E8E92E2-79C3-4FA8-89BF-2087FCA4F523}" type="slidenum">
              <a:rPr lang="en-GB" smtClean="0"/>
              <a:pPr/>
              <a:t>‹#›</a:t>
            </a:fld>
            <a:endParaRPr lang="en-GB" dirty="0"/>
          </a:p>
        </p:txBody>
      </p:sp>
    </p:spTree>
    <p:extLst>
      <p:ext uri="{BB962C8B-B14F-4D97-AF65-F5344CB8AC3E}">
        <p14:creationId xmlns:p14="http://schemas.microsoft.com/office/powerpoint/2010/main" xmlns="" val="39187970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7AE46B-2E29-4725-AFE1-9D2DA96A8D42}" type="datetimeFigureOut">
              <a:rPr lang="en-GB" smtClean="0"/>
              <a:pPr/>
              <a:t>03/05/2018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E8E92E2-79C3-4FA8-89BF-2087FCA4F523}" type="slidenum">
              <a:rPr lang="en-GB" smtClean="0"/>
              <a:pPr/>
              <a:t>‹#›</a:t>
            </a:fld>
            <a:endParaRPr lang="en-GB" dirty="0"/>
          </a:p>
        </p:txBody>
      </p:sp>
    </p:spTree>
    <p:extLst>
      <p:ext uri="{BB962C8B-B14F-4D97-AF65-F5344CB8AC3E}">
        <p14:creationId xmlns:p14="http://schemas.microsoft.com/office/powerpoint/2010/main" xmlns="" val="4790289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7AE46B-2E29-4725-AFE1-9D2DA96A8D42}" type="datetimeFigureOut">
              <a:rPr lang="en-GB" smtClean="0"/>
              <a:pPr/>
              <a:t>03/05/2018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E8E92E2-79C3-4FA8-89BF-2087FCA4F523}" type="slidenum">
              <a:rPr lang="en-GB" smtClean="0"/>
              <a:pPr/>
              <a:t>‹#›</a:t>
            </a:fld>
            <a:endParaRPr lang="en-GB" dirty="0"/>
          </a:p>
        </p:txBody>
      </p:sp>
    </p:spTree>
    <p:extLst>
      <p:ext uri="{BB962C8B-B14F-4D97-AF65-F5344CB8AC3E}">
        <p14:creationId xmlns:p14="http://schemas.microsoft.com/office/powerpoint/2010/main" xmlns="" val="19270167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7AE46B-2E29-4725-AFE1-9D2DA96A8D42}" type="datetimeFigureOut">
              <a:rPr lang="en-GB" smtClean="0"/>
              <a:pPr/>
              <a:t>03/05/2018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E8E92E2-79C3-4FA8-89BF-2087FCA4F523}" type="slidenum">
              <a:rPr lang="en-GB" smtClean="0"/>
              <a:pPr/>
              <a:t>‹#›</a:t>
            </a:fld>
            <a:endParaRPr lang="en-GB" dirty="0"/>
          </a:p>
        </p:txBody>
      </p:sp>
    </p:spTree>
    <p:extLst>
      <p:ext uri="{BB962C8B-B14F-4D97-AF65-F5344CB8AC3E}">
        <p14:creationId xmlns:p14="http://schemas.microsoft.com/office/powerpoint/2010/main" xmlns="" val="27448794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77AE46B-2E29-4725-AFE1-9D2DA96A8D42}" type="datetimeFigureOut">
              <a:rPr lang="en-GB" smtClean="0"/>
              <a:pPr/>
              <a:t>03/05/2018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E8E92E2-79C3-4FA8-89BF-2087FCA4F523}" type="slidenum">
              <a:rPr lang="en-GB" smtClean="0"/>
              <a:pPr/>
              <a:t>‹#›</a:t>
            </a:fld>
            <a:endParaRPr lang="en-GB" dirty="0"/>
          </a:p>
        </p:txBody>
      </p:sp>
    </p:spTree>
    <p:extLst>
      <p:ext uri="{BB962C8B-B14F-4D97-AF65-F5344CB8AC3E}">
        <p14:creationId xmlns:p14="http://schemas.microsoft.com/office/powerpoint/2010/main" xmlns="" val="4095932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84" name="Body Level One…"/>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a:spLocks noGrp="1"/>
          </p:cNvSpPr>
          <p:nvPr>
            <p:ph type="title"/>
          </p:nvPr>
        </p:nvSpPr>
        <p:spPr>
          <a:prstGeom prst="rect">
            <a:avLst/>
          </a:prstGeom>
        </p:spPr>
        <p:txBody>
          <a:bodyPr/>
          <a:lstStyle/>
          <a:p>
            <a:r>
              <a:t>Title Text</a:t>
            </a:r>
          </a:p>
        </p:txBody>
      </p:sp>
      <p:sp>
        <p:nvSpPr>
          <p:cNvPr id="93"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a:spLocks noGrp="1"/>
          </p:cNvSpPr>
          <p:nvPr>
            <p:ph type="sldNum" sz="quarter" idx="2"/>
          </p:nvPr>
        </p:nvSpPr>
        <p:spPr>
          <a:prstGeom prst="rect">
            <a:avLst/>
          </a:prstGeom>
        </p:spPr>
        <p:txBody>
          <a:bodyPr/>
          <a:lstStyle/>
          <a:p>
            <a:fld id="{86CB4B4D-7CA3-9044-876B-883B54F8677D}" type="slidenum">
              <a:rPr/>
              <a:p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2.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Body Level One…"/>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rPr/>
              <a:p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691" r:id="rId40"/>
    <p:sldLayoutId id="2147483692" r:id="rId41"/>
    <p:sldLayoutId id="2147483693" r:id="rId42"/>
    <p:sldLayoutId id="2147483694" r:id="rId43"/>
    <p:sldLayoutId id="2147483695" r:id="rId44"/>
    <p:sldLayoutId id="2147483696" r:id="rId45"/>
    <p:sldLayoutId id="2147483697" r:id="rId46"/>
    <p:sldLayoutId id="2147483698" r:id="rId47"/>
    <p:sldLayoutId id="2147483699" r:id="rId48"/>
    <p:sldLayoutId id="2147483700" r:id="rId49"/>
    <p:sldLayoutId id="2147483701" r:id="rId50"/>
    <p:sldLayoutId id="2147483702" r:id="rId51"/>
    <p:sldLayoutId id="2147483703" r:id="rId52"/>
    <p:sldLayoutId id="2147483704" r:id="rId53"/>
    <p:sldLayoutId id="2147483705" r:id="rId54"/>
    <p:sldLayoutId id="2147483706" r:id="rId55"/>
    <p:sldLayoutId id="2147483707" r:id="rId56"/>
    <p:sldLayoutId id="2147483708" r:id="rId57"/>
    <p:sldLayoutId id="2147483709" r:id="rId58"/>
    <p:sldLayoutId id="2147483710" r:id="rId59"/>
    <p:sldLayoutId id="2147483711" r:id="rId60"/>
    <p:sldLayoutId id="2147483712" r:id="rId61"/>
    <p:sldLayoutId id="2147483713" r:id="rId62"/>
    <p:sldLayoutId id="2147483714" r:id="rId63"/>
    <p:sldLayoutId id="2147483715" r:id="rId64"/>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7AE46B-2E29-4725-AFE1-9D2DA96A8D42}" type="datetimeFigureOut">
              <a:rPr lang="en-GB" smtClean="0"/>
              <a:pPr/>
              <a:t>03/05/2018</a:t>
            </a:fld>
            <a:endParaRPr lang="en-GB"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E92E2-79C3-4FA8-89BF-2087FCA4F523}" type="slidenum">
              <a:rPr lang="en-GB" smtClean="0"/>
              <a:pPr/>
              <a:t>‹#›</a:t>
            </a:fld>
            <a:endParaRPr lang="en-GB" dirty="0"/>
          </a:p>
        </p:txBody>
      </p:sp>
    </p:spTree>
    <p:extLst>
      <p:ext uri="{BB962C8B-B14F-4D97-AF65-F5344CB8AC3E}">
        <p14:creationId xmlns:p14="http://schemas.microsoft.com/office/powerpoint/2010/main" xmlns="" val="283909127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9.tiff"/><Relationship Id="rId18" Type="http://schemas.openxmlformats.org/officeDocument/2006/relationships/diagramLayout" Target="../diagrams/layout2.xml"/><Relationship Id="rId3" Type="http://schemas.openxmlformats.org/officeDocument/2006/relationships/image" Target="../media/image4.tiff"/><Relationship Id="rId21" Type="http://schemas.microsoft.com/office/2007/relationships/diagramDrawing" Target="../diagrams/drawing2.xml"/><Relationship Id="rId7" Type="http://schemas.openxmlformats.org/officeDocument/2006/relationships/diagramData" Target="../diagrams/data1.xml"/><Relationship Id="rId12" Type="http://schemas.openxmlformats.org/officeDocument/2006/relationships/image" Target="../media/image8.tiff"/><Relationship Id="rId17" Type="http://schemas.openxmlformats.org/officeDocument/2006/relationships/diagramData" Target="../diagrams/data2.xml"/><Relationship Id="rId2" Type="http://schemas.openxmlformats.org/officeDocument/2006/relationships/image" Target="../media/image2.png"/><Relationship Id="rId16" Type="http://schemas.openxmlformats.org/officeDocument/2006/relationships/image" Target="../media/image12.tiff"/><Relationship Id="rId20" Type="http://schemas.openxmlformats.org/officeDocument/2006/relationships/diagramColors" Target="../diagrams/colors2.xml"/><Relationship Id="rId1" Type="http://schemas.openxmlformats.org/officeDocument/2006/relationships/slideLayout" Target="../slideLayouts/slideLayout6.xml"/><Relationship Id="rId6" Type="http://schemas.openxmlformats.org/officeDocument/2006/relationships/image" Target="../media/image7.tiff"/><Relationship Id="rId11" Type="http://schemas.microsoft.com/office/2007/relationships/diagramDrawing" Target="../diagrams/drawing1.xml"/><Relationship Id="rId5" Type="http://schemas.openxmlformats.org/officeDocument/2006/relationships/image" Target="../media/image6.tiff"/><Relationship Id="rId15" Type="http://schemas.openxmlformats.org/officeDocument/2006/relationships/image" Target="../media/image11.tiff"/><Relationship Id="rId10" Type="http://schemas.openxmlformats.org/officeDocument/2006/relationships/diagramColors" Target="../diagrams/colors1.xml"/><Relationship Id="rId19" Type="http://schemas.openxmlformats.org/officeDocument/2006/relationships/diagramQuickStyle" Target="../diagrams/quickStyle2.xml"/><Relationship Id="rId4" Type="http://schemas.openxmlformats.org/officeDocument/2006/relationships/image" Target="../media/image5.tiff"/><Relationship Id="rId9" Type="http://schemas.openxmlformats.org/officeDocument/2006/relationships/diagramQuickStyle" Target="../diagrams/quickStyle1.xml"/><Relationship Id="rId14" Type="http://schemas.openxmlformats.org/officeDocument/2006/relationships/image" Target="../media/image10.tiff"/><Relationship Id="rId22" Type="http://schemas.openxmlformats.org/officeDocument/2006/relationships/image" Target="../media/image13.tif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4.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5.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Rectangle 4"/>
          <p:cNvSpPr/>
          <p:nvPr/>
        </p:nvSpPr>
        <p:spPr>
          <a:xfrm>
            <a:off x="0" y="0"/>
            <a:ext cx="9144000" cy="6012947"/>
          </a:xfrm>
          <a:prstGeom prst="rect">
            <a:avLst/>
          </a:prstGeom>
          <a:solidFill>
            <a:srgbClr val="C3D69B"/>
          </a:solidFill>
          <a:ln>
            <a:solidFill>
              <a:srgbClr val="4A7EBB"/>
            </a:solidFill>
          </a:ln>
          <a:effectLst>
            <a:outerShdw blurRad="38100" dist="23000" dir="5400000" rotWithShape="0">
              <a:srgbClr val="000000">
                <a:alpha val="35000"/>
              </a:srgbClr>
            </a:outerShdw>
          </a:effectLst>
        </p:spPr>
        <p:txBody>
          <a:bodyPr lIns="45719" rIns="45719" anchor="ctr"/>
          <a:lstStyle/>
          <a:p>
            <a:pPr algn="ctr">
              <a:defRPr>
                <a:solidFill>
                  <a:srgbClr val="77933C"/>
                </a:solidFill>
              </a:defRPr>
            </a:pPr>
            <a:endParaRPr dirty="0"/>
          </a:p>
        </p:txBody>
      </p:sp>
      <p:sp>
        <p:nvSpPr>
          <p:cNvPr id="617" name="Title 1"/>
          <p:cNvSpPr>
            <a:spLocks noGrp="1"/>
          </p:cNvSpPr>
          <p:nvPr>
            <p:ph type="ctrTitle"/>
          </p:nvPr>
        </p:nvSpPr>
        <p:spPr>
          <a:xfrm>
            <a:off x="806568" y="255475"/>
            <a:ext cx="7772401" cy="994125"/>
          </a:xfrm>
          <a:prstGeom prst="rect">
            <a:avLst/>
          </a:prstGeom>
        </p:spPr>
        <p:txBody>
          <a:bodyPr/>
          <a:lstStyle>
            <a:lvl1pPr>
              <a:defRPr sz="2800" b="1" cap="all">
                <a:latin typeface="Arial"/>
                <a:ea typeface="Arial"/>
                <a:cs typeface="Arial"/>
                <a:sym typeface="Arial"/>
              </a:defRPr>
            </a:lvl1pPr>
          </a:lstStyle>
          <a:p>
            <a:r>
              <a:rPr dirty="0"/>
              <a:t>Department of Small Business Development</a:t>
            </a:r>
            <a:r>
              <a:rPr lang="en-US" dirty="0"/>
              <a:t> (DSBD)</a:t>
            </a:r>
            <a:endParaRPr dirty="0"/>
          </a:p>
        </p:txBody>
      </p:sp>
      <p:sp>
        <p:nvSpPr>
          <p:cNvPr id="618" name="Subtitle 2"/>
          <p:cNvSpPr>
            <a:spLocks noGrp="1"/>
          </p:cNvSpPr>
          <p:nvPr>
            <p:ph type="subTitle" idx="1"/>
          </p:nvPr>
        </p:nvSpPr>
        <p:spPr>
          <a:xfrm>
            <a:off x="806568" y="1593002"/>
            <a:ext cx="7533391" cy="4115589"/>
          </a:xfrm>
          <a:prstGeom prst="rect">
            <a:avLst/>
          </a:prstGeom>
        </p:spPr>
        <p:txBody>
          <a:bodyPr>
            <a:normAutofit/>
          </a:bodyPr>
          <a:lstStyle/>
          <a:p>
            <a:pPr>
              <a:lnSpc>
                <a:spcPct val="150000"/>
              </a:lnSpc>
              <a:spcBef>
                <a:spcPts val="600"/>
              </a:spcBef>
              <a:defRPr sz="2700" b="1" cap="small">
                <a:solidFill>
                  <a:srgbClr val="000000"/>
                </a:solidFill>
                <a:latin typeface="Arial"/>
                <a:ea typeface="Arial"/>
                <a:cs typeface="Arial"/>
                <a:sym typeface="Arial"/>
              </a:defRPr>
            </a:pPr>
            <a:r>
              <a:rPr lang="en-GB" sz="2800" dirty="0"/>
              <a:t>Briefing to the Portfolio Committee </a:t>
            </a:r>
          </a:p>
          <a:p>
            <a:pPr>
              <a:lnSpc>
                <a:spcPct val="150000"/>
              </a:lnSpc>
              <a:spcBef>
                <a:spcPts val="600"/>
              </a:spcBef>
              <a:defRPr sz="2700" b="1" cap="small">
                <a:solidFill>
                  <a:srgbClr val="000000"/>
                </a:solidFill>
                <a:latin typeface="Arial"/>
                <a:ea typeface="Arial"/>
                <a:cs typeface="Arial"/>
                <a:sym typeface="Arial"/>
              </a:defRPr>
            </a:pPr>
            <a:r>
              <a:rPr lang="en-GB" sz="2800" dirty="0"/>
              <a:t>DSBD 2018/19 Annual Performance Plan</a:t>
            </a:r>
          </a:p>
          <a:p>
            <a:pPr>
              <a:lnSpc>
                <a:spcPct val="150000"/>
              </a:lnSpc>
              <a:spcBef>
                <a:spcPts val="600"/>
              </a:spcBef>
              <a:defRPr sz="2700" b="1" cap="small">
                <a:solidFill>
                  <a:srgbClr val="000000"/>
                </a:solidFill>
                <a:latin typeface="Arial"/>
                <a:ea typeface="Arial"/>
                <a:cs typeface="Arial"/>
                <a:sym typeface="Arial"/>
              </a:defRPr>
            </a:pPr>
            <a:endParaRPr lang="en-GB" sz="2800" dirty="0"/>
          </a:p>
          <a:p>
            <a:pPr>
              <a:lnSpc>
                <a:spcPct val="150000"/>
              </a:lnSpc>
              <a:spcBef>
                <a:spcPts val="600"/>
              </a:spcBef>
              <a:defRPr sz="2700" b="1" cap="small">
                <a:solidFill>
                  <a:srgbClr val="000000"/>
                </a:solidFill>
                <a:latin typeface="Arial"/>
                <a:ea typeface="Arial"/>
                <a:cs typeface="Arial"/>
                <a:sym typeface="Arial"/>
              </a:defRPr>
            </a:pPr>
            <a:r>
              <a:rPr lang="en-GB" sz="2800" dirty="0"/>
              <a:t>Date:  25 April 2018</a:t>
            </a:r>
          </a:p>
          <a:p>
            <a:pPr>
              <a:lnSpc>
                <a:spcPct val="80000"/>
              </a:lnSpc>
              <a:spcBef>
                <a:spcPts val="600"/>
              </a:spcBef>
              <a:defRPr sz="2700" b="1" cap="small">
                <a:solidFill>
                  <a:srgbClr val="000000"/>
                </a:solidFill>
                <a:latin typeface="Arial"/>
                <a:ea typeface="Arial"/>
                <a:cs typeface="Arial"/>
                <a:sym typeface="Arial"/>
              </a:defRPr>
            </a:pPr>
            <a:endParaRPr lang="en-GB" sz="2800" dirty="0"/>
          </a:p>
          <a:p>
            <a:pPr>
              <a:lnSpc>
                <a:spcPct val="80000"/>
              </a:lnSpc>
              <a:spcBef>
                <a:spcPts val="600"/>
              </a:spcBef>
              <a:defRPr sz="2700" b="1" cap="small">
                <a:solidFill>
                  <a:srgbClr val="FFFFFF"/>
                </a:solidFill>
                <a:latin typeface="Arial"/>
                <a:ea typeface="Arial"/>
                <a:cs typeface="Arial"/>
                <a:sym typeface="Arial"/>
              </a:defRPr>
            </a:pPr>
            <a:endParaRPr lang="en-GB" sz="2800" dirty="0"/>
          </a:p>
        </p:txBody>
      </p:sp>
      <p:pic>
        <p:nvPicPr>
          <p:cNvPr id="619" name="Picture 8" descr="Picture 8"/>
          <p:cNvPicPr>
            <a:picLocks noChangeAspect="1"/>
          </p:cNvPicPr>
          <p:nvPr/>
        </p:nvPicPr>
        <p:blipFill>
          <a:blip r:embed="rId2" cstate="print">
            <a:extLst/>
          </a:blip>
          <a:srcRect t="24292" b="22405"/>
          <a:stretch>
            <a:fillRect/>
          </a:stretch>
        </p:blipFill>
        <p:spPr>
          <a:xfrm>
            <a:off x="179511" y="6183086"/>
            <a:ext cx="1420689" cy="570325"/>
          </a:xfrm>
          <a:prstGeom prst="rect">
            <a:avLst/>
          </a:prstGeom>
          <a:ln w="12700">
            <a:miter lim="400000"/>
          </a:ln>
        </p:spPr>
      </p:pic>
      <p:sp>
        <p:nvSpPr>
          <p:cNvPr id="620" name="Slide Number Placeholder 3"/>
          <p:cNvSpPr>
            <a:spLocks noGrp="1"/>
          </p:cNvSpPr>
          <p:nvPr>
            <p:ph type="sldNum" sz="quarter" idx="2"/>
          </p:nvPr>
        </p:nvSpPr>
        <p:spPr>
          <a:xfrm>
            <a:off x="8502739" y="6404292"/>
            <a:ext cx="184061" cy="2692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1</a:t>
            </a:fld>
            <a:endParaRPr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58246" y="6212963"/>
            <a:ext cx="1420688" cy="570324"/>
          </a:xfrm>
          <a:prstGeom prst="rect">
            <a:avLst/>
          </a:prstGeom>
          <a:noFill/>
          <a:ln>
            <a:noFill/>
          </a:ln>
        </p:spPr>
      </p:pic>
      <p:sp>
        <p:nvSpPr>
          <p:cNvPr id="8" name="Content Placeholder 2"/>
          <p:cNvSpPr txBox="1">
            <a:spLocks/>
          </p:cNvSpPr>
          <p:nvPr/>
        </p:nvSpPr>
        <p:spPr bwMode="auto">
          <a:xfrm>
            <a:off x="105790" y="773520"/>
            <a:ext cx="8917709" cy="5528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lgn="just">
              <a:defRPr/>
            </a:pPr>
            <a:r>
              <a:rPr lang="en-ZA" sz="1400" b="1" cap="small" dirty="0">
                <a:solidFill>
                  <a:prstClr val="black"/>
                </a:solidFill>
                <a:cs typeface="Arial" panose="020B0604020202020204" pitchFamily="34" charset="0"/>
              </a:rPr>
              <a:t>Research commissioned confirmed the need to establish a sound Ecosystem to support entrepreneurs and that all elements of the entire ecosystem must be mobilised to resolve the challenges faced by SMMEs and Coops</a:t>
            </a:r>
          </a:p>
          <a:p>
            <a:pPr marL="0" indent="0">
              <a:spcBef>
                <a:spcPts val="300"/>
              </a:spcBef>
              <a:spcAft>
                <a:spcPts val="300"/>
              </a:spcAft>
              <a:defRPr/>
            </a:pPr>
            <a:endParaRPr lang="en-ZA" dirty="0">
              <a:solidFill>
                <a:prstClr val="black"/>
              </a:solidFill>
              <a:cs typeface="Arial" panose="020B0604020202020204" pitchFamily="34" charset="0"/>
            </a:endParaRPr>
          </a:p>
          <a:p>
            <a:pPr marL="0" indent="0">
              <a:spcBef>
                <a:spcPts val="300"/>
              </a:spcBef>
              <a:spcAft>
                <a:spcPts val="300"/>
              </a:spcAft>
              <a:defRPr/>
            </a:pPr>
            <a:endParaRPr lang="en-ZA" dirty="0">
              <a:solidFill>
                <a:prstClr val="black"/>
              </a:solidFill>
              <a:cs typeface="Arial" panose="020B0604020202020204" pitchFamily="34" charset="0"/>
            </a:endParaRPr>
          </a:p>
          <a:p>
            <a:pPr lvl="0">
              <a:spcBef>
                <a:spcPts val="300"/>
              </a:spcBef>
              <a:spcAft>
                <a:spcPts val="300"/>
              </a:spcAft>
              <a:buFont typeface="+mj-lt"/>
              <a:buAutoNum type="arabicPeriod"/>
              <a:defRPr/>
            </a:pPr>
            <a:endParaRPr lang="en-ZA" dirty="0">
              <a:solidFill>
                <a:prstClr val="black"/>
              </a:solidFill>
              <a:cs typeface="Arial" panose="020B0604020202020204" pitchFamily="34" charset="0"/>
            </a:endParaRPr>
          </a:p>
          <a:p>
            <a:pPr lvl="0">
              <a:spcBef>
                <a:spcPts val="300"/>
              </a:spcBef>
              <a:spcAft>
                <a:spcPts val="300"/>
              </a:spcAft>
              <a:buFont typeface="+mj-lt"/>
              <a:buAutoNum type="arabicPeriod"/>
              <a:defRPr/>
            </a:pPr>
            <a:endParaRPr lang="en-ZA" dirty="0">
              <a:solidFill>
                <a:prstClr val="black"/>
              </a:solidFill>
              <a:cs typeface="Arial" panose="020B0604020202020204" pitchFamily="34" charset="0"/>
            </a:endParaRPr>
          </a:p>
          <a:p>
            <a:pPr>
              <a:spcBef>
                <a:spcPts val="300"/>
              </a:spcBef>
              <a:spcAft>
                <a:spcPts val="300"/>
              </a:spcAft>
              <a:buFont typeface="+mj-lt"/>
              <a:buAutoNum type="arabicPeriod"/>
              <a:defRPr/>
            </a:pPr>
            <a:endParaRPr lang="en-ZA" dirty="0">
              <a:solidFill>
                <a:prstClr val="black"/>
              </a:solidFill>
              <a:cs typeface="Arial" panose="020B0604020202020204" pitchFamily="34" charset="0"/>
            </a:endParaRPr>
          </a:p>
          <a:p>
            <a:pPr lvl="0">
              <a:spcBef>
                <a:spcPts val="300"/>
              </a:spcBef>
              <a:spcAft>
                <a:spcPts val="300"/>
              </a:spcAft>
              <a:buFont typeface="+mj-lt"/>
              <a:buAutoNum type="arabicPeriod"/>
              <a:defRPr/>
            </a:pPr>
            <a:endParaRPr lang="en-ZA" dirty="0">
              <a:solidFill>
                <a:prstClr val="black"/>
              </a:solidFill>
              <a:cs typeface="Arial" panose="020B0604020202020204" pitchFamily="34" charset="0"/>
            </a:endParaRPr>
          </a:p>
          <a:p>
            <a:pPr marL="0" lvl="0" indent="0">
              <a:spcBef>
                <a:spcPts val="300"/>
              </a:spcBef>
              <a:spcAft>
                <a:spcPts val="300"/>
              </a:spcAft>
              <a:defRPr/>
            </a:pPr>
            <a:endParaRPr lang="en-ZA" dirty="0">
              <a:solidFill>
                <a:srgbClr val="000000"/>
              </a:solidFill>
              <a:cs typeface="Arial" panose="020B0604020202020204" pitchFamily="34" charset="0"/>
            </a:endParaRPr>
          </a:p>
          <a:p>
            <a:pPr marL="342900" marR="0" lvl="0" indent="-342900" algn="l" defTabSz="914400" rtl="0" eaLnBrk="0" fontAlgn="auto" latinLnBrk="0" hangingPunct="0">
              <a:lnSpc>
                <a:spcPct val="100000"/>
              </a:lnSpc>
              <a:spcBef>
                <a:spcPts val="300"/>
              </a:spcBef>
              <a:spcAft>
                <a:spcPts val="300"/>
              </a:spcAft>
              <a:buClrTx/>
              <a:buSzTx/>
              <a:buFont typeface="+mj-lt"/>
              <a:buAutoNum type="arabicPeriod"/>
              <a:tabLst/>
              <a:defRPr/>
            </a:pPr>
            <a:endParaRPr kumimoji="0" lang="en-ZA" i="0" strike="noStrike" kern="1200" cap="none" spc="0" normalizeH="0" baseline="0" noProof="0" dirty="0">
              <a:ln>
                <a:noFill/>
              </a:ln>
              <a:solidFill>
                <a:srgbClr val="000000"/>
              </a:solidFill>
              <a:effectLst/>
              <a:uLnTx/>
              <a:uFillTx/>
              <a:cs typeface="Arial" panose="020B0604020202020204" pitchFamily="34" charset="0"/>
            </a:endParaRPr>
          </a:p>
        </p:txBody>
      </p:sp>
      <p:pic>
        <p:nvPicPr>
          <p:cNvPr id="2" name="Picture 1"/>
          <p:cNvPicPr>
            <a:picLocks noChangeAspect="1"/>
          </p:cNvPicPr>
          <p:nvPr/>
        </p:nvPicPr>
        <p:blipFill>
          <a:blip r:embed="rId3" cstate="print"/>
          <a:stretch>
            <a:fillRect/>
          </a:stretch>
        </p:blipFill>
        <p:spPr>
          <a:xfrm>
            <a:off x="304800" y="1493870"/>
            <a:ext cx="8534399" cy="4756150"/>
          </a:xfrm>
          <a:prstGeom prst="rect">
            <a:avLst/>
          </a:prstGeom>
        </p:spPr>
      </p:pic>
      <p:sp>
        <p:nvSpPr>
          <p:cNvPr id="11" name="Right Triangle 10"/>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Slide Number Placeholder 2"/>
          <p:cNvSpPr>
            <a:spLocks noGrp="1"/>
          </p:cNvSpPr>
          <p:nvPr>
            <p:ph type="sldNum" sz="quarter" idx="4294967295"/>
          </p:nvPr>
        </p:nvSpPr>
        <p:spPr>
          <a:xfrm>
            <a:off x="8736957" y="6401535"/>
            <a:ext cx="300722" cy="33855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88CD7-4EF4-4CF2-A5CD-635B91DBAFF0}" type="slidenum">
              <a:rPr kumimoji="0" lang="en-US" sz="1600" b="1"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600" b="1" i="0" u="none" strike="noStrike" kern="1200" cap="none" spc="0" normalizeH="0" baseline="0" noProof="0" dirty="0">
              <a:ln>
                <a:noFill/>
              </a:ln>
              <a:solidFill>
                <a:schemeClr val="bg1"/>
              </a:solidFill>
              <a:effectLst/>
              <a:uLnTx/>
              <a:uFillTx/>
              <a:latin typeface="Calibri"/>
              <a:ea typeface="+mn-ea"/>
              <a:cs typeface="+mn-cs"/>
            </a:endParaRPr>
          </a:p>
        </p:txBody>
      </p:sp>
      <p:sp>
        <p:nvSpPr>
          <p:cNvPr id="13" name="Content Placeholder 6"/>
          <p:cNvSpPr txBox="1">
            <a:spLocks/>
          </p:cNvSpPr>
          <p:nvPr/>
        </p:nvSpPr>
        <p:spPr bwMode="auto">
          <a:xfrm>
            <a:off x="1" y="18078"/>
            <a:ext cx="9143999" cy="762000"/>
          </a:xfrm>
          <a:prstGeom prst="rect">
            <a:avLst/>
          </a:prstGeom>
          <a:solidFill>
            <a:schemeClr val="accent3">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r">
              <a:buNone/>
            </a:pPr>
            <a:r>
              <a:rPr lang="en-ZA" sz="3600" b="1" cap="small" dirty="0">
                <a:latin typeface="Arial" panose="020B0604020202020204" pitchFamily="34" charset="0"/>
                <a:cs typeface="Arial" panose="020B0604020202020204" pitchFamily="34" charset="0"/>
              </a:rPr>
              <a:t>Ecosystem: SMME Perspective</a:t>
            </a:r>
            <a:endParaRPr lang="en-ZA" sz="3600" cap="smal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3402398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xmlns="" id="{DE1C78C8-3B11-6B4F-872C-DD8CCB70E47D}"/>
              </a:ext>
            </a:extLst>
          </p:cNvPr>
          <p:cNvSpPr/>
          <p:nvPr/>
        </p:nvSpPr>
        <p:spPr>
          <a:xfrm>
            <a:off x="0" y="10143"/>
            <a:ext cx="9144000" cy="623248"/>
          </a:xfrm>
          <a:prstGeom prst="rect">
            <a:avLst/>
          </a:prstGeom>
          <a:solidFill>
            <a:schemeClr val="accent3">
              <a:lumMod val="40000"/>
              <a:lumOff val="60000"/>
            </a:schemeClr>
          </a:solidFill>
        </p:spPr>
        <p:txBody>
          <a:bodyPr wrap="square" lIns="68580" tIns="34290" rIns="68580" bIns="34290">
            <a:spAutoFit/>
          </a:bodyPr>
          <a:lstStyle/>
          <a:p>
            <a:pPr algn="r"/>
            <a:r>
              <a:rPr lang="en-US" sz="3600" b="1" cap="small" dirty="0">
                <a:ln w="10160">
                  <a:noFill/>
                  <a:prstDash val="solid"/>
                </a:ln>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Ecosystem: DSBD Perspective</a:t>
            </a:r>
          </a:p>
        </p:txBody>
      </p:sp>
      <p:pic>
        <p:nvPicPr>
          <p:cNvPr id="42" name="Picture 1">
            <a:extLst>
              <a:ext uri="{FF2B5EF4-FFF2-40B4-BE49-F238E27FC236}">
                <a16:creationId xmlns:a16="http://schemas.microsoft.com/office/drawing/2014/main" xmlns="" id="{5AA03093-FE18-5C4B-9C16-45808EE6B5FC}"/>
              </a:ext>
            </a:extLst>
          </p:cNvPr>
          <p:cNvPicPr>
            <a:picLocks noChangeAspect="1" noChangeArrowheads="1"/>
          </p:cNvPicPr>
          <p:nvPr/>
        </p:nvPicPr>
        <p:blipFill>
          <a:blip r:embed="rId2" cstate="screen">
            <a:extLst>
              <a:ext uri="{28A0092B-C50C-407E-A947-70E740481C1C}">
                <a14:useLocalDpi xmlns:a14="http://schemas.microsoft.com/office/drawing/2010/main" xmlns=""/>
              </a:ext>
            </a:extLst>
          </a:blip>
          <a:srcRect t="20007" b="22369"/>
          <a:stretch>
            <a:fillRect/>
          </a:stretch>
        </p:blipFill>
        <p:spPr bwMode="auto">
          <a:xfrm>
            <a:off x="174855" y="6162853"/>
            <a:ext cx="1487671" cy="56413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2"/>
          <p:cNvGrpSpPr/>
          <p:nvPr/>
        </p:nvGrpSpPr>
        <p:grpSpPr>
          <a:xfrm>
            <a:off x="95693" y="899216"/>
            <a:ext cx="9048307" cy="5831204"/>
            <a:chOff x="174854" y="833668"/>
            <a:chExt cx="8744491" cy="5329185"/>
          </a:xfrm>
        </p:grpSpPr>
        <p:grpSp>
          <p:nvGrpSpPr>
            <p:cNvPr id="27" name="Group 26">
              <a:extLst>
                <a:ext uri="{FF2B5EF4-FFF2-40B4-BE49-F238E27FC236}">
                  <a16:creationId xmlns:a16="http://schemas.microsoft.com/office/drawing/2014/main" xmlns="" id="{AC107157-A87A-5E4A-9971-307979C96404}"/>
                </a:ext>
              </a:extLst>
            </p:cNvPr>
            <p:cNvGrpSpPr/>
            <p:nvPr/>
          </p:nvGrpSpPr>
          <p:grpSpPr>
            <a:xfrm flipH="1">
              <a:off x="174854" y="833668"/>
              <a:ext cx="7214773" cy="5329185"/>
              <a:chOff x="-4393358" y="-86066"/>
              <a:chExt cx="9691020" cy="7030132"/>
            </a:xfrm>
          </p:grpSpPr>
          <p:sp>
            <p:nvSpPr>
              <p:cNvPr id="28" name="Block Arc 27">
                <a:extLst>
                  <a:ext uri="{FF2B5EF4-FFF2-40B4-BE49-F238E27FC236}">
                    <a16:creationId xmlns:a16="http://schemas.microsoft.com/office/drawing/2014/main" xmlns="" id="{0AE3FCEA-60E1-544A-B985-39855660F308}"/>
                  </a:ext>
                </a:extLst>
              </p:cNvPr>
              <p:cNvSpPr/>
              <p:nvPr/>
            </p:nvSpPr>
            <p:spPr>
              <a:xfrm>
                <a:off x="-4393358" y="-86066"/>
                <a:ext cx="7030132" cy="7030132"/>
              </a:xfrm>
              <a:prstGeom prst="blockArc">
                <a:avLst>
                  <a:gd name="adj1" fmla="val 18900000"/>
                  <a:gd name="adj2" fmla="val 2700000"/>
                  <a:gd name="adj3" fmla="val 307"/>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9" name="Freeform 28">
                <a:extLst>
                  <a:ext uri="{FF2B5EF4-FFF2-40B4-BE49-F238E27FC236}">
                    <a16:creationId xmlns:a16="http://schemas.microsoft.com/office/drawing/2014/main" xmlns="" id="{23D0193B-FD29-464F-B65D-FD11FE2C61F3}"/>
                  </a:ext>
                </a:extLst>
              </p:cNvPr>
              <p:cNvSpPr/>
              <p:nvPr/>
            </p:nvSpPr>
            <p:spPr>
              <a:xfrm>
                <a:off x="2003541" y="1143957"/>
                <a:ext cx="3294119" cy="65304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rgbClr val="0B5D9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6480" tIns="106012" rIns="162002" bIns="106012" numCol="1" spcCol="1270" anchor="ctr" anchorCtr="0">
                <a:noAutofit/>
              </a:bodyPr>
              <a:lstStyle/>
              <a:p>
                <a:pPr defTabSz="600075">
                  <a:lnSpc>
                    <a:spcPct val="90000"/>
                  </a:lnSpc>
                  <a:spcBef>
                    <a:spcPct val="0"/>
                  </a:spcBef>
                  <a:spcAft>
                    <a:spcPct val="35000"/>
                  </a:spcAft>
                </a:pPr>
                <a:r>
                  <a:rPr lang="en-US" sz="1350" dirty="0">
                    <a:latin typeface="Arial" panose="020B0604020202020204" pitchFamily="34" charset="0"/>
                    <a:cs typeface="Arial" panose="020B0604020202020204" pitchFamily="34" charset="0"/>
                  </a:rPr>
                  <a:t>National Departments</a:t>
                </a:r>
              </a:p>
            </p:txBody>
          </p:sp>
          <p:sp>
            <p:nvSpPr>
              <p:cNvPr id="30" name="Oval 29">
                <a:extLst>
                  <a:ext uri="{FF2B5EF4-FFF2-40B4-BE49-F238E27FC236}">
                    <a16:creationId xmlns:a16="http://schemas.microsoft.com/office/drawing/2014/main" xmlns="" id="{F42C5CEF-945B-8448-926D-64D4C3D97558}"/>
                  </a:ext>
                </a:extLst>
              </p:cNvPr>
              <p:cNvSpPr/>
              <p:nvPr/>
            </p:nvSpPr>
            <p:spPr>
              <a:xfrm>
                <a:off x="1595384" y="1062325"/>
                <a:ext cx="816310" cy="81631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1" name="Freeform 30">
                <a:extLst>
                  <a:ext uri="{FF2B5EF4-FFF2-40B4-BE49-F238E27FC236}">
                    <a16:creationId xmlns:a16="http://schemas.microsoft.com/office/drawing/2014/main" xmlns="" id="{C8E2316B-74BC-4845-A169-BAF76A85E059}"/>
                  </a:ext>
                </a:extLst>
              </p:cNvPr>
              <p:cNvSpPr/>
              <p:nvPr/>
            </p:nvSpPr>
            <p:spPr>
              <a:xfrm>
                <a:off x="2471495" y="2123217"/>
                <a:ext cx="2826164" cy="65304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rgbClr val="79A35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99939" tIns="106012" rIns="145461" bIns="106012" numCol="1" spcCol="1270" anchor="ctr" anchorCtr="0">
                <a:noAutofit/>
              </a:bodyPr>
              <a:lstStyle/>
              <a:p>
                <a:pPr defTabSz="600075">
                  <a:lnSpc>
                    <a:spcPct val="90000"/>
                  </a:lnSpc>
                  <a:spcBef>
                    <a:spcPct val="0"/>
                  </a:spcBef>
                  <a:spcAft>
                    <a:spcPct val="35000"/>
                  </a:spcAft>
                </a:pPr>
                <a:r>
                  <a:rPr lang="en-US" sz="1350" dirty="0">
                    <a:latin typeface="Arial" panose="020B0604020202020204" pitchFamily="34" charset="0"/>
                    <a:cs typeface="Arial" panose="020B0604020202020204" pitchFamily="34" charset="0"/>
                  </a:rPr>
                  <a:t>Provincial Departments</a:t>
                </a:r>
              </a:p>
            </p:txBody>
          </p:sp>
          <p:sp>
            <p:nvSpPr>
              <p:cNvPr id="32" name="Oval 31">
                <a:extLst>
                  <a:ext uri="{FF2B5EF4-FFF2-40B4-BE49-F238E27FC236}">
                    <a16:creationId xmlns:a16="http://schemas.microsoft.com/office/drawing/2014/main" xmlns="" id="{4DCDB10B-ABC4-DA4D-A9BF-0F28FF0AD669}"/>
                  </a:ext>
                </a:extLst>
              </p:cNvPr>
              <p:cNvSpPr/>
              <p:nvPr/>
            </p:nvSpPr>
            <p:spPr>
              <a:xfrm>
                <a:off x="2063339" y="2041585"/>
                <a:ext cx="816310" cy="81631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3" name="Freeform 32">
                <a:extLst>
                  <a:ext uri="{FF2B5EF4-FFF2-40B4-BE49-F238E27FC236}">
                    <a16:creationId xmlns:a16="http://schemas.microsoft.com/office/drawing/2014/main" xmlns="" id="{C6FAC3CB-FD5C-4949-8A42-AA0B72C388D6}"/>
                  </a:ext>
                </a:extLst>
              </p:cNvPr>
              <p:cNvSpPr/>
              <p:nvPr/>
            </p:nvSpPr>
            <p:spPr>
              <a:xfrm>
                <a:off x="2615120" y="3102475"/>
                <a:ext cx="2682541" cy="65304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rgbClr val="BC511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94862" tIns="106012" rIns="140384" bIns="106012" numCol="1" spcCol="1270" anchor="ctr" anchorCtr="0">
                <a:noAutofit/>
              </a:bodyPr>
              <a:lstStyle/>
              <a:p>
                <a:pPr defTabSz="600075">
                  <a:lnSpc>
                    <a:spcPct val="90000"/>
                  </a:lnSpc>
                  <a:spcBef>
                    <a:spcPct val="0"/>
                  </a:spcBef>
                  <a:spcAft>
                    <a:spcPct val="35000"/>
                  </a:spcAft>
                </a:pPr>
                <a:r>
                  <a:rPr lang="en-US" sz="1350" dirty="0">
                    <a:latin typeface="Arial" panose="020B0604020202020204" pitchFamily="34" charset="0"/>
                    <a:cs typeface="Arial" panose="020B0604020202020204" pitchFamily="34" charset="0"/>
                  </a:rPr>
                  <a:t>Business Advisors &amp; Mentors</a:t>
                </a:r>
              </a:p>
            </p:txBody>
          </p:sp>
          <p:sp>
            <p:nvSpPr>
              <p:cNvPr id="34" name="Oval 33">
                <a:extLst>
                  <a:ext uri="{FF2B5EF4-FFF2-40B4-BE49-F238E27FC236}">
                    <a16:creationId xmlns:a16="http://schemas.microsoft.com/office/drawing/2014/main" xmlns="" id="{73409EA1-D359-5840-BF70-4302139F6818}"/>
                  </a:ext>
                </a:extLst>
              </p:cNvPr>
              <p:cNvSpPr/>
              <p:nvPr/>
            </p:nvSpPr>
            <p:spPr>
              <a:xfrm>
                <a:off x="2206964" y="3020844"/>
                <a:ext cx="816310" cy="81631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5" name="Freeform 34">
                <a:extLst>
                  <a:ext uri="{FF2B5EF4-FFF2-40B4-BE49-F238E27FC236}">
                    <a16:creationId xmlns:a16="http://schemas.microsoft.com/office/drawing/2014/main" xmlns="" id="{7C95511F-8B67-1747-B8AB-0219918DD5E9}"/>
                  </a:ext>
                </a:extLst>
              </p:cNvPr>
              <p:cNvSpPr/>
              <p:nvPr/>
            </p:nvSpPr>
            <p:spPr>
              <a:xfrm>
                <a:off x="2471497" y="4081735"/>
                <a:ext cx="2826165" cy="65304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rgbClr val="AD7B5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99939" tIns="106012" rIns="145461" bIns="106012" numCol="1" spcCol="1270" anchor="ctr" anchorCtr="0">
                <a:noAutofit/>
              </a:bodyPr>
              <a:lstStyle/>
              <a:p>
                <a:pPr defTabSz="600075">
                  <a:lnSpc>
                    <a:spcPct val="90000"/>
                  </a:lnSpc>
                  <a:spcBef>
                    <a:spcPct val="0"/>
                  </a:spcBef>
                  <a:spcAft>
                    <a:spcPct val="35000"/>
                  </a:spcAft>
                </a:pPr>
                <a:r>
                  <a:rPr lang="en-US" sz="1350" dirty="0">
                    <a:latin typeface="Arial" panose="020B0604020202020204" pitchFamily="34" charset="0"/>
                    <a:cs typeface="Arial" panose="020B0604020202020204" pitchFamily="34" charset="0"/>
                  </a:rPr>
                  <a:t>Education &amp; Training providers</a:t>
                </a:r>
                <a:endParaRPr lang="en-US" sz="1350" dirty="0"/>
              </a:p>
            </p:txBody>
          </p:sp>
          <p:sp>
            <p:nvSpPr>
              <p:cNvPr id="36" name="Oval 35">
                <a:extLst>
                  <a:ext uri="{FF2B5EF4-FFF2-40B4-BE49-F238E27FC236}">
                    <a16:creationId xmlns:a16="http://schemas.microsoft.com/office/drawing/2014/main" xmlns="" id="{4B8C58BA-8475-324C-8BC1-5B96AD88F486}"/>
                  </a:ext>
                </a:extLst>
              </p:cNvPr>
              <p:cNvSpPr/>
              <p:nvPr/>
            </p:nvSpPr>
            <p:spPr>
              <a:xfrm>
                <a:off x="2063339" y="4000104"/>
                <a:ext cx="816310" cy="81631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7" name="Freeform 36">
                <a:extLst>
                  <a:ext uri="{FF2B5EF4-FFF2-40B4-BE49-F238E27FC236}">
                    <a16:creationId xmlns:a16="http://schemas.microsoft.com/office/drawing/2014/main" xmlns="" id="{6A9FE203-955F-1440-9874-4C751DCA3918}"/>
                  </a:ext>
                </a:extLst>
              </p:cNvPr>
              <p:cNvSpPr/>
              <p:nvPr/>
            </p:nvSpPr>
            <p:spPr>
              <a:xfrm>
                <a:off x="2040462" y="5007627"/>
                <a:ext cx="3257198" cy="65304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rgbClr val="D2952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16480" tIns="106012" rIns="162002" bIns="106012" numCol="1" spcCol="1270" anchor="ctr" anchorCtr="0">
                <a:noAutofit/>
              </a:bodyPr>
              <a:lstStyle/>
              <a:p>
                <a:pPr defTabSz="600075">
                  <a:lnSpc>
                    <a:spcPct val="90000"/>
                  </a:lnSpc>
                  <a:spcBef>
                    <a:spcPct val="0"/>
                  </a:spcBef>
                  <a:spcAft>
                    <a:spcPct val="35000"/>
                  </a:spcAft>
                </a:pPr>
                <a:r>
                  <a:rPr lang="en-US" sz="1350" dirty="0">
                    <a:latin typeface="Arial" panose="020B0604020202020204" pitchFamily="34" charset="0"/>
                    <a:cs typeface="Arial" panose="020B0604020202020204" pitchFamily="34" charset="0"/>
                  </a:rPr>
                  <a:t>Civil Society</a:t>
                </a:r>
              </a:p>
            </p:txBody>
          </p:sp>
          <p:sp>
            <p:nvSpPr>
              <p:cNvPr id="38" name="Oval 37">
                <a:extLst>
                  <a:ext uri="{FF2B5EF4-FFF2-40B4-BE49-F238E27FC236}">
                    <a16:creationId xmlns:a16="http://schemas.microsoft.com/office/drawing/2014/main" xmlns="" id="{B99CBC64-A94E-1242-B662-14BBC37FEDD1}"/>
                  </a:ext>
                </a:extLst>
              </p:cNvPr>
              <p:cNvSpPr/>
              <p:nvPr/>
            </p:nvSpPr>
            <p:spPr>
              <a:xfrm>
                <a:off x="1595384" y="4979363"/>
                <a:ext cx="816310" cy="81631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pic>
          <p:nvPicPr>
            <p:cNvPr id="14" name="Picture 13">
              <a:extLst>
                <a:ext uri="{FF2B5EF4-FFF2-40B4-BE49-F238E27FC236}">
                  <a16:creationId xmlns:a16="http://schemas.microsoft.com/office/drawing/2014/main" xmlns="" id="{82C234FD-2371-2D44-ABA2-E4BF18653DC4}"/>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082672" y="4016938"/>
              <a:ext cx="416466" cy="416446"/>
            </a:xfrm>
            <a:prstGeom prst="rect">
              <a:avLst/>
            </a:prstGeom>
          </p:spPr>
        </p:pic>
        <p:pic>
          <p:nvPicPr>
            <p:cNvPr id="16" name="Picture 15">
              <a:extLst>
                <a:ext uri="{FF2B5EF4-FFF2-40B4-BE49-F238E27FC236}">
                  <a16:creationId xmlns:a16="http://schemas.microsoft.com/office/drawing/2014/main" xmlns="" id="{12BF52B4-1B39-0F4C-A380-04C900BE86AC}"/>
                </a:ext>
              </a:extLst>
            </p:cNvPr>
            <p:cNvPicPr>
              <a:picLocks noChangeAspect="1"/>
            </p:cNvPicPr>
            <p:nvPr/>
          </p:nvPicPr>
          <p:blipFill>
            <a:blip r:embed="rId4" cstate="screen">
              <a:duotone>
                <a:schemeClr val="accent6">
                  <a:shade val="45000"/>
                  <a:satMod val="135000"/>
                </a:schemeClr>
                <a:prstClr val="white"/>
              </a:duotone>
              <a:alphaModFix/>
              <a:extLst>
                <a:ext uri="{28A0092B-C50C-407E-A947-70E740481C1C}">
                  <a14:useLocalDpi xmlns:a14="http://schemas.microsoft.com/office/drawing/2010/main" xmlns=""/>
                </a:ext>
              </a:extLst>
            </a:blip>
            <a:stretch>
              <a:fillRect/>
            </a:stretch>
          </p:blipFill>
          <p:spPr>
            <a:xfrm>
              <a:off x="2060330" y="2544828"/>
              <a:ext cx="426958" cy="426937"/>
            </a:xfrm>
            <a:prstGeom prst="rect">
              <a:avLst/>
            </a:prstGeom>
          </p:spPr>
        </p:pic>
        <p:pic>
          <p:nvPicPr>
            <p:cNvPr id="18" name="Picture 17">
              <a:extLst>
                <a:ext uri="{FF2B5EF4-FFF2-40B4-BE49-F238E27FC236}">
                  <a16:creationId xmlns:a16="http://schemas.microsoft.com/office/drawing/2014/main" xmlns="" id="{8C9D374C-16B7-F841-B0F5-A5897AD76181}"/>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2292957" y="1648249"/>
              <a:ext cx="658859" cy="658828"/>
            </a:xfrm>
            <a:prstGeom prst="rect">
              <a:avLst/>
            </a:prstGeom>
          </p:spPr>
        </p:pic>
        <p:pic>
          <p:nvPicPr>
            <p:cNvPr id="20" name="Picture 19">
              <a:extLst>
                <a:ext uri="{FF2B5EF4-FFF2-40B4-BE49-F238E27FC236}">
                  <a16:creationId xmlns:a16="http://schemas.microsoft.com/office/drawing/2014/main" xmlns="" id="{16AB141A-0FE7-6C49-8488-A0D8F2280D10}"/>
                </a:ext>
              </a:extLst>
            </p:cNvPr>
            <p:cNvPicPr>
              <a:picLocks noChangeAspect="1"/>
            </p:cNvPicPr>
            <p:nvPr/>
          </p:nvPicPr>
          <p:blipFill>
            <a:blip r:embed="rId6" cstate="screen">
              <a:duotone>
                <a:schemeClr val="accent4">
                  <a:shade val="45000"/>
                  <a:satMod val="135000"/>
                </a:schemeClr>
                <a:prstClr val="white"/>
              </a:duotone>
              <a:extLst>
                <a:ext uri="{28A0092B-C50C-407E-A947-70E740481C1C}">
                  <a14:useLocalDpi xmlns:a14="http://schemas.microsoft.com/office/drawing/2010/main" xmlns=""/>
                </a:ext>
              </a:extLst>
            </a:blip>
            <a:stretch>
              <a:fillRect/>
            </a:stretch>
          </p:blipFill>
          <p:spPr>
            <a:xfrm>
              <a:off x="2322770" y="4664993"/>
              <a:ext cx="594925" cy="594897"/>
            </a:xfrm>
            <a:prstGeom prst="rect">
              <a:avLst/>
            </a:prstGeom>
          </p:spPr>
        </p:pic>
        <p:grpSp>
          <p:nvGrpSpPr>
            <p:cNvPr id="25" name="Group 24">
              <a:extLst>
                <a:ext uri="{FF2B5EF4-FFF2-40B4-BE49-F238E27FC236}">
                  <a16:creationId xmlns:a16="http://schemas.microsoft.com/office/drawing/2014/main" xmlns="" id="{540BF17C-29BA-4044-A5FF-36606FCEF64A}"/>
                </a:ext>
              </a:extLst>
            </p:cNvPr>
            <p:cNvGrpSpPr/>
            <p:nvPr/>
          </p:nvGrpSpPr>
          <p:grpSpPr>
            <a:xfrm>
              <a:off x="1901861" y="958297"/>
              <a:ext cx="7017484" cy="5102261"/>
              <a:chOff x="2261124" y="70776"/>
              <a:chExt cx="9539054" cy="6858000"/>
            </a:xfrm>
          </p:grpSpPr>
          <p:graphicFrame>
            <p:nvGraphicFramePr>
              <p:cNvPr id="2" name="Diagram 1">
                <a:extLst>
                  <a:ext uri="{FF2B5EF4-FFF2-40B4-BE49-F238E27FC236}">
                    <a16:creationId xmlns:a16="http://schemas.microsoft.com/office/drawing/2014/main" xmlns="" id="{8FC46022-5380-E34D-92B1-5940FB2EE25D}"/>
                  </a:ext>
                </a:extLst>
              </p:cNvPr>
              <p:cNvGraphicFramePr/>
              <p:nvPr>
                <p:extLst/>
              </p:nvPr>
            </p:nvGraphicFramePr>
            <p:xfrm>
              <a:off x="7708012" y="70776"/>
              <a:ext cx="4092166" cy="685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5" name="Picture 14">
                <a:extLst>
                  <a:ext uri="{FF2B5EF4-FFF2-40B4-BE49-F238E27FC236}">
                    <a16:creationId xmlns:a16="http://schemas.microsoft.com/office/drawing/2014/main" xmlns="" id="{333911C5-FE24-8E4E-AF32-563739C4188F}"/>
                  </a:ext>
                </a:extLst>
              </p:cNvPr>
              <p:cNvPicPr>
                <a:picLocks noChangeAspect="1"/>
              </p:cNvPicPr>
              <p:nvPr/>
            </p:nvPicPr>
            <p:blipFill>
              <a:blip r:embed="rId12" cstate="screen">
                <a:duotone>
                  <a:prstClr val="black"/>
                  <a:schemeClr val="accent4">
                    <a:tint val="45000"/>
                    <a:satMod val="400000"/>
                  </a:schemeClr>
                </a:duotone>
                <a:extLst>
                  <a:ext uri="{28A0092B-C50C-407E-A947-70E740481C1C}">
                    <a14:useLocalDpi xmlns:a14="http://schemas.microsoft.com/office/drawing/2010/main" xmlns=""/>
                  </a:ext>
                </a:extLst>
              </a:blip>
              <a:stretch>
                <a:fillRect/>
              </a:stretch>
            </p:blipFill>
            <p:spPr>
              <a:xfrm>
                <a:off x="7787841" y="1281000"/>
                <a:ext cx="845611" cy="829401"/>
              </a:xfrm>
              <a:prstGeom prst="rect">
                <a:avLst/>
              </a:prstGeom>
            </p:spPr>
          </p:pic>
          <p:pic>
            <p:nvPicPr>
              <p:cNvPr id="17" name="Picture 16">
                <a:extLst>
                  <a:ext uri="{FF2B5EF4-FFF2-40B4-BE49-F238E27FC236}">
                    <a16:creationId xmlns:a16="http://schemas.microsoft.com/office/drawing/2014/main" xmlns="" id="{A6D646B5-571B-CB4A-BA29-1D404662F62C}"/>
                  </a:ext>
                </a:extLst>
              </p:cNvPr>
              <p:cNvPicPr>
                <a:picLocks noChangeAspect="1"/>
              </p:cNvPicPr>
              <p:nvPr/>
            </p:nvPicPr>
            <p:blipFill>
              <a:blip r:embed="rId13" cstate="screen">
                <a:duotone>
                  <a:prstClr val="black"/>
                  <a:schemeClr val="accent5">
                    <a:tint val="45000"/>
                    <a:satMod val="400000"/>
                  </a:schemeClr>
                </a:duotone>
                <a:extLst>
                  <a:ext uri="{28A0092B-C50C-407E-A947-70E740481C1C}">
                    <a14:useLocalDpi xmlns:a14="http://schemas.microsoft.com/office/drawing/2010/main" xmlns=""/>
                  </a:ext>
                </a:extLst>
              </a:blip>
              <a:stretch>
                <a:fillRect/>
              </a:stretch>
            </p:blipFill>
            <p:spPr>
              <a:xfrm>
                <a:off x="8426907" y="3117027"/>
                <a:ext cx="750594" cy="803075"/>
              </a:xfrm>
              <a:prstGeom prst="rect">
                <a:avLst/>
              </a:prstGeom>
            </p:spPr>
          </p:pic>
          <p:pic>
            <p:nvPicPr>
              <p:cNvPr id="21" name="Picture 20">
                <a:extLst>
                  <a:ext uri="{FF2B5EF4-FFF2-40B4-BE49-F238E27FC236}">
                    <a16:creationId xmlns:a16="http://schemas.microsoft.com/office/drawing/2014/main" xmlns="" id="{AAA04AF4-BB38-A345-BFC2-A527C02D1952}"/>
                  </a:ext>
                </a:extLst>
              </p:cNvPr>
              <p:cNvPicPr>
                <a:picLocks noChangeAspect="1"/>
              </p:cNvPicPr>
              <p:nvPr/>
            </p:nvPicPr>
            <p:blipFill>
              <a:blip r:embed="rId14" cstate="screen">
                <a:duotone>
                  <a:schemeClr val="accent5">
                    <a:shade val="45000"/>
                    <a:satMod val="135000"/>
                  </a:schemeClr>
                  <a:prstClr val="white"/>
                </a:duotone>
                <a:extLst>
                  <a:ext uri="{28A0092B-C50C-407E-A947-70E740481C1C}">
                    <a14:useLocalDpi xmlns:a14="http://schemas.microsoft.com/office/drawing/2010/main" xmlns=""/>
                  </a:ext>
                </a:extLst>
              </a:blip>
              <a:stretch>
                <a:fillRect/>
              </a:stretch>
            </p:blipFill>
            <p:spPr>
              <a:xfrm>
                <a:off x="8297266" y="2258333"/>
                <a:ext cx="695239" cy="695240"/>
              </a:xfrm>
              <a:prstGeom prst="rect">
                <a:avLst/>
              </a:prstGeom>
            </p:spPr>
          </p:pic>
          <p:pic>
            <p:nvPicPr>
              <p:cNvPr id="22" name="Picture 21">
                <a:extLst>
                  <a:ext uri="{FF2B5EF4-FFF2-40B4-BE49-F238E27FC236}">
                    <a16:creationId xmlns:a16="http://schemas.microsoft.com/office/drawing/2014/main" xmlns="" id="{9BB499B6-A9EA-EA4B-A958-374102F3151B}"/>
                  </a:ext>
                </a:extLst>
              </p:cNvPr>
              <p:cNvPicPr>
                <a:picLocks noChangeAspect="1"/>
              </p:cNvPicPr>
              <p:nvPr/>
            </p:nvPicPr>
            <p:blipFill>
              <a:blip r:embed="rId15" cstate="screen">
                <a:duotone>
                  <a:schemeClr val="accent2">
                    <a:shade val="45000"/>
                    <a:satMod val="135000"/>
                  </a:schemeClr>
                  <a:prstClr val="white"/>
                </a:duotone>
                <a:extLst>
                  <a:ext uri="{28A0092B-C50C-407E-A947-70E740481C1C}">
                    <a14:useLocalDpi xmlns:a14="http://schemas.microsoft.com/office/drawing/2010/main" xmlns=""/>
                  </a:ext>
                </a:extLst>
              </a:blip>
              <a:stretch>
                <a:fillRect/>
              </a:stretch>
            </p:blipFill>
            <p:spPr>
              <a:xfrm>
                <a:off x="8353862" y="4115544"/>
                <a:ext cx="606466" cy="606466"/>
              </a:xfrm>
              <a:prstGeom prst="rect">
                <a:avLst/>
              </a:prstGeom>
            </p:spPr>
          </p:pic>
          <p:pic>
            <p:nvPicPr>
              <p:cNvPr id="23" name="Picture 22">
                <a:extLst>
                  <a:ext uri="{FF2B5EF4-FFF2-40B4-BE49-F238E27FC236}">
                    <a16:creationId xmlns:a16="http://schemas.microsoft.com/office/drawing/2014/main" xmlns="" id="{1375FC0C-F54E-1944-B35A-B9B7D74B0638}"/>
                  </a:ext>
                </a:extLst>
              </p:cNvPr>
              <p:cNvPicPr>
                <a:picLocks noChangeAspect="1"/>
              </p:cNvPicPr>
              <p:nvPr/>
            </p:nvPicPr>
            <p:blipFill>
              <a:blip r:embed="rId16" cstate="screen">
                <a:duotone>
                  <a:prstClr val="black"/>
                  <a:srgbClr val="C00000">
                    <a:tint val="45000"/>
                    <a:satMod val="400000"/>
                  </a:srgbClr>
                </a:duotone>
                <a:extLst>
                  <a:ext uri="{28A0092B-C50C-407E-A947-70E740481C1C}">
                    <a14:useLocalDpi xmlns:a14="http://schemas.microsoft.com/office/drawing/2010/main" xmlns=""/>
                  </a:ext>
                </a:extLst>
              </a:blip>
              <a:stretch>
                <a:fillRect/>
              </a:stretch>
            </p:blipFill>
            <p:spPr>
              <a:xfrm>
                <a:off x="2261124" y="3120219"/>
                <a:ext cx="718234" cy="718235"/>
              </a:xfrm>
              <a:prstGeom prst="rect">
                <a:avLst/>
              </a:prstGeom>
            </p:spPr>
          </p:pic>
        </p:grpSp>
        <p:graphicFrame>
          <p:nvGraphicFramePr>
            <p:cNvPr id="40" name="Diagram 39">
              <a:extLst>
                <a:ext uri="{FF2B5EF4-FFF2-40B4-BE49-F238E27FC236}">
                  <a16:creationId xmlns:a16="http://schemas.microsoft.com/office/drawing/2014/main" xmlns="" id="{303B50DB-4CAD-1543-BD56-7F6AB756894D}"/>
                </a:ext>
              </a:extLst>
            </p:cNvPr>
            <p:cNvGraphicFramePr/>
            <p:nvPr>
              <p:extLst>
                <p:ext uri="{D42A27DB-BD31-4B8C-83A1-F6EECF244321}">
                  <p14:modId xmlns:p14="http://schemas.microsoft.com/office/powerpoint/2010/main" xmlns="" val="2238051877"/>
                </p:ext>
              </p:extLst>
            </p:nvPr>
          </p:nvGraphicFramePr>
          <p:xfrm>
            <a:off x="2806953" y="1298573"/>
            <a:ext cx="3273788" cy="435794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44" name="Picture 43">
              <a:extLst>
                <a:ext uri="{FF2B5EF4-FFF2-40B4-BE49-F238E27FC236}">
                  <a16:creationId xmlns:a16="http://schemas.microsoft.com/office/drawing/2014/main" xmlns="" id="{FADE5F50-4D49-0C4A-8AF0-07CEA41B4D03}"/>
                </a:ext>
              </a:extLst>
            </p:cNvPr>
            <p:cNvPicPr>
              <a:picLocks noChangeAspect="1"/>
            </p:cNvPicPr>
            <p:nvPr/>
          </p:nvPicPr>
          <p:blipFill>
            <a:blip r:embed="rId22" cstate="screen">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xmlns=""/>
                </a:ext>
              </a:extLst>
            </a:blip>
            <a:stretch>
              <a:fillRect/>
            </a:stretch>
          </p:blipFill>
          <p:spPr>
            <a:xfrm>
              <a:off x="6021531" y="4598656"/>
              <a:ext cx="496956" cy="506644"/>
            </a:xfrm>
            <a:prstGeom prst="rect">
              <a:avLst/>
            </a:prstGeom>
          </p:spPr>
        </p:pic>
      </p:grpSp>
      <p:sp>
        <p:nvSpPr>
          <p:cNvPr id="39" name="Rectangle 38">
            <a:extLst>
              <a:ext uri="{FF2B5EF4-FFF2-40B4-BE49-F238E27FC236}">
                <a16:creationId xmlns:a16="http://schemas.microsoft.com/office/drawing/2014/main" xmlns="" id="{4FA7A56D-8D12-E64E-B233-7CD8E5CCCB3F}"/>
              </a:ext>
            </a:extLst>
          </p:cNvPr>
          <p:cNvSpPr/>
          <p:nvPr/>
        </p:nvSpPr>
        <p:spPr>
          <a:xfrm>
            <a:off x="132323" y="799881"/>
            <a:ext cx="8892945" cy="807913"/>
          </a:xfrm>
          <a:prstGeom prst="rect">
            <a:avLst/>
          </a:prstGeom>
          <a:solidFill>
            <a:schemeClr val="bg1"/>
          </a:solidFill>
        </p:spPr>
        <p:txBody>
          <a:bodyPr wrap="square" lIns="68580" tIns="34290" rIns="68580" bIns="34290">
            <a:spAutoFit/>
          </a:bodyPr>
          <a:lstStyle/>
          <a:p>
            <a:pPr algn="ctr"/>
            <a:r>
              <a:rPr lang="en-GB" sz="1600" b="1" cap="small" dirty="0">
                <a:ln w="10160">
                  <a:noFill/>
                  <a:prstDash val="solid"/>
                </a:ln>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DSBD approached its mandate, to mobilise and coordinate support for SMMEs and Cooperatives, from its own perspective of the Ecosystem based on the levers in its control as a National Department</a:t>
            </a:r>
          </a:p>
        </p:txBody>
      </p:sp>
      <p:sp>
        <p:nvSpPr>
          <p:cNvPr id="43" name="Right Triangle 42"/>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6" name="Slide Number Placeholder 1"/>
          <p:cNvSpPr>
            <a:spLocks noGrp="1"/>
          </p:cNvSpPr>
          <p:nvPr>
            <p:ph type="sldNum" sz="quarter" idx="4294967295"/>
          </p:nvPr>
        </p:nvSpPr>
        <p:spPr>
          <a:xfrm>
            <a:off x="8563156" y="6416675"/>
            <a:ext cx="531627" cy="365125"/>
          </a:xfrm>
        </p:spPr>
        <p:txBody>
          <a:bodyPr/>
          <a:lstStyle/>
          <a:p>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12</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346222950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t="20007" b="22369"/>
          <a:stretch>
            <a:fillRect/>
          </a:stretch>
        </p:blipFill>
        <p:spPr bwMode="auto">
          <a:xfrm>
            <a:off x="76200" y="5959475"/>
            <a:ext cx="1981200" cy="8223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6"/>
          <p:cNvSpPr txBox="1">
            <a:spLocks/>
          </p:cNvSpPr>
          <p:nvPr/>
        </p:nvSpPr>
        <p:spPr bwMode="auto">
          <a:xfrm>
            <a:off x="0" y="0"/>
            <a:ext cx="9143999" cy="762000"/>
          </a:xfrm>
          <a:prstGeom prst="rect">
            <a:avLst/>
          </a:prstGeom>
          <a:solidFill>
            <a:schemeClr val="accent3">
              <a:lumMod val="40000"/>
              <a:lumOff val="6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r" defTabSz="914400" rtl="0" eaLnBrk="1" fontAlgn="base" latinLnBrk="0" hangingPunct="1">
              <a:lnSpc>
                <a:spcPct val="100000"/>
              </a:lnSpc>
              <a:spcBef>
                <a:spcPts val="0"/>
              </a:spcBef>
              <a:spcAft>
                <a:spcPct val="0"/>
              </a:spcAft>
              <a:buClrTx/>
              <a:buSzTx/>
              <a:buFontTx/>
              <a:buNone/>
              <a:tabLst/>
              <a:defRPr/>
            </a:pPr>
            <a:r>
              <a:rPr kumimoji="0" lang="en-US" b="1" i="0" u="none" strike="noStrike" kern="0" cap="small" spc="0" normalizeH="0" noProof="0" dirty="0">
                <a:ln>
                  <a:noFill/>
                </a:ln>
                <a:solidFill>
                  <a:srgbClr val="000000"/>
                </a:solidFill>
                <a:effectLst/>
                <a:uLnTx/>
                <a:uFillTx/>
                <a:latin typeface="Arial" pitchFamily="34" charset="0"/>
                <a:ea typeface="+mn-ea"/>
                <a:cs typeface="Arial" pitchFamily="34" charset="0"/>
              </a:rPr>
              <a:t>Building a sound Small Business Ecosystem</a:t>
            </a:r>
          </a:p>
        </p:txBody>
      </p:sp>
      <p:sp>
        <p:nvSpPr>
          <p:cNvPr id="5" name="Right Triangle 4"/>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Content Placeholder 2"/>
          <p:cNvSpPr txBox="1">
            <a:spLocks/>
          </p:cNvSpPr>
          <p:nvPr/>
        </p:nvSpPr>
        <p:spPr>
          <a:xfrm>
            <a:off x="0" y="836432"/>
            <a:ext cx="8915400" cy="5197474"/>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In addition to the impact of championing the DSBD mandate on government policy decisions, as reflected in earlier slides, the Department has both mobilised and disrupted the existing ‘big business ecosystem’</a:t>
            </a:r>
          </a:p>
          <a:p>
            <a:pPr algn="just"/>
            <a:endParaRPr lang="en-GB" dirty="0">
              <a:solidFill>
                <a:schemeClr val="tx1"/>
              </a:solidFill>
              <a:latin typeface="Arial" panose="020B0604020202020204" pitchFamily="34" charset="0"/>
              <a:cs typeface="Arial" panose="020B0604020202020204" pitchFamily="34" charset="0"/>
            </a:endParaRPr>
          </a:p>
          <a:p>
            <a:pPr marL="914400" lvl="1" indent="-457200" algn="just">
              <a:buFont typeface="Arial" panose="020B0604020202020204" pitchFamily="34" charset="0"/>
              <a:buChar char="•"/>
            </a:pPr>
            <a:r>
              <a:rPr lang="en-GB" b="1" cap="small" dirty="0">
                <a:solidFill>
                  <a:schemeClr val="tx1"/>
                </a:solidFill>
                <a:latin typeface="Arial" panose="020B0604020202020204" pitchFamily="34" charset="0"/>
                <a:cs typeface="Arial" panose="020B0604020202020204" pitchFamily="34" charset="0"/>
              </a:rPr>
              <a:t>Organised Business Formations</a:t>
            </a:r>
            <a:r>
              <a:rPr lang="en-GB" dirty="0">
                <a:solidFill>
                  <a:schemeClr val="tx1"/>
                </a:solidFill>
                <a:latin typeface="Arial" panose="020B0604020202020204" pitchFamily="34" charset="0"/>
                <a:cs typeface="Arial" panose="020B0604020202020204" pitchFamily="34" charset="0"/>
              </a:rPr>
              <a:t>: Multiple meetings with individual organisations and invitations to address the events of these structures, culminated in a Ministerial Consultative Forum with organised business, creating the platform for a social accord</a:t>
            </a:r>
          </a:p>
          <a:p>
            <a:pPr marL="914400" lvl="1" indent="-457200" algn="just">
              <a:buFont typeface="Arial" panose="020B0604020202020204" pitchFamily="34" charset="0"/>
              <a:buChar char="•"/>
            </a:pPr>
            <a:endParaRPr lang="en-GB" b="1" cap="small" dirty="0">
              <a:solidFill>
                <a:schemeClr val="tx1"/>
              </a:solidFill>
              <a:latin typeface="Arial" panose="020B0604020202020204" pitchFamily="34" charset="0"/>
              <a:cs typeface="Arial" panose="020B0604020202020204" pitchFamily="34" charset="0"/>
            </a:endParaRPr>
          </a:p>
          <a:p>
            <a:pPr marL="914400" lvl="1" indent="-457200" algn="just">
              <a:buFont typeface="Arial" panose="020B0604020202020204" pitchFamily="34" charset="0"/>
              <a:buChar char="•"/>
            </a:pPr>
            <a:r>
              <a:rPr lang="en-GB" b="1" cap="small" dirty="0">
                <a:solidFill>
                  <a:schemeClr val="tx1"/>
                </a:solidFill>
                <a:latin typeface="Arial" panose="020B0604020202020204" pitchFamily="34" charset="0"/>
                <a:cs typeface="Arial" panose="020B0604020202020204" pitchFamily="34" charset="0"/>
              </a:rPr>
              <a:t>Academic and Research Institutions</a:t>
            </a:r>
            <a:r>
              <a:rPr lang="en-GB" dirty="0">
                <a:solidFill>
                  <a:schemeClr val="tx1"/>
                </a:solidFill>
                <a:latin typeface="Arial" panose="020B0604020202020204" pitchFamily="34" charset="0"/>
                <a:cs typeface="Arial" panose="020B0604020202020204" pitchFamily="34" charset="0"/>
              </a:rPr>
              <a:t>: The main outcome of  three Roundtables with academia, resulted in consensus and a commitment to strengthen entrepreneurship in tertiary education</a:t>
            </a:r>
          </a:p>
          <a:p>
            <a:pPr marL="914400" lvl="1" indent="-457200" algn="just">
              <a:buFont typeface="Arial" panose="020B0604020202020204" pitchFamily="34" charset="0"/>
              <a:buChar char="•"/>
            </a:pPr>
            <a:endParaRPr lang="en-GB" b="1" cap="small" dirty="0">
              <a:solidFill>
                <a:schemeClr val="tx1"/>
              </a:solidFill>
              <a:latin typeface="Arial" panose="020B0604020202020204" pitchFamily="34" charset="0"/>
              <a:cs typeface="Arial" panose="020B0604020202020204" pitchFamily="34" charset="0"/>
            </a:endParaRPr>
          </a:p>
          <a:p>
            <a:pPr marL="914400" lvl="1" indent="-457200" algn="just">
              <a:buFont typeface="Arial" panose="020B0604020202020204" pitchFamily="34" charset="0"/>
              <a:buChar char="•"/>
            </a:pPr>
            <a:r>
              <a:rPr lang="en-GB" b="1" cap="small" dirty="0">
                <a:solidFill>
                  <a:schemeClr val="tx1"/>
                </a:solidFill>
                <a:latin typeface="Arial" panose="020B0604020202020204" pitchFamily="34" charset="0"/>
                <a:cs typeface="Arial" panose="020B0604020202020204" pitchFamily="34" charset="0"/>
              </a:rPr>
              <a:t>Local Government</a:t>
            </a:r>
            <a:r>
              <a:rPr lang="en-GB" dirty="0">
                <a:solidFill>
                  <a:schemeClr val="tx1"/>
                </a:solidFill>
                <a:latin typeface="Arial" panose="020B0604020202020204" pitchFamily="34" charset="0"/>
                <a:cs typeface="Arial" panose="020B0604020202020204" pitchFamily="34" charset="0"/>
              </a:rPr>
              <a:t>: The Department initiated the inaugural </a:t>
            </a:r>
            <a:r>
              <a:rPr lang="en-ZA" b="1" cap="small" dirty="0">
                <a:solidFill>
                  <a:schemeClr val="tx1"/>
                </a:solidFill>
                <a:latin typeface="Arial" panose="020B0604020202020204" pitchFamily="34" charset="0"/>
                <a:cs typeface="Arial" panose="020B0604020202020204" pitchFamily="34" charset="0"/>
              </a:rPr>
              <a:t>National Local Economic Development (LED) Conference, </a:t>
            </a:r>
            <a:r>
              <a:rPr lang="en-ZA" dirty="0">
                <a:solidFill>
                  <a:schemeClr val="tx1"/>
                </a:solidFill>
                <a:latin typeface="Arial" panose="020B0604020202020204" pitchFamily="34" charset="0"/>
                <a:cs typeface="Arial" panose="020B0604020202020204" pitchFamily="34" charset="0"/>
              </a:rPr>
              <a:t>co-hosted with COGTA on 9-10 November. As a result of this, LED has been placed at the centre of the Back-to-Basics Programme. We have a draft MOA with COGTA.  The Ministers are working together, evidence that a sound intergovernmental relations platform which has been established.</a:t>
            </a:r>
          </a:p>
          <a:p>
            <a:pPr marL="342900" indent="-342900" algn="just">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ZA" dirty="0">
              <a:solidFill>
                <a:schemeClr val="tx1"/>
              </a:solidFill>
              <a:latin typeface="Arial" panose="020B0604020202020204" pitchFamily="34" charset="0"/>
              <a:cs typeface="Arial" panose="020B0604020202020204" pitchFamily="34" charset="0"/>
            </a:endParaRPr>
          </a:p>
          <a:p>
            <a:pPr algn="just"/>
            <a:endParaRPr lang="en-GB" sz="20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702753" y="6416676"/>
            <a:ext cx="653901" cy="271204"/>
          </a:xfrm>
        </p:spPr>
        <p:txBody>
          <a:bodyPr/>
          <a:lstStyle/>
          <a:p>
            <a:fld id="{D6BC0674-870A-4101-9690-44C07D097014}" type="slidenum">
              <a:rPr lang="en-US" sz="1600"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12</a:t>
            </a:fld>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2222424852"/>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t="20007" b="22369"/>
          <a:stretch>
            <a:fillRect/>
          </a:stretch>
        </p:blipFill>
        <p:spPr bwMode="auto">
          <a:xfrm>
            <a:off x="76200" y="5959475"/>
            <a:ext cx="1981200" cy="8223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6"/>
          <p:cNvSpPr txBox="1">
            <a:spLocks/>
          </p:cNvSpPr>
          <p:nvPr/>
        </p:nvSpPr>
        <p:spPr bwMode="auto">
          <a:xfrm>
            <a:off x="0" y="0"/>
            <a:ext cx="9143999" cy="762000"/>
          </a:xfrm>
          <a:prstGeom prst="rect">
            <a:avLst/>
          </a:prstGeom>
          <a:solidFill>
            <a:schemeClr val="accent3">
              <a:lumMod val="40000"/>
              <a:lumOff val="6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r" defTabSz="914400" rtl="0" eaLnBrk="1" fontAlgn="base" latinLnBrk="0" hangingPunct="1">
              <a:lnSpc>
                <a:spcPct val="100000"/>
              </a:lnSpc>
              <a:spcBef>
                <a:spcPts val="0"/>
              </a:spcBef>
              <a:spcAft>
                <a:spcPct val="0"/>
              </a:spcAft>
              <a:buClrTx/>
              <a:buSzTx/>
              <a:buFontTx/>
              <a:buNone/>
              <a:tabLst/>
              <a:defRPr/>
            </a:pPr>
            <a:r>
              <a:rPr kumimoji="0" lang="en-US" b="1" i="0" u="none" strike="noStrike" kern="0" cap="small" spc="0" normalizeH="0" noProof="0" dirty="0">
                <a:ln>
                  <a:noFill/>
                </a:ln>
                <a:solidFill>
                  <a:srgbClr val="000000"/>
                </a:solidFill>
                <a:effectLst/>
                <a:uLnTx/>
                <a:uFillTx/>
                <a:latin typeface="Arial" pitchFamily="34" charset="0"/>
                <a:ea typeface="+mn-ea"/>
                <a:cs typeface="Arial" pitchFamily="34" charset="0"/>
              </a:rPr>
              <a:t>Building a sound Small Business Ecosystem</a:t>
            </a:r>
          </a:p>
        </p:txBody>
      </p:sp>
      <p:sp>
        <p:nvSpPr>
          <p:cNvPr id="5" name="Right Triangle 4"/>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Content Placeholder 2"/>
          <p:cNvSpPr txBox="1">
            <a:spLocks/>
          </p:cNvSpPr>
          <p:nvPr/>
        </p:nvSpPr>
        <p:spPr>
          <a:xfrm>
            <a:off x="-6376" y="762001"/>
            <a:ext cx="9078686" cy="5257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spcBef>
                <a:spcPts val="0"/>
              </a:spcBef>
              <a:buFont typeface="Arial" panose="020B0604020202020204" pitchFamily="34" charset="0"/>
              <a:buChar char="•"/>
            </a:pPr>
            <a:r>
              <a:rPr lang="en-GB" sz="1600" b="1" cap="small" dirty="0">
                <a:solidFill>
                  <a:schemeClr val="tx1"/>
                </a:solidFill>
                <a:latin typeface="Arial" panose="020B0604020202020204" pitchFamily="34" charset="0"/>
                <a:cs typeface="Arial" panose="020B0604020202020204" pitchFamily="34" charset="0"/>
              </a:rPr>
              <a:t>Business Advisors</a:t>
            </a:r>
            <a:r>
              <a:rPr lang="en-GB" sz="1600" dirty="0">
                <a:solidFill>
                  <a:schemeClr val="tx1"/>
                </a:solidFill>
                <a:latin typeface="Arial" panose="020B0604020202020204" pitchFamily="34" charset="0"/>
                <a:cs typeface="Arial" panose="020B0604020202020204" pitchFamily="34" charset="0"/>
              </a:rPr>
              <a:t>: </a:t>
            </a:r>
            <a:r>
              <a:rPr lang="en-ZA" sz="1600" dirty="0">
                <a:solidFill>
                  <a:schemeClr val="tx1"/>
                </a:solidFill>
                <a:latin typeface="Arial" panose="020B0604020202020204" pitchFamily="34" charset="0"/>
                <a:cs typeface="Arial" panose="020B0604020202020204" pitchFamily="34" charset="0"/>
              </a:rPr>
              <a:t>Research confirms that SMMEs exposed to Business Advisors have a far greater chance of success than those who do not have this exposure. Hence the Department co-hosted the </a:t>
            </a:r>
            <a:r>
              <a:rPr lang="en-ZA" sz="1600" b="1" cap="small" dirty="0">
                <a:solidFill>
                  <a:schemeClr val="tx1"/>
                </a:solidFill>
                <a:latin typeface="Arial" panose="020B0604020202020204" pitchFamily="34" charset="0"/>
                <a:cs typeface="Arial" panose="020B0604020202020204" pitchFamily="34" charset="0"/>
              </a:rPr>
              <a:t>Inaugural International Conference on Business Advising</a:t>
            </a:r>
            <a:r>
              <a:rPr lang="en-ZA" sz="1600" dirty="0">
                <a:solidFill>
                  <a:schemeClr val="tx1"/>
                </a:solidFill>
                <a:latin typeface="Arial" panose="020B0604020202020204" pitchFamily="34" charset="0"/>
                <a:cs typeface="Arial" panose="020B0604020202020204" pitchFamily="34" charset="0"/>
              </a:rPr>
              <a:t>: The outcome of this is that the 50 000 strong community of business advisors, consultants and mentors, used by the entire government system, has now requested that the Department to lead the regulation and professionalization of this cadre. </a:t>
            </a:r>
          </a:p>
          <a:p>
            <a:pPr marL="342900" indent="-342900" algn="just">
              <a:spcBef>
                <a:spcPts val="0"/>
              </a:spcBef>
              <a:buFont typeface="Arial" panose="020B0604020202020204" pitchFamily="34" charset="0"/>
              <a:buChar char="•"/>
            </a:pPr>
            <a:r>
              <a:rPr lang="en-ZA" sz="1600" dirty="0">
                <a:solidFill>
                  <a:schemeClr val="tx1"/>
                </a:solidFill>
                <a:latin typeface="Arial" panose="020B0604020202020204" pitchFamily="34" charset="0"/>
                <a:cs typeface="Arial" panose="020B0604020202020204" pitchFamily="34" charset="0"/>
              </a:rPr>
              <a:t>Showcasing the talents of </a:t>
            </a:r>
            <a:r>
              <a:rPr lang="en-ZA" sz="1600" b="1" cap="small" dirty="0">
                <a:solidFill>
                  <a:schemeClr val="tx1"/>
                </a:solidFill>
                <a:latin typeface="Arial" panose="020B0604020202020204" pitchFamily="34" charset="0"/>
                <a:cs typeface="Arial" panose="020B0604020202020204" pitchFamily="34" charset="0"/>
              </a:rPr>
              <a:t>ICT SMMEs </a:t>
            </a:r>
            <a:r>
              <a:rPr lang="en-ZA" sz="1600" dirty="0">
                <a:solidFill>
                  <a:schemeClr val="tx1"/>
                </a:solidFill>
                <a:latin typeface="Arial" panose="020B0604020202020204" pitchFamily="34" charset="0"/>
                <a:cs typeface="Arial" panose="020B0604020202020204" pitchFamily="34" charset="0"/>
              </a:rPr>
              <a:t>through partnership with and the co-hosting of Demo Africa 2017. 30 ICT SMMEs participated in an 8-week Bootcamp to refine their products after which they competed of the grand prize of 5 SMMEs being provided with an internship in Silicon Valley. One of the winners is a South African demonstrating that our SMMEs can be competitive in the </a:t>
            </a:r>
            <a:r>
              <a:rPr lang="en-ZA" sz="1600" b="1" cap="small" dirty="0">
                <a:solidFill>
                  <a:schemeClr val="tx1"/>
                </a:solidFill>
                <a:latin typeface="Arial" panose="020B0604020202020204" pitchFamily="34" charset="0"/>
                <a:cs typeface="Arial" panose="020B0604020202020204" pitchFamily="34" charset="0"/>
              </a:rPr>
              <a:t>4</a:t>
            </a:r>
            <a:r>
              <a:rPr lang="en-ZA" sz="1600" b="1" cap="small" baseline="30000" dirty="0">
                <a:solidFill>
                  <a:schemeClr val="tx1"/>
                </a:solidFill>
                <a:latin typeface="Arial" panose="020B0604020202020204" pitchFamily="34" charset="0"/>
                <a:cs typeface="Arial" panose="020B0604020202020204" pitchFamily="34" charset="0"/>
              </a:rPr>
              <a:t>th</a:t>
            </a:r>
            <a:r>
              <a:rPr lang="en-ZA" sz="1600" b="1" cap="small" dirty="0">
                <a:solidFill>
                  <a:schemeClr val="tx1"/>
                </a:solidFill>
                <a:latin typeface="Arial" panose="020B0604020202020204" pitchFamily="34" charset="0"/>
                <a:cs typeface="Arial" panose="020B0604020202020204" pitchFamily="34" charset="0"/>
              </a:rPr>
              <a:t> Industrial Digital Revolution </a:t>
            </a:r>
            <a:r>
              <a:rPr lang="en-ZA" sz="1600" dirty="0">
                <a:solidFill>
                  <a:schemeClr val="tx1"/>
                </a:solidFill>
                <a:latin typeface="Arial" panose="020B0604020202020204" pitchFamily="34" charset="0"/>
                <a:cs typeface="Arial" panose="020B0604020202020204" pitchFamily="34" charset="0"/>
              </a:rPr>
              <a:t>environment and lead innovation in this space. </a:t>
            </a:r>
            <a:endParaRPr lang="en-GB" sz="1600" dirty="0">
              <a:solidFill>
                <a:schemeClr val="tx1"/>
              </a:solidFill>
              <a:latin typeface="Arial" panose="020B0604020202020204" pitchFamily="34" charset="0"/>
              <a:cs typeface="Arial" panose="020B0604020202020204" pitchFamily="34" charset="0"/>
            </a:endParaRPr>
          </a:p>
          <a:p>
            <a:pPr marL="342900" indent="-342900" algn="just">
              <a:spcBef>
                <a:spcPts val="0"/>
              </a:spcBef>
              <a:buFont typeface="Arial" panose="020B0604020202020204" pitchFamily="34" charset="0"/>
              <a:buChar char="•"/>
            </a:pPr>
            <a:r>
              <a:rPr lang="en-GB" sz="1600" b="1" cap="small" dirty="0">
                <a:solidFill>
                  <a:schemeClr val="tx1"/>
                </a:solidFill>
                <a:latin typeface="Arial" panose="020B0604020202020204" pitchFamily="34" charset="0"/>
                <a:cs typeface="Arial" panose="020B0604020202020204" pitchFamily="34" charset="0"/>
              </a:rPr>
              <a:t>International Support</a:t>
            </a:r>
            <a:r>
              <a:rPr lang="en-GB" sz="1600" dirty="0">
                <a:solidFill>
                  <a:schemeClr val="tx1"/>
                </a:solidFill>
                <a:latin typeface="Arial" panose="020B0604020202020204" pitchFamily="34" charset="0"/>
                <a:cs typeface="Arial" panose="020B0604020202020204" pitchFamily="34" charset="0"/>
              </a:rPr>
              <a:t>: The Department has unlocked a 5-year Euro 52m fund for the </a:t>
            </a:r>
            <a:r>
              <a:rPr lang="en-ZA" sz="1600" dirty="0">
                <a:solidFill>
                  <a:schemeClr val="tx1"/>
                </a:solidFill>
                <a:latin typeface="Arial" panose="020B0604020202020204" pitchFamily="34" charset="0"/>
                <a:cs typeface="Arial" panose="020B0604020202020204" pitchFamily="34" charset="0"/>
              </a:rPr>
              <a:t>“</a:t>
            </a:r>
            <a:r>
              <a:rPr lang="en-ZA" sz="1600" i="1" dirty="0">
                <a:solidFill>
                  <a:schemeClr val="tx1"/>
                </a:solidFill>
                <a:latin typeface="Arial" panose="020B0604020202020204" pitchFamily="34" charset="0"/>
                <a:cs typeface="Arial" panose="020B0604020202020204" pitchFamily="34" charset="0"/>
              </a:rPr>
              <a:t>Employment  Promotion through SMME’s Support Programme for the Republic of South Africa</a:t>
            </a:r>
            <a:r>
              <a:rPr lang="en-ZA" sz="1600" dirty="0">
                <a:solidFill>
                  <a:schemeClr val="tx1"/>
                </a:solidFill>
                <a:latin typeface="Arial" panose="020B0604020202020204" pitchFamily="34" charset="0"/>
                <a:cs typeface="Arial" panose="020B0604020202020204" pitchFamily="34" charset="0"/>
              </a:rPr>
              <a:t>”. The Department leads the project implementation.</a:t>
            </a:r>
          </a:p>
          <a:p>
            <a:pPr algn="just">
              <a:spcBef>
                <a:spcPts val="0"/>
              </a:spcBef>
            </a:pPr>
            <a:endParaRPr lang="en-ZA" sz="1600" dirty="0">
              <a:solidFill>
                <a:schemeClr val="tx1"/>
              </a:solidFill>
              <a:latin typeface="Arial" panose="020B0604020202020204" pitchFamily="34" charset="0"/>
              <a:cs typeface="Arial" panose="020B0604020202020204" pitchFamily="34" charset="0"/>
            </a:endParaRPr>
          </a:p>
          <a:p>
            <a:pPr marL="342900" indent="-342900" algn="just">
              <a:spcBef>
                <a:spcPts val="0"/>
              </a:spcBef>
              <a:buFont typeface="Arial" panose="020B0604020202020204" pitchFamily="34" charset="0"/>
              <a:buChar char="•"/>
            </a:pPr>
            <a:r>
              <a:rPr lang="en-ZA" sz="1600" b="1" cap="small" dirty="0">
                <a:solidFill>
                  <a:schemeClr val="tx1"/>
                </a:solidFill>
                <a:latin typeface="Arial" panose="020B0604020202020204" pitchFamily="34" charset="0"/>
                <a:cs typeface="Arial" panose="020B0604020202020204" pitchFamily="34" charset="0"/>
              </a:rPr>
              <a:t>Challenge</a:t>
            </a:r>
            <a:r>
              <a:rPr lang="en-ZA" sz="1600" dirty="0">
                <a:solidFill>
                  <a:schemeClr val="tx1"/>
                </a:solidFill>
                <a:latin typeface="Arial" panose="020B0604020202020204" pitchFamily="34" charset="0"/>
                <a:cs typeface="Arial" panose="020B0604020202020204" pitchFamily="34" charset="0"/>
              </a:rPr>
              <a:t>: The Department does not have a Partnership Management and Market Access policy or correctly skilled, dedicated capacity to drive this unit of work. The EU programme includes a dedicated Technical Assistance Team and the EU is keen to support the building and establishment of a Programme Management Unit in the department </a:t>
            </a:r>
            <a:endParaRPr lang="en-GB" sz="16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681492" y="6437941"/>
            <a:ext cx="653901" cy="365125"/>
          </a:xfrm>
        </p:spPr>
        <p:txBody>
          <a:bodyPr/>
          <a:lstStyle/>
          <a:p>
            <a:fld id="{D6BC0674-870A-4101-9690-44C07D097014}" type="slidenum">
              <a:rPr lang="en-US" sz="1600"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13</a:t>
            </a:fld>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243493958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Small business devleopment dept_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158246" y="6212963"/>
            <a:ext cx="1420688" cy="570324"/>
          </a:xfrm>
          <a:prstGeom prst="rect">
            <a:avLst/>
          </a:prstGeom>
          <a:noFill/>
          <a:ln>
            <a:noFill/>
          </a:ln>
        </p:spPr>
      </p:pic>
      <p:sp>
        <p:nvSpPr>
          <p:cNvPr id="11" name="Right Triangle 10"/>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Slide Number Placeholder 2"/>
          <p:cNvSpPr>
            <a:spLocks noGrp="1"/>
          </p:cNvSpPr>
          <p:nvPr>
            <p:ph type="sldNum" sz="quarter" idx="4294967295"/>
          </p:nvPr>
        </p:nvSpPr>
        <p:spPr>
          <a:xfrm>
            <a:off x="8736957" y="6401535"/>
            <a:ext cx="300722" cy="33855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B88CD7-4EF4-4CF2-A5CD-635B91DBAFF0}" type="slidenum">
              <a:rPr kumimoji="0" lang="en-US" sz="1600" b="1"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600" b="1" i="0" u="none" strike="noStrike" kern="1200" cap="none" spc="0" normalizeH="0" baseline="0" noProof="0" dirty="0">
              <a:ln>
                <a:noFill/>
              </a:ln>
              <a:solidFill>
                <a:schemeClr val="bg1"/>
              </a:solidFill>
              <a:effectLst/>
              <a:uLnTx/>
              <a:uFillTx/>
              <a:latin typeface="Calibri"/>
              <a:ea typeface="+mn-ea"/>
              <a:cs typeface="+mn-cs"/>
            </a:endParaRPr>
          </a:p>
        </p:txBody>
      </p:sp>
      <p:sp>
        <p:nvSpPr>
          <p:cNvPr id="13" name="Content Placeholder 6"/>
          <p:cNvSpPr txBox="1">
            <a:spLocks/>
          </p:cNvSpPr>
          <p:nvPr/>
        </p:nvSpPr>
        <p:spPr bwMode="auto">
          <a:xfrm>
            <a:off x="1" y="7451"/>
            <a:ext cx="9143999" cy="762000"/>
          </a:xfrm>
          <a:prstGeom prst="rect">
            <a:avLst/>
          </a:prstGeom>
          <a:solidFill>
            <a:schemeClr val="accent3">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r">
              <a:buNone/>
            </a:pPr>
            <a:r>
              <a:rPr lang="en-ZA" sz="3600" b="1" cap="small" dirty="0">
                <a:latin typeface="Arial" panose="020B0604020202020204" pitchFamily="34" charset="0"/>
                <a:cs typeface="Arial" panose="020B0604020202020204" pitchFamily="34" charset="0"/>
              </a:rPr>
              <a:t>Building a Sound Ecosystem</a:t>
            </a:r>
            <a:endParaRPr lang="en-ZA" sz="3600" cap="small"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xmlns="" val="0"/>
              </a:ext>
            </a:extLst>
          </a:blip>
          <a:srcRect t="11029"/>
          <a:stretch/>
        </p:blipFill>
        <p:spPr>
          <a:xfrm>
            <a:off x="523117" y="1770391"/>
            <a:ext cx="8229600" cy="4444186"/>
          </a:xfrm>
          <a:prstGeom prst="rect">
            <a:avLst/>
          </a:prstGeom>
        </p:spPr>
      </p:pic>
      <p:sp>
        <p:nvSpPr>
          <p:cNvPr id="10" name="Rectangle 9">
            <a:extLst>
              <a:ext uri="{FF2B5EF4-FFF2-40B4-BE49-F238E27FC236}">
                <a16:creationId xmlns:a16="http://schemas.microsoft.com/office/drawing/2014/main" xmlns="" id="{06E2F312-51D3-9B4A-943F-88C02A2959B3}"/>
              </a:ext>
            </a:extLst>
          </p:cNvPr>
          <p:cNvSpPr/>
          <p:nvPr/>
        </p:nvSpPr>
        <p:spPr>
          <a:xfrm>
            <a:off x="158245" y="825794"/>
            <a:ext cx="8879433" cy="923330"/>
          </a:xfrm>
          <a:prstGeom prst="rect">
            <a:avLst/>
          </a:prstGeom>
        </p:spPr>
        <p:txBody>
          <a:bodyPr wrap="square">
            <a:spAutoFit/>
          </a:bodyPr>
          <a:lstStyle/>
          <a:p>
            <a:pPr algn="just"/>
            <a:r>
              <a:rPr lang="en-ZA" b="1" cap="small" dirty="0">
                <a:latin typeface="Arial" panose="020B0604020202020204" pitchFamily="34" charset="0"/>
              </a:rPr>
              <a:t>The Department has to undergo a paradigm shift to be more effectively geared for roles it must play going forward in order to lead the construction of a vibrant and agile small business ecosystem </a:t>
            </a:r>
            <a:endParaRPr lang="en-US" b="1" cap="small" dirty="0"/>
          </a:p>
        </p:txBody>
      </p:sp>
    </p:spTree>
    <p:extLst>
      <p:ext uri="{BB962C8B-B14F-4D97-AF65-F5344CB8AC3E}">
        <p14:creationId xmlns:p14="http://schemas.microsoft.com/office/powerpoint/2010/main" xmlns="" val="372051568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3D69B"/>
        </a:solidFill>
        <a:effectLst/>
      </p:bgPr>
    </p:bg>
    <p:spTree>
      <p:nvGrpSpPr>
        <p:cNvPr id="1" name=""/>
        <p:cNvGrpSpPr/>
        <p:nvPr/>
      </p:nvGrpSpPr>
      <p:grpSpPr>
        <a:xfrm>
          <a:off x="0" y="0"/>
          <a:ext cx="0" cy="0"/>
          <a:chOff x="0" y="0"/>
          <a:chExt cx="0" cy="0"/>
        </a:xfrm>
      </p:grpSpPr>
      <p:pic>
        <p:nvPicPr>
          <p:cNvPr id="707" name="Picture 6" descr="Picture 6"/>
          <p:cNvPicPr>
            <a:picLocks noChangeAspect="1"/>
          </p:cNvPicPr>
          <p:nvPr/>
        </p:nvPicPr>
        <p:blipFill>
          <a:blip r:embed="rId2" cstate="print">
            <a:extLst/>
          </a:blip>
          <a:srcRect t="24292" b="22405"/>
          <a:stretch>
            <a:fillRect/>
          </a:stretch>
        </p:blipFill>
        <p:spPr>
          <a:xfrm>
            <a:off x="179511" y="6019799"/>
            <a:ext cx="1954090" cy="646525"/>
          </a:xfrm>
          <a:prstGeom prst="rect">
            <a:avLst/>
          </a:prstGeom>
          <a:ln w="12700">
            <a:miter lim="400000"/>
          </a:ln>
        </p:spPr>
      </p:pic>
      <p:sp>
        <p:nvSpPr>
          <p:cNvPr id="709" name="Title 1"/>
          <p:cNvSpPr>
            <a:spLocks noGrp="1"/>
          </p:cNvSpPr>
          <p:nvPr>
            <p:ph type="title"/>
          </p:nvPr>
        </p:nvSpPr>
        <p:spPr>
          <a:xfrm>
            <a:off x="179511" y="1621970"/>
            <a:ext cx="8610601" cy="2699660"/>
          </a:xfrm>
          <a:prstGeom prst="rect">
            <a:avLst/>
          </a:prstGeom>
        </p:spPr>
        <p:txBody>
          <a:bodyPr/>
          <a:lstStyle/>
          <a:p>
            <a:pPr>
              <a:defRPr sz="3600" b="1" cap="small">
                <a:latin typeface="Arial"/>
                <a:ea typeface="Arial"/>
                <a:cs typeface="Arial"/>
                <a:sym typeface="Arial"/>
              </a:defRPr>
            </a:pPr>
            <a:r>
              <a:rPr lang="en-ZA" dirty="0"/>
              <a:t>Part A: Strategic Overview</a:t>
            </a:r>
            <a:endParaRPr dirty="0"/>
          </a:p>
        </p:txBody>
      </p:sp>
      <p:sp>
        <p:nvSpPr>
          <p:cNvPr id="5" name="Right Triangle 4">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08" name="Slide Number Placeholder 2"/>
          <p:cNvSpPr>
            <a:spLocks noGrp="1"/>
          </p:cNvSpPr>
          <p:nvPr>
            <p:ph type="sldNum" sz="quarter" idx="2"/>
          </p:nvPr>
        </p:nvSpPr>
        <p:spPr>
          <a:xfrm>
            <a:off x="8790117" y="6444067"/>
            <a:ext cx="300722"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15</a:t>
            </a:fld>
            <a:endParaRPr sz="1600" b="1" dirty="0">
              <a:solidFill>
                <a:schemeClr val="bg1"/>
              </a:solidFill>
            </a:endParaRPr>
          </a:p>
        </p:txBody>
      </p:sp>
    </p:spTree>
    <p:extLst>
      <p:ext uri="{BB962C8B-B14F-4D97-AF65-F5344CB8AC3E}">
        <p14:creationId xmlns:p14="http://schemas.microsoft.com/office/powerpoint/2010/main" xmlns="" val="4836345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3D69B"/>
        </a:solidFill>
        <a:effectLst/>
      </p:bgPr>
    </p:bg>
    <p:spTree>
      <p:nvGrpSpPr>
        <p:cNvPr id="1" name=""/>
        <p:cNvGrpSpPr/>
        <p:nvPr/>
      </p:nvGrpSpPr>
      <p:grpSpPr>
        <a:xfrm>
          <a:off x="0" y="0"/>
          <a:ext cx="0" cy="0"/>
          <a:chOff x="0" y="0"/>
          <a:chExt cx="0" cy="0"/>
        </a:xfrm>
      </p:grpSpPr>
      <p:pic>
        <p:nvPicPr>
          <p:cNvPr id="646" name="Picture 6" descr="Picture 6"/>
          <p:cNvPicPr>
            <a:picLocks noChangeAspect="1"/>
          </p:cNvPicPr>
          <p:nvPr/>
        </p:nvPicPr>
        <p:blipFill>
          <a:blip r:embed="rId2" cstate="print">
            <a:extLst/>
          </a:blip>
          <a:srcRect t="24292" b="22405"/>
          <a:stretch>
            <a:fillRect/>
          </a:stretch>
        </p:blipFill>
        <p:spPr>
          <a:xfrm>
            <a:off x="179511" y="6019799"/>
            <a:ext cx="1954090" cy="646525"/>
          </a:xfrm>
          <a:prstGeom prst="rect">
            <a:avLst/>
          </a:prstGeom>
          <a:ln w="12700">
            <a:miter lim="400000"/>
          </a:ln>
        </p:spPr>
      </p:pic>
      <p:sp>
        <p:nvSpPr>
          <p:cNvPr id="648" name="Title 1"/>
          <p:cNvSpPr/>
          <p:nvPr/>
        </p:nvSpPr>
        <p:spPr>
          <a:xfrm>
            <a:off x="152400" y="2438400"/>
            <a:ext cx="8991600" cy="1143000"/>
          </a:xfrm>
          <a:prstGeom prst="rect">
            <a:avLst/>
          </a:prstGeom>
          <a:solidFill>
            <a:srgbClr val="C3D69B"/>
          </a:solidFill>
          <a:ln w="12700">
            <a:miter lim="400000"/>
          </a:ln>
          <a:effectLst>
            <a:outerShdw blurRad="50800" dist="50800" dir="5400000" rotWithShape="0">
              <a:schemeClr val="accent6"/>
            </a:outerShdw>
          </a:effectLst>
          <a:extLst>
            <a:ext uri="{C572A759-6A51-4108-AA02-DFA0A04FC94B}">
              <ma14:wrappingTextBoxFlag xmlns:ma14="http://schemas.microsoft.com/office/mac/drawingml/2011/main" xmlns="" val="1"/>
            </a:ext>
          </a:extLst>
        </p:spPr>
        <p:txBody>
          <a:bodyPr lIns="45719" rIns="45719" anchor="ctr">
            <a:normAutofit/>
          </a:bodyPr>
          <a:lstStyle>
            <a:lvl1pPr>
              <a:defRPr sz="4400" cap="small">
                <a:latin typeface="Arial"/>
                <a:ea typeface="Arial"/>
                <a:cs typeface="Arial"/>
                <a:sym typeface="Arial"/>
              </a:defRPr>
            </a:lvl1pPr>
          </a:lstStyle>
          <a:p>
            <a:pPr algn="r"/>
            <a:r>
              <a:rPr lang="en-GB" sz="3200" dirty="0"/>
              <a:t>Strategic Framework</a:t>
            </a:r>
            <a:endParaRPr sz="3200" dirty="0"/>
          </a:p>
        </p:txBody>
      </p:sp>
      <p:sp>
        <p:nvSpPr>
          <p:cNvPr id="5" name="Right Triangle 4">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647" name="Slide Number Placeholder 2"/>
          <p:cNvSpPr>
            <a:spLocks noGrp="1"/>
          </p:cNvSpPr>
          <p:nvPr>
            <p:ph type="sldNum" sz="quarter" idx="2"/>
          </p:nvPr>
        </p:nvSpPr>
        <p:spPr>
          <a:xfrm>
            <a:off x="8790132" y="6422801"/>
            <a:ext cx="300722" cy="33855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600" b="1">
                <a:solidFill>
                  <a:schemeClr val="bg1"/>
                </a:solidFill>
              </a:rPr>
              <a:pPr/>
              <a:t>16</a:t>
            </a:fld>
            <a:endParaRPr b="1" dirty="0">
              <a:solidFill>
                <a:schemeClr val="bg1"/>
              </a:solidFill>
            </a:endParaRPr>
          </a:p>
        </p:txBody>
      </p:sp>
    </p:spTree>
    <p:extLst>
      <p:ext uri="{BB962C8B-B14F-4D97-AF65-F5344CB8AC3E}">
        <p14:creationId xmlns:p14="http://schemas.microsoft.com/office/powerpoint/2010/main" xmlns="" val="150354313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logo Small business devleopment dept_1"/>
          <p:cNvPicPr>
            <a:picLocks noChangeAspect="1" noChangeArrowheads="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9925"/>
            <a:ext cx="175260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Title 1"/>
          <p:cNvSpPr>
            <a:spLocks noGrp="1"/>
          </p:cNvSpPr>
          <p:nvPr>
            <p:ph type="title"/>
          </p:nvPr>
        </p:nvSpPr>
        <p:spPr>
          <a:xfrm>
            <a:off x="0" y="-2"/>
            <a:ext cx="9132888" cy="704856"/>
          </a:xfrm>
          <a:solidFill>
            <a:schemeClr val="accent3">
              <a:lumMod val="60000"/>
              <a:lumOff val="40000"/>
            </a:schemeClr>
          </a:solidFill>
          <a:effectLst>
            <a:outerShdw blurRad="50800" dist="50800" dir="5400000" algn="ctr" rotWithShape="0">
              <a:schemeClr val="accent6"/>
            </a:outerShdw>
          </a:effectLst>
        </p:spPr>
        <p:txBody>
          <a:bodyPr rtlCol="0">
            <a:normAutofit/>
          </a:bodyPr>
          <a:lstStyle/>
          <a:p>
            <a:pPr lvl="0" algn="r" eaLnBrk="1" hangingPunct="1">
              <a:defRPr/>
            </a:pPr>
            <a:r>
              <a:rPr lang="en-US" sz="3600" b="1" cap="small" dirty="0">
                <a:latin typeface="Arial" panose="020B0604020202020204" pitchFamily="34" charset="0"/>
                <a:cs typeface="Arial" panose="020B0604020202020204" pitchFamily="34" charset="0"/>
                <a:sym typeface="Arial"/>
              </a:rPr>
              <a:t>Strategic Framework</a:t>
            </a:r>
          </a:p>
        </p:txBody>
      </p:sp>
      <p:graphicFrame>
        <p:nvGraphicFramePr>
          <p:cNvPr id="2" name="Table 1"/>
          <p:cNvGraphicFramePr>
            <a:graphicFrameLocks noGrp="1"/>
          </p:cNvGraphicFramePr>
          <p:nvPr>
            <p:extLst>
              <p:ext uri="{D42A27DB-BD31-4B8C-83A1-F6EECF244321}">
                <p14:modId xmlns:p14="http://schemas.microsoft.com/office/powerpoint/2010/main" xmlns="" val="3507299395"/>
              </p:ext>
            </p:extLst>
          </p:nvPr>
        </p:nvGraphicFramePr>
        <p:xfrm>
          <a:off x="0" y="853534"/>
          <a:ext cx="9132888" cy="5065457"/>
        </p:xfrm>
        <a:graphic>
          <a:graphicData uri="http://schemas.openxmlformats.org/drawingml/2006/table">
            <a:tbl>
              <a:tblPr firstRow="1" firstCol="1" bandRow="1"/>
              <a:tblGrid>
                <a:gridCol w="9132888">
                  <a:extLst>
                    <a:ext uri="{9D8B030D-6E8A-4147-A177-3AD203B41FA5}">
                      <a16:colId xmlns:a16="http://schemas.microsoft.com/office/drawing/2014/main" xmlns="" val="20000"/>
                    </a:ext>
                  </a:extLst>
                </a:gridCol>
              </a:tblGrid>
              <a:tr h="515135">
                <a:tc>
                  <a:txBody>
                    <a:bodyPr/>
                    <a:lstStyle/>
                    <a:p>
                      <a:pPr algn="ctr">
                        <a:lnSpc>
                          <a:spcPct val="110000"/>
                        </a:lnSpc>
                        <a:spcBef>
                          <a:spcPts val="500"/>
                        </a:spcBef>
                        <a:spcAft>
                          <a:spcPts val="500"/>
                        </a:spcAft>
                      </a:pPr>
                      <a:r>
                        <a:rPr lang="en-ZA" sz="1800" b="1" dirty="0">
                          <a:effectLst/>
                          <a:latin typeface="Arial" panose="020B0604020202020204" pitchFamily="34" charset="0"/>
                          <a:ea typeface="Calibri" panose="020F0502020204030204" pitchFamily="34" charset="0"/>
                          <a:cs typeface="Arial" panose="020B0604020202020204" pitchFamily="34" charset="0"/>
                        </a:rPr>
                        <a:t>LEGISLATIVE and REGULATORY</a:t>
                      </a:r>
                      <a:r>
                        <a:rPr lang="en-ZA" sz="1800" b="1" baseline="0" dirty="0">
                          <a:effectLst/>
                          <a:latin typeface="Arial" panose="020B0604020202020204" pitchFamily="34" charset="0"/>
                          <a:ea typeface="Calibri" panose="020F0502020204030204" pitchFamily="34" charset="0"/>
                          <a:cs typeface="Arial" panose="020B0604020202020204" pitchFamily="34" charset="0"/>
                        </a:rPr>
                        <a:t> REQUIREMENTS</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4550322">
                <a:tc>
                  <a:txBody>
                    <a:bodyPr/>
                    <a:lstStyle/>
                    <a:p>
                      <a:pPr marL="342900" marR="0" lvl="0" indent="-342900" algn="just" defTabSz="914400" rtl="0" eaLnBrk="1" fontAlgn="auto" latinLnBrk="0" hangingPunct="1">
                        <a:lnSpc>
                          <a:spcPct val="110000"/>
                        </a:lnSpc>
                        <a:spcBef>
                          <a:spcPts val="700"/>
                        </a:spcBef>
                        <a:spcAft>
                          <a:spcPts val="1050"/>
                        </a:spcAft>
                        <a:buClrTx/>
                        <a:buSzPct val="100000"/>
                        <a:buFont typeface="Symbol" panose="05050102010706020507" pitchFamily="18" charset="2"/>
                        <a:buAutoNum type="arabicPeriod"/>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Constitution of the Republic of South Africa, 1996 (Act No 108 of 1996): Chapter 5, Section 92 on Accountability and Responsibilities of the Ministers and Deputy Ministers.</a:t>
                      </a:r>
                    </a:p>
                    <a:p>
                      <a:pPr marL="342900" marR="0" lvl="0" indent="-342900" algn="just" defTabSz="914400" rtl="0" eaLnBrk="1" fontAlgn="auto" latinLnBrk="0" hangingPunct="1">
                        <a:lnSpc>
                          <a:spcPct val="110000"/>
                        </a:lnSpc>
                        <a:spcBef>
                          <a:spcPts val="700"/>
                        </a:spcBef>
                        <a:spcAft>
                          <a:spcPts val="1050"/>
                        </a:spcAft>
                        <a:buClrTx/>
                        <a:buSzPct val="100000"/>
                        <a:buFont typeface="Symbol" panose="05050102010706020507" pitchFamily="18" charset="2"/>
                        <a:buAutoNum type="arabicPeriod"/>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Constitution of the Republic of South Africa, 1996 (Act No 108 of 1996): Chapter 10, Section 195 on Basic values and principles governing public administration.</a:t>
                      </a:r>
                    </a:p>
                    <a:p>
                      <a:pPr marL="342900" marR="0" lvl="0" indent="-342900" algn="just" defTabSz="914400" rtl="0" eaLnBrk="1" fontAlgn="auto" latinLnBrk="0" hangingPunct="1">
                        <a:lnSpc>
                          <a:spcPct val="110000"/>
                        </a:lnSpc>
                        <a:spcBef>
                          <a:spcPts val="700"/>
                        </a:spcBef>
                        <a:spcAft>
                          <a:spcPts val="1050"/>
                        </a:spcAft>
                        <a:buClrTx/>
                        <a:buSzPct val="100000"/>
                        <a:buFont typeface="Symbol" panose="05050102010706020507" pitchFamily="18" charset="2"/>
                        <a:buAutoNum type="arabicPeriod"/>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Public Finance Management Act (1999) – Chapter 4 on National Budgets.</a:t>
                      </a:r>
                    </a:p>
                    <a:p>
                      <a:pPr marL="342900" marR="0" lvl="0" indent="-342900" algn="just" defTabSz="914400" rtl="0" eaLnBrk="1" fontAlgn="auto" latinLnBrk="0" hangingPunct="1">
                        <a:lnSpc>
                          <a:spcPct val="110000"/>
                        </a:lnSpc>
                        <a:spcBef>
                          <a:spcPts val="700"/>
                        </a:spcBef>
                        <a:spcAft>
                          <a:spcPts val="1050"/>
                        </a:spcAft>
                        <a:buClrTx/>
                        <a:buSzPct val="100000"/>
                        <a:buFont typeface="Symbol" panose="05050102010706020507" pitchFamily="18" charset="2"/>
                        <a:buAutoNum type="arabicPeriod"/>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Treasury Regulations – Chapter 5, 6 and 30 (read in conjunction with Sections 38 (1) (a) (</a:t>
                      </a:r>
                      <a:r>
                        <a:rPr kumimoji="0" lang="en-GB" sz="18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i</a:t>
                      </a:r>
                      <a:r>
                        <a:rPr kumimoji="0" lang="en-GB"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 and 76 (4) (e) of the PFMA) in relation to Strategic Planning and Budgeting.</a:t>
                      </a:r>
                    </a:p>
                    <a:p>
                      <a:pPr marL="342900" marR="0" lvl="0" indent="-342900" algn="just" defTabSz="914400" rtl="0" eaLnBrk="1" fontAlgn="auto" latinLnBrk="0" hangingPunct="1">
                        <a:lnSpc>
                          <a:spcPct val="110000"/>
                        </a:lnSpc>
                        <a:spcBef>
                          <a:spcPts val="700"/>
                        </a:spcBef>
                        <a:spcAft>
                          <a:spcPts val="1050"/>
                        </a:spcAft>
                        <a:buClrTx/>
                        <a:buSzPct val="100000"/>
                        <a:buFont typeface="Symbol" panose="05050102010706020507" pitchFamily="18" charset="2"/>
                        <a:buAutoNum type="arabicPeriod"/>
                        <a:tabLst/>
                        <a:defRPr/>
                      </a:pPr>
                      <a:r>
                        <a:rPr kumimoji="0" lang="en-GB"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Chapter 1, Part 3B of the Public Service Regulations, 2001 in relation to strategic planning, organisational structure and promotion of efficient, economic and effective human resource planning</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6" name="Right Triangle 5">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7827" name="Slide Number Placeholder 1"/>
          <p:cNvSpPr>
            <a:spLocks noGrp="1"/>
          </p:cNvSpPr>
          <p:nvPr>
            <p:ph type="sldNum" sz="quarter" idx="4294967295"/>
          </p:nvPr>
        </p:nvSpPr>
        <p:spPr bwMode="auto">
          <a:xfrm>
            <a:off x="8800757" y="6401535"/>
            <a:ext cx="300722" cy="3385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81644A7-0C56-4FE1-AA8B-1A8D531D2A01}" type="slidenum">
              <a:rPr lang="en-US" altLang="en-US" sz="1600" b="1" smtClean="0">
                <a:solidFill>
                  <a:schemeClr val="bg1"/>
                </a:solidFill>
              </a:rPr>
              <a:pPr>
                <a:spcBef>
                  <a:spcPct val="0"/>
                </a:spcBef>
                <a:buFontTx/>
                <a:buNone/>
              </a:pPr>
              <a:t>17</a:t>
            </a:fld>
            <a:endParaRPr lang="en-US" altLang="en-US" sz="1600" b="1" dirty="0">
              <a:solidFill>
                <a:schemeClr val="bg1"/>
              </a:solidFill>
            </a:endParaRPr>
          </a:p>
        </p:txBody>
      </p:sp>
    </p:spTree>
    <p:extLst>
      <p:ext uri="{BB962C8B-B14F-4D97-AF65-F5344CB8AC3E}">
        <p14:creationId xmlns:p14="http://schemas.microsoft.com/office/powerpoint/2010/main" xmlns="" val="244295920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logo Small business devleopment dept_1"/>
          <p:cNvPicPr>
            <a:picLocks noChangeAspect="1" noChangeArrowheads="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9925"/>
            <a:ext cx="175260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Title 1"/>
          <p:cNvSpPr>
            <a:spLocks noGrp="1"/>
          </p:cNvSpPr>
          <p:nvPr>
            <p:ph type="title"/>
          </p:nvPr>
        </p:nvSpPr>
        <p:spPr>
          <a:xfrm>
            <a:off x="0" y="21988"/>
            <a:ext cx="9132888" cy="786086"/>
          </a:xfrm>
          <a:solidFill>
            <a:schemeClr val="accent3">
              <a:lumMod val="60000"/>
              <a:lumOff val="40000"/>
            </a:schemeClr>
          </a:solidFill>
          <a:effectLst>
            <a:outerShdw blurRad="50800" dist="50800" dir="5400000" algn="ctr" rotWithShape="0">
              <a:schemeClr val="accent6"/>
            </a:outerShdw>
          </a:effectLst>
        </p:spPr>
        <p:txBody>
          <a:bodyPr rtlCol="0">
            <a:normAutofit/>
          </a:bodyPr>
          <a:lstStyle/>
          <a:p>
            <a:pPr lvl="0" algn="r" eaLnBrk="1" hangingPunct="1">
              <a:defRPr/>
            </a:pPr>
            <a:r>
              <a:rPr lang="en-US" sz="3600" b="1" cap="small" dirty="0">
                <a:latin typeface="Arial" panose="020B0604020202020204" pitchFamily="34" charset="0"/>
                <a:cs typeface="Arial" panose="020B0604020202020204" pitchFamily="34" charset="0"/>
                <a:sym typeface="Arial"/>
              </a:rPr>
              <a:t>Strategic Framework</a:t>
            </a:r>
          </a:p>
        </p:txBody>
      </p:sp>
      <p:graphicFrame>
        <p:nvGraphicFramePr>
          <p:cNvPr id="2" name="Table 1"/>
          <p:cNvGraphicFramePr>
            <a:graphicFrameLocks noGrp="1"/>
          </p:cNvGraphicFramePr>
          <p:nvPr>
            <p:extLst>
              <p:ext uri="{D42A27DB-BD31-4B8C-83A1-F6EECF244321}">
                <p14:modId xmlns:p14="http://schemas.microsoft.com/office/powerpoint/2010/main" xmlns="" val="2346574009"/>
              </p:ext>
            </p:extLst>
          </p:nvPr>
        </p:nvGraphicFramePr>
        <p:xfrm>
          <a:off x="11112" y="941618"/>
          <a:ext cx="9132888" cy="1456289"/>
        </p:xfrm>
        <a:graphic>
          <a:graphicData uri="http://schemas.openxmlformats.org/drawingml/2006/table">
            <a:tbl>
              <a:tblPr firstRow="1" firstCol="1" bandRow="1"/>
              <a:tblGrid>
                <a:gridCol w="9132888">
                  <a:extLst>
                    <a:ext uri="{9D8B030D-6E8A-4147-A177-3AD203B41FA5}">
                      <a16:colId xmlns:a16="http://schemas.microsoft.com/office/drawing/2014/main" xmlns="" val="20000"/>
                    </a:ext>
                  </a:extLst>
                </a:gridCol>
              </a:tblGrid>
              <a:tr h="291078">
                <a:tc>
                  <a:txBody>
                    <a:bodyPr/>
                    <a:lstStyle/>
                    <a:p>
                      <a:pPr algn="ctr">
                        <a:lnSpc>
                          <a:spcPct val="110000"/>
                        </a:lnSpc>
                        <a:spcBef>
                          <a:spcPts val="500"/>
                        </a:spcBef>
                        <a:spcAft>
                          <a:spcPts val="500"/>
                        </a:spcAft>
                      </a:pPr>
                      <a:r>
                        <a:rPr lang="en-ZA" sz="1800" b="1" dirty="0">
                          <a:effectLst/>
                          <a:latin typeface="Arial" panose="020B0604020202020204" pitchFamily="34" charset="0"/>
                          <a:ea typeface="Calibri" panose="020F0502020204030204" pitchFamily="34" charset="0"/>
                          <a:cs typeface="Arial" panose="020B0604020202020204" pitchFamily="34" charset="0"/>
                        </a:rPr>
                        <a:t>AIM</a:t>
                      </a:r>
                      <a:r>
                        <a:rPr lang="en-ZA" sz="1800" b="1" baseline="0" dirty="0">
                          <a:effectLst/>
                          <a:latin typeface="Arial" panose="020B0604020202020204" pitchFamily="34" charset="0"/>
                          <a:ea typeface="Calibri" panose="020F0502020204030204" pitchFamily="34" charset="0"/>
                          <a:cs typeface="Arial" panose="020B0604020202020204" pitchFamily="34" charset="0"/>
                        </a:rPr>
                        <a:t> AND PURPOSE</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1154537">
                <a:tc>
                  <a:txBody>
                    <a:bodyPr/>
                    <a:lstStyle/>
                    <a:p>
                      <a:pPr marL="381635" marR="416560" algn="ctr">
                        <a:lnSpc>
                          <a:spcPct val="110000"/>
                        </a:lnSpc>
                        <a:spcBef>
                          <a:spcPts val="500"/>
                        </a:spcBef>
                        <a:spcAft>
                          <a:spcPts val="500"/>
                        </a:spcAft>
                      </a:pPr>
                      <a:r>
                        <a:rPr lang="en-ZA" sz="1800" dirty="0">
                          <a:effectLst/>
                          <a:latin typeface="Arial" panose="020B0604020202020204" pitchFamily="34" charset="0"/>
                          <a:ea typeface="Calibri" panose="020F0502020204030204" pitchFamily="34" charset="0"/>
                          <a:cs typeface="Arial" panose="020B0604020202020204" pitchFamily="34" charset="0"/>
                        </a:rPr>
                        <a:t>To support the radical transformation of the economy through the promotion and development of sustainable and competitive entrepreneurs, small businesses and co-operatives, that contribute to job creation and economic growth.</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4238989131"/>
              </p:ext>
            </p:extLst>
          </p:nvPr>
        </p:nvGraphicFramePr>
        <p:xfrm>
          <a:off x="0" y="2238371"/>
          <a:ext cx="9132887" cy="1602370"/>
        </p:xfrm>
        <a:graphic>
          <a:graphicData uri="http://schemas.openxmlformats.org/drawingml/2006/table">
            <a:tbl>
              <a:tblPr firstRow="1" firstCol="1" bandRow="1"/>
              <a:tblGrid>
                <a:gridCol w="9132887">
                  <a:extLst>
                    <a:ext uri="{9D8B030D-6E8A-4147-A177-3AD203B41FA5}">
                      <a16:colId xmlns:a16="http://schemas.microsoft.com/office/drawing/2014/main" xmlns="" val="20000"/>
                    </a:ext>
                  </a:extLst>
                </a:gridCol>
              </a:tblGrid>
              <a:tr h="320474">
                <a:tc>
                  <a:txBody>
                    <a:bodyPr/>
                    <a:lstStyle/>
                    <a:p>
                      <a:pPr algn="ctr">
                        <a:lnSpc>
                          <a:spcPct val="110000"/>
                        </a:lnSpc>
                        <a:spcBef>
                          <a:spcPts val="500"/>
                        </a:spcBef>
                        <a:spcAft>
                          <a:spcPts val="500"/>
                        </a:spcAft>
                      </a:pPr>
                      <a:r>
                        <a:rPr lang="en-ZA" sz="1800" b="1" dirty="0">
                          <a:effectLst/>
                          <a:latin typeface="Arial" panose="020B0604020202020204" pitchFamily="34" charset="0"/>
                          <a:ea typeface="Calibri" panose="020F0502020204030204" pitchFamily="34" charset="0"/>
                          <a:cs typeface="Arial" panose="020B0604020202020204" pitchFamily="34" charset="0"/>
                        </a:rPr>
                        <a:t>MANDATE</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1281896">
                <a:tc>
                  <a:txBody>
                    <a:bodyPr/>
                    <a:lstStyle/>
                    <a:p>
                      <a:pPr marL="457200" marR="596900" algn="ctr">
                        <a:lnSpc>
                          <a:spcPct val="110000"/>
                        </a:lnSpc>
                        <a:spcBef>
                          <a:spcPts val="500"/>
                        </a:spcBef>
                        <a:spcAft>
                          <a:spcPts val="500"/>
                        </a:spcAft>
                      </a:pPr>
                      <a:r>
                        <a:rPr lang="en-ZA" sz="1800" dirty="0">
                          <a:effectLst/>
                          <a:latin typeface="Arial" panose="020B0604020202020204" pitchFamily="34" charset="0"/>
                          <a:ea typeface="Calibri" panose="020F0502020204030204" pitchFamily="34" charset="0"/>
                          <a:cs typeface="Arial" panose="020B0604020202020204" pitchFamily="34" charset="0"/>
                        </a:rPr>
                        <a:t>To lead and coordinate an integrated approach to the promotion and development of entrepreneurship, small businesses and co-operatives, and ensure an enabling legislative and policy environment to support their growth and sustainability.</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3698373154"/>
              </p:ext>
            </p:extLst>
          </p:nvPr>
        </p:nvGraphicFramePr>
        <p:xfrm>
          <a:off x="0" y="3830467"/>
          <a:ext cx="9132888" cy="1056421"/>
        </p:xfrm>
        <a:graphic>
          <a:graphicData uri="http://schemas.openxmlformats.org/drawingml/2006/table">
            <a:tbl>
              <a:tblPr firstRow="1" firstCol="1" bandRow="1"/>
              <a:tblGrid>
                <a:gridCol w="9132888">
                  <a:extLst>
                    <a:ext uri="{9D8B030D-6E8A-4147-A177-3AD203B41FA5}">
                      <a16:colId xmlns:a16="http://schemas.microsoft.com/office/drawing/2014/main" xmlns="" val="20000"/>
                    </a:ext>
                  </a:extLst>
                </a:gridCol>
              </a:tblGrid>
              <a:tr h="262471">
                <a:tc>
                  <a:txBody>
                    <a:bodyPr/>
                    <a:lstStyle/>
                    <a:p>
                      <a:pPr algn="ctr">
                        <a:lnSpc>
                          <a:spcPct val="110000"/>
                        </a:lnSpc>
                        <a:spcBef>
                          <a:spcPts val="500"/>
                        </a:spcBef>
                        <a:spcAft>
                          <a:spcPts val="500"/>
                        </a:spcAft>
                      </a:pPr>
                      <a:r>
                        <a:rPr lang="en-ZA" sz="1800" b="1" dirty="0">
                          <a:effectLst/>
                          <a:latin typeface="Arial" panose="020B0604020202020204" pitchFamily="34" charset="0"/>
                          <a:ea typeface="Calibri" panose="020F0502020204030204" pitchFamily="34" charset="0"/>
                          <a:cs typeface="Arial" panose="020B0604020202020204" pitchFamily="34" charset="0"/>
                        </a:rPr>
                        <a:t>VISION</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754669">
                <a:tc>
                  <a:txBody>
                    <a:bodyPr/>
                    <a:lstStyle/>
                    <a:p>
                      <a:pPr marL="457200" marR="596900" algn="ctr">
                        <a:lnSpc>
                          <a:spcPct val="110000"/>
                        </a:lnSpc>
                        <a:spcBef>
                          <a:spcPts val="500"/>
                        </a:spcBef>
                        <a:spcAft>
                          <a:spcPts val="500"/>
                        </a:spcAft>
                      </a:pPr>
                      <a:r>
                        <a:rPr lang="en-ZA" sz="1800" dirty="0">
                          <a:effectLst/>
                          <a:latin typeface="Arial" panose="020B0604020202020204" pitchFamily="34" charset="0"/>
                          <a:ea typeface="Calibri" panose="020F0502020204030204" pitchFamily="34" charset="0"/>
                          <a:cs typeface="Arial" panose="020B0604020202020204" pitchFamily="34" charset="0"/>
                        </a:rPr>
                        <a:t>A radically transformed economy through integrated and effective enterprise development and entrepreneurship promotion.</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350177147"/>
              </p:ext>
            </p:extLst>
          </p:nvPr>
        </p:nvGraphicFramePr>
        <p:xfrm>
          <a:off x="0" y="4825793"/>
          <a:ext cx="9132888" cy="1295093"/>
        </p:xfrm>
        <a:graphic>
          <a:graphicData uri="http://schemas.openxmlformats.org/drawingml/2006/table">
            <a:tbl>
              <a:tblPr firstRow="1" firstCol="1" bandRow="1"/>
              <a:tblGrid>
                <a:gridCol w="9132888">
                  <a:extLst>
                    <a:ext uri="{9D8B030D-6E8A-4147-A177-3AD203B41FA5}">
                      <a16:colId xmlns:a16="http://schemas.microsoft.com/office/drawing/2014/main" xmlns="" val="20000"/>
                    </a:ext>
                  </a:extLst>
                </a:gridCol>
              </a:tblGrid>
              <a:tr h="283703">
                <a:tc>
                  <a:txBody>
                    <a:bodyPr/>
                    <a:lstStyle/>
                    <a:p>
                      <a:pPr algn="ctr">
                        <a:lnSpc>
                          <a:spcPct val="110000"/>
                        </a:lnSpc>
                        <a:spcBef>
                          <a:spcPts val="500"/>
                        </a:spcBef>
                        <a:spcAft>
                          <a:spcPts val="500"/>
                        </a:spcAft>
                      </a:pPr>
                      <a:r>
                        <a:rPr lang="en-ZA" sz="1800" b="1" dirty="0">
                          <a:effectLst/>
                          <a:latin typeface="Arial" panose="020B0604020202020204" pitchFamily="34" charset="0"/>
                          <a:ea typeface="Calibri" panose="020F0502020204030204" pitchFamily="34" charset="0"/>
                          <a:cs typeface="Arial" panose="020B0604020202020204" pitchFamily="34" charset="0"/>
                        </a:rPr>
                        <a:t>MISSION</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993341">
                <a:tc>
                  <a:txBody>
                    <a:bodyPr/>
                    <a:lstStyle/>
                    <a:p>
                      <a:pPr marL="457200" marR="687070" algn="ctr">
                        <a:lnSpc>
                          <a:spcPct val="110000"/>
                        </a:lnSpc>
                        <a:spcBef>
                          <a:spcPts val="500"/>
                        </a:spcBef>
                        <a:spcAft>
                          <a:spcPts val="500"/>
                        </a:spcAft>
                      </a:pPr>
                      <a:r>
                        <a:rPr lang="en-ZA" sz="1800" dirty="0">
                          <a:effectLst/>
                          <a:latin typeface="Arial" panose="020B0604020202020204" pitchFamily="34" charset="0"/>
                          <a:ea typeface="Calibri" panose="020F0502020204030204" pitchFamily="34" charset="0"/>
                          <a:cs typeface="Arial" panose="020B0604020202020204" pitchFamily="34" charset="0"/>
                        </a:rPr>
                        <a:t>The coordination, integration and mobilisation of efforts and resources towards the creation of an enabling environment for the growth and sustainability of small businesses and co-operatives.</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9" name="Right Triangle 8">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7827" name="Slide Number Placeholder 1"/>
          <p:cNvSpPr>
            <a:spLocks noGrp="1"/>
          </p:cNvSpPr>
          <p:nvPr>
            <p:ph type="sldNum" sz="quarter" idx="4294967295"/>
          </p:nvPr>
        </p:nvSpPr>
        <p:spPr bwMode="auto">
          <a:xfrm>
            <a:off x="8779487" y="6433434"/>
            <a:ext cx="300722" cy="3385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81644A7-0C56-4FE1-AA8B-1A8D531D2A01}" type="slidenum">
              <a:rPr lang="en-US" altLang="en-US" sz="1600" b="1" smtClean="0">
                <a:solidFill>
                  <a:schemeClr val="bg1"/>
                </a:solidFill>
              </a:rPr>
              <a:pPr>
                <a:spcBef>
                  <a:spcPct val="0"/>
                </a:spcBef>
                <a:buFontTx/>
                <a:buNone/>
              </a:pPr>
              <a:t>18</a:t>
            </a:fld>
            <a:endParaRPr lang="en-US" altLang="en-US" sz="1600" b="1" dirty="0">
              <a:solidFill>
                <a:schemeClr val="bg1"/>
              </a:solidFill>
            </a:endParaRPr>
          </a:p>
        </p:txBody>
      </p:sp>
    </p:spTree>
    <p:extLst>
      <p:ext uri="{BB962C8B-B14F-4D97-AF65-F5344CB8AC3E}">
        <p14:creationId xmlns:p14="http://schemas.microsoft.com/office/powerpoint/2010/main" xmlns="" val="98736959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logo Small business devleopment dept_1"/>
          <p:cNvPicPr>
            <a:picLocks noChangeAspect="1" noChangeArrowheads="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9925"/>
            <a:ext cx="175260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Title 1"/>
          <p:cNvSpPr>
            <a:spLocks noGrp="1"/>
          </p:cNvSpPr>
          <p:nvPr>
            <p:ph type="title"/>
          </p:nvPr>
        </p:nvSpPr>
        <p:spPr>
          <a:xfrm>
            <a:off x="0" y="11714"/>
            <a:ext cx="9132888" cy="786086"/>
          </a:xfrm>
          <a:solidFill>
            <a:schemeClr val="accent3">
              <a:lumMod val="60000"/>
              <a:lumOff val="40000"/>
            </a:schemeClr>
          </a:solidFill>
          <a:effectLst>
            <a:outerShdw blurRad="50800" dist="50800" dir="5400000" algn="ctr" rotWithShape="0">
              <a:schemeClr val="accent6"/>
            </a:outerShdw>
          </a:effectLst>
        </p:spPr>
        <p:txBody>
          <a:bodyPr rtlCol="0">
            <a:normAutofit/>
          </a:bodyPr>
          <a:lstStyle/>
          <a:p>
            <a:pPr lvl="0" algn="r" eaLnBrk="1" hangingPunct="1">
              <a:defRPr/>
            </a:pPr>
            <a:r>
              <a:rPr lang="en-US" sz="3600" b="1" cap="small" dirty="0">
                <a:latin typeface="Arial" panose="020B0604020202020204" pitchFamily="34" charset="0"/>
                <a:cs typeface="Arial" panose="020B0604020202020204" pitchFamily="34" charset="0"/>
                <a:sym typeface="Arial"/>
              </a:rPr>
              <a:t>Approach to Implementing the Mandate</a:t>
            </a:r>
          </a:p>
        </p:txBody>
      </p:sp>
      <p:sp>
        <p:nvSpPr>
          <p:cNvPr id="9" name="Right Triangle 8">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7827" name="Slide Number Placeholder 1"/>
          <p:cNvSpPr>
            <a:spLocks noGrp="1"/>
          </p:cNvSpPr>
          <p:nvPr>
            <p:ph type="sldNum" sz="quarter" idx="4294967295"/>
          </p:nvPr>
        </p:nvSpPr>
        <p:spPr bwMode="auto">
          <a:xfrm>
            <a:off x="8779487" y="6433434"/>
            <a:ext cx="300722" cy="3385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81644A7-0C56-4FE1-AA8B-1A8D531D2A01}" type="slidenum">
              <a:rPr lang="en-US" altLang="en-US" sz="1600" b="1" smtClean="0">
                <a:solidFill>
                  <a:schemeClr val="bg1"/>
                </a:solidFill>
              </a:rPr>
              <a:pPr>
                <a:spcBef>
                  <a:spcPct val="0"/>
                </a:spcBef>
                <a:buFontTx/>
                <a:buNone/>
              </a:pPr>
              <a:t>19</a:t>
            </a:fld>
            <a:endParaRPr lang="en-US" altLang="en-US" sz="1600" b="1" dirty="0">
              <a:solidFill>
                <a:schemeClr val="bg1"/>
              </a:solidFill>
            </a:endParaRPr>
          </a:p>
        </p:txBody>
      </p:sp>
      <p:sp>
        <p:nvSpPr>
          <p:cNvPr id="10" name="Title 1"/>
          <p:cNvSpPr txBox="1">
            <a:spLocks/>
          </p:cNvSpPr>
          <p:nvPr/>
        </p:nvSpPr>
        <p:spPr>
          <a:xfrm>
            <a:off x="152400" y="805902"/>
            <a:ext cx="8811113" cy="90909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fontScale="47500" lnSpcReduction="20000"/>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en-ZA" dirty="0">
                <a:latin typeface="Arial" pitchFamily="34" charset="0"/>
                <a:cs typeface="Arial" pitchFamily="34" charset="0"/>
              </a:rPr>
              <a:t>Balancing the dichotomy of supporting established SMMEs with high growth-potential and survivalist start-up, and informal businesses.</a:t>
            </a:r>
          </a:p>
        </p:txBody>
      </p:sp>
      <p:grpSp>
        <p:nvGrpSpPr>
          <p:cNvPr id="11" name="Group 10"/>
          <p:cNvGrpSpPr/>
          <p:nvPr/>
        </p:nvGrpSpPr>
        <p:grpSpPr>
          <a:xfrm>
            <a:off x="838200" y="1666127"/>
            <a:ext cx="7467600" cy="3751302"/>
            <a:chOff x="448722" y="1635448"/>
            <a:chExt cx="7985499" cy="4086905"/>
          </a:xfrm>
        </p:grpSpPr>
        <p:sp>
          <p:nvSpPr>
            <p:cNvPr id="12" name="Line 30"/>
            <p:cNvSpPr>
              <a:spLocks noChangeShapeType="1"/>
            </p:cNvSpPr>
            <p:nvPr/>
          </p:nvSpPr>
          <p:spPr bwMode="auto">
            <a:xfrm>
              <a:off x="3593687" y="5585870"/>
              <a:ext cx="1824295" cy="0"/>
            </a:xfrm>
            <a:prstGeom prst="line">
              <a:avLst/>
            </a:prstGeom>
            <a:noFill/>
            <a:ln w="9525">
              <a:solidFill>
                <a:schemeClr val="hlink"/>
              </a:solidFill>
              <a:round/>
              <a:headEnd type="none" w="sm" len="sm"/>
              <a:tailEnd type="none" w="sm" len="sm"/>
            </a:ln>
          </p:spPr>
          <p:txBody>
            <a:bodyPr wrap="none" anchor="ctr"/>
            <a:lstStyle/>
            <a:p>
              <a:endParaRPr lang="en-GB">
                <a:solidFill>
                  <a:prstClr val="black"/>
                </a:solidFill>
              </a:endParaRPr>
            </a:p>
          </p:txBody>
        </p:sp>
        <p:sp>
          <p:nvSpPr>
            <p:cNvPr id="13" name="AutoShape 31"/>
            <p:cNvSpPr>
              <a:spLocks noChangeArrowheads="1"/>
            </p:cNvSpPr>
            <p:nvPr/>
          </p:nvSpPr>
          <p:spPr bwMode="auto">
            <a:xfrm rot="20460000">
              <a:off x="4405230" y="4721932"/>
              <a:ext cx="2266955" cy="101478"/>
            </a:xfrm>
            <a:prstGeom prst="roundRect">
              <a:avLst>
                <a:gd name="adj" fmla="val 40903"/>
              </a:avLst>
            </a:prstGeom>
            <a:solidFill>
              <a:schemeClr val="accent3"/>
            </a:solidFill>
            <a:ln w="9525">
              <a:solidFill>
                <a:schemeClr val="tx1"/>
              </a:solidFill>
              <a:round/>
              <a:headEnd/>
              <a:tailEnd/>
            </a:ln>
          </p:spPr>
          <p:txBody>
            <a:bodyPr wrap="none" anchor="ctr"/>
            <a:lstStyle/>
            <a:p>
              <a:endParaRPr lang="en-ZA">
                <a:solidFill>
                  <a:prstClr val="black"/>
                </a:solidFill>
              </a:endParaRPr>
            </a:p>
          </p:txBody>
        </p:sp>
        <p:sp>
          <p:nvSpPr>
            <p:cNvPr id="14" name="Freeform 34"/>
            <p:cNvSpPr>
              <a:spLocks/>
            </p:cNvSpPr>
            <p:nvPr/>
          </p:nvSpPr>
          <p:spPr bwMode="auto">
            <a:xfrm>
              <a:off x="6482713" y="4011583"/>
              <a:ext cx="130786" cy="501907"/>
            </a:xfrm>
            <a:custGeom>
              <a:avLst/>
              <a:gdLst>
                <a:gd name="T0" fmla="*/ 0 w 78"/>
                <a:gd name="T1" fmla="*/ 316 h 366"/>
                <a:gd name="T2" fmla="*/ 0 w 78"/>
                <a:gd name="T3" fmla="*/ 47 h 366"/>
                <a:gd name="T4" fmla="*/ 9 w 78"/>
                <a:gd name="T5" fmla="*/ 24 h 366"/>
                <a:gd name="T6" fmla="*/ 17 w 78"/>
                <a:gd name="T7" fmla="*/ 8 h 366"/>
                <a:gd name="T8" fmla="*/ 24 w 78"/>
                <a:gd name="T9" fmla="*/ 0 h 366"/>
                <a:gd name="T10" fmla="*/ 39 w 78"/>
                <a:gd name="T11" fmla="*/ 0 h 366"/>
                <a:gd name="T12" fmla="*/ 61 w 78"/>
                <a:gd name="T13" fmla="*/ 8 h 366"/>
                <a:gd name="T14" fmla="*/ 69 w 78"/>
                <a:gd name="T15" fmla="*/ 16 h 366"/>
                <a:gd name="T16" fmla="*/ 76 w 78"/>
                <a:gd name="T17" fmla="*/ 24 h 366"/>
                <a:gd name="T18" fmla="*/ 76 w 78"/>
                <a:gd name="T19" fmla="*/ 39 h 366"/>
                <a:gd name="T20" fmla="*/ 77 w 78"/>
                <a:gd name="T21" fmla="*/ 316 h 366"/>
                <a:gd name="T22" fmla="*/ 77 w 78"/>
                <a:gd name="T23" fmla="*/ 344 h 366"/>
                <a:gd name="T24" fmla="*/ 71 w 78"/>
                <a:gd name="T25" fmla="*/ 356 h 366"/>
                <a:gd name="T26" fmla="*/ 60 w 78"/>
                <a:gd name="T27" fmla="*/ 362 h 366"/>
                <a:gd name="T28" fmla="*/ 50 w 78"/>
                <a:gd name="T29" fmla="*/ 365 h 366"/>
                <a:gd name="T30" fmla="*/ 35 w 78"/>
                <a:gd name="T31" fmla="*/ 365 h 366"/>
                <a:gd name="T32" fmla="*/ 24 w 78"/>
                <a:gd name="T33" fmla="*/ 364 h 366"/>
                <a:gd name="T34" fmla="*/ 15 w 78"/>
                <a:gd name="T35" fmla="*/ 361 h 366"/>
                <a:gd name="T36" fmla="*/ 9 w 78"/>
                <a:gd name="T37" fmla="*/ 356 h 366"/>
                <a:gd name="T38" fmla="*/ 2 w 78"/>
                <a:gd name="T39" fmla="*/ 343 h 366"/>
                <a:gd name="T40" fmla="*/ 0 w 78"/>
                <a:gd name="T41" fmla="*/ 316 h 3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
                <a:gd name="T64" fmla="*/ 0 h 366"/>
                <a:gd name="T65" fmla="*/ 78 w 78"/>
                <a:gd name="T66" fmla="*/ 366 h 3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 h="366">
                  <a:moveTo>
                    <a:pt x="0" y="316"/>
                  </a:moveTo>
                  <a:lnTo>
                    <a:pt x="0" y="47"/>
                  </a:lnTo>
                  <a:lnTo>
                    <a:pt x="9" y="24"/>
                  </a:lnTo>
                  <a:lnTo>
                    <a:pt x="17" y="8"/>
                  </a:lnTo>
                  <a:lnTo>
                    <a:pt x="24" y="0"/>
                  </a:lnTo>
                  <a:lnTo>
                    <a:pt x="39" y="0"/>
                  </a:lnTo>
                  <a:lnTo>
                    <a:pt x="61" y="8"/>
                  </a:lnTo>
                  <a:lnTo>
                    <a:pt x="69" y="16"/>
                  </a:lnTo>
                  <a:lnTo>
                    <a:pt x="76" y="24"/>
                  </a:lnTo>
                  <a:lnTo>
                    <a:pt x="76" y="39"/>
                  </a:lnTo>
                  <a:lnTo>
                    <a:pt x="77" y="316"/>
                  </a:lnTo>
                  <a:lnTo>
                    <a:pt x="77" y="344"/>
                  </a:lnTo>
                  <a:lnTo>
                    <a:pt x="71" y="356"/>
                  </a:lnTo>
                  <a:lnTo>
                    <a:pt x="60" y="362"/>
                  </a:lnTo>
                  <a:lnTo>
                    <a:pt x="50" y="365"/>
                  </a:lnTo>
                  <a:lnTo>
                    <a:pt x="35" y="365"/>
                  </a:lnTo>
                  <a:lnTo>
                    <a:pt x="24" y="364"/>
                  </a:lnTo>
                  <a:lnTo>
                    <a:pt x="15" y="361"/>
                  </a:lnTo>
                  <a:lnTo>
                    <a:pt x="9" y="356"/>
                  </a:lnTo>
                  <a:lnTo>
                    <a:pt x="2" y="343"/>
                  </a:lnTo>
                  <a:lnTo>
                    <a:pt x="0" y="316"/>
                  </a:lnTo>
                </a:path>
              </a:pathLst>
            </a:custGeom>
            <a:solidFill>
              <a:schemeClr val="accent3"/>
            </a:solidFill>
            <a:ln w="9525" cap="rnd" cmpd="sng">
              <a:solidFill>
                <a:schemeClr val="tx1"/>
              </a:solidFill>
              <a:prstDash val="solid"/>
              <a:round/>
              <a:headEnd/>
              <a:tailEnd/>
            </a:ln>
          </p:spPr>
          <p:txBody>
            <a:bodyPr/>
            <a:lstStyle/>
            <a:p>
              <a:endParaRPr lang="en-GB">
                <a:solidFill>
                  <a:prstClr val="black"/>
                </a:solidFill>
              </a:endParaRPr>
            </a:p>
          </p:txBody>
        </p:sp>
        <p:sp>
          <p:nvSpPr>
            <p:cNvPr id="15" name="Freeform 35"/>
            <p:cNvSpPr>
              <a:spLocks/>
            </p:cNvSpPr>
            <p:nvPr/>
          </p:nvSpPr>
          <p:spPr bwMode="auto">
            <a:xfrm>
              <a:off x="4027963" y="5260215"/>
              <a:ext cx="1468826" cy="462138"/>
            </a:xfrm>
            <a:custGeom>
              <a:avLst/>
              <a:gdLst>
                <a:gd name="T0" fmla="*/ 0 w 876"/>
                <a:gd name="T1" fmla="*/ 336 h 337"/>
                <a:gd name="T2" fmla="*/ 875 w 876"/>
                <a:gd name="T3" fmla="*/ 336 h 337"/>
                <a:gd name="T4" fmla="*/ 875 w 876"/>
                <a:gd name="T5" fmla="*/ 223 h 337"/>
                <a:gd name="T6" fmla="*/ 827 w 876"/>
                <a:gd name="T7" fmla="*/ 224 h 337"/>
                <a:gd name="T8" fmla="*/ 788 w 876"/>
                <a:gd name="T9" fmla="*/ 176 h 337"/>
                <a:gd name="T10" fmla="*/ 773 w 876"/>
                <a:gd name="T11" fmla="*/ 136 h 337"/>
                <a:gd name="T12" fmla="*/ 591 w 876"/>
                <a:gd name="T13" fmla="*/ 103 h 337"/>
                <a:gd name="T14" fmla="*/ 504 w 876"/>
                <a:gd name="T15" fmla="*/ 0 h 337"/>
                <a:gd name="T16" fmla="*/ 336 w 876"/>
                <a:gd name="T17" fmla="*/ 0 h 337"/>
                <a:gd name="T18" fmla="*/ 260 w 876"/>
                <a:gd name="T19" fmla="*/ 4 h 3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6"/>
                <a:gd name="T31" fmla="*/ 0 h 337"/>
                <a:gd name="T32" fmla="*/ 876 w 876"/>
                <a:gd name="T33" fmla="*/ 337 h 3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6" h="337">
                  <a:moveTo>
                    <a:pt x="0" y="336"/>
                  </a:moveTo>
                  <a:lnTo>
                    <a:pt x="875" y="336"/>
                  </a:lnTo>
                  <a:lnTo>
                    <a:pt x="875" y="223"/>
                  </a:lnTo>
                  <a:lnTo>
                    <a:pt x="827" y="224"/>
                  </a:lnTo>
                  <a:lnTo>
                    <a:pt x="788" y="176"/>
                  </a:lnTo>
                  <a:lnTo>
                    <a:pt x="773" y="136"/>
                  </a:lnTo>
                  <a:lnTo>
                    <a:pt x="591" y="103"/>
                  </a:lnTo>
                  <a:lnTo>
                    <a:pt x="504" y="0"/>
                  </a:lnTo>
                  <a:lnTo>
                    <a:pt x="336" y="0"/>
                  </a:lnTo>
                  <a:lnTo>
                    <a:pt x="260" y="4"/>
                  </a:lnTo>
                </a:path>
              </a:pathLst>
            </a:custGeom>
            <a:solidFill>
              <a:schemeClr val="accent3"/>
            </a:solidFill>
            <a:ln w="9525" cap="rnd" cmpd="sng">
              <a:solidFill>
                <a:schemeClr val="tx1"/>
              </a:solidFill>
              <a:prstDash val="solid"/>
              <a:round/>
              <a:headEnd type="none" w="sm" len="sm"/>
              <a:tailEnd type="none" w="sm" len="sm"/>
            </a:ln>
          </p:spPr>
          <p:txBody>
            <a:bodyPr/>
            <a:lstStyle/>
            <a:p>
              <a:endParaRPr lang="en-GB">
                <a:solidFill>
                  <a:prstClr val="black"/>
                </a:solidFill>
              </a:endParaRPr>
            </a:p>
          </p:txBody>
        </p:sp>
        <p:sp>
          <p:nvSpPr>
            <p:cNvPr id="16" name="Freeform 36"/>
            <p:cNvSpPr>
              <a:spLocks/>
            </p:cNvSpPr>
            <p:nvPr/>
          </p:nvSpPr>
          <p:spPr bwMode="auto">
            <a:xfrm>
              <a:off x="3531648" y="5004639"/>
              <a:ext cx="1463796" cy="714463"/>
            </a:xfrm>
            <a:custGeom>
              <a:avLst/>
              <a:gdLst>
                <a:gd name="T0" fmla="*/ 872 w 873"/>
                <a:gd name="T1" fmla="*/ 520 h 521"/>
                <a:gd name="T2" fmla="*/ 0 w 873"/>
                <a:gd name="T3" fmla="*/ 520 h 521"/>
                <a:gd name="T4" fmla="*/ 0 w 873"/>
                <a:gd name="T5" fmla="*/ 406 h 521"/>
                <a:gd name="T6" fmla="*/ 47 w 873"/>
                <a:gd name="T7" fmla="*/ 406 h 521"/>
                <a:gd name="T8" fmla="*/ 86 w 873"/>
                <a:gd name="T9" fmla="*/ 362 h 521"/>
                <a:gd name="T10" fmla="*/ 104 w 873"/>
                <a:gd name="T11" fmla="*/ 316 h 521"/>
                <a:gd name="T12" fmla="*/ 274 w 873"/>
                <a:gd name="T13" fmla="*/ 291 h 521"/>
                <a:gd name="T14" fmla="*/ 370 w 873"/>
                <a:gd name="T15" fmla="*/ 186 h 521"/>
                <a:gd name="T16" fmla="*/ 530 w 873"/>
                <a:gd name="T17" fmla="*/ 186 h 521"/>
                <a:gd name="T18" fmla="*/ 530 w 873"/>
                <a:gd name="T19" fmla="*/ 84 h 521"/>
                <a:gd name="T20" fmla="*/ 544 w 873"/>
                <a:gd name="T21" fmla="*/ 67 h 521"/>
                <a:gd name="T22" fmla="*/ 544 w 873"/>
                <a:gd name="T23" fmla="*/ 22 h 521"/>
                <a:gd name="T24" fmla="*/ 578 w 873"/>
                <a:gd name="T25" fmla="*/ 0 h 521"/>
                <a:gd name="T26" fmla="*/ 613 w 873"/>
                <a:gd name="T27" fmla="*/ 18 h 521"/>
                <a:gd name="T28" fmla="*/ 613 w 873"/>
                <a:gd name="T29" fmla="*/ 69 h 521"/>
                <a:gd name="T30" fmla="*/ 629 w 873"/>
                <a:gd name="T31" fmla="*/ 84 h 521"/>
                <a:gd name="T32" fmla="*/ 629 w 873"/>
                <a:gd name="T33" fmla="*/ 183 h 521"/>
                <a:gd name="T34" fmla="*/ 638 w 873"/>
                <a:gd name="T35" fmla="*/ 185 h 5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73"/>
                <a:gd name="T55" fmla="*/ 0 h 521"/>
                <a:gd name="T56" fmla="*/ 873 w 873"/>
                <a:gd name="T57" fmla="*/ 521 h 5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73" h="521">
                  <a:moveTo>
                    <a:pt x="872" y="520"/>
                  </a:moveTo>
                  <a:lnTo>
                    <a:pt x="0" y="520"/>
                  </a:lnTo>
                  <a:lnTo>
                    <a:pt x="0" y="406"/>
                  </a:lnTo>
                  <a:lnTo>
                    <a:pt x="47" y="406"/>
                  </a:lnTo>
                  <a:lnTo>
                    <a:pt x="86" y="362"/>
                  </a:lnTo>
                  <a:lnTo>
                    <a:pt x="104" y="316"/>
                  </a:lnTo>
                  <a:lnTo>
                    <a:pt x="274" y="291"/>
                  </a:lnTo>
                  <a:lnTo>
                    <a:pt x="370" y="186"/>
                  </a:lnTo>
                  <a:lnTo>
                    <a:pt x="530" y="186"/>
                  </a:lnTo>
                  <a:lnTo>
                    <a:pt x="530" y="84"/>
                  </a:lnTo>
                  <a:lnTo>
                    <a:pt x="544" y="67"/>
                  </a:lnTo>
                  <a:lnTo>
                    <a:pt x="544" y="22"/>
                  </a:lnTo>
                  <a:lnTo>
                    <a:pt x="578" y="0"/>
                  </a:lnTo>
                  <a:lnTo>
                    <a:pt x="613" y="18"/>
                  </a:lnTo>
                  <a:lnTo>
                    <a:pt x="613" y="69"/>
                  </a:lnTo>
                  <a:lnTo>
                    <a:pt x="629" y="84"/>
                  </a:lnTo>
                  <a:lnTo>
                    <a:pt x="629" y="183"/>
                  </a:lnTo>
                  <a:lnTo>
                    <a:pt x="638" y="185"/>
                  </a:lnTo>
                </a:path>
              </a:pathLst>
            </a:custGeom>
            <a:solidFill>
              <a:schemeClr val="accent3"/>
            </a:solidFill>
            <a:ln w="9525" cap="rnd" cmpd="sng">
              <a:solidFill>
                <a:schemeClr val="tx1"/>
              </a:solidFill>
              <a:prstDash val="solid"/>
              <a:round/>
              <a:headEnd type="none" w="sm" len="sm"/>
              <a:tailEnd type="none" w="sm" len="sm"/>
            </a:ln>
          </p:spPr>
          <p:txBody>
            <a:bodyPr/>
            <a:lstStyle/>
            <a:p>
              <a:endParaRPr lang="en-GB">
                <a:solidFill>
                  <a:prstClr val="black"/>
                </a:solidFill>
              </a:endParaRPr>
            </a:p>
          </p:txBody>
        </p:sp>
        <p:sp>
          <p:nvSpPr>
            <p:cNvPr id="17" name="Freeform 37"/>
            <p:cNvSpPr>
              <a:spLocks/>
            </p:cNvSpPr>
            <p:nvPr/>
          </p:nvSpPr>
          <p:spPr bwMode="auto">
            <a:xfrm>
              <a:off x="1379523" y="3799028"/>
              <a:ext cx="1453735" cy="289351"/>
            </a:xfrm>
            <a:custGeom>
              <a:avLst/>
              <a:gdLst>
                <a:gd name="T0" fmla="*/ 659 w 867"/>
                <a:gd name="T1" fmla="*/ 0 h 211"/>
                <a:gd name="T2" fmla="*/ 405 w 867"/>
                <a:gd name="T3" fmla="*/ 0 h 211"/>
                <a:gd name="T4" fmla="*/ 215 w 867"/>
                <a:gd name="T5" fmla="*/ 0 h 211"/>
                <a:gd name="T6" fmla="*/ 79 w 867"/>
                <a:gd name="T7" fmla="*/ 0 h 211"/>
                <a:gd name="T8" fmla="*/ 8 w 867"/>
                <a:gd name="T9" fmla="*/ 0 h 211"/>
                <a:gd name="T10" fmla="*/ 0 w 867"/>
                <a:gd name="T11" fmla="*/ 16 h 211"/>
                <a:gd name="T12" fmla="*/ 0 w 867"/>
                <a:gd name="T13" fmla="*/ 39 h 211"/>
                <a:gd name="T14" fmla="*/ 16 w 867"/>
                <a:gd name="T15" fmla="*/ 47 h 211"/>
                <a:gd name="T16" fmla="*/ 40 w 867"/>
                <a:gd name="T17" fmla="*/ 47 h 211"/>
                <a:gd name="T18" fmla="*/ 56 w 867"/>
                <a:gd name="T19" fmla="*/ 54 h 211"/>
                <a:gd name="T20" fmla="*/ 79 w 867"/>
                <a:gd name="T21" fmla="*/ 70 h 211"/>
                <a:gd name="T22" fmla="*/ 103 w 867"/>
                <a:gd name="T23" fmla="*/ 86 h 211"/>
                <a:gd name="T24" fmla="*/ 119 w 867"/>
                <a:gd name="T25" fmla="*/ 93 h 211"/>
                <a:gd name="T26" fmla="*/ 143 w 867"/>
                <a:gd name="T27" fmla="*/ 93 h 211"/>
                <a:gd name="T28" fmla="*/ 167 w 867"/>
                <a:gd name="T29" fmla="*/ 93 h 211"/>
                <a:gd name="T30" fmla="*/ 199 w 867"/>
                <a:gd name="T31" fmla="*/ 93 h 211"/>
                <a:gd name="T32" fmla="*/ 230 w 867"/>
                <a:gd name="T33" fmla="*/ 93 h 211"/>
                <a:gd name="T34" fmla="*/ 262 w 867"/>
                <a:gd name="T35" fmla="*/ 93 h 211"/>
                <a:gd name="T36" fmla="*/ 286 w 867"/>
                <a:gd name="T37" fmla="*/ 101 h 211"/>
                <a:gd name="T38" fmla="*/ 302 w 867"/>
                <a:gd name="T39" fmla="*/ 109 h 211"/>
                <a:gd name="T40" fmla="*/ 326 w 867"/>
                <a:gd name="T41" fmla="*/ 109 h 211"/>
                <a:gd name="T42" fmla="*/ 334 w 867"/>
                <a:gd name="T43" fmla="*/ 124 h 211"/>
                <a:gd name="T44" fmla="*/ 358 w 867"/>
                <a:gd name="T45" fmla="*/ 132 h 211"/>
                <a:gd name="T46" fmla="*/ 373 w 867"/>
                <a:gd name="T47" fmla="*/ 140 h 211"/>
                <a:gd name="T48" fmla="*/ 397 w 867"/>
                <a:gd name="T49" fmla="*/ 140 h 211"/>
                <a:gd name="T50" fmla="*/ 421 w 867"/>
                <a:gd name="T51" fmla="*/ 140 h 211"/>
                <a:gd name="T52" fmla="*/ 453 w 867"/>
                <a:gd name="T53" fmla="*/ 140 h 211"/>
                <a:gd name="T54" fmla="*/ 477 w 867"/>
                <a:gd name="T55" fmla="*/ 140 h 211"/>
                <a:gd name="T56" fmla="*/ 501 w 867"/>
                <a:gd name="T57" fmla="*/ 140 h 211"/>
                <a:gd name="T58" fmla="*/ 524 w 867"/>
                <a:gd name="T59" fmla="*/ 140 h 211"/>
                <a:gd name="T60" fmla="*/ 524 w 867"/>
                <a:gd name="T61" fmla="*/ 163 h 211"/>
                <a:gd name="T62" fmla="*/ 524 w 867"/>
                <a:gd name="T63" fmla="*/ 187 h 211"/>
                <a:gd name="T64" fmla="*/ 540 w 867"/>
                <a:gd name="T65" fmla="*/ 202 h 211"/>
                <a:gd name="T66" fmla="*/ 556 w 867"/>
                <a:gd name="T67" fmla="*/ 210 h 211"/>
                <a:gd name="T68" fmla="*/ 580 w 867"/>
                <a:gd name="T69" fmla="*/ 210 h 211"/>
                <a:gd name="T70" fmla="*/ 604 w 867"/>
                <a:gd name="T71" fmla="*/ 202 h 211"/>
                <a:gd name="T72" fmla="*/ 620 w 867"/>
                <a:gd name="T73" fmla="*/ 187 h 211"/>
                <a:gd name="T74" fmla="*/ 620 w 867"/>
                <a:gd name="T75" fmla="*/ 163 h 211"/>
                <a:gd name="T76" fmla="*/ 620 w 867"/>
                <a:gd name="T77" fmla="*/ 140 h 211"/>
                <a:gd name="T78" fmla="*/ 644 w 867"/>
                <a:gd name="T79" fmla="*/ 140 h 211"/>
                <a:gd name="T80" fmla="*/ 667 w 867"/>
                <a:gd name="T81" fmla="*/ 140 h 211"/>
                <a:gd name="T82" fmla="*/ 691 w 867"/>
                <a:gd name="T83" fmla="*/ 140 h 211"/>
                <a:gd name="T84" fmla="*/ 866 w 867"/>
                <a:gd name="T85" fmla="*/ 0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67"/>
                <a:gd name="T130" fmla="*/ 0 h 211"/>
                <a:gd name="T131" fmla="*/ 867 w 867"/>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67" h="211">
                  <a:moveTo>
                    <a:pt x="866" y="0"/>
                  </a:moveTo>
                  <a:lnTo>
                    <a:pt x="755" y="0"/>
                  </a:lnTo>
                  <a:lnTo>
                    <a:pt x="659" y="0"/>
                  </a:lnTo>
                  <a:lnTo>
                    <a:pt x="572" y="0"/>
                  </a:lnTo>
                  <a:lnTo>
                    <a:pt x="485" y="0"/>
                  </a:lnTo>
                  <a:lnTo>
                    <a:pt x="405" y="0"/>
                  </a:lnTo>
                  <a:lnTo>
                    <a:pt x="334" y="0"/>
                  </a:lnTo>
                  <a:lnTo>
                    <a:pt x="270" y="0"/>
                  </a:lnTo>
                  <a:lnTo>
                    <a:pt x="215" y="0"/>
                  </a:lnTo>
                  <a:lnTo>
                    <a:pt x="159" y="0"/>
                  </a:lnTo>
                  <a:lnTo>
                    <a:pt x="119" y="0"/>
                  </a:lnTo>
                  <a:lnTo>
                    <a:pt x="79" y="0"/>
                  </a:lnTo>
                  <a:lnTo>
                    <a:pt x="48" y="0"/>
                  </a:lnTo>
                  <a:lnTo>
                    <a:pt x="24" y="0"/>
                  </a:lnTo>
                  <a:lnTo>
                    <a:pt x="8" y="0"/>
                  </a:lnTo>
                  <a:lnTo>
                    <a:pt x="0" y="0"/>
                  </a:lnTo>
                  <a:lnTo>
                    <a:pt x="0" y="8"/>
                  </a:lnTo>
                  <a:lnTo>
                    <a:pt x="0" y="16"/>
                  </a:lnTo>
                  <a:lnTo>
                    <a:pt x="0" y="23"/>
                  </a:lnTo>
                  <a:lnTo>
                    <a:pt x="0" y="31"/>
                  </a:lnTo>
                  <a:lnTo>
                    <a:pt x="0" y="39"/>
                  </a:lnTo>
                  <a:lnTo>
                    <a:pt x="0" y="47"/>
                  </a:lnTo>
                  <a:lnTo>
                    <a:pt x="8" y="47"/>
                  </a:lnTo>
                  <a:lnTo>
                    <a:pt x="16" y="47"/>
                  </a:lnTo>
                  <a:lnTo>
                    <a:pt x="24" y="47"/>
                  </a:lnTo>
                  <a:lnTo>
                    <a:pt x="32" y="47"/>
                  </a:lnTo>
                  <a:lnTo>
                    <a:pt x="40" y="47"/>
                  </a:lnTo>
                  <a:lnTo>
                    <a:pt x="48" y="47"/>
                  </a:lnTo>
                  <a:lnTo>
                    <a:pt x="48" y="54"/>
                  </a:lnTo>
                  <a:lnTo>
                    <a:pt x="56" y="54"/>
                  </a:lnTo>
                  <a:lnTo>
                    <a:pt x="64" y="62"/>
                  </a:lnTo>
                  <a:lnTo>
                    <a:pt x="72" y="62"/>
                  </a:lnTo>
                  <a:lnTo>
                    <a:pt x="79" y="70"/>
                  </a:lnTo>
                  <a:lnTo>
                    <a:pt x="87" y="78"/>
                  </a:lnTo>
                  <a:lnTo>
                    <a:pt x="95" y="78"/>
                  </a:lnTo>
                  <a:lnTo>
                    <a:pt x="103" y="86"/>
                  </a:lnTo>
                  <a:lnTo>
                    <a:pt x="111" y="86"/>
                  </a:lnTo>
                  <a:lnTo>
                    <a:pt x="111" y="93"/>
                  </a:lnTo>
                  <a:lnTo>
                    <a:pt x="119" y="93"/>
                  </a:lnTo>
                  <a:lnTo>
                    <a:pt x="127" y="93"/>
                  </a:lnTo>
                  <a:lnTo>
                    <a:pt x="135" y="93"/>
                  </a:lnTo>
                  <a:lnTo>
                    <a:pt x="143" y="93"/>
                  </a:lnTo>
                  <a:lnTo>
                    <a:pt x="151" y="93"/>
                  </a:lnTo>
                  <a:lnTo>
                    <a:pt x="159" y="93"/>
                  </a:lnTo>
                  <a:lnTo>
                    <a:pt x="167" y="93"/>
                  </a:lnTo>
                  <a:lnTo>
                    <a:pt x="175" y="93"/>
                  </a:lnTo>
                  <a:lnTo>
                    <a:pt x="183" y="93"/>
                  </a:lnTo>
                  <a:lnTo>
                    <a:pt x="199" y="93"/>
                  </a:lnTo>
                  <a:lnTo>
                    <a:pt x="207" y="93"/>
                  </a:lnTo>
                  <a:lnTo>
                    <a:pt x="222" y="93"/>
                  </a:lnTo>
                  <a:lnTo>
                    <a:pt x="230" y="93"/>
                  </a:lnTo>
                  <a:lnTo>
                    <a:pt x="238" y="93"/>
                  </a:lnTo>
                  <a:lnTo>
                    <a:pt x="246" y="93"/>
                  </a:lnTo>
                  <a:lnTo>
                    <a:pt x="262" y="93"/>
                  </a:lnTo>
                  <a:lnTo>
                    <a:pt x="270" y="101"/>
                  </a:lnTo>
                  <a:lnTo>
                    <a:pt x="278" y="101"/>
                  </a:lnTo>
                  <a:lnTo>
                    <a:pt x="286" y="101"/>
                  </a:lnTo>
                  <a:lnTo>
                    <a:pt x="294" y="101"/>
                  </a:lnTo>
                  <a:lnTo>
                    <a:pt x="302" y="101"/>
                  </a:lnTo>
                  <a:lnTo>
                    <a:pt x="302" y="109"/>
                  </a:lnTo>
                  <a:lnTo>
                    <a:pt x="310" y="109"/>
                  </a:lnTo>
                  <a:lnTo>
                    <a:pt x="318" y="109"/>
                  </a:lnTo>
                  <a:lnTo>
                    <a:pt x="326" y="109"/>
                  </a:lnTo>
                  <a:lnTo>
                    <a:pt x="326" y="117"/>
                  </a:lnTo>
                  <a:lnTo>
                    <a:pt x="334" y="117"/>
                  </a:lnTo>
                  <a:lnTo>
                    <a:pt x="334" y="124"/>
                  </a:lnTo>
                  <a:lnTo>
                    <a:pt x="342" y="124"/>
                  </a:lnTo>
                  <a:lnTo>
                    <a:pt x="350" y="132"/>
                  </a:lnTo>
                  <a:lnTo>
                    <a:pt x="358" y="132"/>
                  </a:lnTo>
                  <a:lnTo>
                    <a:pt x="358" y="140"/>
                  </a:lnTo>
                  <a:lnTo>
                    <a:pt x="365" y="140"/>
                  </a:lnTo>
                  <a:lnTo>
                    <a:pt x="373" y="140"/>
                  </a:lnTo>
                  <a:lnTo>
                    <a:pt x="381" y="140"/>
                  </a:lnTo>
                  <a:lnTo>
                    <a:pt x="389" y="140"/>
                  </a:lnTo>
                  <a:lnTo>
                    <a:pt x="397" y="140"/>
                  </a:lnTo>
                  <a:lnTo>
                    <a:pt x="405" y="140"/>
                  </a:lnTo>
                  <a:lnTo>
                    <a:pt x="413" y="140"/>
                  </a:lnTo>
                  <a:lnTo>
                    <a:pt x="421" y="140"/>
                  </a:lnTo>
                  <a:lnTo>
                    <a:pt x="429" y="140"/>
                  </a:lnTo>
                  <a:lnTo>
                    <a:pt x="445" y="140"/>
                  </a:lnTo>
                  <a:lnTo>
                    <a:pt x="453" y="140"/>
                  </a:lnTo>
                  <a:lnTo>
                    <a:pt x="461" y="140"/>
                  </a:lnTo>
                  <a:lnTo>
                    <a:pt x="469" y="140"/>
                  </a:lnTo>
                  <a:lnTo>
                    <a:pt x="477" y="140"/>
                  </a:lnTo>
                  <a:lnTo>
                    <a:pt x="485" y="140"/>
                  </a:lnTo>
                  <a:lnTo>
                    <a:pt x="493" y="140"/>
                  </a:lnTo>
                  <a:lnTo>
                    <a:pt x="501" y="140"/>
                  </a:lnTo>
                  <a:lnTo>
                    <a:pt x="508" y="140"/>
                  </a:lnTo>
                  <a:lnTo>
                    <a:pt x="516" y="140"/>
                  </a:lnTo>
                  <a:lnTo>
                    <a:pt x="524" y="140"/>
                  </a:lnTo>
                  <a:lnTo>
                    <a:pt x="524" y="148"/>
                  </a:lnTo>
                  <a:lnTo>
                    <a:pt x="524" y="156"/>
                  </a:lnTo>
                  <a:lnTo>
                    <a:pt x="524" y="163"/>
                  </a:lnTo>
                  <a:lnTo>
                    <a:pt x="524" y="171"/>
                  </a:lnTo>
                  <a:lnTo>
                    <a:pt x="524" y="179"/>
                  </a:lnTo>
                  <a:lnTo>
                    <a:pt x="524" y="187"/>
                  </a:lnTo>
                  <a:lnTo>
                    <a:pt x="524" y="194"/>
                  </a:lnTo>
                  <a:lnTo>
                    <a:pt x="532" y="202"/>
                  </a:lnTo>
                  <a:lnTo>
                    <a:pt x="540" y="202"/>
                  </a:lnTo>
                  <a:lnTo>
                    <a:pt x="540" y="210"/>
                  </a:lnTo>
                  <a:lnTo>
                    <a:pt x="548" y="210"/>
                  </a:lnTo>
                  <a:lnTo>
                    <a:pt x="556" y="210"/>
                  </a:lnTo>
                  <a:lnTo>
                    <a:pt x="564" y="210"/>
                  </a:lnTo>
                  <a:lnTo>
                    <a:pt x="572" y="210"/>
                  </a:lnTo>
                  <a:lnTo>
                    <a:pt x="580" y="210"/>
                  </a:lnTo>
                  <a:lnTo>
                    <a:pt x="588" y="210"/>
                  </a:lnTo>
                  <a:lnTo>
                    <a:pt x="596" y="210"/>
                  </a:lnTo>
                  <a:lnTo>
                    <a:pt x="604" y="202"/>
                  </a:lnTo>
                  <a:lnTo>
                    <a:pt x="612" y="194"/>
                  </a:lnTo>
                  <a:lnTo>
                    <a:pt x="612" y="187"/>
                  </a:lnTo>
                  <a:lnTo>
                    <a:pt x="620" y="187"/>
                  </a:lnTo>
                  <a:lnTo>
                    <a:pt x="620" y="179"/>
                  </a:lnTo>
                  <a:lnTo>
                    <a:pt x="620" y="171"/>
                  </a:lnTo>
                  <a:lnTo>
                    <a:pt x="620" y="163"/>
                  </a:lnTo>
                  <a:lnTo>
                    <a:pt x="620" y="156"/>
                  </a:lnTo>
                  <a:lnTo>
                    <a:pt x="620" y="148"/>
                  </a:lnTo>
                  <a:lnTo>
                    <a:pt x="620" y="140"/>
                  </a:lnTo>
                  <a:lnTo>
                    <a:pt x="628" y="140"/>
                  </a:lnTo>
                  <a:lnTo>
                    <a:pt x="636" y="140"/>
                  </a:lnTo>
                  <a:lnTo>
                    <a:pt x="644" y="140"/>
                  </a:lnTo>
                  <a:lnTo>
                    <a:pt x="651" y="140"/>
                  </a:lnTo>
                  <a:lnTo>
                    <a:pt x="659" y="140"/>
                  </a:lnTo>
                  <a:lnTo>
                    <a:pt x="667" y="140"/>
                  </a:lnTo>
                  <a:lnTo>
                    <a:pt x="675" y="140"/>
                  </a:lnTo>
                  <a:lnTo>
                    <a:pt x="683" y="140"/>
                  </a:lnTo>
                  <a:lnTo>
                    <a:pt x="691" y="140"/>
                  </a:lnTo>
                  <a:lnTo>
                    <a:pt x="699" y="140"/>
                  </a:lnTo>
                  <a:lnTo>
                    <a:pt x="707" y="140"/>
                  </a:lnTo>
                  <a:lnTo>
                    <a:pt x="866" y="0"/>
                  </a:lnTo>
                </a:path>
              </a:pathLst>
            </a:custGeom>
            <a:solidFill>
              <a:schemeClr val="accent3"/>
            </a:solidFill>
            <a:ln w="9525" cap="rnd" cmpd="sng">
              <a:solidFill>
                <a:schemeClr val="tx1"/>
              </a:solidFill>
              <a:round/>
              <a:headEnd/>
              <a:tailEnd/>
            </a:ln>
          </p:spPr>
          <p:txBody>
            <a:bodyPr/>
            <a:lstStyle/>
            <a:p>
              <a:endParaRPr lang="en-GB">
                <a:solidFill>
                  <a:prstClr val="black"/>
                </a:solidFill>
              </a:endParaRPr>
            </a:p>
          </p:txBody>
        </p:sp>
        <p:sp>
          <p:nvSpPr>
            <p:cNvPr id="18" name="Freeform 38"/>
            <p:cNvSpPr>
              <a:spLocks/>
            </p:cNvSpPr>
            <p:nvPr/>
          </p:nvSpPr>
          <p:spPr bwMode="auto">
            <a:xfrm>
              <a:off x="1374493" y="3799028"/>
              <a:ext cx="1051317" cy="297579"/>
            </a:xfrm>
            <a:custGeom>
              <a:avLst/>
              <a:gdLst>
                <a:gd name="T0" fmla="*/ 0 w 627"/>
                <a:gd name="T1" fmla="*/ 0 h 217"/>
                <a:gd name="T2" fmla="*/ 0 w 627"/>
                <a:gd name="T3" fmla="*/ 48 h 217"/>
                <a:gd name="T4" fmla="*/ 40 w 627"/>
                <a:gd name="T5" fmla="*/ 48 h 217"/>
                <a:gd name="T6" fmla="*/ 112 w 627"/>
                <a:gd name="T7" fmla="*/ 96 h 217"/>
                <a:gd name="T8" fmla="*/ 248 w 627"/>
                <a:gd name="T9" fmla="*/ 96 h 217"/>
                <a:gd name="T10" fmla="*/ 359 w 627"/>
                <a:gd name="T11" fmla="*/ 144 h 217"/>
                <a:gd name="T12" fmla="*/ 530 w 627"/>
                <a:gd name="T13" fmla="*/ 144 h 217"/>
                <a:gd name="T14" fmla="*/ 528 w 627"/>
                <a:gd name="T15" fmla="*/ 200 h 217"/>
                <a:gd name="T16" fmla="*/ 554 w 627"/>
                <a:gd name="T17" fmla="*/ 216 h 217"/>
                <a:gd name="T18" fmla="*/ 598 w 627"/>
                <a:gd name="T19" fmla="*/ 216 h 217"/>
                <a:gd name="T20" fmla="*/ 626 w 627"/>
                <a:gd name="T21" fmla="*/ 203 h 217"/>
                <a:gd name="T22" fmla="*/ 626 w 627"/>
                <a:gd name="T23" fmla="*/ 144 h 2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7"/>
                <a:gd name="T37" fmla="*/ 0 h 217"/>
                <a:gd name="T38" fmla="*/ 627 w 627"/>
                <a:gd name="T39" fmla="*/ 217 h 2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7" h="217">
                  <a:moveTo>
                    <a:pt x="0" y="0"/>
                  </a:moveTo>
                  <a:lnTo>
                    <a:pt x="0" y="48"/>
                  </a:lnTo>
                  <a:lnTo>
                    <a:pt x="40" y="48"/>
                  </a:lnTo>
                  <a:lnTo>
                    <a:pt x="112" y="96"/>
                  </a:lnTo>
                  <a:lnTo>
                    <a:pt x="248" y="96"/>
                  </a:lnTo>
                  <a:lnTo>
                    <a:pt x="359" y="144"/>
                  </a:lnTo>
                  <a:lnTo>
                    <a:pt x="530" y="144"/>
                  </a:lnTo>
                  <a:lnTo>
                    <a:pt x="528" y="200"/>
                  </a:lnTo>
                  <a:lnTo>
                    <a:pt x="554" y="216"/>
                  </a:lnTo>
                  <a:lnTo>
                    <a:pt x="598" y="216"/>
                  </a:lnTo>
                  <a:lnTo>
                    <a:pt x="626" y="203"/>
                  </a:lnTo>
                  <a:lnTo>
                    <a:pt x="626" y="144"/>
                  </a:lnTo>
                </a:path>
              </a:pathLst>
            </a:custGeom>
            <a:solidFill>
              <a:schemeClr val="accent3"/>
            </a:solidFill>
            <a:ln w="9525" cap="rnd" cmpd="sng">
              <a:solidFill>
                <a:schemeClr val="tx1"/>
              </a:solidFill>
              <a:prstDash val="solid"/>
              <a:round/>
              <a:headEnd type="none" w="sm" len="sm"/>
              <a:tailEnd type="none" w="sm" len="sm"/>
            </a:ln>
          </p:spPr>
          <p:txBody>
            <a:bodyPr/>
            <a:lstStyle/>
            <a:p>
              <a:endParaRPr lang="en-GB">
                <a:solidFill>
                  <a:prstClr val="black"/>
                </a:solidFill>
              </a:endParaRPr>
            </a:p>
          </p:txBody>
        </p:sp>
        <p:sp>
          <p:nvSpPr>
            <p:cNvPr id="19" name="Freeform 39"/>
            <p:cNvSpPr>
              <a:spLocks/>
            </p:cNvSpPr>
            <p:nvPr/>
          </p:nvSpPr>
          <p:spPr bwMode="auto">
            <a:xfrm>
              <a:off x="1850688" y="3799028"/>
              <a:ext cx="1453735" cy="293465"/>
            </a:xfrm>
            <a:custGeom>
              <a:avLst/>
              <a:gdLst>
                <a:gd name="T0" fmla="*/ 111 w 867"/>
                <a:gd name="T1" fmla="*/ 0 h 214"/>
                <a:gd name="T2" fmla="*/ 294 w 867"/>
                <a:gd name="T3" fmla="*/ 0 h 214"/>
                <a:gd name="T4" fmla="*/ 461 w 867"/>
                <a:gd name="T5" fmla="*/ 0 h 214"/>
                <a:gd name="T6" fmla="*/ 596 w 867"/>
                <a:gd name="T7" fmla="*/ 0 h 214"/>
                <a:gd name="T8" fmla="*/ 707 w 867"/>
                <a:gd name="T9" fmla="*/ 0 h 214"/>
                <a:gd name="T10" fmla="*/ 787 w 867"/>
                <a:gd name="T11" fmla="*/ 0 h 214"/>
                <a:gd name="T12" fmla="*/ 842 w 867"/>
                <a:gd name="T13" fmla="*/ 0 h 214"/>
                <a:gd name="T14" fmla="*/ 866 w 867"/>
                <a:gd name="T15" fmla="*/ 0 h 214"/>
                <a:gd name="T16" fmla="*/ 866 w 867"/>
                <a:gd name="T17" fmla="*/ 16 h 214"/>
                <a:gd name="T18" fmla="*/ 866 w 867"/>
                <a:gd name="T19" fmla="*/ 32 h 214"/>
                <a:gd name="T20" fmla="*/ 866 w 867"/>
                <a:gd name="T21" fmla="*/ 47 h 214"/>
                <a:gd name="T22" fmla="*/ 850 w 867"/>
                <a:gd name="T23" fmla="*/ 47 h 214"/>
                <a:gd name="T24" fmla="*/ 834 w 867"/>
                <a:gd name="T25" fmla="*/ 47 h 214"/>
                <a:gd name="T26" fmla="*/ 818 w 867"/>
                <a:gd name="T27" fmla="*/ 47 h 214"/>
                <a:gd name="T28" fmla="*/ 810 w 867"/>
                <a:gd name="T29" fmla="*/ 55 h 214"/>
                <a:gd name="T30" fmla="*/ 794 w 867"/>
                <a:gd name="T31" fmla="*/ 63 h 214"/>
                <a:gd name="T32" fmla="*/ 779 w 867"/>
                <a:gd name="T33" fmla="*/ 79 h 214"/>
                <a:gd name="T34" fmla="*/ 763 w 867"/>
                <a:gd name="T35" fmla="*/ 87 h 214"/>
                <a:gd name="T36" fmla="*/ 755 w 867"/>
                <a:gd name="T37" fmla="*/ 95 h 214"/>
                <a:gd name="T38" fmla="*/ 739 w 867"/>
                <a:gd name="T39" fmla="*/ 95 h 214"/>
                <a:gd name="T40" fmla="*/ 723 w 867"/>
                <a:gd name="T41" fmla="*/ 95 h 214"/>
                <a:gd name="T42" fmla="*/ 707 w 867"/>
                <a:gd name="T43" fmla="*/ 95 h 214"/>
                <a:gd name="T44" fmla="*/ 691 w 867"/>
                <a:gd name="T45" fmla="*/ 95 h 214"/>
                <a:gd name="T46" fmla="*/ 667 w 867"/>
                <a:gd name="T47" fmla="*/ 95 h 214"/>
                <a:gd name="T48" fmla="*/ 644 w 867"/>
                <a:gd name="T49" fmla="*/ 95 h 214"/>
                <a:gd name="T50" fmla="*/ 628 w 867"/>
                <a:gd name="T51" fmla="*/ 95 h 214"/>
                <a:gd name="T52" fmla="*/ 508 w 867"/>
                <a:gd name="T53" fmla="*/ 142 h 214"/>
                <a:gd name="T54" fmla="*/ 493 w 867"/>
                <a:gd name="T55" fmla="*/ 142 h 214"/>
                <a:gd name="T56" fmla="*/ 477 w 867"/>
                <a:gd name="T57" fmla="*/ 142 h 214"/>
                <a:gd name="T58" fmla="*/ 461 w 867"/>
                <a:gd name="T59" fmla="*/ 142 h 214"/>
                <a:gd name="T60" fmla="*/ 445 w 867"/>
                <a:gd name="T61" fmla="*/ 142 h 214"/>
                <a:gd name="T62" fmla="*/ 421 w 867"/>
                <a:gd name="T63" fmla="*/ 142 h 214"/>
                <a:gd name="T64" fmla="*/ 405 w 867"/>
                <a:gd name="T65" fmla="*/ 142 h 214"/>
                <a:gd name="T66" fmla="*/ 389 w 867"/>
                <a:gd name="T67" fmla="*/ 142 h 214"/>
                <a:gd name="T68" fmla="*/ 373 w 867"/>
                <a:gd name="T69" fmla="*/ 142 h 214"/>
                <a:gd name="T70" fmla="*/ 358 w 867"/>
                <a:gd name="T71" fmla="*/ 142 h 214"/>
                <a:gd name="T72" fmla="*/ 342 w 867"/>
                <a:gd name="T73" fmla="*/ 142 h 214"/>
                <a:gd name="T74" fmla="*/ 342 w 867"/>
                <a:gd name="T75" fmla="*/ 158 h 214"/>
                <a:gd name="T76" fmla="*/ 342 w 867"/>
                <a:gd name="T77" fmla="*/ 174 h 214"/>
                <a:gd name="T78" fmla="*/ 342 w 867"/>
                <a:gd name="T79" fmla="*/ 189 h 214"/>
                <a:gd name="T80" fmla="*/ 334 w 867"/>
                <a:gd name="T81" fmla="*/ 205 h 214"/>
                <a:gd name="T82" fmla="*/ 326 w 867"/>
                <a:gd name="T83" fmla="*/ 213 h 214"/>
                <a:gd name="T84" fmla="*/ 310 w 867"/>
                <a:gd name="T85" fmla="*/ 213 h 214"/>
                <a:gd name="T86" fmla="*/ 294 w 867"/>
                <a:gd name="T87" fmla="*/ 213 h 214"/>
                <a:gd name="T88" fmla="*/ 278 w 867"/>
                <a:gd name="T89" fmla="*/ 213 h 214"/>
                <a:gd name="T90" fmla="*/ 262 w 867"/>
                <a:gd name="T91" fmla="*/ 205 h 214"/>
                <a:gd name="T92" fmla="*/ 254 w 867"/>
                <a:gd name="T93" fmla="*/ 189 h 214"/>
                <a:gd name="T94" fmla="*/ 246 w 867"/>
                <a:gd name="T95" fmla="*/ 181 h 214"/>
                <a:gd name="T96" fmla="*/ 246 w 867"/>
                <a:gd name="T97" fmla="*/ 120 h 2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67"/>
                <a:gd name="T148" fmla="*/ 0 h 214"/>
                <a:gd name="T149" fmla="*/ 867 w 867"/>
                <a:gd name="T150" fmla="*/ 214 h 2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67" h="214">
                  <a:moveTo>
                    <a:pt x="0" y="0"/>
                  </a:moveTo>
                  <a:lnTo>
                    <a:pt x="111" y="0"/>
                  </a:lnTo>
                  <a:lnTo>
                    <a:pt x="207" y="0"/>
                  </a:lnTo>
                  <a:lnTo>
                    <a:pt x="294" y="0"/>
                  </a:lnTo>
                  <a:lnTo>
                    <a:pt x="381" y="0"/>
                  </a:lnTo>
                  <a:lnTo>
                    <a:pt x="461" y="0"/>
                  </a:lnTo>
                  <a:lnTo>
                    <a:pt x="532" y="0"/>
                  </a:lnTo>
                  <a:lnTo>
                    <a:pt x="596" y="0"/>
                  </a:lnTo>
                  <a:lnTo>
                    <a:pt x="651" y="0"/>
                  </a:lnTo>
                  <a:lnTo>
                    <a:pt x="707" y="0"/>
                  </a:lnTo>
                  <a:lnTo>
                    <a:pt x="747" y="0"/>
                  </a:lnTo>
                  <a:lnTo>
                    <a:pt x="787" y="0"/>
                  </a:lnTo>
                  <a:lnTo>
                    <a:pt x="818" y="0"/>
                  </a:lnTo>
                  <a:lnTo>
                    <a:pt x="842" y="0"/>
                  </a:lnTo>
                  <a:lnTo>
                    <a:pt x="858" y="0"/>
                  </a:lnTo>
                  <a:lnTo>
                    <a:pt x="866" y="0"/>
                  </a:lnTo>
                  <a:lnTo>
                    <a:pt x="866" y="8"/>
                  </a:lnTo>
                  <a:lnTo>
                    <a:pt x="866" y="16"/>
                  </a:lnTo>
                  <a:lnTo>
                    <a:pt x="866" y="24"/>
                  </a:lnTo>
                  <a:lnTo>
                    <a:pt x="866" y="32"/>
                  </a:lnTo>
                  <a:lnTo>
                    <a:pt x="866" y="39"/>
                  </a:lnTo>
                  <a:lnTo>
                    <a:pt x="866" y="47"/>
                  </a:lnTo>
                  <a:lnTo>
                    <a:pt x="858" y="47"/>
                  </a:lnTo>
                  <a:lnTo>
                    <a:pt x="850" y="47"/>
                  </a:lnTo>
                  <a:lnTo>
                    <a:pt x="842" y="47"/>
                  </a:lnTo>
                  <a:lnTo>
                    <a:pt x="834" y="47"/>
                  </a:lnTo>
                  <a:lnTo>
                    <a:pt x="826" y="47"/>
                  </a:lnTo>
                  <a:lnTo>
                    <a:pt x="818" y="47"/>
                  </a:lnTo>
                  <a:lnTo>
                    <a:pt x="818" y="55"/>
                  </a:lnTo>
                  <a:lnTo>
                    <a:pt x="810" y="55"/>
                  </a:lnTo>
                  <a:lnTo>
                    <a:pt x="802" y="63"/>
                  </a:lnTo>
                  <a:lnTo>
                    <a:pt x="794" y="63"/>
                  </a:lnTo>
                  <a:lnTo>
                    <a:pt x="787" y="71"/>
                  </a:lnTo>
                  <a:lnTo>
                    <a:pt x="779" y="79"/>
                  </a:lnTo>
                  <a:lnTo>
                    <a:pt x="771" y="79"/>
                  </a:lnTo>
                  <a:lnTo>
                    <a:pt x="763" y="87"/>
                  </a:lnTo>
                  <a:lnTo>
                    <a:pt x="755" y="87"/>
                  </a:lnTo>
                  <a:lnTo>
                    <a:pt x="755" y="95"/>
                  </a:lnTo>
                  <a:lnTo>
                    <a:pt x="747" y="95"/>
                  </a:lnTo>
                  <a:lnTo>
                    <a:pt x="739" y="95"/>
                  </a:lnTo>
                  <a:lnTo>
                    <a:pt x="731" y="95"/>
                  </a:lnTo>
                  <a:lnTo>
                    <a:pt x="723" y="95"/>
                  </a:lnTo>
                  <a:lnTo>
                    <a:pt x="715" y="95"/>
                  </a:lnTo>
                  <a:lnTo>
                    <a:pt x="707" y="95"/>
                  </a:lnTo>
                  <a:lnTo>
                    <a:pt x="699" y="95"/>
                  </a:lnTo>
                  <a:lnTo>
                    <a:pt x="691" y="95"/>
                  </a:lnTo>
                  <a:lnTo>
                    <a:pt x="683" y="95"/>
                  </a:lnTo>
                  <a:lnTo>
                    <a:pt x="667" y="95"/>
                  </a:lnTo>
                  <a:lnTo>
                    <a:pt x="659" y="95"/>
                  </a:lnTo>
                  <a:lnTo>
                    <a:pt x="644" y="95"/>
                  </a:lnTo>
                  <a:lnTo>
                    <a:pt x="636" y="95"/>
                  </a:lnTo>
                  <a:lnTo>
                    <a:pt x="628" y="95"/>
                  </a:lnTo>
                  <a:lnTo>
                    <a:pt x="620" y="95"/>
                  </a:lnTo>
                  <a:lnTo>
                    <a:pt x="508" y="142"/>
                  </a:lnTo>
                  <a:lnTo>
                    <a:pt x="501" y="142"/>
                  </a:lnTo>
                  <a:lnTo>
                    <a:pt x="493" y="142"/>
                  </a:lnTo>
                  <a:lnTo>
                    <a:pt x="485" y="142"/>
                  </a:lnTo>
                  <a:lnTo>
                    <a:pt x="477" y="142"/>
                  </a:lnTo>
                  <a:lnTo>
                    <a:pt x="469" y="142"/>
                  </a:lnTo>
                  <a:lnTo>
                    <a:pt x="461" y="142"/>
                  </a:lnTo>
                  <a:lnTo>
                    <a:pt x="453" y="142"/>
                  </a:lnTo>
                  <a:lnTo>
                    <a:pt x="445" y="142"/>
                  </a:lnTo>
                  <a:lnTo>
                    <a:pt x="437" y="142"/>
                  </a:lnTo>
                  <a:lnTo>
                    <a:pt x="421" y="142"/>
                  </a:lnTo>
                  <a:lnTo>
                    <a:pt x="413" y="142"/>
                  </a:lnTo>
                  <a:lnTo>
                    <a:pt x="405" y="142"/>
                  </a:lnTo>
                  <a:lnTo>
                    <a:pt x="397" y="142"/>
                  </a:lnTo>
                  <a:lnTo>
                    <a:pt x="389" y="142"/>
                  </a:lnTo>
                  <a:lnTo>
                    <a:pt x="381" y="142"/>
                  </a:lnTo>
                  <a:lnTo>
                    <a:pt x="373" y="142"/>
                  </a:lnTo>
                  <a:lnTo>
                    <a:pt x="365" y="142"/>
                  </a:lnTo>
                  <a:lnTo>
                    <a:pt x="358" y="142"/>
                  </a:lnTo>
                  <a:lnTo>
                    <a:pt x="350" y="142"/>
                  </a:lnTo>
                  <a:lnTo>
                    <a:pt x="342" y="142"/>
                  </a:lnTo>
                  <a:lnTo>
                    <a:pt x="342" y="150"/>
                  </a:lnTo>
                  <a:lnTo>
                    <a:pt x="342" y="158"/>
                  </a:lnTo>
                  <a:lnTo>
                    <a:pt x="342" y="166"/>
                  </a:lnTo>
                  <a:lnTo>
                    <a:pt x="342" y="174"/>
                  </a:lnTo>
                  <a:lnTo>
                    <a:pt x="342" y="181"/>
                  </a:lnTo>
                  <a:lnTo>
                    <a:pt x="342" y="189"/>
                  </a:lnTo>
                  <a:lnTo>
                    <a:pt x="342" y="197"/>
                  </a:lnTo>
                  <a:lnTo>
                    <a:pt x="334" y="205"/>
                  </a:lnTo>
                  <a:lnTo>
                    <a:pt x="326" y="205"/>
                  </a:lnTo>
                  <a:lnTo>
                    <a:pt x="326" y="213"/>
                  </a:lnTo>
                  <a:lnTo>
                    <a:pt x="318" y="213"/>
                  </a:lnTo>
                  <a:lnTo>
                    <a:pt x="310" y="213"/>
                  </a:lnTo>
                  <a:lnTo>
                    <a:pt x="302" y="213"/>
                  </a:lnTo>
                  <a:lnTo>
                    <a:pt x="294" y="213"/>
                  </a:lnTo>
                  <a:lnTo>
                    <a:pt x="286" y="213"/>
                  </a:lnTo>
                  <a:lnTo>
                    <a:pt x="278" y="213"/>
                  </a:lnTo>
                  <a:lnTo>
                    <a:pt x="270" y="213"/>
                  </a:lnTo>
                  <a:lnTo>
                    <a:pt x="262" y="205"/>
                  </a:lnTo>
                  <a:lnTo>
                    <a:pt x="254" y="197"/>
                  </a:lnTo>
                  <a:lnTo>
                    <a:pt x="254" y="189"/>
                  </a:lnTo>
                  <a:lnTo>
                    <a:pt x="246" y="189"/>
                  </a:lnTo>
                  <a:lnTo>
                    <a:pt x="246" y="181"/>
                  </a:lnTo>
                  <a:lnTo>
                    <a:pt x="246" y="174"/>
                  </a:lnTo>
                  <a:lnTo>
                    <a:pt x="246" y="120"/>
                  </a:lnTo>
                  <a:lnTo>
                    <a:pt x="0" y="0"/>
                  </a:lnTo>
                </a:path>
              </a:pathLst>
            </a:custGeom>
            <a:solidFill>
              <a:schemeClr val="accent3"/>
            </a:solidFill>
            <a:ln w="9525" cap="rnd" cmpd="sng">
              <a:solidFill>
                <a:schemeClr val="tx1"/>
              </a:solidFill>
              <a:round/>
              <a:headEnd/>
              <a:tailEnd/>
            </a:ln>
          </p:spPr>
          <p:txBody>
            <a:bodyPr/>
            <a:lstStyle/>
            <a:p>
              <a:endParaRPr lang="en-GB">
                <a:solidFill>
                  <a:prstClr val="black"/>
                </a:solidFill>
              </a:endParaRPr>
            </a:p>
          </p:txBody>
        </p:sp>
        <p:sp>
          <p:nvSpPr>
            <p:cNvPr id="20" name="Freeform 40"/>
            <p:cNvSpPr>
              <a:spLocks/>
            </p:cNvSpPr>
            <p:nvPr/>
          </p:nvSpPr>
          <p:spPr bwMode="auto">
            <a:xfrm>
              <a:off x="2261489" y="3797656"/>
              <a:ext cx="1049640" cy="303064"/>
            </a:xfrm>
            <a:custGeom>
              <a:avLst/>
              <a:gdLst>
                <a:gd name="T0" fmla="*/ 625 w 626"/>
                <a:gd name="T1" fmla="*/ 0 h 221"/>
                <a:gd name="T2" fmla="*/ 625 w 626"/>
                <a:gd name="T3" fmla="*/ 49 h 221"/>
                <a:gd name="T4" fmla="*/ 585 w 626"/>
                <a:gd name="T5" fmla="*/ 49 h 221"/>
                <a:gd name="T6" fmla="*/ 513 w 626"/>
                <a:gd name="T7" fmla="*/ 98 h 221"/>
                <a:gd name="T8" fmla="*/ 377 w 626"/>
                <a:gd name="T9" fmla="*/ 98 h 221"/>
                <a:gd name="T10" fmla="*/ 264 w 626"/>
                <a:gd name="T11" fmla="*/ 147 h 221"/>
                <a:gd name="T12" fmla="*/ 96 w 626"/>
                <a:gd name="T13" fmla="*/ 147 h 221"/>
                <a:gd name="T14" fmla="*/ 96 w 626"/>
                <a:gd name="T15" fmla="*/ 204 h 221"/>
                <a:gd name="T16" fmla="*/ 70 w 626"/>
                <a:gd name="T17" fmla="*/ 220 h 221"/>
                <a:gd name="T18" fmla="*/ 26 w 626"/>
                <a:gd name="T19" fmla="*/ 220 h 221"/>
                <a:gd name="T20" fmla="*/ 0 w 626"/>
                <a:gd name="T21" fmla="*/ 199 h 221"/>
                <a:gd name="T22" fmla="*/ 0 w 626"/>
                <a:gd name="T23" fmla="*/ 147 h 2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6"/>
                <a:gd name="T37" fmla="*/ 0 h 221"/>
                <a:gd name="T38" fmla="*/ 626 w 626"/>
                <a:gd name="T39" fmla="*/ 221 h 2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6" h="221">
                  <a:moveTo>
                    <a:pt x="625" y="0"/>
                  </a:moveTo>
                  <a:lnTo>
                    <a:pt x="625" y="49"/>
                  </a:lnTo>
                  <a:lnTo>
                    <a:pt x="585" y="49"/>
                  </a:lnTo>
                  <a:lnTo>
                    <a:pt x="513" y="98"/>
                  </a:lnTo>
                  <a:lnTo>
                    <a:pt x="377" y="98"/>
                  </a:lnTo>
                  <a:lnTo>
                    <a:pt x="264" y="147"/>
                  </a:lnTo>
                  <a:lnTo>
                    <a:pt x="96" y="147"/>
                  </a:lnTo>
                  <a:lnTo>
                    <a:pt x="96" y="204"/>
                  </a:lnTo>
                  <a:lnTo>
                    <a:pt x="70" y="220"/>
                  </a:lnTo>
                  <a:lnTo>
                    <a:pt x="26" y="220"/>
                  </a:lnTo>
                  <a:lnTo>
                    <a:pt x="0" y="199"/>
                  </a:lnTo>
                  <a:lnTo>
                    <a:pt x="0" y="147"/>
                  </a:lnTo>
                </a:path>
              </a:pathLst>
            </a:custGeom>
            <a:solidFill>
              <a:schemeClr val="accent3"/>
            </a:solidFill>
            <a:ln w="9525" cap="rnd" cmpd="sng">
              <a:solidFill>
                <a:schemeClr val="tx1"/>
              </a:solidFill>
              <a:prstDash val="solid"/>
              <a:round/>
              <a:headEnd type="none" w="sm" len="sm"/>
              <a:tailEnd type="none" w="sm" len="sm"/>
            </a:ln>
          </p:spPr>
          <p:txBody>
            <a:bodyPr/>
            <a:lstStyle/>
            <a:p>
              <a:endParaRPr lang="en-GB">
                <a:solidFill>
                  <a:prstClr val="black"/>
                </a:solidFill>
              </a:endParaRPr>
            </a:p>
          </p:txBody>
        </p:sp>
        <p:sp>
          <p:nvSpPr>
            <p:cNvPr id="21" name="Freeform 41"/>
            <p:cNvSpPr>
              <a:spLocks/>
            </p:cNvSpPr>
            <p:nvPr/>
          </p:nvSpPr>
          <p:spPr bwMode="auto">
            <a:xfrm>
              <a:off x="5580626" y="3799027"/>
              <a:ext cx="1453735" cy="289351"/>
            </a:xfrm>
            <a:custGeom>
              <a:avLst/>
              <a:gdLst>
                <a:gd name="T0" fmla="*/ 659 w 867"/>
                <a:gd name="T1" fmla="*/ 0 h 211"/>
                <a:gd name="T2" fmla="*/ 405 w 867"/>
                <a:gd name="T3" fmla="*/ 0 h 211"/>
                <a:gd name="T4" fmla="*/ 215 w 867"/>
                <a:gd name="T5" fmla="*/ 0 h 211"/>
                <a:gd name="T6" fmla="*/ 79 w 867"/>
                <a:gd name="T7" fmla="*/ 0 h 211"/>
                <a:gd name="T8" fmla="*/ 8 w 867"/>
                <a:gd name="T9" fmla="*/ 0 h 211"/>
                <a:gd name="T10" fmla="*/ 0 w 867"/>
                <a:gd name="T11" fmla="*/ 16 h 211"/>
                <a:gd name="T12" fmla="*/ 0 w 867"/>
                <a:gd name="T13" fmla="*/ 39 h 211"/>
                <a:gd name="T14" fmla="*/ 16 w 867"/>
                <a:gd name="T15" fmla="*/ 47 h 211"/>
                <a:gd name="T16" fmla="*/ 40 w 867"/>
                <a:gd name="T17" fmla="*/ 47 h 211"/>
                <a:gd name="T18" fmla="*/ 56 w 867"/>
                <a:gd name="T19" fmla="*/ 54 h 211"/>
                <a:gd name="T20" fmla="*/ 79 w 867"/>
                <a:gd name="T21" fmla="*/ 70 h 211"/>
                <a:gd name="T22" fmla="*/ 103 w 867"/>
                <a:gd name="T23" fmla="*/ 86 h 211"/>
                <a:gd name="T24" fmla="*/ 119 w 867"/>
                <a:gd name="T25" fmla="*/ 93 h 211"/>
                <a:gd name="T26" fmla="*/ 143 w 867"/>
                <a:gd name="T27" fmla="*/ 93 h 211"/>
                <a:gd name="T28" fmla="*/ 167 w 867"/>
                <a:gd name="T29" fmla="*/ 93 h 211"/>
                <a:gd name="T30" fmla="*/ 199 w 867"/>
                <a:gd name="T31" fmla="*/ 93 h 211"/>
                <a:gd name="T32" fmla="*/ 230 w 867"/>
                <a:gd name="T33" fmla="*/ 93 h 211"/>
                <a:gd name="T34" fmla="*/ 262 w 867"/>
                <a:gd name="T35" fmla="*/ 93 h 211"/>
                <a:gd name="T36" fmla="*/ 286 w 867"/>
                <a:gd name="T37" fmla="*/ 101 h 211"/>
                <a:gd name="T38" fmla="*/ 302 w 867"/>
                <a:gd name="T39" fmla="*/ 109 h 211"/>
                <a:gd name="T40" fmla="*/ 326 w 867"/>
                <a:gd name="T41" fmla="*/ 109 h 211"/>
                <a:gd name="T42" fmla="*/ 334 w 867"/>
                <a:gd name="T43" fmla="*/ 124 h 211"/>
                <a:gd name="T44" fmla="*/ 358 w 867"/>
                <a:gd name="T45" fmla="*/ 132 h 211"/>
                <a:gd name="T46" fmla="*/ 373 w 867"/>
                <a:gd name="T47" fmla="*/ 140 h 211"/>
                <a:gd name="T48" fmla="*/ 397 w 867"/>
                <a:gd name="T49" fmla="*/ 140 h 211"/>
                <a:gd name="T50" fmla="*/ 421 w 867"/>
                <a:gd name="T51" fmla="*/ 140 h 211"/>
                <a:gd name="T52" fmla="*/ 453 w 867"/>
                <a:gd name="T53" fmla="*/ 140 h 211"/>
                <a:gd name="T54" fmla="*/ 477 w 867"/>
                <a:gd name="T55" fmla="*/ 140 h 211"/>
                <a:gd name="T56" fmla="*/ 501 w 867"/>
                <a:gd name="T57" fmla="*/ 140 h 211"/>
                <a:gd name="T58" fmla="*/ 524 w 867"/>
                <a:gd name="T59" fmla="*/ 140 h 211"/>
                <a:gd name="T60" fmla="*/ 524 w 867"/>
                <a:gd name="T61" fmla="*/ 163 h 211"/>
                <a:gd name="T62" fmla="*/ 524 w 867"/>
                <a:gd name="T63" fmla="*/ 187 h 211"/>
                <a:gd name="T64" fmla="*/ 540 w 867"/>
                <a:gd name="T65" fmla="*/ 202 h 211"/>
                <a:gd name="T66" fmla="*/ 556 w 867"/>
                <a:gd name="T67" fmla="*/ 210 h 211"/>
                <a:gd name="T68" fmla="*/ 580 w 867"/>
                <a:gd name="T69" fmla="*/ 210 h 211"/>
                <a:gd name="T70" fmla="*/ 604 w 867"/>
                <a:gd name="T71" fmla="*/ 202 h 211"/>
                <a:gd name="T72" fmla="*/ 620 w 867"/>
                <a:gd name="T73" fmla="*/ 187 h 211"/>
                <a:gd name="T74" fmla="*/ 620 w 867"/>
                <a:gd name="T75" fmla="*/ 163 h 211"/>
                <a:gd name="T76" fmla="*/ 620 w 867"/>
                <a:gd name="T77" fmla="*/ 140 h 211"/>
                <a:gd name="T78" fmla="*/ 644 w 867"/>
                <a:gd name="T79" fmla="*/ 140 h 211"/>
                <a:gd name="T80" fmla="*/ 667 w 867"/>
                <a:gd name="T81" fmla="*/ 140 h 211"/>
                <a:gd name="T82" fmla="*/ 691 w 867"/>
                <a:gd name="T83" fmla="*/ 140 h 211"/>
                <a:gd name="T84" fmla="*/ 866 w 867"/>
                <a:gd name="T85" fmla="*/ 0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67"/>
                <a:gd name="T130" fmla="*/ 0 h 211"/>
                <a:gd name="T131" fmla="*/ 867 w 867"/>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67" h="211">
                  <a:moveTo>
                    <a:pt x="866" y="0"/>
                  </a:moveTo>
                  <a:lnTo>
                    <a:pt x="755" y="0"/>
                  </a:lnTo>
                  <a:lnTo>
                    <a:pt x="659" y="0"/>
                  </a:lnTo>
                  <a:lnTo>
                    <a:pt x="572" y="0"/>
                  </a:lnTo>
                  <a:lnTo>
                    <a:pt x="485" y="0"/>
                  </a:lnTo>
                  <a:lnTo>
                    <a:pt x="405" y="0"/>
                  </a:lnTo>
                  <a:lnTo>
                    <a:pt x="334" y="0"/>
                  </a:lnTo>
                  <a:lnTo>
                    <a:pt x="270" y="0"/>
                  </a:lnTo>
                  <a:lnTo>
                    <a:pt x="215" y="0"/>
                  </a:lnTo>
                  <a:lnTo>
                    <a:pt x="159" y="0"/>
                  </a:lnTo>
                  <a:lnTo>
                    <a:pt x="119" y="0"/>
                  </a:lnTo>
                  <a:lnTo>
                    <a:pt x="79" y="0"/>
                  </a:lnTo>
                  <a:lnTo>
                    <a:pt x="48" y="0"/>
                  </a:lnTo>
                  <a:lnTo>
                    <a:pt x="24" y="0"/>
                  </a:lnTo>
                  <a:lnTo>
                    <a:pt x="8" y="0"/>
                  </a:lnTo>
                  <a:lnTo>
                    <a:pt x="0" y="0"/>
                  </a:lnTo>
                  <a:lnTo>
                    <a:pt x="0" y="8"/>
                  </a:lnTo>
                  <a:lnTo>
                    <a:pt x="0" y="16"/>
                  </a:lnTo>
                  <a:lnTo>
                    <a:pt x="0" y="23"/>
                  </a:lnTo>
                  <a:lnTo>
                    <a:pt x="0" y="31"/>
                  </a:lnTo>
                  <a:lnTo>
                    <a:pt x="0" y="39"/>
                  </a:lnTo>
                  <a:lnTo>
                    <a:pt x="0" y="47"/>
                  </a:lnTo>
                  <a:lnTo>
                    <a:pt x="8" y="47"/>
                  </a:lnTo>
                  <a:lnTo>
                    <a:pt x="16" y="47"/>
                  </a:lnTo>
                  <a:lnTo>
                    <a:pt x="24" y="47"/>
                  </a:lnTo>
                  <a:lnTo>
                    <a:pt x="32" y="47"/>
                  </a:lnTo>
                  <a:lnTo>
                    <a:pt x="40" y="47"/>
                  </a:lnTo>
                  <a:lnTo>
                    <a:pt x="48" y="47"/>
                  </a:lnTo>
                  <a:lnTo>
                    <a:pt x="48" y="54"/>
                  </a:lnTo>
                  <a:lnTo>
                    <a:pt x="56" y="54"/>
                  </a:lnTo>
                  <a:lnTo>
                    <a:pt x="64" y="62"/>
                  </a:lnTo>
                  <a:lnTo>
                    <a:pt x="72" y="62"/>
                  </a:lnTo>
                  <a:lnTo>
                    <a:pt x="79" y="70"/>
                  </a:lnTo>
                  <a:lnTo>
                    <a:pt x="87" y="78"/>
                  </a:lnTo>
                  <a:lnTo>
                    <a:pt x="95" y="78"/>
                  </a:lnTo>
                  <a:lnTo>
                    <a:pt x="103" y="86"/>
                  </a:lnTo>
                  <a:lnTo>
                    <a:pt x="111" y="86"/>
                  </a:lnTo>
                  <a:lnTo>
                    <a:pt x="111" y="93"/>
                  </a:lnTo>
                  <a:lnTo>
                    <a:pt x="119" y="93"/>
                  </a:lnTo>
                  <a:lnTo>
                    <a:pt x="127" y="93"/>
                  </a:lnTo>
                  <a:lnTo>
                    <a:pt x="135" y="93"/>
                  </a:lnTo>
                  <a:lnTo>
                    <a:pt x="143" y="93"/>
                  </a:lnTo>
                  <a:lnTo>
                    <a:pt x="151" y="93"/>
                  </a:lnTo>
                  <a:lnTo>
                    <a:pt x="159" y="93"/>
                  </a:lnTo>
                  <a:lnTo>
                    <a:pt x="167" y="93"/>
                  </a:lnTo>
                  <a:lnTo>
                    <a:pt x="175" y="93"/>
                  </a:lnTo>
                  <a:lnTo>
                    <a:pt x="183" y="93"/>
                  </a:lnTo>
                  <a:lnTo>
                    <a:pt x="199" y="93"/>
                  </a:lnTo>
                  <a:lnTo>
                    <a:pt x="207" y="93"/>
                  </a:lnTo>
                  <a:lnTo>
                    <a:pt x="222" y="93"/>
                  </a:lnTo>
                  <a:lnTo>
                    <a:pt x="230" y="93"/>
                  </a:lnTo>
                  <a:lnTo>
                    <a:pt x="238" y="93"/>
                  </a:lnTo>
                  <a:lnTo>
                    <a:pt x="246" y="93"/>
                  </a:lnTo>
                  <a:lnTo>
                    <a:pt x="262" y="93"/>
                  </a:lnTo>
                  <a:lnTo>
                    <a:pt x="270" y="101"/>
                  </a:lnTo>
                  <a:lnTo>
                    <a:pt x="278" y="101"/>
                  </a:lnTo>
                  <a:lnTo>
                    <a:pt x="286" y="101"/>
                  </a:lnTo>
                  <a:lnTo>
                    <a:pt x="294" y="101"/>
                  </a:lnTo>
                  <a:lnTo>
                    <a:pt x="302" y="101"/>
                  </a:lnTo>
                  <a:lnTo>
                    <a:pt x="302" y="109"/>
                  </a:lnTo>
                  <a:lnTo>
                    <a:pt x="310" y="109"/>
                  </a:lnTo>
                  <a:lnTo>
                    <a:pt x="318" y="109"/>
                  </a:lnTo>
                  <a:lnTo>
                    <a:pt x="326" y="109"/>
                  </a:lnTo>
                  <a:lnTo>
                    <a:pt x="326" y="117"/>
                  </a:lnTo>
                  <a:lnTo>
                    <a:pt x="334" y="117"/>
                  </a:lnTo>
                  <a:lnTo>
                    <a:pt x="334" y="124"/>
                  </a:lnTo>
                  <a:lnTo>
                    <a:pt x="342" y="124"/>
                  </a:lnTo>
                  <a:lnTo>
                    <a:pt x="350" y="132"/>
                  </a:lnTo>
                  <a:lnTo>
                    <a:pt x="358" y="132"/>
                  </a:lnTo>
                  <a:lnTo>
                    <a:pt x="358" y="140"/>
                  </a:lnTo>
                  <a:lnTo>
                    <a:pt x="365" y="140"/>
                  </a:lnTo>
                  <a:lnTo>
                    <a:pt x="373" y="140"/>
                  </a:lnTo>
                  <a:lnTo>
                    <a:pt x="381" y="140"/>
                  </a:lnTo>
                  <a:lnTo>
                    <a:pt x="389" y="140"/>
                  </a:lnTo>
                  <a:lnTo>
                    <a:pt x="397" y="140"/>
                  </a:lnTo>
                  <a:lnTo>
                    <a:pt x="405" y="140"/>
                  </a:lnTo>
                  <a:lnTo>
                    <a:pt x="413" y="140"/>
                  </a:lnTo>
                  <a:lnTo>
                    <a:pt x="421" y="140"/>
                  </a:lnTo>
                  <a:lnTo>
                    <a:pt x="429" y="140"/>
                  </a:lnTo>
                  <a:lnTo>
                    <a:pt x="445" y="140"/>
                  </a:lnTo>
                  <a:lnTo>
                    <a:pt x="453" y="140"/>
                  </a:lnTo>
                  <a:lnTo>
                    <a:pt x="461" y="140"/>
                  </a:lnTo>
                  <a:lnTo>
                    <a:pt x="469" y="140"/>
                  </a:lnTo>
                  <a:lnTo>
                    <a:pt x="477" y="140"/>
                  </a:lnTo>
                  <a:lnTo>
                    <a:pt x="485" y="140"/>
                  </a:lnTo>
                  <a:lnTo>
                    <a:pt x="493" y="140"/>
                  </a:lnTo>
                  <a:lnTo>
                    <a:pt x="501" y="140"/>
                  </a:lnTo>
                  <a:lnTo>
                    <a:pt x="508" y="140"/>
                  </a:lnTo>
                  <a:lnTo>
                    <a:pt x="516" y="140"/>
                  </a:lnTo>
                  <a:lnTo>
                    <a:pt x="524" y="140"/>
                  </a:lnTo>
                  <a:lnTo>
                    <a:pt x="524" y="148"/>
                  </a:lnTo>
                  <a:lnTo>
                    <a:pt x="524" y="156"/>
                  </a:lnTo>
                  <a:lnTo>
                    <a:pt x="524" y="163"/>
                  </a:lnTo>
                  <a:lnTo>
                    <a:pt x="524" y="171"/>
                  </a:lnTo>
                  <a:lnTo>
                    <a:pt x="524" y="179"/>
                  </a:lnTo>
                  <a:lnTo>
                    <a:pt x="524" y="187"/>
                  </a:lnTo>
                  <a:lnTo>
                    <a:pt x="524" y="194"/>
                  </a:lnTo>
                  <a:lnTo>
                    <a:pt x="532" y="202"/>
                  </a:lnTo>
                  <a:lnTo>
                    <a:pt x="540" y="202"/>
                  </a:lnTo>
                  <a:lnTo>
                    <a:pt x="540" y="210"/>
                  </a:lnTo>
                  <a:lnTo>
                    <a:pt x="548" y="210"/>
                  </a:lnTo>
                  <a:lnTo>
                    <a:pt x="556" y="210"/>
                  </a:lnTo>
                  <a:lnTo>
                    <a:pt x="564" y="210"/>
                  </a:lnTo>
                  <a:lnTo>
                    <a:pt x="572" y="210"/>
                  </a:lnTo>
                  <a:lnTo>
                    <a:pt x="580" y="210"/>
                  </a:lnTo>
                  <a:lnTo>
                    <a:pt x="588" y="210"/>
                  </a:lnTo>
                  <a:lnTo>
                    <a:pt x="596" y="210"/>
                  </a:lnTo>
                  <a:lnTo>
                    <a:pt x="604" y="202"/>
                  </a:lnTo>
                  <a:lnTo>
                    <a:pt x="612" y="194"/>
                  </a:lnTo>
                  <a:lnTo>
                    <a:pt x="612" y="187"/>
                  </a:lnTo>
                  <a:lnTo>
                    <a:pt x="620" y="187"/>
                  </a:lnTo>
                  <a:lnTo>
                    <a:pt x="620" y="179"/>
                  </a:lnTo>
                  <a:lnTo>
                    <a:pt x="620" y="171"/>
                  </a:lnTo>
                  <a:lnTo>
                    <a:pt x="620" y="163"/>
                  </a:lnTo>
                  <a:lnTo>
                    <a:pt x="620" y="156"/>
                  </a:lnTo>
                  <a:lnTo>
                    <a:pt x="620" y="148"/>
                  </a:lnTo>
                  <a:lnTo>
                    <a:pt x="620" y="140"/>
                  </a:lnTo>
                  <a:lnTo>
                    <a:pt x="628" y="140"/>
                  </a:lnTo>
                  <a:lnTo>
                    <a:pt x="636" y="140"/>
                  </a:lnTo>
                  <a:lnTo>
                    <a:pt x="644" y="140"/>
                  </a:lnTo>
                  <a:lnTo>
                    <a:pt x="651" y="140"/>
                  </a:lnTo>
                  <a:lnTo>
                    <a:pt x="659" y="140"/>
                  </a:lnTo>
                  <a:lnTo>
                    <a:pt x="667" y="140"/>
                  </a:lnTo>
                  <a:lnTo>
                    <a:pt x="675" y="140"/>
                  </a:lnTo>
                  <a:lnTo>
                    <a:pt x="683" y="140"/>
                  </a:lnTo>
                  <a:lnTo>
                    <a:pt x="691" y="140"/>
                  </a:lnTo>
                  <a:lnTo>
                    <a:pt x="699" y="140"/>
                  </a:lnTo>
                  <a:lnTo>
                    <a:pt x="707" y="140"/>
                  </a:lnTo>
                  <a:lnTo>
                    <a:pt x="866" y="0"/>
                  </a:lnTo>
                </a:path>
              </a:pathLst>
            </a:custGeom>
            <a:solidFill>
              <a:schemeClr val="accent3"/>
            </a:solidFill>
            <a:ln w="9525" cap="rnd" cmpd="sng">
              <a:solidFill>
                <a:schemeClr val="tx1"/>
              </a:solidFill>
              <a:round/>
              <a:headEnd/>
              <a:tailEnd/>
            </a:ln>
          </p:spPr>
          <p:txBody>
            <a:bodyPr/>
            <a:lstStyle/>
            <a:p>
              <a:endParaRPr lang="en-GB">
                <a:solidFill>
                  <a:prstClr val="black"/>
                </a:solidFill>
              </a:endParaRPr>
            </a:p>
          </p:txBody>
        </p:sp>
        <p:sp>
          <p:nvSpPr>
            <p:cNvPr id="22" name="Freeform 42"/>
            <p:cNvSpPr>
              <a:spLocks/>
            </p:cNvSpPr>
            <p:nvPr/>
          </p:nvSpPr>
          <p:spPr bwMode="auto">
            <a:xfrm>
              <a:off x="5575596" y="3799027"/>
              <a:ext cx="1051317" cy="297579"/>
            </a:xfrm>
            <a:custGeom>
              <a:avLst/>
              <a:gdLst>
                <a:gd name="T0" fmla="*/ 0 w 627"/>
                <a:gd name="T1" fmla="*/ 0 h 217"/>
                <a:gd name="T2" fmla="*/ 0 w 627"/>
                <a:gd name="T3" fmla="*/ 48 h 217"/>
                <a:gd name="T4" fmla="*/ 40 w 627"/>
                <a:gd name="T5" fmla="*/ 48 h 217"/>
                <a:gd name="T6" fmla="*/ 112 w 627"/>
                <a:gd name="T7" fmla="*/ 96 h 217"/>
                <a:gd name="T8" fmla="*/ 248 w 627"/>
                <a:gd name="T9" fmla="*/ 96 h 217"/>
                <a:gd name="T10" fmla="*/ 359 w 627"/>
                <a:gd name="T11" fmla="*/ 144 h 217"/>
                <a:gd name="T12" fmla="*/ 530 w 627"/>
                <a:gd name="T13" fmla="*/ 144 h 217"/>
                <a:gd name="T14" fmla="*/ 528 w 627"/>
                <a:gd name="T15" fmla="*/ 200 h 217"/>
                <a:gd name="T16" fmla="*/ 554 w 627"/>
                <a:gd name="T17" fmla="*/ 216 h 217"/>
                <a:gd name="T18" fmla="*/ 598 w 627"/>
                <a:gd name="T19" fmla="*/ 216 h 217"/>
                <a:gd name="T20" fmla="*/ 626 w 627"/>
                <a:gd name="T21" fmla="*/ 203 h 217"/>
                <a:gd name="T22" fmla="*/ 626 w 627"/>
                <a:gd name="T23" fmla="*/ 144 h 2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7"/>
                <a:gd name="T37" fmla="*/ 0 h 217"/>
                <a:gd name="T38" fmla="*/ 627 w 627"/>
                <a:gd name="T39" fmla="*/ 217 h 2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7" h="217">
                  <a:moveTo>
                    <a:pt x="0" y="0"/>
                  </a:moveTo>
                  <a:lnTo>
                    <a:pt x="0" y="48"/>
                  </a:lnTo>
                  <a:lnTo>
                    <a:pt x="40" y="48"/>
                  </a:lnTo>
                  <a:lnTo>
                    <a:pt x="112" y="96"/>
                  </a:lnTo>
                  <a:lnTo>
                    <a:pt x="248" y="96"/>
                  </a:lnTo>
                  <a:lnTo>
                    <a:pt x="359" y="144"/>
                  </a:lnTo>
                  <a:lnTo>
                    <a:pt x="530" y="144"/>
                  </a:lnTo>
                  <a:lnTo>
                    <a:pt x="528" y="200"/>
                  </a:lnTo>
                  <a:lnTo>
                    <a:pt x="554" y="216"/>
                  </a:lnTo>
                  <a:lnTo>
                    <a:pt x="598" y="216"/>
                  </a:lnTo>
                  <a:lnTo>
                    <a:pt x="626" y="203"/>
                  </a:lnTo>
                  <a:lnTo>
                    <a:pt x="626" y="144"/>
                  </a:lnTo>
                </a:path>
              </a:pathLst>
            </a:custGeom>
            <a:solidFill>
              <a:schemeClr val="accent3"/>
            </a:solidFill>
            <a:ln w="9525" cap="rnd" cmpd="sng">
              <a:solidFill>
                <a:schemeClr val="tx1"/>
              </a:solidFill>
              <a:prstDash val="solid"/>
              <a:round/>
              <a:headEnd type="none" w="sm" len="sm"/>
              <a:tailEnd type="none" w="sm" len="sm"/>
            </a:ln>
          </p:spPr>
          <p:txBody>
            <a:bodyPr/>
            <a:lstStyle/>
            <a:p>
              <a:endParaRPr lang="en-GB">
                <a:solidFill>
                  <a:prstClr val="black"/>
                </a:solidFill>
              </a:endParaRPr>
            </a:p>
          </p:txBody>
        </p:sp>
        <p:sp>
          <p:nvSpPr>
            <p:cNvPr id="23" name="Freeform 43"/>
            <p:cNvSpPr>
              <a:spLocks/>
            </p:cNvSpPr>
            <p:nvPr/>
          </p:nvSpPr>
          <p:spPr bwMode="auto">
            <a:xfrm>
              <a:off x="6051791" y="3799027"/>
              <a:ext cx="1453735" cy="293465"/>
            </a:xfrm>
            <a:custGeom>
              <a:avLst/>
              <a:gdLst>
                <a:gd name="T0" fmla="*/ 111 w 867"/>
                <a:gd name="T1" fmla="*/ 0 h 214"/>
                <a:gd name="T2" fmla="*/ 294 w 867"/>
                <a:gd name="T3" fmla="*/ 0 h 214"/>
                <a:gd name="T4" fmla="*/ 461 w 867"/>
                <a:gd name="T5" fmla="*/ 0 h 214"/>
                <a:gd name="T6" fmla="*/ 596 w 867"/>
                <a:gd name="T7" fmla="*/ 0 h 214"/>
                <a:gd name="T8" fmla="*/ 707 w 867"/>
                <a:gd name="T9" fmla="*/ 0 h 214"/>
                <a:gd name="T10" fmla="*/ 787 w 867"/>
                <a:gd name="T11" fmla="*/ 0 h 214"/>
                <a:gd name="T12" fmla="*/ 842 w 867"/>
                <a:gd name="T13" fmla="*/ 0 h 214"/>
                <a:gd name="T14" fmla="*/ 866 w 867"/>
                <a:gd name="T15" fmla="*/ 0 h 214"/>
                <a:gd name="T16" fmla="*/ 866 w 867"/>
                <a:gd name="T17" fmla="*/ 16 h 214"/>
                <a:gd name="T18" fmla="*/ 866 w 867"/>
                <a:gd name="T19" fmla="*/ 32 h 214"/>
                <a:gd name="T20" fmla="*/ 866 w 867"/>
                <a:gd name="T21" fmla="*/ 47 h 214"/>
                <a:gd name="T22" fmla="*/ 850 w 867"/>
                <a:gd name="T23" fmla="*/ 47 h 214"/>
                <a:gd name="T24" fmla="*/ 834 w 867"/>
                <a:gd name="T25" fmla="*/ 47 h 214"/>
                <a:gd name="T26" fmla="*/ 818 w 867"/>
                <a:gd name="T27" fmla="*/ 47 h 214"/>
                <a:gd name="T28" fmla="*/ 810 w 867"/>
                <a:gd name="T29" fmla="*/ 55 h 214"/>
                <a:gd name="T30" fmla="*/ 794 w 867"/>
                <a:gd name="T31" fmla="*/ 63 h 214"/>
                <a:gd name="T32" fmla="*/ 779 w 867"/>
                <a:gd name="T33" fmla="*/ 79 h 214"/>
                <a:gd name="T34" fmla="*/ 763 w 867"/>
                <a:gd name="T35" fmla="*/ 87 h 214"/>
                <a:gd name="T36" fmla="*/ 755 w 867"/>
                <a:gd name="T37" fmla="*/ 95 h 214"/>
                <a:gd name="T38" fmla="*/ 739 w 867"/>
                <a:gd name="T39" fmla="*/ 95 h 214"/>
                <a:gd name="T40" fmla="*/ 723 w 867"/>
                <a:gd name="T41" fmla="*/ 95 h 214"/>
                <a:gd name="T42" fmla="*/ 707 w 867"/>
                <a:gd name="T43" fmla="*/ 95 h 214"/>
                <a:gd name="T44" fmla="*/ 691 w 867"/>
                <a:gd name="T45" fmla="*/ 95 h 214"/>
                <a:gd name="T46" fmla="*/ 667 w 867"/>
                <a:gd name="T47" fmla="*/ 95 h 214"/>
                <a:gd name="T48" fmla="*/ 644 w 867"/>
                <a:gd name="T49" fmla="*/ 95 h 214"/>
                <a:gd name="T50" fmla="*/ 628 w 867"/>
                <a:gd name="T51" fmla="*/ 95 h 214"/>
                <a:gd name="T52" fmla="*/ 508 w 867"/>
                <a:gd name="T53" fmla="*/ 142 h 214"/>
                <a:gd name="T54" fmla="*/ 493 w 867"/>
                <a:gd name="T55" fmla="*/ 142 h 214"/>
                <a:gd name="T56" fmla="*/ 477 w 867"/>
                <a:gd name="T57" fmla="*/ 142 h 214"/>
                <a:gd name="T58" fmla="*/ 461 w 867"/>
                <a:gd name="T59" fmla="*/ 142 h 214"/>
                <a:gd name="T60" fmla="*/ 445 w 867"/>
                <a:gd name="T61" fmla="*/ 142 h 214"/>
                <a:gd name="T62" fmla="*/ 421 w 867"/>
                <a:gd name="T63" fmla="*/ 142 h 214"/>
                <a:gd name="T64" fmla="*/ 405 w 867"/>
                <a:gd name="T65" fmla="*/ 142 h 214"/>
                <a:gd name="T66" fmla="*/ 389 w 867"/>
                <a:gd name="T67" fmla="*/ 142 h 214"/>
                <a:gd name="T68" fmla="*/ 373 w 867"/>
                <a:gd name="T69" fmla="*/ 142 h 214"/>
                <a:gd name="T70" fmla="*/ 358 w 867"/>
                <a:gd name="T71" fmla="*/ 142 h 214"/>
                <a:gd name="T72" fmla="*/ 342 w 867"/>
                <a:gd name="T73" fmla="*/ 142 h 214"/>
                <a:gd name="T74" fmla="*/ 342 w 867"/>
                <a:gd name="T75" fmla="*/ 158 h 214"/>
                <a:gd name="T76" fmla="*/ 342 w 867"/>
                <a:gd name="T77" fmla="*/ 174 h 214"/>
                <a:gd name="T78" fmla="*/ 342 w 867"/>
                <a:gd name="T79" fmla="*/ 189 h 214"/>
                <a:gd name="T80" fmla="*/ 334 w 867"/>
                <a:gd name="T81" fmla="*/ 205 h 214"/>
                <a:gd name="T82" fmla="*/ 326 w 867"/>
                <a:gd name="T83" fmla="*/ 213 h 214"/>
                <a:gd name="T84" fmla="*/ 310 w 867"/>
                <a:gd name="T85" fmla="*/ 213 h 214"/>
                <a:gd name="T86" fmla="*/ 294 w 867"/>
                <a:gd name="T87" fmla="*/ 213 h 214"/>
                <a:gd name="T88" fmla="*/ 278 w 867"/>
                <a:gd name="T89" fmla="*/ 213 h 214"/>
                <a:gd name="T90" fmla="*/ 262 w 867"/>
                <a:gd name="T91" fmla="*/ 205 h 214"/>
                <a:gd name="T92" fmla="*/ 254 w 867"/>
                <a:gd name="T93" fmla="*/ 189 h 214"/>
                <a:gd name="T94" fmla="*/ 246 w 867"/>
                <a:gd name="T95" fmla="*/ 181 h 214"/>
                <a:gd name="T96" fmla="*/ 246 w 867"/>
                <a:gd name="T97" fmla="*/ 120 h 2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67"/>
                <a:gd name="T148" fmla="*/ 0 h 214"/>
                <a:gd name="T149" fmla="*/ 867 w 867"/>
                <a:gd name="T150" fmla="*/ 214 h 2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67" h="214">
                  <a:moveTo>
                    <a:pt x="0" y="0"/>
                  </a:moveTo>
                  <a:lnTo>
                    <a:pt x="111" y="0"/>
                  </a:lnTo>
                  <a:lnTo>
                    <a:pt x="207" y="0"/>
                  </a:lnTo>
                  <a:lnTo>
                    <a:pt x="294" y="0"/>
                  </a:lnTo>
                  <a:lnTo>
                    <a:pt x="381" y="0"/>
                  </a:lnTo>
                  <a:lnTo>
                    <a:pt x="461" y="0"/>
                  </a:lnTo>
                  <a:lnTo>
                    <a:pt x="532" y="0"/>
                  </a:lnTo>
                  <a:lnTo>
                    <a:pt x="596" y="0"/>
                  </a:lnTo>
                  <a:lnTo>
                    <a:pt x="651" y="0"/>
                  </a:lnTo>
                  <a:lnTo>
                    <a:pt x="707" y="0"/>
                  </a:lnTo>
                  <a:lnTo>
                    <a:pt x="747" y="0"/>
                  </a:lnTo>
                  <a:lnTo>
                    <a:pt x="787" y="0"/>
                  </a:lnTo>
                  <a:lnTo>
                    <a:pt x="818" y="0"/>
                  </a:lnTo>
                  <a:lnTo>
                    <a:pt x="842" y="0"/>
                  </a:lnTo>
                  <a:lnTo>
                    <a:pt x="858" y="0"/>
                  </a:lnTo>
                  <a:lnTo>
                    <a:pt x="866" y="0"/>
                  </a:lnTo>
                  <a:lnTo>
                    <a:pt x="866" y="8"/>
                  </a:lnTo>
                  <a:lnTo>
                    <a:pt x="866" y="16"/>
                  </a:lnTo>
                  <a:lnTo>
                    <a:pt x="866" y="24"/>
                  </a:lnTo>
                  <a:lnTo>
                    <a:pt x="866" y="32"/>
                  </a:lnTo>
                  <a:lnTo>
                    <a:pt x="866" y="39"/>
                  </a:lnTo>
                  <a:lnTo>
                    <a:pt x="866" y="47"/>
                  </a:lnTo>
                  <a:lnTo>
                    <a:pt x="858" y="47"/>
                  </a:lnTo>
                  <a:lnTo>
                    <a:pt x="850" y="47"/>
                  </a:lnTo>
                  <a:lnTo>
                    <a:pt x="842" y="47"/>
                  </a:lnTo>
                  <a:lnTo>
                    <a:pt x="834" y="47"/>
                  </a:lnTo>
                  <a:lnTo>
                    <a:pt x="826" y="47"/>
                  </a:lnTo>
                  <a:lnTo>
                    <a:pt x="818" y="47"/>
                  </a:lnTo>
                  <a:lnTo>
                    <a:pt x="818" y="55"/>
                  </a:lnTo>
                  <a:lnTo>
                    <a:pt x="810" y="55"/>
                  </a:lnTo>
                  <a:lnTo>
                    <a:pt x="802" y="63"/>
                  </a:lnTo>
                  <a:lnTo>
                    <a:pt x="794" y="63"/>
                  </a:lnTo>
                  <a:lnTo>
                    <a:pt x="787" y="71"/>
                  </a:lnTo>
                  <a:lnTo>
                    <a:pt x="779" y="79"/>
                  </a:lnTo>
                  <a:lnTo>
                    <a:pt x="771" y="79"/>
                  </a:lnTo>
                  <a:lnTo>
                    <a:pt x="763" y="87"/>
                  </a:lnTo>
                  <a:lnTo>
                    <a:pt x="755" y="87"/>
                  </a:lnTo>
                  <a:lnTo>
                    <a:pt x="755" y="95"/>
                  </a:lnTo>
                  <a:lnTo>
                    <a:pt x="747" y="95"/>
                  </a:lnTo>
                  <a:lnTo>
                    <a:pt x="739" y="95"/>
                  </a:lnTo>
                  <a:lnTo>
                    <a:pt x="731" y="95"/>
                  </a:lnTo>
                  <a:lnTo>
                    <a:pt x="723" y="95"/>
                  </a:lnTo>
                  <a:lnTo>
                    <a:pt x="715" y="95"/>
                  </a:lnTo>
                  <a:lnTo>
                    <a:pt x="707" y="95"/>
                  </a:lnTo>
                  <a:lnTo>
                    <a:pt x="699" y="95"/>
                  </a:lnTo>
                  <a:lnTo>
                    <a:pt x="691" y="95"/>
                  </a:lnTo>
                  <a:lnTo>
                    <a:pt x="683" y="95"/>
                  </a:lnTo>
                  <a:lnTo>
                    <a:pt x="667" y="95"/>
                  </a:lnTo>
                  <a:lnTo>
                    <a:pt x="659" y="95"/>
                  </a:lnTo>
                  <a:lnTo>
                    <a:pt x="644" y="95"/>
                  </a:lnTo>
                  <a:lnTo>
                    <a:pt x="636" y="95"/>
                  </a:lnTo>
                  <a:lnTo>
                    <a:pt x="628" y="95"/>
                  </a:lnTo>
                  <a:lnTo>
                    <a:pt x="620" y="95"/>
                  </a:lnTo>
                  <a:lnTo>
                    <a:pt x="508" y="142"/>
                  </a:lnTo>
                  <a:lnTo>
                    <a:pt x="501" y="142"/>
                  </a:lnTo>
                  <a:lnTo>
                    <a:pt x="493" y="142"/>
                  </a:lnTo>
                  <a:lnTo>
                    <a:pt x="485" y="142"/>
                  </a:lnTo>
                  <a:lnTo>
                    <a:pt x="477" y="142"/>
                  </a:lnTo>
                  <a:lnTo>
                    <a:pt x="469" y="142"/>
                  </a:lnTo>
                  <a:lnTo>
                    <a:pt x="461" y="142"/>
                  </a:lnTo>
                  <a:lnTo>
                    <a:pt x="453" y="142"/>
                  </a:lnTo>
                  <a:lnTo>
                    <a:pt x="445" y="142"/>
                  </a:lnTo>
                  <a:lnTo>
                    <a:pt x="437" y="142"/>
                  </a:lnTo>
                  <a:lnTo>
                    <a:pt x="421" y="142"/>
                  </a:lnTo>
                  <a:lnTo>
                    <a:pt x="413" y="142"/>
                  </a:lnTo>
                  <a:lnTo>
                    <a:pt x="405" y="142"/>
                  </a:lnTo>
                  <a:lnTo>
                    <a:pt x="397" y="142"/>
                  </a:lnTo>
                  <a:lnTo>
                    <a:pt x="389" y="142"/>
                  </a:lnTo>
                  <a:lnTo>
                    <a:pt x="381" y="142"/>
                  </a:lnTo>
                  <a:lnTo>
                    <a:pt x="373" y="142"/>
                  </a:lnTo>
                  <a:lnTo>
                    <a:pt x="365" y="142"/>
                  </a:lnTo>
                  <a:lnTo>
                    <a:pt x="358" y="142"/>
                  </a:lnTo>
                  <a:lnTo>
                    <a:pt x="350" y="142"/>
                  </a:lnTo>
                  <a:lnTo>
                    <a:pt x="342" y="142"/>
                  </a:lnTo>
                  <a:lnTo>
                    <a:pt x="342" y="150"/>
                  </a:lnTo>
                  <a:lnTo>
                    <a:pt x="342" y="158"/>
                  </a:lnTo>
                  <a:lnTo>
                    <a:pt x="342" y="166"/>
                  </a:lnTo>
                  <a:lnTo>
                    <a:pt x="342" y="174"/>
                  </a:lnTo>
                  <a:lnTo>
                    <a:pt x="342" y="181"/>
                  </a:lnTo>
                  <a:lnTo>
                    <a:pt x="342" y="189"/>
                  </a:lnTo>
                  <a:lnTo>
                    <a:pt x="342" y="197"/>
                  </a:lnTo>
                  <a:lnTo>
                    <a:pt x="334" y="205"/>
                  </a:lnTo>
                  <a:lnTo>
                    <a:pt x="326" y="205"/>
                  </a:lnTo>
                  <a:lnTo>
                    <a:pt x="326" y="213"/>
                  </a:lnTo>
                  <a:lnTo>
                    <a:pt x="318" y="213"/>
                  </a:lnTo>
                  <a:lnTo>
                    <a:pt x="310" y="213"/>
                  </a:lnTo>
                  <a:lnTo>
                    <a:pt x="302" y="213"/>
                  </a:lnTo>
                  <a:lnTo>
                    <a:pt x="294" y="213"/>
                  </a:lnTo>
                  <a:lnTo>
                    <a:pt x="286" y="213"/>
                  </a:lnTo>
                  <a:lnTo>
                    <a:pt x="278" y="213"/>
                  </a:lnTo>
                  <a:lnTo>
                    <a:pt x="270" y="213"/>
                  </a:lnTo>
                  <a:lnTo>
                    <a:pt x="262" y="205"/>
                  </a:lnTo>
                  <a:lnTo>
                    <a:pt x="254" y="197"/>
                  </a:lnTo>
                  <a:lnTo>
                    <a:pt x="254" y="189"/>
                  </a:lnTo>
                  <a:lnTo>
                    <a:pt x="246" y="189"/>
                  </a:lnTo>
                  <a:lnTo>
                    <a:pt x="246" y="181"/>
                  </a:lnTo>
                  <a:lnTo>
                    <a:pt x="246" y="174"/>
                  </a:lnTo>
                  <a:lnTo>
                    <a:pt x="246" y="120"/>
                  </a:lnTo>
                  <a:lnTo>
                    <a:pt x="0" y="0"/>
                  </a:lnTo>
                </a:path>
              </a:pathLst>
            </a:custGeom>
            <a:solidFill>
              <a:schemeClr val="accent3"/>
            </a:solidFill>
            <a:ln w="9525" cap="rnd" cmpd="sng">
              <a:solidFill>
                <a:schemeClr val="tx1"/>
              </a:solidFill>
              <a:round/>
              <a:headEnd/>
              <a:tailEnd/>
            </a:ln>
          </p:spPr>
          <p:txBody>
            <a:bodyPr/>
            <a:lstStyle/>
            <a:p>
              <a:endParaRPr lang="en-GB">
                <a:solidFill>
                  <a:prstClr val="black"/>
                </a:solidFill>
              </a:endParaRPr>
            </a:p>
          </p:txBody>
        </p:sp>
        <p:sp>
          <p:nvSpPr>
            <p:cNvPr id="25" name="Freeform 44"/>
            <p:cNvSpPr>
              <a:spLocks/>
            </p:cNvSpPr>
            <p:nvPr/>
          </p:nvSpPr>
          <p:spPr bwMode="auto">
            <a:xfrm>
              <a:off x="6462593" y="3797656"/>
              <a:ext cx="1049640" cy="303064"/>
            </a:xfrm>
            <a:custGeom>
              <a:avLst/>
              <a:gdLst>
                <a:gd name="T0" fmla="*/ 625 w 626"/>
                <a:gd name="T1" fmla="*/ 0 h 221"/>
                <a:gd name="T2" fmla="*/ 625 w 626"/>
                <a:gd name="T3" fmla="*/ 49 h 221"/>
                <a:gd name="T4" fmla="*/ 585 w 626"/>
                <a:gd name="T5" fmla="*/ 49 h 221"/>
                <a:gd name="T6" fmla="*/ 513 w 626"/>
                <a:gd name="T7" fmla="*/ 98 h 221"/>
                <a:gd name="T8" fmla="*/ 377 w 626"/>
                <a:gd name="T9" fmla="*/ 98 h 221"/>
                <a:gd name="T10" fmla="*/ 264 w 626"/>
                <a:gd name="T11" fmla="*/ 147 h 221"/>
                <a:gd name="T12" fmla="*/ 96 w 626"/>
                <a:gd name="T13" fmla="*/ 147 h 221"/>
                <a:gd name="T14" fmla="*/ 96 w 626"/>
                <a:gd name="T15" fmla="*/ 204 h 221"/>
                <a:gd name="T16" fmla="*/ 70 w 626"/>
                <a:gd name="T17" fmla="*/ 220 h 221"/>
                <a:gd name="T18" fmla="*/ 26 w 626"/>
                <a:gd name="T19" fmla="*/ 220 h 221"/>
                <a:gd name="T20" fmla="*/ 0 w 626"/>
                <a:gd name="T21" fmla="*/ 199 h 221"/>
                <a:gd name="T22" fmla="*/ 0 w 626"/>
                <a:gd name="T23" fmla="*/ 147 h 2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6"/>
                <a:gd name="T37" fmla="*/ 0 h 221"/>
                <a:gd name="T38" fmla="*/ 626 w 626"/>
                <a:gd name="T39" fmla="*/ 221 h 2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6" h="221">
                  <a:moveTo>
                    <a:pt x="625" y="0"/>
                  </a:moveTo>
                  <a:lnTo>
                    <a:pt x="625" y="49"/>
                  </a:lnTo>
                  <a:lnTo>
                    <a:pt x="585" y="49"/>
                  </a:lnTo>
                  <a:lnTo>
                    <a:pt x="513" y="98"/>
                  </a:lnTo>
                  <a:lnTo>
                    <a:pt x="377" y="98"/>
                  </a:lnTo>
                  <a:lnTo>
                    <a:pt x="264" y="147"/>
                  </a:lnTo>
                  <a:lnTo>
                    <a:pt x="96" y="147"/>
                  </a:lnTo>
                  <a:lnTo>
                    <a:pt x="96" y="204"/>
                  </a:lnTo>
                  <a:lnTo>
                    <a:pt x="70" y="220"/>
                  </a:lnTo>
                  <a:lnTo>
                    <a:pt x="26" y="220"/>
                  </a:lnTo>
                  <a:lnTo>
                    <a:pt x="0" y="199"/>
                  </a:lnTo>
                  <a:lnTo>
                    <a:pt x="0" y="147"/>
                  </a:lnTo>
                </a:path>
              </a:pathLst>
            </a:custGeom>
            <a:solidFill>
              <a:schemeClr val="accent3"/>
            </a:solidFill>
            <a:ln w="9525" cap="rnd" cmpd="sng">
              <a:solidFill>
                <a:schemeClr val="tx1"/>
              </a:solidFill>
              <a:prstDash val="solid"/>
              <a:round/>
              <a:headEnd type="none" w="sm" len="sm"/>
              <a:tailEnd type="none" w="sm" len="sm"/>
            </a:ln>
          </p:spPr>
          <p:txBody>
            <a:bodyPr/>
            <a:lstStyle/>
            <a:p>
              <a:endParaRPr lang="en-GB">
                <a:solidFill>
                  <a:prstClr val="black"/>
                </a:solidFill>
              </a:endParaRPr>
            </a:p>
          </p:txBody>
        </p:sp>
        <p:sp>
          <p:nvSpPr>
            <p:cNvPr id="26" name="Rectangle 45"/>
            <p:cNvSpPr>
              <a:spLocks noChangeArrowheads="1"/>
            </p:cNvSpPr>
            <p:nvPr/>
          </p:nvSpPr>
          <p:spPr bwMode="auto">
            <a:xfrm>
              <a:off x="448722" y="1635448"/>
              <a:ext cx="3569015" cy="2028061"/>
            </a:xfrm>
            <a:prstGeom prst="rect">
              <a:avLst/>
            </a:prstGeom>
            <a:solidFill>
              <a:schemeClr val="accent1">
                <a:lumMod val="20000"/>
                <a:lumOff val="80000"/>
              </a:schemeClr>
            </a:solidFill>
            <a:ln w="9525">
              <a:solidFill>
                <a:schemeClr val="accent1"/>
              </a:solidFill>
              <a:miter lim="800000"/>
              <a:headEnd/>
              <a:tailEnd/>
            </a:ln>
          </p:spPr>
          <p:txBody>
            <a:bodyPr wrap="square" anchor="t"/>
            <a:lstStyle/>
            <a:p>
              <a:r>
                <a:rPr lang="en-ZA" sz="1200" b="1" dirty="0">
                  <a:solidFill>
                    <a:prstClr val="black"/>
                  </a:solidFill>
                  <a:latin typeface="Arial" pitchFamily="34" charset="0"/>
                  <a:cs typeface="Arial" pitchFamily="34" charset="0"/>
                </a:rPr>
                <a:t>Growth-focussed Support</a:t>
              </a:r>
            </a:p>
            <a:p>
              <a:pPr marL="285750" indent="-285750">
                <a:buFontTx/>
                <a:buChar char="-"/>
              </a:pPr>
              <a:r>
                <a:rPr lang="en-ZA" sz="1200" dirty="0">
                  <a:solidFill>
                    <a:prstClr val="black"/>
                  </a:solidFill>
                  <a:latin typeface="Arial" pitchFamily="34" charset="0"/>
                  <a:cs typeface="Arial" pitchFamily="34" charset="0"/>
                </a:rPr>
                <a:t>Established SMMEs with scope to grow</a:t>
              </a:r>
            </a:p>
            <a:p>
              <a:pPr marL="285750" indent="-285750">
                <a:buFontTx/>
                <a:buChar char="-"/>
              </a:pPr>
              <a:r>
                <a:rPr lang="en-ZA" sz="1200" dirty="0">
                  <a:solidFill>
                    <a:prstClr val="black"/>
                  </a:solidFill>
                  <a:latin typeface="Arial" pitchFamily="34" charset="0"/>
                  <a:cs typeface="Arial" pitchFamily="34" charset="0"/>
                </a:rPr>
                <a:t>Greater employment multiplier</a:t>
              </a:r>
            </a:p>
            <a:p>
              <a:pPr marL="285750" indent="-285750">
                <a:buFontTx/>
                <a:buChar char="-"/>
              </a:pPr>
              <a:r>
                <a:rPr lang="en-ZA" sz="1200" dirty="0">
                  <a:solidFill>
                    <a:prstClr val="black"/>
                  </a:solidFill>
                  <a:latin typeface="Arial" pitchFamily="34" charset="0"/>
                  <a:cs typeface="Arial" pitchFamily="34" charset="0"/>
                </a:rPr>
                <a:t>Greater ROI and sustainability for financing activities</a:t>
              </a:r>
            </a:p>
            <a:p>
              <a:pPr marL="285750" indent="-285750">
                <a:buFontTx/>
                <a:buChar char="-"/>
              </a:pPr>
              <a:r>
                <a:rPr lang="en-ZA" sz="1200" dirty="0">
                  <a:solidFill>
                    <a:prstClr val="black"/>
                  </a:solidFill>
                  <a:latin typeface="Arial" pitchFamily="34" charset="0"/>
                  <a:cs typeface="Arial" pitchFamily="34" charset="0"/>
                </a:rPr>
                <a:t>Long-term higher impact on sustainable  job creation</a:t>
              </a:r>
            </a:p>
            <a:p>
              <a:pPr marL="285750" indent="-285750">
                <a:buFontTx/>
                <a:buChar char="-"/>
              </a:pPr>
              <a:r>
                <a:rPr lang="en-ZA" sz="1200" dirty="0">
                  <a:solidFill>
                    <a:prstClr val="black"/>
                  </a:solidFill>
                  <a:latin typeface="Arial" pitchFamily="34" charset="0"/>
                  <a:cs typeface="Arial" pitchFamily="34" charset="0"/>
                </a:rPr>
                <a:t>Transitioning SMMEs into the Black Industrialists with the Gazelles programme as he conduit</a:t>
              </a:r>
            </a:p>
          </p:txBody>
        </p:sp>
        <p:sp>
          <p:nvSpPr>
            <p:cNvPr id="27" name="Rectangle 47"/>
            <p:cNvSpPr>
              <a:spLocks noChangeArrowheads="1"/>
            </p:cNvSpPr>
            <p:nvPr/>
          </p:nvSpPr>
          <p:spPr bwMode="auto">
            <a:xfrm>
              <a:off x="5022518" y="1635448"/>
              <a:ext cx="3411703" cy="2096004"/>
            </a:xfrm>
            <a:prstGeom prst="rect">
              <a:avLst/>
            </a:prstGeom>
            <a:solidFill>
              <a:schemeClr val="accent1">
                <a:lumMod val="20000"/>
                <a:lumOff val="80000"/>
              </a:schemeClr>
            </a:solidFill>
            <a:ln w="9525">
              <a:solidFill>
                <a:schemeClr val="accent1"/>
              </a:solidFill>
              <a:miter lim="800000"/>
              <a:headEnd/>
              <a:tailEnd/>
            </a:ln>
          </p:spPr>
          <p:txBody>
            <a:bodyPr wrap="square" anchor="ctr"/>
            <a:lstStyle/>
            <a:p>
              <a:r>
                <a:rPr lang="en-ZA" sz="1200" b="1" dirty="0">
                  <a:solidFill>
                    <a:prstClr val="black"/>
                  </a:solidFill>
                  <a:latin typeface="Arial" pitchFamily="34" charset="0"/>
                  <a:cs typeface="Arial" pitchFamily="34" charset="0"/>
                </a:rPr>
                <a:t>Poverty Reduction</a:t>
              </a:r>
            </a:p>
            <a:p>
              <a:pPr marL="171450" indent="-171450">
                <a:buFontTx/>
                <a:buChar char="-"/>
              </a:pPr>
              <a:r>
                <a:rPr lang="en-ZA" sz="1200" dirty="0">
                  <a:solidFill>
                    <a:prstClr val="black"/>
                  </a:solidFill>
                  <a:latin typeface="Arial" pitchFamily="34" charset="0"/>
                  <a:cs typeface="Arial" pitchFamily="34" charset="0"/>
                </a:rPr>
                <a:t>Focus on micro and informal enterprises</a:t>
              </a:r>
            </a:p>
            <a:p>
              <a:pPr marL="171450" indent="-171450">
                <a:buFontTx/>
                <a:buChar char="-"/>
              </a:pPr>
              <a:r>
                <a:rPr lang="en-ZA" sz="1200" dirty="0">
                  <a:solidFill>
                    <a:prstClr val="black"/>
                  </a:solidFill>
                  <a:latin typeface="Arial" pitchFamily="34" charset="0"/>
                  <a:cs typeface="Arial" pitchFamily="34" charset="0"/>
                </a:rPr>
                <a:t>Priority is sustainable livelihoods for the poorest in society </a:t>
              </a:r>
            </a:p>
            <a:p>
              <a:pPr marL="171450" indent="-171450">
                <a:buFontTx/>
                <a:buChar char="-"/>
              </a:pPr>
              <a:r>
                <a:rPr lang="en-ZA" sz="1200" dirty="0">
                  <a:solidFill>
                    <a:prstClr val="black"/>
                  </a:solidFill>
                  <a:latin typeface="Arial" pitchFamily="34" charset="0"/>
                  <a:cs typeface="Arial" pitchFamily="34" charset="0"/>
                </a:rPr>
                <a:t>Focuses resources on the areas of greatest need</a:t>
              </a:r>
            </a:p>
            <a:p>
              <a:pPr marL="171450" indent="-171450">
                <a:buFontTx/>
                <a:buChar char="-"/>
              </a:pPr>
              <a:r>
                <a:rPr lang="en-ZA" sz="1200" dirty="0">
                  <a:solidFill>
                    <a:prstClr val="black"/>
                  </a:solidFill>
                  <a:latin typeface="Arial" pitchFamily="34" charset="0"/>
                  <a:cs typeface="Arial" pitchFamily="34" charset="0"/>
                </a:rPr>
                <a:t>Lower employment multiplier</a:t>
              </a:r>
            </a:p>
            <a:p>
              <a:pPr marL="171450" indent="-171450">
                <a:buFontTx/>
                <a:buChar char="-"/>
              </a:pPr>
              <a:r>
                <a:rPr lang="en-GB" sz="1200" dirty="0">
                  <a:solidFill>
                    <a:prstClr val="black"/>
                  </a:solidFill>
                  <a:latin typeface="Arial" pitchFamily="34" charset="0"/>
                  <a:cs typeface="Arial" pitchFamily="34" charset="0"/>
                </a:rPr>
                <a:t>Greater promotion of social cohesion and economic dignity</a:t>
              </a:r>
            </a:p>
            <a:p>
              <a:pPr marL="171450" indent="-171450">
                <a:buFontTx/>
                <a:buChar char="-"/>
              </a:pPr>
              <a:r>
                <a:rPr lang="en-GB" sz="1200" dirty="0">
                  <a:solidFill>
                    <a:prstClr val="black"/>
                  </a:solidFill>
                  <a:latin typeface="Arial" pitchFamily="34" charset="0"/>
                  <a:cs typeface="Arial" pitchFamily="34" charset="0"/>
                </a:rPr>
                <a:t>Amplifies the pro-poor agenda</a:t>
              </a:r>
              <a:endParaRPr lang="en-ZA" sz="1200" dirty="0">
                <a:solidFill>
                  <a:prstClr val="black"/>
                </a:solidFill>
                <a:latin typeface="Arial" pitchFamily="34" charset="0"/>
                <a:cs typeface="Arial" pitchFamily="34" charset="0"/>
              </a:endParaRPr>
            </a:p>
          </p:txBody>
        </p:sp>
        <p:sp>
          <p:nvSpPr>
            <p:cNvPr id="28" name="Freeform 34"/>
            <p:cNvSpPr>
              <a:spLocks/>
            </p:cNvSpPr>
            <p:nvPr/>
          </p:nvSpPr>
          <p:spPr bwMode="auto">
            <a:xfrm>
              <a:off x="2276799" y="4011583"/>
              <a:ext cx="130786" cy="501907"/>
            </a:xfrm>
            <a:custGeom>
              <a:avLst/>
              <a:gdLst>
                <a:gd name="T0" fmla="*/ 0 w 78"/>
                <a:gd name="T1" fmla="*/ 316 h 366"/>
                <a:gd name="T2" fmla="*/ 0 w 78"/>
                <a:gd name="T3" fmla="*/ 47 h 366"/>
                <a:gd name="T4" fmla="*/ 9 w 78"/>
                <a:gd name="T5" fmla="*/ 24 h 366"/>
                <a:gd name="T6" fmla="*/ 17 w 78"/>
                <a:gd name="T7" fmla="*/ 8 h 366"/>
                <a:gd name="T8" fmla="*/ 24 w 78"/>
                <a:gd name="T9" fmla="*/ 0 h 366"/>
                <a:gd name="T10" fmla="*/ 39 w 78"/>
                <a:gd name="T11" fmla="*/ 0 h 366"/>
                <a:gd name="T12" fmla="*/ 61 w 78"/>
                <a:gd name="T13" fmla="*/ 8 h 366"/>
                <a:gd name="T14" fmla="*/ 69 w 78"/>
                <a:gd name="T15" fmla="*/ 16 h 366"/>
                <a:gd name="T16" fmla="*/ 76 w 78"/>
                <a:gd name="T17" fmla="*/ 24 h 366"/>
                <a:gd name="T18" fmla="*/ 76 w 78"/>
                <a:gd name="T19" fmla="*/ 39 h 366"/>
                <a:gd name="T20" fmla="*/ 77 w 78"/>
                <a:gd name="T21" fmla="*/ 316 h 366"/>
                <a:gd name="T22" fmla="*/ 77 w 78"/>
                <a:gd name="T23" fmla="*/ 344 h 366"/>
                <a:gd name="T24" fmla="*/ 71 w 78"/>
                <a:gd name="T25" fmla="*/ 356 h 366"/>
                <a:gd name="T26" fmla="*/ 60 w 78"/>
                <a:gd name="T27" fmla="*/ 362 h 366"/>
                <a:gd name="T28" fmla="*/ 50 w 78"/>
                <a:gd name="T29" fmla="*/ 365 h 366"/>
                <a:gd name="T30" fmla="*/ 35 w 78"/>
                <a:gd name="T31" fmla="*/ 365 h 366"/>
                <a:gd name="T32" fmla="*/ 24 w 78"/>
                <a:gd name="T33" fmla="*/ 364 h 366"/>
                <a:gd name="T34" fmla="*/ 15 w 78"/>
                <a:gd name="T35" fmla="*/ 361 h 366"/>
                <a:gd name="T36" fmla="*/ 9 w 78"/>
                <a:gd name="T37" fmla="*/ 356 h 366"/>
                <a:gd name="T38" fmla="*/ 2 w 78"/>
                <a:gd name="T39" fmla="*/ 343 h 366"/>
                <a:gd name="T40" fmla="*/ 0 w 78"/>
                <a:gd name="T41" fmla="*/ 316 h 3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
                <a:gd name="T64" fmla="*/ 0 h 366"/>
                <a:gd name="T65" fmla="*/ 78 w 78"/>
                <a:gd name="T66" fmla="*/ 366 h 3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 h="366">
                  <a:moveTo>
                    <a:pt x="0" y="316"/>
                  </a:moveTo>
                  <a:lnTo>
                    <a:pt x="0" y="47"/>
                  </a:lnTo>
                  <a:lnTo>
                    <a:pt x="9" y="24"/>
                  </a:lnTo>
                  <a:lnTo>
                    <a:pt x="17" y="8"/>
                  </a:lnTo>
                  <a:lnTo>
                    <a:pt x="24" y="0"/>
                  </a:lnTo>
                  <a:lnTo>
                    <a:pt x="39" y="0"/>
                  </a:lnTo>
                  <a:lnTo>
                    <a:pt x="61" y="8"/>
                  </a:lnTo>
                  <a:lnTo>
                    <a:pt x="69" y="16"/>
                  </a:lnTo>
                  <a:lnTo>
                    <a:pt x="76" y="24"/>
                  </a:lnTo>
                  <a:lnTo>
                    <a:pt x="76" y="39"/>
                  </a:lnTo>
                  <a:lnTo>
                    <a:pt x="77" y="316"/>
                  </a:lnTo>
                  <a:lnTo>
                    <a:pt x="77" y="344"/>
                  </a:lnTo>
                  <a:lnTo>
                    <a:pt x="71" y="356"/>
                  </a:lnTo>
                  <a:lnTo>
                    <a:pt x="60" y="362"/>
                  </a:lnTo>
                  <a:lnTo>
                    <a:pt x="50" y="365"/>
                  </a:lnTo>
                  <a:lnTo>
                    <a:pt x="35" y="365"/>
                  </a:lnTo>
                  <a:lnTo>
                    <a:pt x="24" y="364"/>
                  </a:lnTo>
                  <a:lnTo>
                    <a:pt x="15" y="361"/>
                  </a:lnTo>
                  <a:lnTo>
                    <a:pt x="9" y="356"/>
                  </a:lnTo>
                  <a:lnTo>
                    <a:pt x="2" y="343"/>
                  </a:lnTo>
                  <a:lnTo>
                    <a:pt x="0" y="316"/>
                  </a:lnTo>
                </a:path>
              </a:pathLst>
            </a:custGeom>
            <a:solidFill>
              <a:schemeClr val="accent3"/>
            </a:solidFill>
            <a:ln w="9525" cap="rnd" cmpd="sng">
              <a:solidFill>
                <a:schemeClr val="tx1"/>
              </a:solidFill>
              <a:prstDash val="solid"/>
              <a:round/>
              <a:headEnd/>
              <a:tailEnd/>
            </a:ln>
          </p:spPr>
          <p:txBody>
            <a:bodyPr/>
            <a:lstStyle/>
            <a:p>
              <a:endParaRPr lang="en-GB">
                <a:solidFill>
                  <a:prstClr val="black"/>
                </a:solidFill>
              </a:endParaRPr>
            </a:p>
          </p:txBody>
        </p:sp>
        <p:sp>
          <p:nvSpPr>
            <p:cNvPr id="29" name="AutoShape 31"/>
            <p:cNvSpPr>
              <a:spLocks noChangeArrowheads="1"/>
            </p:cNvSpPr>
            <p:nvPr/>
          </p:nvSpPr>
          <p:spPr bwMode="auto">
            <a:xfrm rot="11778354">
              <a:off x="2270227" y="4759345"/>
              <a:ext cx="2266955" cy="101478"/>
            </a:xfrm>
            <a:prstGeom prst="roundRect">
              <a:avLst>
                <a:gd name="adj" fmla="val 40903"/>
              </a:avLst>
            </a:prstGeom>
            <a:solidFill>
              <a:schemeClr val="accent3"/>
            </a:solidFill>
            <a:ln w="9525">
              <a:solidFill>
                <a:schemeClr val="tx1"/>
              </a:solidFill>
              <a:round/>
              <a:headEnd/>
              <a:tailEnd/>
            </a:ln>
          </p:spPr>
          <p:txBody>
            <a:bodyPr wrap="none" anchor="ctr"/>
            <a:lstStyle/>
            <a:p>
              <a:endParaRPr lang="en-ZA">
                <a:solidFill>
                  <a:prstClr val="black"/>
                </a:solidFill>
              </a:endParaRPr>
            </a:p>
          </p:txBody>
        </p:sp>
      </p:grpSp>
      <p:sp>
        <p:nvSpPr>
          <p:cNvPr id="30" name="Rectangle 29"/>
          <p:cNvSpPr/>
          <p:nvPr/>
        </p:nvSpPr>
        <p:spPr>
          <a:xfrm>
            <a:off x="193496" y="5542052"/>
            <a:ext cx="8811113" cy="634254"/>
          </a:xfrm>
          <a:prstGeom prst="rect">
            <a:avLst/>
          </a:prstGeom>
          <a:solidFill>
            <a:schemeClr val="accent4">
              <a:lumMod val="20000"/>
              <a:lumOff val="80000"/>
            </a:schemeClr>
          </a:solidFill>
        </p:spPr>
        <p:txBody>
          <a:bodyPr wrap="square">
            <a:noAutofit/>
          </a:bodyPr>
          <a:lstStyle/>
          <a:p>
            <a:pPr algn="ctr"/>
            <a:r>
              <a:rPr lang="en-ZA" sz="1500" dirty="0">
                <a:solidFill>
                  <a:prstClr val="black"/>
                </a:solidFill>
                <a:latin typeface="Arial" pitchFamily="34" charset="0"/>
                <a:cs typeface="Arial" pitchFamily="34" charset="0"/>
              </a:rPr>
              <a:t>While the breadth of the mandate means that DSBD does not have the luxury of focussing purely on one or the other, a balance must be found.</a:t>
            </a:r>
          </a:p>
        </p:txBody>
      </p:sp>
    </p:spTree>
    <p:extLst>
      <p:ext uri="{BB962C8B-B14F-4D97-AF65-F5344CB8AC3E}">
        <p14:creationId xmlns:p14="http://schemas.microsoft.com/office/powerpoint/2010/main" xmlns="" val="110318377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 name="Content Placeholder 2"/>
          <p:cNvSpPr>
            <a:spLocks noGrp="1"/>
          </p:cNvSpPr>
          <p:nvPr>
            <p:ph type="body" idx="1"/>
          </p:nvPr>
        </p:nvSpPr>
        <p:spPr>
          <a:xfrm>
            <a:off x="127855" y="618211"/>
            <a:ext cx="8877403" cy="5660571"/>
          </a:xfrm>
          <a:prstGeom prst="rect">
            <a:avLst/>
          </a:prstGeom>
          <a:solidFill>
            <a:srgbClr val="FFFFFF"/>
          </a:solidFill>
        </p:spPr>
        <p:txBody>
          <a:bodyPr>
            <a:noAutofit/>
          </a:bodyPr>
          <a:lstStyle/>
          <a:p>
            <a:pPr marL="457200" indent="-457200">
              <a:spcBef>
                <a:spcPts val="0"/>
              </a:spcBef>
              <a:buAutoNum type="arabicPeriod"/>
              <a:defRPr cap="small"/>
            </a:pPr>
            <a:r>
              <a:rPr lang="en-ZA" sz="2400" b="1" dirty="0">
                <a:latin typeface="Arial" panose="020B0604020202020204" pitchFamily="34" charset="0"/>
                <a:cs typeface="Arial" panose="020B0604020202020204" pitchFamily="34" charset="0"/>
              </a:rPr>
              <a:t>Reflection and Context for the 2018/19 APP</a:t>
            </a:r>
          </a:p>
          <a:p>
            <a:pPr marL="457200" indent="-457200">
              <a:spcBef>
                <a:spcPts val="0"/>
              </a:spcBef>
              <a:buAutoNum type="arabicPeriod"/>
              <a:defRPr cap="small"/>
            </a:pPr>
            <a:endParaRPr lang="en-ZA" sz="2400" b="1" dirty="0">
              <a:latin typeface="Arial" panose="020B0604020202020204" pitchFamily="34" charset="0"/>
              <a:cs typeface="Arial" panose="020B0604020202020204" pitchFamily="34" charset="0"/>
            </a:endParaRPr>
          </a:p>
          <a:p>
            <a:pPr marL="457200" indent="-457200">
              <a:spcBef>
                <a:spcPts val="0"/>
              </a:spcBef>
              <a:buAutoNum type="arabicPeriod"/>
              <a:defRPr cap="small"/>
            </a:pPr>
            <a:r>
              <a:rPr lang="en-ZA" sz="2400" b="1" dirty="0">
                <a:latin typeface="Arial" panose="020B0604020202020204" pitchFamily="34" charset="0"/>
                <a:cs typeface="Arial" panose="020B0604020202020204" pitchFamily="34" charset="0"/>
              </a:rPr>
              <a:t>Part A: Strategic Overview</a:t>
            </a:r>
          </a:p>
          <a:p>
            <a:pPr marL="898071" lvl="1" indent="-457200">
              <a:spcBef>
                <a:spcPts val="0"/>
              </a:spcBef>
              <a:buFont typeface="Arial"/>
              <a:buAutoNum type="alphaLcParenBoth"/>
              <a:defRPr cap="small"/>
            </a:pPr>
            <a:r>
              <a:rPr lang="en-GB" sz="2100" cap="small" dirty="0">
                <a:latin typeface="Arial" panose="020B0604020202020204" pitchFamily="34" charset="0"/>
                <a:cs typeface="Arial" panose="020B0604020202020204" pitchFamily="34" charset="0"/>
              </a:rPr>
              <a:t>Strategic Framework</a:t>
            </a:r>
          </a:p>
          <a:p>
            <a:pPr marL="898071" lvl="1" indent="-457200">
              <a:spcBef>
                <a:spcPts val="0"/>
              </a:spcBef>
              <a:buFont typeface="Arial"/>
              <a:buAutoNum type="alphaLcParenBoth"/>
              <a:defRPr cap="small"/>
            </a:pPr>
            <a:r>
              <a:rPr lang="en-GB" sz="2100" cap="small" dirty="0">
                <a:latin typeface="Arial" panose="020B0604020202020204" pitchFamily="34" charset="0"/>
                <a:cs typeface="Arial" panose="020B0604020202020204" pitchFamily="34" charset="0"/>
              </a:rPr>
              <a:t>Situational Analysis</a:t>
            </a:r>
          </a:p>
          <a:p>
            <a:pPr marL="1390650" lvl="2" indent="-514350">
              <a:spcBef>
                <a:spcPts val="0"/>
              </a:spcBef>
              <a:buAutoNum type="romanLcParenBoth"/>
              <a:defRPr cap="small"/>
            </a:pPr>
            <a:r>
              <a:rPr lang="en-GB" sz="2100" cap="small" dirty="0">
                <a:latin typeface="Arial" panose="020B0604020202020204" pitchFamily="34" charset="0"/>
                <a:cs typeface="Arial" panose="020B0604020202020204" pitchFamily="34" charset="0"/>
              </a:rPr>
              <a:t>External Environment</a:t>
            </a:r>
          </a:p>
          <a:p>
            <a:pPr marL="1390650" lvl="2" indent="-514350">
              <a:spcBef>
                <a:spcPts val="0"/>
              </a:spcBef>
              <a:buAutoNum type="romanLcParenBoth"/>
              <a:defRPr cap="small"/>
            </a:pPr>
            <a:r>
              <a:rPr lang="en-GB" sz="2100" cap="small" dirty="0">
                <a:latin typeface="Arial" panose="020B0604020202020204" pitchFamily="34" charset="0"/>
                <a:cs typeface="Arial" panose="020B0604020202020204" pitchFamily="34" charset="0"/>
              </a:rPr>
              <a:t>Organisational Environment</a:t>
            </a:r>
          </a:p>
          <a:p>
            <a:pPr marL="898071" lvl="1" indent="-457200">
              <a:spcBef>
                <a:spcPts val="0"/>
              </a:spcBef>
              <a:buFont typeface="Arial"/>
              <a:buAutoNum type="alphaLcParenBoth"/>
              <a:defRPr cap="small"/>
            </a:pPr>
            <a:r>
              <a:rPr lang="en-GB" sz="2100" cap="small" dirty="0">
                <a:latin typeface="Arial" panose="020B0604020202020204" pitchFamily="34" charset="0"/>
                <a:cs typeface="Arial" panose="020B0604020202020204" pitchFamily="34" charset="0"/>
              </a:rPr>
              <a:t>Planned Policy Initiatives</a:t>
            </a:r>
          </a:p>
          <a:p>
            <a:pPr marL="898071" lvl="1" indent="-457200">
              <a:spcBef>
                <a:spcPts val="0"/>
              </a:spcBef>
              <a:buFont typeface="Arial"/>
              <a:buAutoNum type="alphaLcParenBoth"/>
              <a:defRPr cap="small"/>
            </a:pPr>
            <a:r>
              <a:rPr lang="en-GB" sz="2100" cap="small" dirty="0">
                <a:latin typeface="Arial" panose="020B0604020202020204" pitchFamily="34" charset="0"/>
                <a:cs typeface="Arial" panose="020B0604020202020204" pitchFamily="34" charset="0"/>
              </a:rPr>
              <a:t>Overview of 2018/19 Budget and MTEF Estimates</a:t>
            </a:r>
          </a:p>
          <a:p>
            <a:pPr marL="898071" lvl="1" indent="-457200">
              <a:spcBef>
                <a:spcPts val="0"/>
              </a:spcBef>
              <a:buFont typeface="Arial"/>
              <a:buAutoNum type="alphaLcParenBoth"/>
              <a:defRPr cap="small"/>
            </a:pPr>
            <a:endParaRPr lang="en-ZA" sz="2100" cap="small" dirty="0">
              <a:latin typeface="Arial" panose="020B0604020202020204" pitchFamily="34" charset="0"/>
              <a:cs typeface="Arial" panose="020B0604020202020204" pitchFamily="34" charset="0"/>
            </a:endParaRPr>
          </a:p>
          <a:p>
            <a:pPr marL="457200" indent="-457200">
              <a:spcBef>
                <a:spcPts val="0"/>
              </a:spcBef>
              <a:buAutoNum type="arabicPeriod"/>
              <a:defRPr cap="small"/>
            </a:pPr>
            <a:r>
              <a:rPr lang="en-GB" sz="2400" b="1" dirty="0">
                <a:latin typeface="Arial" panose="020B0604020202020204" pitchFamily="34" charset="0"/>
                <a:cs typeface="Arial" panose="020B0604020202020204" pitchFamily="34" charset="0"/>
              </a:rPr>
              <a:t>Part B: Programme Plans</a:t>
            </a:r>
          </a:p>
          <a:p>
            <a:pPr marL="898071" lvl="1" indent="-457200">
              <a:spcBef>
                <a:spcPts val="0"/>
              </a:spcBef>
              <a:buAutoNum type="alphaUcParenBoth"/>
              <a:defRPr cap="small"/>
            </a:pPr>
            <a:r>
              <a:rPr lang="en-GB" sz="2000" dirty="0">
                <a:latin typeface="Arial" panose="020B0604020202020204" pitchFamily="34" charset="0"/>
                <a:cs typeface="Arial" panose="020B0604020202020204" pitchFamily="34" charset="0"/>
              </a:rPr>
              <a:t>Administration</a:t>
            </a:r>
          </a:p>
          <a:p>
            <a:pPr marL="898071" lvl="1" indent="-457200">
              <a:spcBef>
                <a:spcPts val="0"/>
              </a:spcBef>
              <a:buAutoNum type="alphaUcParenBoth"/>
              <a:defRPr cap="small"/>
            </a:pPr>
            <a:r>
              <a:rPr lang="en-GB" sz="2000" dirty="0">
                <a:latin typeface="Arial" panose="020B0604020202020204" pitchFamily="34" charset="0"/>
                <a:cs typeface="Arial" panose="020B0604020202020204" pitchFamily="34" charset="0"/>
              </a:rPr>
              <a:t>Sector Policy and Research</a:t>
            </a:r>
          </a:p>
          <a:p>
            <a:pPr marL="898071" lvl="1" indent="-457200">
              <a:spcBef>
                <a:spcPts val="0"/>
              </a:spcBef>
              <a:buAutoNum type="alphaUcParenBoth"/>
              <a:defRPr cap="small"/>
            </a:pPr>
            <a:r>
              <a:rPr lang="en-GB" sz="2000" dirty="0">
                <a:latin typeface="Arial" panose="020B0604020202020204" pitchFamily="34" charset="0"/>
                <a:cs typeface="Arial" panose="020B0604020202020204" pitchFamily="34" charset="0"/>
              </a:rPr>
              <a:t>Integrated Cooperatives Development</a:t>
            </a:r>
          </a:p>
          <a:p>
            <a:pPr marL="898071" lvl="1" indent="-457200">
              <a:spcBef>
                <a:spcPts val="0"/>
              </a:spcBef>
              <a:buAutoNum type="alphaUcParenBoth"/>
              <a:defRPr cap="small"/>
            </a:pPr>
            <a:r>
              <a:rPr lang="en-GB" sz="2000" dirty="0">
                <a:latin typeface="Arial" panose="020B0604020202020204" pitchFamily="34" charset="0"/>
                <a:cs typeface="Arial" panose="020B0604020202020204" pitchFamily="34" charset="0"/>
              </a:rPr>
              <a:t>Enterprise Development and Entrepreneurship</a:t>
            </a:r>
          </a:p>
          <a:p>
            <a:pPr marL="898071" lvl="1" indent="-457200">
              <a:spcBef>
                <a:spcPts val="0"/>
              </a:spcBef>
              <a:buAutoNum type="alphaUcParenBoth"/>
              <a:defRPr cap="small"/>
            </a:pPr>
            <a:endParaRPr lang="en-GB" sz="2000" dirty="0">
              <a:latin typeface="Arial" panose="020B0604020202020204" pitchFamily="34" charset="0"/>
              <a:cs typeface="Arial" panose="020B0604020202020204" pitchFamily="34" charset="0"/>
            </a:endParaRPr>
          </a:p>
          <a:p>
            <a:pPr marL="457200" indent="-457200">
              <a:spcBef>
                <a:spcPts val="0"/>
              </a:spcBef>
              <a:buAutoNum type="arabicPeriod"/>
              <a:defRPr cap="small"/>
            </a:pPr>
            <a:r>
              <a:rPr lang="en-GB" sz="2400" b="1" dirty="0">
                <a:latin typeface="Arial" panose="020B0604020202020204" pitchFamily="34" charset="0"/>
                <a:cs typeface="Arial" panose="020B0604020202020204" pitchFamily="34" charset="0"/>
              </a:rPr>
              <a:t>Links to other plans</a:t>
            </a:r>
            <a:endParaRPr lang="en-ZA" sz="2400" b="1" dirty="0">
              <a:latin typeface="Arial" panose="020B0604020202020204" pitchFamily="34" charset="0"/>
              <a:cs typeface="Arial" panose="020B0604020202020204" pitchFamily="34" charset="0"/>
            </a:endParaRPr>
          </a:p>
        </p:txBody>
      </p:sp>
      <p:pic>
        <p:nvPicPr>
          <p:cNvPr id="7" name="Picture 8" descr="Picture 8"/>
          <p:cNvPicPr>
            <a:picLocks noChangeAspect="1"/>
          </p:cNvPicPr>
          <p:nvPr/>
        </p:nvPicPr>
        <p:blipFill>
          <a:blip r:embed="rId2" cstate="print">
            <a:extLst/>
          </a:blip>
          <a:srcRect t="24292" b="22405"/>
          <a:stretch>
            <a:fillRect/>
          </a:stretch>
        </p:blipFill>
        <p:spPr>
          <a:xfrm>
            <a:off x="179511" y="6236251"/>
            <a:ext cx="1420689" cy="570325"/>
          </a:xfrm>
          <a:prstGeom prst="rect">
            <a:avLst/>
          </a:prstGeom>
          <a:ln w="12700">
            <a:miter lim="400000"/>
          </a:ln>
        </p:spPr>
      </p:pic>
      <p:sp>
        <p:nvSpPr>
          <p:cNvPr id="6" name="Right Triangle 5">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624" name="Slide Number Placeholder 2"/>
          <p:cNvSpPr>
            <a:spLocks noGrp="1"/>
          </p:cNvSpPr>
          <p:nvPr>
            <p:ph type="sldNum" sz="quarter" idx="2"/>
          </p:nvPr>
        </p:nvSpPr>
        <p:spPr>
          <a:xfrm>
            <a:off x="8840892" y="6450360"/>
            <a:ext cx="196526"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2</a:t>
            </a:fld>
            <a:endParaRPr sz="1600" b="1" dirty="0">
              <a:solidFill>
                <a:schemeClr val="bg1"/>
              </a:solidFill>
            </a:endParaRPr>
          </a:p>
        </p:txBody>
      </p:sp>
      <p:sp>
        <p:nvSpPr>
          <p:cNvPr id="8" name="Content Placeholder 6"/>
          <p:cNvSpPr txBox="1">
            <a:spLocks/>
          </p:cNvSpPr>
          <p:nvPr/>
        </p:nvSpPr>
        <p:spPr bwMode="auto">
          <a:xfrm>
            <a:off x="-5444" y="7887"/>
            <a:ext cx="9143999" cy="640709"/>
          </a:xfrm>
          <a:prstGeom prst="rect">
            <a:avLst/>
          </a:prstGeom>
          <a:solidFill>
            <a:schemeClr val="accent3">
              <a:lumMod val="40000"/>
              <a:lumOff val="6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r"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0" cap="small" spc="0" normalizeH="0" noProof="0" dirty="0">
                <a:ln>
                  <a:noFill/>
                </a:ln>
                <a:solidFill>
                  <a:srgbClr val="000000"/>
                </a:solidFill>
                <a:effectLst/>
                <a:uLnTx/>
                <a:uFillTx/>
                <a:latin typeface="Arial" pitchFamily="34" charset="0"/>
                <a:ea typeface="+mn-ea"/>
                <a:cs typeface="Arial" pitchFamily="34" charset="0"/>
              </a:rPr>
              <a:t>Outline</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logo Small business devleopment dept_1"/>
          <p:cNvPicPr>
            <a:picLocks noChangeAspect="1" noChangeArrowheads="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9925"/>
            <a:ext cx="175260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Title 1"/>
          <p:cNvSpPr>
            <a:spLocks noGrp="1"/>
          </p:cNvSpPr>
          <p:nvPr>
            <p:ph type="title"/>
          </p:nvPr>
        </p:nvSpPr>
        <p:spPr>
          <a:xfrm>
            <a:off x="0" y="21988"/>
            <a:ext cx="9132888" cy="786086"/>
          </a:xfrm>
          <a:solidFill>
            <a:schemeClr val="accent3">
              <a:lumMod val="60000"/>
              <a:lumOff val="40000"/>
            </a:schemeClr>
          </a:solidFill>
          <a:effectLst>
            <a:outerShdw blurRad="50800" dist="50800" dir="5400000" algn="ctr" rotWithShape="0">
              <a:schemeClr val="accent6"/>
            </a:outerShdw>
          </a:effectLst>
        </p:spPr>
        <p:txBody>
          <a:bodyPr rtlCol="0">
            <a:normAutofit/>
          </a:bodyPr>
          <a:lstStyle/>
          <a:p>
            <a:pPr lvl="0" algn="r" eaLnBrk="1" hangingPunct="1">
              <a:defRPr/>
            </a:pPr>
            <a:r>
              <a:rPr lang="en-US" sz="3600" b="1" cap="small" dirty="0">
                <a:solidFill>
                  <a:schemeClr val="tx1"/>
                </a:solidFill>
                <a:latin typeface="Arial" panose="020B0604020202020204" pitchFamily="34" charset="0"/>
                <a:cs typeface="Arial" panose="020B0604020202020204" pitchFamily="34" charset="0"/>
                <a:sym typeface="Arial"/>
              </a:rPr>
              <a:t>Value Chain Approach</a:t>
            </a:r>
          </a:p>
        </p:txBody>
      </p:sp>
      <p:sp>
        <p:nvSpPr>
          <p:cNvPr id="9" name="Right Triangle 8">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7827" name="Slide Number Placeholder 1"/>
          <p:cNvSpPr>
            <a:spLocks noGrp="1"/>
          </p:cNvSpPr>
          <p:nvPr>
            <p:ph type="sldNum" sz="quarter" idx="4294967295"/>
          </p:nvPr>
        </p:nvSpPr>
        <p:spPr bwMode="auto">
          <a:xfrm>
            <a:off x="8779487" y="6433434"/>
            <a:ext cx="300722" cy="3385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81644A7-0C56-4FE1-AA8B-1A8D531D2A01}" type="slidenum">
              <a:rPr lang="en-US" altLang="en-US" sz="1600" b="1" smtClean="0">
                <a:solidFill>
                  <a:schemeClr val="bg1"/>
                </a:solidFill>
              </a:rPr>
              <a:pPr>
                <a:spcBef>
                  <a:spcPct val="0"/>
                </a:spcBef>
                <a:buFontTx/>
                <a:buNone/>
              </a:pPr>
              <a:t>20</a:t>
            </a:fld>
            <a:endParaRPr lang="en-US" altLang="en-US" sz="1600" b="1" dirty="0">
              <a:solidFill>
                <a:schemeClr val="bg1"/>
              </a:solidFill>
            </a:endParaRPr>
          </a:p>
        </p:txBody>
      </p:sp>
      <p:pic>
        <p:nvPicPr>
          <p:cNvPr id="7" name="Picture 2"/>
          <p:cNvPicPr>
            <a:picLocks noChangeAspect="1" noChangeArrowheads="1"/>
          </p:cNvPicPr>
          <p:nvPr/>
        </p:nvPicPr>
        <p:blipFill>
          <a:blip r:embed="rId3" cstate="print"/>
          <a:srcRect/>
          <a:stretch>
            <a:fillRect/>
          </a:stretch>
        </p:blipFill>
        <p:spPr bwMode="auto">
          <a:xfrm>
            <a:off x="-82297" y="980728"/>
            <a:ext cx="9162505" cy="5239197"/>
          </a:xfrm>
          <a:prstGeom prst="rect">
            <a:avLst/>
          </a:prstGeom>
          <a:noFill/>
          <a:ln w="9525">
            <a:noFill/>
            <a:miter lim="800000"/>
            <a:headEnd/>
            <a:tailEnd/>
          </a:ln>
          <a:effectLst/>
        </p:spPr>
      </p:pic>
    </p:spTree>
    <p:extLst>
      <p:ext uri="{BB962C8B-B14F-4D97-AF65-F5344CB8AC3E}">
        <p14:creationId xmlns:p14="http://schemas.microsoft.com/office/powerpoint/2010/main" xmlns="" val="3222087542"/>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logo Small business devleopment dept_1"/>
          <p:cNvPicPr>
            <a:picLocks noChangeAspect="1" noChangeArrowheads="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Title 1"/>
          <p:cNvSpPr>
            <a:spLocks noGrp="1"/>
          </p:cNvSpPr>
          <p:nvPr>
            <p:ph type="title"/>
          </p:nvPr>
        </p:nvSpPr>
        <p:spPr>
          <a:xfrm>
            <a:off x="11112" y="0"/>
            <a:ext cx="9132888" cy="609600"/>
          </a:xfrm>
          <a:solidFill>
            <a:schemeClr val="accent3">
              <a:lumMod val="60000"/>
              <a:lumOff val="40000"/>
            </a:schemeClr>
          </a:solidFill>
          <a:effectLst>
            <a:outerShdw blurRad="50800" dist="50800" dir="5400000" algn="ctr" rotWithShape="0">
              <a:schemeClr val="accent6"/>
            </a:outerShdw>
          </a:effectLst>
        </p:spPr>
        <p:txBody>
          <a:bodyPr rtlCol="0">
            <a:normAutofit fontScale="90000"/>
          </a:bodyPr>
          <a:lstStyle/>
          <a:p>
            <a:pPr algn="r">
              <a:defRPr/>
            </a:pPr>
            <a:r>
              <a:rPr lang="en-US" sz="3600" b="1" cap="small" dirty="0">
                <a:solidFill>
                  <a:schemeClr val="tx1"/>
                </a:solidFill>
                <a:latin typeface="Arial" panose="020B0604020202020204" pitchFamily="34" charset="0"/>
                <a:cs typeface="Arial" panose="020B0604020202020204" pitchFamily="34" charset="0"/>
              </a:rPr>
              <a:t>Strategic Framework</a:t>
            </a:r>
          </a:p>
        </p:txBody>
      </p:sp>
      <p:graphicFrame>
        <p:nvGraphicFramePr>
          <p:cNvPr id="2" name="Table 1"/>
          <p:cNvGraphicFramePr>
            <a:graphicFrameLocks noGrp="1"/>
          </p:cNvGraphicFramePr>
          <p:nvPr>
            <p:extLst>
              <p:ext uri="{D42A27DB-BD31-4B8C-83A1-F6EECF244321}">
                <p14:modId xmlns:p14="http://schemas.microsoft.com/office/powerpoint/2010/main" xmlns="" val="2223477794"/>
              </p:ext>
            </p:extLst>
          </p:nvPr>
        </p:nvGraphicFramePr>
        <p:xfrm>
          <a:off x="11112" y="684031"/>
          <a:ext cx="9132888" cy="5462790"/>
        </p:xfrm>
        <a:graphic>
          <a:graphicData uri="http://schemas.openxmlformats.org/drawingml/2006/table">
            <a:tbl>
              <a:tblPr firstRow="1" firstCol="1" bandRow="1"/>
              <a:tblGrid>
                <a:gridCol w="290951">
                  <a:extLst>
                    <a:ext uri="{9D8B030D-6E8A-4147-A177-3AD203B41FA5}">
                      <a16:colId xmlns:a16="http://schemas.microsoft.com/office/drawing/2014/main" xmlns="" val="20000"/>
                    </a:ext>
                  </a:extLst>
                </a:gridCol>
                <a:gridCol w="2083328">
                  <a:extLst>
                    <a:ext uri="{9D8B030D-6E8A-4147-A177-3AD203B41FA5}">
                      <a16:colId xmlns:a16="http://schemas.microsoft.com/office/drawing/2014/main" xmlns="" val="20001"/>
                    </a:ext>
                  </a:extLst>
                </a:gridCol>
                <a:gridCol w="6758609">
                  <a:extLst>
                    <a:ext uri="{9D8B030D-6E8A-4147-A177-3AD203B41FA5}">
                      <a16:colId xmlns:a16="http://schemas.microsoft.com/office/drawing/2014/main" xmlns="" val="20002"/>
                    </a:ext>
                  </a:extLst>
                </a:gridCol>
              </a:tblGrid>
              <a:tr h="232500">
                <a:tc>
                  <a:txBody>
                    <a:bodyPr/>
                    <a:lstStyle/>
                    <a:p>
                      <a:pPr algn="l">
                        <a:lnSpc>
                          <a:spcPct val="110000"/>
                        </a:lnSpc>
                        <a:spcAft>
                          <a:spcPts val="1000"/>
                        </a:spcAft>
                      </a:pP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32414" marR="32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l">
                        <a:lnSpc>
                          <a:spcPct val="110000"/>
                        </a:lnSpc>
                        <a:spcAft>
                          <a:spcPts val="1000"/>
                        </a:spcAft>
                      </a:pPr>
                      <a:r>
                        <a:rPr lang="en-ZA" sz="1400" b="1" cap="small" baseline="0" dirty="0">
                          <a:effectLst/>
                          <a:latin typeface="Arial" panose="020B0604020202020204" pitchFamily="34" charset="0"/>
                          <a:ea typeface="Calibri" panose="020F0502020204030204" pitchFamily="34" charset="0"/>
                          <a:cs typeface="Arial" panose="020B0604020202020204" pitchFamily="34" charset="0"/>
                        </a:rPr>
                        <a:t>Strategic Goals</a:t>
                      </a:r>
                      <a:endParaRPr lang="en-ZA" sz="14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32414" marR="32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l">
                        <a:lnSpc>
                          <a:spcPct val="110000"/>
                        </a:lnSpc>
                        <a:spcAft>
                          <a:spcPts val="1000"/>
                        </a:spcAft>
                      </a:pPr>
                      <a:r>
                        <a:rPr lang="en-ZA" sz="1400" b="1" cap="small" baseline="0" dirty="0">
                          <a:effectLst/>
                          <a:latin typeface="Arial" panose="020B0604020202020204" pitchFamily="34" charset="0"/>
                          <a:ea typeface="Calibri" panose="020F0502020204030204" pitchFamily="34" charset="0"/>
                          <a:cs typeface="Arial" panose="020B0604020202020204" pitchFamily="34" charset="0"/>
                        </a:rPr>
                        <a:t>Strategic Objectives</a:t>
                      </a:r>
                      <a:endParaRPr lang="en-ZA" sz="14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32414" marR="32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xmlns="" val="10000"/>
                  </a:ext>
                </a:extLst>
              </a:tr>
              <a:tr h="2887729">
                <a:tc>
                  <a:txBody>
                    <a:bodyPr/>
                    <a:lstStyle/>
                    <a:p>
                      <a:pPr algn="l">
                        <a:lnSpc>
                          <a:spcPct val="110000"/>
                        </a:lnSpc>
                        <a:spcAft>
                          <a:spcPts val="1000"/>
                        </a:spcAft>
                      </a:pPr>
                      <a:r>
                        <a:rPr lang="en-GB" sz="1400" b="1" dirty="0">
                          <a:effectLst/>
                          <a:latin typeface="Arial" panose="020B0604020202020204" pitchFamily="34" charset="0"/>
                          <a:ea typeface="Calibri" panose="020F0502020204030204" pitchFamily="34" charset="0"/>
                          <a:cs typeface="Times New Roman" panose="02020603050405020304" pitchFamily="18" charset="0"/>
                        </a:rPr>
                        <a:t>1.</a:t>
                      </a:r>
                      <a:endParaRPr lang="en-ZA"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32414" marR="32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Aft>
                          <a:spcPts val="1000"/>
                        </a:spcAft>
                      </a:pPr>
                      <a:r>
                        <a:rPr lang="en-ZA" sz="1400" b="1" cap="small" baseline="0" dirty="0">
                          <a:effectLst/>
                          <a:latin typeface="Arial" panose="020B0604020202020204" pitchFamily="34" charset="0"/>
                          <a:ea typeface="Calibri" panose="020F0502020204030204" pitchFamily="34" charset="0"/>
                          <a:cs typeface="Arial" panose="020B0604020202020204" pitchFamily="34" charset="0"/>
                        </a:rPr>
                        <a:t>Policy and planning coherence in the sector, that promotes an enabling ecosystem for SMME’s and co-operatives.</a:t>
                      </a:r>
                      <a:endParaRPr lang="en-ZA" sz="1400" cap="small" baseline="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0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32414" marR="32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00" indent="-431800" algn="just">
                        <a:lnSpc>
                          <a:spcPct val="100000"/>
                        </a:lnSpc>
                        <a:spcAft>
                          <a:spcPts val="0"/>
                        </a:spcAft>
                        <a:tabLst/>
                      </a:pPr>
                      <a:r>
                        <a:rPr lang="en-ZA" sz="1400" i="0" dirty="0">
                          <a:effectLst/>
                          <a:latin typeface="Arial" panose="020B0604020202020204" pitchFamily="34" charset="0"/>
                          <a:ea typeface="Calibri" panose="020F0502020204030204" pitchFamily="34" charset="0"/>
                          <a:cs typeface="Arial" panose="020B0604020202020204" pitchFamily="34" charset="0"/>
                        </a:rPr>
                        <a:t>1.1. Reduced regulatory burdens and a conducive legislative and policy environment for SMME’s and co-operatives.</a:t>
                      </a:r>
                    </a:p>
                    <a:p>
                      <a:pPr marL="444500" indent="-431800" algn="just">
                        <a:lnSpc>
                          <a:spcPct val="100000"/>
                        </a:lnSpc>
                        <a:spcAft>
                          <a:spcPts val="0"/>
                        </a:spcAft>
                        <a:tabLst/>
                      </a:pPr>
                      <a:endParaRPr lang="en-ZA" sz="1100" i="0" dirty="0">
                        <a:effectLst/>
                        <a:latin typeface="Arial" panose="020B0604020202020204" pitchFamily="34" charset="0"/>
                        <a:ea typeface="Calibri" panose="020F0502020204030204" pitchFamily="34" charset="0"/>
                        <a:cs typeface="Times New Roman" panose="02020603050405020304" pitchFamily="18" charset="0"/>
                      </a:endParaRPr>
                    </a:p>
                    <a:p>
                      <a:pPr marL="444500" indent="-393700" algn="l">
                        <a:lnSpc>
                          <a:spcPct val="100000"/>
                        </a:lnSpc>
                        <a:spcAft>
                          <a:spcPts val="0"/>
                        </a:spcAft>
                        <a:tabLst/>
                      </a:pPr>
                      <a:r>
                        <a:rPr lang="en-ZA" sz="1400" i="0" dirty="0">
                          <a:effectLst/>
                          <a:latin typeface="Arial" panose="020B0604020202020204" pitchFamily="34" charset="0"/>
                          <a:ea typeface="Calibri" panose="020F0502020204030204" pitchFamily="34" charset="0"/>
                          <a:cs typeface="Arial" panose="020B0604020202020204" pitchFamily="34" charset="0"/>
                        </a:rPr>
                        <a:t>1.2a </a:t>
                      </a:r>
                      <a:r>
                        <a:rPr lang="en-ZA"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An integrated approach to planning, monitoring and evaluation of the  Cooperatives Sector, to inform policy decision making.</a:t>
                      </a:r>
                    </a:p>
                    <a:p>
                      <a:pPr marL="444500" indent="-393700" algn="l">
                        <a:lnSpc>
                          <a:spcPct val="100000"/>
                        </a:lnSpc>
                        <a:spcAft>
                          <a:spcPts val="0"/>
                        </a:spcAft>
                        <a:tabLst/>
                      </a:pPr>
                      <a:endParaRPr lang="en-ZA" sz="11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p>
                      <a:pPr algn="l">
                        <a:lnSpc>
                          <a:spcPct val="100000"/>
                        </a:lnSpc>
                        <a:spcAft>
                          <a:spcPts val="0"/>
                        </a:spcAft>
                      </a:pPr>
                      <a:r>
                        <a:rPr lang="en-ZA"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1.2b  An integrated approach to planning, monitoring and evaluation of the </a:t>
                      </a:r>
                    </a:p>
                    <a:p>
                      <a:pPr marL="444500" indent="0" algn="l">
                        <a:lnSpc>
                          <a:spcPct val="100000"/>
                        </a:lnSpc>
                        <a:spcAft>
                          <a:spcPts val="0"/>
                        </a:spcAft>
                        <a:tabLst/>
                      </a:pPr>
                      <a:r>
                        <a:rPr lang="en-ZA"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SMME’s development sector, to inform policy decision making.</a:t>
                      </a:r>
                    </a:p>
                    <a:p>
                      <a:pPr marL="444500" indent="0" algn="l">
                        <a:lnSpc>
                          <a:spcPct val="100000"/>
                        </a:lnSpc>
                        <a:spcAft>
                          <a:spcPts val="0"/>
                        </a:spcAft>
                        <a:tabLst/>
                      </a:pPr>
                      <a:endParaRPr lang="en-ZA" sz="11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p>
                      <a:pPr marL="444500" indent="-393700" algn="l">
                        <a:lnSpc>
                          <a:spcPct val="100000"/>
                        </a:lnSpc>
                        <a:spcAft>
                          <a:spcPts val="0"/>
                        </a:spcAft>
                        <a:tabLst/>
                      </a:pPr>
                      <a:r>
                        <a:rPr lang="en-ZA"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1.3. A comprehensive research agenda on key areas of support for SMME’s  and co-operatives implemented.</a:t>
                      </a:r>
                    </a:p>
                    <a:p>
                      <a:pPr marL="444500" indent="-393700" algn="l">
                        <a:lnSpc>
                          <a:spcPct val="100000"/>
                        </a:lnSpc>
                        <a:spcAft>
                          <a:spcPts val="0"/>
                        </a:spcAft>
                        <a:tabLst/>
                      </a:pPr>
                      <a:endParaRPr lang="en-ZA" sz="11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p>
                      <a:pPr marL="365125" indent="-352425" algn="l">
                        <a:lnSpc>
                          <a:spcPct val="100000"/>
                        </a:lnSpc>
                        <a:spcAft>
                          <a:spcPts val="0"/>
                        </a:spcAft>
                        <a:tabLst/>
                      </a:pPr>
                      <a:r>
                        <a:rPr lang="en-ZA" sz="14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1.4. Strengthened efforts to place SMME’s at the centre of the economic  diplomacy </a:t>
                      </a:r>
                      <a:r>
                        <a:rPr lang="en-ZA" sz="1400" i="0" dirty="0">
                          <a:effectLst/>
                          <a:latin typeface="Arial" panose="020B0604020202020204" pitchFamily="34" charset="0"/>
                          <a:ea typeface="Calibri" panose="020F0502020204030204" pitchFamily="34" charset="0"/>
                          <a:cs typeface="Arial" panose="020B0604020202020204" pitchFamily="34" charset="0"/>
                        </a:rPr>
                        <a:t>agenda.</a:t>
                      </a:r>
                      <a:endParaRPr lang="en-ZA" sz="1400" i="0" dirty="0">
                        <a:effectLst/>
                        <a:latin typeface="Arial" panose="020B0604020202020204" pitchFamily="34" charset="0"/>
                        <a:ea typeface="Calibri" panose="020F0502020204030204" pitchFamily="34" charset="0"/>
                        <a:cs typeface="Times New Roman" panose="02020603050405020304" pitchFamily="18" charset="0"/>
                      </a:endParaRPr>
                    </a:p>
                  </a:txBody>
                  <a:tcPr marL="32414" marR="32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340365">
                <a:tc>
                  <a:txBody>
                    <a:bodyPr/>
                    <a:lstStyle/>
                    <a:p>
                      <a:pPr algn="l">
                        <a:lnSpc>
                          <a:spcPct val="110000"/>
                        </a:lnSpc>
                        <a:spcAft>
                          <a:spcPts val="1000"/>
                        </a:spcAft>
                      </a:pPr>
                      <a:r>
                        <a:rPr lang="en-GB" sz="1400" b="1" dirty="0">
                          <a:effectLst/>
                          <a:latin typeface="Arial" panose="020B0604020202020204" pitchFamily="34" charset="0"/>
                          <a:ea typeface="Calibri" panose="020F0502020204030204" pitchFamily="34" charset="0"/>
                          <a:cs typeface="Times New Roman" panose="02020603050405020304" pitchFamily="18" charset="0"/>
                        </a:rPr>
                        <a:t>2.</a:t>
                      </a:r>
                      <a:endParaRPr lang="en-ZA"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32414" marR="32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0000"/>
                        </a:lnSpc>
                        <a:spcAft>
                          <a:spcPts val="1000"/>
                        </a:spcAft>
                      </a:pPr>
                      <a:r>
                        <a:rPr lang="en-ZA" sz="1400" b="1" cap="small" baseline="0" dirty="0">
                          <a:effectLst/>
                          <a:latin typeface="Arial" panose="020B0604020202020204" pitchFamily="34" charset="0"/>
                          <a:ea typeface="Calibri" panose="020F0502020204030204" pitchFamily="34" charset="0"/>
                          <a:cs typeface="Arial" panose="020B0604020202020204" pitchFamily="34" charset="0"/>
                        </a:rPr>
                        <a:t>Equitable access to responsive and targeted products and services that enable the growth and development of SMME’s and co-operatives.</a:t>
                      </a:r>
                      <a:endParaRPr lang="en-ZA" sz="1400" cap="small" baseline="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0000"/>
                        </a:lnSpc>
                        <a:spcAft>
                          <a:spcPts val="100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32414" marR="32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6575" indent="-536575" algn="l">
                        <a:lnSpc>
                          <a:spcPct val="100000"/>
                        </a:lnSpc>
                        <a:spcAft>
                          <a:spcPts val="0"/>
                        </a:spcAft>
                        <a:tabLst/>
                      </a:pPr>
                      <a:r>
                        <a:rPr lang="en-ZA" sz="1400" i="0" dirty="0">
                          <a:effectLst/>
                          <a:latin typeface="Arial" panose="020B0604020202020204" pitchFamily="34" charset="0"/>
                          <a:ea typeface="Calibri" panose="020F0502020204030204" pitchFamily="34" charset="0"/>
                          <a:cs typeface="Arial" panose="020B0604020202020204" pitchFamily="34" charset="0"/>
                        </a:rPr>
                        <a:t>2.1.a. Oversight and coordination of the design and implementation of targeted  financial support programmes to support new and existing co-operatives.</a:t>
                      </a:r>
                    </a:p>
                    <a:p>
                      <a:pPr marL="536575" indent="-536575" algn="l">
                        <a:lnSpc>
                          <a:spcPct val="100000"/>
                        </a:lnSpc>
                        <a:spcAft>
                          <a:spcPts val="0"/>
                        </a:spcAft>
                        <a:tabLst/>
                      </a:pPr>
                      <a:endParaRPr lang="en-ZA" sz="1100" i="0" dirty="0">
                        <a:effectLst/>
                        <a:latin typeface="Arial" panose="020B0604020202020204" pitchFamily="34" charset="0"/>
                        <a:ea typeface="Calibri" panose="020F0502020204030204" pitchFamily="34" charset="0"/>
                        <a:cs typeface="Times New Roman" panose="02020603050405020304" pitchFamily="18" charset="0"/>
                      </a:endParaRPr>
                    </a:p>
                    <a:p>
                      <a:pPr marL="496888" indent="-484188" algn="l">
                        <a:lnSpc>
                          <a:spcPct val="100000"/>
                        </a:lnSpc>
                        <a:spcAft>
                          <a:spcPts val="0"/>
                        </a:spcAft>
                        <a:tabLst/>
                      </a:pPr>
                      <a:r>
                        <a:rPr lang="en-ZA" sz="1400" i="0" dirty="0">
                          <a:effectLst/>
                          <a:latin typeface="Arial" panose="020B0604020202020204" pitchFamily="34" charset="0"/>
                          <a:ea typeface="Calibri" panose="020F0502020204030204" pitchFamily="34" charset="0"/>
                          <a:cs typeface="Arial" panose="020B0604020202020204" pitchFamily="34" charset="0"/>
                        </a:rPr>
                        <a:t>2.1.b. Oversight and coordination of the design and implementation of targeted  financial support programmes to support new and existing SMME’s.</a:t>
                      </a:r>
                    </a:p>
                    <a:p>
                      <a:pPr marL="496888" indent="-484188" algn="l">
                        <a:lnSpc>
                          <a:spcPct val="100000"/>
                        </a:lnSpc>
                        <a:spcAft>
                          <a:spcPts val="0"/>
                        </a:spcAft>
                        <a:tabLst/>
                      </a:pPr>
                      <a:endParaRPr lang="en-ZA" sz="1100" i="0" dirty="0">
                        <a:effectLst/>
                        <a:latin typeface="Arial" panose="020B0604020202020204" pitchFamily="34" charset="0"/>
                        <a:ea typeface="Calibri" panose="020F0502020204030204" pitchFamily="34" charset="0"/>
                        <a:cs typeface="Times New Roman" panose="02020603050405020304" pitchFamily="18" charset="0"/>
                      </a:endParaRPr>
                    </a:p>
                    <a:p>
                      <a:pPr marL="496888" indent="-484188" algn="l">
                        <a:lnSpc>
                          <a:spcPct val="100000"/>
                        </a:lnSpc>
                        <a:spcAft>
                          <a:spcPts val="0"/>
                        </a:spcAft>
                        <a:tabLst/>
                      </a:pPr>
                      <a:r>
                        <a:rPr lang="en-ZA" sz="1400" i="0" dirty="0">
                          <a:effectLst/>
                          <a:latin typeface="Arial" panose="020B0604020202020204" pitchFamily="34" charset="0"/>
                          <a:ea typeface="Calibri" panose="020F0502020204030204" pitchFamily="34" charset="0"/>
                          <a:cs typeface="Arial" panose="020B0604020202020204" pitchFamily="34" charset="0"/>
                        </a:rPr>
                        <a:t>2.2.a. Oversight and coordination of the design and implementation of targeted  non-financial support programmes to support new and existing co-operatives.</a:t>
                      </a:r>
                    </a:p>
                    <a:p>
                      <a:pPr marL="496888" indent="-484188" algn="l">
                        <a:lnSpc>
                          <a:spcPct val="100000"/>
                        </a:lnSpc>
                        <a:spcAft>
                          <a:spcPts val="0"/>
                        </a:spcAft>
                        <a:tabLst/>
                      </a:pPr>
                      <a:endParaRPr lang="en-ZA" sz="1100" i="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ZA" sz="1400" i="0" dirty="0">
                          <a:effectLst/>
                          <a:latin typeface="Arial" panose="020B0604020202020204" pitchFamily="34" charset="0"/>
                          <a:ea typeface="Calibri" panose="020F0502020204030204" pitchFamily="34" charset="0"/>
                          <a:cs typeface="Arial" panose="020B0604020202020204" pitchFamily="34" charset="0"/>
                        </a:rPr>
                        <a:t>2.2.b. Oversight and coordination of the design and implementation of targeted </a:t>
                      </a:r>
                    </a:p>
                    <a:p>
                      <a:pPr marL="758825" indent="-708025" algn="l">
                        <a:lnSpc>
                          <a:spcPct val="100000"/>
                        </a:lnSpc>
                        <a:spcAft>
                          <a:spcPts val="0"/>
                        </a:spcAft>
                        <a:tabLst/>
                      </a:pPr>
                      <a:r>
                        <a:rPr lang="en-ZA" sz="1400" i="0" dirty="0">
                          <a:effectLst/>
                          <a:latin typeface="Arial" panose="020B0604020202020204" pitchFamily="34" charset="0"/>
                          <a:ea typeface="Calibri" panose="020F0502020204030204" pitchFamily="34" charset="0"/>
                          <a:cs typeface="Arial" panose="020B0604020202020204" pitchFamily="34" charset="0"/>
                        </a:rPr>
                        <a:t>         non-financial support programmes to support new and existing SMME’s.</a:t>
                      </a:r>
                      <a:endParaRPr lang="en-ZA" sz="1400" i="0" dirty="0">
                        <a:effectLst/>
                        <a:latin typeface="Arial" panose="020B0604020202020204" pitchFamily="34" charset="0"/>
                        <a:ea typeface="Calibri" panose="020F0502020204030204" pitchFamily="34" charset="0"/>
                        <a:cs typeface="Times New Roman" panose="02020603050405020304" pitchFamily="18" charset="0"/>
                      </a:endParaRPr>
                    </a:p>
                  </a:txBody>
                  <a:tcPr marL="32414" marR="32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6" name="Right Triangle 5">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7827" name="Slide Number Placeholder 1"/>
          <p:cNvSpPr>
            <a:spLocks noGrp="1"/>
          </p:cNvSpPr>
          <p:nvPr>
            <p:ph type="sldNum" sz="quarter" idx="4294967295"/>
          </p:nvPr>
        </p:nvSpPr>
        <p:spPr bwMode="auto">
          <a:xfrm>
            <a:off x="8779491" y="6444067"/>
            <a:ext cx="300722" cy="3385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81644A7-0C56-4FE1-AA8B-1A8D531D2A01}" type="slidenum">
              <a:rPr lang="en-US" altLang="en-US" sz="1600" b="1" smtClean="0">
                <a:solidFill>
                  <a:schemeClr val="bg1"/>
                </a:solidFill>
              </a:rPr>
              <a:pPr>
                <a:spcBef>
                  <a:spcPct val="0"/>
                </a:spcBef>
                <a:buFontTx/>
                <a:buNone/>
              </a:pPr>
              <a:t>21</a:t>
            </a:fld>
            <a:endParaRPr lang="en-US" altLang="en-US" sz="1600" b="1" dirty="0">
              <a:solidFill>
                <a:schemeClr val="bg1"/>
              </a:solidFill>
            </a:endParaRPr>
          </a:p>
        </p:txBody>
      </p:sp>
    </p:spTree>
    <p:extLst>
      <p:ext uri="{BB962C8B-B14F-4D97-AF65-F5344CB8AC3E}">
        <p14:creationId xmlns:p14="http://schemas.microsoft.com/office/powerpoint/2010/main" xmlns="" val="982838027"/>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logo Small business devleopment dept_1"/>
          <p:cNvPicPr>
            <a:picLocks noChangeAspect="1" noChangeArrowheads="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Title 1"/>
          <p:cNvSpPr>
            <a:spLocks noGrp="1"/>
          </p:cNvSpPr>
          <p:nvPr>
            <p:ph type="title"/>
          </p:nvPr>
        </p:nvSpPr>
        <p:spPr>
          <a:xfrm>
            <a:off x="11112" y="10273"/>
            <a:ext cx="9132888" cy="619803"/>
          </a:xfrm>
          <a:solidFill>
            <a:schemeClr val="accent3">
              <a:lumMod val="60000"/>
              <a:lumOff val="40000"/>
            </a:schemeClr>
          </a:solidFill>
          <a:effectLst>
            <a:outerShdw blurRad="50800" dist="50800" dir="5400000" algn="ctr" rotWithShape="0">
              <a:schemeClr val="accent6"/>
            </a:outerShdw>
          </a:effectLst>
        </p:spPr>
        <p:txBody>
          <a:bodyPr rtlCol="0">
            <a:normAutofit fontScale="90000"/>
          </a:bodyPr>
          <a:lstStyle/>
          <a:p>
            <a:pPr algn="r">
              <a:defRPr/>
            </a:pPr>
            <a:r>
              <a:rPr lang="en-US" sz="3600" b="1" cap="small" dirty="0">
                <a:solidFill>
                  <a:schemeClr val="tx1"/>
                </a:solidFill>
                <a:latin typeface="Arial" panose="020B0604020202020204" pitchFamily="34" charset="0"/>
                <a:cs typeface="Arial" panose="020B0604020202020204" pitchFamily="34" charset="0"/>
              </a:rPr>
              <a:t>Strategic Framework</a:t>
            </a:r>
          </a:p>
        </p:txBody>
      </p:sp>
      <p:graphicFrame>
        <p:nvGraphicFramePr>
          <p:cNvPr id="2" name="Table 1"/>
          <p:cNvGraphicFramePr>
            <a:graphicFrameLocks noGrp="1"/>
          </p:cNvGraphicFramePr>
          <p:nvPr>
            <p:extLst>
              <p:ext uri="{D42A27DB-BD31-4B8C-83A1-F6EECF244321}">
                <p14:modId xmlns:p14="http://schemas.microsoft.com/office/powerpoint/2010/main" xmlns="" val="2043712142"/>
              </p:ext>
            </p:extLst>
          </p:nvPr>
        </p:nvGraphicFramePr>
        <p:xfrm>
          <a:off x="36690" y="700348"/>
          <a:ext cx="9107310" cy="5375669"/>
        </p:xfrm>
        <a:graphic>
          <a:graphicData uri="http://schemas.openxmlformats.org/drawingml/2006/table">
            <a:tbl>
              <a:tblPr firstRow="1" firstCol="1" bandRow="1"/>
              <a:tblGrid>
                <a:gridCol w="268083">
                  <a:extLst>
                    <a:ext uri="{9D8B030D-6E8A-4147-A177-3AD203B41FA5}">
                      <a16:colId xmlns:a16="http://schemas.microsoft.com/office/drawing/2014/main" xmlns="" val="20000"/>
                    </a:ext>
                  </a:extLst>
                </a:gridCol>
                <a:gridCol w="2093870">
                  <a:extLst>
                    <a:ext uri="{9D8B030D-6E8A-4147-A177-3AD203B41FA5}">
                      <a16:colId xmlns:a16="http://schemas.microsoft.com/office/drawing/2014/main" xmlns="" val="20001"/>
                    </a:ext>
                  </a:extLst>
                </a:gridCol>
                <a:gridCol w="6745357">
                  <a:extLst>
                    <a:ext uri="{9D8B030D-6E8A-4147-A177-3AD203B41FA5}">
                      <a16:colId xmlns:a16="http://schemas.microsoft.com/office/drawing/2014/main" xmlns="" val="20002"/>
                    </a:ext>
                  </a:extLst>
                </a:gridCol>
              </a:tblGrid>
              <a:tr h="384173">
                <a:tc>
                  <a:txBody>
                    <a:bodyPr/>
                    <a:lstStyle/>
                    <a:p>
                      <a:pPr algn="l">
                        <a:lnSpc>
                          <a:spcPct val="110000"/>
                        </a:lnSpc>
                        <a:spcAft>
                          <a:spcPts val="1000"/>
                        </a:spcAft>
                      </a:pP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32414" marR="32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l">
                        <a:lnSpc>
                          <a:spcPct val="100000"/>
                        </a:lnSpc>
                        <a:spcAft>
                          <a:spcPts val="0"/>
                        </a:spcAft>
                      </a:pPr>
                      <a:r>
                        <a:rPr lang="en-ZA" sz="1400" b="1" cap="small" baseline="0" dirty="0">
                          <a:effectLst/>
                          <a:latin typeface="Arial" panose="020B0604020202020204" pitchFamily="34" charset="0"/>
                          <a:ea typeface="Calibri" panose="020F0502020204030204" pitchFamily="34" charset="0"/>
                          <a:cs typeface="Arial" panose="020B0604020202020204" pitchFamily="34" charset="0"/>
                        </a:rPr>
                        <a:t>Strategic Goals</a:t>
                      </a:r>
                      <a:endParaRPr lang="en-ZA" sz="14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32414" marR="32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l">
                        <a:lnSpc>
                          <a:spcPct val="100000"/>
                        </a:lnSpc>
                        <a:spcAft>
                          <a:spcPts val="0"/>
                        </a:spcAft>
                      </a:pPr>
                      <a:r>
                        <a:rPr lang="en-ZA" sz="1400" b="1" cap="small" baseline="0" dirty="0">
                          <a:effectLst/>
                          <a:latin typeface="Arial" panose="020B0604020202020204" pitchFamily="34" charset="0"/>
                          <a:ea typeface="Calibri" panose="020F0502020204030204" pitchFamily="34" charset="0"/>
                          <a:cs typeface="Arial" panose="020B0604020202020204" pitchFamily="34" charset="0"/>
                        </a:rPr>
                        <a:t>Strategic Objectives</a:t>
                      </a:r>
                      <a:endParaRPr lang="en-ZA" sz="14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32414" marR="32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xmlns="" val="10000"/>
                  </a:ext>
                </a:extLst>
              </a:tr>
              <a:tr h="2020186">
                <a:tc>
                  <a:txBody>
                    <a:bodyPr/>
                    <a:lstStyle/>
                    <a:p>
                      <a:pPr algn="l">
                        <a:lnSpc>
                          <a:spcPct val="110000"/>
                        </a:lnSpc>
                        <a:spcAft>
                          <a:spcPts val="10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3.</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32414" marR="32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0" cap="small"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An enhanced contribution to socio-economic development outcomes by the sector.</a:t>
                      </a:r>
                      <a:endParaRPr kumimoji="0" lang="en-ZA" sz="1400" b="0" i="0" u="none" strike="noStrike" kern="0" cap="small"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Calibri"/>
                      </a:endParaRPr>
                    </a:p>
                  </a:txBody>
                  <a:tcPr marL="32414" marR="32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6575" marR="0" lvl="0" indent="-536575"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3.1. Demonstrated progress towards sector-wide SMME’s and co-operatives support</a:t>
                      </a:r>
                    </a:p>
                    <a:p>
                      <a:pPr marL="666750" marR="0" lvl="0" indent="-301625"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achieving its intended socio-economic impact.</a:t>
                      </a:r>
                    </a:p>
                    <a:p>
                      <a:pPr marL="666750" marR="0" lvl="0" indent="-301625"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Calibri"/>
                      </a:endParaRPr>
                    </a:p>
                    <a:p>
                      <a:pPr marL="404813" marR="0" lvl="0" indent="-392113"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3.2.a. Sustainable partnerships to support the co-operatives development agenda.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Calibri"/>
                      </a:endParaRPr>
                    </a:p>
                    <a:p>
                      <a:pPr marL="365125" marR="0" lvl="0" indent="-314325"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3.2.b. Sustainable partnerships to support the SMME development agenda.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Calibri"/>
                      </a:endParaRPr>
                    </a:p>
                    <a:p>
                      <a:pPr marL="719138" marR="0" lvl="0" indent="-706438"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3.3:    Informed and empowered communities and a responsive department</a:t>
                      </a:r>
                      <a:endParaRPr kumimoji="0" lang="en-ZA" sz="14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Calibri"/>
                      </a:endParaRPr>
                    </a:p>
                  </a:txBody>
                  <a:tcPr marL="32414" marR="32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970336">
                <a:tc>
                  <a:txBody>
                    <a:bodyPr/>
                    <a:lstStyle/>
                    <a:p>
                      <a:pPr algn="l">
                        <a:lnSpc>
                          <a:spcPct val="110000"/>
                        </a:lnSpc>
                        <a:spcAft>
                          <a:spcPts val="10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4.</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32414" marR="32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ZA" sz="1400" b="1" cap="small" baseline="0" dirty="0">
                          <a:effectLst/>
                          <a:latin typeface="Arial" panose="020B0604020202020204" pitchFamily="34" charset="0"/>
                          <a:ea typeface="Calibri" panose="020F0502020204030204" pitchFamily="34" charset="0"/>
                          <a:cs typeface="Arial" panose="020B0604020202020204" pitchFamily="34" charset="0"/>
                        </a:rPr>
                        <a:t>Sound governance and the optimal utilisation of available resources.</a:t>
                      </a:r>
                      <a:endParaRPr lang="en-ZA" sz="14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32414" marR="32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36575" indent="-523875" algn="l">
                        <a:lnSpc>
                          <a:spcPct val="100000"/>
                        </a:lnSpc>
                        <a:spcAft>
                          <a:spcPts val="0"/>
                        </a:spcAft>
                        <a:tabLst/>
                      </a:pPr>
                      <a:r>
                        <a:rPr lang="en-ZA" sz="1400" i="0" dirty="0">
                          <a:effectLst/>
                          <a:latin typeface="Arial" panose="020B0604020202020204" pitchFamily="34" charset="0"/>
                          <a:ea typeface="Calibri" panose="020F0502020204030204" pitchFamily="34" charset="0"/>
                          <a:cs typeface="Arial" panose="020B0604020202020204" pitchFamily="34" charset="0"/>
                        </a:rPr>
                        <a:t>4.1   Demonstrated progress towards sector-wide SMME’s and co-operatives</a:t>
                      </a:r>
                    </a:p>
                    <a:p>
                      <a:pPr marL="627063" indent="-614363" algn="l">
                        <a:lnSpc>
                          <a:spcPct val="100000"/>
                        </a:lnSpc>
                        <a:spcAft>
                          <a:spcPts val="0"/>
                        </a:spcAft>
                        <a:tabLst/>
                      </a:pPr>
                      <a:r>
                        <a:rPr lang="en-ZA" sz="1400" i="0" dirty="0">
                          <a:effectLst/>
                          <a:latin typeface="Arial" panose="020B0604020202020204" pitchFamily="34" charset="0"/>
                          <a:ea typeface="Calibri" panose="020F0502020204030204" pitchFamily="34" charset="0"/>
                          <a:cs typeface="Arial" panose="020B0604020202020204" pitchFamily="34" charset="0"/>
                        </a:rPr>
                        <a:t>         support achieving its intended socio-economic impact. </a:t>
                      </a:r>
                    </a:p>
                    <a:p>
                      <a:pPr marL="627063" indent="-614363" algn="l">
                        <a:lnSpc>
                          <a:spcPct val="100000"/>
                        </a:lnSpc>
                        <a:spcAft>
                          <a:spcPts val="0"/>
                        </a:spcAft>
                        <a:tabLst/>
                      </a:pPr>
                      <a:endParaRPr lang="en-ZA" sz="1400" i="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ZA" sz="1400" i="0" dirty="0">
                          <a:effectLst/>
                          <a:latin typeface="Arial" panose="020B0604020202020204" pitchFamily="34" charset="0"/>
                          <a:ea typeface="Calibri" panose="020F0502020204030204" pitchFamily="34" charset="0"/>
                          <a:cs typeface="Arial" panose="020B0604020202020204" pitchFamily="34" charset="0"/>
                        </a:rPr>
                        <a:t>4.2a. Sustainable partnerships to support the</a:t>
                      </a:r>
                      <a:r>
                        <a:rPr lang="en-ZA" sz="1400" i="0" baseline="0" dirty="0">
                          <a:effectLst/>
                          <a:latin typeface="Arial" panose="020B0604020202020204" pitchFamily="34" charset="0"/>
                          <a:ea typeface="Calibri" panose="020F0502020204030204" pitchFamily="34" charset="0"/>
                          <a:cs typeface="Arial" panose="020B0604020202020204" pitchFamily="34" charset="0"/>
                        </a:rPr>
                        <a:t> co-operatives development agenda.</a:t>
                      </a:r>
                    </a:p>
                    <a:p>
                      <a:pPr algn="l">
                        <a:lnSpc>
                          <a:spcPct val="100000"/>
                        </a:lnSpc>
                        <a:spcAft>
                          <a:spcPts val="0"/>
                        </a:spcAft>
                      </a:pPr>
                      <a:endParaRPr lang="en-ZA" sz="1400" i="0" baseline="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ZA" sz="1400" i="0" baseline="0" dirty="0">
                          <a:effectLst/>
                          <a:latin typeface="Arial" panose="020B0604020202020204" pitchFamily="34" charset="0"/>
                          <a:ea typeface="Calibri" panose="020F0502020204030204" pitchFamily="34" charset="0"/>
                          <a:cs typeface="Arial" panose="020B0604020202020204" pitchFamily="34" charset="0"/>
                        </a:rPr>
                        <a:t>4.2.b. </a:t>
                      </a:r>
                      <a:r>
                        <a:rPr lang="en-ZA" sz="1400" i="0" dirty="0">
                          <a:effectLst/>
                          <a:latin typeface="Arial" panose="020B0604020202020204" pitchFamily="34" charset="0"/>
                          <a:ea typeface="Calibri" panose="020F0502020204030204" pitchFamily="34" charset="0"/>
                          <a:cs typeface="Arial" panose="020B0604020202020204" pitchFamily="34" charset="0"/>
                        </a:rPr>
                        <a:t>Sustainable partnerships to support the</a:t>
                      </a:r>
                      <a:r>
                        <a:rPr lang="en-ZA" sz="1400" i="0" baseline="0" dirty="0">
                          <a:effectLst/>
                          <a:latin typeface="Arial" panose="020B0604020202020204" pitchFamily="34" charset="0"/>
                          <a:ea typeface="Calibri" panose="020F0502020204030204" pitchFamily="34" charset="0"/>
                          <a:cs typeface="Arial" panose="020B0604020202020204" pitchFamily="34" charset="0"/>
                        </a:rPr>
                        <a:t> SMME development agenda.</a:t>
                      </a:r>
                    </a:p>
                    <a:p>
                      <a:pPr algn="l">
                        <a:lnSpc>
                          <a:spcPct val="100000"/>
                        </a:lnSpc>
                        <a:spcAft>
                          <a:spcPts val="0"/>
                        </a:spcAft>
                      </a:pPr>
                      <a:endParaRPr lang="en-ZA" sz="1400" i="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00000"/>
                        </a:lnSpc>
                        <a:spcAft>
                          <a:spcPts val="0"/>
                        </a:spcAft>
                      </a:pPr>
                      <a:r>
                        <a:rPr lang="en-ZA" sz="1400" i="0" dirty="0">
                          <a:effectLst/>
                          <a:latin typeface="Arial" panose="020B0604020202020204" pitchFamily="34" charset="0"/>
                          <a:ea typeface="Calibri" panose="020F0502020204030204" pitchFamily="34" charset="0"/>
                          <a:cs typeface="Arial" panose="020B0604020202020204" pitchFamily="34" charset="0"/>
                        </a:rPr>
                        <a:t>4.3.     Informed and empowered communities and a responsive department. </a:t>
                      </a:r>
                      <a:endParaRPr lang="en-ZA" sz="1400" i="0" dirty="0">
                        <a:effectLst/>
                        <a:latin typeface="Arial" panose="020B0604020202020204" pitchFamily="34" charset="0"/>
                        <a:ea typeface="Calibri" panose="020F0502020204030204" pitchFamily="34" charset="0"/>
                        <a:cs typeface="Times New Roman" panose="02020603050405020304" pitchFamily="18" charset="0"/>
                      </a:endParaRPr>
                    </a:p>
                  </a:txBody>
                  <a:tcPr marL="32414" marR="32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000974">
                <a:tc>
                  <a:txBody>
                    <a:bodyPr/>
                    <a:lstStyle/>
                    <a:p>
                      <a:pPr algn="l">
                        <a:lnSpc>
                          <a:spcPct val="110000"/>
                        </a:lnSpc>
                        <a:spcAft>
                          <a:spcPts val="10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5.</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32414" marR="32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ZA" sz="1400" b="1" cap="small" baseline="0" dirty="0">
                          <a:effectLst/>
                          <a:latin typeface="Arial" panose="020B0604020202020204" pitchFamily="34" charset="0"/>
                          <a:ea typeface="Calibri" panose="020F0502020204030204" pitchFamily="34" charset="0"/>
                          <a:cs typeface="Arial" panose="020B0604020202020204" pitchFamily="34" charset="0"/>
                        </a:rPr>
                        <a:t>A professional and capacitated SBD Sector</a:t>
                      </a:r>
                      <a:endParaRPr lang="en-ZA" sz="14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32414" marR="32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ZA" sz="1400" i="0" dirty="0">
                          <a:effectLst/>
                          <a:latin typeface="Arial" panose="020B0604020202020204" pitchFamily="34" charset="0"/>
                          <a:ea typeface="Calibri" panose="020F0502020204030204" pitchFamily="34" charset="0"/>
                          <a:cs typeface="Arial" panose="020B0604020202020204" pitchFamily="34" charset="0"/>
                        </a:rPr>
                        <a:t>5.1. Coordinated development of the skills pool across the sector</a:t>
                      </a:r>
                    </a:p>
                    <a:p>
                      <a:pPr algn="l">
                        <a:lnSpc>
                          <a:spcPct val="100000"/>
                        </a:lnSpc>
                        <a:spcAft>
                          <a:spcPts val="0"/>
                        </a:spcAft>
                      </a:pPr>
                      <a:endParaRPr lang="en-ZA" sz="1400" i="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n-ZA" sz="1400" i="0" dirty="0">
                          <a:effectLst/>
                          <a:latin typeface="Arial" panose="020B0604020202020204" pitchFamily="34" charset="0"/>
                          <a:ea typeface="Calibri" panose="020F0502020204030204" pitchFamily="34" charset="0"/>
                          <a:cs typeface="Arial" panose="020B0604020202020204" pitchFamily="34" charset="0"/>
                        </a:rPr>
                        <a:t>5.2. Strengthened human resource capability and a high performing organisation.</a:t>
                      </a:r>
                      <a:endParaRPr lang="en-ZA" sz="1400" i="0" dirty="0">
                        <a:effectLst/>
                        <a:latin typeface="Arial" panose="020B0604020202020204" pitchFamily="34" charset="0"/>
                        <a:ea typeface="Calibri" panose="020F0502020204030204" pitchFamily="34" charset="0"/>
                        <a:cs typeface="Times New Roman" panose="02020603050405020304" pitchFamily="18" charset="0"/>
                      </a:endParaRPr>
                    </a:p>
                  </a:txBody>
                  <a:tcPr marL="32414" marR="324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6" name="Right Triangle 5">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7827" name="Slide Number Placeholder 1"/>
          <p:cNvSpPr>
            <a:spLocks noGrp="1"/>
          </p:cNvSpPr>
          <p:nvPr>
            <p:ph type="sldNum" sz="quarter" idx="4294967295"/>
          </p:nvPr>
        </p:nvSpPr>
        <p:spPr bwMode="auto">
          <a:xfrm>
            <a:off x="8768860" y="6454700"/>
            <a:ext cx="300722" cy="3385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81644A7-0C56-4FE1-AA8B-1A8D531D2A01}" type="slidenum">
              <a:rPr lang="en-US" altLang="en-US" sz="1600" b="1" smtClean="0">
                <a:solidFill>
                  <a:schemeClr val="bg1"/>
                </a:solidFill>
              </a:rPr>
              <a:pPr>
                <a:spcBef>
                  <a:spcPct val="0"/>
                </a:spcBef>
                <a:buFontTx/>
                <a:buNone/>
              </a:pPr>
              <a:t>22</a:t>
            </a:fld>
            <a:endParaRPr lang="en-US" altLang="en-US" sz="1600" b="1" dirty="0">
              <a:solidFill>
                <a:schemeClr val="bg1"/>
              </a:solidFill>
            </a:endParaRPr>
          </a:p>
        </p:txBody>
      </p:sp>
    </p:spTree>
    <p:extLst>
      <p:ext uri="{BB962C8B-B14F-4D97-AF65-F5344CB8AC3E}">
        <p14:creationId xmlns:p14="http://schemas.microsoft.com/office/powerpoint/2010/main" xmlns="" val="118260378"/>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logo Small business devleopment dept_1"/>
          <p:cNvPicPr>
            <a:picLocks noChangeAspect="1" noChangeArrowheads="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Title 1"/>
          <p:cNvSpPr>
            <a:spLocks noGrp="1"/>
          </p:cNvSpPr>
          <p:nvPr>
            <p:ph type="title"/>
          </p:nvPr>
        </p:nvSpPr>
        <p:spPr>
          <a:xfrm>
            <a:off x="-7284" y="11170"/>
            <a:ext cx="9132888" cy="743747"/>
          </a:xfrm>
          <a:solidFill>
            <a:schemeClr val="accent3">
              <a:lumMod val="60000"/>
              <a:lumOff val="40000"/>
            </a:schemeClr>
          </a:solidFill>
          <a:effectLst>
            <a:outerShdw blurRad="50800" dist="50800" dir="5400000" algn="ctr" rotWithShape="0">
              <a:schemeClr val="accent6"/>
            </a:outerShdw>
          </a:effectLst>
        </p:spPr>
        <p:txBody>
          <a:bodyPr rtlCol="0">
            <a:normAutofit/>
          </a:bodyPr>
          <a:lstStyle/>
          <a:p>
            <a:pPr algn="r">
              <a:defRPr/>
            </a:pPr>
            <a:r>
              <a:rPr lang="en-ZA" sz="3600" b="1" cap="small" dirty="0">
                <a:latin typeface="Arial" panose="020B0604020202020204" pitchFamily="34" charset="0"/>
                <a:cs typeface="Arial" panose="020B0604020202020204" pitchFamily="34" charset="0"/>
              </a:rPr>
              <a:t>Strategic Framework </a:t>
            </a:r>
            <a:r>
              <a:rPr lang="en-US" sz="3600" b="1" cap="small" dirty="0">
                <a:solidFill>
                  <a:prstClr val="black"/>
                </a:solidFill>
                <a:latin typeface="Arial" panose="020B0604020202020204" pitchFamily="34" charset="0"/>
                <a:cs typeface="Arial" panose="020B0604020202020204" pitchFamily="34" charset="0"/>
              </a:rPr>
              <a:t> </a:t>
            </a:r>
            <a:endParaRPr lang="en-US" sz="3600" b="1" cap="small" dirty="0">
              <a:solidFill>
                <a:srgbClr val="FF0000"/>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046680821"/>
              </p:ext>
            </p:extLst>
          </p:nvPr>
        </p:nvGraphicFramePr>
        <p:xfrm>
          <a:off x="74429" y="956922"/>
          <a:ext cx="8987378" cy="393523"/>
        </p:xfrm>
        <a:graphic>
          <a:graphicData uri="http://schemas.openxmlformats.org/drawingml/2006/table">
            <a:tbl>
              <a:tblPr firstRow="1" firstCol="1" bandRow="1"/>
              <a:tblGrid>
                <a:gridCol w="8987378">
                  <a:extLst>
                    <a:ext uri="{9D8B030D-6E8A-4147-A177-3AD203B41FA5}">
                      <a16:colId xmlns:a16="http://schemas.microsoft.com/office/drawing/2014/main" xmlns="" val="20000"/>
                    </a:ext>
                  </a:extLst>
                </a:gridCol>
              </a:tblGrid>
              <a:tr h="393523">
                <a:tc>
                  <a:txBody>
                    <a:bodyPr/>
                    <a:lstStyle/>
                    <a:p>
                      <a:pPr algn="ctr">
                        <a:lnSpc>
                          <a:spcPct val="110000"/>
                        </a:lnSpc>
                        <a:spcBef>
                          <a:spcPts val="500"/>
                        </a:spcBef>
                        <a:spcAft>
                          <a:spcPts val="500"/>
                        </a:spcAft>
                      </a:pPr>
                      <a:r>
                        <a:rPr lang="en-ZA" sz="1800" b="1" dirty="0">
                          <a:effectLst/>
                          <a:latin typeface="Arial" panose="020B0604020202020204" pitchFamily="34" charset="0"/>
                          <a:ea typeface="Calibri" panose="020F0502020204030204" pitchFamily="34" charset="0"/>
                          <a:cs typeface="Arial" panose="020B0604020202020204" pitchFamily="34" charset="0"/>
                        </a:rPr>
                        <a:t>VALUES</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41480" marR="41480" marT="0" marB="0" anchor="ctr">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cell3D prstMaterial="dkEdge">
                      <a:bevel/>
                      <a:lightRig rig="flood" dir="t"/>
                    </a:cell3D>
                    <a:solidFill>
                      <a:schemeClr val="accent3">
                        <a:lumMod val="60000"/>
                        <a:lumOff val="40000"/>
                      </a:schemeClr>
                    </a:solidFill>
                  </a:tcPr>
                </a:tc>
                <a:extLst>
                  <a:ext uri="{0D108BD9-81ED-4DB2-BD59-A6C34878D82A}">
                    <a16:rowId xmlns:a16="http://schemas.microsoft.com/office/drawing/2014/main" xmlns="" val="10000"/>
                  </a:ext>
                </a:extLst>
              </a:tr>
            </a:tbl>
          </a:graphicData>
        </a:graphic>
      </p:graphicFrame>
      <p:graphicFrame>
        <p:nvGraphicFramePr>
          <p:cNvPr id="4" name="Diagram 3"/>
          <p:cNvGraphicFramePr/>
          <p:nvPr>
            <p:extLst>
              <p:ext uri="{D42A27DB-BD31-4B8C-83A1-F6EECF244321}">
                <p14:modId xmlns:p14="http://schemas.microsoft.com/office/powerpoint/2010/main" xmlns="" val="279065506"/>
              </p:ext>
            </p:extLst>
          </p:nvPr>
        </p:nvGraphicFramePr>
        <p:xfrm>
          <a:off x="89901" y="1060057"/>
          <a:ext cx="8938517" cy="5650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Triangle 6">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7827" name="Slide Number Placeholder 1"/>
          <p:cNvSpPr>
            <a:spLocks noGrp="1"/>
          </p:cNvSpPr>
          <p:nvPr>
            <p:ph type="sldNum" sz="quarter" idx="4294967295"/>
          </p:nvPr>
        </p:nvSpPr>
        <p:spPr bwMode="auto">
          <a:xfrm>
            <a:off x="8758233" y="6453967"/>
            <a:ext cx="332620" cy="36055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81644A7-0C56-4FE1-AA8B-1A8D531D2A01}" type="slidenum">
              <a:rPr lang="en-US" altLang="en-US" sz="1600" b="1" smtClean="0">
                <a:solidFill>
                  <a:schemeClr val="bg1"/>
                </a:solidFill>
              </a:rPr>
              <a:pPr>
                <a:spcBef>
                  <a:spcPct val="0"/>
                </a:spcBef>
                <a:buFontTx/>
                <a:buNone/>
              </a:pPr>
              <a:t>23</a:t>
            </a:fld>
            <a:endParaRPr lang="en-US" altLang="en-US" sz="1600" b="1" dirty="0">
              <a:solidFill>
                <a:schemeClr val="bg1"/>
              </a:solidFill>
            </a:endParaRPr>
          </a:p>
        </p:txBody>
      </p:sp>
    </p:spTree>
    <p:extLst>
      <p:ext uri="{BB962C8B-B14F-4D97-AF65-F5344CB8AC3E}">
        <p14:creationId xmlns:p14="http://schemas.microsoft.com/office/powerpoint/2010/main" xmlns="" val="1461440602"/>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3D69B"/>
        </a:solidFill>
        <a:effectLst/>
      </p:bgPr>
    </p:bg>
    <p:spTree>
      <p:nvGrpSpPr>
        <p:cNvPr id="1" name=""/>
        <p:cNvGrpSpPr/>
        <p:nvPr/>
      </p:nvGrpSpPr>
      <p:grpSpPr>
        <a:xfrm>
          <a:off x="0" y="0"/>
          <a:ext cx="0" cy="0"/>
          <a:chOff x="0" y="0"/>
          <a:chExt cx="0" cy="0"/>
        </a:xfrm>
      </p:grpSpPr>
      <p:pic>
        <p:nvPicPr>
          <p:cNvPr id="646" name="Picture 6" descr="Picture 6"/>
          <p:cNvPicPr>
            <a:picLocks noChangeAspect="1"/>
          </p:cNvPicPr>
          <p:nvPr/>
        </p:nvPicPr>
        <p:blipFill>
          <a:blip r:embed="rId2" cstate="print">
            <a:extLst/>
          </a:blip>
          <a:srcRect t="24292" b="22405"/>
          <a:stretch>
            <a:fillRect/>
          </a:stretch>
        </p:blipFill>
        <p:spPr>
          <a:xfrm>
            <a:off x="179511" y="6019799"/>
            <a:ext cx="1954090" cy="646525"/>
          </a:xfrm>
          <a:prstGeom prst="rect">
            <a:avLst/>
          </a:prstGeom>
          <a:ln w="12700">
            <a:miter lim="400000"/>
          </a:ln>
        </p:spPr>
      </p:pic>
      <p:sp>
        <p:nvSpPr>
          <p:cNvPr id="648" name="Title 1"/>
          <p:cNvSpPr/>
          <p:nvPr/>
        </p:nvSpPr>
        <p:spPr>
          <a:xfrm>
            <a:off x="152400" y="2438400"/>
            <a:ext cx="8991600" cy="1143000"/>
          </a:xfrm>
          <a:prstGeom prst="rect">
            <a:avLst/>
          </a:prstGeom>
          <a:solidFill>
            <a:srgbClr val="C3D69B"/>
          </a:solidFill>
          <a:ln w="12700">
            <a:miter lim="400000"/>
          </a:ln>
          <a:effectLst>
            <a:outerShdw blurRad="50800" dist="50800" dir="5400000" rotWithShape="0">
              <a:schemeClr val="accent6"/>
            </a:outerShdw>
          </a:effectLst>
          <a:extLst>
            <a:ext uri="{C572A759-6A51-4108-AA02-DFA0A04FC94B}">
              <ma14:wrappingTextBoxFlag xmlns:ma14="http://schemas.microsoft.com/office/mac/drawingml/2011/main" xmlns="" val="1"/>
            </a:ext>
          </a:extLst>
        </p:spPr>
        <p:txBody>
          <a:bodyPr lIns="45719" rIns="45719" anchor="ctr">
            <a:normAutofit/>
          </a:bodyPr>
          <a:lstStyle>
            <a:lvl1pPr>
              <a:defRPr sz="4400" cap="small">
                <a:latin typeface="Arial"/>
                <a:ea typeface="Arial"/>
                <a:cs typeface="Arial"/>
                <a:sym typeface="Arial"/>
              </a:defRPr>
            </a:lvl1pPr>
          </a:lstStyle>
          <a:p>
            <a:pPr algn="r"/>
            <a:r>
              <a:rPr lang="en-GB" sz="3200" dirty="0"/>
              <a:t>Situational Analysis</a:t>
            </a:r>
            <a:endParaRPr sz="3200" dirty="0"/>
          </a:p>
        </p:txBody>
      </p:sp>
      <p:sp>
        <p:nvSpPr>
          <p:cNvPr id="5" name="Right Triangle 4">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647" name="Slide Number Placeholder 2"/>
          <p:cNvSpPr>
            <a:spLocks noGrp="1"/>
          </p:cNvSpPr>
          <p:nvPr>
            <p:ph type="sldNum" sz="quarter" idx="2"/>
          </p:nvPr>
        </p:nvSpPr>
        <p:spPr>
          <a:xfrm>
            <a:off x="8800745" y="6433434"/>
            <a:ext cx="300722" cy="33855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600" b="1">
                <a:solidFill>
                  <a:schemeClr val="bg1"/>
                </a:solidFill>
              </a:rPr>
              <a:pPr/>
              <a:t>24</a:t>
            </a:fld>
            <a:endParaRPr sz="1600" b="1">
              <a:solidFill>
                <a:schemeClr val="bg1"/>
              </a:solidFill>
            </a:endParaRPr>
          </a:p>
        </p:txBody>
      </p:sp>
    </p:spTree>
    <p:extLst>
      <p:ext uri="{BB962C8B-B14F-4D97-AF65-F5344CB8AC3E}">
        <p14:creationId xmlns:p14="http://schemas.microsoft.com/office/powerpoint/2010/main" xmlns="" val="3969400101"/>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Title 1"/>
          <p:cNvSpPr>
            <a:spLocks noGrp="1"/>
          </p:cNvSpPr>
          <p:nvPr>
            <p:ph type="title"/>
          </p:nvPr>
        </p:nvSpPr>
        <p:spPr>
          <a:xfrm>
            <a:off x="0" y="20547"/>
            <a:ext cx="9133115" cy="728086"/>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pPr>
              <a:defRPr cap="small"/>
            </a:pPr>
            <a:r>
              <a:rPr lang="en-GB" b="1" dirty="0"/>
              <a:t>External Environment</a:t>
            </a:r>
            <a:endParaRPr lang="en-ZA" b="1" dirty="0"/>
          </a:p>
        </p:txBody>
      </p:sp>
      <p:pic>
        <p:nvPicPr>
          <p:cNvPr id="7" name="Picture 8" descr="Picture 8"/>
          <p:cNvPicPr>
            <a:picLocks noChangeAspect="1"/>
          </p:cNvPicPr>
          <p:nvPr/>
        </p:nvPicPr>
        <p:blipFill>
          <a:blip r:embed="rId2" cstate="print">
            <a:extLst/>
          </a:blip>
          <a:srcRect t="24292" b="22405"/>
          <a:stretch>
            <a:fillRect/>
          </a:stretch>
        </p:blipFill>
        <p:spPr>
          <a:xfrm>
            <a:off x="179511" y="6183086"/>
            <a:ext cx="1420689" cy="570325"/>
          </a:xfrm>
          <a:prstGeom prst="rect">
            <a:avLst/>
          </a:prstGeom>
          <a:ln w="12700">
            <a:miter lim="400000"/>
          </a:ln>
        </p:spPr>
      </p:pic>
      <p:sp>
        <p:nvSpPr>
          <p:cNvPr id="9" name="Right Triangle 8">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624" name="Slide Number Placeholder 2"/>
          <p:cNvSpPr>
            <a:spLocks noGrp="1"/>
          </p:cNvSpPr>
          <p:nvPr>
            <p:ph type="sldNum" sz="quarter" idx="2"/>
          </p:nvPr>
        </p:nvSpPr>
        <p:spPr>
          <a:xfrm>
            <a:off x="8811382" y="6444067"/>
            <a:ext cx="300722"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25</a:t>
            </a:fld>
            <a:endParaRPr sz="1600" b="1" dirty="0">
              <a:solidFill>
                <a:schemeClr val="bg1"/>
              </a:solidFill>
            </a:endParaRPr>
          </a:p>
        </p:txBody>
      </p:sp>
      <p:sp>
        <p:nvSpPr>
          <p:cNvPr id="10" name="Content Placeholder 2"/>
          <p:cNvSpPr>
            <a:spLocks noGrp="1"/>
          </p:cNvSpPr>
          <p:nvPr>
            <p:ph type="body" idx="1"/>
          </p:nvPr>
        </p:nvSpPr>
        <p:spPr>
          <a:xfrm>
            <a:off x="190993" y="935355"/>
            <a:ext cx="8772259" cy="4924468"/>
          </a:xfrm>
          <a:prstGeom prst="rect">
            <a:avLst/>
          </a:prstGeom>
          <a:solidFill>
            <a:srgbClr val="FFFFFF"/>
          </a:solidFill>
        </p:spPr>
        <p:txBody>
          <a:bodyPr>
            <a:noAutofit/>
          </a:bodyPr>
          <a:lstStyle/>
          <a:p>
            <a:pPr marL="0" indent="0" algn="ctr">
              <a:spcBef>
                <a:spcPts val="0"/>
              </a:spcBef>
              <a:buNone/>
              <a:defRPr cap="small"/>
            </a:pPr>
            <a:r>
              <a:rPr lang="en-GB" sz="2400" b="1" cap="small" dirty="0">
                <a:latin typeface="Arial" panose="020B0604020202020204" pitchFamily="34" charset="0"/>
                <a:cs typeface="Arial" panose="020B0604020202020204" pitchFamily="34" charset="0"/>
              </a:rPr>
              <a:t>Key shifts and emerging issues informing 2018/19 planning</a:t>
            </a:r>
          </a:p>
          <a:p>
            <a:pPr marL="0" indent="0" algn="ctr">
              <a:spcBef>
                <a:spcPts val="0"/>
              </a:spcBef>
              <a:buNone/>
              <a:defRPr cap="small"/>
            </a:pPr>
            <a:r>
              <a:rPr lang="en-GB" sz="2400" b="1" cap="small" dirty="0">
                <a:latin typeface="Arial" panose="020B0604020202020204" pitchFamily="34" charset="0"/>
                <a:cs typeface="Arial" panose="020B0604020202020204" pitchFamily="34" charset="0"/>
              </a:rPr>
              <a:t>(Considerate of NDP, MTSF and 9-Point Plan)</a:t>
            </a:r>
          </a:p>
          <a:p>
            <a:pPr marL="0" indent="0" algn="ctr">
              <a:spcBef>
                <a:spcPts val="0"/>
              </a:spcBef>
              <a:buNone/>
              <a:defRPr cap="small"/>
            </a:pPr>
            <a:endParaRPr lang="en-GB" sz="2100" dirty="0">
              <a:latin typeface="Arial" panose="020B0604020202020204" pitchFamily="34" charset="0"/>
              <a:cs typeface="Arial" panose="020B0604020202020204" pitchFamily="34" charset="0"/>
            </a:endParaRPr>
          </a:p>
          <a:p>
            <a:pPr marL="457200" indent="-457200" algn="just">
              <a:spcBef>
                <a:spcPts val="0"/>
              </a:spcBef>
              <a:buFont typeface="+mj-lt"/>
              <a:buAutoNum type="arabicPeriod"/>
              <a:defRPr cap="small"/>
            </a:pPr>
            <a:r>
              <a:rPr lang="en-GB" sz="2100" dirty="0">
                <a:latin typeface="Arial" panose="020B0604020202020204" pitchFamily="34" charset="0"/>
                <a:cs typeface="Arial" panose="020B0604020202020204" pitchFamily="34" charset="0"/>
              </a:rPr>
              <a:t>To strengthen the regulatory environment and ease of doing business.</a:t>
            </a:r>
          </a:p>
          <a:p>
            <a:pPr marL="457200" indent="-457200" algn="just">
              <a:spcBef>
                <a:spcPts val="0"/>
              </a:spcBef>
              <a:buFont typeface="+mj-lt"/>
              <a:buAutoNum type="arabicPeriod"/>
              <a:defRPr cap="small"/>
            </a:pPr>
            <a:endParaRPr lang="en-GB" sz="2100" dirty="0">
              <a:latin typeface="Arial" panose="020B0604020202020204" pitchFamily="34" charset="0"/>
              <a:cs typeface="Arial" panose="020B0604020202020204" pitchFamily="34" charset="0"/>
            </a:endParaRPr>
          </a:p>
          <a:p>
            <a:pPr marL="457200" indent="-457200" algn="just">
              <a:spcBef>
                <a:spcPts val="0"/>
              </a:spcBef>
              <a:buFont typeface="+mj-lt"/>
              <a:buAutoNum type="arabicPeriod"/>
              <a:defRPr cap="small"/>
            </a:pPr>
            <a:r>
              <a:rPr lang="en-GB" sz="2100" dirty="0">
                <a:latin typeface="Arial" panose="020B0604020202020204" pitchFamily="34" charset="0"/>
                <a:cs typeface="Arial" panose="020B0604020202020204" pitchFamily="34" charset="0"/>
              </a:rPr>
              <a:t>As a portfolio (in collaboration with entities), ensure improvement in the support provided to SMMEs and Co-operatives (especially youth-owned enterprises).</a:t>
            </a:r>
          </a:p>
          <a:p>
            <a:pPr marL="457200" indent="-457200" algn="just">
              <a:spcBef>
                <a:spcPts val="0"/>
              </a:spcBef>
              <a:buFont typeface="+mj-lt"/>
              <a:buAutoNum type="arabicPeriod"/>
              <a:defRPr cap="small"/>
            </a:pPr>
            <a:endParaRPr lang="en-GB" sz="2100" dirty="0">
              <a:latin typeface="Arial" panose="020B0604020202020204" pitchFamily="34" charset="0"/>
              <a:cs typeface="Arial" panose="020B0604020202020204" pitchFamily="34" charset="0"/>
            </a:endParaRPr>
          </a:p>
          <a:p>
            <a:pPr marL="457200" indent="-457200" algn="just">
              <a:spcBef>
                <a:spcPts val="0"/>
              </a:spcBef>
              <a:buFont typeface="+mj-lt"/>
              <a:buAutoNum type="arabicPeriod"/>
              <a:defRPr cap="small"/>
            </a:pPr>
            <a:r>
              <a:rPr lang="en-GB" sz="2100" dirty="0">
                <a:latin typeface="Arial" panose="020B0604020202020204" pitchFamily="34" charset="0"/>
                <a:cs typeface="Arial" panose="020B0604020202020204" pitchFamily="34" charset="0"/>
              </a:rPr>
              <a:t>Continue to strengthen collaboration with all stakeholders and sector role-players.</a:t>
            </a:r>
          </a:p>
          <a:p>
            <a:pPr marL="457200" indent="-457200" algn="just">
              <a:spcBef>
                <a:spcPts val="0"/>
              </a:spcBef>
              <a:buFont typeface="+mj-lt"/>
              <a:buAutoNum type="arabicPeriod"/>
              <a:defRPr cap="small"/>
            </a:pPr>
            <a:endParaRPr lang="en-GB" sz="2100" dirty="0">
              <a:latin typeface="Arial" panose="020B0604020202020204" pitchFamily="34" charset="0"/>
              <a:cs typeface="Arial" panose="020B0604020202020204" pitchFamily="34" charset="0"/>
            </a:endParaRPr>
          </a:p>
          <a:p>
            <a:pPr marL="457200" indent="-457200" algn="just">
              <a:spcBef>
                <a:spcPts val="0"/>
              </a:spcBef>
              <a:buFont typeface="+mj-lt"/>
              <a:buAutoNum type="arabicPeriod"/>
              <a:defRPr cap="small"/>
            </a:pPr>
            <a:r>
              <a:rPr lang="en-GB" sz="2100" dirty="0">
                <a:latin typeface="Arial" panose="020B0604020202020204" pitchFamily="34" charset="0"/>
                <a:cs typeface="Arial" panose="020B0604020202020204" pitchFamily="34" charset="0"/>
              </a:rPr>
              <a:t>Assess ICT systems/needs utilised across the portfolio towards integration.</a:t>
            </a:r>
          </a:p>
          <a:p>
            <a:pPr marL="457200" indent="-457200">
              <a:spcBef>
                <a:spcPts val="0"/>
              </a:spcBef>
              <a:buFont typeface="+mj-lt"/>
              <a:buAutoNum type="arabicPeriod"/>
              <a:defRPr cap="small"/>
            </a:pPr>
            <a:endParaRPr lang="en-GB" sz="2100" b="1" dirty="0">
              <a:latin typeface="Arial" panose="020B0604020202020204" pitchFamily="34" charset="0"/>
              <a:cs typeface="Arial" panose="020B0604020202020204" pitchFamily="34" charset="0"/>
            </a:endParaRPr>
          </a:p>
          <a:p>
            <a:pPr marL="457200" indent="-457200">
              <a:spcBef>
                <a:spcPts val="0"/>
              </a:spcBef>
              <a:buFont typeface="+mj-lt"/>
              <a:buAutoNum type="arabicPeriod"/>
              <a:defRPr cap="small"/>
            </a:pPr>
            <a:endParaRPr lang="en-ZA" sz="2100" b="1" cap="small" dirty="0">
              <a:latin typeface="Arial" panose="020B0604020202020204" pitchFamily="34" charset="0"/>
              <a:cs typeface="Arial" panose="020B0604020202020204" pitchFamily="34" charset="0"/>
            </a:endParaRPr>
          </a:p>
          <a:p>
            <a:pPr marL="0" indent="0">
              <a:buNone/>
              <a:defRPr cap="small"/>
            </a:pPr>
            <a:endParaRPr lang="en-ZA" sz="2100" b="1" cap="small" dirty="0"/>
          </a:p>
        </p:txBody>
      </p:sp>
    </p:spTree>
    <p:extLst>
      <p:ext uri="{BB962C8B-B14F-4D97-AF65-F5344CB8AC3E}">
        <p14:creationId xmlns:p14="http://schemas.microsoft.com/office/powerpoint/2010/main" xmlns="" val="1824353223"/>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Title 1"/>
          <p:cNvSpPr>
            <a:spLocks noGrp="1"/>
          </p:cNvSpPr>
          <p:nvPr>
            <p:ph type="title"/>
          </p:nvPr>
        </p:nvSpPr>
        <p:spPr>
          <a:xfrm>
            <a:off x="0" y="10274"/>
            <a:ext cx="9133115" cy="727579"/>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pPr>
              <a:defRPr cap="small"/>
            </a:pPr>
            <a:r>
              <a:rPr lang="en-GB" b="1" dirty="0"/>
              <a:t>External Environment</a:t>
            </a:r>
            <a:endParaRPr lang="en-ZA" b="1" dirty="0"/>
          </a:p>
        </p:txBody>
      </p:sp>
      <p:pic>
        <p:nvPicPr>
          <p:cNvPr id="7" name="Picture 8" descr="Picture 8"/>
          <p:cNvPicPr>
            <a:picLocks noChangeAspect="1"/>
          </p:cNvPicPr>
          <p:nvPr/>
        </p:nvPicPr>
        <p:blipFill>
          <a:blip r:embed="rId2" cstate="print">
            <a:extLst/>
          </a:blip>
          <a:srcRect t="24292" b="22405"/>
          <a:stretch>
            <a:fillRect/>
          </a:stretch>
        </p:blipFill>
        <p:spPr>
          <a:xfrm>
            <a:off x="179511" y="6183086"/>
            <a:ext cx="1420689" cy="570325"/>
          </a:xfrm>
          <a:prstGeom prst="rect">
            <a:avLst/>
          </a:prstGeom>
          <a:ln w="12700">
            <a:miter lim="400000"/>
          </a:ln>
        </p:spPr>
      </p:pic>
      <p:pic>
        <p:nvPicPr>
          <p:cNvPr id="6" name="Picture 5"/>
          <p:cNvPicPr/>
          <p:nvPr/>
        </p:nvPicPr>
        <p:blipFill>
          <a:blip r:embed="rId3" cstate="print"/>
          <a:srcRect/>
          <a:stretch>
            <a:fillRect/>
          </a:stretch>
        </p:blipFill>
        <p:spPr bwMode="auto">
          <a:xfrm>
            <a:off x="1149233" y="1371600"/>
            <a:ext cx="6662057" cy="3872695"/>
          </a:xfrm>
          <a:prstGeom prst="rect">
            <a:avLst/>
          </a:prstGeom>
          <a:noFill/>
          <a:ln w="9525">
            <a:noFill/>
            <a:miter lim="800000"/>
            <a:headEnd/>
            <a:tailEnd/>
          </a:ln>
        </p:spPr>
      </p:pic>
      <p:sp>
        <p:nvSpPr>
          <p:cNvPr id="2" name="TextBox 1"/>
          <p:cNvSpPr txBox="1"/>
          <p:nvPr/>
        </p:nvSpPr>
        <p:spPr>
          <a:xfrm>
            <a:off x="187317" y="5113290"/>
            <a:ext cx="8953604"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ZA" dirty="0">
                <a:latin typeface="Arial" panose="020B0604020202020204" pitchFamily="34" charset="0"/>
                <a:ea typeface="Calibri" panose="020F0502020204030204" pitchFamily="34" charset="0"/>
              </a:rPr>
              <a:t>The figure above reflects the significant contribution of registered small and medium enterprises to the total turnover of the private sector.</a:t>
            </a:r>
          </a:p>
          <a:p>
            <a:endParaRPr lang="en-ZA" sz="1100" dirty="0">
              <a:latin typeface="Arial" panose="020B0604020202020204" pitchFamily="34" charset="0"/>
              <a:ea typeface="Calibri" panose="020F0502020204030204" pitchFamily="34" charset="0"/>
            </a:endParaRPr>
          </a:p>
          <a:p>
            <a:r>
              <a:rPr lang="en-GB" sz="1200" b="1" i="1" dirty="0">
                <a:latin typeface="Arial" panose="020B0604020202020204" pitchFamily="34" charset="0"/>
                <a:ea typeface="Calibri" panose="020F0502020204030204" pitchFamily="34" charset="0"/>
              </a:rPr>
              <a:t>Source: </a:t>
            </a:r>
            <a:r>
              <a:rPr lang="en-ZA" sz="1200" b="1" i="1" dirty="0">
                <a:latin typeface="Arial" panose="020B0604020202020204" pitchFamily="34" charset="0"/>
                <a:ea typeface="Calibri" panose="020F0502020204030204" pitchFamily="34" charset="0"/>
              </a:rPr>
              <a:t>Calculated by </a:t>
            </a:r>
            <a:r>
              <a:rPr lang="en-ZA" sz="1200" b="1" i="1" dirty="0" err="1">
                <a:latin typeface="Arial" panose="020B0604020202020204" pitchFamily="34" charset="0"/>
                <a:ea typeface="Calibri" panose="020F0502020204030204" pitchFamily="34" charset="0"/>
              </a:rPr>
              <a:t>StatsSA</a:t>
            </a:r>
            <a:r>
              <a:rPr lang="en-ZA" sz="1200" b="1" i="1" dirty="0">
                <a:latin typeface="Arial" panose="020B0604020202020204" pitchFamily="34" charset="0"/>
                <a:ea typeface="Calibri" panose="020F0502020204030204" pitchFamily="34" charset="0"/>
              </a:rPr>
              <a:t> from Quarterly Financial Statistics, December 2016</a:t>
            </a:r>
          </a:p>
          <a:p>
            <a:endParaRPr kumimoji="0" lang="en-ZA" sz="1800" b="0" i="0" u="none" strike="noStrike" cap="none" spc="0" normalizeH="0" baseline="0" dirty="0">
              <a:ln>
                <a:noFill/>
              </a:ln>
              <a:solidFill>
                <a:srgbClr val="000000"/>
              </a:solidFill>
              <a:effectLst/>
              <a:uFillTx/>
              <a:latin typeface="+mn-lt"/>
              <a:ea typeface="+mn-ea"/>
              <a:cs typeface="+mn-cs"/>
              <a:sym typeface="Calibri"/>
            </a:endParaRPr>
          </a:p>
        </p:txBody>
      </p:sp>
      <p:sp>
        <p:nvSpPr>
          <p:cNvPr id="8" name="Right Triangle 7">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624" name="Slide Number Placeholder 2"/>
          <p:cNvSpPr>
            <a:spLocks noGrp="1"/>
          </p:cNvSpPr>
          <p:nvPr>
            <p:ph type="sldNum" sz="quarter" idx="2"/>
          </p:nvPr>
        </p:nvSpPr>
        <p:spPr>
          <a:xfrm>
            <a:off x="8800765" y="6454700"/>
            <a:ext cx="300722"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26</a:t>
            </a:fld>
            <a:endParaRPr sz="1600" b="1" dirty="0">
              <a:solidFill>
                <a:schemeClr val="bg1"/>
              </a:solidFill>
            </a:endParaRPr>
          </a:p>
        </p:txBody>
      </p:sp>
      <p:sp>
        <p:nvSpPr>
          <p:cNvPr id="625" name="Content Placeholder 2"/>
          <p:cNvSpPr>
            <a:spLocks noGrp="1"/>
          </p:cNvSpPr>
          <p:nvPr>
            <p:ph type="body" idx="1"/>
          </p:nvPr>
        </p:nvSpPr>
        <p:spPr>
          <a:xfrm>
            <a:off x="179511" y="877262"/>
            <a:ext cx="8804832" cy="5308443"/>
          </a:xfrm>
          <a:prstGeom prst="rect">
            <a:avLst/>
          </a:prstGeom>
          <a:noFill/>
        </p:spPr>
        <p:txBody>
          <a:bodyPr>
            <a:noAutofit/>
          </a:bodyPr>
          <a:lstStyle/>
          <a:p>
            <a:pPr marL="0" indent="0">
              <a:buNone/>
              <a:defRPr cap="small"/>
            </a:pPr>
            <a:r>
              <a:rPr lang="en-GB" sz="2100" b="1" cap="small" dirty="0">
                <a:latin typeface="Arial" panose="020B0604020202020204" pitchFamily="34" charset="0"/>
                <a:cs typeface="Arial" panose="020B0604020202020204" pitchFamily="34" charset="0"/>
              </a:rPr>
              <a:t>Emerging Development Factors and Trends in Small Business &amp; Co-operatives</a:t>
            </a:r>
            <a:endParaRPr lang="en-ZA" sz="2100" b="1" cap="small" dirty="0">
              <a:latin typeface="Arial" panose="020B0604020202020204" pitchFamily="34" charset="0"/>
              <a:cs typeface="Arial" panose="020B0604020202020204" pitchFamily="34" charset="0"/>
            </a:endParaRPr>
          </a:p>
          <a:p>
            <a:pPr marL="0" indent="0">
              <a:buNone/>
              <a:defRPr cap="small"/>
            </a:pPr>
            <a:endParaRPr lang="en-ZA" sz="2100" b="1" cap="small" dirty="0"/>
          </a:p>
        </p:txBody>
      </p:sp>
    </p:spTree>
    <p:extLst>
      <p:ext uri="{BB962C8B-B14F-4D97-AF65-F5344CB8AC3E}">
        <p14:creationId xmlns:p14="http://schemas.microsoft.com/office/powerpoint/2010/main" xmlns="" val="602376729"/>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 name="Content Placeholder 2"/>
          <p:cNvSpPr>
            <a:spLocks noGrp="1"/>
          </p:cNvSpPr>
          <p:nvPr>
            <p:ph type="body" idx="1"/>
          </p:nvPr>
        </p:nvSpPr>
        <p:spPr>
          <a:xfrm>
            <a:off x="339042" y="989022"/>
            <a:ext cx="8804832" cy="4924468"/>
          </a:xfrm>
          <a:prstGeom prst="rect">
            <a:avLst/>
          </a:prstGeom>
          <a:solidFill>
            <a:srgbClr val="FFFFFF"/>
          </a:solidFill>
        </p:spPr>
        <p:txBody>
          <a:bodyPr>
            <a:noAutofit/>
          </a:bodyPr>
          <a:lstStyle/>
          <a:p>
            <a:pPr marL="0" indent="0">
              <a:buNone/>
              <a:defRPr cap="small"/>
            </a:pPr>
            <a:r>
              <a:rPr lang="en-GB" sz="2100" b="1" cap="small" dirty="0">
                <a:latin typeface="Arial" panose="020B0604020202020204" pitchFamily="34" charset="0"/>
                <a:cs typeface="Arial" panose="020B0604020202020204" pitchFamily="34" charset="0"/>
              </a:rPr>
              <a:t>Number of SMMEs in South Africa</a:t>
            </a:r>
            <a:endParaRPr lang="en-ZA" sz="2100" b="1" cap="small" dirty="0">
              <a:latin typeface="Arial" panose="020B0604020202020204" pitchFamily="34" charset="0"/>
              <a:cs typeface="Arial" panose="020B0604020202020204" pitchFamily="34" charset="0"/>
            </a:endParaRPr>
          </a:p>
          <a:p>
            <a:pPr marL="0" indent="0">
              <a:buNone/>
              <a:defRPr cap="small"/>
            </a:pPr>
            <a:endParaRPr lang="en-ZA" sz="2100" b="1" cap="small" dirty="0"/>
          </a:p>
        </p:txBody>
      </p:sp>
      <p:sp>
        <p:nvSpPr>
          <p:cNvPr id="626" name="Title 1"/>
          <p:cNvSpPr>
            <a:spLocks noGrp="1"/>
          </p:cNvSpPr>
          <p:nvPr>
            <p:ph type="title"/>
          </p:nvPr>
        </p:nvSpPr>
        <p:spPr>
          <a:xfrm>
            <a:off x="0" y="20547"/>
            <a:ext cx="9133115" cy="728086"/>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pPr>
              <a:defRPr cap="small"/>
            </a:pPr>
            <a:r>
              <a:rPr lang="en-GB" b="1" dirty="0"/>
              <a:t>External Environment</a:t>
            </a:r>
            <a:endParaRPr lang="en-ZA" b="1" dirty="0"/>
          </a:p>
        </p:txBody>
      </p:sp>
      <p:pic>
        <p:nvPicPr>
          <p:cNvPr id="7" name="Picture 8" descr="Picture 8"/>
          <p:cNvPicPr>
            <a:picLocks noChangeAspect="1"/>
          </p:cNvPicPr>
          <p:nvPr/>
        </p:nvPicPr>
        <p:blipFill>
          <a:blip r:embed="rId2" cstate="print">
            <a:extLst/>
          </a:blip>
          <a:srcRect t="24292" b="22405"/>
          <a:stretch>
            <a:fillRect/>
          </a:stretch>
        </p:blipFill>
        <p:spPr>
          <a:xfrm>
            <a:off x="179511" y="6183086"/>
            <a:ext cx="1420689" cy="570325"/>
          </a:xfrm>
          <a:prstGeom prst="rect">
            <a:avLst/>
          </a:prstGeom>
          <a:ln w="12700">
            <a:miter lim="400000"/>
          </a:ln>
        </p:spPr>
      </p:pic>
      <p:sp>
        <p:nvSpPr>
          <p:cNvPr id="2" name="TextBox 1"/>
          <p:cNvSpPr txBox="1"/>
          <p:nvPr/>
        </p:nvSpPr>
        <p:spPr>
          <a:xfrm>
            <a:off x="384991" y="4844303"/>
            <a:ext cx="8301810" cy="1546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a:r>
              <a:rPr lang="en-ZA" dirty="0">
                <a:latin typeface="Arial" panose="020B0604020202020204" pitchFamily="34" charset="0"/>
                <a:cs typeface="Arial" panose="020B0604020202020204" pitchFamily="34" charset="0"/>
              </a:rPr>
              <a:t>The number of SMME’s in South Africa continues to trend upwards and by Q3 2016 the total number of SMME’s had increased to 2.34 million, a 4% year-on-year increase on the 2.25 million SMME’s in Q3 2015. </a:t>
            </a:r>
          </a:p>
          <a:p>
            <a:endParaRPr lang="en-ZA" sz="1050" dirty="0">
              <a:latin typeface="Arial" panose="020B0604020202020204" pitchFamily="34" charset="0"/>
              <a:ea typeface="Calibri" panose="020F0502020204030204" pitchFamily="34" charset="0"/>
              <a:cs typeface="Arial" panose="020B0604020202020204" pitchFamily="34" charset="0"/>
            </a:endParaRPr>
          </a:p>
          <a:p>
            <a:r>
              <a:rPr lang="en-GB" sz="1200" b="1" i="1" dirty="0">
                <a:latin typeface="Arial" panose="020B0604020202020204" pitchFamily="34" charset="0"/>
                <a:ea typeface="Calibri" panose="020F0502020204030204" pitchFamily="34" charset="0"/>
              </a:rPr>
              <a:t>Source: </a:t>
            </a:r>
            <a:r>
              <a:rPr lang="en-ZA" sz="1200" b="1" i="1" dirty="0">
                <a:latin typeface="Arial" panose="020B0604020202020204" pitchFamily="34" charset="0"/>
                <a:ea typeface="Calibri" panose="020F0502020204030204" pitchFamily="34" charset="0"/>
              </a:rPr>
              <a:t>BER Stellenbosch University, (</a:t>
            </a:r>
            <a:r>
              <a:rPr lang="en-ZA" sz="1200" b="1" i="1" dirty="0" err="1">
                <a:latin typeface="Arial" panose="020B0604020202020204" pitchFamily="34" charset="0"/>
                <a:ea typeface="Calibri" panose="020F0502020204030204" pitchFamily="34" charset="0"/>
              </a:rPr>
              <a:t>StatsSA</a:t>
            </a:r>
            <a:r>
              <a:rPr lang="en-ZA" sz="1200" b="1" i="1" dirty="0">
                <a:latin typeface="Arial" panose="020B0604020202020204" pitchFamily="34" charset="0"/>
                <a:ea typeface="Calibri" panose="020F0502020204030204" pitchFamily="34" charset="0"/>
              </a:rPr>
              <a:t> data)</a:t>
            </a:r>
          </a:p>
          <a:p>
            <a:endParaRPr kumimoji="0" lang="en-ZA" sz="1800" b="0" i="0" u="none" strike="noStrike" cap="none" spc="0" normalizeH="0" baseline="0" dirty="0">
              <a:ln>
                <a:noFill/>
              </a:ln>
              <a:solidFill>
                <a:srgbClr val="000000"/>
              </a:solidFill>
              <a:effectLst/>
              <a:uFillTx/>
              <a:latin typeface="+mn-lt"/>
              <a:ea typeface="+mn-ea"/>
              <a:cs typeface="+mn-cs"/>
              <a:sym typeface="Calibri"/>
            </a:endParaRPr>
          </a:p>
        </p:txBody>
      </p:sp>
      <p:pic>
        <p:nvPicPr>
          <p:cNvPr id="8" name="Picture 7"/>
          <p:cNvPicPr/>
          <p:nvPr/>
        </p:nvPicPr>
        <p:blipFill>
          <a:blip r:embed="rId3" cstate="print"/>
          <a:srcRect/>
          <a:stretch>
            <a:fillRect/>
          </a:stretch>
        </p:blipFill>
        <p:spPr bwMode="auto">
          <a:xfrm>
            <a:off x="415813" y="1432288"/>
            <a:ext cx="8222343" cy="3377833"/>
          </a:xfrm>
          <a:prstGeom prst="rect">
            <a:avLst/>
          </a:prstGeom>
          <a:noFill/>
          <a:ln w="9525">
            <a:solidFill>
              <a:sysClr val="window" lastClr="FFFFFF">
                <a:lumMod val="65000"/>
              </a:sysClr>
            </a:solidFill>
            <a:miter lim="800000"/>
            <a:headEnd/>
            <a:tailEnd/>
          </a:ln>
        </p:spPr>
      </p:pic>
      <p:sp>
        <p:nvSpPr>
          <p:cNvPr id="10" name="Right Triangle 9">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624" name="Slide Number Placeholder 2"/>
          <p:cNvSpPr>
            <a:spLocks noGrp="1"/>
          </p:cNvSpPr>
          <p:nvPr>
            <p:ph type="sldNum" sz="quarter" idx="2"/>
          </p:nvPr>
        </p:nvSpPr>
        <p:spPr>
          <a:xfrm>
            <a:off x="8811382" y="6422801"/>
            <a:ext cx="300722"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27</a:t>
            </a:fld>
            <a:endParaRPr sz="1600" b="1" dirty="0">
              <a:solidFill>
                <a:schemeClr val="bg1"/>
              </a:solidFill>
            </a:endParaRPr>
          </a:p>
        </p:txBody>
      </p:sp>
    </p:spTree>
    <p:extLst>
      <p:ext uri="{BB962C8B-B14F-4D97-AF65-F5344CB8AC3E}">
        <p14:creationId xmlns:p14="http://schemas.microsoft.com/office/powerpoint/2010/main" xmlns="" val="3504499907"/>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Title 1"/>
          <p:cNvSpPr>
            <a:spLocks noGrp="1"/>
          </p:cNvSpPr>
          <p:nvPr>
            <p:ph type="title"/>
          </p:nvPr>
        </p:nvSpPr>
        <p:spPr>
          <a:xfrm>
            <a:off x="0" y="10274"/>
            <a:ext cx="9133115" cy="533066"/>
          </a:xfrm>
          <a:prstGeom prst="rect">
            <a:avLst/>
          </a:prstGeom>
          <a:solidFill>
            <a:srgbClr val="C3D69B"/>
          </a:solidFill>
          <a:effectLst>
            <a:outerShdw blurRad="50800" dist="50800" dir="5400000" rotWithShape="0">
              <a:schemeClr val="accent6"/>
            </a:outerShdw>
          </a:effectLst>
        </p:spPr>
        <p:txBody>
          <a:bodyPr>
            <a:noAutofit/>
          </a:bodyPr>
          <a:lstStyle>
            <a:lvl1pPr algn="r">
              <a:defRPr sz="3600" cap="small">
                <a:latin typeface="Arial"/>
                <a:ea typeface="Arial"/>
                <a:cs typeface="Arial"/>
                <a:sym typeface="Arial"/>
              </a:defRPr>
            </a:lvl1pPr>
          </a:lstStyle>
          <a:p>
            <a:pPr>
              <a:defRPr cap="small"/>
            </a:pPr>
            <a:r>
              <a:rPr lang="en-GB" b="1" dirty="0"/>
              <a:t>External Environment</a:t>
            </a:r>
            <a:endParaRPr lang="en-ZA" b="1" dirty="0"/>
          </a:p>
        </p:txBody>
      </p:sp>
      <p:pic>
        <p:nvPicPr>
          <p:cNvPr id="7" name="Picture 8" descr="Picture 8"/>
          <p:cNvPicPr>
            <a:picLocks noChangeAspect="1"/>
          </p:cNvPicPr>
          <p:nvPr/>
        </p:nvPicPr>
        <p:blipFill>
          <a:blip r:embed="rId2" cstate="print">
            <a:extLst/>
          </a:blip>
          <a:srcRect t="24292" b="22405"/>
          <a:stretch>
            <a:fillRect/>
          </a:stretch>
        </p:blipFill>
        <p:spPr>
          <a:xfrm>
            <a:off x="179511" y="6183086"/>
            <a:ext cx="1420689" cy="570325"/>
          </a:xfrm>
          <a:prstGeom prst="rect">
            <a:avLst/>
          </a:prstGeom>
          <a:ln w="12700">
            <a:miter lim="400000"/>
          </a:ln>
        </p:spPr>
      </p:pic>
      <p:sp>
        <p:nvSpPr>
          <p:cNvPr id="6" name="Right Triangle 5">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624" name="Slide Number Placeholder 2"/>
          <p:cNvSpPr>
            <a:spLocks noGrp="1"/>
          </p:cNvSpPr>
          <p:nvPr>
            <p:ph type="sldNum" sz="quarter" idx="2"/>
          </p:nvPr>
        </p:nvSpPr>
        <p:spPr>
          <a:xfrm>
            <a:off x="8800751" y="6454700"/>
            <a:ext cx="300722" cy="33855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600" b="1">
                <a:solidFill>
                  <a:schemeClr val="bg1"/>
                </a:solidFill>
              </a:rPr>
              <a:pPr/>
              <a:t>28</a:t>
            </a:fld>
            <a:endParaRPr sz="1600" b="1" dirty="0">
              <a:solidFill>
                <a:schemeClr val="bg1"/>
              </a:solidFill>
            </a:endParaRPr>
          </a:p>
        </p:txBody>
      </p:sp>
      <p:graphicFrame>
        <p:nvGraphicFramePr>
          <p:cNvPr id="9" name="Chart 8"/>
          <p:cNvGraphicFramePr>
            <a:graphicFrameLocks/>
          </p:cNvGraphicFramePr>
          <p:nvPr>
            <p:extLst/>
          </p:nvPr>
        </p:nvGraphicFramePr>
        <p:xfrm>
          <a:off x="-42527" y="805133"/>
          <a:ext cx="9144000" cy="458563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0" y="543340"/>
            <a:ext cx="9144000" cy="369332"/>
          </a:xfrm>
          <a:prstGeom prst="rect">
            <a:avLst/>
          </a:prstGeom>
          <a:noFill/>
        </p:spPr>
        <p:txBody>
          <a:bodyPr wrap="square" rtlCol="0">
            <a:spAutoFit/>
          </a:bodyPr>
          <a:lstStyle/>
          <a:p>
            <a:r>
              <a:rPr lang="en-ZA" b="1" dirty="0"/>
              <a:t>Where are small businesses making a contribution</a:t>
            </a:r>
            <a:endParaRPr lang="en-GB" b="1" dirty="0"/>
          </a:p>
        </p:txBody>
      </p:sp>
      <p:sp>
        <p:nvSpPr>
          <p:cNvPr id="11" name="Rectangle 10"/>
          <p:cNvSpPr/>
          <p:nvPr/>
        </p:nvSpPr>
        <p:spPr>
          <a:xfrm>
            <a:off x="179511" y="5636900"/>
            <a:ext cx="6962329" cy="646331"/>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*Enterprises with a VAT turnover of less than R2 000 000 are excluded from this survey</a:t>
            </a:r>
          </a:p>
          <a:p>
            <a:r>
              <a:rPr lang="en-US" sz="1200" i="1" dirty="0">
                <a:latin typeface="Arial" panose="020B0604020202020204" pitchFamily="34" charset="0"/>
                <a:cs typeface="Arial" panose="020B0604020202020204" pitchFamily="34" charset="0"/>
              </a:rPr>
              <a:t>Source: Quarterly Financial Statistics December 2016 </a:t>
            </a:r>
            <a:endParaRPr lang="en-ZA" sz="1200" i="1" dirty="0">
              <a:latin typeface="Arial" panose="020B0604020202020204" pitchFamily="34" charset="0"/>
              <a:cs typeface="Arial" panose="020B0604020202020204" pitchFamily="34" charset="0"/>
            </a:endParaRPr>
          </a:p>
          <a:p>
            <a:endParaRPr lang="en-Z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87852950"/>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Title 1"/>
          <p:cNvSpPr>
            <a:spLocks noGrp="1"/>
          </p:cNvSpPr>
          <p:nvPr>
            <p:ph type="title"/>
          </p:nvPr>
        </p:nvSpPr>
        <p:spPr>
          <a:xfrm>
            <a:off x="10885" y="21057"/>
            <a:ext cx="9133115" cy="585098"/>
          </a:xfrm>
          <a:prstGeom prst="rect">
            <a:avLst/>
          </a:prstGeom>
          <a:solidFill>
            <a:srgbClr val="C3D69B"/>
          </a:solidFill>
          <a:effectLst>
            <a:outerShdw blurRad="50800" dist="50800" dir="5400000" rotWithShape="0">
              <a:schemeClr val="accent6"/>
            </a:outerShdw>
          </a:effectLst>
        </p:spPr>
        <p:txBody>
          <a:bodyPr>
            <a:normAutofit fontScale="90000"/>
          </a:bodyPr>
          <a:lstStyle>
            <a:lvl1pPr algn="r">
              <a:defRPr sz="3600" cap="small">
                <a:latin typeface="Arial"/>
                <a:ea typeface="Arial"/>
                <a:cs typeface="Arial"/>
                <a:sym typeface="Arial"/>
              </a:defRPr>
            </a:lvl1pPr>
          </a:lstStyle>
          <a:p>
            <a:pPr>
              <a:defRPr cap="small"/>
            </a:pPr>
            <a:r>
              <a:rPr lang="en-GB" b="1" dirty="0"/>
              <a:t>External Environment</a:t>
            </a:r>
            <a:endParaRPr lang="en-ZA" b="1" dirty="0"/>
          </a:p>
        </p:txBody>
      </p:sp>
      <p:pic>
        <p:nvPicPr>
          <p:cNvPr id="7" name="Picture 8" descr="Picture 8"/>
          <p:cNvPicPr>
            <a:picLocks noChangeAspect="1"/>
          </p:cNvPicPr>
          <p:nvPr/>
        </p:nvPicPr>
        <p:blipFill>
          <a:blip r:embed="rId2" cstate="print">
            <a:extLst/>
          </a:blip>
          <a:srcRect t="24292" b="22405"/>
          <a:stretch>
            <a:fillRect/>
          </a:stretch>
        </p:blipFill>
        <p:spPr>
          <a:xfrm>
            <a:off x="179511" y="6244730"/>
            <a:ext cx="1420689" cy="570325"/>
          </a:xfrm>
          <a:prstGeom prst="rect">
            <a:avLst/>
          </a:prstGeom>
          <a:ln w="12700">
            <a:miter lim="400000"/>
          </a:ln>
        </p:spPr>
      </p:pic>
      <p:pic>
        <p:nvPicPr>
          <p:cNvPr id="6" name="Picture 5"/>
          <p:cNvPicPr/>
          <p:nvPr/>
        </p:nvPicPr>
        <p:blipFill>
          <a:blip r:embed="rId3" cstate="print"/>
          <a:srcRect/>
          <a:stretch>
            <a:fillRect/>
          </a:stretch>
        </p:blipFill>
        <p:spPr bwMode="auto">
          <a:xfrm>
            <a:off x="341086" y="1119769"/>
            <a:ext cx="8345714" cy="3682001"/>
          </a:xfrm>
          <a:prstGeom prst="rect">
            <a:avLst/>
          </a:prstGeom>
          <a:noFill/>
          <a:ln w="9525">
            <a:solidFill>
              <a:sysClr val="window" lastClr="FFFFFF">
                <a:lumMod val="65000"/>
              </a:sysClr>
            </a:solidFill>
            <a:miter lim="800000"/>
            <a:headEnd/>
            <a:tailEnd/>
          </a:ln>
        </p:spPr>
      </p:pic>
      <p:sp>
        <p:nvSpPr>
          <p:cNvPr id="9" name="TextBox 8"/>
          <p:cNvSpPr txBox="1"/>
          <p:nvPr/>
        </p:nvSpPr>
        <p:spPr>
          <a:xfrm>
            <a:off x="333621" y="4801771"/>
            <a:ext cx="8323228" cy="1661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a:r>
              <a:rPr lang="en-ZA" sz="1600" dirty="0">
                <a:latin typeface="Arial" panose="020B0604020202020204" pitchFamily="34" charset="0"/>
                <a:ea typeface="Calibri" panose="020F0502020204030204" pitchFamily="34" charset="0"/>
              </a:rPr>
              <a:t>Reflected in the above figure, over the period Q3 2015 – Q3 2016, SMME’s in services fell by an average of 2.7%, primarily due to a drop in the number of SMME’s in the largest services industry – trade and accommodation. However, there were increases in the number of SMME’s in the other service industries.</a:t>
            </a:r>
          </a:p>
          <a:p>
            <a:endParaRPr lang="en-ZA" sz="800" dirty="0">
              <a:latin typeface="Arial" panose="020B0604020202020204" pitchFamily="34" charset="0"/>
              <a:ea typeface="Calibri" panose="020F0502020204030204" pitchFamily="34" charset="0"/>
              <a:cs typeface="Arial" panose="020B0604020202020204" pitchFamily="34" charset="0"/>
            </a:endParaRPr>
          </a:p>
          <a:p>
            <a:r>
              <a:rPr lang="en-GB" sz="1200" b="1" i="1" dirty="0">
                <a:latin typeface="Arial" panose="020B0604020202020204" pitchFamily="34" charset="0"/>
                <a:ea typeface="Calibri" panose="020F0502020204030204" pitchFamily="34" charset="0"/>
              </a:rPr>
              <a:t>Source: </a:t>
            </a:r>
            <a:r>
              <a:rPr lang="en-ZA" sz="1200" b="1" i="1" dirty="0">
                <a:latin typeface="Arial" panose="020B0604020202020204" pitchFamily="34" charset="0"/>
                <a:ea typeface="Calibri" panose="020F0502020204030204" pitchFamily="34" charset="0"/>
              </a:rPr>
              <a:t>BER Stellenbosch University, (</a:t>
            </a:r>
            <a:r>
              <a:rPr lang="en-ZA" sz="1200" b="1" i="1" dirty="0" err="1">
                <a:latin typeface="Arial" panose="020B0604020202020204" pitchFamily="34" charset="0"/>
                <a:ea typeface="Calibri" panose="020F0502020204030204" pitchFamily="34" charset="0"/>
              </a:rPr>
              <a:t>StatsSA</a:t>
            </a:r>
            <a:r>
              <a:rPr lang="en-ZA" sz="1200" b="1" i="1" dirty="0">
                <a:latin typeface="Arial" panose="020B0604020202020204" pitchFamily="34" charset="0"/>
                <a:ea typeface="Calibri" panose="020F0502020204030204" pitchFamily="34" charset="0"/>
              </a:rPr>
              <a:t> data)</a:t>
            </a:r>
          </a:p>
          <a:p>
            <a:endParaRPr kumimoji="0" lang="en-ZA" sz="1800" b="0" i="0" u="none" strike="noStrike" cap="none" spc="0" normalizeH="0" baseline="0" dirty="0">
              <a:ln>
                <a:noFill/>
              </a:ln>
              <a:solidFill>
                <a:srgbClr val="000000"/>
              </a:solidFill>
              <a:effectLst/>
              <a:uFillTx/>
              <a:latin typeface="+mn-lt"/>
              <a:ea typeface="+mn-ea"/>
              <a:cs typeface="+mn-cs"/>
              <a:sym typeface="Calibri"/>
            </a:endParaRPr>
          </a:p>
        </p:txBody>
      </p:sp>
      <p:sp>
        <p:nvSpPr>
          <p:cNvPr id="2" name="TextBox 1"/>
          <p:cNvSpPr txBox="1"/>
          <p:nvPr/>
        </p:nvSpPr>
        <p:spPr>
          <a:xfrm>
            <a:off x="305898" y="744788"/>
            <a:ext cx="552994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SMMEs in the Service </a:t>
            </a:r>
            <a:r>
              <a:rPr lang="en-GB" b="1" dirty="0">
                <a:latin typeface="Arial" panose="020B0604020202020204" pitchFamily="34" charset="0"/>
                <a:cs typeface="Arial" panose="020B0604020202020204" pitchFamily="34" charset="0"/>
              </a:rPr>
              <a:t>Industry</a:t>
            </a:r>
            <a:endParaRPr kumimoji="0" lang="en-ZA" sz="18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8" name="Right Triangle 7">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624" name="Slide Number Placeholder 2"/>
          <p:cNvSpPr>
            <a:spLocks noGrp="1"/>
          </p:cNvSpPr>
          <p:nvPr>
            <p:ph type="sldNum" sz="quarter" idx="2"/>
          </p:nvPr>
        </p:nvSpPr>
        <p:spPr>
          <a:xfrm>
            <a:off x="8790122" y="6454700"/>
            <a:ext cx="300722"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29</a:t>
            </a:fld>
            <a:endParaRPr sz="1600" b="1" dirty="0">
              <a:solidFill>
                <a:schemeClr val="bg1"/>
              </a:solidFill>
            </a:endParaRPr>
          </a:p>
        </p:txBody>
      </p:sp>
    </p:spTree>
    <p:extLst>
      <p:ext uri="{BB962C8B-B14F-4D97-AF65-F5344CB8AC3E}">
        <p14:creationId xmlns:p14="http://schemas.microsoft.com/office/powerpoint/2010/main" xmlns="" val="87946338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Picture 8"/>
          <p:cNvPicPr>
            <a:picLocks noChangeAspect="1"/>
          </p:cNvPicPr>
          <p:nvPr/>
        </p:nvPicPr>
        <p:blipFill>
          <a:blip r:embed="rId2" cstate="print">
            <a:extLst/>
          </a:blip>
          <a:srcRect t="24292" b="22405"/>
          <a:stretch>
            <a:fillRect/>
          </a:stretch>
        </p:blipFill>
        <p:spPr>
          <a:xfrm>
            <a:off x="179511" y="6183086"/>
            <a:ext cx="1420689" cy="570325"/>
          </a:xfrm>
          <a:prstGeom prst="rect">
            <a:avLst/>
          </a:prstGeom>
          <a:ln w="12700">
            <a:miter lim="400000"/>
          </a:ln>
        </p:spPr>
      </p:pic>
      <p:sp>
        <p:nvSpPr>
          <p:cNvPr id="6" name="Right Triangle 5">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624" name="Slide Number Placeholder 2"/>
          <p:cNvSpPr>
            <a:spLocks noGrp="1"/>
          </p:cNvSpPr>
          <p:nvPr>
            <p:ph type="sldNum" sz="quarter" idx="2"/>
          </p:nvPr>
        </p:nvSpPr>
        <p:spPr>
          <a:xfrm>
            <a:off x="8840892" y="6450360"/>
            <a:ext cx="196526"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3</a:t>
            </a:fld>
            <a:endParaRPr sz="1600" b="1" dirty="0">
              <a:solidFill>
                <a:schemeClr val="bg1"/>
              </a:solidFill>
            </a:endParaRPr>
          </a:p>
        </p:txBody>
      </p:sp>
      <p:sp>
        <p:nvSpPr>
          <p:cNvPr id="9" name="Title 1">
            <a:extLst>
              <a:ext uri="{FF2B5EF4-FFF2-40B4-BE49-F238E27FC236}">
                <a16:creationId xmlns:a16="http://schemas.microsoft.com/office/drawing/2014/main" xmlns="" id="{269B8AA2-32F3-364B-8310-F68695C7C701}"/>
              </a:ext>
            </a:extLst>
          </p:cNvPr>
          <p:cNvSpPr txBox="1">
            <a:spLocks/>
          </p:cNvSpPr>
          <p:nvPr/>
        </p:nvSpPr>
        <p:spPr>
          <a:xfrm>
            <a:off x="685800" y="2130425"/>
            <a:ext cx="7772400" cy="1470025"/>
          </a:xfrm>
          <a:prstGeom prst="rect">
            <a:avLst/>
          </a:prstGeom>
          <a:solidFill>
            <a:schemeClr val="accent3">
              <a:lumMod val="40000"/>
              <a:lumOff val="60000"/>
            </a:schemeClr>
          </a:solidFill>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en-US" b="1">
                <a:latin typeface="Arial" panose="020B0604020202020204" pitchFamily="34" charset="0"/>
                <a:cs typeface="Arial" panose="020B0604020202020204" pitchFamily="34" charset="0"/>
              </a:rPr>
              <a:t>REFLECTION</a:t>
            </a:r>
            <a:endParaRPr lang="en-US" b="1" dirty="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xmlns="" id="{1C934620-C546-704D-9DD8-BC1D8476F97E}"/>
              </a:ext>
            </a:extLst>
          </p:cNvPr>
          <p:cNvSpPr txBox="1">
            <a:spLocks/>
          </p:cNvSpPr>
          <p:nvPr/>
        </p:nvSpPr>
        <p:spPr>
          <a:xfrm>
            <a:off x="1210766" y="3845317"/>
            <a:ext cx="6754970" cy="1752600"/>
          </a:xfrm>
          <a:prstGeom prst="rect">
            <a:avLst/>
          </a:prstGeom>
          <a:solidFill>
            <a:schemeClr val="accent6">
              <a:lumMod val="20000"/>
              <a:lumOff val="80000"/>
            </a:schemeClr>
          </a:solidFill>
          <a:ln w="12700">
            <a:miter lim="400000"/>
          </a:ln>
          <a:extLst>
            <a:ext uri="{C572A759-6A51-4108-AA02-DFA0A04FC94B}">
              <ma14:wrappingTextBoxFlag xmlns="" xmlns:ma14="http://schemas.microsoft.com/office/mac/drawingml/2011/main" val="1"/>
            </a:ext>
          </a:extLst>
        </p:spPr>
        <p:txBody>
          <a:bodyPr lIns="45719" rIns="45719">
            <a:norm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a:lstStyle>
          <a:p>
            <a:pPr marL="0" indent="0" algn="ctr" hangingPunct="1">
              <a:buNone/>
            </a:pPr>
            <a:r>
              <a:rPr lang="en-US" b="1" cap="small" dirty="0">
                <a:solidFill>
                  <a:schemeClr val="tx1"/>
                </a:solidFill>
                <a:latin typeface="Arial" panose="020B0604020202020204" pitchFamily="34" charset="0"/>
                <a:cs typeface="Arial" panose="020B0604020202020204" pitchFamily="34" charset="0"/>
              </a:rPr>
              <a:t>Context for the 2018/19 Annual Performance Plan (APP</a:t>
            </a:r>
            <a:r>
              <a:rPr lang="en-US" b="1"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851137940"/>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3D69B"/>
        </a:solidFill>
        <a:effectLst/>
      </p:bgPr>
    </p:bg>
    <p:spTree>
      <p:nvGrpSpPr>
        <p:cNvPr id="1" name=""/>
        <p:cNvGrpSpPr/>
        <p:nvPr/>
      </p:nvGrpSpPr>
      <p:grpSpPr>
        <a:xfrm>
          <a:off x="0" y="0"/>
          <a:ext cx="0" cy="0"/>
          <a:chOff x="0" y="0"/>
          <a:chExt cx="0" cy="0"/>
        </a:xfrm>
      </p:grpSpPr>
      <p:pic>
        <p:nvPicPr>
          <p:cNvPr id="646" name="Picture 6" descr="Picture 6"/>
          <p:cNvPicPr>
            <a:picLocks noChangeAspect="1"/>
          </p:cNvPicPr>
          <p:nvPr/>
        </p:nvPicPr>
        <p:blipFill>
          <a:blip r:embed="rId2" cstate="print">
            <a:extLst/>
          </a:blip>
          <a:srcRect t="24292" b="22405"/>
          <a:stretch>
            <a:fillRect/>
          </a:stretch>
        </p:blipFill>
        <p:spPr>
          <a:xfrm>
            <a:off x="179511" y="6019799"/>
            <a:ext cx="1954090" cy="646525"/>
          </a:xfrm>
          <a:prstGeom prst="rect">
            <a:avLst/>
          </a:prstGeom>
          <a:ln w="12700">
            <a:miter lim="400000"/>
          </a:ln>
        </p:spPr>
      </p:pic>
      <p:sp>
        <p:nvSpPr>
          <p:cNvPr id="648" name="Title 1"/>
          <p:cNvSpPr/>
          <p:nvPr/>
        </p:nvSpPr>
        <p:spPr>
          <a:xfrm>
            <a:off x="152400" y="2438400"/>
            <a:ext cx="8991600" cy="1143000"/>
          </a:xfrm>
          <a:prstGeom prst="rect">
            <a:avLst/>
          </a:prstGeom>
          <a:solidFill>
            <a:srgbClr val="C3D69B"/>
          </a:solidFill>
          <a:ln w="12700">
            <a:miter lim="400000"/>
          </a:ln>
          <a:effectLst>
            <a:outerShdw blurRad="50800" dist="50800" dir="5400000" rotWithShape="0">
              <a:schemeClr val="accent6"/>
            </a:outerShdw>
          </a:effectLst>
          <a:extLst>
            <a:ext uri="{C572A759-6A51-4108-AA02-DFA0A04FC94B}">
              <ma14:wrappingTextBoxFlag xmlns:ma14="http://schemas.microsoft.com/office/mac/drawingml/2011/main" xmlns="" val="1"/>
            </a:ext>
          </a:extLst>
        </p:spPr>
        <p:txBody>
          <a:bodyPr lIns="45719" rIns="45719" anchor="ctr">
            <a:normAutofit/>
          </a:bodyPr>
          <a:lstStyle>
            <a:lvl1pPr>
              <a:defRPr sz="4400" cap="small">
                <a:latin typeface="Arial"/>
                <a:ea typeface="Arial"/>
                <a:cs typeface="Arial"/>
                <a:sym typeface="Arial"/>
              </a:defRPr>
            </a:lvl1pPr>
          </a:lstStyle>
          <a:p>
            <a:pPr algn="r"/>
            <a:r>
              <a:rPr lang="en-GB" sz="3200" dirty="0"/>
              <a:t>Organisational Environment</a:t>
            </a:r>
            <a:endParaRPr sz="3200" dirty="0"/>
          </a:p>
        </p:txBody>
      </p:sp>
      <p:sp>
        <p:nvSpPr>
          <p:cNvPr id="5" name="Right Triangle 4">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647" name="Slide Number Placeholder 2"/>
          <p:cNvSpPr>
            <a:spLocks noGrp="1"/>
          </p:cNvSpPr>
          <p:nvPr>
            <p:ph type="sldNum" sz="quarter" idx="2"/>
          </p:nvPr>
        </p:nvSpPr>
        <p:spPr>
          <a:xfrm>
            <a:off x="8800758" y="6454700"/>
            <a:ext cx="300722" cy="33855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600" b="1">
                <a:solidFill>
                  <a:schemeClr val="bg1"/>
                </a:solidFill>
              </a:rPr>
              <a:pPr/>
              <a:t>30</a:t>
            </a:fld>
            <a:endParaRPr sz="1600" b="1">
              <a:solidFill>
                <a:schemeClr val="bg1"/>
              </a:solidFill>
            </a:endParaRPr>
          </a:p>
        </p:txBody>
      </p:sp>
    </p:spTree>
    <p:extLst>
      <p:ext uri="{BB962C8B-B14F-4D97-AF65-F5344CB8AC3E}">
        <p14:creationId xmlns:p14="http://schemas.microsoft.com/office/powerpoint/2010/main" xmlns="" val="3217952468"/>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logo Small business devleopment dept_1"/>
          <p:cNvPicPr>
            <a:picLocks noChangeAspect="1" noChangeArrowheads="1"/>
          </p:cNvPicPr>
          <p:nvPr/>
        </p:nvPicPr>
        <p:blipFill>
          <a:blip r:embed="rId3"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Title 1"/>
          <p:cNvSpPr>
            <a:spLocks noGrp="1"/>
          </p:cNvSpPr>
          <p:nvPr>
            <p:ph type="title"/>
          </p:nvPr>
        </p:nvSpPr>
        <p:spPr>
          <a:xfrm>
            <a:off x="11112" y="10273"/>
            <a:ext cx="9132888" cy="726815"/>
          </a:xfrm>
          <a:solidFill>
            <a:schemeClr val="accent3">
              <a:lumMod val="60000"/>
              <a:lumOff val="40000"/>
            </a:schemeClr>
          </a:solidFill>
          <a:effectLst>
            <a:outerShdw blurRad="50800" dist="50800" dir="5400000" algn="ctr" rotWithShape="0">
              <a:schemeClr val="accent6"/>
            </a:outerShdw>
          </a:effectLst>
        </p:spPr>
        <p:txBody>
          <a:bodyPr rtlCol="0">
            <a:normAutofit/>
          </a:bodyPr>
          <a:lstStyle/>
          <a:p>
            <a:pPr algn="r">
              <a:defRPr/>
            </a:pPr>
            <a:r>
              <a:rPr lang="en-US" sz="3600" b="1" cap="small" dirty="0" err="1">
                <a:solidFill>
                  <a:schemeClr val="tx1"/>
                </a:solidFill>
                <a:latin typeface="Arial" panose="020B0604020202020204" pitchFamily="34" charset="0"/>
                <a:cs typeface="Arial" panose="020B0604020202020204" pitchFamily="34" charset="0"/>
              </a:rPr>
              <a:t>Organisational</a:t>
            </a:r>
            <a:r>
              <a:rPr lang="en-US" sz="3600" b="1" cap="small" dirty="0">
                <a:solidFill>
                  <a:schemeClr val="tx1"/>
                </a:solidFill>
                <a:latin typeface="Arial" panose="020B0604020202020204" pitchFamily="34" charset="0"/>
                <a:cs typeface="Arial" panose="020B0604020202020204" pitchFamily="34" charset="0"/>
              </a:rPr>
              <a:t> Environment</a:t>
            </a:r>
          </a:p>
        </p:txBody>
      </p:sp>
      <p:sp>
        <p:nvSpPr>
          <p:cNvPr id="2" name="TextBox 1"/>
          <p:cNvSpPr txBox="1"/>
          <p:nvPr/>
        </p:nvSpPr>
        <p:spPr>
          <a:xfrm>
            <a:off x="152968" y="869064"/>
            <a:ext cx="8857467" cy="53553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just" defTabSz="914400" rtl="0" fontAlgn="auto" latinLnBrk="0" hangingPunct="0">
              <a:lnSpc>
                <a:spcPct val="100000"/>
              </a:lnSpc>
              <a:spcBef>
                <a:spcPts val="0"/>
              </a:spcBef>
              <a:spcAft>
                <a:spcPts val="0"/>
              </a:spcAft>
              <a:buClrTx/>
              <a:buSzTx/>
              <a:buFont typeface="+mj-lt"/>
              <a:buAutoNum type="arabicPeriod"/>
              <a:tabLst/>
            </a:pPr>
            <a:r>
              <a:rPr kumimoji="0" lang="en-GB"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The Department reviewed its internal environment by reflecting on:</a:t>
            </a:r>
          </a:p>
          <a:p>
            <a:pPr marL="941388" lvl="2" indent="-576263" algn="just">
              <a:buFont typeface="+mj-lt"/>
              <a:buAutoNum type="alphaLcPeriod"/>
            </a:pPr>
            <a:r>
              <a:rPr lang="en-GB" dirty="0">
                <a:latin typeface="Arial" panose="020B0604020202020204" pitchFamily="34" charset="0"/>
                <a:cs typeface="Arial" panose="020B0604020202020204" pitchFamily="34" charset="0"/>
              </a:rPr>
              <a:t>Organisational performance against the Strategic Plan and the Annual 	     Performance targets since establishment of Department.</a:t>
            </a:r>
          </a:p>
          <a:p>
            <a:pPr marL="941388" lvl="2" indent="-576263">
              <a:buFont typeface="+mj-lt"/>
              <a:buAutoNum type="alphaLcPeriod"/>
            </a:pPr>
            <a:r>
              <a:rPr lang="en-GB" dirty="0">
                <a:latin typeface="Arial" panose="020B0604020202020204" pitchFamily="34" charset="0"/>
                <a:cs typeface="Arial" panose="020B0604020202020204" pitchFamily="34" charset="0"/>
              </a:rPr>
              <a:t>Performance Enemies</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Key reasons for not achieving the set targets in 2016/17 and part of 2017/18.</a:t>
            </a:r>
          </a:p>
          <a:p>
            <a:pPr marL="941388" lvl="2" indent="-576263" algn="just">
              <a:buFont typeface="+mj-lt"/>
              <a:buAutoNum type="alphaLcPeriod"/>
            </a:pPr>
            <a:r>
              <a:rPr lang="en-GB" dirty="0">
                <a:latin typeface="Arial" panose="020B0604020202020204" pitchFamily="34" charset="0"/>
                <a:cs typeface="Arial" panose="020B0604020202020204" pitchFamily="34" charset="0"/>
              </a:rPr>
              <a:t>The human, financial and technological challenges affecting performance.</a:t>
            </a:r>
          </a:p>
          <a:p>
            <a:pPr marL="941388" lvl="2" indent="-576263" algn="just">
              <a:buFont typeface="+mj-lt"/>
              <a:buAutoNum type="alphaLcPeriod"/>
            </a:pPr>
            <a:endParaRPr lang="en-GB" dirty="0">
              <a:latin typeface="Arial" panose="020B0604020202020204" pitchFamily="34" charset="0"/>
              <a:cs typeface="Arial" panose="020B0604020202020204" pitchFamily="34" charset="0"/>
            </a:endParaRPr>
          </a:p>
          <a:p>
            <a:pPr marL="588963" indent="-588963" algn="just">
              <a:buFont typeface="+mj-lt"/>
              <a:buAutoNum type="arabicPeriod"/>
            </a:pPr>
            <a:r>
              <a:rPr lang="en-GB" dirty="0">
                <a:latin typeface="Arial" panose="020B0604020202020204" pitchFamily="34" charset="0"/>
                <a:cs typeface="Arial" panose="020B0604020202020204" pitchFamily="34" charset="0"/>
              </a:rPr>
              <a:t>Together with the Entities, the Department developed a Small Business Development Portfolio Strategic Approach to foster integrated planning and implementation, evaluate and review the delivery processes, services and products in response to the needs of stakeholders; and, to consolidate recommendations from Department of Monitoring and Evaluation (DPME) and National Treasury on the role of the Department as distinct from the roles of the public entities as the implementing agencies.</a:t>
            </a:r>
          </a:p>
          <a:p>
            <a:pPr marL="588963" indent="-588963" algn="just">
              <a:buFont typeface="+mj-lt"/>
              <a:buAutoNum type="arabicPeriod"/>
            </a:pPr>
            <a:endParaRPr lang="en-GB" dirty="0">
              <a:latin typeface="Arial" panose="020B0604020202020204" pitchFamily="34" charset="0"/>
              <a:cs typeface="Arial" panose="020B0604020202020204" pitchFamily="34" charset="0"/>
            </a:endParaRPr>
          </a:p>
          <a:p>
            <a:pPr marL="588963" indent="-588963" algn="just">
              <a:buFont typeface="+mj-lt"/>
              <a:buAutoNum type="arabicPeriod"/>
            </a:pPr>
            <a:r>
              <a:rPr kumimoji="0" lang="en-GB"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Redesign</a:t>
            </a:r>
            <a:r>
              <a:rPr kumimoji="0" lang="en-GB" sz="18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Calibri"/>
              </a:rPr>
              <a:t> of the organisational structure and alignment to the mandate and approved budget structure for 2018/19 Financial Year is complete. </a:t>
            </a:r>
            <a:r>
              <a:rPr lang="en-GB" baseline="0" dirty="0">
                <a:latin typeface="Arial" panose="020B0604020202020204" pitchFamily="34" charset="0"/>
                <a:cs typeface="Arial" panose="020B0604020202020204" pitchFamily="34" charset="0"/>
              </a:rPr>
              <a:t>The finalisation of the</a:t>
            </a:r>
            <a:r>
              <a:rPr lang="en-GB" dirty="0">
                <a:latin typeface="Arial" panose="020B0604020202020204" pitchFamily="34" charset="0"/>
                <a:cs typeface="Arial" panose="020B0604020202020204" pitchFamily="34" charset="0"/>
              </a:rPr>
              <a:t> redesign is </a:t>
            </a:r>
            <a:r>
              <a:rPr kumimoji="0" lang="en-GB"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undertaken in consultation with Department</a:t>
            </a:r>
            <a:r>
              <a:rPr kumimoji="0" lang="en-GB" sz="18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Calibri"/>
              </a:rPr>
              <a:t> of Public Service and Adm</a:t>
            </a:r>
            <a:r>
              <a:rPr lang="en-GB" dirty="0">
                <a:latin typeface="Arial" panose="020B0604020202020204" pitchFamily="34" charset="0"/>
                <a:cs typeface="Arial" panose="020B0604020202020204" pitchFamily="34" charset="0"/>
              </a:rPr>
              <a:t>inistration (DPSA) and National Treasury (NT)</a:t>
            </a:r>
            <a:endParaRPr kumimoji="0" lang="en-ZA"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6" name="Right Triangle 5">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7827" name="Slide Number Placeholder 1"/>
          <p:cNvSpPr>
            <a:spLocks noGrp="1"/>
          </p:cNvSpPr>
          <p:nvPr>
            <p:ph type="sldNum" sz="quarter" idx="4294967295"/>
          </p:nvPr>
        </p:nvSpPr>
        <p:spPr bwMode="auto">
          <a:xfrm>
            <a:off x="8790125" y="6465333"/>
            <a:ext cx="300722" cy="3385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81644A7-0C56-4FE1-AA8B-1A8D531D2A01}" type="slidenum">
              <a:rPr lang="en-US" altLang="en-US" sz="1600" b="1" smtClean="0">
                <a:solidFill>
                  <a:schemeClr val="bg1"/>
                </a:solidFill>
              </a:rPr>
              <a:pPr>
                <a:spcBef>
                  <a:spcPct val="0"/>
                </a:spcBef>
                <a:buFontTx/>
                <a:buNone/>
              </a:pPr>
              <a:t>31</a:t>
            </a:fld>
            <a:endParaRPr lang="en-US" altLang="en-US" sz="1600" b="1" dirty="0">
              <a:solidFill>
                <a:schemeClr val="bg1"/>
              </a:solidFill>
            </a:endParaRPr>
          </a:p>
        </p:txBody>
      </p:sp>
    </p:spTree>
    <p:extLst>
      <p:ext uri="{BB962C8B-B14F-4D97-AF65-F5344CB8AC3E}">
        <p14:creationId xmlns:p14="http://schemas.microsoft.com/office/powerpoint/2010/main" xmlns="" val="4220238684"/>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logo Small business devleopment dept_1"/>
          <p:cNvPicPr>
            <a:picLocks noChangeAspect="1" noChangeArrowheads="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Title 1"/>
          <p:cNvSpPr>
            <a:spLocks noGrp="1"/>
          </p:cNvSpPr>
          <p:nvPr>
            <p:ph type="title"/>
          </p:nvPr>
        </p:nvSpPr>
        <p:spPr>
          <a:xfrm>
            <a:off x="11112" y="1439"/>
            <a:ext cx="9132888" cy="624195"/>
          </a:xfrm>
          <a:solidFill>
            <a:schemeClr val="accent3">
              <a:lumMod val="60000"/>
              <a:lumOff val="40000"/>
            </a:schemeClr>
          </a:solidFill>
          <a:effectLst>
            <a:outerShdw blurRad="50800" dist="50800" dir="5400000" algn="ctr" rotWithShape="0">
              <a:schemeClr val="accent6"/>
            </a:outerShdw>
          </a:effectLst>
        </p:spPr>
        <p:txBody>
          <a:bodyPr rtlCol="0">
            <a:normAutofit fontScale="90000"/>
          </a:bodyPr>
          <a:lstStyle/>
          <a:p>
            <a:pPr algn="r">
              <a:defRPr/>
            </a:pPr>
            <a:r>
              <a:rPr lang="en-ZA" sz="3600" b="1" cap="small" dirty="0">
                <a:latin typeface="Arial" panose="020B0604020202020204" pitchFamily="34" charset="0"/>
                <a:cs typeface="Arial" panose="020B0604020202020204" pitchFamily="34" charset="0"/>
              </a:rPr>
              <a:t>Budget Programme Structure</a:t>
            </a:r>
            <a:r>
              <a:rPr lang="en-US" sz="3600" b="1" cap="small" dirty="0">
                <a:solidFill>
                  <a:prstClr val="black"/>
                </a:solidFill>
                <a:latin typeface="Arial" panose="020B0604020202020204" pitchFamily="34" charset="0"/>
                <a:cs typeface="Arial" panose="020B0604020202020204" pitchFamily="34" charset="0"/>
              </a:rPr>
              <a:t> </a:t>
            </a:r>
            <a:endParaRPr lang="en-US" sz="3600" b="1" cap="small" dirty="0">
              <a:solidFill>
                <a:srgbClr val="FF0000"/>
              </a:solidFill>
            </a:endParaRPr>
          </a:p>
        </p:txBody>
      </p:sp>
      <p:graphicFrame>
        <p:nvGraphicFramePr>
          <p:cNvPr id="6" name="Table 5">
            <a:extLst>
              <a:ext uri="{FF2B5EF4-FFF2-40B4-BE49-F238E27FC236}">
                <a16:creationId xmlns:a16="http://schemas.microsoft.com/office/drawing/2014/main" xmlns="" id="{1E3A6D35-BADE-C74B-86EA-3BC49463F4A5}"/>
              </a:ext>
            </a:extLst>
          </p:cNvPr>
          <p:cNvGraphicFramePr>
            <a:graphicFrameLocks noGrp="1"/>
          </p:cNvGraphicFramePr>
          <p:nvPr>
            <p:extLst>
              <p:ext uri="{D42A27DB-BD31-4B8C-83A1-F6EECF244321}">
                <p14:modId xmlns:p14="http://schemas.microsoft.com/office/powerpoint/2010/main" xmlns="" val="1444333362"/>
              </p:ext>
            </p:extLst>
          </p:nvPr>
        </p:nvGraphicFramePr>
        <p:xfrm>
          <a:off x="0" y="699488"/>
          <a:ext cx="9132888" cy="5382335"/>
        </p:xfrm>
        <a:graphic>
          <a:graphicData uri="http://schemas.openxmlformats.org/drawingml/2006/table">
            <a:tbl>
              <a:tblPr firstRow="1" bandRow="1"/>
              <a:tblGrid>
                <a:gridCol w="1539392">
                  <a:extLst>
                    <a:ext uri="{9D8B030D-6E8A-4147-A177-3AD203B41FA5}">
                      <a16:colId xmlns:a16="http://schemas.microsoft.com/office/drawing/2014/main" xmlns="" val="20000"/>
                    </a:ext>
                  </a:extLst>
                </a:gridCol>
                <a:gridCol w="2012191">
                  <a:extLst>
                    <a:ext uri="{9D8B030D-6E8A-4147-A177-3AD203B41FA5}">
                      <a16:colId xmlns:a16="http://schemas.microsoft.com/office/drawing/2014/main" xmlns="" val="20001"/>
                    </a:ext>
                  </a:extLst>
                </a:gridCol>
                <a:gridCol w="5581305">
                  <a:extLst>
                    <a:ext uri="{9D8B030D-6E8A-4147-A177-3AD203B41FA5}">
                      <a16:colId xmlns:a16="http://schemas.microsoft.com/office/drawing/2014/main" xmlns="" val="20002"/>
                    </a:ext>
                  </a:extLst>
                </a:gridCol>
              </a:tblGrid>
              <a:tr h="323939">
                <a:tc>
                  <a:txBody>
                    <a:bodyPr/>
                    <a:lstStyle/>
                    <a:p>
                      <a:pPr algn="l">
                        <a:lnSpc>
                          <a:spcPct val="110000"/>
                        </a:lnSpc>
                        <a:spcBef>
                          <a:spcPts val="0"/>
                        </a:spcBef>
                        <a:spcAft>
                          <a:spcPts val="0"/>
                        </a:spcAft>
                      </a:pPr>
                      <a:r>
                        <a:rPr lang="en-ZA" sz="1600" b="1" cap="small" baseline="0" dirty="0">
                          <a:effectLst/>
                          <a:latin typeface="Arial" panose="020B0604020202020204" pitchFamily="34" charset="0"/>
                          <a:ea typeface="Times New Roman" panose="02020603050405020304" pitchFamily="18" charset="0"/>
                          <a:cs typeface="Arial" panose="020B0604020202020204" pitchFamily="34" charset="0"/>
                        </a:rPr>
                        <a:t>Programme NO. </a:t>
                      </a:r>
                      <a:endParaRPr lang="en-ZA" sz="16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81467" marR="81467" marT="40734" marB="40734"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l">
                        <a:lnSpc>
                          <a:spcPct val="110000"/>
                        </a:lnSpc>
                        <a:spcBef>
                          <a:spcPts val="0"/>
                        </a:spcBef>
                        <a:spcAft>
                          <a:spcPts val="0"/>
                        </a:spcAft>
                      </a:pPr>
                      <a:r>
                        <a:rPr lang="en-ZA" sz="1600" b="1" cap="small" baseline="0" dirty="0">
                          <a:effectLst/>
                          <a:latin typeface="Arial" panose="020B0604020202020204" pitchFamily="34" charset="0"/>
                          <a:ea typeface="Times New Roman" panose="02020603050405020304" pitchFamily="18" charset="0"/>
                          <a:cs typeface="Arial" panose="020B0604020202020204" pitchFamily="34" charset="0"/>
                        </a:rPr>
                        <a:t>Programme Name</a:t>
                      </a:r>
                      <a:endParaRPr lang="en-ZA" sz="16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81467" marR="81467" marT="40734" marB="40734"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l">
                        <a:lnSpc>
                          <a:spcPct val="110000"/>
                        </a:lnSpc>
                        <a:spcBef>
                          <a:spcPts val="0"/>
                        </a:spcBef>
                        <a:spcAft>
                          <a:spcPts val="0"/>
                        </a:spcAft>
                      </a:pPr>
                      <a:r>
                        <a:rPr lang="en-ZA" sz="1600" b="1" kern="1200" cap="small" baseline="0" dirty="0">
                          <a:effectLst/>
                          <a:latin typeface="Arial" panose="020B0604020202020204" pitchFamily="34" charset="0"/>
                          <a:ea typeface="Times New Roman" panose="02020603050405020304" pitchFamily="18" charset="0"/>
                          <a:cs typeface="Arial" panose="020B0604020202020204" pitchFamily="34" charset="0"/>
                        </a:rPr>
                        <a:t>Sub-Programmes</a:t>
                      </a:r>
                      <a:endParaRPr lang="en-ZA" sz="16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81467" marR="81467" marT="40734" marB="40734"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extLst>
                  <a:ext uri="{0D108BD9-81ED-4DB2-BD59-A6C34878D82A}">
                    <a16:rowId xmlns:a16="http://schemas.microsoft.com/office/drawing/2014/main" xmlns="" val="10000"/>
                  </a:ext>
                </a:extLst>
              </a:tr>
              <a:tr h="1425796">
                <a:tc>
                  <a:txBody>
                    <a:bodyPr/>
                    <a:lstStyle/>
                    <a:p>
                      <a:pPr algn="l">
                        <a:lnSpc>
                          <a:spcPct val="110000"/>
                        </a:lnSpc>
                        <a:spcBef>
                          <a:spcPts val="0"/>
                        </a:spcBef>
                        <a:spcAft>
                          <a:spcPts val="0"/>
                        </a:spcAft>
                      </a:pPr>
                      <a:r>
                        <a:rPr lang="en-ZA" sz="1600" b="1" kern="1200" baseline="0" dirty="0">
                          <a:effectLst/>
                          <a:latin typeface="Arial" panose="020B0604020202020204" pitchFamily="34" charset="0"/>
                          <a:ea typeface="Times New Roman" panose="02020603050405020304" pitchFamily="18" charset="0"/>
                          <a:cs typeface="Arial" panose="020B0604020202020204" pitchFamily="34" charset="0"/>
                        </a:rPr>
                        <a:t>Programme 1</a:t>
                      </a:r>
                      <a:endParaRPr lang="en-ZA" sz="1600" b="1"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81467" marR="81467" marT="40734" marB="40734">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0000"/>
                        </a:lnSpc>
                        <a:spcBef>
                          <a:spcPts val="0"/>
                        </a:spcBef>
                        <a:spcAft>
                          <a:spcPts val="0"/>
                        </a:spcAft>
                      </a:pPr>
                      <a:r>
                        <a:rPr lang="en-ZA" sz="1600" b="1" i="0" kern="1200" cap="small" baseline="0" dirty="0">
                          <a:effectLst/>
                          <a:latin typeface="Arial" panose="020B0604020202020204" pitchFamily="34" charset="0"/>
                          <a:ea typeface="Times New Roman" panose="02020603050405020304" pitchFamily="18" charset="0"/>
                          <a:cs typeface="Arial" panose="020B0604020202020204" pitchFamily="34" charset="0"/>
                        </a:rPr>
                        <a:t>Administration</a:t>
                      </a:r>
                      <a:endParaRPr lang="en-ZA" sz="1600" b="1" i="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81467" marR="81467" marT="40734" marB="40734">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342900" lvl="0" indent="-342900" algn="l">
                        <a:lnSpc>
                          <a:spcPct val="100000"/>
                        </a:lnSpc>
                        <a:spcBef>
                          <a:spcPts val="0"/>
                        </a:spcBef>
                        <a:spcAft>
                          <a:spcPts val="0"/>
                        </a:spcAft>
                        <a:buFont typeface="+mj-lt"/>
                        <a:buAutoNum type="arabicParenR"/>
                      </a:pPr>
                      <a:r>
                        <a:rPr lang="en-ZA" sz="1600" kern="1200" baseline="0" dirty="0">
                          <a:effectLst/>
                          <a:latin typeface="Arial" panose="020B0604020202020204" pitchFamily="34" charset="0"/>
                          <a:ea typeface="Times New Roman" panose="02020603050405020304" pitchFamily="18" charset="0"/>
                          <a:cs typeface="Arial" panose="020B0604020202020204" pitchFamily="34" charset="0"/>
                        </a:rPr>
                        <a:t>Ministry</a:t>
                      </a:r>
                      <a:endParaRPr lang="en-ZA" sz="1600" baseline="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00000"/>
                        </a:lnSpc>
                        <a:spcBef>
                          <a:spcPts val="0"/>
                        </a:spcBef>
                        <a:spcAft>
                          <a:spcPts val="0"/>
                        </a:spcAft>
                        <a:buFont typeface="+mj-lt"/>
                        <a:buAutoNum type="arabicParenR"/>
                      </a:pPr>
                      <a:r>
                        <a:rPr lang="en-ZA" sz="1600" kern="1200" baseline="0" dirty="0">
                          <a:effectLst/>
                          <a:latin typeface="Arial" panose="020B0604020202020204" pitchFamily="34" charset="0"/>
                          <a:ea typeface="Times New Roman" panose="02020603050405020304" pitchFamily="18" charset="0"/>
                          <a:cs typeface="Arial" panose="020B0604020202020204" pitchFamily="34" charset="0"/>
                        </a:rPr>
                        <a:t>Departmental Management (Office of the DG)</a:t>
                      </a:r>
                      <a:endParaRPr lang="en-ZA" sz="1600" baseline="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00000"/>
                        </a:lnSpc>
                        <a:spcBef>
                          <a:spcPts val="0"/>
                        </a:spcBef>
                        <a:spcAft>
                          <a:spcPts val="0"/>
                        </a:spcAft>
                        <a:buFont typeface="+mj-lt"/>
                        <a:buAutoNum type="arabicParenR"/>
                      </a:pPr>
                      <a:r>
                        <a:rPr lang="en-ZA" sz="1600" baseline="0" dirty="0">
                          <a:effectLst/>
                          <a:latin typeface="Arial" panose="020B0604020202020204" pitchFamily="34" charset="0"/>
                          <a:ea typeface="Calibri" panose="020F0502020204030204" pitchFamily="34" charset="0"/>
                          <a:cs typeface="Arial" panose="020B0604020202020204" pitchFamily="34" charset="0"/>
                        </a:rPr>
                        <a:t>Corporate Management</a:t>
                      </a:r>
                      <a:endParaRPr lang="en-ZA" sz="1600" baseline="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00000"/>
                        </a:lnSpc>
                        <a:spcBef>
                          <a:spcPts val="0"/>
                        </a:spcBef>
                        <a:spcAft>
                          <a:spcPts val="0"/>
                        </a:spcAft>
                        <a:buFont typeface="+mj-lt"/>
                        <a:buAutoNum type="arabicParenR"/>
                      </a:pPr>
                      <a:r>
                        <a:rPr lang="en-ZA" sz="1600" baseline="0" dirty="0">
                          <a:effectLst/>
                          <a:latin typeface="Arial" panose="020B0604020202020204" pitchFamily="34" charset="0"/>
                          <a:ea typeface="Calibri" panose="020F0502020204030204" pitchFamily="34" charset="0"/>
                          <a:cs typeface="Arial" panose="020B0604020202020204" pitchFamily="34" charset="0"/>
                        </a:rPr>
                        <a:t>Financial Management</a:t>
                      </a:r>
                      <a:endParaRPr lang="en-ZA" sz="1600" baseline="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00000"/>
                        </a:lnSpc>
                        <a:spcBef>
                          <a:spcPts val="0"/>
                        </a:spcBef>
                        <a:spcAft>
                          <a:spcPts val="0"/>
                        </a:spcAft>
                        <a:buFont typeface="+mj-lt"/>
                        <a:buAutoNum type="arabicParenR"/>
                      </a:pPr>
                      <a:r>
                        <a:rPr lang="en-ZA" sz="1600" baseline="0" dirty="0">
                          <a:effectLst/>
                          <a:latin typeface="Arial" panose="020B0604020202020204" pitchFamily="34" charset="0"/>
                          <a:ea typeface="Calibri" panose="020F0502020204030204" pitchFamily="34" charset="0"/>
                          <a:cs typeface="Arial" panose="020B0604020202020204" pitchFamily="34" charset="0"/>
                        </a:rPr>
                        <a:t>Communications and Marketing</a:t>
                      </a:r>
                      <a:endParaRPr lang="en-ZA" sz="1600"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81467" marR="81467" marT="40734" marB="40734">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1158985">
                <a:tc>
                  <a:txBody>
                    <a:bodyPr/>
                    <a:lstStyle/>
                    <a:p>
                      <a:pPr algn="l">
                        <a:lnSpc>
                          <a:spcPct val="110000"/>
                        </a:lnSpc>
                        <a:spcBef>
                          <a:spcPts val="0"/>
                        </a:spcBef>
                        <a:spcAft>
                          <a:spcPts val="0"/>
                        </a:spcAft>
                      </a:pPr>
                      <a:r>
                        <a:rPr lang="en-ZA" sz="1600" b="1" kern="1200" baseline="0" dirty="0">
                          <a:effectLst/>
                          <a:latin typeface="Arial" panose="020B0604020202020204" pitchFamily="34" charset="0"/>
                          <a:ea typeface="Times New Roman" panose="02020603050405020304" pitchFamily="18" charset="0"/>
                          <a:cs typeface="Arial" panose="020B0604020202020204" pitchFamily="34" charset="0"/>
                        </a:rPr>
                        <a:t>Programme 2</a:t>
                      </a:r>
                      <a:endParaRPr lang="en-ZA" sz="1600" b="1"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81467" marR="81467" marT="40734" marB="40734">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0000"/>
                        </a:lnSpc>
                        <a:spcBef>
                          <a:spcPts val="0"/>
                        </a:spcBef>
                        <a:spcAft>
                          <a:spcPts val="0"/>
                        </a:spcAft>
                      </a:pPr>
                      <a:r>
                        <a:rPr lang="en-ZA" sz="1600" b="1" i="0" cap="small" baseline="0" dirty="0">
                          <a:effectLst/>
                          <a:latin typeface="Arial" panose="020B0604020202020204" pitchFamily="34" charset="0"/>
                          <a:ea typeface="Calibri" panose="020F0502020204030204" pitchFamily="34" charset="0"/>
                          <a:cs typeface="Arial" panose="020B0604020202020204" pitchFamily="34" charset="0"/>
                        </a:rPr>
                        <a:t>Sector Policy and Research</a:t>
                      </a:r>
                      <a:endParaRPr lang="en-ZA" sz="1600" b="1" i="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81467" marR="81467" marT="40734" marB="40734">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342900" lvl="0" indent="-342900" algn="l">
                        <a:lnSpc>
                          <a:spcPct val="100000"/>
                        </a:lnSpc>
                        <a:spcBef>
                          <a:spcPts val="0"/>
                        </a:spcBef>
                        <a:spcAft>
                          <a:spcPts val="0"/>
                        </a:spcAft>
                        <a:buFont typeface="+mj-lt"/>
                        <a:buAutoNum type="arabicParenR"/>
                      </a:pPr>
                      <a:r>
                        <a:rPr lang="en-ZA" sz="1600" baseline="0" dirty="0">
                          <a:effectLst/>
                          <a:latin typeface="Arial" panose="020B0604020202020204" pitchFamily="34" charset="0"/>
                          <a:ea typeface="Calibri" panose="020F0502020204030204" pitchFamily="34" charset="0"/>
                          <a:cs typeface="Arial" panose="020B0604020202020204" pitchFamily="34" charset="0"/>
                        </a:rPr>
                        <a:t>Research</a:t>
                      </a:r>
                      <a:endParaRPr lang="en-ZA" sz="1600" baseline="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00000"/>
                        </a:lnSpc>
                        <a:spcBef>
                          <a:spcPts val="0"/>
                        </a:spcBef>
                        <a:spcAft>
                          <a:spcPts val="0"/>
                        </a:spcAft>
                        <a:buFont typeface="+mj-lt"/>
                        <a:buAutoNum type="arabicParenR"/>
                      </a:pPr>
                      <a:r>
                        <a:rPr lang="en-ZA" sz="1600" baseline="0" dirty="0">
                          <a:effectLst/>
                          <a:latin typeface="Arial" panose="020B0604020202020204" pitchFamily="34" charset="0"/>
                          <a:ea typeface="Times New Roman" panose="02020603050405020304" pitchFamily="18" charset="0"/>
                          <a:cs typeface="Arial" panose="020B0604020202020204" pitchFamily="34" charset="0"/>
                        </a:rPr>
                        <a:t>Policy and Legislation (including IGR and Coordination)</a:t>
                      </a:r>
                      <a:endParaRPr lang="en-ZA" sz="1600" baseline="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00000"/>
                        </a:lnSpc>
                        <a:spcBef>
                          <a:spcPts val="0"/>
                        </a:spcBef>
                        <a:spcAft>
                          <a:spcPts val="0"/>
                        </a:spcAft>
                        <a:buFont typeface="+mj-lt"/>
                        <a:buAutoNum type="arabicParenR"/>
                      </a:pPr>
                      <a:r>
                        <a:rPr lang="en-ZA" sz="1600" baseline="0" dirty="0">
                          <a:effectLst/>
                          <a:latin typeface="Arial" panose="020B0604020202020204" pitchFamily="34" charset="0"/>
                          <a:ea typeface="Calibri" panose="020F0502020204030204" pitchFamily="34" charset="0"/>
                          <a:cs typeface="Arial" panose="020B0604020202020204" pitchFamily="34" charset="0"/>
                        </a:rPr>
                        <a:t>International Relations and Trade Promotion</a:t>
                      </a:r>
                      <a:endParaRPr lang="en-ZA" sz="1600" baseline="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00000"/>
                        </a:lnSpc>
                        <a:spcBef>
                          <a:spcPts val="0"/>
                        </a:spcBef>
                        <a:spcAft>
                          <a:spcPts val="0"/>
                        </a:spcAft>
                        <a:buFont typeface="+mj-lt"/>
                        <a:buAutoNum type="arabicParenR"/>
                      </a:pPr>
                      <a:r>
                        <a:rPr lang="en-ZA" sz="1600" baseline="0" dirty="0">
                          <a:effectLst/>
                          <a:latin typeface="Arial" panose="020B0604020202020204" pitchFamily="34" charset="0"/>
                          <a:ea typeface="Calibri" panose="020F0502020204030204" pitchFamily="34" charset="0"/>
                          <a:cs typeface="Arial" panose="020B0604020202020204" pitchFamily="34" charset="0"/>
                        </a:rPr>
                        <a:t>Monitoring and Evaluation</a:t>
                      </a:r>
                      <a:endParaRPr lang="en-ZA" sz="1600"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81467" marR="81467" marT="40734" marB="40734">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978159">
                <a:tc>
                  <a:txBody>
                    <a:bodyPr/>
                    <a:lstStyle/>
                    <a:p>
                      <a:pPr algn="l">
                        <a:lnSpc>
                          <a:spcPct val="110000"/>
                        </a:lnSpc>
                        <a:spcBef>
                          <a:spcPts val="0"/>
                        </a:spcBef>
                        <a:spcAft>
                          <a:spcPts val="0"/>
                        </a:spcAft>
                      </a:pPr>
                      <a:r>
                        <a:rPr lang="en-ZA" sz="1600" b="1" kern="1200" baseline="0" dirty="0">
                          <a:effectLst/>
                          <a:latin typeface="Arial" panose="020B0604020202020204" pitchFamily="34" charset="0"/>
                          <a:ea typeface="Times New Roman" panose="02020603050405020304" pitchFamily="18" charset="0"/>
                          <a:cs typeface="Arial" panose="020B0604020202020204" pitchFamily="34" charset="0"/>
                        </a:rPr>
                        <a:t>Programme 3</a:t>
                      </a:r>
                      <a:endParaRPr lang="en-ZA" sz="1600" b="1"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81467" marR="81467" marT="40734" marB="40734">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0000"/>
                        </a:lnSpc>
                        <a:spcBef>
                          <a:spcPts val="0"/>
                        </a:spcBef>
                        <a:spcAft>
                          <a:spcPts val="0"/>
                        </a:spcAft>
                      </a:pPr>
                      <a:r>
                        <a:rPr lang="en-ZA" sz="1600" b="1" i="0" cap="small" baseline="0" dirty="0">
                          <a:effectLst/>
                          <a:latin typeface="Arial" panose="020B0604020202020204" pitchFamily="34" charset="0"/>
                          <a:ea typeface="Calibri" panose="020F0502020204030204" pitchFamily="34" charset="0"/>
                          <a:cs typeface="Arial" panose="020B0604020202020204" pitchFamily="34" charset="0"/>
                        </a:rPr>
                        <a:t>Integrated Co-operatives Development </a:t>
                      </a:r>
                      <a:endParaRPr lang="en-ZA" sz="1600" b="1" i="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81467" marR="81467" marT="40734" marB="40734">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342900" lvl="0" indent="-342900" algn="l">
                        <a:lnSpc>
                          <a:spcPct val="100000"/>
                        </a:lnSpc>
                        <a:spcBef>
                          <a:spcPts val="0"/>
                        </a:spcBef>
                        <a:spcAft>
                          <a:spcPts val="0"/>
                        </a:spcAft>
                        <a:buFont typeface="+mj-lt"/>
                        <a:buAutoNum type="arabicParenR"/>
                      </a:pPr>
                      <a:r>
                        <a:rPr lang="en-ZA" sz="1600" baseline="0" dirty="0">
                          <a:effectLst/>
                          <a:latin typeface="Arial" panose="020B0604020202020204" pitchFamily="34" charset="0"/>
                          <a:ea typeface="Calibri" panose="020F0502020204030204" pitchFamily="34" charset="0"/>
                          <a:cs typeface="Arial" panose="020B0604020202020204" pitchFamily="34" charset="0"/>
                        </a:rPr>
                        <a:t>Co-operatives Development</a:t>
                      </a:r>
                      <a:endParaRPr lang="en-ZA" sz="1600" baseline="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00000"/>
                        </a:lnSpc>
                        <a:spcBef>
                          <a:spcPts val="0"/>
                        </a:spcBef>
                        <a:spcAft>
                          <a:spcPts val="0"/>
                        </a:spcAft>
                        <a:buFont typeface="+mj-lt"/>
                        <a:buAutoNum type="arabicParenR"/>
                      </a:pPr>
                      <a:r>
                        <a:rPr lang="en-ZA" sz="1600" baseline="0" dirty="0">
                          <a:effectLst/>
                          <a:latin typeface="Arial" panose="020B0604020202020204" pitchFamily="34" charset="0"/>
                          <a:ea typeface="Calibri" panose="020F0502020204030204" pitchFamily="34" charset="0"/>
                          <a:cs typeface="Arial" panose="020B0604020202020204" pitchFamily="34" charset="0"/>
                        </a:rPr>
                        <a:t>Co-operatives Programme Design and Support</a:t>
                      </a:r>
                      <a:endParaRPr lang="en-ZA" sz="1600" baseline="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00000"/>
                        </a:lnSpc>
                        <a:spcBef>
                          <a:spcPts val="0"/>
                        </a:spcBef>
                        <a:spcAft>
                          <a:spcPts val="0"/>
                        </a:spcAft>
                        <a:buFont typeface="+mj-lt"/>
                        <a:buAutoNum type="arabicParenR"/>
                      </a:pPr>
                      <a:r>
                        <a:rPr lang="en-ZA" sz="1600" baseline="0" dirty="0">
                          <a:effectLst/>
                          <a:latin typeface="Arial" panose="020B0604020202020204" pitchFamily="34" charset="0"/>
                          <a:ea typeface="Calibri" panose="020F0502020204030204" pitchFamily="34" charset="0"/>
                          <a:cs typeface="Arial" panose="020B0604020202020204" pitchFamily="34" charset="0"/>
                        </a:rPr>
                        <a:t>Supplier Development and Market Access Support</a:t>
                      </a:r>
                      <a:endParaRPr lang="en-ZA" sz="1600"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81467" marR="81467" marT="40734" marB="40734">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1201479">
                <a:tc>
                  <a:txBody>
                    <a:bodyPr/>
                    <a:lstStyle/>
                    <a:p>
                      <a:pPr algn="l">
                        <a:lnSpc>
                          <a:spcPct val="110000"/>
                        </a:lnSpc>
                        <a:spcBef>
                          <a:spcPts val="0"/>
                        </a:spcBef>
                        <a:spcAft>
                          <a:spcPts val="0"/>
                        </a:spcAft>
                      </a:pPr>
                      <a:r>
                        <a:rPr lang="en-ZA" sz="1600" b="1" kern="1200" baseline="0" dirty="0">
                          <a:effectLst/>
                          <a:latin typeface="Arial" panose="020B0604020202020204" pitchFamily="34" charset="0"/>
                          <a:ea typeface="Times New Roman" panose="02020603050405020304" pitchFamily="18" charset="0"/>
                          <a:cs typeface="Arial" panose="020B0604020202020204" pitchFamily="34" charset="0"/>
                        </a:rPr>
                        <a:t>Programme 4 </a:t>
                      </a:r>
                      <a:endParaRPr lang="en-ZA" sz="1600" b="1" baseline="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0000"/>
                        </a:lnSpc>
                        <a:spcBef>
                          <a:spcPts val="0"/>
                        </a:spcBef>
                        <a:spcAft>
                          <a:spcPts val="0"/>
                        </a:spcAft>
                      </a:pPr>
                      <a:r>
                        <a:rPr lang="en-ZA" sz="1600" b="1" i="1" kern="1200" baseline="0" dirty="0">
                          <a:effectLst/>
                          <a:latin typeface="Arial" panose="020B0604020202020204" pitchFamily="34" charset="0"/>
                          <a:ea typeface="Times New Roman" panose="02020603050405020304" pitchFamily="18" charset="0"/>
                          <a:cs typeface="Arial" panose="020B0604020202020204" pitchFamily="34" charset="0"/>
                        </a:rPr>
                        <a:t>(New Programme in 2018/19)</a:t>
                      </a:r>
                      <a:endParaRPr lang="en-ZA" sz="1600" b="1"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81467" marR="81467" marT="40734" marB="40734">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10000"/>
                        </a:lnSpc>
                        <a:spcBef>
                          <a:spcPts val="0"/>
                        </a:spcBef>
                        <a:spcAft>
                          <a:spcPts val="0"/>
                        </a:spcAft>
                      </a:pPr>
                      <a:r>
                        <a:rPr lang="en-ZA" sz="1600" b="1" i="0" cap="small" baseline="0" dirty="0">
                          <a:effectLst/>
                          <a:latin typeface="Arial" panose="020B0604020202020204" pitchFamily="34" charset="0"/>
                          <a:ea typeface="Calibri" panose="020F0502020204030204" pitchFamily="34" charset="0"/>
                          <a:cs typeface="Arial" panose="020B0604020202020204" pitchFamily="34" charset="0"/>
                        </a:rPr>
                        <a:t>Enterprise Development and Entrepreneurship</a:t>
                      </a:r>
                      <a:endParaRPr lang="en-ZA" sz="1600" b="1" i="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81467" marR="81467" marT="40734" marB="40734">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342900" lvl="0" indent="-342900" algn="l">
                        <a:lnSpc>
                          <a:spcPct val="100000"/>
                        </a:lnSpc>
                        <a:spcBef>
                          <a:spcPts val="0"/>
                        </a:spcBef>
                        <a:spcAft>
                          <a:spcPts val="0"/>
                        </a:spcAft>
                        <a:buFont typeface="+mj-lt"/>
                        <a:buAutoNum type="arabicParenR"/>
                      </a:pPr>
                      <a:r>
                        <a:rPr lang="en-ZA" sz="1600" baseline="0" dirty="0">
                          <a:effectLst/>
                          <a:latin typeface="Arial" panose="020B0604020202020204" pitchFamily="34" charset="0"/>
                          <a:ea typeface="Calibri" panose="020F0502020204030204" pitchFamily="34" charset="0"/>
                          <a:cs typeface="Arial" panose="020B0604020202020204" pitchFamily="34" charset="0"/>
                        </a:rPr>
                        <a:t>Enterprise and Supplier Development</a:t>
                      </a:r>
                      <a:endParaRPr lang="en-ZA" sz="1600" baseline="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00000"/>
                        </a:lnSpc>
                        <a:spcBef>
                          <a:spcPts val="0"/>
                        </a:spcBef>
                        <a:spcAft>
                          <a:spcPts val="0"/>
                        </a:spcAft>
                        <a:buFont typeface="+mj-lt"/>
                        <a:buAutoNum type="arabicParenR"/>
                      </a:pPr>
                      <a:r>
                        <a:rPr lang="en-ZA" sz="1600" baseline="0" dirty="0">
                          <a:effectLst/>
                          <a:latin typeface="Arial" panose="020B0604020202020204" pitchFamily="34" charset="0"/>
                          <a:ea typeface="Calibri" panose="020F0502020204030204" pitchFamily="34" charset="0"/>
                          <a:cs typeface="Arial" panose="020B0604020202020204" pitchFamily="34" charset="0"/>
                        </a:rPr>
                        <a:t>SMME Programme Design and Support</a:t>
                      </a:r>
                      <a:endParaRPr lang="en-ZA" sz="1600" baseline="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l">
                        <a:lnSpc>
                          <a:spcPct val="100000"/>
                        </a:lnSpc>
                        <a:spcBef>
                          <a:spcPts val="0"/>
                        </a:spcBef>
                        <a:spcAft>
                          <a:spcPts val="0"/>
                        </a:spcAft>
                        <a:buFont typeface="+mj-lt"/>
                        <a:buAutoNum type="arabicParenR"/>
                      </a:pPr>
                      <a:r>
                        <a:rPr lang="en-ZA" sz="1600" baseline="0" dirty="0">
                          <a:effectLst/>
                          <a:latin typeface="Arial" panose="020B0604020202020204" pitchFamily="34" charset="0"/>
                          <a:ea typeface="Calibri" panose="020F0502020204030204" pitchFamily="34" charset="0"/>
                          <a:cs typeface="Arial" panose="020B0604020202020204" pitchFamily="34" charset="0"/>
                        </a:rPr>
                        <a:t>SMME Competitiveness</a:t>
                      </a:r>
                    </a:p>
                    <a:p>
                      <a:pPr marL="342900" lvl="0" indent="-342900" algn="l">
                        <a:lnSpc>
                          <a:spcPct val="100000"/>
                        </a:lnSpc>
                        <a:spcBef>
                          <a:spcPts val="0"/>
                        </a:spcBef>
                        <a:spcAft>
                          <a:spcPts val="0"/>
                        </a:spcAft>
                        <a:buFont typeface="+mj-lt"/>
                        <a:buAutoNum type="arabicParenR"/>
                      </a:pPr>
                      <a:r>
                        <a:rPr lang="en-ZA" sz="1600" baseline="0" dirty="0">
                          <a:effectLst/>
                          <a:latin typeface="Arial" panose="020B0604020202020204" pitchFamily="34" charset="0"/>
                          <a:ea typeface="Calibri" panose="020F0502020204030204" pitchFamily="34" charset="0"/>
                          <a:cs typeface="Arial" panose="020B0604020202020204" pitchFamily="34" charset="0"/>
                        </a:rPr>
                        <a:t>Entrepreneurship</a:t>
                      </a:r>
                      <a:endParaRPr lang="en-ZA" sz="1600"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81467" marR="81467" marT="40734" marB="40734">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bl>
          </a:graphicData>
        </a:graphic>
      </p:graphicFrame>
      <p:sp>
        <p:nvSpPr>
          <p:cNvPr id="7" name="Right Triangle 6">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7827" name="Slide Number Placeholder 1"/>
          <p:cNvSpPr>
            <a:spLocks noGrp="1"/>
          </p:cNvSpPr>
          <p:nvPr>
            <p:ph type="sldNum" sz="quarter" idx="4294967295"/>
          </p:nvPr>
        </p:nvSpPr>
        <p:spPr bwMode="auto">
          <a:xfrm>
            <a:off x="8822013" y="6433434"/>
            <a:ext cx="300722" cy="3385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81644A7-0C56-4FE1-AA8B-1A8D531D2A01}" type="slidenum">
              <a:rPr lang="en-US" altLang="en-US" sz="1600" b="1" smtClean="0">
                <a:solidFill>
                  <a:schemeClr val="bg1"/>
                </a:solidFill>
              </a:rPr>
              <a:pPr>
                <a:spcBef>
                  <a:spcPct val="0"/>
                </a:spcBef>
                <a:buFontTx/>
                <a:buNone/>
              </a:pPr>
              <a:t>32</a:t>
            </a:fld>
            <a:endParaRPr lang="en-US" altLang="en-US" sz="1600" b="1" dirty="0">
              <a:solidFill>
                <a:schemeClr val="bg1"/>
              </a:solidFill>
            </a:endParaRPr>
          </a:p>
        </p:txBody>
      </p:sp>
    </p:spTree>
    <p:extLst>
      <p:ext uri="{BB962C8B-B14F-4D97-AF65-F5344CB8AC3E}">
        <p14:creationId xmlns:p14="http://schemas.microsoft.com/office/powerpoint/2010/main" xmlns="" val="1438710104"/>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0" name="Picture 6" descr="Picture 6"/>
          <p:cNvPicPr>
            <a:picLocks noChangeAspect="1"/>
          </p:cNvPicPr>
          <p:nvPr/>
        </p:nvPicPr>
        <p:blipFill>
          <a:blip r:embed="rId2" cstate="print">
            <a:extLst/>
          </a:blip>
          <a:srcRect t="24292" b="22405"/>
          <a:stretch>
            <a:fillRect/>
          </a:stretch>
        </p:blipFill>
        <p:spPr>
          <a:xfrm>
            <a:off x="179511" y="6219825"/>
            <a:ext cx="1420689" cy="570325"/>
          </a:xfrm>
          <a:prstGeom prst="rect">
            <a:avLst/>
          </a:prstGeom>
          <a:ln w="12700">
            <a:miter lim="400000"/>
          </a:ln>
        </p:spPr>
      </p:pic>
      <p:sp>
        <p:nvSpPr>
          <p:cNvPr id="652" name="Title 1"/>
          <p:cNvSpPr>
            <a:spLocks noGrp="1"/>
          </p:cNvSpPr>
          <p:nvPr>
            <p:ph type="title"/>
          </p:nvPr>
        </p:nvSpPr>
        <p:spPr>
          <a:xfrm>
            <a:off x="0" y="20548"/>
            <a:ext cx="9144000" cy="725713"/>
          </a:xfrm>
          <a:prstGeom prst="rect">
            <a:avLst/>
          </a:prstGeom>
          <a:solidFill>
            <a:srgbClr val="C3D69B"/>
          </a:solidFill>
          <a:effectLst>
            <a:outerShdw blurRad="50800" dist="50800" dir="5400000" rotWithShape="0">
              <a:schemeClr val="accent6"/>
            </a:outerShdw>
          </a:effectLst>
        </p:spPr>
        <p:txBody>
          <a:bodyPr>
            <a:normAutofit fontScale="90000"/>
          </a:bodyPr>
          <a:lstStyle>
            <a:lvl1pPr algn="r">
              <a:defRPr sz="3600">
                <a:latin typeface="Arial"/>
                <a:ea typeface="Arial"/>
                <a:cs typeface="Arial"/>
                <a:sym typeface="Arial"/>
              </a:defRPr>
            </a:lvl1pPr>
          </a:lstStyle>
          <a:p>
            <a:r>
              <a:rPr lang="en-ZA" sz="3200" b="1" dirty="0">
                <a:latin typeface="Arial" panose="020B0604020202020204" pitchFamily="34" charset="0"/>
              </a:rPr>
              <a:t/>
            </a:r>
            <a:br>
              <a:rPr lang="en-ZA" sz="3200" b="1" dirty="0">
                <a:latin typeface="Arial" panose="020B0604020202020204" pitchFamily="34" charset="0"/>
              </a:rPr>
            </a:br>
            <a:r>
              <a:rPr lang="en-ZA" sz="3200" b="1" dirty="0">
                <a:latin typeface="Arial" panose="020B0604020202020204" pitchFamily="34" charset="0"/>
              </a:rPr>
              <a:t> </a:t>
            </a:r>
            <a:r>
              <a:rPr lang="en-ZA" sz="2700" b="1" dirty="0">
                <a:latin typeface="Arial" panose="020B0604020202020204" pitchFamily="34" charset="0"/>
                <a:cs typeface="Calibri"/>
                <a:sym typeface="Calibri"/>
              </a:rPr>
              <a:t>ORGANISATIONAL STRUCTURE</a:t>
            </a:r>
            <a:r>
              <a:rPr lang="en-ZA" sz="2800" b="1" dirty="0">
                <a:latin typeface="Arial" panose="020B0604020202020204" pitchFamily="34" charset="0"/>
              </a:rPr>
              <a:t/>
            </a:r>
            <a:br>
              <a:rPr lang="en-ZA" sz="2800" b="1" dirty="0">
                <a:latin typeface="Arial" panose="020B0604020202020204" pitchFamily="34" charset="0"/>
              </a:rPr>
            </a:br>
            <a:r>
              <a:rPr lang="en-ZA" sz="2800" b="1" dirty="0">
                <a:latin typeface="Arial" panose="020B0604020202020204" pitchFamily="34" charset="0"/>
                <a:ea typeface="+mn-ea"/>
                <a:cs typeface="Arial" panose="020B0604020202020204" pitchFamily="34" charset="0"/>
                <a:sym typeface="Calibri"/>
              </a:rPr>
              <a:t>   </a:t>
            </a:r>
            <a:endParaRPr sz="2800" b="1" dirty="0">
              <a:latin typeface="Arial" panose="020B0604020202020204" pitchFamily="34" charset="0"/>
              <a:ea typeface="+mn-ea"/>
              <a:cs typeface="Arial" panose="020B0604020202020204" pitchFamily="34" charset="0"/>
              <a:sym typeface="Calibri"/>
            </a:endParaRPr>
          </a:p>
        </p:txBody>
      </p:sp>
      <p:sp>
        <p:nvSpPr>
          <p:cNvPr id="7" name="Right Triangle 6">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651" name="Slide Number Placeholder 2"/>
          <p:cNvSpPr>
            <a:spLocks noGrp="1"/>
          </p:cNvSpPr>
          <p:nvPr>
            <p:ph type="sldNum" sz="quarter" idx="2"/>
          </p:nvPr>
        </p:nvSpPr>
        <p:spPr>
          <a:xfrm>
            <a:off x="8790118" y="6465333"/>
            <a:ext cx="300722"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33</a:t>
            </a:fld>
            <a:endParaRPr sz="1600" b="1" dirty="0">
              <a:solidFill>
                <a:schemeClr val="bg1"/>
              </a:solidFill>
            </a:endParaRPr>
          </a:p>
        </p:txBody>
      </p:sp>
      <p:graphicFrame>
        <p:nvGraphicFramePr>
          <p:cNvPr id="8" name="Diagram 7"/>
          <p:cNvGraphicFramePr/>
          <p:nvPr>
            <p:extLst>
              <p:ext uri="{D42A27DB-BD31-4B8C-83A1-F6EECF244321}">
                <p14:modId xmlns:p14="http://schemas.microsoft.com/office/powerpoint/2010/main" xmlns="" val="3758065823"/>
              </p:ext>
            </p:extLst>
          </p:nvPr>
        </p:nvGraphicFramePr>
        <p:xfrm>
          <a:off x="-708917" y="883577"/>
          <a:ext cx="10674850" cy="5250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718452768"/>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3D69B"/>
        </a:solidFill>
        <a:effectLst/>
      </p:bgPr>
    </p:bg>
    <p:spTree>
      <p:nvGrpSpPr>
        <p:cNvPr id="1" name=""/>
        <p:cNvGrpSpPr/>
        <p:nvPr/>
      </p:nvGrpSpPr>
      <p:grpSpPr>
        <a:xfrm>
          <a:off x="0" y="0"/>
          <a:ext cx="0" cy="0"/>
          <a:chOff x="0" y="0"/>
          <a:chExt cx="0" cy="0"/>
        </a:xfrm>
      </p:grpSpPr>
      <p:pic>
        <p:nvPicPr>
          <p:cNvPr id="646" name="Picture 6" descr="Picture 6"/>
          <p:cNvPicPr>
            <a:picLocks noChangeAspect="1"/>
          </p:cNvPicPr>
          <p:nvPr/>
        </p:nvPicPr>
        <p:blipFill>
          <a:blip r:embed="rId2" cstate="print">
            <a:extLst/>
          </a:blip>
          <a:srcRect t="24292" b="22405"/>
          <a:stretch>
            <a:fillRect/>
          </a:stretch>
        </p:blipFill>
        <p:spPr>
          <a:xfrm>
            <a:off x="179511" y="6019799"/>
            <a:ext cx="1954090" cy="646525"/>
          </a:xfrm>
          <a:prstGeom prst="rect">
            <a:avLst/>
          </a:prstGeom>
          <a:ln w="12700">
            <a:miter lim="400000"/>
          </a:ln>
        </p:spPr>
      </p:pic>
      <p:sp>
        <p:nvSpPr>
          <p:cNvPr id="648" name="Title 1"/>
          <p:cNvSpPr/>
          <p:nvPr/>
        </p:nvSpPr>
        <p:spPr>
          <a:xfrm>
            <a:off x="152400" y="2438400"/>
            <a:ext cx="8991600" cy="1143000"/>
          </a:xfrm>
          <a:prstGeom prst="rect">
            <a:avLst/>
          </a:prstGeom>
          <a:solidFill>
            <a:srgbClr val="C3D69B"/>
          </a:solidFill>
          <a:ln w="12700">
            <a:miter lim="400000"/>
          </a:ln>
          <a:effectLst>
            <a:outerShdw blurRad="50800" dist="50800" dir="5400000" rotWithShape="0">
              <a:schemeClr val="accent6"/>
            </a:outerShdw>
          </a:effectLst>
          <a:extLst>
            <a:ext uri="{C572A759-6A51-4108-AA02-DFA0A04FC94B}">
              <ma14:wrappingTextBoxFlag xmlns:ma14="http://schemas.microsoft.com/office/mac/drawingml/2011/main" xmlns="" val="1"/>
            </a:ext>
          </a:extLst>
        </p:spPr>
        <p:txBody>
          <a:bodyPr lIns="45719" rIns="45719" anchor="ctr">
            <a:normAutofit/>
          </a:bodyPr>
          <a:lstStyle>
            <a:lvl1pPr>
              <a:defRPr sz="4400" cap="small">
                <a:latin typeface="Arial"/>
                <a:ea typeface="Arial"/>
                <a:cs typeface="Arial"/>
                <a:sym typeface="Arial"/>
              </a:defRPr>
            </a:lvl1pPr>
          </a:lstStyle>
          <a:p>
            <a:pPr algn="r"/>
            <a:r>
              <a:rPr lang="en-GB" sz="3200" dirty="0"/>
              <a:t>Planned Policy Initiatives</a:t>
            </a:r>
            <a:endParaRPr sz="3200" dirty="0"/>
          </a:p>
        </p:txBody>
      </p:sp>
      <p:sp>
        <p:nvSpPr>
          <p:cNvPr id="5" name="Right Triangle 4">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647" name="Slide Number Placeholder 2"/>
          <p:cNvSpPr>
            <a:spLocks noGrp="1"/>
          </p:cNvSpPr>
          <p:nvPr>
            <p:ph type="sldNum" sz="quarter" idx="2"/>
          </p:nvPr>
        </p:nvSpPr>
        <p:spPr>
          <a:xfrm>
            <a:off x="8800752" y="6465328"/>
            <a:ext cx="300722" cy="33855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600" b="1">
                <a:solidFill>
                  <a:schemeClr val="bg1"/>
                </a:solidFill>
              </a:rPr>
              <a:pPr/>
              <a:t>34</a:t>
            </a:fld>
            <a:endParaRPr sz="1600" b="1" dirty="0">
              <a:solidFill>
                <a:schemeClr val="bg1"/>
              </a:solidFill>
            </a:endParaRPr>
          </a:p>
        </p:txBody>
      </p:sp>
    </p:spTree>
    <p:extLst>
      <p:ext uri="{BB962C8B-B14F-4D97-AF65-F5344CB8AC3E}">
        <p14:creationId xmlns:p14="http://schemas.microsoft.com/office/powerpoint/2010/main" xmlns="" val="200222721"/>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1D554DAA-6776-1D41-805A-2609E070CEB3}"/>
              </a:ext>
            </a:extLst>
          </p:cNvPr>
          <p:cNvGraphicFramePr>
            <a:graphicFrameLocks noGrp="1"/>
          </p:cNvGraphicFramePr>
          <p:nvPr>
            <p:extLst>
              <p:ext uri="{D42A27DB-BD31-4B8C-83A1-F6EECF244321}">
                <p14:modId xmlns:p14="http://schemas.microsoft.com/office/powerpoint/2010/main" xmlns="" val="2712738248"/>
              </p:ext>
            </p:extLst>
          </p:nvPr>
        </p:nvGraphicFramePr>
        <p:xfrm>
          <a:off x="212035" y="808383"/>
          <a:ext cx="8746435" cy="5264934"/>
        </p:xfrm>
        <a:graphic>
          <a:graphicData uri="http://schemas.openxmlformats.org/drawingml/2006/table">
            <a:tbl>
              <a:tblPr firstRow="1" bandRow="1">
                <a:tableStyleId>{5940675A-B579-460E-94D1-54222C63F5DA}</a:tableStyleId>
              </a:tblPr>
              <a:tblGrid>
                <a:gridCol w="1900100">
                  <a:extLst>
                    <a:ext uri="{9D8B030D-6E8A-4147-A177-3AD203B41FA5}">
                      <a16:colId xmlns:a16="http://schemas.microsoft.com/office/drawing/2014/main" xmlns="" val="735492273"/>
                    </a:ext>
                  </a:extLst>
                </a:gridCol>
                <a:gridCol w="6846335">
                  <a:extLst>
                    <a:ext uri="{9D8B030D-6E8A-4147-A177-3AD203B41FA5}">
                      <a16:colId xmlns:a16="http://schemas.microsoft.com/office/drawing/2014/main" xmlns="" val="165981598"/>
                    </a:ext>
                  </a:extLst>
                </a:gridCol>
              </a:tblGrid>
              <a:tr h="185530">
                <a:tc>
                  <a:txBody>
                    <a:bodyPr/>
                    <a:lstStyle/>
                    <a:p>
                      <a:pPr algn="ctr"/>
                      <a:r>
                        <a:rPr lang="en-US" b="1" i="0" cap="small" baseline="0" dirty="0">
                          <a:latin typeface="Arial" panose="020B0604020202020204" pitchFamily="34" charset="0"/>
                          <a:cs typeface="Arial" panose="020B0604020202020204" pitchFamily="34" charset="0"/>
                        </a:rPr>
                        <a:t>Policy</a:t>
                      </a:r>
                    </a:p>
                  </a:txBody>
                  <a:tcPr>
                    <a:solidFill>
                      <a:schemeClr val="accent3">
                        <a:lumMod val="60000"/>
                        <a:lumOff val="40000"/>
                      </a:schemeClr>
                    </a:solidFill>
                  </a:tcPr>
                </a:tc>
                <a:tc>
                  <a:txBody>
                    <a:bodyPr/>
                    <a:lstStyle/>
                    <a:p>
                      <a:pPr algn="ctr"/>
                      <a:r>
                        <a:rPr lang="en-US" b="1" i="0" cap="small" baseline="0" dirty="0">
                          <a:latin typeface="Arial" panose="020B0604020202020204" pitchFamily="34" charset="0"/>
                          <a:cs typeface="Arial" panose="020B0604020202020204" pitchFamily="34" charset="0"/>
                        </a:rPr>
                        <a:t>Intent</a:t>
                      </a:r>
                    </a:p>
                  </a:txBody>
                  <a:tcPr>
                    <a:solidFill>
                      <a:schemeClr val="accent3">
                        <a:lumMod val="60000"/>
                        <a:lumOff val="40000"/>
                      </a:schemeClr>
                    </a:solidFill>
                  </a:tcPr>
                </a:tc>
                <a:extLst>
                  <a:ext uri="{0D108BD9-81ED-4DB2-BD59-A6C34878D82A}">
                    <a16:rowId xmlns:a16="http://schemas.microsoft.com/office/drawing/2014/main" xmlns="" val="2478500581"/>
                  </a:ext>
                </a:extLst>
              </a:tr>
              <a:tr h="1256460">
                <a:tc>
                  <a:txBody>
                    <a:bodyPr/>
                    <a:lstStyle/>
                    <a:p>
                      <a:pPr algn="just"/>
                      <a:r>
                        <a:rPr lang="en-ZA" sz="1200" b="1" i="0" cap="small" baseline="0" dirty="0">
                          <a:latin typeface="Arial" panose="020B0604020202020204" pitchFamily="34" charset="0"/>
                          <a:cs typeface="Arial" panose="020B0604020202020204" pitchFamily="34" charset="0"/>
                        </a:rPr>
                        <a:t>National Small Business Act (No. 102 </a:t>
                      </a:r>
                      <a:r>
                        <a:rPr lang="en-ZA" sz="1200" b="1" i="0" u="none" strike="noStrike" cap="small" spc="0" baseline="0" dirty="0">
                          <a:ln>
                            <a:noFill/>
                          </a:ln>
                          <a:solidFill>
                            <a:schemeClr val="tx1"/>
                          </a:solidFill>
                          <a:uFillTx/>
                          <a:latin typeface="Arial" panose="020B0604020202020204" pitchFamily="34" charset="0"/>
                          <a:ea typeface="+mn-ea"/>
                          <a:cs typeface="Arial" panose="020B0604020202020204" pitchFamily="34" charset="0"/>
                          <a:sym typeface="Calibri"/>
                        </a:rPr>
                        <a:t>of</a:t>
                      </a:r>
                      <a:r>
                        <a:rPr lang="en-ZA" sz="1200" b="1" i="0" cap="small" baseline="0" dirty="0">
                          <a:latin typeface="Arial" panose="020B0604020202020204" pitchFamily="34" charset="0"/>
                          <a:cs typeface="Arial" panose="020B0604020202020204" pitchFamily="34" charset="0"/>
                        </a:rPr>
                        <a:t> 1996</a:t>
                      </a:r>
                      <a:endParaRPr lang="en-US" b="1" i="0" cap="small" baseline="0" dirty="0">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latin typeface="Arial" panose="020B0604020202020204" pitchFamily="34" charset="0"/>
                          <a:cs typeface="Arial" panose="020B0604020202020204" pitchFamily="34" charset="0"/>
                        </a:rPr>
                        <a:t>Continue with the amendment of the Act in order </a:t>
                      </a:r>
                      <a:r>
                        <a:rPr lang="en-ZA" sz="1200" dirty="0" err="1">
                          <a:latin typeface="Arial" panose="020B0604020202020204" pitchFamily="34" charset="0"/>
                          <a:cs typeface="Arial" panose="020B0604020202020204" pitchFamily="34" charset="0"/>
                        </a:rPr>
                        <a:t>ct</a:t>
                      </a:r>
                      <a:r>
                        <a:rPr lang="en-ZA" sz="1200" dirty="0">
                          <a:latin typeface="Arial" panose="020B0604020202020204" pitchFamily="34" charset="0"/>
                          <a:cs typeface="Arial" panose="020B0604020202020204" pitchFamily="34" charset="0"/>
                        </a:rPr>
                        <a:t> to take into account latest shifts and trends in global and national economic and  small business environment, and best practice in terms of small business development approaches. </a:t>
                      </a:r>
                      <a:r>
                        <a:rPr lang="en-ZA" sz="1200" dirty="0">
                          <a:latin typeface="Arial" panose="020B0604020202020204" pitchFamily="34" charset="0"/>
                          <a:cs typeface="Times New Roman" panose="02020603050405020304" pitchFamily="18" charset="0"/>
                        </a:rPr>
                        <a: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latin typeface="Arial" panose="020B0604020202020204" pitchFamily="34" charset="0"/>
                          <a:cs typeface="Arial" panose="020B0604020202020204" pitchFamily="34" charset="0"/>
                        </a:rPr>
                        <a:t>In the process of ensuring its alignment to the act, the Department will seek to identify gaps, in partnership with industry, in pursuit of covering all aspects of required support to the small business sector.</a:t>
                      </a:r>
                    </a:p>
                  </a:txBody>
                  <a:tcPr/>
                </a:tc>
                <a:extLst>
                  <a:ext uri="{0D108BD9-81ED-4DB2-BD59-A6C34878D82A}">
                    <a16:rowId xmlns:a16="http://schemas.microsoft.com/office/drawing/2014/main" xmlns="" val="1463400060"/>
                  </a:ext>
                </a:extLst>
              </a:tr>
              <a:tr h="1435395">
                <a:tc>
                  <a:txBody>
                    <a:bodyPr/>
                    <a:lstStyle/>
                    <a:p>
                      <a:pPr algn="just"/>
                      <a:r>
                        <a:rPr lang="en-ZA" sz="1200" b="1" i="0" u="none" strike="noStrike" cap="small" spc="0" baseline="0" dirty="0">
                          <a:ln>
                            <a:noFill/>
                          </a:ln>
                          <a:solidFill>
                            <a:schemeClr val="tx1"/>
                          </a:solidFill>
                          <a:uFillTx/>
                          <a:latin typeface="Arial" panose="020B0604020202020204" pitchFamily="34" charset="0"/>
                          <a:ea typeface="+mn-ea"/>
                          <a:cs typeface="Arial" panose="020B0604020202020204" pitchFamily="34" charset="0"/>
                          <a:sym typeface="Calibri"/>
                        </a:rPr>
                        <a:t>Integrated Strategy on the Promotion of Entrepreneurship and Small Enterprises</a:t>
                      </a:r>
                      <a:endParaRPr lang="en-US" sz="1200" b="1" i="0" u="none" strike="noStrike" cap="small" spc="0" baseline="0" dirty="0">
                        <a:ln>
                          <a:noFill/>
                        </a:ln>
                        <a:solidFill>
                          <a:schemeClr val="tx1"/>
                        </a:solidFill>
                        <a:uFillTx/>
                        <a:latin typeface="Arial" panose="020B0604020202020204" pitchFamily="34" charset="0"/>
                        <a:ea typeface="+mn-ea"/>
                        <a:cs typeface="Arial" panose="020B0604020202020204" pitchFamily="34" charset="0"/>
                        <a:sym typeface="Calibri"/>
                      </a:endParaRPr>
                    </a:p>
                  </a:txBody>
                  <a:tcPr>
                    <a:solidFill>
                      <a:schemeClr val="accent6">
                        <a:lumMod val="20000"/>
                        <a:lumOff val="80000"/>
                      </a:schemeClr>
                    </a:solidFill>
                  </a:tcPr>
                </a:tc>
                <a:tc>
                  <a:txBody>
                    <a:bodyPr/>
                    <a:lstStyle/>
                    <a:p>
                      <a:pPr marL="171450" indent="-171450" algn="just">
                        <a:buFont typeface="Arial" panose="020B0604020202020204" pitchFamily="34" charset="0"/>
                        <a:buChar char="•"/>
                      </a:pPr>
                      <a:r>
                        <a:rPr lang="en-ZA" sz="1200" dirty="0">
                          <a:latin typeface="Arial" panose="020B0604020202020204" pitchFamily="34" charset="0"/>
                          <a:cs typeface="Arial" panose="020B0604020202020204" pitchFamily="34" charset="0"/>
                        </a:rPr>
                        <a:t>The evaluation of this Strategy having been concluded by DPME in Mar-18, DSBD can commence the review the Integrated Strategy on the Promotion of Entrepreneurship and Small Enterprises, in order to remain relevant and to accommodate recent economic activities and business cycles, and respond to identified trends and opportunities. </a:t>
                      </a:r>
                    </a:p>
                    <a:p>
                      <a:pPr marL="171450" indent="-171450" algn="just">
                        <a:buFont typeface="Arial" panose="020B0604020202020204" pitchFamily="34" charset="0"/>
                        <a:buChar char="•"/>
                      </a:pPr>
                      <a:r>
                        <a:rPr lang="en-ZA" sz="1200" dirty="0">
                          <a:latin typeface="Arial" panose="020B0604020202020204" pitchFamily="34" charset="0"/>
                          <a:cs typeface="Arial" panose="020B0604020202020204" pitchFamily="34" charset="0"/>
                        </a:rPr>
                        <a:t>The review will primarily be informed by the Improvement Plan which will be crafted in response to the findings and recommendations of the Evaluation Report; and  to design programmes that are flexible and responsive to the vision of achieving radical economic transformation.</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66823881"/>
                  </a:ext>
                </a:extLst>
              </a:tr>
              <a:tr h="74427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1" i="0" u="none" strike="noStrike" cap="small" spc="0" baseline="0" dirty="0">
                          <a:ln>
                            <a:noFill/>
                          </a:ln>
                          <a:solidFill>
                            <a:schemeClr val="tx1"/>
                          </a:solidFill>
                          <a:uFillTx/>
                          <a:latin typeface="Arial" panose="020B0604020202020204" pitchFamily="34" charset="0"/>
                          <a:ea typeface="+mn-ea"/>
                          <a:cs typeface="Arial" panose="020B0604020202020204" pitchFamily="34" charset="0"/>
                          <a:sym typeface="Calibri"/>
                        </a:rPr>
                        <a:t>Midterm Review of the Co-operatives Strategy (2012-20220:</a:t>
                      </a:r>
                    </a:p>
                  </a:txBody>
                  <a:tcPr>
                    <a:solidFill>
                      <a:schemeClr val="accent6">
                        <a:lumMod val="20000"/>
                        <a:lumOff val="80000"/>
                      </a:schemeClr>
                    </a:solidFill>
                  </a:tcP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latin typeface="Arial" panose="020B0604020202020204" pitchFamily="34" charset="0"/>
                          <a:cs typeface="Arial" panose="020B0604020202020204" pitchFamily="34" charset="0"/>
                        </a:rPr>
                        <a:t>Conclude </a:t>
                      </a:r>
                      <a:r>
                        <a:rPr lang="en-ZA" sz="1200" dirty="0" err="1">
                          <a:latin typeface="Arial" panose="020B0604020202020204" pitchFamily="34" charset="0"/>
                          <a:cs typeface="Arial" panose="020B0604020202020204" pitchFamily="34" charset="0"/>
                        </a:rPr>
                        <a:t>th</a:t>
                      </a:r>
                      <a:r>
                        <a:rPr lang="en-ZA" sz="1200" dirty="0">
                          <a:latin typeface="Arial" panose="020B0604020202020204" pitchFamily="34" charset="0"/>
                          <a:cs typeface="Arial" panose="020B0604020202020204" pitchFamily="34" charset="0"/>
                        </a:rPr>
                        <a:t> Midterm Review of the Co-operatives Strategy (2012-2022</a:t>
                      </a:r>
                      <a:r>
                        <a:rPr lang="en-ZA" sz="1200" b="1" dirty="0">
                          <a:latin typeface="Arial" panose="020B0604020202020204" pitchFamily="34" charset="0"/>
                          <a:cs typeface="Arial" panose="020B0604020202020204" pitchFamily="34" charset="0"/>
                        </a:rPr>
                        <a:t>), </a:t>
                      </a:r>
                      <a:r>
                        <a:rPr lang="en-ZA" sz="1200" dirty="0">
                          <a:latin typeface="Arial" panose="020B0604020202020204" pitchFamily="34" charset="0"/>
                          <a:cs typeface="Arial" panose="020B0604020202020204" pitchFamily="34" charset="0"/>
                        </a:rPr>
                        <a:t>which may result in a revision of the Strategy and will inform the development of an integrated approach to co-operatives development.</a:t>
                      </a:r>
                    </a:p>
                  </a:txBody>
                  <a:tcPr/>
                </a:tc>
                <a:extLst>
                  <a:ext uri="{0D108BD9-81ED-4DB2-BD59-A6C34878D82A}">
                    <a16:rowId xmlns:a16="http://schemas.microsoft.com/office/drawing/2014/main" xmlns="" val="2280725115"/>
                  </a:ext>
                </a:extLst>
              </a:tr>
              <a:tr h="94418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b="1" i="0" u="none" strike="noStrike" cap="small" spc="0" baseline="0" dirty="0">
                          <a:ln>
                            <a:noFill/>
                          </a:ln>
                          <a:solidFill>
                            <a:schemeClr val="tx1"/>
                          </a:solidFill>
                          <a:uFillTx/>
                          <a:latin typeface="Arial" panose="020B0604020202020204" pitchFamily="34" charset="0"/>
                          <a:ea typeface="+mn-ea"/>
                          <a:cs typeface="Arial" panose="020B0604020202020204" pitchFamily="34" charset="0"/>
                          <a:sym typeface="Calibri"/>
                        </a:rPr>
                        <a:t>Monitoring and Reporting Framework on the 30% Set-Aside Policy</a:t>
                      </a:r>
                      <a:endParaRPr lang="en-US" sz="1200" b="1" i="0" u="none" strike="noStrike" cap="small" spc="0" baseline="0" dirty="0">
                        <a:ln>
                          <a:noFill/>
                        </a:ln>
                        <a:solidFill>
                          <a:schemeClr val="tx1"/>
                        </a:solidFill>
                        <a:uFillTx/>
                        <a:latin typeface="Arial" panose="020B0604020202020204" pitchFamily="34" charset="0"/>
                        <a:ea typeface="+mn-ea"/>
                        <a:cs typeface="Arial" panose="020B0604020202020204" pitchFamily="34" charset="0"/>
                        <a:sym typeface="Calibri"/>
                      </a:endParaRPr>
                    </a:p>
                  </a:txBody>
                  <a:tcPr>
                    <a:solidFill>
                      <a:schemeClr val="accent6">
                        <a:lumMod val="20000"/>
                        <a:lumOff val="80000"/>
                      </a:schemeClr>
                    </a:solidFill>
                  </a:tcPr>
                </a:tc>
                <a:tc>
                  <a:txBody>
                    <a:bodyPr/>
                    <a:lstStyle/>
                    <a:p>
                      <a:pPr marL="171450" indent="-171450" algn="just">
                        <a:buFont typeface="Arial" panose="020B0604020202020204" pitchFamily="34" charset="0"/>
                        <a:buChar char="•"/>
                      </a:pPr>
                      <a:r>
                        <a:rPr lang="en-ZA" sz="1200" dirty="0">
                          <a:latin typeface="Arial" panose="020B0604020202020204" pitchFamily="34" charset="0"/>
                          <a:cs typeface="Arial" panose="020B0604020202020204" pitchFamily="34" charset="0"/>
                        </a:rPr>
                        <a:t>The 2017 Public Sector Supply Chain Review confirmed that, in 2016/17, government spent over R700 billion on the procurement of goods and services, as well as construction works. </a:t>
                      </a:r>
                    </a:p>
                    <a:p>
                      <a:pPr marL="171450" indent="-171450" algn="just">
                        <a:buFont typeface="Arial" panose="020B0604020202020204" pitchFamily="34" charset="0"/>
                        <a:buChar char="•"/>
                      </a:pPr>
                      <a:r>
                        <a:rPr lang="en-ZA" sz="1200" dirty="0">
                          <a:latin typeface="Arial" panose="020B0604020202020204" pitchFamily="34" charset="0"/>
                          <a:cs typeface="Arial" panose="020B0604020202020204" pitchFamily="34" charset="0"/>
                        </a:rPr>
                        <a:t>If a 30% of that money were to be directed to SMME’s, as it is now provided for in the 2017 Regulations of the</a:t>
                      </a:r>
                      <a:r>
                        <a:rPr lang="en-ZA" sz="1200" b="1" dirty="0">
                          <a:latin typeface="Arial" panose="020B0604020202020204" pitchFamily="34" charset="0"/>
                          <a:cs typeface="Arial" panose="020B0604020202020204" pitchFamily="34" charset="0"/>
                        </a:rPr>
                        <a:t> Preferential Procurement framework Act,</a:t>
                      </a:r>
                      <a:r>
                        <a:rPr lang="en-ZA" sz="1200" dirty="0">
                          <a:latin typeface="Arial" panose="020B0604020202020204" pitchFamily="34" charset="0"/>
                          <a:cs typeface="Arial" panose="020B0604020202020204" pitchFamily="34" charset="0"/>
                        </a:rPr>
                        <a:t> it would make a significant contribution to the sustainability of the SMME and cooperatives sector.  </a:t>
                      </a:r>
                    </a:p>
                    <a:p>
                      <a:pPr marL="171450" indent="-171450" algn="just">
                        <a:buFont typeface="Arial" panose="020B0604020202020204" pitchFamily="34" charset="0"/>
                        <a:buChar char="•"/>
                      </a:pPr>
                      <a:r>
                        <a:rPr lang="en-ZA" sz="1200" dirty="0">
                          <a:latin typeface="Arial" panose="020B0604020202020204" pitchFamily="34" charset="0"/>
                          <a:cs typeface="Arial" panose="020B0604020202020204" pitchFamily="34" charset="0"/>
                        </a:rPr>
                        <a:t>Apart from supporting by National Treasury)  in the development of </a:t>
                      </a:r>
                      <a:r>
                        <a:rPr lang="en-ZA" sz="1200" dirty="0" err="1">
                          <a:latin typeface="Arial" panose="020B0604020202020204" pitchFamily="34" charset="0"/>
                          <a:cs typeface="Arial" panose="020B0604020202020204" pitchFamily="34" charset="0"/>
                        </a:rPr>
                        <a:t>th</a:t>
                      </a:r>
                      <a:r>
                        <a:rPr lang="en-ZA" sz="1200" dirty="0">
                          <a:latin typeface="Arial" panose="020B0604020202020204" pitchFamily="34" charset="0"/>
                          <a:cs typeface="Arial" panose="020B0604020202020204" pitchFamily="34" charset="0"/>
                        </a:rPr>
                        <a:t> new </a:t>
                      </a:r>
                      <a:r>
                        <a:rPr lang="en-ZA" sz="1200" dirty="0" err="1">
                          <a:latin typeface="Arial" panose="020B0604020202020204" pitchFamily="34" charset="0"/>
                          <a:cs typeface="Arial" panose="020B0604020202020204" pitchFamily="34" charset="0"/>
                        </a:rPr>
                        <a:t>Publc</a:t>
                      </a:r>
                      <a:r>
                        <a:rPr lang="en-ZA" sz="1200" dirty="0">
                          <a:latin typeface="Arial" panose="020B0604020202020204" pitchFamily="34" charset="0"/>
                          <a:cs typeface="Arial" panose="020B0604020202020204" pitchFamily="34" charset="0"/>
                        </a:rPr>
                        <a:t> Procurement  Act , DSBD will develop guidelines as well as a monitoring and reporting framework to guide departments as to their engagement with this important matter.</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599395240"/>
                  </a:ext>
                </a:extLst>
              </a:tr>
            </a:tbl>
          </a:graphicData>
        </a:graphic>
      </p:graphicFrame>
      <p:pic>
        <p:nvPicPr>
          <p:cNvPr id="6" name="Picture 6" descr="Picture 6">
            <a:extLst>
              <a:ext uri="{FF2B5EF4-FFF2-40B4-BE49-F238E27FC236}">
                <a16:creationId xmlns:a16="http://schemas.microsoft.com/office/drawing/2014/main" xmlns="" id="{3E0987C4-25C5-104C-9DAB-9BBD6705E762}"/>
              </a:ext>
            </a:extLst>
          </p:cNvPr>
          <p:cNvPicPr>
            <a:picLocks noChangeAspect="1"/>
          </p:cNvPicPr>
          <p:nvPr/>
        </p:nvPicPr>
        <p:blipFill>
          <a:blip r:embed="rId2" cstate="print">
            <a:extLst/>
          </a:blip>
          <a:srcRect t="24292" b="22405"/>
          <a:stretch>
            <a:fillRect/>
          </a:stretch>
        </p:blipFill>
        <p:spPr>
          <a:xfrm>
            <a:off x="179510" y="6134301"/>
            <a:ext cx="1872573" cy="655850"/>
          </a:xfrm>
          <a:prstGeom prst="rect">
            <a:avLst/>
          </a:prstGeom>
          <a:ln w="12700">
            <a:miter lim="400000"/>
          </a:ln>
        </p:spPr>
      </p:pic>
      <p:sp>
        <p:nvSpPr>
          <p:cNvPr id="5" name="Title 1"/>
          <p:cNvSpPr txBox="1">
            <a:spLocks/>
          </p:cNvSpPr>
          <p:nvPr/>
        </p:nvSpPr>
        <p:spPr>
          <a:xfrm>
            <a:off x="11112" y="0"/>
            <a:ext cx="9132888" cy="624195"/>
          </a:xfrm>
          <a:prstGeom prst="rect">
            <a:avLst/>
          </a:prstGeom>
          <a:solidFill>
            <a:schemeClr val="accent3">
              <a:lumMod val="60000"/>
              <a:lumOff val="40000"/>
            </a:schemeClr>
          </a:solidFill>
          <a:ln w="12700">
            <a:miter lim="400000"/>
          </a:ln>
          <a:effectLst>
            <a:outerShdw blurRad="50800" dist="50800" dir="5400000" algn="ctr" rotWithShape="0">
              <a:schemeClr val="accent6"/>
            </a:outerShdw>
          </a:effectLst>
          <a:extLst>
            <a:ext uri="{C572A759-6A51-4108-AA02-DFA0A04FC94B}">
              <ma14:wrappingTextBoxFlag xmlns="" xmlns:ma14="http://schemas.microsoft.com/office/mac/drawingml/2011/main" val="1"/>
            </a:ext>
          </a:extLst>
        </p:spPr>
        <p:txBody>
          <a:bodyPr lIns="45719" rIns="45719" rtlCol="0" anchor="ctr">
            <a:normAutofit fontScale="97500" lnSpcReduction="10000"/>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algn="r" hangingPunct="1">
              <a:defRPr/>
            </a:pPr>
            <a:r>
              <a:rPr lang="en-US" sz="3600" b="1" cap="small" dirty="0">
                <a:latin typeface="Arial" panose="020B0604020202020204" pitchFamily="34" charset="0"/>
                <a:cs typeface="Arial" panose="020B0604020202020204" pitchFamily="34" charset="0"/>
              </a:rPr>
              <a:t>Planned Policy Initiatives</a:t>
            </a:r>
            <a:endParaRPr lang="en-US" sz="3600" b="1" cap="small" dirty="0">
              <a:solidFill>
                <a:srgbClr val="FF0000"/>
              </a:solidFill>
            </a:endParaRPr>
          </a:p>
        </p:txBody>
      </p:sp>
      <p:sp>
        <p:nvSpPr>
          <p:cNvPr id="8" name="Right Triangle 7">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9" name="Slide Number Placeholder 2"/>
          <p:cNvSpPr>
            <a:spLocks noGrp="1"/>
          </p:cNvSpPr>
          <p:nvPr>
            <p:ph type="sldNum" sz="quarter" idx="2"/>
          </p:nvPr>
        </p:nvSpPr>
        <p:spPr>
          <a:xfrm>
            <a:off x="8790119" y="6465333"/>
            <a:ext cx="300721" cy="338554"/>
          </a:xfrm>
          <a:prstGeom prst="rect">
            <a:avLst/>
          </a:prstGeom>
          <a:extLst>
            <a:ext uri="{C572A759-6A51-4108-AA02-DFA0A04FC94B}">
              <ma14:wrappingTextBoxFlag xmlns="" xmlns:ma14="http://schemas.microsoft.com/office/mac/drawingml/2011/main" val="1"/>
            </a:ext>
          </a:extLst>
        </p:spPr>
        <p:txBody>
          <a:bodyPr/>
          <a:lstStyle/>
          <a:p>
            <a:r>
              <a:rPr lang="en-US" sz="1600" b="1" dirty="0">
                <a:solidFill>
                  <a:schemeClr val="bg1"/>
                </a:solidFill>
              </a:rPr>
              <a:t>35</a:t>
            </a:r>
            <a:endParaRPr sz="1600" b="1" dirty="0">
              <a:solidFill>
                <a:schemeClr val="bg1"/>
              </a:solidFill>
            </a:endParaRPr>
          </a:p>
        </p:txBody>
      </p:sp>
    </p:spTree>
    <p:extLst>
      <p:ext uri="{BB962C8B-B14F-4D97-AF65-F5344CB8AC3E}">
        <p14:creationId xmlns:p14="http://schemas.microsoft.com/office/powerpoint/2010/main" xmlns="" val="1800679067"/>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3D69B"/>
        </a:solidFill>
        <a:effectLst/>
      </p:bgPr>
    </p:bg>
    <p:spTree>
      <p:nvGrpSpPr>
        <p:cNvPr id="1" name=""/>
        <p:cNvGrpSpPr/>
        <p:nvPr/>
      </p:nvGrpSpPr>
      <p:grpSpPr>
        <a:xfrm>
          <a:off x="0" y="0"/>
          <a:ext cx="0" cy="0"/>
          <a:chOff x="0" y="0"/>
          <a:chExt cx="0" cy="0"/>
        </a:xfrm>
      </p:grpSpPr>
      <p:pic>
        <p:nvPicPr>
          <p:cNvPr id="646" name="Picture 6" descr="Picture 6"/>
          <p:cNvPicPr>
            <a:picLocks noChangeAspect="1"/>
          </p:cNvPicPr>
          <p:nvPr/>
        </p:nvPicPr>
        <p:blipFill>
          <a:blip r:embed="rId2" cstate="print">
            <a:extLst/>
          </a:blip>
          <a:srcRect t="24292" b="22405"/>
          <a:stretch>
            <a:fillRect/>
          </a:stretch>
        </p:blipFill>
        <p:spPr>
          <a:xfrm>
            <a:off x="179511" y="6019799"/>
            <a:ext cx="1954090" cy="646525"/>
          </a:xfrm>
          <a:prstGeom prst="rect">
            <a:avLst/>
          </a:prstGeom>
          <a:ln w="12700">
            <a:miter lim="400000"/>
          </a:ln>
        </p:spPr>
      </p:pic>
      <p:sp>
        <p:nvSpPr>
          <p:cNvPr id="648" name="Title 1"/>
          <p:cNvSpPr/>
          <p:nvPr/>
        </p:nvSpPr>
        <p:spPr>
          <a:xfrm>
            <a:off x="152400" y="2438400"/>
            <a:ext cx="8991600" cy="1143000"/>
          </a:xfrm>
          <a:prstGeom prst="rect">
            <a:avLst/>
          </a:prstGeom>
          <a:solidFill>
            <a:srgbClr val="C3D69B"/>
          </a:solidFill>
          <a:ln w="12700">
            <a:miter lim="400000"/>
          </a:ln>
          <a:effectLst>
            <a:outerShdw blurRad="50800" dist="50800" dir="5400000" rotWithShape="0">
              <a:schemeClr val="accent6"/>
            </a:outerShdw>
          </a:effectLst>
          <a:extLst>
            <a:ext uri="{C572A759-6A51-4108-AA02-DFA0A04FC94B}">
              <ma14:wrappingTextBoxFlag xmlns:ma14="http://schemas.microsoft.com/office/mac/drawingml/2011/main" xmlns="" val="1"/>
            </a:ext>
          </a:extLst>
        </p:spPr>
        <p:txBody>
          <a:bodyPr lIns="45719" rIns="45719" anchor="ctr">
            <a:normAutofit fontScale="92500" lnSpcReduction="20000"/>
          </a:bodyPr>
          <a:lstStyle>
            <a:lvl1pPr>
              <a:defRPr sz="4400" cap="small">
                <a:latin typeface="Arial"/>
                <a:ea typeface="Arial"/>
                <a:cs typeface="Arial"/>
                <a:sym typeface="Arial"/>
              </a:defRPr>
            </a:lvl1pPr>
          </a:lstStyle>
          <a:p>
            <a:pPr algn="r"/>
            <a:r>
              <a:rPr lang="en-GB" dirty="0"/>
              <a:t>Overview of Budget and</a:t>
            </a:r>
          </a:p>
          <a:p>
            <a:pPr algn="r"/>
            <a:r>
              <a:rPr lang="en-GB" dirty="0"/>
              <a:t>MTEF Estimates</a:t>
            </a:r>
            <a:endParaRPr dirty="0"/>
          </a:p>
        </p:txBody>
      </p:sp>
      <p:sp>
        <p:nvSpPr>
          <p:cNvPr id="5" name="Right Triangle 4">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647" name="Slide Number Placeholder 2"/>
          <p:cNvSpPr>
            <a:spLocks noGrp="1"/>
          </p:cNvSpPr>
          <p:nvPr>
            <p:ph type="sldNum" sz="quarter" idx="2"/>
          </p:nvPr>
        </p:nvSpPr>
        <p:spPr>
          <a:xfrm>
            <a:off x="8790126" y="6454700"/>
            <a:ext cx="300722" cy="33855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600" b="1">
                <a:solidFill>
                  <a:schemeClr val="bg1"/>
                </a:solidFill>
              </a:rPr>
              <a:pPr/>
              <a:t>36</a:t>
            </a:fld>
            <a:endParaRPr sz="1600" b="1" dirty="0">
              <a:solidFill>
                <a:schemeClr val="bg1"/>
              </a:solidFill>
            </a:endParaRPr>
          </a:p>
        </p:txBody>
      </p:sp>
    </p:spTree>
    <p:extLst>
      <p:ext uri="{BB962C8B-B14F-4D97-AF65-F5344CB8AC3E}">
        <p14:creationId xmlns:p14="http://schemas.microsoft.com/office/powerpoint/2010/main" xmlns="" val="3203416144"/>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logo Small business devleopment dept_1"/>
          <p:cNvPicPr>
            <a:picLocks noChangeAspect="1" noChangeArrowheads="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Title 1"/>
          <p:cNvSpPr>
            <a:spLocks noGrp="1"/>
          </p:cNvSpPr>
          <p:nvPr>
            <p:ph type="title"/>
          </p:nvPr>
        </p:nvSpPr>
        <p:spPr>
          <a:xfrm>
            <a:off x="11112" y="20548"/>
            <a:ext cx="9132888" cy="762000"/>
          </a:xfrm>
          <a:solidFill>
            <a:schemeClr val="accent3">
              <a:lumMod val="60000"/>
              <a:lumOff val="40000"/>
            </a:schemeClr>
          </a:solidFill>
          <a:effectLst>
            <a:outerShdw blurRad="50800" dist="50800" dir="5400000" algn="ctr" rotWithShape="0">
              <a:schemeClr val="accent6"/>
            </a:outerShdw>
          </a:effectLst>
        </p:spPr>
        <p:txBody>
          <a:bodyPr rtlCol="0">
            <a:normAutofit/>
          </a:bodyPr>
          <a:lstStyle/>
          <a:p>
            <a:pPr algn="r">
              <a:defRPr/>
            </a:pPr>
            <a:r>
              <a:rPr lang="en-ZA" sz="2800" b="1" cap="small" dirty="0">
                <a:latin typeface="Arial" panose="020B0604020202020204" pitchFamily="34" charset="0"/>
                <a:cs typeface="Arial" panose="020B0604020202020204" pitchFamily="34" charset="0"/>
              </a:rPr>
              <a:t>Overview of 2018/19 Budget and MTEF Estimates</a:t>
            </a:r>
            <a:r>
              <a:rPr lang="en-US" sz="2800" b="1" cap="small" dirty="0">
                <a:solidFill>
                  <a:prstClr val="black"/>
                </a:solidFill>
                <a:latin typeface="Arial" panose="020B0604020202020204" pitchFamily="34" charset="0"/>
                <a:cs typeface="Arial" panose="020B0604020202020204" pitchFamily="34" charset="0"/>
              </a:rPr>
              <a:t> </a:t>
            </a:r>
            <a:endParaRPr lang="en-US" sz="2800" b="1" cap="small"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813508053"/>
              </p:ext>
            </p:extLst>
          </p:nvPr>
        </p:nvGraphicFramePr>
        <p:xfrm>
          <a:off x="26988" y="862664"/>
          <a:ext cx="9096463" cy="5135799"/>
        </p:xfrm>
        <a:graphic>
          <a:graphicData uri="http://schemas.openxmlformats.org/drawingml/2006/table">
            <a:tbl>
              <a:tblPr firstRow="1" firstCol="1" bandRow="1"/>
              <a:tblGrid>
                <a:gridCol w="1820599">
                  <a:extLst>
                    <a:ext uri="{9D8B030D-6E8A-4147-A177-3AD203B41FA5}">
                      <a16:colId xmlns:a16="http://schemas.microsoft.com/office/drawing/2014/main" xmlns="" val="20000"/>
                    </a:ext>
                  </a:extLst>
                </a:gridCol>
                <a:gridCol w="925696">
                  <a:extLst>
                    <a:ext uri="{9D8B030D-6E8A-4147-A177-3AD203B41FA5}">
                      <a16:colId xmlns:a16="http://schemas.microsoft.com/office/drawing/2014/main" xmlns="" val="20001"/>
                    </a:ext>
                  </a:extLst>
                </a:gridCol>
                <a:gridCol w="926630">
                  <a:extLst>
                    <a:ext uri="{9D8B030D-6E8A-4147-A177-3AD203B41FA5}">
                      <a16:colId xmlns:a16="http://schemas.microsoft.com/office/drawing/2014/main" xmlns="" val="20002"/>
                    </a:ext>
                  </a:extLst>
                </a:gridCol>
                <a:gridCol w="1322291">
                  <a:extLst>
                    <a:ext uri="{9D8B030D-6E8A-4147-A177-3AD203B41FA5}">
                      <a16:colId xmlns:a16="http://schemas.microsoft.com/office/drawing/2014/main" xmlns="" val="20003"/>
                    </a:ext>
                  </a:extLst>
                </a:gridCol>
                <a:gridCol w="1322291">
                  <a:extLst>
                    <a:ext uri="{9D8B030D-6E8A-4147-A177-3AD203B41FA5}">
                      <a16:colId xmlns:a16="http://schemas.microsoft.com/office/drawing/2014/main" xmlns="" val="20004"/>
                    </a:ext>
                  </a:extLst>
                </a:gridCol>
                <a:gridCol w="925696">
                  <a:extLst>
                    <a:ext uri="{9D8B030D-6E8A-4147-A177-3AD203B41FA5}">
                      <a16:colId xmlns:a16="http://schemas.microsoft.com/office/drawing/2014/main" xmlns="" val="20005"/>
                    </a:ext>
                  </a:extLst>
                </a:gridCol>
                <a:gridCol w="926630">
                  <a:extLst>
                    <a:ext uri="{9D8B030D-6E8A-4147-A177-3AD203B41FA5}">
                      <a16:colId xmlns:a16="http://schemas.microsoft.com/office/drawing/2014/main" xmlns="" val="20006"/>
                    </a:ext>
                  </a:extLst>
                </a:gridCol>
                <a:gridCol w="926630">
                  <a:extLst>
                    <a:ext uri="{9D8B030D-6E8A-4147-A177-3AD203B41FA5}">
                      <a16:colId xmlns:a16="http://schemas.microsoft.com/office/drawing/2014/main" xmlns="" val="20007"/>
                    </a:ext>
                  </a:extLst>
                </a:gridCol>
              </a:tblGrid>
              <a:tr h="392013">
                <a:tc rowSpan="2">
                  <a:txBody>
                    <a:bodyPr/>
                    <a:lstStyle/>
                    <a:p>
                      <a:pPr algn="ctr">
                        <a:lnSpc>
                          <a:spcPct val="100000"/>
                        </a:lnSpc>
                        <a:spcBef>
                          <a:spcPts val="0"/>
                        </a:spcBef>
                        <a:spcAft>
                          <a:spcPts val="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Programme</a:t>
                      </a: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0000"/>
                        </a:lnSpc>
                        <a:spcBef>
                          <a:spcPts val="0"/>
                        </a:spcBef>
                        <a:spcAft>
                          <a:spcPts val="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(R’000)</a:t>
                      </a: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gridSpan="3">
                  <a:txBody>
                    <a:bodyPr/>
                    <a:lstStyle/>
                    <a:p>
                      <a:pPr algn="ctr">
                        <a:lnSpc>
                          <a:spcPct val="100000"/>
                        </a:lnSpc>
                        <a:spcBef>
                          <a:spcPts val="0"/>
                        </a:spcBef>
                        <a:spcAft>
                          <a:spcPts val="0"/>
                        </a:spcAft>
                      </a:pPr>
                      <a:r>
                        <a:rPr lang="en-ZA" sz="1200" b="1" cap="small" baseline="0">
                          <a:effectLst/>
                          <a:latin typeface="Arial" panose="020B0604020202020204" pitchFamily="34" charset="0"/>
                          <a:ea typeface="Calibri" panose="020F0502020204030204" pitchFamily="34" charset="0"/>
                          <a:cs typeface="Arial" panose="020B0604020202020204" pitchFamily="34" charset="0"/>
                        </a:rPr>
                        <a:t>Audited Outcome</a:t>
                      </a:r>
                      <a:endParaRPr lang="en-ZA" sz="1200" cap="small" baseline="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hMerge="1">
                  <a:txBody>
                    <a:bodyPr/>
                    <a:lstStyle/>
                    <a:p>
                      <a:endParaRPr lang="en-ZA"/>
                    </a:p>
                  </a:txBody>
                  <a:tcPr/>
                </a:tc>
                <a:tc hMerge="1">
                  <a:txBody>
                    <a:bodyPr/>
                    <a:lstStyle/>
                    <a:p>
                      <a:endParaRPr lang="en-ZA"/>
                    </a:p>
                  </a:txBody>
                  <a:tcPr/>
                </a:tc>
                <a:tc>
                  <a:txBody>
                    <a:bodyPr/>
                    <a:lstStyle/>
                    <a:p>
                      <a:pPr marR="21590" algn="ctr">
                        <a:lnSpc>
                          <a:spcPct val="100000"/>
                        </a:lnSpc>
                        <a:spcBef>
                          <a:spcPts val="0"/>
                        </a:spcBef>
                        <a:spcAft>
                          <a:spcPts val="0"/>
                        </a:spcAft>
                      </a:pPr>
                      <a:r>
                        <a:rPr lang="en-ZA" sz="1200" b="1" cap="small" baseline="0">
                          <a:effectLst/>
                          <a:latin typeface="Arial" panose="020B0604020202020204" pitchFamily="34" charset="0"/>
                          <a:ea typeface="Calibri" panose="020F0502020204030204" pitchFamily="34" charset="0"/>
                          <a:cs typeface="Arial" panose="020B0604020202020204" pitchFamily="34" charset="0"/>
                        </a:rPr>
                        <a:t>Main Appropriation</a:t>
                      </a:r>
                      <a:endParaRPr lang="en-ZA" sz="1200" cap="small" baseline="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gridSpan="3">
                  <a:txBody>
                    <a:bodyPr/>
                    <a:lstStyle/>
                    <a:p>
                      <a:pPr algn="ctr">
                        <a:lnSpc>
                          <a:spcPct val="100000"/>
                        </a:lnSpc>
                        <a:spcBef>
                          <a:spcPts val="0"/>
                        </a:spcBef>
                        <a:spcAft>
                          <a:spcPts val="0"/>
                        </a:spcAft>
                      </a:pPr>
                      <a:r>
                        <a:rPr lang="en-ZA" sz="1200" b="1" cap="small" baseline="0">
                          <a:effectLst/>
                          <a:latin typeface="Arial" panose="020B0604020202020204" pitchFamily="34" charset="0"/>
                          <a:ea typeface="Calibri" panose="020F0502020204030204" pitchFamily="34" charset="0"/>
                          <a:cs typeface="Arial" panose="020B0604020202020204" pitchFamily="34" charset="0"/>
                        </a:rPr>
                        <a:t>MTEF</a:t>
                      </a:r>
                      <a:endParaRPr lang="en-ZA" sz="1200" cap="small" baseline="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22617">
                <a:tc vMerge="1">
                  <a:txBody>
                    <a:bodyPr/>
                    <a:lstStyle/>
                    <a:p>
                      <a:endParaRPr lang="en-ZA"/>
                    </a:p>
                  </a:txBody>
                  <a:tcPr/>
                </a:tc>
                <a:tc>
                  <a:txBody>
                    <a:bodyPr/>
                    <a:lstStyle/>
                    <a:p>
                      <a:pPr algn="ctr">
                        <a:lnSpc>
                          <a:spcPct val="100000"/>
                        </a:lnSpc>
                        <a:spcBef>
                          <a:spcPts val="0"/>
                        </a:spcBef>
                        <a:spcAft>
                          <a:spcPts val="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2014/15</a:t>
                      </a: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a:txBody>
                    <a:bodyPr/>
                    <a:lstStyle/>
                    <a:p>
                      <a:pPr algn="ctr">
                        <a:lnSpc>
                          <a:spcPct val="100000"/>
                        </a:lnSpc>
                        <a:spcBef>
                          <a:spcPts val="0"/>
                        </a:spcBef>
                        <a:spcAft>
                          <a:spcPts val="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2015/16</a:t>
                      </a: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a:txBody>
                    <a:bodyPr/>
                    <a:lstStyle/>
                    <a:p>
                      <a:pPr algn="ctr">
                        <a:lnSpc>
                          <a:spcPct val="100000"/>
                        </a:lnSpc>
                        <a:spcBef>
                          <a:spcPts val="0"/>
                        </a:spcBef>
                        <a:spcAft>
                          <a:spcPts val="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2016/17</a:t>
                      </a: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a:txBody>
                    <a:bodyPr/>
                    <a:lstStyle/>
                    <a:p>
                      <a:pPr algn="ctr">
                        <a:lnSpc>
                          <a:spcPct val="100000"/>
                        </a:lnSpc>
                        <a:spcBef>
                          <a:spcPts val="0"/>
                        </a:spcBef>
                        <a:spcAft>
                          <a:spcPts val="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2017/18</a:t>
                      </a: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a:txBody>
                    <a:bodyPr/>
                    <a:lstStyle/>
                    <a:p>
                      <a:pPr algn="ctr">
                        <a:lnSpc>
                          <a:spcPct val="100000"/>
                        </a:lnSpc>
                        <a:spcBef>
                          <a:spcPts val="0"/>
                        </a:spcBef>
                        <a:spcAft>
                          <a:spcPts val="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2018/19</a:t>
                      </a: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Bef>
                          <a:spcPts val="0"/>
                        </a:spcBef>
                        <a:spcAft>
                          <a:spcPts val="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2019/20</a:t>
                      </a: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a:txBody>
                    <a:bodyPr/>
                    <a:lstStyle/>
                    <a:p>
                      <a:pPr algn="ctr">
                        <a:lnSpc>
                          <a:spcPct val="100000"/>
                        </a:lnSpc>
                        <a:spcBef>
                          <a:spcPts val="0"/>
                        </a:spcBef>
                        <a:spcAft>
                          <a:spcPts val="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2020/21</a:t>
                      </a: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extLst>
                  <a:ext uri="{0D108BD9-81ED-4DB2-BD59-A6C34878D82A}">
                    <a16:rowId xmlns:a16="http://schemas.microsoft.com/office/drawing/2014/main" xmlns="" val="10001"/>
                  </a:ext>
                </a:extLst>
              </a:tr>
              <a:tr h="906638">
                <a:tc>
                  <a:txBody>
                    <a:bodyPr/>
                    <a:lstStyle/>
                    <a:p>
                      <a:pPr>
                        <a:lnSpc>
                          <a:spcPct val="100000"/>
                        </a:lnSpc>
                        <a:spcBef>
                          <a:spcPts val="0"/>
                        </a:spcBef>
                        <a:spcAft>
                          <a:spcPts val="0"/>
                        </a:spcAft>
                      </a:pPr>
                      <a:r>
                        <a:rPr lang="en-ZA" sz="1200" b="1" i="0" cap="small" baseline="0" dirty="0">
                          <a:effectLst/>
                          <a:latin typeface="Arial" panose="020B0604020202020204" pitchFamily="34" charset="0"/>
                          <a:ea typeface="Calibri" panose="020F0502020204030204" pitchFamily="34" charset="0"/>
                          <a:cs typeface="Arial" panose="020B0604020202020204" pitchFamily="34" charset="0"/>
                        </a:rPr>
                        <a:t>Administration</a:t>
                      </a:r>
                      <a:endParaRPr lang="en-ZA" sz="1200" b="1" i="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22 376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66 447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98 925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121 597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124 729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134 448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143 216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1002056">
                <a:tc>
                  <a:txBody>
                    <a:bodyPr/>
                    <a:lstStyle/>
                    <a:p>
                      <a:pPr>
                        <a:lnSpc>
                          <a:spcPct val="100000"/>
                        </a:lnSpc>
                        <a:spcBef>
                          <a:spcPts val="0"/>
                        </a:spcBef>
                        <a:spcAft>
                          <a:spcPts val="0"/>
                        </a:spcAft>
                      </a:pPr>
                      <a:r>
                        <a:rPr lang="en-ZA" sz="1200" b="1" i="0" cap="small" baseline="0" dirty="0">
                          <a:effectLst/>
                          <a:latin typeface="Arial" panose="020B0604020202020204" pitchFamily="34" charset="0"/>
                          <a:ea typeface="Calibri" panose="020F0502020204030204" pitchFamily="34" charset="0"/>
                          <a:cs typeface="Arial" panose="020B0604020202020204" pitchFamily="34" charset="0"/>
                        </a:rPr>
                        <a:t>Sector Policy and Research</a:t>
                      </a:r>
                      <a:endParaRPr lang="en-ZA" sz="1200" b="1" i="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11 707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11 692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13 848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0000"/>
                        </a:lnSpc>
                        <a:spcBef>
                          <a:spcPts val="0"/>
                        </a:spcBef>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 </a:t>
                      </a:r>
                      <a:endParaRPr lang="en-ZA" sz="140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00000"/>
                        </a:lnSpc>
                        <a:spcBef>
                          <a:spcPts val="0"/>
                        </a:spcBef>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18 107 </a:t>
                      </a:r>
                      <a:endParaRPr lang="en-ZA"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22 413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23 546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25 031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1007411">
                <a:tc>
                  <a:txBody>
                    <a:bodyPr/>
                    <a:lstStyle/>
                    <a:p>
                      <a:pPr>
                        <a:lnSpc>
                          <a:spcPct val="100000"/>
                        </a:lnSpc>
                        <a:spcBef>
                          <a:spcPts val="0"/>
                        </a:spcBef>
                        <a:spcAft>
                          <a:spcPts val="0"/>
                        </a:spcAft>
                      </a:pPr>
                      <a:r>
                        <a:rPr lang="en-ZA" sz="1200" b="1" i="0" cap="small" baseline="0" dirty="0">
                          <a:effectLst/>
                          <a:latin typeface="Arial" panose="020B0604020202020204" pitchFamily="34" charset="0"/>
                          <a:ea typeface="Calibri" panose="020F0502020204030204" pitchFamily="34" charset="0"/>
                          <a:cs typeface="Arial" panose="020B0604020202020204" pitchFamily="34" charset="0"/>
                        </a:rPr>
                        <a:t>Integrated Cooperatives Development</a:t>
                      </a:r>
                      <a:endParaRPr lang="en-ZA" sz="1200" b="1" i="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88 821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89 727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92 568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106 799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111 034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117 743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124 674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979730">
                <a:tc>
                  <a:txBody>
                    <a:bodyPr/>
                    <a:lstStyle/>
                    <a:p>
                      <a:pPr>
                        <a:lnSpc>
                          <a:spcPct val="100000"/>
                        </a:lnSpc>
                        <a:spcBef>
                          <a:spcPts val="0"/>
                        </a:spcBef>
                        <a:spcAft>
                          <a:spcPts val="0"/>
                        </a:spcAft>
                      </a:pPr>
                      <a:r>
                        <a:rPr lang="en-ZA" sz="1200" b="1" i="0" cap="small" baseline="0" dirty="0">
                          <a:effectLst/>
                          <a:latin typeface="Arial" panose="020B0604020202020204" pitchFamily="34" charset="0"/>
                          <a:ea typeface="Calibri" panose="020F0502020204030204" pitchFamily="34" charset="0"/>
                          <a:cs typeface="Arial" panose="020B0604020202020204" pitchFamily="34" charset="0"/>
                        </a:rPr>
                        <a:t>Enterprise Development and Entrepreneurship</a:t>
                      </a:r>
                      <a:endParaRPr lang="en-ZA" sz="1200" b="1" i="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1 002 632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0000"/>
                        </a:lnSpc>
                        <a:spcBef>
                          <a:spcPts val="0"/>
                        </a:spcBef>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 </a:t>
                      </a:r>
                      <a:endParaRPr lang="en-ZA" sz="140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00000"/>
                        </a:lnSpc>
                        <a:spcBef>
                          <a:spcPts val="0"/>
                        </a:spcBef>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931 026 </a:t>
                      </a:r>
                      <a:endParaRPr lang="en-ZA"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991 700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1 229 259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1 230 277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2 298 715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2 426 530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425334">
                <a:tc>
                  <a:txBody>
                    <a:bodyPr/>
                    <a:lstStyle/>
                    <a:p>
                      <a:pPr>
                        <a:lnSpc>
                          <a:spcPct val="100000"/>
                        </a:lnSpc>
                        <a:spcBef>
                          <a:spcPts val="0"/>
                        </a:spcBef>
                        <a:spcAft>
                          <a:spcPts val="0"/>
                        </a:spcAft>
                      </a:pPr>
                      <a:r>
                        <a:rPr lang="en-ZA" sz="1200" b="1" i="0" cap="small" baseline="0" dirty="0">
                          <a:effectLst/>
                          <a:latin typeface="Arial" panose="020B0604020202020204" pitchFamily="34" charset="0"/>
                          <a:ea typeface="Calibri" panose="020F0502020204030204" pitchFamily="34" charset="0"/>
                          <a:cs typeface="Arial" panose="020B0604020202020204" pitchFamily="34" charset="0"/>
                        </a:rPr>
                        <a:t>TOTAL</a:t>
                      </a:r>
                      <a:endParaRPr lang="en-ZA" sz="1200" b="1" i="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00000"/>
                        </a:lnSpc>
                        <a:spcBef>
                          <a:spcPts val="0"/>
                        </a:spcBef>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1 125 536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00000"/>
                        </a:lnSpc>
                        <a:spcBef>
                          <a:spcPts val="0"/>
                        </a:spcBef>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1 098 892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00000"/>
                        </a:lnSpc>
                        <a:spcBef>
                          <a:spcPts val="0"/>
                        </a:spcBef>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1 197 041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00000"/>
                        </a:lnSpc>
                        <a:spcBef>
                          <a:spcPts val="0"/>
                        </a:spcBef>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1 475 670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00000"/>
                        </a:lnSpc>
                        <a:spcBef>
                          <a:spcPts val="0"/>
                        </a:spcBef>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1 488 453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00000"/>
                        </a:lnSpc>
                        <a:spcBef>
                          <a:spcPts val="0"/>
                        </a:spcBef>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2 574 452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00000"/>
                        </a:lnSpc>
                        <a:spcBef>
                          <a:spcPts val="0"/>
                        </a:spcBef>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2 719 451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xmlns="" val="10006"/>
                  </a:ext>
                </a:extLst>
              </a:tr>
            </a:tbl>
          </a:graphicData>
        </a:graphic>
      </p:graphicFrame>
      <p:sp>
        <p:nvSpPr>
          <p:cNvPr id="6" name="Right Triangle 5">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7827" name="Slide Number Placeholder 1"/>
          <p:cNvSpPr>
            <a:spLocks noGrp="1"/>
          </p:cNvSpPr>
          <p:nvPr>
            <p:ph type="sldNum" sz="quarter" idx="4294967295"/>
          </p:nvPr>
        </p:nvSpPr>
        <p:spPr bwMode="auto">
          <a:xfrm>
            <a:off x="8779494" y="6454700"/>
            <a:ext cx="300722" cy="3385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81644A7-0C56-4FE1-AA8B-1A8D531D2A01}" type="slidenum">
              <a:rPr lang="en-US" altLang="en-US" sz="1600" b="1" smtClean="0">
                <a:solidFill>
                  <a:schemeClr val="bg1"/>
                </a:solidFill>
              </a:rPr>
              <a:pPr>
                <a:spcBef>
                  <a:spcPct val="0"/>
                </a:spcBef>
                <a:buFontTx/>
                <a:buNone/>
              </a:pPr>
              <a:t>37</a:t>
            </a:fld>
            <a:endParaRPr lang="en-US" altLang="en-US" sz="1600" b="1" dirty="0">
              <a:solidFill>
                <a:schemeClr val="bg1"/>
              </a:solidFill>
            </a:endParaRPr>
          </a:p>
        </p:txBody>
      </p:sp>
    </p:spTree>
    <p:extLst>
      <p:ext uri="{BB962C8B-B14F-4D97-AF65-F5344CB8AC3E}">
        <p14:creationId xmlns:p14="http://schemas.microsoft.com/office/powerpoint/2010/main" xmlns="" val="2842670464"/>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logo Small business devleopment dept_1"/>
          <p:cNvPicPr>
            <a:picLocks noChangeAspect="1" noChangeArrowheads="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Title 1"/>
          <p:cNvSpPr>
            <a:spLocks noGrp="1"/>
          </p:cNvSpPr>
          <p:nvPr>
            <p:ph type="title"/>
          </p:nvPr>
        </p:nvSpPr>
        <p:spPr>
          <a:xfrm>
            <a:off x="11112" y="10274"/>
            <a:ext cx="9132888" cy="762000"/>
          </a:xfrm>
          <a:solidFill>
            <a:schemeClr val="accent3">
              <a:lumMod val="60000"/>
              <a:lumOff val="40000"/>
            </a:schemeClr>
          </a:solidFill>
          <a:effectLst>
            <a:outerShdw blurRad="50800" dist="50800" dir="5400000" algn="ctr" rotWithShape="0">
              <a:schemeClr val="accent6"/>
            </a:outerShdw>
          </a:effectLst>
        </p:spPr>
        <p:txBody>
          <a:bodyPr rtlCol="0">
            <a:normAutofit/>
          </a:bodyPr>
          <a:lstStyle/>
          <a:p>
            <a:pPr algn="r">
              <a:defRPr/>
            </a:pPr>
            <a:r>
              <a:rPr lang="en-ZA" sz="3200" b="1" cap="small" dirty="0">
                <a:latin typeface="Arial" panose="020B0604020202020204" pitchFamily="34" charset="0"/>
                <a:cs typeface="Arial" panose="020B0604020202020204" pitchFamily="34" charset="0"/>
              </a:rPr>
              <a:t>Total Budget Allocation 2016 - 2019</a:t>
            </a:r>
            <a:r>
              <a:rPr lang="en-US" sz="3200" b="1" cap="small" dirty="0">
                <a:solidFill>
                  <a:prstClr val="black"/>
                </a:solidFill>
                <a:latin typeface="Arial" panose="020B0604020202020204" pitchFamily="34" charset="0"/>
                <a:cs typeface="Arial" panose="020B0604020202020204" pitchFamily="34" charset="0"/>
              </a:rPr>
              <a:t> </a:t>
            </a:r>
            <a:endParaRPr lang="en-US" sz="3200" b="1" cap="small" dirty="0">
              <a:solidFill>
                <a:srgbClr val="FF0000"/>
              </a:solidFill>
            </a:endParaRPr>
          </a:p>
        </p:txBody>
      </p:sp>
      <p:graphicFrame>
        <p:nvGraphicFramePr>
          <p:cNvPr id="7" name="Chart 6"/>
          <p:cNvGraphicFramePr>
            <a:graphicFrameLocks/>
          </p:cNvGraphicFramePr>
          <p:nvPr>
            <p:extLst>
              <p:ext uri="{D42A27DB-BD31-4B8C-83A1-F6EECF244321}">
                <p14:modId xmlns:p14="http://schemas.microsoft.com/office/powerpoint/2010/main" xmlns="" val="1446523809"/>
              </p:ext>
            </p:extLst>
          </p:nvPr>
        </p:nvGraphicFramePr>
        <p:xfrm>
          <a:off x="91440" y="950976"/>
          <a:ext cx="9052560" cy="5259324"/>
        </p:xfrm>
        <a:graphic>
          <a:graphicData uri="http://schemas.openxmlformats.org/drawingml/2006/chart">
            <c:chart xmlns:c="http://schemas.openxmlformats.org/drawingml/2006/chart" xmlns:r="http://schemas.openxmlformats.org/officeDocument/2006/relationships" r:id="rId3"/>
          </a:graphicData>
        </a:graphic>
      </p:graphicFrame>
      <p:sp>
        <p:nvSpPr>
          <p:cNvPr id="6" name="Right Triangle 5">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7827" name="Slide Number Placeholder 1"/>
          <p:cNvSpPr>
            <a:spLocks noGrp="1"/>
          </p:cNvSpPr>
          <p:nvPr>
            <p:ph type="sldNum" sz="quarter" idx="4294967295"/>
          </p:nvPr>
        </p:nvSpPr>
        <p:spPr bwMode="auto">
          <a:xfrm>
            <a:off x="8811368" y="6444067"/>
            <a:ext cx="300722" cy="3385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81644A7-0C56-4FE1-AA8B-1A8D531D2A01}" type="slidenum">
              <a:rPr lang="en-US" altLang="en-US" sz="1600" b="1" smtClean="0">
                <a:solidFill>
                  <a:schemeClr val="bg1"/>
                </a:solidFill>
              </a:rPr>
              <a:pPr>
                <a:spcBef>
                  <a:spcPct val="0"/>
                </a:spcBef>
                <a:buFontTx/>
                <a:buNone/>
              </a:pPr>
              <a:t>38</a:t>
            </a:fld>
            <a:endParaRPr lang="en-US" altLang="en-US" sz="1600" b="1" dirty="0">
              <a:solidFill>
                <a:schemeClr val="bg1"/>
              </a:solidFill>
            </a:endParaRPr>
          </a:p>
        </p:txBody>
      </p:sp>
    </p:spTree>
    <p:extLst>
      <p:ext uri="{BB962C8B-B14F-4D97-AF65-F5344CB8AC3E}">
        <p14:creationId xmlns:p14="http://schemas.microsoft.com/office/powerpoint/2010/main" xmlns="" val="2801671753"/>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logo Small business devleopment dept_1"/>
          <p:cNvPicPr>
            <a:picLocks noChangeAspect="1" noChangeArrowheads="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Title 1"/>
          <p:cNvSpPr>
            <a:spLocks noGrp="1"/>
          </p:cNvSpPr>
          <p:nvPr>
            <p:ph type="title"/>
          </p:nvPr>
        </p:nvSpPr>
        <p:spPr>
          <a:xfrm>
            <a:off x="11112" y="20548"/>
            <a:ext cx="9132888" cy="762000"/>
          </a:xfrm>
          <a:solidFill>
            <a:schemeClr val="accent3">
              <a:lumMod val="60000"/>
              <a:lumOff val="40000"/>
            </a:schemeClr>
          </a:solidFill>
          <a:effectLst>
            <a:outerShdw blurRad="50800" dist="50800" dir="5400000" algn="ctr" rotWithShape="0">
              <a:schemeClr val="accent6"/>
            </a:outerShdw>
          </a:effectLst>
        </p:spPr>
        <p:txBody>
          <a:bodyPr rtlCol="0">
            <a:normAutofit fontScale="90000"/>
          </a:bodyPr>
          <a:lstStyle/>
          <a:p>
            <a:pPr algn="r">
              <a:defRPr/>
            </a:pPr>
            <a:r>
              <a:rPr lang="en-ZA" sz="2800" b="1" cap="small" dirty="0">
                <a:solidFill>
                  <a:schemeClr val="tx1"/>
                </a:solidFill>
                <a:latin typeface="Arial" panose="020B0604020202020204" pitchFamily="34" charset="0"/>
                <a:cs typeface="Arial" panose="020B0604020202020204" pitchFamily="34" charset="0"/>
              </a:rPr>
              <a:t>Economic Classification of 2018/19 Budget and MTEF Estimates</a:t>
            </a:r>
            <a:r>
              <a:rPr lang="en-US" sz="2800" b="1" cap="small" dirty="0">
                <a:solidFill>
                  <a:srgbClr val="FF0000"/>
                </a:solidFill>
                <a:latin typeface="Arial" panose="020B0604020202020204" pitchFamily="34" charset="0"/>
                <a:cs typeface="Arial" panose="020B0604020202020204" pitchFamily="34" charset="0"/>
              </a:rPr>
              <a:t> </a:t>
            </a:r>
            <a:endParaRPr lang="en-US" sz="2800" b="1" cap="small" dirty="0">
              <a:solidFill>
                <a:srgbClr val="FF0000"/>
              </a:solidFill>
            </a:endParaRPr>
          </a:p>
        </p:txBody>
      </p:sp>
      <p:sp>
        <p:nvSpPr>
          <p:cNvPr id="6" name="Right Triangle 5">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7827" name="Slide Number Placeholder 1"/>
          <p:cNvSpPr>
            <a:spLocks noGrp="1"/>
          </p:cNvSpPr>
          <p:nvPr>
            <p:ph type="sldNum" sz="quarter" idx="4294967295"/>
          </p:nvPr>
        </p:nvSpPr>
        <p:spPr bwMode="auto">
          <a:xfrm>
            <a:off x="8779494" y="6454700"/>
            <a:ext cx="300722" cy="33855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81644A7-0C56-4FE1-AA8B-1A8D531D2A01}" type="slidenum">
              <a:rPr lang="en-US" altLang="en-US" sz="1600" b="1" smtClean="0">
                <a:solidFill>
                  <a:schemeClr val="bg1"/>
                </a:solidFill>
              </a:rPr>
              <a:pPr>
                <a:spcBef>
                  <a:spcPct val="0"/>
                </a:spcBef>
                <a:buFontTx/>
                <a:buNone/>
              </a:pPr>
              <a:t>39</a:t>
            </a:fld>
            <a:endParaRPr lang="en-US" altLang="en-US" sz="1600" b="1" dirty="0">
              <a:solidFill>
                <a:schemeClr val="bg1"/>
              </a:solidFill>
            </a:endParaRPr>
          </a:p>
        </p:txBody>
      </p:sp>
      <p:graphicFrame>
        <p:nvGraphicFramePr>
          <p:cNvPr id="4" name="Table 3"/>
          <p:cNvGraphicFramePr>
            <a:graphicFrameLocks noGrp="1"/>
          </p:cNvGraphicFramePr>
          <p:nvPr>
            <p:extLst/>
          </p:nvPr>
        </p:nvGraphicFramePr>
        <p:xfrm>
          <a:off x="209551" y="923925"/>
          <a:ext cx="8870664" cy="5249494"/>
        </p:xfrm>
        <a:graphic>
          <a:graphicData uri="http://schemas.openxmlformats.org/drawingml/2006/table">
            <a:tbl>
              <a:tblPr/>
              <a:tblGrid>
                <a:gridCol w="1085807">
                  <a:extLst>
                    <a:ext uri="{9D8B030D-6E8A-4147-A177-3AD203B41FA5}">
                      <a16:colId xmlns:a16="http://schemas.microsoft.com/office/drawing/2014/main" xmlns="" val="20000"/>
                    </a:ext>
                  </a:extLst>
                </a:gridCol>
                <a:gridCol w="1192450">
                  <a:extLst>
                    <a:ext uri="{9D8B030D-6E8A-4147-A177-3AD203B41FA5}">
                      <a16:colId xmlns:a16="http://schemas.microsoft.com/office/drawing/2014/main" xmlns="" val="20001"/>
                    </a:ext>
                  </a:extLst>
                </a:gridCol>
                <a:gridCol w="1056953">
                  <a:extLst>
                    <a:ext uri="{9D8B030D-6E8A-4147-A177-3AD203B41FA5}">
                      <a16:colId xmlns:a16="http://schemas.microsoft.com/office/drawing/2014/main" xmlns="" val="20002"/>
                    </a:ext>
                  </a:extLst>
                </a:gridCol>
                <a:gridCol w="985629">
                  <a:extLst>
                    <a:ext uri="{9D8B030D-6E8A-4147-A177-3AD203B41FA5}">
                      <a16:colId xmlns:a16="http://schemas.microsoft.com/office/drawing/2014/main" xmlns="" val="20003"/>
                    </a:ext>
                  </a:extLst>
                </a:gridCol>
                <a:gridCol w="1194135">
                  <a:extLst>
                    <a:ext uri="{9D8B030D-6E8A-4147-A177-3AD203B41FA5}">
                      <a16:colId xmlns:a16="http://schemas.microsoft.com/office/drawing/2014/main" xmlns="" val="20004"/>
                    </a:ext>
                  </a:extLst>
                </a:gridCol>
                <a:gridCol w="1145294">
                  <a:extLst>
                    <a:ext uri="{9D8B030D-6E8A-4147-A177-3AD203B41FA5}">
                      <a16:colId xmlns:a16="http://schemas.microsoft.com/office/drawing/2014/main" xmlns="" val="20005"/>
                    </a:ext>
                  </a:extLst>
                </a:gridCol>
                <a:gridCol w="1135164">
                  <a:extLst>
                    <a:ext uri="{9D8B030D-6E8A-4147-A177-3AD203B41FA5}">
                      <a16:colId xmlns:a16="http://schemas.microsoft.com/office/drawing/2014/main" xmlns="" val="20006"/>
                    </a:ext>
                  </a:extLst>
                </a:gridCol>
                <a:gridCol w="1075232">
                  <a:extLst>
                    <a:ext uri="{9D8B030D-6E8A-4147-A177-3AD203B41FA5}">
                      <a16:colId xmlns:a16="http://schemas.microsoft.com/office/drawing/2014/main" xmlns="" val="20007"/>
                    </a:ext>
                  </a:extLst>
                </a:gridCol>
              </a:tblGrid>
              <a:tr h="775046">
                <a:tc>
                  <a:txBody>
                    <a:bodyPr/>
                    <a:lstStyle/>
                    <a:p>
                      <a:pPr algn="ctr" rtl="0" fontAlgn="ctr"/>
                      <a:r>
                        <a:rPr lang="en-ZA" sz="1400" b="1" i="0" u="none" strike="noStrike" dirty="0">
                          <a:solidFill>
                            <a:srgbClr val="000000"/>
                          </a:solidFill>
                          <a:effectLst/>
                          <a:latin typeface="Arial" panose="020B0604020202020204" pitchFamily="34" charset="0"/>
                          <a:cs typeface="Arial" panose="020B0604020202020204" pitchFamily="34" charset="0"/>
                        </a:rPr>
                        <a:t>Programme</a:t>
                      </a:r>
                    </a:p>
                  </a:txBody>
                  <a:tcPr marL="6927" marR="6927" marT="692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solidFill>
                      <a:srgbClr val="F6E1A4"/>
                    </a:solidFill>
                  </a:tcPr>
                </a:tc>
                <a:tc gridSpan="3">
                  <a:txBody>
                    <a:bodyPr/>
                    <a:lstStyle/>
                    <a:p>
                      <a:pPr algn="ctr" rtl="0" fontAlgn="ctr"/>
                      <a:r>
                        <a:rPr lang="en-ZA" sz="1400" b="1" i="0" u="none" strike="noStrike">
                          <a:solidFill>
                            <a:srgbClr val="000000"/>
                          </a:solidFill>
                          <a:effectLst/>
                          <a:latin typeface="Arial" panose="020B0604020202020204" pitchFamily="34" charset="0"/>
                          <a:cs typeface="Arial" panose="020B0604020202020204" pitchFamily="34" charset="0"/>
                        </a:rPr>
                        <a:t>Audited Outcome</a:t>
                      </a:r>
                    </a:p>
                  </a:txBody>
                  <a:tcPr marL="6927" marR="6927" marT="692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hMerge="1">
                  <a:txBody>
                    <a:bodyPr/>
                    <a:lstStyle/>
                    <a:p>
                      <a:endParaRPr lang="en-ZA"/>
                    </a:p>
                  </a:txBody>
                  <a:tcPr/>
                </a:tc>
                <a:tc hMerge="1">
                  <a:txBody>
                    <a:bodyPr/>
                    <a:lstStyle/>
                    <a:p>
                      <a:endParaRPr lang="en-ZA"/>
                    </a:p>
                  </a:txBody>
                  <a:tcPr/>
                </a:tc>
                <a:tc>
                  <a:txBody>
                    <a:bodyPr/>
                    <a:lstStyle/>
                    <a:p>
                      <a:pPr algn="l" rtl="0" fontAlgn="ctr"/>
                      <a:r>
                        <a:rPr lang="en-ZA" sz="1400" b="1" i="0" u="none" strike="noStrike" dirty="0">
                          <a:solidFill>
                            <a:srgbClr val="000000"/>
                          </a:solidFill>
                          <a:effectLst/>
                          <a:latin typeface="Arial" panose="020B0604020202020204" pitchFamily="34" charset="0"/>
                          <a:cs typeface="Arial" panose="020B0604020202020204" pitchFamily="34" charset="0"/>
                        </a:rPr>
                        <a:t>Main Appropriation</a:t>
                      </a:r>
                    </a:p>
                  </a:txBody>
                  <a:tcPr marL="6927" marR="6927" marT="692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gridSpan="3">
                  <a:txBody>
                    <a:bodyPr/>
                    <a:lstStyle/>
                    <a:p>
                      <a:pPr algn="ctr" rtl="0" fontAlgn="ctr"/>
                      <a:r>
                        <a:rPr lang="en-ZA" sz="1400" b="1" i="0" u="none" strike="noStrike" dirty="0">
                          <a:solidFill>
                            <a:srgbClr val="000000"/>
                          </a:solidFill>
                          <a:effectLst/>
                          <a:latin typeface="Arial" panose="020B0604020202020204" pitchFamily="34" charset="0"/>
                          <a:cs typeface="Arial" panose="020B0604020202020204" pitchFamily="34" charset="0"/>
                        </a:rPr>
                        <a:t>MTEF</a:t>
                      </a:r>
                    </a:p>
                  </a:txBody>
                  <a:tcPr marL="6927" marR="6927" marT="692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96135">
                <a:tc>
                  <a:txBody>
                    <a:bodyPr/>
                    <a:lstStyle/>
                    <a:p>
                      <a:pPr algn="ctr" rtl="0" fontAlgn="ctr"/>
                      <a:r>
                        <a:rPr lang="en-ZA" sz="1400" b="1" i="0" u="none" strike="noStrike">
                          <a:solidFill>
                            <a:srgbClr val="000000"/>
                          </a:solidFill>
                          <a:effectLst/>
                          <a:latin typeface="Arial" panose="020B0604020202020204" pitchFamily="34" charset="0"/>
                          <a:cs typeface="Arial" panose="020B0604020202020204" pitchFamily="34" charset="0"/>
                        </a:rPr>
                        <a:t>(R’000)</a:t>
                      </a:r>
                    </a:p>
                  </a:txBody>
                  <a:tcPr marL="6927" marR="6927" marT="692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F6E1A4"/>
                    </a:solidFill>
                  </a:tcPr>
                </a:tc>
                <a:tc>
                  <a:txBody>
                    <a:bodyPr/>
                    <a:lstStyle/>
                    <a:p>
                      <a:pPr algn="ctr" rtl="0" fontAlgn="ctr"/>
                      <a:r>
                        <a:rPr lang="en-ZA" sz="1400" b="1" i="0" u="none" strike="noStrike" dirty="0">
                          <a:solidFill>
                            <a:srgbClr val="000000"/>
                          </a:solidFill>
                          <a:effectLst/>
                          <a:latin typeface="Arial" panose="020B0604020202020204" pitchFamily="34" charset="0"/>
                          <a:cs typeface="Arial" panose="020B0604020202020204" pitchFamily="34" charset="0"/>
                        </a:rPr>
                        <a:t>2014/15</a:t>
                      </a:r>
                    </a:p>
                  </a:txBody>
                  <a:tcPr marL="6927" marR="6927" marT="692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a:txBody>
                    <a:bodyPr/>
                    <a:lstStyle/>
                    <a:p>
                      <a:pPr algn="ctr" rtl="0" fontAlgn="ctr"/>
                      <a:r>
                        <a:rPr lang="en-ZA" sz="1400" b="1" i="0" u="none" strike="noStrike">
                          <a:solidFill>
                            <a:srgbClr val="000000"/>
                          </a:solidFill>
                          <a:effectLst/>
                          <a:latin typeface="Arial" panose="020B0604020202020204" pitchFamily="34" charset="0"/>
                          <a:cs typeface="Arial" panose="020B0604020202020204" pitchFamily="34" charset="0"/>
                        </a:rPr>
                        <a:t>2015/16</a:t>
                      </a:r>
                    </a:p>
                  </a:txBody>
                  <a:tcPr marL="6927" marR="6927" marT="692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a:txBody>
                    <a:bodyPr/>
                    <a:lstStyle/>
                    <a:p>
                      <a:pPr algn="ctr" rtl="0" fontAlgn="ctr"/>
                      <a:r>
                        <a:rPr lang="en-ZA" sz="1400" b="1" i="0" u="none" strike="noStrike">
                          <a:solidFill>
                            <a:srgbClr val="000000"/>
                          </a:solidFill>
                          <a:effectLst/>
                          <a:latin typeface="Arial" panose="020B0604020202020204" pitchFamily="34" charset="0"/>
                          <a:cs typeface="Arial" panose="020B0604020202020204" pitchFamily="34" charset="0"/>
                        </a:rPr>
                        <a:t>2016/17</a:t>
                      </a:r>
                    </a:p>
                  </a:txBody>
                  <a:tcPr marL="6927" marR="6927" marT="692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a:txBody>
                    <a:bodyPr/>
                    <a:lstStyle/>
                    <a:p>
                      <a:pPr algn="ctr" rtl="0" fontAlgn="ctr"/>
                      <a:r>
                        <a:rPr lang="en-ZA" sz="1400" b="1" i="0" u="none" strike="noStrike">
                          <a:solidFill>
                            <a:srgbClr val="000000"/>
                          </a:solidFill>
                          <a:effectLst/>
                          <a:latin typeface="Arial" panose="020B0604020202020204" pitchFamily="34" charset="0"/>
                          <a:cs typeface="Arial" panose="020B0604020202020204" pitchFamily="34" charset="0"/>
                        </a:rPr>
                        <a:t>2017/18</a:t>
                      </a:r>
                    </a:p>
                  </a:txBody>
                  <a:tcPr marL="6927" marR="6927" marT="692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a:txBody>
                    <a:bodyPr/>
                    <a:lstStyle/>
                    <a:p>
                      <a:pPr algn="ctr" rtl="0" fontAlgn="ctr"/>
                      <a:r>
                        <a:rPr lang="en-ZA" sz="1400" b="1" i="0" u="none" strike="noStrike">
                          <a:solidFill>
                            <a:srgbClr val="000000"/>
                          </a:solidFill>
                          <a:effectLst/>
                          <a:latin typeface="Arial" panose="020B0604020202020204" pitchFamily="34" charset="0"/>
                          <a:cs typeface="Arial" panose="020B0604020202020204" pitchFamily="34" charset="0"/>
                        </a:rPr>
                        <a:t>2018/19</a:t>
                      </a:r>
                    </a:p>
                  </a:txBody>
                  <a:tcPr marL="6927" marR="6927" marT="692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DCDB"/>
                    </a:solidFill>
                  </a:tcPr>
                </a:tc>
                <a:tc>
                  <a:txBody>
                    <a:bodyPr/>
                    <a:lstStyle/>
                    <a:p>
                      <a:pPr algn="ctr" rtl="0" fontAlgn="ctr"/>
                      <a:r>
                        <a:rPr lang="en-ZA" sz="1400" b="1" i="0" u="none" strike="noStrike" dirty="0">
                          <a:solidFill>
                            <a:srgbClr val="000000"/>
                          </a:solidFill>
                          <a:effectLst/>
                          <a:latin typeface="Arial" panose="020B0604020202020204" pitchFamily="34" charset="0"/>
                          <a:cs typeface="Arial" panose="020B0604020202020204" pitchFamily="34" charset="0"/>
                        </a:rPr>
                        <a:t>2019/20</a:t>
                      </a:r>
                    </a:p>
                  </a:txBody>
                  <a:tcPr marL="6927" marR="6927" marT="692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a:txBody>
                    <a:bodyPr/>
                    <a:lstStyle/>
                    <a:p>
                      <a:pPr algn="ctr" rtl="0" fontAlgn="ctr"/>
                      <a:r>
                        <a:rPr lang="en-ZA" sz="1400" b="1" i="0" u="none" strike="noStrike" dirty="0">
                          <a:solidFill>
                            <a:srgbClr val="000000"/>
                          </a:solidFill>
                          <a:effectLst/>
                          <a:latin typeface="Arial" panose="020B0604020202020204" pitchFamily="34" charset="0"/>
                          <a:cs typeface="Arial" panose="020B0604020202020204" pitchFamily="34" charset="0"/>
                        </a:rPr>
                        <a:t>2020/21</a:t>
                      </a:r>
                    </a:p>
                  </a:txBody>
                  <a:tcPr marL="6927" marR="6927" marT="6927"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extLst>
                  <a:ext uri="{0D108BD9-81ED-4DB2-BD59-A6C34878D82A}">
                    <a16:rowId xmlns:a16="http://schemas.microsoft.com/office/drawing/2014/main" xmlns="" val="10001"/>
                  </a:ext>
                </a:extLst>
              </a:tr>
              <a:tr h="656537">
                <a:tc>
                  <a:txBody>
                    <a:bodyPr/>
                    <a:lstStyle/>
                    <a:p>
                      <a:pPr algn="l" rtl="0" fontAlgn="ctr"/>
                      <a:r>
                        <a:rPr lang="en-ZA" sz="1400" b="1" i="0" u="none" strike="noStrike" dirty="0">
                          <a:solidFill>
                            <a:srgbClr val="000000"/>
                          </a:solidFill>
                          <a:effectLst/>
                          <a:latin typeface="Arial" panose="020B0604020202020204" pitchFamily="34" charset="0"/>
                          <a:cs typeface="Arial" panose="020B0604020202020204" pitchFamily="34" charset="0"/>
                        </a:rPr>
                        <a:t>Compensation of Employees</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ctr"/>
                      <a:r>
                        <a:rPr lang="en-ZA" sz="1400" b="0" i="0" u="none" strike="noStrike" dirty="0">
                          <a:solidFill>
                            <a:srgbClr val="000000"/>
                          </a:solidFill>
                          <a:effectLst/>
                          <a:latin typeface="Arial" panose="020B0604020202020204" pitchFamily="34" charset="0"/>
                          <a:cs typeface="Arial" panose="020B0604020202020204" pitchFamily="34" charset="0"/>
                        </a:rPr>
                        <a:t>           73 753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ctr"/>
                      <a:r>
                        <a:rPr lang="en-ZA" sz="1400" b="0" i="0" u="none" strike="noStrike" dirty="0">
                          <a:solidFill>
                            <a:srgbClr val="000000"/>
                          </a:solidFill>
                          <a:effectLst/>
                          <a:latin typeface="Arial" panose="020B0604020202020204" pitchFamily="34" charset="0"/>
                          <a:cs typeface="Arial" panose="020B0604020202020204" pitchFamily="34" charset="0"/>
                        </a:rPr>
                        <a:t>      93 133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ctr"/>
                      <a:r>
                        <a:rPr lang="en-ZA" sz="1400" b="0" i="0" u="none" strike="noStrike" dirty="0">
                          <a:solidFill>
                            <a:srgbClr val="000000"/>
                          </a:solidFill>
                          <a:effectLst/>
                          <a:latin typeface="Arial" panose="020B0604020202020204" pitchFamily="34" charset="0"/>
                          <a:cs typeface="Arial" panose="020B0604020202020204" pitchFamily="34" charset="0"/>
                        </a:rPr>
                        <a:t>    114 022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ctr"/>
                      <a:r>
                        <a:rPr lang="en-ZA" sz="1400" b="0" i="0" u="none" strike="noStrike" dirty="0">
                          <a:solidFill>
                            <a:srgbClr val="000000"/>
                          </a:solidFill>
                          <a:effectLst/>
                          <a:latin typeface="Arial" panose="020B0604020202020204" pitchFamily="34" charset="0"/>
                          <a:cs typeface="Arial" panose="020B0604020202020204" pitchFamily="34" charset="0"/>
                        </a:rPr>
                        <a:t>    132 452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Arial" panose="020B0604020202020204" pitchFamily="34" charset="0"/>
                          <a:cs typeface="Arial" panose="020B0604020202020204" pitchFamily="34" charset="0"/>
                        </a:rPr>
                        <a:t>         140 810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DCDB"/>
                    </a:solidFill>
                  </a:tcPr>
                </a:tc>
                <a:tc>
                  <a:txBody>
                    <a:bodyPr/>
                    <a:lstStyle/>
                    <a:p>
                      <a:pPr algn="r" fontAlgn="ctr"/>
                      <a:r>
                        <a:rPr lang="en-ZA" sz="1400" b="0" i="0" u="none" strike="noStrike">
                          <a:solidFill>
                            <a:srgbClr val="000000"/>
                          </a:solidFill>
                          <a:effectLst/>
                          <a:latin typeface="Arial" panose="020B0604020202020204" pitchFamily="34" charset="0"/>
                          <a:cs typeface="Arial" panose="020B0604020202020204" pitchFamily="34" charset="0"/>
                        </a:rPr>
                        <a:t>         151 808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Arial" panose="020B0604020202020204" pitchFamily="34" charset="0"/>
                          <a:cs typeface="Arial" panose="020B0604020202020204" pitchFamily="34" charset="0"/>
                        </a:rPr>
                        <a:t>      163 297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2"/>
                  </a:ext>
                </a:extLst>
              </a:tr>
              <a:tr h="588605">
                <a:tc>
                  <a:txBody>
                    <a:bodyPr/>
                    <a:lstStyle/>
                    <a:p>
                      <a:pPr algn="l" rtl="0" fontAlgn="ctr"/>
                      <a:r>
                        <a:rPr lang="en-ZA" sz="1400" b="1" i="0" u="none" strike="noStrike" dirty="0">
                          <a:solidFill>
                            <a:srgbClr val="000000"/>
                          </a:solidFill>
                          <a:effectLst/>
                          <a:latin typeface="Arial" panose="020B0604020202020204" pitchFamily="34" charset="0"/>
                          <a:cs typeface="Arial" panose="020B0604020202020204" pitchFamily="34" charset="0"/>
                        </a:rPr>
                        <a:t>Goods and Services</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Arial" panose="020B0604020202020204" pitchFamily="34" charset="0"/>
                          <a:cs typeface="Arial" panose="020B0604020202020204" pitchFamily="34" charset="0"/>
                        </a:rPr>
                        <a:t>           27 130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Arial" panose="020B0604020202020204" pitchFamily="34" charset="0"/>
                          <a:cs typeface="Arial" panose="020B0604020202020204" pitchFamily="34" charset="0"/>
                        </a:rPr>
                        <a:t>      44 320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Arial" panose="020B0604020202020204" pitchFamily="34" charset="0"/>
                          <a:cs typeface="Arial" panose="020B0604020202020204" pitchFamily="34" charset="0"/>
                        </a:rPr>
                        <a:t>      64 638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ctr"/>
                      <a:r>
                        <a:rPr lang="en-ZA" sz="1400" b="0" i="0" u="none" strike="noStrike" dirty="0">
                          <a:solidFill>
                            <a:srgbClr val="000000"/>
                          </a:solidFill>
                          <a:effectLst/>
                          <a:latin typeface="Arial" panose="020B0604020202020204" pitchFamily="34" charset="0"/>
                          <a:cs typeface="Arial" panose="020B0604020202020204" pitchFamily="34" charset="0"/>
                        </a:rPr>
                        <a:t>      71 518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ctr"/>
                      <a:r>
                        <a:rPr lang="en-ZA" sz="1400" b="0" i="0" u="none" strike="noStrike" dirty="0">
                          <a:solidFill>
                            <a:srgbClr val="000000"/>
                          </a:solidFill>
                          <a:effectLst/>
                          <a:latin typeface="Arial" panose="020B0604020202020204" pitchFamily="34" charset="0"/>
                          <a:cs typeface="Arial" panose="020B0604020202020204" pitchFamily="34" charset="0"/>
                        </a:rPr>
                        <a:t>           80 257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DCDB"/>
                    </a:solidFill>
                  </a:tcPr>
                </a:tc>
                <a:tc>
                  <a:txBody>
                    <a:bodyPr/>
                    <a:lstStyle/>
                    <a:p>
                      <a:pPr algn="r" fontAlgn="ctr"/>
                      <a:r>
                        <a:rPr lang="en-ZA" sz="1400" b="0" i="0" u="none" strike="noStrike" dirty="0">
                          <a:solidFill>
                            <a:srgbClr val="000000"/>
                          </a:solidFill>
                          <a:effectLst/>
                          <a:latin typeface="Arial" panose="020B0604020202020204" pitchFamily="34" charset="0"/>
                          <a:cs typeface="Arial" panose="020B0604020202020204" pitchFamily="34" charset="0"/>
                        </a:rPr>
                        <a:t>           84 423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Arial" panose="020B0604020202020204" pitchFamily="34" charset="0"/>
                          <a:cs typeface="Arial" panose="020B0604020202020204" pitchFamily="34" charset="0"/>
                        </a:rPr>
                        <a:t>        89 003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3"/>
                  </a:ext>
                </a:extLst>
              </a:tr>
              <a:tr h="883134">
                <a:tc>
                  <a:txBody>
                    <a:bodyPr/>
                    <a:lstStyle/>
                    <a:p>
                      <a:pPr algn="l" rtl="0" fontAlgn="ctr"/>
                      <a:r>
                        <a:rPr lang="en-ZA" sz="1400" b="1" i="0" u="none" strike="noStrike" dirty="0">
                          <a:solidFill>
                            <a:srgbClr val="000000"/>
                          </a:solidFill>
                          <a:effectLst/>
                          <a:latin typeface="Arial" panose="020B0604020202020204" pitchFamily="34" charset="0"/>
                          <a:cs typeface="Arial" panose="020B0604020202020204" pitchFamily="34" charset="0"/>
                        </a:rPr>
                        <a:t>Transfers and Subsidies</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Arial" panose="020B0604020202020204" pitchFamily="34" charset="0"/>
                          <a:cs typeface="Arial" panose="020B0604020202020204" pitchFamily="34" charset="0"/>
                        </a:rPr>
                        <a:t>      1 023 042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ctr"/>
                      <a:r>
                        <a:rPr lang="en-ZA" sz="1400" b="0" i="0" u="none" strike="noStrike" dirty="0">
                          <a:solidFill>
                            <a:srgbClr val="000000"/>
                          </a:solidFill>
                          <a:effectLst/>
                          <a:latin typeface="Arial" panose="020B0604020202020204" pitchFamily="34" charset="0"/>
                          <a:cs typeface="Arial" panose="020B0604020202020204" pitchFamily="34" charset="0"/>
                        </a:rPr>
                        <a:t>    958 249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Arial" panose="020B0604020202020204" pitchFamily="34" charset="0"/>
                          <a:cs typeface="Arial" panose="020B0604020202020204" pitchFamily="34" charset="0"/>
                        </a:rPr>
                        <a:t> 1 015 396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Arial" panose="020B0604020202020204" pitchFamily="34" charset="0"/>
                          <a:cs typeface="Arial" panose="020B0604020202020204" pitchFamily="34" charset="0"/>
                        </a:rPr>
                        <a:t> 1 266 146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ctr"/>
                      <a:r>
                        <a:rPr lang="en-ZA" sz="1400" b="0" i="0" u="none" strike="noStrike" dirty="0">
                          <a:solidFill>
                            <a:srgbClr val="000000"/>
                          </a:solidFill>
                          <a:effectLst/>
                          <a:latin typeface="Arial" panose="020B0604020202020204" pitchFamily="34" charset="0"/>
                          <a:cs typeface="Arial" panose="020B0604020202020204" pitchFamily="34" charset="0"/>
                        </a:rPr>
                        <a:t>      1 261 598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DCDB"/>
                    </a:solidFill>
                  </a:tcPr>
                </a:tc>
                <a:tc>
                  <a:txBody>
                    <a:bodyPr/>
                    <a:lstStyle/>
                    <a:p>
                      <a:pPr algn="r" fontAlgn="ctr"/>
                      <a:r>
                        <a:rPr lang="en-ZA" sz="1400" b="0" i="0" u="none" strike="noStrike" dirty="0">
                          <a:solidFill>
                            <a:srgbClr val="000000"/>
                          </a:solidFill>
                          <a:effectLst/>
                          <a:latin typeface="Arial" panose="020B0604020202020204" pitchFamily="34" charset="0"/>
                          <a:cs typeface="Arial" panose="020B0604020202020204" pitchFamily="34" charset="0"/>
                        </a:rPr>
                        <a:t>      2 332 247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ctr"/>
                      <a:r>
                        <a:rPr lang="en-ZA" sz="1400" b="0" i="0" u="none" strike="noStrike" dirty="0">
                          <a:solidFill>
                            <a:srgbClr val="000000"/>
                          </a:solidFill>
                          <a:effectLst/>
                          <a:latin typeface="Arial" panose="020B0604020202020204" pitchFamily="34" charset="0"/>
                          <a:cs typeface="Arial" panose="020B0604020202020204" pitchFamily="34" charset="0"/>
                        </a:rPr>
                        <a:t>   2 460 879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4"/>
                  </a:ext>
                </a:extLst>
              </a:tr>
              <a:tr h="1043853">
                <a:tc>
                  <a:txBody>
                    <a:bodyPr/>
                    <a:lstStyle/>
                    <a:p>
                      <a:pPr algn="l" rtl="0" fontAlgn="ctr"/>
                      <a:r>
                        <a:rPr lang="en-ZA" sz="1400" b="1" i="0" u="none" strike="noStrike" dirty="0">
                          <a:solidFill>
                            <a:srgbClr val="000000"/>
                          </a:solidFill>
                          <a:effectLst/>
                          <a:latin typeface="Arial" panose="020B0604020202020204" pitchFamily="34" charset="0"/>
                          <a:cs typeface="Arial" panose="020B0604020202020204" pitchFamily="34" charset="0"/>
                        </a:rPr>
                        <a:t>Payments for Capital Assets</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Arial" panose="020B0604020202020204" pitchFamily="34" charset="0"/>
                          <a:cs typeface="Arial" panose="020B0604020202020204" pitchFamily="34" charset="0"/>
                        </a:rPr>
                        <a:t>             1 611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Arial" panose="020B0604020202020204" pitchFamily="34" charset="0"/>
                          <a:cs typeface="Arial" panose="020B0604020202020204" pitchFamily="34" charset="0"/>
                        </a:rPr>
                        <a:t>        3 190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Arial" panose="020B0604020202020204" pitchFamily="34" charset="0"/>
                          <a:cs typeface="Arial" panose="020B0604020202020204" pitchFamily="34" charset="0"/>
                        </a:rPr>
                        <a:t>        2 985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ctr"/>
                      <a:r>
                        <a:rPr lang="en-ZA" sz="1400" b="0" i="0" u="none" strike="noStrike">
                          <a:solidFill>
                            <a:srgbClr val="000000"/>
                          </a:solidFill>
                          <a:effectLst/>
                          <a:latin typeface="Arial" panose="020B0604020202020204" pitchFamily="34" charset="0"/>
                          <a:cs typeface="Arial" panose="020B0604020202020204" pitchFamily="34" charset="0"/>
                        </a:rPr>
                        <a:t>        5 554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ctr"/>
                      <a:r>
                        <a:rPr lang="en-ZA" sz="1400" b="0" i="0" u="none" strike="noStrike" dirty="0">
                          <a:solidFill>
                            <a:srgbClr val="000000"/>
                          </a:solidFill>
                          <a:effectLst/>
                          <a:latin typeface="Arial" panose="020B0604020202020204" pitchFamily="34" charset="0"/>
                          <a:cs typeface="Arial" panose="020B0604020202020204" pitchFamily="34" charset="0"/>
                        </a:rPr>
                        <a:t>             5 788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DCDB"/>
                    </a:solidFill>
                  </a:tcPr>
                </a:tc>
                <a:tc>
                  <a:txBody>
                    <a:bodyPr/>
                    <a:lstStyle/>
                    <a:p>
                      <a:pPr algn="r" fontAlgn="ctr"/>
                      <a:r>
                        <a:rPr lang="en-ZA" sz="1400" b="0" i="0" u="none" strike="noStrike">
                          <a:solidFill>
                            <a:srgbClr val="000000"/>
                          </a:solidFill>
                          <a:effectLst/>
                          <a:latin typeface="Arial" panose="020B0604020202020204" pitchFamily="34" charset="0"/>
                          <a:cs typeface="Arial" panose="020B0604020202020204" pitchFamily="34" charset="0"/>
                        </a:rPr>
                        <a:t>             5 973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ctr"/>
                      <a:r>
                        <a:rPr lang="en-ZA" sz="1400" b="0" i="0" u="none" strike="noStrike" dirty="0">
                          <a:solidFill>
                            <a:srgbClr val="000000"/>
                          </a:solidFill>
                          <a:effectLst/>
                          <a:latin typeface="Arial" panose="020B0604020202020204" pitchFamily="34" charset="0"/>
                          <a:cs typeface="Arial" panose="020B0604020202020204" pitchFamily="34" charset="0"/>
                        </a:rPr>
                        <a:t>         6 270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5"/>
                  </a:ext>
                </a:extLst>
              </a:tr>
              <a:tr h="906184">
                <a:tc>
                  <a:txBody>
                    <a:bodyPr/>
                    <a:lstStyle/>
                    <a:p>
                      <a:pPr algn="r" rtl="0" fontAlgn="ctr"/>
                      <a:r>
                        <a:rPr lang="en-ZA" sz="1400" b="1" i="0" u="none" strike="noStrike" dirty="0">
                          <a:solidFill>
                            <a:srgbClr val="000000"/>
                          </a:solidFill>
                          <a:effectLst/>
                          <a:latin typeface="Arial" panose="020B0604020202020204" pitchFamily="34" charset="0"/>
                          <a:cs typeface="Arial" panose="020B0604020202020204" pitchFamily="34" charset="0"/>
                        </a:rPr>
                        <a:t>TOTAL</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fontAlgn="ctr"/>
                      <a:r>
                        <a:rPr lang="en-ZA" sz="1400" b="1" i="0" u="none" strike="noStrike">
                          <a:solidFill>
                            <a:srgbClr val="000000"/>
                          </a:solidFill>
                          <a:effectLst/>
                          <a:latin typeface="Arial" panose="020B0604020202020204" pitchFamily="34" charset="0"/>
                          <a:cs typeface="Arial" panose="020B0604020202020204" pitchFamily="34" charset="0"/>
                        </a:rPr>
                        <a:t>      1 125 536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fontAlgn="ctr"/>
                      <a:r>
                        <a:rPr lang="en-ZA" sz="1400" b="1" i="0" u="none" strike="noStrike" dirty="0">
                          <a:solidFill>
                            <a:srgbClr val="000000"/>
                          </a:solidFill>
                          <a:effectLst/>
                          <a:latin typeface="Arial" panose="020B0604020202020204" pitchFamily="34" charset="0"/>
                          <a:cs typeface="Arial" panose="020B0604020202020204" pitchFamily="34" charset="0"/>
                        </a:rPr>
                        <a:t> 1 098 892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fontAlgn="ctr"/>
                      <a:r>
                        <a:rPr lang="en-ZA" sz="1400" b="1" i="0" u="none" strike="noStrike">
                          <a:solidFill>
                            <a:srgbClr val="000000"/>
                          </a:solidFill>
                          <a:effectLst/>
                          <a:latin typeface="Arial" panose="020B0604020202020204" pitchFamily="34" charset="0"/>
                          <a:cs typeface="Arial" panose="020B0604020202020204" pitchFamily="34" charset="0"/>
                        </a:rPr>
                        <a:t> 1 197 041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fontAlgn="ctr"/>
                      <a:r>
                        <a:rPr lang="en-ZA" sz="1400" b="1" i="0" u="none" strike="noStrike" dirty="0">
                          <a:solidFill>
                            <a:srgbClr val="000000"/>
                          </a:solidFill>
                          <a:effectLst/>
                          <a:latin typeface="Arial" panose="020B0604020202020204" pitchFamily="34" charset="0"/>
                          <a:cs typeface="Arial" panose="020B0604020202020204" pitchFamily="34" charset="0"/>
                        </a:rPr>
                        <a:t> 1 475 670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fontAlgn="ctr"/>
                      <a:r>
                        <a:rPr lang="en-ZA" sz="1400" b="1" i="0" u="none" strike="noStrike" dirty="0">
                          <a:solidFill>
                            <a:srgbClr val="000000"/>
                          </a:solidFill>
                          <a:effectLst/>
                          <a:latin typeface="Arial" panose="020B0604020202020204" pitchFamily="34" charset="0"/>
                          <a:cs typeface="Arial" panose="020B0604020202020204" pitchFamily="34" charset="0"/>
                        </a:rPr>
                        <a:t>      1 488 453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DCDB"/>
                    </a:solidFill>
                  </a:tcPr>
                </a:tc>
                <a:tc>
                  <a:txBody>
                    <a:bodyPr/>
                    <a:lstStyle/>
                    <a:p>
                      <a:pPr algn="r" fontAlgn="ctr"/>
                      <a:r>
                        <a:rPr lang="en-ZA" sz="1400" b="1" i="0" u="none" strike="noStrike" dirty="0">
                          <a:solidFill>
                            <a:srgbClr val="000000"/>
                          </a:solidFill>
                          <a:effectLst/>
                          <a:latin typeface="Arial" panose="020B0604020202020204" pitchFamily="34" charset="0"/>
                          <a:cs typeface="Arial" panose="020B0604020202020204" pitchFamily="34" charset="0"/>
                        </a:rPr>
                        <a:t>      2 574 451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fontAlgn="ctr"/>
                      <a:r>
                        <a:rPr lang="en-ZA" sz="1400" b="1" i="0" u="none" strike="noStrike" dirty="0">
                          <a:solidFill>
                            <a:srgbClr val="000000"/>
                          </a:solidFill>
                          <a:effectLst/>
                          <a:latin typeface="Arial" panose="020B0604020202020204" pitchFamily="34" charset="0"/>
                          <a:cs typeface="Arial" panose="020B0604020202020204" pitchFamily="34" charset="0"/>
                        </a:rPr>
                        <a:t>   2 719 449 </a:t>
                      </a:r>
                    </a:p>
                  </a:txBody>
                  <a:tcPr marL="6927" marR="6927" marT="6927"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99916015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5" name="Picture 6" descr="Picture 6"/>
          <p:cNvPicPr>
            <a:picLocks noChangeAspect="1"/>
          </p:cNvPicPr>
          <p:nvPr/>
        </p:nvPicPr>
        <p:blipFill>
          <a:blip r:embed="rId2" cstate="print">
            <a:extLst/>
          </a:blip>
          <a:srcRect t="24292" b="22405"/>
          <a:stretch>
            <a:fillRect/>
          </a:stretch>
        </p:blipFill>
        <p:spPr>
          <a:xfrm>
            <a:off x="179511" y="6096000"/>
            <a:ext cx="1420689" cy="570325"/>
          </a:xfrm>
          <a:prstGeom prst="rect">
            <a:avLst/>
          </a:prstGeom>
          <a:ln w="12700">
            <a:miter lim="400000"/>
          </a:ln>
        </p:spPr>
      </p:pic>
      <p:sp>
        <p:nvSpPr>
          <p:cNvPr id="637" name="Content Placeholder 2"/>
          <p:cNvSpPr>
            <a:spLocks noGrp="1"/>
          </p:cNvSpPr>
          <p:nvPr>
            <p:ph type="body" idx="1"/>
          </p:nvPr>
        </p:nvSpPr>
        <p:spPr>
          <a:xfrm>
            <a:off x="228599" y="880874"/>
            <a:ext cx="8724016" cy="5257658"/>
          </a:xfrm>
          <a:prstGeom prst="rect">
            <a:avLst/>
          </a:prstGeom>
          <a:solidFill>
            <a:srgbClr val="FFFFFF"/>
          </a:solidFill>
        </p:spPr>
        <p:txBody>
          <a:bodyPr>
            <a:normAutofit fontScale="40000" lnSpcReduction="20000"/>
          </a:bodyPr>
          <a:lstStyle/>
          <a:p>
            <a:pPr algn="just">
              <a:lnSpc>
                <a:spcPct val="120000"/>
              </a:lnSpc>
              <a:spcBef>
                <a:spcPts val="0"/>
              </a:spcBef>
              <a:defRPr sz="1638">
                <a:latin typeface="Arial"/>
                <a:ea typeface="Arial"/>
                <a:cs typeface="Arial"/>
                <a:sym typeface="Arial"/>
              </a:defRPr>
            </a:pPr>
            <a:r>
              <a:rPr lang="en-GB" sz="3500" dirty="0">
                <a:latin typeface="Arial" panose="020B0604020202020204" pitchFamily="34" charset="0"/>
                <a:cs typeface="Arial" panose="020B0604020202020204" pitchFamily="34" charset="0"/>
              </a:rPr>
              <a:t>The establishment of the Department of Small Business Development (DSBD) is grounded in the National Development Plan (NDP) </a:t>
            </a:r>
            <a:endParaRPr lang="en-US" sz="3500" dirty="0">
              <a:latin typeface="Arial" panose="020B0604020202020204" pitchFamily="34" charset="0"/>
              <a:cs typeface="Arial" panose="020B0604020202020204" pitchFamily="34" charset="0"/>
            </a:endParaRPr>
          </a:p>
          <a:p>
            <a:pPr lvl="1" algn="just">
              <a:lnSpc>
                <a:spcPct val="120000"/>
              </a:lnSpc>
              <a:spcBef>
                <a:spcPts val="0"/>
              </a:spcBef>
              <a:buFont typeface="Courier New" panose="02070309020205020404" pitchFamily="49" charset="0"/>
              <a:buChar char="o"/>
              <a:defRPr sz="1638">
                <a:latin typeface="Arial"/>
                <a:ea typeface="Arial"/>
                <a:cs typeface="Arial"/>
                <a:sym typeface="Arial"/>
              </a:defRPr>
            </a:pPr>
            <a:r>
              <a:rPr lang="en-GB" sz="3500" dirty="0">
                <a:latin typeface="Arial" panose="020B0604020202020204" pitchFamily="34" charset="0"/>
                <a:cs typeface="Arial" panose="020B0604020202020204" pitchFamily="34" charset="0"/>
              </a:rPr>
              <a:t>The NDP aims to eradicate poverty, increase employment and reduce inequality by 2030. The NDP lays the foundation for long-term planning for this radical socio-economic agenda over the next 20 years. Its implementation will be a people-driven process to which everyone is able to contribute. Where appropriate, the plan will be adapted to meet changing conditions and incorporate key learnings.</a:t>
            </a:r>
          </a:p>
          <a:p>
            <a:pPr lvl="1" algn="just">
              <a:lnSpc>
                <a:spcPct val="120000"/>
              </a:lnSpc>
              <a:spcBef>
                <a:spcPts val="0"/>
              </a:spcBef>
              <a:buFont typeface="Courier New" panose="02070309020205020404" pitchFamily="49" charset="0"/>
              <a:buChar char="o"/>
              <a:defRPr sz="1638">
                <a:latin typeface="Arial"/>
                <a:ea typeface="Arial"/>
                <a:cs typeface="Arial"/>
                <a:sym typeface="Arial"/>
              </a:defRPr>
            </a:pPr>
            <a:r>
              <a:rPr lang="en-ZA" sz="3500" dirty="0">
                <a:latin typeface="Arial" panose="020B0604020202020204" pitchFamily="34" charset="0"/>
                <a:cs typeface="Arial" panose="020B0604020202020204" pitchFamily="34" charset="0"/>
              </a:rPr>
              <a:t>Hence a dedicated department was established towards advancing the development of sustainable SMME’s and Cooperatives as key levers for job creation and the reduction of poverty and inequality; and with a specific focus on youth, women and people with disabilities, especially in rural areas and townships; as well as high-growth businesses with the potential to be catapulted to the centre of the mainstream economy to disrupt the concentration and structure of the economy </a:t>
            </a:r>
          </a:p>
          <a:p>
            <a:pPr marL="0" indent="0" algn="just" defTabSz="832104">
              <a:lnSpc>
                <a:spcPct val="120000"/>
              </a:lnSpc>
              <a:spcBef>
                <a:spcPts val="0"/>
              </a:spcBef>
              <a:buNone/>
              <a:defRPr sz="1638">
                <a:latin typeface="Arial"/>
                <a:ea typeface="Arial"/>
                <a:cs typeface="Arial"/>
                <a:sym typeface="Arial"/>
              </a:defRPr>
            </a:pPr>
            <a:endParaRPr lang="en-ZA" sz="1800" dirty="0">
              <a:latin typeface="Arial"/>
              <a:ea typeface="Arial"/>
              <a:cs typeface="Arial"/>
            </a:endParaRPr>
          </a:p>
          <a:p>
            <a:pPr algn="just">
              <a:lnSpc>
                <a:spcPct val="120000"/>
              </a:lnSpc>
              <a:spcBef>
                <a:spcPts val="0"/>
              </a:spcBef>
              <a:defRPr sz="1638">
                <a:latin typeface="Arial"/>
                <a:ea typeface="Arial"/>
                <a:cs typeface="Arial"/>
                <a:sym typeface="Arial"/>
              </a:defRPr>
            </a:pPr>
            <a:endParaRPr lang="en-ZA" sz="2900" dirty="0">
              <a:latin typeface="Arial" panose="020B0604020202020204" pitchFamily="34" charset="0"/>
              <a:cs typeface="Arial" panose="020B0604020202020204" pitchFamily="34" charset="0"/>
            </a:endParaRPr>
          </a:p>
          <a:p>
            <a:pPr algn="just">
              <a:lnSpc>
                <a:spcPct val="120000"/>
              </a:lnSpc>
              <a:spcBef>
                <a:spcPts val="0"/>
              </a:spcBef>
              <a:defRPr sz="1638">
                <a:latin typeface="Arial"/>
                <a:ea typeface="Arial"/>
                <a:cs typeface="Arial"/>
                <a:sym typeface="Arial"/>
              </a:defRPr>
            </a:pPr>
            <a:r>
              <a:rPr lang="en-ZA" sz="3400" dirty="0">
                <a:latin typeface="Arial" panose="020B0604020202020204" pitchFamily="34" charset="0"/>
                <a:cs typeface="Arial" panose="020B0604020202020204" pitchFamily="34" charset="0"/>
              </a:rPr>
              <a:t>The Proclamation of DSBD in July 2014 included the designation as the Executive Authority for the </a:t>
            </a:r>
            <a:r>
              <a:rPr lang="en-ZA" sz="3400" b="1" dirty="0">
                <a:latin typeface="Arial" panose="020B0604020202020204" pitchFamily="34" charset="0"/>
                <a:cs typeface="Arial" panose="020B0604020202020204" pitchFamily="34" charset="0"/>
              </a:rPr>
              <a:t>Small Enterprise Development Agency (</a:t>
            </a:r>
            <a:r>
              <a:rPr lang="en-ZA" sz="3400" b="1" dirty="0" err="1">
                <a:latin typeface="Arial" panose="020B0604020202020204" pitchFamily="34" charset="0"/>
                <a:cs typeface="Arial" panose="020B0604020202020204" pitchFamily="34" charset="0"/>
              </a:rPr>
              <a:t>Seda</a:t>
            </a:r>
            <a:r>
              <a:rPr lang="en-ZA" sz="3400" b="1" dirty="0">
                <a:latin typeface="Arial" panose="020B0604020202020204" pitchFamily="34" charset="0"/>
                <a:cs typeface="Arial" panose="020B0604020202020204" pitchFamily="34" charset="0"/>
              </a:rPr>
              <a:t>)</a:t>
            </a:r>
          </a:p>
          <a:p>
            <a:pPr algn="just">
              <a:lnSpc>
                <a:spcPct val="120000"/>
              </a:lnSpc>
              <a:spcBef>
                <a:spcPts val="0"/>
              </a:spcBef>
              <a:defRPr sz="1638">
                <a:latin typeface="Arial"/>
                <a:ea typeface="Arial"/>
                <a:cs typeface="Arial"/>
                <a:sym typeface="Arial"/>
              </a:defRPr>
            </a:pPr>
            <a:endParaRPr lang="en-ZA" sz="3400" b="1" dirty="0">
              <a:latin typeface="Arial" panose="020B0604020202020204" pitchFamily="34" charset="0"/>
              <a:cs typeface="Arial" panose="020B0604020202020204" pitchFamily="34" charset="0"/>
            </a:endParaRPr>
          </a:p>
          <a:p>
            <a:pPr algn="just">
              <a:lnSpc>
                <a:spcPct val="120000"/>
              </a:lnSpc>
              <a:spcBef>
                <a:spcPts val="0"/>
              </a:spcBef>
              <a:defRPr sz="1638">
                <a:latin typeface="Arial"/>
                <a:ea typeface="Arial"/>
                <a:cs typeface="Arial"/>
                <a:sym typeface="Arial"/>
              </a:defRPr>
            </a:pPr>
            <a:r>
              <a:rPr lang="en-ZA" sz="3400" dirty="0">
                <a:latin typeface="Arial" panose="020B0604020202020204" pitchFamily="34" charset="0"/>
                <a:cs typeface="Arial" panose="020B0604020202020204" pitchFamily="34" charset="0"/>
              </a:rPr>
              <a:t>The Economic Development Department (EDD) legally remains the Executive Authority of the </a:t>
            </a:r>
            <a:r>
              <a:rPr lang="en-ZA" sz="3400" b="1" dirty="0">
                <a:latin typeface="Arial" panose="020B0604020202020204" pitchFamily="34" charset="0"/>
                <a:cs typeface="Arial" panose="020B0604020202020204" pitchFamily="34" charset="0"/>
              </a:rPr>
              <a:t>Small Enterprise Finance Agency (</a:t>
            </a:r>
            <a:r>
              <a:rPr lang="en-ZA" sz="3400" b="1" dirty="0" err="1">
                <a:latin typeface="Arial" panose="020B0604020202020204" pitchFamily="34" charset="0"/>
                <a:cs typeface="Arial" panose="020B0604020202020204" pitchFamily="34" charset="0"/>
              </a:rPr>
              <a:t>sefa</a:t>
            </a:r>
            <a:r>
              <a:rPr lang="en-ZA" sz="3400" b="1" dirty="0">
                <a:latin typeface="Arial" panose="020B0604020202020204" pitchFamily="34" charset="0"/>
                <a:cs typeface="Arial" panose="020B0604020202020204" pitchFamily="34" charset="0"/>
              </a:rPr>
              <a:t>), </a:t>
            </a:r>
            <a:r>
              <a:rPr lang="en-ZA" sz="3400" dirty="0">
                <a:latin typeface="Arial" panose="020B0604020202020204" pitchFamily="34" charset="0"/>
                <a:cs typeface="Arial" panose="020B0604020202020204" pitchFamily="34" charset="0"/>
              </a:rPr>
              <a:t>a subsidiary of the Industrial Development Corporation (IDC). With effect October 2015, this public entity functionally reports to DSBD as its Executive Authority through an </a:t>
            </a:r>
            <a:r>
              <a:rPr lang="en-ZA" sz="3400" dirty="0" err="1">
                <a:latin typeface="Arial" panose="020B0604020202020204" pitchFamily="34" charset="0"/>
                <a:cs typeface="Arial" panose="020B0604020202020204" pitchFamily="34" charset="0"/>
              </a:rPr>
              <a:t>MoA</a:t>
            </a:r>
            <a:r>
              <a:rPr lang="en-ZA" sz="3400" dirty="0">
                <a:latin typeface="Arial" panose="020B0604020202020204" pitchFamily="34" charset="0"/>
                <a:cs typeface="Arial" panose="020B0604020202020204" pitchFamily="34" charset="0"/>
              </a:rPr>
              <a:t> between the Minister in line with a Cabinet directive and decision. However, this arrangement remains clumsy as the entity is required to report to two Portfolio Committees and Shareholder Compacts are unduly delayed because it has to be approved by the Boards of </a:t>
            </a:r>
            <a:r>
              <a:rPr lang="en-ZA" sz="3400" dirty="0" err="1">
                <a:latin typeface="Arial" panose="020B0604020202020204" pitchFamily="34" charset="0"/>
                <a:cs typeface="Arial" panose="020B0604020202020204" pitchFamily="34" charset="0"/>
              </a:rPr>
              <a:t>sefa</a:t>
            </a:r>
            <a:r>
              <a:rPr lang="en-ZA" sz="3400" dirty="0">
                <a:latin typeface="Arial" panose="020B0604020202020204" pitchFamily="34" charset="0"/>
                <a:cs typeface="Arial" panose="020B0604020202020204" pitchFamily="34" charset="0"/>
              </a:rPr>
              <a:t> and IDC and two (2) Ministers</a:t>
            </a:r>
          </a:p>
        </p:txBody>
      </p:sp>
      <p:sp>
        <p:nvSpPr>
          <p:cNvPr id="7" name="Right Triangle 6">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636" name="Slide Number Placeholder 2"/>
          <p:cNvSpPr>
            <a:spLocks noGrp="1"/>
          </p:cNvSpPr>
          <p:nvPr>
            <p:ph type="sldNum" sz="quarter" idx="2"/>
          </p:nvPr>
        </p:nvSpPr>
        <p:spPr>
          <a:xfrm>
            <a:off x="8821740" y="6536324"/>
            <a:ext cx="206145" cy="338554"/>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600" b="1">
                <a:solidFill>
                  <a:schemeClr val="bg1"/>
                </a:solidFill>
                <a:latin typeface="Arial" panose="020B0604020202020204" pitchFamily="34" charset="0"/>
                <a:cs typeface="Arial" panose="020B0604020202020204" pitchFamily="34" charset="0"/>
              </a:rPr>
              <a:pPr/>
              <a:t>4</a:t>
            </a:fld>
            <a:endParaRPr sz="1600" b="1" dirty="0">
              <a:solidFill>
                <a:schemeClr val="bg1"/>
              </a:solidFill>
              <a:latin typeface="Arial" panose="020B0604020202020204" pitchFamily="34" charset="0"/>
              <a:cs typeface="Arial" panose="020B0604020202020204" pitchFamily="34" charset="0"/>
            </a:endParaRPr>
          </a:p>
        </p:txBody>
      </p:sp>
      <p:sp>
        <p:nvSpPr>
          <p:cNvPr id="8" name="Content Placeholder 6"/>
          <p:cNvSpPr txBox="1">
            <a:spLocks/>
          </p:cNvSpPr>
          <p:nvPr/>
        </p:nvSpPr>
        <p:spPr bwMode="auto">
          <a:xfrm>
            <a:off x="0" y="24192"/>
            <a:ext cx="9143999" cy="762000"/>
          </a:xfrm>
          <a:prstGeom prst="rect">
            <a:avLst/>
          </a:prstGeom>
          <a:solidFill>
            <a:schemeClr val="accent3">
              <a:lumMod val="40000"/>
              <a:lumOff val="6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r"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0" cap="small" spc="0" normalizeH="0" noProof="0" dirty="0">
                <a:ln>
                  <a:noFill/>
                </a:ln>
                <a:solidFill>
                  <a:srgbClr val="000000"/>
                </a:solidFill>
                <a:effectLst/>
                <a:uLnTx/>
                <a:uFillTx/>
                <a:latin typeface="Arial" pitchFamily="34" charset="0"/>
                <a:ea typeface="+mn-ea"/>
                <a:cs typeface="Arial" pitchFamily="34" charset="0"/>
              </a:rPr>
              <a:t>Establishment of the Department</a:t>
            </a:r>
          </a:p>
        </p:txBody>
      </p:sp>
    </p:spTree>
    <p:extLst>
      <p:ext uri="{BB962C8B-B14F-4D97-AF65-F5344CB8AC3E}">
        <p14:creationId xmlns:p14="http://schemas.microsoft.com/office/powerpoint/2010/main" xmlns="" val="2256556061"/>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969"/>
            <a:ext cx="8077200" cy="1371600"/>
          </a:xfrm>
        </p:spPr>
        <p:txBody>
          <a:bodyPr>
            <a:normAutofit fontScale="90000"/>
          </a:bodyPr>
          <a:lstStyle/>
          <a:p>
            <a:r>
              <a:rPr lang="en-US" dirty="0"/>
              <a:t/>
            </a:r>
            <a:br>
              <a:rPr lang="en-US" dirty="0"/>
            </a:br>
            <a:r>
              <a:rPr lang="en-US" sz="4000" b="1" dirty="0">
                <a:latin typeface="Arial" panose="020B0604020202020204" pitchFamily="34" charset="0"/>
                <a:cs typeface="Arial" panose="020B0604020202020204" pitchFamily="34" charset="0"/>
              </a:rPr>
              <a:t/>
            </a:r>
            <a:br>
              <a:rPr lang="en-US" sz="4000" b="1" dirty="0">
                <a:latin typeface="Arial" panose="020B0604020202020204" pitchFamily="34" charset="0"/>
                <a:cs typeface="Arial" panose="020B0604020202020204" pitchFamily="34" charset="0"/>
              </a:rPr>
            </a:br>
            <a:endParaRPr lang="en-US" sz="4000" b="1" dirty="0">
              <a:latin typeface="Arial" panose="020B0604020202020204" pitchFamily="34" charset="0"/>
              <a:cs typeface="Arial" panose="020B0604020202020204" pitchFamily="34" charset="0"/>
            </a:endParaRPr>
          </a:p>
        </p:txBody>
      </p:sp>
      <p:sp>
        <p:nvSpPr>
          <p:cNvPr id="5" name="Title 1"/>
          <p:cNvSpPr txBox="1">
            <a:spLocks/>
          </p:cNvSpPr>
          <p:nvPr/>
        </p:nvSpPr>
        <p:spPr>
          <a:xfrm>
            <a:off x="0" y="-20549"/>
            <a:ext cx="9144000" cy="619432"/>
          </a:xfrm>
          <a:prstGeom prst="rect">
            <a:avLst/>
          </a:prstGeom>
          <a:solidFill>
            <a:srgbClr val="C3D69B"/>
          </a:solidFill>
          <a:ln w="12700">
            <a:miter lim="400000"/>
          </a:ln>
          <a:effectLst>
            <a:outerShdw blurRad="50800" dist="50800" dir="5400000" rotWithShape="0">
              <a:schemeClr val="accent6"/>
            </a:outerShdw>
          </a:effectLst>
          <a:extLst>
            <a:ext uri="{C572A759-6A51-4108-AA02-DFA0A04FC94B}">
              <ma14:wrappingTextBoxFlag xmlns:ma14="http://schemas.microsoft.com/office/mac/drawingml/2011/main" xmlns="" val="1"/>
            </a:ext>
          </a:extLst>
        </p:spPr>
        <p:txBody>
          <a:bodyPr lIns="45719" rIns="45719" anchor="ctr">
            <a:noAutofit/>
          </a:bodyPr>
          <a:lstStyle>
            <a:lvl1pPr marL="0" marR="0" indent="0" algn="r"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en-ZA" sz="3200" b="1" cap="small" dirty="0">
                <a:solidFill>
                  <a:schemeClr val="tx1"/>
                </a:solidFill>
                <a:latin typeface="Arial" panose="020B0604020202020204" pitchFamily="34" charset="0"/>
                <a:cs typeface="Arial" panose="020B0604020202020204" pitchFamily="34" charset="0"/>
              </a:rPr>
              <a:t/>
            </a:r>
            <a:br>
              <a:rPr lang="en-ZA" sz="3200" b="1" cap="small" dirty="0">
                <a:solidFill>
                  <a:schemeClr val="tx1"/>
                </a:solidFill>
                <a:latin typeface="Arial" panose="020B0604020202020204" pitchFamily="34" charset="0"/>
                <a:cs typeface="Arial" panose="020B0604020202020204" pitchFamily="34" charset="0"/>
              </a:rPr>
            </a:br>
            <a:r>
              <a:rPr lang="en-ZA" sz="3200" b="1" cap="small" dirty="0">
                <a:solidFill>
                  <a:schemeClr val="tx1"/>
                </a:solidFill>
                <a:latin typeface="Arial" panose="020B0604020202020204" pitchFamily="34" charset="0"/>
                <a:cs typeface="Arial" panose="020B0604020202020204" pitchFamily="34" charset="0"/>
              </a:rPr>
              <a:t> </a:t>
            </a:r>
            <a:r>
              <a:rPr lang="en-US" sz="3200" b="1" cap="small" dirty="0">
                <a:solidFill>
                  <a:schemeClr val="tx1"/>
                </a:solidFill>
                <a:latin typeface="Arial" panose="020B0604020202020204" pitchFamily="34" charset="0"/>
                <a:cs typeface="Arial" panose="020B0604020202020204" pitchFamily="34" charset="0"/>
              </a:rPr>
              <a:t>Main Pressure Points</a:t>
            </a:r>
          </a:p>
          <a:p>
            <a:pPr algn="ctr" hangingPunct="1"/>
            <a:endParaRPr lang="en-ZA" sz="3200" b="1" dirty="0">
              <a:latin typeface="Arial" panose="020B0604020202020204" pitchFamily="34" charset="0"/>
              <a:ea typeface="+mn-ea"/>
              <a:cs typeface="Arial" panose="020B0604020202020204" pitchFamily="34" charset="0"/>
              <a:sym typeface="Calibri"/>
            </a:endParaRPr>
          </a:p>
        </p:txBody>
      </p:sp>
      <p:pic>
        <p:nvPicPr>
          <p:cNvPr id="6" name="Picture 6" descr="Picture 6"/>
          <p:cNvPicPr>
            <a:picLocks noChangeAspect="1"/>
          </p:cNvPicPr>
          <p:nvPr/>
        </p:nvPicPr>
        <p:blipFill>
          <a:blip r:embed="rId2" cstate="print">
            <a:extLst/>
          </a:blip>
          <a:srcRect t="24292" b="22405"/>
          <a:stretch>
            <a:fillRect/>
          </a:stretch>
        </p:blipFill>
        <p:spPr>
          <a:xfrm>
            <a:off x="179511" y="6019799"/>
            <a:ext cx="1954090" cy="646525"/>
          </a:xfrm>
          <a:prstGeom prst="rect">
            <a:avLst/>
          </a:prstGeom>
          <a:ln w="12700">
            <a:miter lim="400000"/>
          </a:ln>
        </p:spPr>
      </p:pic>
      <p:sp>
        <p:nvSpPr>
          <p:cNvPr id="7" name="Right Triangle 6">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4" name="Slide Number Placeholder 3"/>
          <p:cNvSpPr>
            <a:spLocks noGrp="1"/>
          </p:cNvSpPr>
          <p:nvPr>
            <p:ph type="sldNum" sz="quarter" idx="4294967295"/>
          </p:nvPr>
        </p:nvSpPr>
        <p:spPr>
          <a:xfrm>
            <a:off x="8800753" y="6444069"/>
            <a:ext cx="300722" cy="338554"/>
          </a:xfrm>
          <a:prstGeom prst="rect">
            <a:avLst/>
          </a:prstGeom>
        </p:spPr>
        <p:txBody>
          <a:bodyPr/>
          <a:lstStyle/>
          <a:p>
            <a:pPr>
              <a:defRPr/>
            </a:pPr>
            <a:fld id="{DB5779ED-BA85-4BB7-87D5-1680811E86D2}" type="slidenum">
              <a:rPr lang="en-US" sz="1600" b="1" smtClean="0">
                <a:solidFill>
                  <a:schemeClr val="bg1"/>
                </a:solidFill>
              </a:rPr>
              <a:pPr>
                <a:defRPr/>
              </a:pPr>
              <a:t>40</a:t>
            </a:fld>
            <a:endParaRPr lang="en-US" sz="1600" b="1" dirty="0">
              <a:solidFill>
                <a:schemeClr val="bg1"/>
              </a:solidFill>
            </a:endParaRPr>
          </a:p>
        </p:txBody>
      </p:sp>
      <p:sp>
        <p:nvSpPr>
          <p:cNvPr id="9" name="TextBox 8"/>
          <p:cNvSpPr txBox="1"/>
          <p:nvPr/>
        </p:nvSpPr>
        <p:spPr>
          <a:xfrm>
            <a:off x="76201" y="688769"/>
            <a:ext cx="9025274" cy="53245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kumimoji="0" lang="en-ZA" sz="20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Compensation of</a:t>
            </a:r>
            <a:r>
              <a:rPr kumimoji="0" lang="en-ZA" sz="20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Calibri"/>
              </a:rPr>
              <a:t> </a:t>
            </a:r>
            <a:r>
              <a:rPr lang="en-ZA" sz="2000" b="1" dirty="0">
                <a:latin typeface="Arial" panose="020B0604020202020204" pitchFamily="34" charset="0"/>
                <a:cs typeface="Arial" panose="020B0604020202020204" pitchFamily="34" charset="0"/>
              </a:rPr>
              <a:t>E</a:t>
            </a:r>
            <a:r>
              <a:rPr kumimoji="0" lang="en-ZA" sz="20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Calibri"/>
              </a:rPr>
              <a:t>mployees (</a:t>
            </a:r>
            <a:r>
              <a:rPr kumimoji="0" lang="en-ZA" sz="2000" b="1" i="0" u="none" strike="noStrike" cap="none" spc="0" normalizeH="0" dirty="0" err="1">
                <a:ln>
                  <a:noFill/>
                </a:ln>
                <a:solidFill>
                  <a:srgbClr val="000000"/>
                </a:solidFill>
                <a:effectLst/>
                <a:uFillTx/>
                <a:latin typeface="Arial" panose="020B0604020202020204" pitchFamily="34" charset="0"/>
                <a:cs typeface="Arial" panose="020B0604020202020204" pitchFamily="34" charset="0"/>
                <a:sym typeface="Calibri"/>
              </a:rPr>
              <a:t>CoE</a:t>
            </a:r>
            <a:r>
              <a:rPr kumimoji="0" lang="en-ZA" sz="2000" b="1" i="0" u="none" strike="noStrike" cap="none" spc="0" normalizeH="0">
                <a:ln>
                  <a:noFill/>
                </a:ln>
                <a:solidFill>
                  <a:srgbClr val="000000"/>
                </a:solidFill>
                <a:effectLst/>
                <a:uFillTx/>
                <a:latin typeface="Arial" panose="020B0604020202020204" pitchFamily="34" charset="0"/>
                <a:cs typeface="Arial" panose="020B0604020202020204" pitchFamily="34" charset="0"/>
                <a:sym typeface="Calibri"/>
              </a:rPr>
              <a:t>): </a:t>
            </a:r>
            <a:endParaRPr kumimoji="0" lang="en-ZA" sz="20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Calibri"/>
            </a:endParaRPr>
          </a:p>
          <a:p>
            <a:pPr marR="0" algn="l" defTabSz="914400" rtl="0" fontAlgn="auto" latinLnBrk="0" hangingPunct="0">
              <a:lnSpc>
                <a:spcPct val="100000"/>
              </a:lnSpc>
              <a:spcBef>
                <a:spcPts val="0"/>
              </a:spcBef>
              <a:spcAft>
                <a:spcPts val="0"/>
              </a:spcAft>
              <a:buClrTx/>
              <a:buSzTx/>
              <a:tabLst/>
            </a:pPr>
            <a:r>
              <a:rPr lang="en-GB" sz="2000" b="1" dirty="0">
                <a:latin typeface="Arial" panose="020B0604020202020204" pitchFamily="34" charset="0"/>
                <a:cs typeface="Arial" panose="020B0604020202020204" pitchFamily="34" charset="0"/>
              </a:rPr>
              <a:t>a)</a:t>
            </a:r>
            <a:endParaRPr kumimoji="0" lang="en-ZA" sz="20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Calibri"/>
            </a:endParaRPr>
          </a:p>
          <a:p>
            <a:pPr marL="804863" lvl="2" indent="-354013">
              <a:buFont typeface="+mj-lt"/>
              <a:buAutoNum type="romanLcPeriod"/>
            </a:pPr>
            <a:r>
              <a:rPr lang="en-ZA" sz="2000" dirty="0">
                <a:solidFill>
                  <a:schemeClr val="tx1"/>
                </a:solidFill>
                <a:latin typeface="Arial" panose="020B0604020202020204" pitchFamily="34" charset="0"/>
                <a:cs typeface="Arial" panose="020B0604020202020204" pitchFamily="34" charset="0"/>
              </a:rPr>
              <a:t>Initial 2018/19 COE allocated R141,356 million.</a:t>
            </a:r>
          </a:p>
          <a:p>
            <a:pPr marL="804863" lvl="2" indent="-354013">
              <a:buFont typeface="+mj-lt"/>
              <a:buAutoNum type="romanLcPeriod"/>
            </a:pPr>
            <a:r>
              <a:rPr lang="en-ZA" sz="2000" dirty="0">
                <a:solidFill>
                  <a:schemeClr val="tx1"/>
                </a:solidFill>
                <a:latin typeface="Arial" panose="020B0604020202020204" pitchFamily="34" charset="0"/>
                <a:cs typeface="Arial" panose="020B0604020202020204" pitchFamily="34" charset="0"/>
              </a:rPr>
              <a:t>R141,153 million committed (estimated at 7% annual adjustment)</a:t>
            </a:r>
          </a:p>
          <a:p>
            <a:pPr marL="804863" lvl="2" indent="-354013">
              <a:buFont typeface="+mj-lt"/>
              <a:buAutoNum type="romanLcPeriod"/>
            </a:pPr>
            <a:r>
              <a:rPr lang="en-ZA" sz="2000" dirty="0">
                <a:solidFill>
                  <a:schemeClr val="tx1"/>
                </a:solidFill>
                <a:latin typeface="Arial" panose="020B0604020202020204" pitchFamily="34" charset="0"/>
                <a:cs typeface="Arial" panose="020B0604020202020204" pitchFamily="34" charset="0"/>
              </a:rPr>
              <a:t>Consists of 210 permanent posts</a:t>
            </a:r>
          </a:p>
          <a:p>
            <a:pPr marL="804863" lvl="2" indent="-354013">
              <a:buFont typeface="+mj-lt"/>
              <a:buAutoNum type="romanLcPeriod"/>
            </a:pPr>
            <a:r>
              <a:rPr lang="en-ZA" sz="2000" dirty="0">
                <a:solidFill>
                  <a:schemeClr val="tx1"/>
                </a:solidFill>
                <a:latin typeface="Arial" panose="020B0604020202020204" pitchFamily="34" charset="0"/>
                <a:cs typeface="Arial" panose="020B0604020202020204" pitchFamily="34" charset="0"/>
              </a:rPr>
              <a:t>Decreased to </a:t>
            </a:r>
            <a:r>
              <a:rPr lang="en-ZA" sz="2000" b="1" dirty="0">
                <a:solidFill>
                  <a:schemeClr val="tx1"/>
                </a:solidFill>
                <a:latin typeface="Arial" panose="020B0604020202020204" pitchFamily="34" charset="0"/>
                <a:cs typeface="Arial" panose="020B0604020202020204" pitchFamily="34" charset="0"/>
              </a:rPr>
              <a:t>R140.810 million </a:t>
            </a:r>
            <a:r>
              <a:rPr lang="en-ZA" sz="2000" dirty="0">
                <a:solidFill>
                  <a:schemeClr val="tx1"/>
                </a:solidFill>
                <a:latin typeface="Arial" panose="020B0604020202020204" pitchFamily="34" charset="0"/>
                <a:cs typeface="Arial" panose="020B0604020202020204" pitchFamily="34" charset="0"/>
              </a:rPr>
              <a:t>for 2018/19 (as communicated in March 2018). </a:t>
            </a:r>
          </a:p>
          <a:p>
            <a:pPr marL="804863" lvl="2" indent="-354013">
              <a:buFont typeface="+mj-lt"/>
              <a:buAutoNum type="romanLcPeriod"/>
            </a:pPr>
            <a:r>
              <a:rPr lang="en-ZA" sz="2000" dirty="0">
                <a:solidFill>
                  <a:schemeClr val="tx1"/>
                </a:solidFill>
                <a:latin typeface="Arial" panose="020B0604020202020204" pitchFamily="34" charset="0"/>
                <a:cs typeface="Arial" panose="020B0604020202020204" pitchFamily="34" charset="0"/>
              </a:rPr>
              <a:t>Shortfall of 343,000 due to decrease in compensation budget</a:t>
            </a:r>
          </a:p>
          <a:p>
            <a:pPr marL="804863" lvl="2" indent="-354013">
              <a:buFont typeface="+mj-lt"/>
              <a:buAutoNum type="romanLcPeriod"/>
            </a:pPr>
            <a:r>
              <a:rPr lang="en-ZA" sz="2000" dirty="0">
                <a:solidFill>
                  <a:schemeClr val="tx1"/>
                </a:solidFill>
                <a:latin typeface="Arial" panose="020B0604020202020204" pitchFamily="34" charset="0"/>
                <a:cs typeface="Arial" panose="020B0604020202020204" pitchFamily="34" charset="0"/>
              </a:rPr>
              <a:t>Should the annual adjustment be less than 7% at 6% the Department will be within the COE budget at 139,834 million. </a:t>
            </a:r>
          </a:p>
          <a:p>
            <a:pPr marL="450850" lvl="2" indent="0"/>
            <a:endParaRPr lang="en-ZA" sz="2000" dirty="0">
              <a:solidFill>
                <a:schemeClr val="tx1"/>
              </a:solidFill>
              <a:latin typeface="Arial" panose="020B0604020202020204" pitchFamily="34" charset="0"/>
              <a:cs typeface="Arial" panose="020B0604020202020204" pitchFamily="34" charset="0"/>
            </a:endParaRPr>
          </a:p>
          <a:p>
            <a:pPr lvl="2" indent="0"/>
            <a:r>
              <a:rPr lang="en-ZA" sz="2000" b="1" dirty="0">
                <a:solidFill>
                  <a:schemeClr val="tx1"/>
                </a:solidFill>
                <a:latin typeface="Arial" panose="020B0604020202020204" pitchFamily="34" charset="0"/>
                <a:cs typeface="Arial" panose="020B0604020202020204" pitchFamily="34" charset="0"/>
              </a:rPr>
              <a:t>b)  Resourcing the proposed functional structure</a:t>
            </a:r>
          </a:p>
          <a:p>
            <a:pPr marL="804863" lvl="2" indent="-354013">
              <a:buFont typeface="+mj-lt"/>
              <a:buAutoNum type="romanLcPeriod"/>
            </a:pPr>
            <a:r>
              <a:rPr lang="en-ZA" sz="2000" dirty="0">
                <a:solidFill>
                  <a:schemeClr val="tx1"/>
                </a:solidFill>
                <a:latin typeface="Arial" panose="020B0604020202020204" pitchFamily="34" charset="0"/>
                <a:cs typeface="Arial" panose="020B0604020202020204" pitchFamily="34" charset="0"/>
              </a:rPr>
              <a:t>Require additional 70,523 million </a:t>
            </a:r>
          </a:p>
          <a:p>
            <a:pPr marL="804863" lvl="2" indent="-354013">
              <a:buFont typeface="+mj-lt"/>
              <a:buAutoNum type="romanLcPeriod"/>
            </a:pPr>
            <a:r>
              <a:rPr lang="en-ZA" sz="2000" dirty="0">
                <a:solidFill>
                  <a:schemeClr val="tx1"/>
                </a:solidFill>
                <a:latin typeface="Arial" panose="020B0604020202020204" pitchFamily="34" charset="0"/>
                <a:cs typeface="Arial" panose="020B0604020202020204" pitchFamily="34" charset="0"/>
              </a:rPr>
              <a:t>Result in overall COE budget of R211, 333 million</a:t>
            </a:r>
          </a:p>
          <a:p>
            <a:pPr marL="804863" lvl="2" indent="-354013">
              <a:buFont typeface="+mj-lt"/>
              <a:buAutoNum type="romanLcPeriod"/>
            </a:pPr>
            <a:r>
              <a:rPr lang="en-ZA" sz="2000" dirty="0">
                <a:solidFill>
                  <a:schemeClr val="tx1"/>
                </a:solidFill>
                <a:latin typeface="Arial" panose="020B0604020202020204" pitchFamily="34" charset="0"/>
                <a:cs typeface="Arial" panose="020B0604020202020204" pitchFamily="34" charset="0"/>
              </a:rPr>
              <a:t>Consists of 103 new posts – total of 313 posts</a:t>
            </a:r>
          </a:p>
          <a:p>
            <a:pPr marL="804863" lvl="2" indent="-354013">
              <a:buFont typeface="+mj-lt"/>
              <a:buAutoNum type="romanLcPeriod"/>
            </a:pPr>
            <a:r>
              <a:rPr lang="en-ZA" sz="2000" dirty="0">
                <a:solidFill>
                  <a:schemeClr val="tx1"/>
                </a:solidFill>
                <a:latin typeface="Arial" panose="020B0604020202020204" pitchFamily="34" charset="0"/>
                <a:cs typeface="Arial" panose="020B0604020202020204" pitchFamily="34" charset="0"/>
              </a:rPr>
              <a:t>To be increased with approximately 35 new posts per annum over the medium term to allow for recruitment and selection processes.</a:t>
            </a:r>
            <a:endParaRPr kumimoji="0" lang="en-ZA" sz="20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xmlns="" val="2359201896"/>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969"/>
            <a:ext cx="8077200" cy="1371600"/>
          </a:xfrm>
        </p:spPr>
        <p:txBody>
          <a:bodyPr>
            <a:normAutofit fontScale="90000"/>
          </a:bodyPr>
          <a:lstStyle/>
          <a:p>
            <a:r>
              <a:rPr lang="en-US" dirty="0"/>
              <a:t/>
            </a:r>
            <a:br>
              <a:rPr lang="en-US" dirty="0"/>
            </a:br>
            <a:r>
              <a:rPr lang="en-US" sz="4000" b="1" dirty="0">
                <a:latin typeface="Arial" panose="020B0604020202020204" pitchFamily="34" charset="0"/>
                <a:cs typeface="Arial" panose="020B0604020202020204" pitchFamily="34" charset="0"/>
              </a:rPr>
              <a:t/>
            </a:r>
            <a:br>
              <a:rPr lang="en-US" sz="4000" b="1" dirty="0">
                <a:latin typeface="Arial" panose="020B0604020202020204" pitchFamily="34" charset="0"/>
                <a:cs typeface="Arial" panose="020B0604020202020204" pitchFamily="34" charset="0"/>
              </a:rPr>
            </a:br>
            <a:endParaRPr lang="en-US" sz="4000" b="1" dirty="0">
              <a:latin typeface="Arial" panose="020B0604020202020204" pitchFamily="34" charset="0"/>
              <a:cs typeface="Arial" panose="020B0604020202020204" pitchFamily="34" charset="0"/>
            </a:endParaRPr>
          </a:p>
        </p:txBody>
      </p:sp>
      <p:sp>
        <p:nvSpPr>
          <p:cNvPr id="5" name="Title 1"/>
          <p:cNvSpPr txBox="1">
            <a:spLocks/>
          </p:cNvSpPr>
          <p:nvPr/>
        </p:nvSpPr>
        <p:spPr>
          <a:xfrm>
            <a:off x="0" y="-20549"/>
            <a:ext cx="9144000" cy="619432"/>
          </a:xfrm>
          <a:prstGeom prst="rect">
            <a:avLst/>
          </a:prstGeom>
          <a:solidFill>
            <a:srgbClr val="C3D69B"/>
          </a:solidFill>
          <a:ln w="12700">
            <a:miter lim="400000"/>
          </a:ln>
          <a:effectLst>
            <a:outerShdw blurRad="50800" dist="50800" dir="5400000" rotWithShape="0">
              <a:schemeClr val="accent6"/>
            </a:outerShdw>
          </a:effectLst>
          <a:extLst>
            <a:ext uri="{C572A759-6A51-4108-AA02-DFA0A04FC94B}">
              <ma14:wrappingTextBoxFlag xmlns:ma14="http://schemas.microsoft.com/office/mac/drawingml/2011/main" xmlns="" val="1"/>
            </a:ext>
          </a:extLst>
        </p:spPr>
        <p:txBody>
          <a:bodyPr lIns="45719" rIns="45719" anchor="ctr">
            <a:noAutofit/>
          </a:bodyPr>
          <a:lstStyle>
            <a:lvl1pPr marL="0" marR="0" indent="0" algn="r"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en-ZA" sz="3200" b="1" cap="small" dirty="0">
                <a:solidFill>
                  <a:schemeClr val="tx1"/>
                </a:solidFill>
                <a:latin typeface="Arial" panose="020B0604020202020204" pitchFamily="34" charset="0"/>
                <a:cs typeface="Arial" panose="020B0604020202020204" pitchFamily="34" charset="0"/>
              </a:rPr>
              <a:t/>
            </a:r>
            <a:br>
              <a:rPr lang="en-ZA" sz="3200" b="1" cap="small" dirty="0">
                <a:solidFill>
                  <a:schemeClr val="tx1"/>
                </a:solidFill>
                <a:latin typeface="Arial" panose="020B0604020202020204" pitchFamily="34" charset="0"/>
                <a:cs typeface="Arial" panose="020B0604020202020204" pitchFamily="34" charset="0"/>
              </a:rPr>
            </a:br>
            <a:r>
              <a:rPr lang="en-ZA" sz="3200" b="1" cap="small" dirty="0">
                <a:solidFill>
                  <a:schemeClr val="tx1"/>
                </a:solidFill>
                <a:latin typeface="Arial" panose="020B0604020202020204" pitchFamily="34" charset="0"/>
                <a:cs typeface="Arial" panose="020B0604020202020204" pitchFamily="34" charset="0"/>
              </a:rPr>
              <a:t> </a:t>
            </a:r>
            <a:r>
              <a:rPr lang="en-US" sz="3200" b="1" cap="small" dirty="0">
                <a:solidFill>
                  <a:schemeClr val="tx1"/>
                </a:solidFill>
                <a:latin typeface="Arial" panose="020B0604020202020204" pitchFamily="34" charset="0"/>
                <a:cs typeface="Arial" panose="020B0604020202020204" pitchFamily="34" charset="0"/>
              </a:rPr>
              <a:t>Main Pressure Points (</a:t>
            </a:r>
            <a:r>
              <a:rPr lang="en-US" sz="3200" b="1" cap="small" dirty="0" err="1">
                <a:solidFill>
                  <a:schemeClr val="tx1"/>
                </a:solidFill>
                <a:latin typeface="Arial" panose="020B0604020202020204" pitchFamily="34" charset="0"/>
                <a:cs typeface="Arial" panose="020B0604020202020204" pitchFamily="34" charset="0"/>
              </a:rPr>
              <a:t>cont</a:t>
            </a:r>
            <a:r>
              <a:rPr lang="en-US" sz="3200" b="1" cap="small" dirty="0">
                <a:solidFill>
                  <a:schemeClr val="tx1"/>
                </a:solidFill>
                <a:latin typeface="Arial" panose="020B0604020202020204" pitchFamily="34" charset="0"/>
                <a:cs typeface="Arial" panose="020B0604020202020204" pitchFamily="34" charset="0"/>
              </a:rPr>
              <a:t>)</a:t>
            </a:r>
          </a:p>
          <a:p>
            <a:pPr algn="ctr" hangingPunct="1"/>
            <a:endParaRPr lang="en-ZA" sz="3200" b="1" dirty="0">
              <a:latin typeface="Arial" panose="020B0604020202020204" pitchFamily="34" charset="0"/>
              <a:ea typeface="+mn-ea"/>
              <a:cs typeface="Arial" panose="020B0604020202020204" pitchFamily="34" charset="0"/>
              <a:sym typeface="Calibri"/>
            </a:endParaRPr>
          </a:p>
        </p:txBody>
      </p:sp>
      <p:pic>
        <p:nvPicPr>
          <p:cNvPr id="6" name="Picture 6" descr="Picture 6"/>
          <p:cNvPicPr>
            <a:picLocks noChangeAspect="1"/>
          </p:cNvPicPr>
          <p:nvPr/>
        </p:nvPicPr>
        <p:blipFill>
          <a:blip r:embed="rId2" cstate="print">
            <a:extLst/>
          </a:blip>
          <a:srcRect t="24292" b="22405"/>
          <a:stretch>
            <a:fillRect/>
          </a:stretch>
        </p:blipFill>
        <p:spPr>
          <a:xfrm>
            <a:off x="179511" y="6019799"/>
            <a:ext cx="1954090" cy="646525"/>
          </a:xfrm>
          <a:prstGeom prst="rect">
            <a:avLst/>
          </a:prstGeom>
          <a:ln w="12700">
            <a:miter lim="400000"/>
          </a:ln>
        </p:spPr>
      </p:pic>
      <p:sp>
        <p:nvSpPr>
          <p:cNvPr id="7" name="Right Triangle 6">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4" name="Slide Number Placeholder 3"/>
          <p:cNvSpPr>
            <a:spLocks noGrp="1"/>
          </p:cNvSpPr>
          <p:nvPr>
            <p:ph type="sldNum" sz="quarter" idx="4294967295"/>
          </p:nvPr>
        </p:nvSpPr>
        <p:spPr>
          <a:xfrm>
            <a:off x="8800753" y="6444069"/>
            <a:ext cx="300722" cy="338554"/>
          </a:xfrm>
          <a:prstGeom prst="rect">
            <a:avLst/>
          </a:prstGeom>
        </p:spPr>
        <p:txBody>
          <a:bodyPr/>
          <a:lstStyle/>
          <a:p>
            <a:pPr>
              <a:defRPr/>
            </a:pPr>
            <a:fld id="{DB5779ED-BA85-4BB7-87D5-1680811E86D2}" type="slidenum">
              <a:rPr lang="en-US" sz="1600" b="1" smtClean="0">
                <a:solidFill>
                  <a:schemeClr val="bg1"/>
                </a:solidFill>
              </a:rPr>
              <a:pPr>
                <a:defRPr/>
              </a:pPr>
              <a:t>41</a:t>
            </a:fld>
            <a:endParaRPr lang="en-US" sz="1600" b="1" dirty="0">
              <a:solidFill>
                <a:schemeClr val="bg1"/>
              </a:solidFill>
            </a:endParaRPr>
          </a:p>
        </p:txBody>
      </p:sp>
      <p:sp>
        <p:nvSpPr>
          <p:cNvPr id="9" name="TextBox 8"/>
          <p:cNvSpPr txBox="1"/>
          <p:nvPr/>
        </p:nvSpPr>
        <p:spPr>
          <a:xfrm>
            <a:off x="76201" y="688769"/>
            <a:ext cx="9025274" cy="53245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r>
              <a:rPr kumimoji="0" lang="en-ZA" sz="17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2.</a:t>
            </a:r>
            <a:r>
              <a:rPr kumimoji="0" lang="en-ZA" sz="17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Calibri"/>
              </a:rPr>
              <a:t> </a:t>
            </a:r>
            <a:r>
              <a:rPr kumimoji="0" lang="en-ZA" sz="17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Goods</a:t>
            </a:r>
            <a:r>
              <a:rPr kumimoji="0" lang="en-ZA" sz="17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Calibri"/>
              </a:rPr>
              <a:t> and services:  </a:t>
            </a:r>
            <a:r>
              <a:rPr kumimoji="0" lang="en-ZA" sz="17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Calibri"/>
              </a:rPr>
              <a:t>The 2018/19 budget is </a:t>
            </a:r>
            <a:r>
              <a:rPr kumimoji="0" lang="en-ZA" sz="17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Calibri"/>
              </a:rPr>
              <a:t>R80.257 million </a:t>
            </a:r>
            <a:r>
              <a:rPr kumimoji="0" lang="en-ZA" sz="17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Calibri"/>
              </a:rPr>
              <a:t>allocated as follows:</a:t>
            </a:r>
          </a:p>
          <a:p>
            <a:pPr marL="714375" lvl="2" indent="-352425">
              <a:buFont typeface="+mj-lt"/>
              <a:buAutoNum type="alphaLcParenR"/>
            </a:pPr>
            <a:r>
              <a:rPr lang="en-ZA" sz="1700" b="1" dirty="0">
                <a:latin typeface="Arial" panose="020B0604020202020204" pitchFamily="34" charset="0"/>
                <a:cs typeface="Arial" panose="020B0604020202020204" pitchFamily="34" charset="0"/>
              </a:rPr>
              <a:t>APP targets are allocated R18.799 million (23.4%)</a:t>
            </a:r>
          </a:p>
          <a:p>
            <a:pPr marL="1228725" lvl="3" indent="-514350">
              <a:buFont typeface="+mj-lt"/>
              <a:buAutoNum type="romanLcPeriod"/>
            </a:pPr>
            <a:r>
              <a:rPr lang="en-ZA" sz="1700" dirty="0">
                <a:latin typeface="Arial" panose="020B0604020202020204" pitchFamily="34" charset="0"/>
                <a:cs typeface="Arial" panose="020B0604020202020204" pitchFamily="34" charset="0"/>
              </a:rPr>
              <a:t>ICT requirements: WAN/LAN/PBX:  R3.598 million</a:t>
            </a:r>
          </a:p>
          <a:p>
            <a:pPr marL="1228725" lvl="3" indent="-514350">
              <a:buFont typeface="+mj-lt"/>
              <a:buAutoNum type="romanLcPeriod"/>
            </a:pPr>
            <a:r>
              <a:rPr lang="en-ZA" sz="1700" dirty="0">
                <a:latin typeface="Arial" panose="020B0604020202020204" pitchFamily="34" charset="0"/>
                <a:cs typeface="Arial" panose="020B0604020202020204" pitchFamily="34" charset="0"/>
              </a:rPr>
              <a:t>25 Facilitated interactions with communities:  R2.8 million</a:t>
            </a:r>
          </a:p>
          <a:p>
            <a:pPr marL="1228725" lvl="3" indent="-514350">
              <a:buFont typeface="+mj-lt"/>
              <a:buAutoNum type="romanLcPeriod"/>
            </a:pPr>
            <a:r>
              <a:rPr lang="en-ZA" sz="1700" dirty="0">
                <a:latin typeface="Arial" panose="020B0604020202020204" pitchFamily="34" charset="0"/>
                <a:cs typeface="Arial" panose="020B0604020202020204" pitchFamily="34" charset="0"/>
              </a:rPr>
              <a:t>Recruitment targets:  R550 thousand</a:t>
            </a:r>
          </a:p>
          <a:p>
            <a:pPr marL="1228725" lvl="3" indent="-514350">
              <a:buFont typeface="+mj-lt"/>
              <a:buAutoNum type="romanLcPeriod"/>
            </a:pPr>
            <a:r>
              <a:rPr lang="en-ZA" sz="1700" dirty="0">
                <a:latin typeface="Arial" panose="020B0604020202020204" pitchFamily="34" charset="0"/>
                <a:cs typeface="Arial" panose="020B0604020202020204" pitchFamily="34" charset="0"/>
              </a:rPr>
              <a:t>AGSA Audits:  R4.1 million</a:t>
            </a:r>
          </a:p>
          <a:p>
            <a:pPr marL="1228725" lvl="3" indent="-514350">
              <a:buFont typeface="+mj-lt"/>
              <a:buAutoNum type="romanLcPeriod"/>
            </a:pPr>
            <a:r>
              <a:rPr lang="en-ZA" sz="1700" dirty="0">
                <a:latin typeface="Arial" panose="020B0604020202020204" pitchFamily="34" charset="0"/>
                <a:cs typeface="Arial" panose="020B0604020202020204" pitchFamily="34" charset="0"/>
              </a:rPr>
              <a:t>Research, Impact assessments:  R8.251 million</a:t>
            </a:r>
          </a:p>
          <a:p>
            <a:pPr marL="714375" lvl="2" indent="-352425">
              <a:buFont typeface="+mj-lt"/>
              <a:buAutoNum type="alphaLcParenR"/>
            </a:pPr>
            <a:r>
              <a:rPr kumimoji="0" lang="en-ZA" sz="17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Calibri"/>
              </a:rPr>
              <a:t>Non APP targets are allocated R15.485 million (19.3%)</a:t>
            </a:r>
          </a:p>
          <a:p>
            <a:pPr marL="1114425" lvl="3" indent="-400050">
              <a:buFont typeface="+mj-lt"/>
              <a:buAutoNum type="romanLcPeriod"/>
            </a:pPr>
            <a:r>
              <a:rPr lang="en-ZA" sz="1700" dirty="0">
                <a:latin typeface="Arial" panose="020B0604020202020204" pitchFamily="34" charset="0"/>
                <a:cs typeface="Arial" panose="020B0604020202020204" pitchFamily="34" charset="0"/>
              </a:rPr>
              <a:t>Investigations, SITA resource support services, ICT requirements:  R8.574 million</a:t>
            </a:r>
          </a:p>
          <a:p>
            <a:pPr marL="1114425" lvl="3" indent="-400050">
              <a:buFont typeface="+mj-lt"/>
              <a:buAutoNum type="romanLcPeriod"/>
            </a:pPr>
            <a:r>
              <a:rPr lang="en-ZA" sz="1700" dirty="0">
                <a:latin typeface="Arial" panose="020B0604020202020204" pitchFamily="34" charset="0"/>
                <a:cs typeface="Arial" panose="020B0604020202020204" pitchFamily="34" charset="0"/>
              </a:rPr>
              <a:t>LED and IDP engagements, </a:t>
            </a:r>
            <a:r>
              <a:rPr lang="en-GB" sz="1700" dirty="0">
                <a:latin typeface="Arial" panose="020B0604020202020204" pitchFamily="34" charset="0"/>
                <a:cs typeface="Arial" panose="020B0604020202020204" pitchFamily="34" charset="0"/>
              </a:rPr>
              <a:t>Implementation business architecture to support SMMEs, Consultancy services, </a:t>
            </a:r>
            <a:r>
              <a:rPr lang="en-ZA" sz="1700" dirty="0">
                <a:latin typeface="Arial" panose="020B0604020202020204" pitchFamily="34" charset="0"/>
                <a:cs typeface="Arial" panose="020B0604020202020204" pitchFamily="34" charset="0"/>
              </a:rPr>
              <a:t>related costs:  R6.642 million</a:t>
            </a:r>
          </a:p>
          <a:p>
            <a:pPr marL="714375" lvl="2" indent="-352425">
              <a:buFont typeface="+mj-lt"/>
              <a:buAutoNum type="alphaLcParenR"/>
            </a:pPr>
            <a:r>
              <a:rPr lang="en-ZA" sz="1700" b="1" dirty="0">
                <a:latin typeface="Arial" panose="020B0604020202020204" pitchFamily="34" charset="0"/>
                <a:cs typeface="Arial" panose="020B0604020202020204" pitchFamily="34" charset="0"/>
              </a:rPr>
              <a:t>Operational overheads are allocated R43.095 million (53.7%), mainly utilised for:  </a:t>
            </a:r>
          </a:p>
          <a:p>
            <a:pPr marL="1228725" lvl="3" indent="-514350">
              <a:buFont typeface="+mj-lt"/>
              <a:buAutoNum type="romanLcPeriod"/>
            </a:pPr>
            <a:r>
              <a:rPr lang="en-ZA" sz="1700" dirty="0">
                <a:latin typeface="Arial" panose="020B0604020202020204" pitchFamily="34" charset="0"/>
                <a:cs typeface="Arial" panose="020B0604020202020204" pitchFamily="34" charset="0"/>
              </a:rPr>
              <a:t>Office accommodation:  R18.340 million</a:t>
            </a:r>
          </a:p>
          <a:p>
            <a:pPr marL="1228725" lvl="3" indent="-514350">
              <a:buFont typeface="+mj-lt"/>
              <a:buAutoNum type="romanLcPeriod"/>
            </a:pPr>
            <a:r>
              <a:rPr lang="en-ZA" sz="1700" dirty="0">
                <a:latin typeface="Arial" panose="020B0604020202020204" pitchFamily="34" charset="0"/>
                <a:cs typeface="Arial" panose="020B0604020202020204" pitchFamily="34" charset="0"/>
              </a:rPr>
              <a:t>Travel and accommodation:  R20.622 million</a:t>
            </a:r>
          </a:p>
          <a:p>
            <a:pPr marL="1228725" lvl="3" indent="-514350">
              <a:buFont typeface="+mj-lt"/>
              <a:buAutoNum type="romanLcPeriod"/>
            </a:pPr>
            <a:r>
              <a:rPr lang="en-ZA" sz="1700" dirty="0">
                <a:latin typeface="Arial" panose="020B0604020202020204" pitchFamily="34" charset="0"/>
                <a:cs typeface="Arial" panose="020B0604020202020204" pitchFamily="34" charset="0"/>
              </a:rPr>
              <a:t>Training and development:  R1.4 million</a:t>
            </a:r>
          </a:p>
          <a:p>
            <a:pPr marL="1228725" lvl="3" indent="-514350">
              <a:buFont typeface="+mj-lt"/>
              <a:buAutoNum type="romanLcPeriod"/>
            </a:pPr>
            <a:r>
              <a:rPr lang="en-ZA" sz="1700" dirty="0">
                <a:latin typeface="Arial" panose="020B0604020202020204" pitchFamily="34" charset="0"/>
                <a:cs typeface="Arial" panose="020B0604020202020204" pitchFamily="34" charset="0"/>
              </a:rPr>
              <a:t>Change management:  R1.8 million</a:t>
            </a:r>
          </a:p>
          <a:p>
            <a:pPr marL="1228725" lvl="3" indent="-514350">
              <a:buFont typeface="+mj-lt"/>
              <a:buAutoNum type="romanLcPeriod"/>
            </a:pPr>
            <a:r>
              <a:rPr lang="en-ZA" sz="1700" dirty="0">
                <a:latin typeface="Arial" panose="020B0604020202020204" pitchFamily="34" charset="0"/>
                <a:cs typeface="Arial" panose="020B0604020202020204" pitchFamily="34" charset="0"/>
              </a:rPr>
              <a:t>Communication costs:  R400 thousand</a:t>
            </a:r>
          </a:p>
          <a:p>
            <a:pPr marL="1228725" lvl="3" indent="-514350">
              <a:buFont typeface="+mj-lt"/>
              <a:buAutoNum type="romanLcPeriod"/>
            </a:pPr>
            <a:r>
              <a:rPr lang="en-ZA" sz="1700" dirty="0">
                <a:latin typeface="Arial" panose="020B0604020202020204" pitchFamily="34" charset="0"/>
                <a:cs typeface="Arial" panose="020B0604020202020204" pitchFamily="34" charset="0"/>
              </a:rPr>
              <a:t>Transversal systems (BAS, Logis, Persal):  R250 thousand</a:t>
            </a:r>
          </a:p>
          <a:p>
            <a:pPr marL="0" marR="0" indent="0" algn="l" defTabSz="914400" rtl="0" fontAlgn="auto" latinLnBrk="0" hangingPunct="0">
              <a:lnSpc>
                <a:spcPct val="100000"/>
              </a:lnSpc>
              <a:spcBef>
                <a:spcPts val="0"/>
              </a:spcBef>
              <a:spcAft>
                <a:spcPts val="0"/>
              </a:spcAft>
              <a:buClrTx/>
              <a:buSzTx/>
              <a:buFontTx/>
              <a:buNone/>
              <a:tabLst/>
            </a:pPr>
            <a:endParaRPr kumimoji="0" lang="en-ZA" sz="17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xmlns="" val="38682851"/>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logo Small business devleopment dept_1"/>
          <p:cNvPicPr>
            <a:picLocks noChangeAspect="1" noChangeArrowheads="1"/>
          </p:cNvPicPr>
          <p:nvPr/>
        </p:nvPicPr>
        <p:blipFill>
          <a:blip r:embed="rId2" cstate="print">
            <a:extLst>
              <a:ext uri="{28A0092B-C50C-407E-A947-70E740481C1C}">
                <a14:useLocalDpi xmlns:a14="http://schemas.microsoft.com/office/drawing/2010/main" xmlns="" val="0"/>
              </a:ext>
            </a:extLst>
          </a:blip>
          <a:srcRect t="24292" b="22406"/>
          <a:stretch>
            <a:fillRect/>
          </a:stretch>
        </p:blipFill>
        <p:spPr bwMode="auto">
          <a:xfrm>
            <a:off x="0" y="6210300"/>
            <a:ext cx="1752600"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Title 1"/>
          <p:cNvSpPr>
            <a:spLocks noGrp="1"/>
          </p:cNvSpPr>
          <p:nvPr>
            <p:ph type="title"/>
          </p:nvPr>
        </p:nvSpPr>
        <p:spPr>
          <a:xfrm>
            <a:off x="11112" y="20548"/>
            <a:ext cx="9132888" cy="762000"/>
          </a:xfrm>
          <a:solidFill>
            <a:schemeClr val="accent3">
              <a:lumMod val="60000"/>
              <a:lumOff val="40000"/>
            </a:schemeClr>
          </a:solidFill>
          <a:effectLst>
            <a:outerShdw blurRad="50800" dist="50800" dir="5400000" algn="ctr" rotWithShape="0">
              <a:schemeClr val="accent6"/>
            </a:outerShdw>
          </a:effectLst>
        </p:spPr>
        <p:txBody>
          <a:bodyPr rtlCol="0">
            <a:normAutofit/>
          </a:bodyPr>
          <a:lstStyle/>
          <a:p>
            <a:pPr algn="r">
              <a:defRPr/>
            </a:pPr>
            <a:r>
              <a:rPr lang="en-ZA" sz="2800" b="1" cap="small" dirty="0">
                <a:solidFill>
                  <a:schemeClr val="tx1"/>
                </a:solidFill>
                <a:latin typeface="Arial" panose="020B0604020202020204" pitchFamily="34" charset="0"/>
                <a:cs typeface="Arial" panose="020B0604020202020204" pitchFamily="34" charset="0"/>
              </a:rPr>
              <a:t>2018/19 Economic Classification</a:t>
            </a:r>
            <a:endParaRPr lang="en-US" sz="2800" b="1" cap="small" dirty="0">
              <a:solidFill>
                <a:schemeClr val="tx1"/>
              </a:solidFill>
            </a:endParaRPr>
          </a:p>
        </p:txBody>
      </p:sp>
      <p:sp>
        <p:nvSpPr>
          <p:cNvPr id="6" name="Right Triangle 5">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7827" name="Slide Number Placeholder 1"/>
          <p:cNvSpPr>
            <a:spLocks noGrp="1"/>
          </p:cNvSpPr>
          <p:nvPr>
            <p:ph type="sldNum" sz="quarter" idx="4294967295"/>
          </p:nvPr>
        </p:nvSpPr>
        <p:spPr bwMode="auto">
          <a:xfrm>
            <a:off x="8779494" y="6454700"/>
            <a:ext cx="300722" cy="33855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81644A7-0C56-4FE1-AA8B-1A8D531D2A01}" type="slidenum">
              <a:rPr lang="en-US" altLang="en-US" sz="1600" b="1" smtClean="0">
                <a:solidFill>
                  <a:schemeClr val="bg1"/>
                </a:solidFill>
              </a:rPr>
              <a:pPr>
                <a:spcBef>
                  <a:spcPct val="0"/>
                </a:spcBef>
                <a:buFontTx/>
                <a:buNone/>
              </a:pPr>
              <a:t>42</a:t>
            </a:fld>
            <a:endParaRPr lang="en-US" altLang="en-US" sz="16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3366253895"/>
              </p:ext>
            </p:extLst>
          </p:nvPr>
        </p:nvGraphicFramePr>
        <p:xfrm>
          <a:off x="11112" y="941833"/>
          <a:ext cx="9069105" cy="5020054"/>
        </p:xfrm>
        <a:graphic>
          <a:graphicData uri="http://schemas.openxmlformats.org/drawingml/2006/table">
            <a:tbl>
              <a:tblPr/>
              <a:tblGrid>
                <a:gridCol w="5195842">
                  <a:extLst>
                    <a:ext uri="{9D8B030D-6E8A-4147-A177-3AD203B41FA5}">
                      <a16:colId xmlns:a16="http://schemas.microsoft.com/office/drawing/2014/main" xmlns="" val="20000"/>
                    </a:ext>
                  </a:extLst>
                </a:gridCol>
                <a:gridCol w="1902245">
                  <a:extLst>
                    <a:ext uri="{9D8B030D-6E8A-4147-A177-3AD203B41FA5}">
                      <a16:colId xmlns:a16="http://schemas.microsoft.com/office/drawing/2014/main" xmlns="" val="20001"/>
                    </a:ext>
                  </a:extLst>
                </a:gridCol>
                <a:gridCol w="1971018">
                  <a:extLst>
                    <a:ext uri="{9D8B030D-6E8A-4147-A177-3AD203B41FA5}">
                      <a16:colId xmlns:a16="http://schemas.microsoft.com/office/drawing/2014/main" xmlns="" val="20002"/>
                    </a:ext>
                  </a:extLst>
                </a:gridCol>
              </a:tblGrid>
              <a:tr h="747506">
                <a:tc>
                  <a:txBody>
                    <a:bodyPr/>
                    <a:lstStyle/>
                    <a:p>
                      <a:pPr algn="l" rtl="0" fontAlgn="ctr"/>
                      <a:r>
                        <a:rPr lang="en-ZA" sz="2000" b="1" i="0" u="none" strike="noStrike" cap="small" baseline="0" dirty="0">
                          <a:solidFill>
                            <a:srgbClr val="000000"/>
                          </a:solidFill>
                          <a:effectLst/>
                          <a:latin typeface="Arial" panose="020B0604020202020204" pitchFamily="34" charset="0"/>
                        </a:rPr>
                        <a:t>Economic Classification</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a:txBody>
                    <a:bodyPr/>
                    <a:lstStyle/>
                    <a:p>
                      <a:pPr algn="ctr" fontAlgn="ctr"/>
                      <a:r>
                        <a:rPr lang="en-ZA" sz="2000" b="1" i="0" u="none" strike="noStrike" dirty="0">
                          <a:solidFill>
                            <a:srgbClr val="000000"/>
                          </a:solidFill>
                          <a:effectLst/>
                          <a:latin typeface="Arial" panose="020B0604020202020204" pitchFamily="34" charset="0"/>
                        </a:rPr>
                        <a:t> 2018/19</a:t>
                      </a:r>
                      <a:br>
                        <a:rPr lang="en-ZA" sz="2000" b="1" i="0" u="none" strike="noStrike" dirty="0">
                          <a:solidFill>
                            <a:srgbClr val="000000"/>
                          </a:solidFill>
                          <a:effectLst/>
                          <a:latin typeface="Arial" panose="020B0604020202020204" pitchFamily="34" charset="0"/>
                        </a:rPr>
                      </a:br>
                      <a:r>
                        <a:rPr lang="en-ZA" sz="2000" b="1" i="0" u="none" strike="noStrike" dirty="0">
                          <a:solidFill>
                            <a:srgbClr val="000000"/>
                          </a:solidFill>
                          <a:effectLst/>
                          <a:latin typeface="Arial" panose="020B0604020202020204" pitchFamily="34" charset="0"/>
                        </a:rPr>
                        <a:t>R'000 </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DCDB"/>
                    </a:solidFill>
                  </a:tcPr>
                </a:tc>
                <a:tc>
                  <a:txBody>
                    <a:bodyPr/>
                    <a:lstStyle/>
                    <a:p>
                      <a:pPr algn="ctr" fontAlgn="t"/>
                      <a:r>
                        <a:rPr lang="en-ZA" sz="2000" b="1" i="0" u="none" strike="noStrike" dirty="0">
                          <a:solidFill>
                            <a:srgbClr val="000000"/>
                          </a:solidFill>
                          <a:effectLst/>
                          <a:latin typeface="Arial" panose="020B0604020202020204" pitchFamily="34" charset="0"/>
                        </a:rPr>
                        <a:t> % Proportion </a:t>
                      </a:r>
                    </a:p>
                  </a:txBody>
                  <a:tcPr marL="9525" marR="9525" marT="9525"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E699"/>
                    </a:solidFill>
                  </a:tcPr>
                </a:tc>
                <a:extLst>
                  <a:ext uri="{0D108BD9-81ED-4DB2-BD59-A6C34878D82A}">
                    <a16:rowId xmlns:a16="http://schemas.microsoft.com/office/drawing/2014/main" xmlns="" val="10000"/>
                  </a:ext>
                </a:extLst>
              </a:tr>
              <a:tr h="917699">
                <a:tc>
                  <a:txBody>
                    <a:bodyPr/>
                    <a:lstStyle/>
                    <a:p>
                      <a:pPr algn="l" rtl="0" fontAlgn="ctr"/>
                      <a:r>
                        <a:rPr lang="en-ZA" sz="2000" b="1" i="0" u="none" strike="noStrike" cap="small" baseline="0" dirty="0">
                          <a:solidFill>
                            <a:srgbClr val="000000"/>
                          </a:solidFill>
                          <a:effectLst/>
                          <a:latin typeface="Arial" panose="020B0604020202020204" pitchFamily="34" charset="0"/>
                        </a:rPr>
                        <a:t>Compensation of Employees</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ctr"/>
                      <a:r>
                        <a:rPr lang="en-ZA" sz="2000" b="1" i="0" u="none" strike="noStrike" dirty="0">
                          <a:solidFill>
                            <a:srgbClr val="000000"/>
                          </a:solidFill>
                          <a:effectLst/>
                          <a:latin typeface="Arial" panose="020B0604020202020204" pitchFamily="34" charset="0"/>
                        </a:rPr>
                        <a:t>         140 810 </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DCDB"/>
                    </a:solidFill>
                  </a:tcPr>
                </a:tc>
                <a:tc>
                  <a:txBody>
                    <a:bodyPr/>
                    <a:lstStyle/>
                    <a:p>
                      <a:pPr algn="ctr" rtl="0" fontAlgn="ctr"/>
                      <a:r>
                        <a:rPr lang="en-ZA" sz="2000" b="1" i="0" u="none" strike="noStrike" dirty="0">
                          <a:solidFill>
                            <a:srgbClr val="000000"/>
                          </a:solidFill>
                          <a:effectLst/>
                          <a:latin typeface="Arial" panose="020B0604020202020204" pitchFamily="34" charset="0"/>
                        </a:rPr>
                        <a:t>9.5%</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extLst>
                  <a:ext uri="{0D108BD9-81ED-4DB2-BD59-A6C34878D82A}">
                    <a16:rowId xmlns:a16="http://schemas.microsoft.com/office/drawing/2014/main" xmlns="" val="10001"/>
                  </a:ext>
                </a:extLst>
              </a:tr>
              <a:tr h="803632">
                <a:tc>
                  <a:txBody>
                    <a:bodyPr/>
                    <a:lstStyle/>
                    <a:p>
                      <a:pPr algn="l" rtl="0" fontAlgn="ctr"/>
                      <a:r>
                        <a:rPr lang="en-ZA" sz="2000" b="1" i="0" u="none" strike="noStrike" cap="small" baseline="0" dirty="0">
                          <a:solidFill>
                            <a:srgbClr val="000000"/>
                          </a:solidFill>
                          <a:effectLst/>
                          <a:latin typeface="Arial" panose="020B0604020202020204" pitchFamily="34" charset="0"/>
                        </a:rPr>
                        <a:t>Goods and Services</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ctr"/>
                      <a:r>
                        <a:rPr lang="en-ZA" sz="2000" b="1" i="0" u="none" strike="noStrike" dirty="0">
                          <a:solidFill>
                            <a:srgbClr val="000000"/>
                          </a:solidFill>
                          <a:effectLst/>
                          <a:latin typeface="Arial" panose="020B0604020202020204" pitchFamily="34" charset="0"/>
                        </a:rPr>
                        <a:t>           80 257 </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DCDB"/>
                    </a:solidFill>
                  </a:tcPr>
                </a:tc>
                <a:tc>
                  <a:txBody>
                    <a:bodyPr/>
                    <a:lstStyle/>
                    <a:p>
                      <a:pPr algn="ctr" rtl="0" fontAlgn="ctr"/>
                      <a:r>
                        <a:rPr lang="en-ZA" sz="2000" b="1" i="0" u="none" strike="noStrike" dirty="0">
                          <a:solidFill>
                            <a:srgbClr val="000000"/>
                          </a:solidFill>
                          <a:effectLst/>
                          <a:latin typeface="Arial" panose="020B0604020202020204" pitchFamily="34" charset="0"/>
                        </a:rPr>
                        <a:t>5.4%</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extLst>
                  <a:ext uri="{0D108BD9-81ED-4DB2-BD59-A6C34878D82A}">
                    <a16:rowId xmlns:a16="http://schemas.microsoft.com/office/drawing/2014/main" xmlns="" val="10002"/>
                  </a:ext>
                </a:extLst>
              </a:tr>
              <a:tr h="1199073">
                <a:tc>
                  <a:txBody>
                    <a:bodyPr/>
                    <a:lstStyle/>
                    <a:p>
                      <a:pPr algn="l" rtl="0" fontAlgn="ctr"/>
                      <a:r>
                        <a:rPr lang="en-ZA" sz="2000" b="1" i="0" u="none" strike="noStrike" cap="small" baseline="0" dirty="0">
                          <a:solidFill>
                            <a:srgbClr val="000000"/>
                          </a:solidFill>
                          <a:effectLst/>
                          <a:latin typeface="Arial" panose="020B0604020202020204" pitchFamily="34" charset="0"/>
                        </a:rPr>
                        <a:t>Transfers and Subsidies</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ctr"/>
                      <a:r>
                        <a:rPr lang="en-ZA" sz="2000" b="1" i="0" u="none" strike="noStrike" dirty="0">
                          <a:solidFill>
                            <a:srgbClr val="000000"/>
                          </a:solidFill>
                          <a:effectLst/>
                          <a:latin typeface="Arial" panose="020B0604020202020204" pitchFamily="34" charset="0"/>
                        </a:rPr>
                        <a:t>      1 261 598 </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DCDB"/>
                    </a:solidFill>
                  </a:tcPr>
                </a:tc>
                <a:tc>
                  <a:txBody>
                    <a:bodyPr/>
                    <a:lstStyle/>
                    <a:p>
                      <a:pPr algn="ctr" rtl="0" fontAlgn="ctr"/>
                      <a:r>
                        <a:rPr lang="en-ZA" sz="2000" b="1" i="0" u="none" strike="noStrike" dirty="0">
                          <a:solidFill>
                            <a:srgbClr val="000000"/>
                          </a:solidFill>
                          <a:effectLst/>
                          <a:latin typeface="Arial" panose="020B0604020202020204" pitchFamily="34" charset="0"/>
                        </a:rPr>
                        <a:t>84.8%</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extLst>
                  <a:ext uri="{0D108BD9-81ED-4DB2-BD59-A6C34878D82A}">
                    <a16:rowId xmlns:a16="http://schemas.microsoft.com/office/drawing/2014/main" xmlns="" val="10003"/>
                  </a:ext>
                </a:extLst>
              </a:tr>
              <a:tr h="803632">
                <a:tc>
                  <a:txBody>
                    <a:bodyPr/>
                    <a:lstStyle/>
                    <a:p>
                      <a:pPr algn="l" rtl="0" fontAlgn="ctr"/>
                      <a:r>
                        <a:rPr lang="en-ZA" sz="2000" b="1" i="0" u="none" strike="noStrike" cap="small" baseline="0" dirty="0">
                          <a:solidFill>
                            <a:srgbClr val="000000"/>
                          </a:solidFill>
                          <a:effectLst/>
                          <a:latin typeface="Arial" panose="020B0604020202020204" pitchFamily="34" charset="0"/>
                        </a:rPr>
                        <a:t>Payments for Capital Assets</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ctr"/>
                      <a:r>
                        <a:rPr lang="en-ZA" sz="2000" b="1" i="0" u="none" strike="noStrike" dirty="0">
                          <a:solidFill>
                            <a:srgbClr val="000000"/>
                          </a:solidFill>
                          <a:effectLst/>
                          <a:latin typeface="Arial" panose="020B0604020202020204" pitchFamily="34" charset="0"/>
                        </a:rPr>
                        <a:t>             5 788 </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DCDB"/>
                    </a:solidFill>
                  </a:tcPr>
                </a:tc>
                <a:tc>
                  <a:txBody>
                    <a:bodyPr/>
                    <a:lstStyle/>
                    <a:p>
                      <a:pPr algn="ctr" rtl="0" fontAlgn="ctr"/>
                      <a:r>
                        <a:rPr lang="en-ZA" sz="2000" b="1" i="0" u="none" strike="noStrike" dirty="0">
                          <a:solidFill>
                            <a:srgbClr val="000000"/>
                          </a:solidFill>
                          <a:effectLst/>
                          <a:latin typeface="Arial" panose="020B0604020202020204" pitchFamily="34" charset="0"/>
                        </a:rPr>
                        <a:t>0.4%</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extLst>
                  <a:ext uri="{0D108BD9-81ED-4DB2-BD59-A6C34878D82A}">
                    <a16:rowId xmlns:a16="http://schemas.microsoft.com/office/drawing/2014/main" xmlns="" val="10004"/>
                  </a:ext>
                </a:extLst>
              </a:tr>
              <a:tr h="548512">
                <a:tc>
                  <a:txBody>
                    <a:bodyPr/>
                    <a:lstStyle/>
                    <a:p>
                      <a:pPr algn="l" rtl="0" fontAlgn="ctr"/>
                      <a:r>
                        <a:rPr lang="en-ZA" sz="2000" b="1" i="0" u="none" strike="noStrike" dirty="0">
                          <a:solidFill>
                            <a:srgbClr val="000000"/>
                          </a:solidFill>
                          <a:effectLst/>
                          <a:latin typeface="Arial" panose="020B0604020202020204" pitchFamily="34" charset="0"/>
                        </a:rPr>
                        <a:t>TOTAL</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fontAlgn="ctr"/>
                      <a:r>
                        <a:rPr lang="en-ZA" sz="2000" b="1" i="0" u="none" strike="noStrike">
                          <a:solidFill>
                            <a:srgbClr val="000000"/>
                          </a:solidFill>
                          <a:effectLst/>
                          <a:latin typeface="Arial" panose="020B0604020202020204" pitchFamily="34" charset="0"/>
                        </a:rPr>
                        <a:t>      1 488 453 </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DCDB"/>
                    </a:solidFill>
                  </a:tcPr>
                </a:tc>
                <a:tc>
                  <a:txBody>
                    <a:bodyPr/>
                    <a:lstStyle/>
                    <a:p>
                      <a:pPr algn="ctr" rtl="0" fontAlgn="ctr"/>
                      <a:r>
                        <a:rPr lang="en-ZA" sz="2000" b="1" i="0" u="none" strike="noStrike" dirty="0">
                          <a:solidFill>
                            <a:srgbClr val="000000"/>
                          </a:solidFill>
                          <a:effectLst/>
                          <a:latin typeface="Arial" panose="020B0604020202020204" pitchFamily="34" charset="0"/>
                        </a:rPr>
                        <a:t>100.0%</a:t>
                      </a:r>
                    </a:p>
                  </a:txBody>
                  <a:tcPr marL="9525" marR="9525" marT="9525"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6E1A4"/>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971419882"/>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969"/>
            <a:ext cx="8077200" cy="1371600"/>
          </a:xfrm>
        </p:spPr>
        <p:txBody>
          <a:bodyPr>
            <a:normAutofit fontScale="90000"/>
          </a:bodyPr>
          <a:lstStyle/>
          <a:p>
            <a:r>
              <a:rPr lang="en-US" dirty="0"/>
              <a:t/>
            </a:r>
            <a:br>
              <a:rPr lang="en-US" dirty="0"/>
            </a:br>
            <a:r>
              <a:rPr lang="en-US" sz="4000" b="1" dirty="0">
                <a:latin typeface="Arial" panose="020B0604020202020204" pitchFamily="34" charset="0"/>
                <a:cs typeface="Arial" panose="020B0604020202020204" pitchFamily="34" charset="0"/>
              </a:rPr>
              <a:t/>
            </a:r>
            <a:br>
              <a:rPr lang="en-US" sz="4000" b="1" dirty="0">
                <a:latin typeface="Arial" panose="020B0604020202020204" pitchFamily="34" charset="0"/>
                <a:cs typeface="Arial" panose="020B0604020202020204" pitchFamily="34" charset="0"/>
              </a:rPr>
            </a:br>
            <a:endParaRPr lang="en-US" sz="4000" b="1" dirty="0">
              <a:latin typeface="Arial" panose="020B0604020202020204" pitchFamily="34" charset="0"/>
              <a:cs typeface="Arial" panose="020B0604020202020204" pitchFamily="34" charset="0"/>
            </a:endParaRPr>
          </a:p>
        </p:txBody>
      </p:sp>
      <p:sp>
        <p:nvSpPr>
          <p:cNvPr id="5" name="Title 1"/>
          <p:cNvSpPr txBox="1">
            <a:spLocks/>
          </p:cNvSpPr>
          <p:nvPr/>
        </p:nvSpPr>
        <p:spPr>
          <a:xfrm>
            <a:off x="0" y="-20549"/>
            <a:ext cx="9144000" cy="619432"/>
          </a:xfrm>
          <a:prstGeom prst="rect">
            <a:avLst/>
          </a:prstGeom>
          <a:solidFill>
            <a:srgbClr val="C3D69B"/>
          </a:solidFill>
          <a:ln w="12700">
            <a:miter lim="400000"/>
          </a:ln>
          <a:effectLst>
            <a:outerShdw blurRad="50800" dist="50800" dir="5400000" rotWithShape="0">
              <a:schemeClr val="accent6"/>
            </a:outerShdw>
          </a:effectLst>
          <a:extLst>
            <a:ext uri="{C572A759-6A51-4108-AA02-DFA0A04FC94B}">
              <ma14:wrappingTextBoxFlag xmlns:ma14="http://schemas.microsoft.com/office/mac/drawingml/2011/main" xmlns="" val="1"/>
            </a:ext>
          </a:extLst>
        </p:spPr>
        <p:txBody>
          <a:bodyPr lIns="45719" rIns="45719" anchor="ctr">
            <a:noAutofit/>
          </a:bodyPr>
          <a:lstStyle>
            <a:lvl1pPr marL="0" marR="0" indent="0" algn="r"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en-ZA" sz="3200" b="1" cap="small" dirty="0">
                <a:latin typeface="Arial" panose="020B0604020202020204" pitchFamily="34" charset="0"/>
                <a:cs typeface="Arial" panose="020B0604020202020204" pitchFamily="34" charset="0"/>
              </a:rPr>
              <a:t/>
            </a:r>
            <a:br>
              <a:rPr lang="en-ZA" sz="3200" b="1" cap="small" dirty="0">
                <a:latin typeface="Arial" panose="020B0604020202020204" pitchFamily="34" charset="0"/>
                <a:cs typeface="Arial" panose="020B0604020202020204" pitchFamily="34" charset="0"/>
              </a:rPr>
            </a:br>
            <a:r>
              <a:rPr lang="en-ZA" sz="3200" b="1" cap="small" dirty="0">
                <a:latin typeface="Arial" panose="020B0604020202020204" pitchFamily="34" charset="0"/>
                <a:cs typeface="Arial" panose="020B0604020202020204" pitchFamily="34" charset="0"/>
              </a:rPr>
              <a:t> </a:t>
            </a:r>
            <a:r>
              <a:rPr lang="en-US" sz="3200" b="1" cap="small" dirty="0">
                <a:solidFill>
                  <a:schemeClr val="tx1"/>
                </a:solidFill>
                <a:latin typeface="Arial" panose="020B0604020202020204" pitchFamily="34" charset="0"/>
                <a:cs typeface="Arial" panose="020B0604020202020204" pitchFamily="34" charset="0"/>
              </a:rPr>
              <a:t>Transfers</a:t>
            </a:r>
          </a:p>
          <a:p>
            <a:pPr algn="ctr" hangingPunct="1"/>
            <a:endParaRPr lang="en-ZA" sz="3200" b="1" dirty="0">
              <a:latin typeface="Arial" panose="020B0604020202020204" pitchFamily="34" charset="0"/>
              <a:ea typeface="+mn-ea"/>
              <a:cs typeface="Arial" panose="020B0604020202020204" pitchFamily="34" charset="0"/>
              <a:sym typeface="Calibri"/>
            </a:endParaRPr>
          </a:p>
        </p:txBody>
      </p:sp>
      <p:pic>
        <p:nvPicPr>
          <p:cNvPr id="6" name="Picture 6" descr="Picture 6"/>
          <p:cNvPicPr>
            <a:picLocks noChangeAspect="1"/>
          </p:cNvPicPr>
          <p:nvPr/>
        </p:nvPicPr>
        <p:blipFill>
          <a:blip r:embed="rId2" cstate="print">
            <a:extLst/>
          </a:blip>
          <a:srcRect t="24292" b="22405"/>
          <a:stretch>
            <a:fillRect/>
          </a:stretch>
        </p:blipFill>
        <p:spPr>
          <a:xfrm>
            <a:off x="179511" y="6019799"/>
            <a:ext cx="1954090" cy="646525"/>
          </a:xfrm>
          <a:prstGeom prst="rect">
            <a:avLst/>
          </a:prstGeom>
          <a:ln w="12700">
            <a:miter lim="400000"/>
          </a:ln>
        </p:spPr>
      </p:pic>
      <p:sp>
        <p:nvSpPr>
          <p:cNvPr id="7" name="Right Triangle 6">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4" name="Slide Number Placeholder 3"/>
          <p:cNvSpPr>
            <a:spLocks noGrp="1"/>
          </p:cNvSpPr>
          <p:nvPr>
            <p:ph type="sldNum" sz="quarter" idx="4294967295"/>
          </p:nvPr>
        </p:nvSpPr>
        <p:spPr>
          <a:xfrm>
            <a:off x="8800753" y="6444069"/>
            <a:ext cx="300722" cy="338554"/>
          </a:xfrm>
          <a:prstGeom prst="rect">
            <a:avLst/>
          </a:prstGeom>
        </p:spPr>
        <p:txBody>
          <a:bodyPr/>
          <a:lstStyle/>
          <a:p>
            <a:pPr>
              <a:defRPr/>
            </a:pPr>
            <a:fld id="{DB5779ED-BA85-4BB7-87D5-1680811E86D2}" type="slidenum">
              <a:rPr lang="en-US" sz="1600" b="1" smtClean="0">
                <a:solidFill>
                  <a:schemeClr val="bg1"/>
                </a:solidFill>
              </a:rPr>
              <a:pPr>
                <a:defRPr/>
              </a:pPr>
              <a:t>43</a:t>
            </a:fld>
            <a:endParaRPr lang="en-US" sz="1600" b="1" dirty="0">
              <a:solidFill>
                <a:schemeClr val="bg1"/>
              </a:solidFill>
            </a:endParaRPr>
          </a:p>
        </p:txBody>
      </p:sp>
      <p:sp>
        <p:nvSpPr>
          <p:cNvPr id="9" name="TextBox 8"/>
          <p:cNvSpPr txBox="1"/>
          <p:nvPr/>
        </p:nvSpPr>
        <p:spPr>
          <a:xfrm>
            <a:off x="104775" y="688769"/>
            <a:ext cx="8996700" cy="30546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61950" marR="0" indent="-3619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ZA" sz="175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Calibri"/>
              </a:rPr>
              <a:t>Of the R1.448 billion allocated to the Department divided as follows:  :  </a:t>
            </a:r>
          </a:p>
          <a:p>
            <a:pPr marL="714375" lvl="1" indent="-352425">
              <a:buFont typeface="Wingdings" panose="05000000000000000000" pitchFamily="2" charset="2"/>
              <a:buChar char="Ø"/>
            </a:pPr>
            <a:r>
              <a:rPr lang="en-ZA" sz="1750" dirty="0">
                <a:latin typeface="Arial" panose="020B0604020202020204" pitchFamily="34" charset="0"/>
                <a:cs typeface="Arial" panose="020B0604020202020204" pitchFamily="34" charset="0"/>
              </a:rPr>
              <a:t>Seda is allocated R769.452 million (51.7%)</a:t>
            </a:r>
          </a:p>
          <a:p>
            <a:pPr marL="714375" lvl="1" indent="-352425">
              <a:buFont typeface="Wingdings" panose="05000000000000000000" pitchFamily="2" charset="2"/>
              <a:buChar char="Ø"/>
            </a:pPr>
            <a:r>
              <a:rPr lang="en-ZA" sz="1750" dirty="0">
                <a:latin typeface="Arial" panose="020B0604020202020204" pitchFamily="34" charset="0"/>
                <a:cs typeface="Arial" panose="020B0604020202020204" pitchFamily="34" charset="0"/>
              </a:rPr>
              <a:t>IDC receives R10 million (0.7%) whilst </a:t>
            </a:r>
          </a:p>
          <a:p>
            <a:pPr marL="714375" lvl="1" indent="-352425">
              <a:buFont typeface="Wingdings" panose="05000000000000000000" pitchFamily="2" charset="2"/>
              <a:buChar char="Ø"/>
            </a:pPr>
            <a:r>
              <a:rPr lang="en-ZA" sz="1750" dirty="0">
                <a:latin typeface="Arial" panose="020B0604020202020204" pitchFamily="34" charset="0"/>
                <a:cs typeface="Arial" panose="020B0604020202020204" pitchFamily="34" charset="0"/>
              </a:rPr>
              <a:t>DSBD remains with R709.001 million (47.6%) of the total allocation</a:t>
            </a:r>
          </a:p>
          <a:p>
            <a:pPr marL="714375" indent="-714375">
              <a:buFont typeface="Arial" panose="020B0604020202020204" pitchFamily="34" charset="0"/>
              <a:buChar char="•"/>
            </a:pPr>
            <a:endParaRPr lang="en-ZA" sz="1750" dirty="0">
              <a:latin typeface="Arial" panose="020B0604020202020204" pitchFamily="34" charset="0"/>
              <a:cs typeface="Arial" panose="020B0604020202020204" pitchFamily="34" charset="0"/>
            </a:endParaRPr>
          </a:p>
          <a:p>
            <a:pPr marL="361950" indent="-361950">
              <a:buFont typeface="Arial" panose="020B0604020202020204" pitchFamily="34" charset="0"/>
              <a:buChar char="•"/>
            </a:pPr>
            <a:r>
              <a:rPr lang="en-ZA" sz="1750" dirty="0">
                <a:latin typeface="Arial" panose="020B0604020202020204" pitchFamily="34" charset="0"/>
                <a:cs typeface="Arial" panose="020B0604020202020204" pitchFamily="34" charset="0"/>
              </a:rPr>
              <a:t>Transfers and subsidies account for R1</a:t>
            </a:r>
            <a:r>
              <a:rPr kumimoji="0" lang="en-ZA" sz="175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Calibri"/>
              </a:rPr>
              <a:t>.262 billion (84.8%) of the allocated budget</a:t>
            </a:r>
          </a:p>
          <a:p>
            <a:pPr marL="742950" lvl="1" indent="-285750">
              <a:buFont typeface="Wingdings" panose="05000000000000000000" pitchFamily="2" charset="2"/>
              <a:buChar char="Ø"/>
            </a:pPr>
            <a:r>
              <a:rPr lang="en-ZA" sz="1750" dirty="0">
                <a:latin typeface="Arial" panose="020B0604020202020204" pitchFamily="34" charset="0"/>
                <a:cs typeface="Arial" panose="020B0604020202020204" pitchFamily="34" charset="0"/>
              </a:rPr>
              <a:t>DSBD is responsible administering and disbursing R482.146 million (38.2%) whilst (38.2%)million whilst </a:t>
            </a:r>
          </a:p>
          <a:p>
            <a:pPr marL="742950" lvl="1" indent="-285750">
              <a:buFont typeface="Wingdings" panose="05000000000000000000" pitchFamily="2" charset="2"/>
              <a:buChar char="Ø"/>
            </a:pPr>
            <a:r>
              <a:rPr lang="en-ZA" sz="1750" dirty="0">
                <a:latin typeface="Arial" panose="020B0604020202020204" pitchFamily="34" charset="0"/>
                <a:cs typeface="Arial" panose="020B0604020202020204" pitchFamily="34" charset="0"/>
              </a:rPr>
              <a:t>Seda is allocated R769.452 million (61%)</a:t>
            </a:r>
          </a:p>
          <a:p>
            <a:pPr marL="742950" lvl="1" indent="-285750">
              <a:buFont typeface="Wingdings" panose="05000000000000000000" pitchFamily="2" charset="2"/>
              <a:buChar char="Ø"/>
            </a:pPr>
            <a:r>
              <a:rPr lang="en-ZA" sz="1750" dirty="0">
                <a:latin typeface="Arial" panose="020B0604020202020204" pitchFamily="34" charset="0"/>
                <a:cs typeface="Arial" panose="020B0604020202020204" pitchFamily="34" charset="0"/>
              </a:rPr>
              <a:t>IDC is allocated R10 million (0.8%) of the allocated transfers and subsidies as illustrated below: </a:t>
            </a:r>
            <a:endParaRPr kumimoji="0" lang="en-ZA" sz="175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Calibri"/>
            </a:endParaRPr>
          </a:p>
        </p:txBody>
      </p:sp>
      <p:graphicFrame>
        <p:nvGraphicFramePr>
          <p:cNvPr id="10" name="Table 9"/>
          <p:cNvGraphicFramePr>
            <a:graphicFrameLocks noGrp="1"/>
          </p:cNvGraphicFramePr>
          <p:nvPr>
            <p:extLst>
              <p:ext uri="{D42A27DB-BD31-4B8C-83A1-F6EECF244321}">
                <p14:modId xmlns:p14="http://schemas.microsoft.com/office/powerpoint/2010/main" xmlns="" val="2320767783"/>
              </p:ext>
            </p:extLst>
          </p:nvPr>
        </p:nvGraphicFramePr>
        <p:xfrm>
          <a:off x="104775" y="3762376"/>
          <a:ext cx="8996700" cy="2175363"/>
        </p:xfrm>
        <a:graphic>
          <a:graphicData uri="http://schemas.openxmlformats.org/drawingml/2006/table">
            <a:tbl>
              <a:tblPr>
                <a:tableStyleId>{5940675A-B579-460E-94D1-54222C63F5DA}</a:tableStyleId>
              </a:tblPr>
              <a:tblGrid>
                <a:gridCol w="2131397">
                  <a:extLst>
                    <a:ext uri="{9D8B030D-6E8A-4147-A177-3AD203B41FA5}">
                      <a16:colId xmlns:a16="http://schemas.microsoft.com/office/drawing/2014/main" xmlns="" val="20000"/>
                    </a:ext>
                  </a:extLst>
                </a:gridCol>
                <a:gridCol w="1856380">
                  <a:extLst>
                    <a:ext uri="{9D8B030D-6E8A-4147-A177-3AD203B41FA5}">
                      <a16:colId xmlns:a16="http://schemas.microsoft.com/office/drawing/2014/main" xmlns="" val="20001"/>
                    </a:ext>
                  </a:extLst>
                </a:gridCol>
                <a:gridCol w="1665441">
                  <a:extLst>
                    <a:ext uri="{9D8B030D-6E8A-4147-A177-3AD203B41FA5}">
                      <a16:colId xmlns:a16="http://schemas.microsoft.com/office/drawing/2014/main" xmlns="" val="20002"/>
                    </a:ext>
                  </a:extLst>
                </a:gridCol>
                <a:gridCol w="1797327">
                  <a:extLst>
                    <a:ext uri="{9D8B030D-6E8A-4147-A177-3AD203B41FA5}">
                      <a16:colId xmlns:a16="http://schemas.microsoft.com/office/drawing/2014/main" xmlns="" val="20003"/>
                    </a:ext>
                  </a:extLst>
                </a:gridCol>
                <a:gridCol w="1546155">
                  <a:extLst>
                    <a:ext uri="{9D8B030D-6E8A-4147-A177-3AD203B41FA5}">
                      <a16:colId xmlns:a16="http://schemas.microsoft.com/office/drawing/2014/main" xmlns="" val="20004"/>
                    </a:ext>
                  </a:extLst>
                </a:gridCol>
              </a:tblGrid>
              <a:tr h="571499">
                <a:tc>
                  <a:txBody>
                    <a:bodyPr/>
                    <a:lstStyle/>
                    <a:p>
                      <a:pPr algn="l" fontAlgn="b"/>
                      <a:r>
                        <a:rPr lang="en-ZA" sz="1600" b="1" u="none" strike="noStrike" dirty="0">
                          <a:effectLst/>
                          <a:latin typeface="Arial" panose="020B0604020202020204" pitchFamily="34" charset="0"/>
                          <a:cs typeface="Arial" panose="020B0604020202020204" pitchFamily="34" charset="0"/>
                        </a:rPr>
                        <a:t>Area of allocation</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92D050"/>
                    </a:solidFill>
                  </a:tcPr>
                </a:tc>
                <a:tc>
                  <a:txBody>
                    <a:bodyPr/>
                    <a:lstStyle/>
                    <a:p>
                      <a:pPr algn="ctr" fontAlgn="b"/>
                      <a:r>
                        <a:rPr lang="en-ZA" sz="1600" b="1" u="none" strike="noStrike" dirty="0">
                          <a:effectLst/>
                          <a:latin typeface="Arial" panose="020B0604020202020204" pitchFamily="34" charset="0"/>
                          <a:cs typeface="Arial" panose="020B0604020202020204" pitchFamily="34" charset="0"/>
                        </a:rPr>
                        <a:t> 2018/19 </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ctr" fontAlgn="b"/>
                      <a:r>
                        <a:rPr lang="en-ZA" sz="1600" b="1" u="none" strike="noStrike" dirty="0">
                          <a:effectLst/>
                          <a:latin typeface="Arial" panose="020B0604020202020204" pitchFamily="34" charset="0"/>
                          <a:cs typeface="Arial" panose="020B0604020202020204" pitchFamily="34" charset="0"/>
                        </a:rPr>
                        <a:t> 2019/20 </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92D050"/>
                    </a:solidFill>
                  </a:tcPr>
                </a:tc>
                <a:tc>
                  <a:txBody>
                    <a:bodyPr/>
                    <a:lstStyle/>
                    <a:p>
                      <a:pPr algn="ctr" fontAlgn="b"/>
                      <a:r>
                        <a:rPr lang="en-ZA" sz="1600" b="1" u="none" strike="noStrike" dirty="0">
                          <a:effectLst/>
                          <a:latin typeface="Arial" panose="020B0604020202020204" pitchFamily="34" charset="0"/>
                          <a:cs typeface="Arial" panose="020B0604020202020204" pitchFamily="34" charset="0"/>
                        </a:rPr>
                        <a:t> 2020/21 </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92D050"/>
                    </a:solidFill>
                  </a:tcPr>
                </a:tc>
                <a:tc>
                  <a:txBody>
                    <a:bodyPr/>
                    <a:lstStyle/>
                    <a:p>
                      <a:pPr algn="l" fontAlgn="b"/>
                      <a:r>
                        <a:rPr lang="en-ZA" sz="1600" b="1" u="none" strike="noStrike" dirty="0">
                          <a:effectLst/>
                          <a:latin typeface="Arial" panose="020B0604020202020204" pitchFamily="34" charset="0"/>
                          <a:cs typeface="Arial" panose="020B0604020202020204" pitchFamily="34" charset="0"/>
                        </a:rPr>
                        <a:t>Proportion to total Transfers</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rgbClr val="92D050"/>
                    </a:solidFill>
                  </a:tcPr>
                </a:tc>
                <a:extLst>
                  <a:ext uri="{0D108BD9-81ED-4DB2-BD59-A6C34878D82A}">
                    <a16:rowId xmlns:a16="http://schemas.microsoft.com/office/drawing/2014/main" xmlns="" val="10000"/>
                  </a:ext>
                </a:extLst>
              </a:tr>
              <a:tr h="323538">
                <a:tc>
                  <a:txBody>
                    <a:bodyPr/>
                    <a:lstStyle/>
                    <a:p>
                      <a:pPr algn="l" fontAlgn="b"/>
                      <a:r>
                        <a:rPr lang="en-ZA" sz="1600" u="none" strike="noStrike" dirty="0">
                          <a:effectLst/>
                          <a:latin typeface="Arial" panose="020B0604020202020204" pitchFamily="34" charset="0"/>
                          <a:cs typeface="Arial" panose="020B0604020202020204" pitchFamily="34" charset="0"/>
                        </a:rPr>
                        <a:t>SEDA</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600" b="1" u="none" strike="noStrike" dirty="0">
                          <a:effectLst/>
                          <a:latin typeface="Arial" panose="020B0604020202020204" pitchFamily="34" charset="0"/>
                          <a:cs typeface="Arial" panose="020B0604020202020204" pitchFamily="34" charset="0"/>
                        </a:rPr>
                        <a:t>           769 452 </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          815 861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600" u="none" strike="noStrike">
                          <a:effectLst/>
                          <a:latin typeface="Arial" panose="020B0604020202020204" pitchFamily="34" charset="0"/>
                          <a:cs typeface="Arial" panose="020B0604020202020204" pitchFamily="34" charset="0"/>
                        </a:rPr>
                        <a:t>             854 167 </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latin typeface="Arial" panose="020B0604020202020204" pitchFamily="34" charset="0"/>
                          <a:cs typeface="Arial" panose="020B0604020202020204" pitchFamily="34" charset="0"/>
                        </a:rPr>
                        <a:t>61.0%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1"/>
                  </a:ext>
                </a:extLst>
              </a:tr>
              <a:tr h="323538">
                <a:tc>
                  <a:txBody>
                    <a:bodyPr/>
                    <a:lstStyle/>
                    <a:p>
                      <a:pPr algn="l" fontAlgn="b"/>
                      <a:r>
                        <a:rPr lang="en-ZA" sz="1600" u="none" strike="noStrike">
                          <a:effectLst/>
                          <a:latin typeface="Arial" panose="020B0604020202020204" pitchFamily="34" charset="0"/>
                          <a:cs typeface="Arial" panose="020B0604020202020204" pitchFamily="34" charset="0"/>
                        </a:rPr>
                        <a:t>DSBD</a:t>
                      </a:r>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600" b="1" u="none" strike="noStrike" dirty="0">
                          <a:effectLst/>
                          <a:latin typeface="Arial" panose="020B0604020202020204" pitchFamily="34" charset="0"/>
                          <a:cs typeface="Arial" panose="020B0604020202020204" pitchFamily="34" charset="0"/>
                        </a:rPr>
                        <a:t>           482 146 </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       1 505 826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1 595 571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latin typeface="Arial" panose="020B0604020202020204" pitchFamily="34" charset="0"/>
                          <a:cs typeface="Arial" panose="020B0604020202020204" pitchFamily="34" charset="0"/>
                        </a:rPr>
                        <a:t>38.2%</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2"/>
                  </a:ext>
                </a:extLst>
              </a:tr>
              <a:tr h="633250">
                <a:tc>
                  <a:txBody>
                    <a:bodyPr/>
                    <a:lstStyle/>
                    <a:p>
                      <a:pPr algn="l" fontAlgn="b"/>
                      <a:r>
                        <a:rPr lang="en-ZA" sz="1600" u="none" strike="noStrike" dirty="0">
                          <a:effectLst/>
                          <a:latin typeface="Arial" panose="020B0604020202020204" pitchFamily="34" charset="0"/>
                          <a:cs typeface="Arial" panose="020B0604020202020204" pitchFamily="34" charset="0"/>
                        </a:rPr>
                        <a:t>IDC</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600" b="1" u="none" strike="noStrike" dirty="0">
                          <a:effectLst/>
                          <a:latin typeface="Arial" panose="020B0604020202020204" pitchFamily="34" charset="0"/>
                          <a:cs typeface="Arial" panose="020B0604020202020204" pitchFamily="34" charset="0"/>
                        </a:rPr>
                        <a:t>             10 000 </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n-ZA" sz="1600" u="none" strike="noStrike" dirty="0">
                          <a:effectLst/>
                          <a:latin typeface="Arial" panose="020B0604020202020204" pitchFamily="34" charset="0"/>
                          <a:cs typeface="Arial" panose="020B0604020202020204" pitchFamily="34" charset="0"/>
                        </a:rPr>
                        <a:t>             10 560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                11 141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u="none" strike="noStrike" dirty="0">
                          <a:effectLst/>
                          <a:latin typeface="Arial" panose="020B0604020202020204" pitchFamily="34" charset="0"/>
                          <a:cs typeface="Arial" panose="020B0604020202020204" pitchFamily="34" charset="0"/>
                        </a:rPr>
                        <a:t>0.8%</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3"/>
                  </a:ext>
                </a:extLst>
              </a:tr>
              <a:tr h="323538">
                <a:tc>
                  <a:txBody>
                    <a:bodyPr/>
                    <a:lstStyle/>
                    <a:p>
                      <a:pPr algn="l" fontAlgn="b"/>
                      <a:r>
                        <a:rPr lang="en-ZA" sz="1600" b="1" u="none" strike="noStrike" dirty="0">
                          <a:effectLst/>
                          <a:latin typeface="Arial" panose="020B0604020202020204" pitchFamily="34" charset="0"/>
                          <a:cs typeface="Arial" panose="020B0604020202020204" pitchFamily="34" charset="0"/>
                        </a:rPr>
                        <a:t>Total Transfers</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600" b="1" u="none" strike="noStrike" dirty="0">
                          <a:effectLst/>
                          <a:latin typeface="Arial" panose="020B0604020202020204" pitchFamily="34" charset="0"/>
                          <a:cs typeface="Arial" panose="020B0604020202020204" pitchFamily="34" charset="0"/>
                        </a:rPr>
                        <a:t>        1 261 598 </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solidFill>
                      <a:schemeClr val="accent6">
                        <a:lumMod val="40000"/>
                        <a:lumOff val="60000"/>
                      </a:schemeClr>
                    </a:solidFill>
                  </a:tcPr>
                </a:tc>
                <a:tc>
                  <a:txBody>
                    <a:bodyPr/>
                    <a:lstStyle/>
                    <a:p>
                      <a:pPr algn="r" fontAlgn="b"/>
                      <a:r>
                        <a:rPr lang="en-ZA" sz="1600" b="1" u="none" strike="noStrike" dirty="0">
                          <a:effectLst/>
                          <a:latin typeface="Arial" panose="020B0604020202020204" pitchFamily="34" charset="0"/>
                          <a:cs typeface="Arial" panose="020B0604020202020204" pitchFamily="34" charset="0"/>
                        </a:rPr>
                        <a:t>       2 332 247 </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r" fontAlgn="b"/>
                      <a:r>
                        <a:rPr lang="en-ZA" sz="1600" b="1" u="none" strike="noStrike" dirty="0">
                          <a:effectLst/>
                          <a:latin typeface="Arial" panose="020B0604020202020204" pitchFamily="34" charset="0"/>
                          <a:cs typeface="Arial" panose="020B0604020202020204" pitchFamily="34" charset="0"/>
                        </a:rPr>
                        <a:t>          2 460 879 </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ZA" sz="1600" b="1" u="none" strike="noStrike" dirty="0">
                          <a:effectLst/>
                          <a:latin typeface="Arial" panose="020B0604020202020204" pitchFamily="34" charset="0"/>
                          <a:cs typeface="Arial" panose="020B0604020202020204" pitchFamily="34" charset="0"/>
                        </a:rPr>
                        <a:t>100.0%</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133773927"/>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969"/>
            <a:ext cx="8077200" cy="1371600"/>
          </a:xfrm>
        </p:spPr>
        <p:txBody>
          <a:bodyPr>
            <a:normAutofit fontScale="90000"/>
          </a:bodyPr>
          <a:lstStyle/>
          <a:p>
            <a:r>
              <a:rPr lang="en-US" dirty="0"/>
              <a:t/>
            </a:r>
            <a:br>
              <a:rPr lang="en-US" dirty="0"/>
            </a:br>
            <a:r>
              <a:rPr lang="en-US" sz="4000" b="1" dirty="0">
                <a:latin typeface="Arial" panose="020B0604020202020204" pitchFamily="34" charset="0"/>
                <a:cs typeface="Arial" panose="020B0604020202020204" pitchFamily="34" charset="0"/>
              </a:rPr>
              <a:t/>
            </a:r>
            <a:br>
              <a:rPr lang="en-US" sz="4000" b="1" dirty="0">
                <a:latin typeface="Arial" panose="020B0604020202020204" pitchFamily="34" charset="0"/>
                <a:cs typeface="Arial" panose="020B0604020202020204" pitchFamily="34" charset="0"/>
              </a:rPr>
            </a:br>
            <a:endParaRPr lang="en-US" sz="4000" b="1" dirty="0">
              <a:latin typeface="Arial" panose="020B0604020202020204" pitchFamily="34" charset="0"/>
              <a:cs typeface="Arial" panose="020B0604020202020204" pitchFamily="34" charset="0"/>
            </a:endParaRPr>
          </a:p>
        </p:txBody>
      </p:sp>
      <p:sp>
        <p:nvSpPr>
          <p:cNvPr id="5" name="Title 1"/>
          <p:cNvSpPr txBox="1">
            <a:spLocks/>
          </p:cNvSpPr>
          <p:nvPr/>
        </p:nvSpPr>
        <p:spPr>
          <a:xfrm>
            <a:off x="0" y="-20549"/>
            <a:ext cx="9144000" cy="619432"/>
          </a:xfrm>
          <a:prstGeom prst="rect">
            <a:avLst/>
          </a:prstGeom>
          <a:solidFill>
            <a:srgbClr val="C3D69B"/>
          </a:solidFill>
          <a:ln w="12700">
            <a:miter lim="400000"/>
          </a:ln>
          <a:effectLst>
            <a:outerShdw blurRad="50800" dist="50800" dir="5400000" rotWithShape="0">
              <a:schemeClr val="accent6"/>
            </a:outerShdw>
          </a:effectLst>
          <a:extLst>
            <a:ext uri="{C572A759-6A51-4108-AA02-DFA0A04FC94B}">
              <ma14:wrappingTextBoxFlag xmlns:ma14="http://schemas.microsoft.com/office/mac/drawingml/2011/main" xmlns="" val="1"/>
            </a:ext>
          </a:extLst>
        </p:spPr>
        <p:txBody>
          <a:bodyPr lIns="45719" rIns="45719" anchor="ctr">
            <a:noAutofit/>
          </a:bodyPr>
          <a:lstStyle>
            <a:lvl1pPr marL="0" marR="0" indent="0" algn="r"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en-ZA" sz="3200" b="1" cap="small" dirty="0">
                <a:solidFill>
                  <a:schemeClr val="tx1"/>
                </a:solidFill>
                <a:latin typeface="Arial" panose="020B0604020202020204" pitchFamily="34" charset="0"/>
                <a:cs typeface="Arial" panose="020B0604020202020204" pitchFamily="34" charset="0"/>
              </a:rPr>
              <a:t/>
            </a:r>
            <a:br>
              <a:rPr lang="en-ZA" sz="3200" b="1" cap="small" dirty="0">
                <a:solidFill>
                  <a:schemeClr val="tx1"/>
                </a:solidFill>
                <a:latin typeface="Arial" panose="020B0604020202020204" pitchFamily="34" charset="0"/>
                <a:cs typeface="Arial" panose="020B0604020202020204" pitchFamily="34" charset="0"/>
              </a:rPr>
            </a:br>
            <a:r>
              <a:rPr lang="en-ZA" sz="3200" b="1" cap="small" dirty="0">
                <a:solidFill>
                  <a:schemeClr val="tx1"/>
                </a:solidFill>
                <a:latin typeface="Arial" panose="020B0604020202020204" pitchFamily="34" charset="0"/>
                <a:cs typeface="Arial" panose="020B0604020202020204" pitchFamily="34" charset="0"/>
              </a:rPr>
              <a:t> </a:t>
            </a:r>
            <a:r>
              <a:rPr lang="en-US" sz="3200" b="1" cap="small" dirty="0">
                <a:solidFill>
                  <a:schemeClr val="tx1"/>
                </a:solidFill>
                <a:latin typeface="Arial" panose="020B0604020202020204" pitchFamily="34" charset="0"/>
                <a:cs typeface="Arial" panose="020B0604020202020204" pitchFamily="34" charset="0"/>
              </a:rPr>
              <a:t>Transfers:  details</a:t>
            </a:r>
          </a:p>
          <a:p>
            <a:pPr algn="ctr" hangingPunct="1"/>
            <a:endParaRPr lang="en-ZA" sz="3200" b="1" dirty="0">
              <a:latin typeface="Arial" panose="020B0604020202020204" pitchFamily="34" charset="0"/>
              <a:ea typeface="+mn-ea"/>
              <a:cs typeface="Arial" panose="020B0604020202020204" pitchFamily="34" charset="0"/>
              <a:sym typeface="Calibri"/>
            </a:endParaRPr>
          </a:p>
        </p:txBody>
      </p:sp>
      <p:pic>
        <p:nvPicPr>
          <p:cNvPr id="6" name="Picture 6" descr="Picture 6"/>
          <p:cNvPicPr>
            <a:picLocks noChangeAspect="1"/>
          </p:cNvPicPr>
          <p:nvPr/>
        </p:nvPicPr>
        <p:blipFill>
          <a:blip r:embed="rId2" cstate="print">
            <a:extLst/>
          </a:blip>
          <a:srcRect t="24292" b="22405"/>
          <a:stretch>
            <a:fillRect/>
          </a:stretch>
        </p:blipFill>
        <p:spPr>
          <a:xfrm>
            <a:off x="179511" y="6019799"/>
            <a:ext cx="1954090" cy="646525"/>
          </a:xfrm>
          <a:prstGeom prst="rect">
            <a:avLst/>
          </a:prstGeom>
          <a:ln w="12700">
            <a:miter lim="400000"/>
          </a:ln>
        </p:spPr>
      </p:pic>
      <p:sp>
        <p:nvSpPr>
          <p:cNvPr id="7" name="Right Triangle 6">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4" name="Slide Number Placeholder 3"/>
          <p:cNvSpPr>
            <a:spLocks noGrp="1"/>
          </p:cNvSpPr>
          <p:nvPr>
            <p:ph type="sldNum" sz="quarter" idx="4294967295"/>
          </p:nvPr>
        </p:nvSpPr>
        <p:spPr>
          <a:xfrm>
            <a:off x="8800753" y="6444069"/>
            <a:ext cx="300722" cy="338554"/>
          </a:xfrm>
          <a:prstGeom prst="rect">
            <a:avLst/>
          </a:prstGeom>
        </p:spPr>
        <p:txBody>
          <a:bodyPr/>
          <a:lstStyle/>
          <a:p>
            <a:pPr>
              <a:defRPr/>
            </a:pPr>
            <a:fld id="{DB5779ED-BA85-4BB7-87D5-1680811E86D2}" type="slidenum">
              <a:rPr lang="en-US" sz="1600" b="1" smtClean="0">
                <a:solidFill>
                  <a:schemeClr val="bg1"/>
                </a:solidFill>
              </a:rPr>
              <a:pPr>
                <a:defRPr/>
              </a:pPr>
              <a:t>44</a:t>
            </a:fld>
            <a:endParaRPr lang="en-US" sz="16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1368685578"/>
              </p:ext>
            </p:extLst>
          </p:nvPr>
        </p:nvGraphicFramePr>
        <p:xfrm>
          <a:off x="82296" y="708914"/>
          <a:ext cx="9019178" cy="5361138"/>
        </p:xfrm>
        <a:graphic>
          <a:graphicData uri="http://schemas.openxmlformats.org/drawingml/2006/table">
            <a:tbl>
              <a:tblPr/>
              <a:tblGrid>
                <a:gridCol w="2987466">
                  <a:extLst>
                    <a:ext uri="{9D8B030D-6E8A-4147-A177-3AD203B41FA5}">
                      <a16:colId xmlns:a16="http://schemas.microsoft.com/office/drawing/2014/main" xmlns="" val="20000"/>
                    </a:ext>
                  </a:extLst>
                </a:gridCol>
                <a:gridCol w="1139955">
                  <a:extLst>
                    <a:ext uri="{9D8B030D-6E8A-4147-A177-3AD203B41FA5}">
                      <a16:colId xmlns:a16="http://schemas.microsoft.com/office/drawing/2014/main" xmlns="" val="20001"/>
                    </a:ext>
                  </a:extLst>
                </a:gridCol>
                <a:gridCol w="1118116">
                  <a:extLst>
                    <a:ext uri="{9D8B030D-6E8A-4147-A177-3AD203B41FA5}">
                      <a16:colId xmlns:a16="http://schemas.microsoft.com/office/drawing/2014/main" xmlns="" val="20002"/>
                    </a:ext>
                  </a:extLst>
                </a:gridCol>
                <a:gridCol w="1240409">
                  <a:extLst>
                    <a:ext uri="{9D8B030D-6E8A-4147-A177-3AD203B41FA5}">
                      <a16:colId xmlns:a16="http://schemas.microsoft.com/office/drawing/2014/main" xmlns="" val="20003"/>
                    </a:ext>
                  </a:extLst>
                </a:gridCol>
                <a:gridCol w="1292823">
                  <a:extLst>
                    <a:ext uri="{9D8B030D-6E8A-4147-A177-3AD203B41FA5}">
                      <a16:colId xmlns:a16="http://schemas.microsoft.com/office/drawing/2014/main" xmlns="" val="20004"/>
                    </a:ext>
                  </a:extLst>
                </a:gridCol>
                <a:gridCol w="1240409">
                  <a:extLst>
                    <a:ext uri="{9D8B030D-6E8A-4147-A177-3AD203B41FA5}">
                      <a16:colId xmlns:a16="http://schemas.microsoft.com/office/drawing/2014/main" xmlns="" val="20005"/>
                    </a:ext>
                  </a:extLst>
                </a:gridCol>
              </a:tblGrid>
              <a:tr h="440738">
                <a:tc>
                  <a:txBody>
                    <a:bodyPr/>
                    <a:lstStyle/>
                    <a:p>
                      <a:pPr algn="l" fontAlgn="b"/>
                      <a:r>
                        <a:rPr lang="en-ZA" sz="1400" b="1" i="0" u="none" strike="noStrike" dirty="0">
                          <a:solidFill>
                            <a:srgbClr val="000000"/>
                          </a:solidFill>
                          <a:effectLst/>
                          <a:latin typeface="Arial" panose="020B0604020202020204" pitchFamily="34" charset="0"/>
                        </a:rPr>
                        <a:t>Details</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ZA" sz="1400" b="1" i="0" u="none" strike="noStrike">
                          <a:solidFill>
                            <a:srgbClr val="000000"/>
                          </a:solidFill>
                          <a:effectLst/>
                          <a:latin typeface="Arial" panose="020B0604020202020204" pitchFamily="34" charset="0"/>
                        </a:rPr>
                        <a:t>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ZA" sz="1400" b="1" i="0" u="none" strike="noStrike">
                          <a:solidFill>
                            <a:srgbClr val="000000"/>
                          </a:solidFill>
                          <a:effectLst/>
                          <a:latin typeface="Arial" panose="020B0604020202020204" pitchFamily="34" charset="0"/>
                        </a:rPr>
                        <a:t>2018/19</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ZA" sz="1400" b="1" i="0" u="none" strike="noStrike">
                          <a:solidFill>
                            <a:srgbClr val="000000"/>
                          </a:solidFill>
                          <a:effectLst/>
                          <a:latin typeface="Arial" panose="020B0604020202020204" pitchFamily="34" charset="0"/>
                        </a:rPr>
                        <a:t>2019/20</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ZA" sz="1400" b="1" i="0" u="none" strike="noStrike">
                          <a:solidFill>
                            <a:srgbClr val="000000"/>
                          </a:solidFill>
                          <a:effectLst/>
                          <a:latin typeface="Arial" panose="020B0604020202020204" pitchFamily="34" charset="0"/>
                        </a:rPr>
                        <a:t>2020/21</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ZA" sz="1400" b="1" i="0" u="none" strike="noStrike">
                          <a:solidFill>
                            <a:srgbClr val="000000"/>
                          </a:solidFill>
                          <a:effectLst/>
                          <a:latin typeface="Arial" panose="020B0604020202020204" pitchFamily="34" charset="0"/>
                        </a:rPr>
                        <a:t>TOTAL 2018 MTEF</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0000"/>
                  </a:ext>
                </a:extLst>
              </a:tr>
              <a:tr h="429719">
                <a:tc>
                  <a:txBody>
                    <a:bodyPr/>
                    <a:lstStyle/>
                    <a:p>
                      <a:pPr algn="l" fontAlgn="b"/>
                      <a:r>
                        <a:rPr lang="en-ZA" sz="1400" b="0" i="1" u="none" strike="noStrike">
                          <a:solidFill>
                            <a:srgbClr val="000000"/>
                          </a:solidFill>
                          <a:effectLst/>
                          <a:latin typeface="Arial" panose="020B0604020202020204" pitchFamily="34" charset="0"/>
                        </a:rPr>
                        <a:t>Small Enterprise Development Agency</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SEDA</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     580 241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ZA" sz="1400" b="0" i="1" u="none" strike="noStrike">
                          <a:solidFill>
                            <a:srgbClr val="000000"/>
                          </a:solidFill>
                          <a:effectLst/>
                          <a:latin typeface="Arial" panose="020B0604020202020204" pitchFamily="34" charset="0"/>
                        </a:rPr>
                        <a:t>       613 174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        647 653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    1 841 068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1"/>
                  </a:ext>
                </a:extLst>
              </a:tr>
              <a:tr h="429719">
                <a:tc>
                  <a:txBody>
                    <a:bodyPr/>
                    <a:lstStyle/>
                    <a:p>
                      <a:pPr algn="l" fontAlgn="b"/>
                      <a:r>
                        <a:rPr lang="en-GB" sz="1400" b="0" i="1" u="none" strike="noStrike">
                          <a:solidFill>
                            <a:srgbClr val="000000"/>
                          </a:solidFill>
                          <a:effectLst/>
                          <a:latin typeface="Arial" panose="020B0604020202020204" pitchFamily="34" charset="0"/>
                        </a:rPr>
                        <a:t>Small Enterprise Development Agency: Technology programme</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SEDA</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     144 622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ZA" sz="1400" b="0" i="1" u="none" strike="noStrike">
                          <a:solidFill>
                            <a:srgbClr val="000000"/>
                          </a:solidFill>
                          <a:effectLst/>
                          <a:latin typeface="Arial" panose="020B0604020202020204" pitchFamily="34" charset="0"/>
                        </a:rPr>
                        <a:t>       152 281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        160 261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       457 164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2"/>
                  </a:ext>
                </a:extLst>
              </a:tr>
              <a:tr h="639069">
                <a:tc>
                  <a:txBody>
                    <a:bodyPr/>
                    <a:lstStyle/>
                    <a:p>
                      <a:pPr algn="l" fontAlgn="b"/>
                      <a:r>
                        <a:rPr lang="en-GB" sz="1400" b="0" i="1" u="none" strike="noStrike">
                          <a:solidFill>
                            <a:srgbClr val="000000"/>
                          </a:solidFill>
                          <a:effectLst/>
                          <a:latin typeface="Arial" panose="020B0604020202020204" pitchFamily="34" charset="0"/>
                        </a:rPr>
                        <a:t>Small Enterprise Development Agency: Capacity Building Programme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SEDA</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       14 589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ZA" sz="1400" b="0" i="1" u="none" strike="noStrike">
                          <a:solidFill>
                            <a:srgbClr val="000000"/>
                          </a:solidFill>
                          <a:effectLst/>
                          <a:latin typeface="Arial" panose="020B0604020202020204" pitchFamily="34" charset="0"/>
                        </a:rPr>
                        <a:t>         15 406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          16 253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         46 248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3"/>
                  </a:ext>
                </a:extLst>
              </a:tr>
              <a:tr h="330552">
                <a:tc>
                  <a:txBody>
                    <a:bodyPr/>
                    <a:lstStyle/>
                    <a:p>
                      <a:pPr algn="l" fontAlgn="b"/>
                      <a:r>
                        <a:rPr lang="en-ZA" sz="1400" b="0" i="0" u="none" strike="noStrike" dirty="0">
                          <a:solidFill>
                            <a:srgbClr val="000000"/>
                          </a:solidFill>
                          <a:effectLst/>
                          <a:latin typeface="Arial" panose="020B0604020202020204" pitchFamily="34" charset="0"/>
                        </a:rPr>
                        <a:t>SEDA Gazelles Programmes</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panose="020B0604020202020204" pitchFamily="34" charset="0"/>
                        </a:rPr>
                        <a:t>SEDA</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panose="020B0604020202020204" pitchFamily="34" charset="0"/>
                        </a:rPr>
                        <a:t>        30 000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ZA" sz="1400" b="0" i="0" u="none" strike="noStrike">
                          <a:solidFill>
                            <a:srgbClr val="000000"/>
                          </a:solidFill>
                          <a:effectLst/>
                          <a:latin typeface="Arial" panose="020B0604020202020204" pitchFamily="34" charset="0"/>
                        </a:rPr>
                        <a:t>          35 000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panose="020B0604020202020204" pitchFamily="34" charset="0"/>
                        </a:rPr>
                        <a:t>           30 000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panose="020B0604020202020204" pitchFamily="34" charset="0"/>
                        </a:rPr>
                        <a:t>          95 000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4"/>
                  </a:ext>
                </a:extLst>
              </a:tr>
              <a:tr h="220369">
                <a:tc>
                  <a:txBody>
                    <a:bodyPr/>
                    <a:lstStyle/>
                    <a:p>
                      <a:pPr algn="l" fontAlgn="b"/>
                      <a:r>
                        <a:rPr lang="en-ZA" sz="1400" b="1" i="0" u="none" strike="noStrike">
                          <a:solidFill>
                            <a:srgbClr val="000000"/>
                          </a:solidFill>
                          <a:effectLst/>
                          <a:latin typeface="Arial" panose="020B0604020202020204" pitchFamily="34" charset="0"/>
                        </a:rPr>
                        <a:t>Total to SEDA</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panose="020B0604020202020204" pitchFamily="34" charset="0"/>
                        </a:rPr>
                        <a:t>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panose="020B0604020202020204" pitchFamily="34" charset="0"/>
                        </a:rPr>
                        <a:t>      769 452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ZA" sz="1400" b="1" i="0" u="none" strike="noStrike">
                          <a:solidFill>
                            <a:srgbClr val="000000"/>
                          </a:solidFill>
                          <a:effectLst/>
                          <a:latin typeface="Arial" panose="020B0604020202020204" pitchFamily="34" charset="0"/>
                        </a:rPr>
                        <a:t>        815 861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panose="020B0604020202020204" pitchFamily="34" charset="0"/>
                        </a:rPr>
                        <a:t>         854 167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panose="020B0604020202020204" pitchFamily="34" charset="0"/>
                        </a:rPr>
                        <a:t>     2 439 480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5"/>
                  </a:ext>
                </a:extLst>
              </a:tr>
              <a:tr h="429719">
                <a:tc>
                  <a:txBody>
                    <a:bodyPr/>
                    <a:lstStyle/>
                    <a:p>
                      <a:pPr algn="l" fontAlgn="b"/>
                      <a:r>
                        <a:rPr lang="en-ZA" sz="1400" b="0" i="1" u="none" strike="noStrike">
                          <a:solidFill>
                            <a:srgbClr val="000000"/>
                          </a:solidFill>
                          <a:effectLst/>
                          <a:latin typeface="Arial" panose="020B0604020202020204" pitchFamily="34" charset="0"/>
                        </a:rPr>
                        <a:t>IDC: customised Sector Programme</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IDC</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       10 000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ZA" sz="1400" b="0" i="1" u="none" strike="noStrike">
                          <a:solidFill>
                            <a:srgbClr val="000000"/>
                          </a:solidFill>
                          <a:effectLst/>
                          <a:latin typeface="Arial" panose="020B0604020202020204" pitchFamily="34" charset="0"/>
                        </a:rPr>
                        <a:t>         10 560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          11 141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dirty="0">
                          <a:solidFill>
                            <a:srgbClr val="000000"/>
                          </a:solidFill>
                          <a:effectLst/>
                          <a:latin typeface="Arial" panose="020B0604020202020204" pitchFamily="34" charset="0"/>
                        </a:rPr>
                        <a:t>         31 701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6"/>
                  </a:ext>
                </a:extLst>
              </a:tr>
              <a:tr h="220369">
                <a:tc>
                  <a:txBody>
                    <a:bodyPr/>
                    <a:lstStyle/>
                    <a:p>
                      <a:pPr algn="l" fontAlgn="b"/>
                      <a:r>
                        <a:rPr lang="en-ZA" sz="1400" b="1" i="0" u="none" strike="noStrike">
                          <a:solidFill>
                            <a:srgbClr val="000000"/>
                          </a:solidFill>
                          <a:effectLst/>
                          <a:latin typeface="Arial" panose="020B0604020202020204" pitchFamily="34" charset="0"/>
                        </a:rPr>
                        <a:t>Total to IDC</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panose="020B0604020202020204" pitchFamily="34" charset="0"/>
                        </a:rPr>
                        <a:t>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panose="020B0604020202020204" pitchFamily="34" charset="0"/>
                        </a:rPr>
                        <a:t>        10 000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ZA" sz="1400" b="1" i="0" u="none" strike="noStrike">
                          <a:solidFill>
                            <a:srgbClr val="000000"/>
                          </a:solidFill>
                          <a:effectLst/>
                          <a:latin typeface="Arial" panose="020B0604020202020204" pitchFamily="34" charset="0"/>
                        </a:rPr>
                        <a:t>          10 560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panose="020B0604020202020204" pitchFamily="34" charset="0"/>
                        </a:rPr>
                        <a:t>           11 141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panose="020B0604020202020204" pitchFamily="34" charset="0"/>
                        </a:rPr>
                        <a:t>          31 701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7"/>
                  </a:ext>
                </a:extLst>
              </a:tr>
              <a:tr h="220369">
                <a:tc>
                  <a:txBody>
                    <a:bodyPr/>
                    <a:lstStyle/>
                    <a:p>
                      <a:pPr algn="l" fontAlgn="b"/>
                      <a:r>
                        <a:rPr lang="en-ZA" sz="1400" b="0" i="1" u="none" strike="noStrike">
                          <a:solidFill>
                            <a:srgbClr val="000000"/>
                          </a:solidFill>
                          <a:effectLst/>
                          <a:latin typeface="Arial" panose="020B0604020202020204" pitchFamily="34" charset="0"/>
                        </a:rPr>
                        <a:t>BBSDP</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DSBD</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     270 953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ZA" sz="1400" b="0" i="1" u="none" strike="noStrike">
                          <a:solidFill>
                            <a:srgbClr val="000000"/>
                          </a:solidFill>
                          <a:effectLst/>
                          <a:latin typeface="Arial" panose="020B0604020202020204" pitchFamily="34" charset="0"/>
                        </a:rPr>
                        <a:t>       286 126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        301 863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       858 942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8"/>
                  </a:ext>
                </a:extLst>
              </a:tr>
              <a:tr h="429719">
                <a:tc>
                  <a:txBody>
                    <a:bodyPr/>
                    <a:lstStyle/>
                    <a:p>
                      <a:pPr algn="l" fontAlgn="b"/>
                      <a:r>
                        <a:rPr lang="en-ZA" sz="1400" b="0" i="1" u="none" strike="noStrike">
                          <a:solidFill>
                            <a:srgbClr val="000000"/>
                          </a:solidFill>
                          <a:effectLst/>
                          <a:latin typeface="Arial" panose="020B0604020202020204" pitchFamily="34" charset="0"/>
                        </a:rPr>
                        <a:t>Co-Operatives Incentive Scheme</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DSBD</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       83 318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ZA" sz="1400" b="0" i="1" u="none" strike="noStrike">
                          <a:solidFill>
                            <a:srgbClr val="000000"/>
                          </a:solidFill>
                          <a:effectLst/>
                          <a:latin typeface="Arial" panose="020B0604020202020204" pitchFamily="34" charset="0"/>
                        </a:rPr>
                        <a:t>         87 984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          92 823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       264 125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9"/>
                  </a:ext>
                </a:extLst>
              </a:tr>
              <a:tr h="429719">
                <a:tc>
                  <a:txBody>
                    <a:bodyPr/>
                    <a:lstStyle/>
                    <a:p>
                      <a:pPr algn="l" fontAlgn="b"/>
                      <a:r>
                        <a:rPr lang="en-GB" sz="1400" b="0" i="1" u="none" strike="noStrike">
                          <a:solidFill>
                            <a:srgbClr val="000000"/>
                          </a:solidFill>
                          <a:effectLst/>
                          <a:latin typeface="Arial" panose="020B0604020202020204" pitchFamily="34" charset="0"/>
                        </a:rPr>
                        <a:t>National Informal Business Upliftment Scheme (NIBUS)</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DSBD</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       73 138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ZA" sz="1400" b="0" i="1" u="none" strike="noStrike">
                          <a:solidFill>
                            <a:srgbClr val="000000"/>
                          </a:solidFill>
                          <a:effectLst/>
                          <a:latin typeface="Arial" panose="020B0604020202020204" pitchFamily="34" charset="0"/>
                        </a:rPr>
                        <a:t>         73 914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          84 904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       231 956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10"/>
                  </a:ext>
                </a:extLst>
              </a:tr>
              <a:tr h="429719">
                <a:tc>
                  <a:txBody>
                    <a:bodyPr/>
                    <a:lstStyle/>
                    <a:p>
                      <a:pPr algn="l" fontAlgn="b"/>
                      <a:r>
                        <a:rPr lang="en-ZA" sz="1400" b="0" i="1" u="none" strike="noStrike">
                          <a:solidFill>
                            <a:srgbClr val="000000"/>
                          </a:solidFill>
                          <a:effectLst/>
                          <a:latin typeface="Arial" panose="020B0604020202020204" pitchFamily="34" charset="0"/>
                        </a:rPr>
                        <a:t>Enterprise Incubation Programme (EIP)</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DSBD</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       54 737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ZA" sz="1400" b="0" i="1" u="none" strike="noStrike">
                          <a:solidFill>
                            <a:srgbClr val="000000"/>
                          </a:solidFill>
                          <a:effectLst/>
                          <a:latin typeface="Arial" panose="020B0604020202020204" pitchFamily="34" charset="0"/>
                        </a:rPr>
                        <a:t>         57 802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          60 981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       173 520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11"/>
                  </a:ext>
                </a:extLst>
              </a:tr>
              <a:tr h="220369">
                <a:tc>
                  <a:txBody>
                    <a:bodyPr/>
                    <a:lstStyle/>
                    <a:p>
                      <a:pPr algn="l" fontAlgn="b"/>
                      <a:r>
                        <a:rPr lang="en-ZA" sz="1400" b="0" i="1" u="none" strike="noStrike">
                          <a:solidFill>
                            <a:srgbClr val="000000"/>
                          </a:solidFill>
                          <a:effectLst/>
                          <a:latin typeface="Arial" panose="020B0604020202020204" pitchFamily="34" charset="0"/>
                        </a:rPr>
                        <a:t>Enterprise Development Fund</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DSBD</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               -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ZA" sz="1400" b="0" i="1" u="none" strike="noStrike">
                          <a:solidFill>
                            <a:srgbClr val="000000"/>
                          </a:solidFill>
                          <a:effectLst/>
                          <a:latin typeface="Arial" panose="020B0604020202020204" pitchFamily="34" charset="0"/>
                        </a:rPr>
                        <a:t>    1 000 000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     1 055 000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1" u="none" strike="noStrike">
                          <a:solidFill>
                            <a:srgbClr val="000000"/>
                          </a:solidFill>
                          <a:effectLst/>
                          <a:latin typeface="Arial" panose="020B0604020202020204" pitchFamily="34" charset="0"/>
                        </a:rPr>
                        <a:t>    2 055 000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12"/>
                  </a:ext>
                </a:extLst>
              </a:tr>
              <a:tr h="220369">
                <a:tc>
                  <a:txBody>
                    <a:bodyPr/>
                    <a:lstStyle/>
                    <a:p>
                      <a:pPr algn="l" fontAlgn="b"/>
                      <a:r>
                        <a:rPr lang="en-ZA" sz="1400" b="1" i="0" u="none" strike="noStrike">
                          <a:solidFill>
                            <a:srgbClr val="000000"/>
                          </a:solidFill>
                          <a:effectLst/>
                          <a:latin typeface="Arial" panose="020B0604020202020204" pitchFamily="34" charset="0"/>
                        </a:rPr>
                        <a:t>TOTAL DSBD</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a:solidFill>
                            <a:srgbClr val="000000"/>
                          </a:solidFill>
                          <a:effectLst/>
                          <a:latin typeface="Arial" panose="020B0604020202020204" pitchFamily="34" charset="0"/>
                        </a:rPr>
                        <a:t>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panose="020B0604020202020204" pitchFamily="34" charset="0"/>
                        </a:rPr>
                        <a:t>      482 146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ZA" sz="1400" b="1" i="0" u="none" strike="noStrike">
                          <a:solidFill>
                            <a:srgbClr val="000000"/>
                          </a:solidFill>
                          <a:effectLst/>
                          <a:latin typeface="Arial" panose="020B0604020202020204" pitchFamily="34" charset="0"/>
                        </a:rPr>
                        <a:t>     1 505 826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panose="020B0604020202020204" pitchFamily="34" charset="0"/>
                        </a:rPr>
                        <a:t>      1 595 571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panose="020B0604020202020204" pitchFamily="34" charset="0"/>
                        </a:rPr>
                        <a:t>     3 583 543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13"/>
                  </a:ext>
                </a:extLst>
              </a:tr>
              <a:tr h="220369">
                <a:tc>
                  <a:txBody>
                    <a:bodyPr/>
                    <a:lstStyle/>
                    <a:p>
                      <a:pPr algn="l" fontAlgn="b"/>
                      <a:r>
                        <a:rPr lang="en-ZA" sz="1400" b="1" i="0" u="none" strike="noStrike">
                          <a:solidFill>
                            <a:srgbClr val="000000"/>
                          </a:solidFill>
                          <a:effectLst/>
                          <a:latin typeface="Arial" panose="020B0604020202020204" pitchFamily="34" charset="0"/>
                        </a:rPr>
                        <a:t>TOTAL</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panose="020B0604020202020204" pitchFamily="34" charset="0"/>
                        </a:rPr>
                        <a:t>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panose="020B0604020202020204" pitchFamily="34" charset="0"/>
                        </a:rPr>
                        <a:t>   1 261 598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ZA" sz="1400" b="1" i="0" u="none" strike="noStrike">
                          <a:solidFill>
                            <a:srgbClr val="000000"/>
                          </a:solidFill>
                          <a:effectLst/>
                          <a:latin typeface="Arial" panose="020B0604020202020204" pitchFamily="34" charset="0"/>
                        </a:rPr>
                        <a:t>     2 332 247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a:solidFill>
                            <a:srgbClr val="000000"/>
                          </a:solidFill>
                          <a:effectLst/>
                          <a:latin typeface="Arial" panose="020B0604020202020204" pitchFamily="34" charset="0"/>
                        </a:rPr>
                        <a:t>      2 460 879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rPr>
                        <a:t>     6 054 724 </a:t>
                      </a:r>
                    </a:p>
                  </a:txBody>
                  <a:tcPr marL="9390" marR="9390" marT="93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xmlns="" val="3375700975"/>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3D69B"/>
        </a:solidFill>
        <a:effectLst/>
      </p:bgPr>
    </p:bg>
    <p:spTree>
      <p:nvGrpSpPr>
        <p:cNvPr id="1" name=""/>
        <p:cNvGrpSpPr/>
        <p:nvPr/>
      </p:nvGrpSpPr>
      <p:grpSpPr>
        <a:xfrm>
          <a:off x="0" y="0"/>
          <a:ext cx="0" cy="0"/>
          <a:chOff x="0" y="0"/>
          <a:chExt cx="0" cy="0"/>
        </a:xfrm>
      </p:grpSpPr>
      <p:pic>
        <p:nvPicPr>
          <p:cNvPr id="707" name="Picture 6" descr="Picture 6"/>
          <p:cNvPicPr>
            <a:picLocks noChangeAspect="1"/>
          </p:cNvPicPr>
          <p:nvPr/>
        </p:nvPicPr>
        <p:blipFill>
          <a:blip r:embed="rId2" cstate="print">
            <a:extLst/>
          </a:blip>
          <a:srcRect t="24292" b="22405"/>
          <a:stretch>
            <a:fillRect/>
          </a:stretch>
        </p:blipFill>
        <p:spPr>
          <a:xfrm>
            <a:off x="179511" y="6019799"/>
            <a:ext cx="1954090" cy="646525"/>
          </a:xfrm>
          <a:prstGeom prst="rect">
            <a:avLst/>
          </a:prstGeom>
          <a:ln w="12700">
            <a:miter lim="400000"/>
          </a:ln>
        </p:spPr>
      </p:pic>
      <p:sp>
        <p:nvSpPr>
          <p:cNvPr id="709" name="Title 1"/>
          <p:cNvSpPr>
            <a:spLocks noGrp="1"/>
          </p:cNvSpPr>
          <p:nvPr>
            <p:ph type="title"/>
          </p:nvPr>
        </p:nvSpPr>
        <p:spPr>
          <a:xfrm>
            <a:off x="179511" y="1621970"/>
            <a:ext cx="8610601" cy="2699660"/>
          </a:xfrm>
          <a:prstGeom prst="rect">
            <a:avLst/>
          </a:prstGeom>
        </p:spPr>
        <p:txBody>
          <a:bodyPr/>
          <a:lstStyle/>
          <a:p>
            <a:pPr>
              <a:defRPr sz="3600" b="1" cap="small">
                <a:latin typeface="Arial"/>
                <a:ea typeface="Arial"/>
                <a:cs typeface="Arial"/>
                <a:sym typeface="Arial"/>
              </a:defRPr>
            </a:pPr>
            <a:r>
              <a:rPr lang="en-ZA" dirty="0"/>
              <a:t>PART B: PROGRAMME PLANS</a:t>
            </a:r>
            <a:endParaRPr dirty="0"/>
          </a:p>
        </p:txBody>
      </p:sp>
      <p:sp>
        <p:nvSpPr>
          <p:cNvPr id="5" name="Right Triangle 4">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08" name="Slide Number Placeholder 2"/>
          <p:cNvSpPr>
            <a:spLocks noGrp="1"/>
          </p:cNvSpPr>
          <p:nvPr>
            <p:ph type="sldNum" sz="quarter" idx="2"/>
          </p:nvPr>
        </p:nvSpPr>
        <p:spPr>
          <a:xfrm>
            <a:off x="8811393" y="6444067"/>
            <a:ext cx="300722"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45</a:t>
            </a:fld>
            <a:endParaRPr sz="1600" b="1" dirty="0">
              <a:solidFill>
                <a:schemeClr val="bg1"/>
              </a:solidFill>
            </a:endParaRPr>
          </a:p>
        </p:txBody>
      </p:sp>
    </p:spTree>
    <p:extLst>
      <p:ext uri="{BB962C8B-B14F-4D97-AF65-F5344CB8AC3E}">
        <p14:creationId xmlns:p14="http://schemas.microsoft.com/office/powerpoint/2010/main" xmlns="" val="4099252034"/>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3D69B"/>
        </a:solidFill>
        <a:effectLst/>
      </p:bgPr>
    </p:bg>
    <p:spTree>
      <p:nvGrpSpPr>
        <p:cNvPr id="1" name=""/>
        <p:cNvGrpSpPr/>
        <p:nvPr/>
      </p:nvGrpSpPr>
      <p:grpSpPr>
        <a:xfrm>
          <a:off x="0" y="0"/>
          <a:ext cx="0" cy="0"/>
          <a:chOff x="0" y="0"/>
          <a:chExt cx="0" cy="0"/>
        </a:xfrm>
      </p:grpSpPr>
      <p:pic>
        <p:nvPicPr>
          <p:cNvPr id="707" name="Picture 6" descr="Picture 6"/>
          <p:cNvPicPr>
            <a:picLocks noChangeAspect="1"/>
          </p:cNvPicPr>
          <p:nvPr/>
        </p:nvPicPr>
        <p:blipFill>
          <a:blip r:embed="rId2" cstate="print">
            <a:extLst/>
          </a:blip>
          <a:srcRect t="24292" b="22405"/>
          <a:stretch>
            <a:fillRect/>
          </a:stretch>
        </p:blipFill>
        <p:spPr>
          <a:xfrm>
            <a:off x="179511" y="6019799"/>
            <a:ext cx="1954090" cy="646525"/>
          </a:xfrm>
          <a:prstGeom prst="rect">
            <a:avLst/>
          </a:prstGeom>
          <a:ln w="12700">
            <a:miter lim="400000"/>
          </a:ln>
        </p:spPr>
      </p:pic>
      <p:sp>
        <p:nvSpPr>
          <p:cNvPr id="709" name="Title 1"/>
          <p:cNvSpPr>
            <a:spLocks noGrp="1"/>
          </p:cNvSpPr>
          <p:nvPr>
            <p:ph type="title"/>
          </p:nvPr>
        </p:nvSpPr>
        <p:spPr>
          <a:xfrm>
            <a:off x="179511" y="1621970"/>
            <a:ext cx="8610601" cy="2699660"/>
          </a:xfrm>
          <a:prstGeom prst="rect">
            <a:avLst/>
          </a:prstGeom>
        </p:spPr>
        <p:txBody>
          <a:bodyPr/>
          <a:lstStyle/>
          <a:p>
            <a:pPr>
              <a:defRPr sz="3600" b="1" cap="small">
                <a:latin typeface="Arial"/>
                <a:ea typeface="Arial"/>
                <a:cs typeface="Arial"/>
                <a:sym typeface="Arial"/>
              </a:defRPr>
            </a:pPr>
            <a:r>
              <a:rPr lang="en-ZA" dirty="0"/>
              <a:t>PROGRAMME 1: ADMINISTRATION </a:t>
            </a:r>
            <a:endParaRPr dirty="0"/>
          </a:p>
        </p:txBody>
      </p:sp>
      <p:sp>
        <p:nvSpPr>
          <p:cNvPr id="5" name="Right Triangle 4">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08" name="Slide Number Placeholder 2"/>
          <p:cNvSpPr>
            <a:spLocks noGrp="1"/>
          </p:cNvSpPr>
          <p:nvPr>
            <p:ph type="sldNum" sz="quarter" idx="2"/>
          </p:nvPr>
        </p:nvSpPr>
        <p:spPr>
          <a:xfrm>
            <a:off x="8790121" y="6465333"/>
            <a:ext cx="300722"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46</a:t>
            </a:fld>
            <a:endParaRPr sz="1600" b="1" dirty="0">
              <a:solidFill>
                <a:schemeClr val="bg1"/>
              </a:solidFill>
            </a:endParaRPr>
          </a:p>
        </p:txBody>
      </p:sp>
    </p:spTree>
    <p:extLst>
      <p:ext uri="{BB962C8B-B14F-4D97-AF65-F5344CB8AC3E}">
        <p14:creationId xmlns:p14="http://schemas.microsoft.com/office/powerpoint/2010/main" xmlns="" val="1389917596"/>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969"/>
            <a:ext cx="8077200" cy="1371600"/>
          </a:xfrm>
        </p:spPr>
        <p:txBody>
          <a:bodyPr>
            <a:normAutofit fontScale="90000"/>
          </a:bodyPr>
          <a:lstStyle/>
          <a:p>
            <a:r>
              <a:rPr lang="en-US" dirty="0"/>
              <a:t/>
            </a:r>
            <a:br>
              <a:rPr lang="en-US" dirty="0"/>
            </a:br>
            <a:r>
              <a:rPr lang="en-US" sz="4000" b="1" dirty="0">
                <a:latin typeface="Arial" panose="020B0604020202020204" pitchFamily="34" charset="0"/>
                <a:cs typeface="Arial" panose="020B0604020202020204" pitchFamily="34" charset="0"/>
              </a:rPr>
              <a:t/>
            </a:r>
            <a:br>
              <a:rPr lang="en-US" sz="4000" b="1" dirty="0">
                <a:latin typeface="Arial" panose="020B0604020202020204" pitchFamily="34" charset="0"/>
                <a:cs typeface="Arial" panose="020B0604020202020204" pitchFamily="34" charset="0"/>
              </a:rPr>
            </a:br>
            <a:endParaRPr lang="en-US" sz="40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67128" y="803567"/>
            <a:ext cx="8650841" cy="5869686"/>
          </a:xfrm>
        </p:spPr>
        <p:txBody>
          <a:bodyPr>
            <a:normAutofit/>
          </a:bodyPr>
          <a:lstStyle/>
          <a:p>
            <a:pPr algn="just">
              <a:lnSpc>
                <a:spcPct val="110000"/>
              </a:lnSpc>
              <a:spcAft>
                <a:spcPts val="1050"/>
              </a:spcAft>
            </a:pPr>
            <a:r>
              <a:rPr lang="en-ZA" sz="1600" kern="1400" dirty="0">
                <a:solidFill>
                  <a:schemeClr val="tx1"/>
                </a:solidFill>
                <a:latin typeface="Arial" panose="020B0604020202020204" pitchFamily="34" charset="0"/>
                <a:ea typeface="Times New Roman" panose="02020603050405020304" pitchFamily="18" charset="0"/>
                <a:cs typeface="Arial" panose="020B0604020202020204" pitchFamily="34" charset="0"/>
              </a:rPr>
              <a:t>The Programme is responsible for the provision of strategic leadership, management and support services to the Minister, Deputy Minister, Director General, and the Department. This is to ensure the successful implementation of the Department’s mandate through sustainable and integrated support services that are customer driven. </a:t>
            </a:r>
          </a:p>
          <a:p>
            <a:pPr algn="l"/>
            <a:r>
              <a:rPr lang="en-ZA" sz="1600" b="1" dirty="0">
                <a:solidFill>
                  <a:schemeClr val="tx1"/>
                </a:solidFill>
                <a:latin typeface="Arial" panose="020B0604020202020204" pitchFamily="34" charset="0"/>
                <a:cs typeface="Arial" panose="020B0604020202020204" pitchFamily="34" charset="0"/>
              </a:rPr>
              <a:t>Sub-Programmes:</a:t>
            </a:r>
          </a:p>
          <a:p>
            <a:pPr algn="l">
              <a:lnSpc>
                <a:spcPct val="150000"/>
              </a:lnSpc>
            </a:pPr>
            <a:r>
              <a:rPr lang="en-ZA" sz="1600" b="1" kern="1200" dirty="0">
                <a:latin typeface="Arial" panose="020B0604020202020204" pitchFamily="34" charset="0"/>
                <a:ea typeface="Times New Roman" panose="02020603050405020304" pitchFamily="18" charset="0"/>
              </a:rPr>
              <a:t>1. Ministry</a:t>
            </a:r>
            <a:endParaRPr lang="en-ZA" sz="1600" dirty="0">
              <a:solidFill>
                <a:schemeClr val="tx1"/>
              </a:solidFill>
              <a:latin typeface="Arial Narrow" panose="020B0606020202030204" pitchFamily="34" charset="0"/>
            </a:endParaRPr>
          </a:p>
          <a:p>
            <a:pPr algn="l">
              <a:lnSpc>
                <a:spcPct val="150000"/>
              </a:lnSpc>
            </a:pPr>
            <a:r>
              <a:rPr lang="en-ZA" sz="1600" b="1" kern="1200" dirty="0">
                <a:latin typeface="Arial" panose="020B0604020202020204" pitchFamily="34" charset="0"/>
                <a:ea typeface="Times New Roman" panose="02020603050405020304" pitchFamily="18" charset="0"/>
              </a:rPr>
              <a:t>2. Departmental Management (Office of the DG) </a:t>
            </a:r>
          </a:p>
          <a:p>
            <a:pPr algn="l">
              <a:lnSpc>
                <a:spcPct val="150000"/>
              </a:lnSpc>
            </a:pPr>
            <a:r>
              <a:rPr lang="en-ZA" sz="1600" b="1" kern="1400" dirty="0">
                <a:latin typeface="Arial" panose="020B0604020202020204" pitchFamily="34" charset="0"/>
                <a:ea typeface="Times New Roman" panose="02020603050405020304" pitchFamily="18" charset="0"/>
              </a:rPr>
              <a:t>3. Corporate Management </a:t>
            </a:r>
            <a:r>
              <a:rPr lang="en-ZA" sz="1600" kern="1400" dirty="0">
                <a:latin typeface="Arial" panose="020B0604020202020204" pitchFamily="34" charset="0"/>
                <a:ea typeface="Times New Roman" panose="02020603050405020304" pitchFamily="18" charset="0"/>
              </a:rPr>
              <a:t> </a:t>
            </a:r>
          </a:p>
          <a:p>
            <a:pPr algn="l">
              <a:lnSpc>
                <a:spcPct val="150000"/>
              </a:lnSpc>
            </a:pPr>
            <a:r>
              <a:rPr lang="en-ZA" sz="1600" b="1" kern="1400" dirty="0">
                <a:latin typeface="Arial" panose="020B0604020202020204" pitchFamily="34" charset="0"/>
                <a:ea typeface="Times New Roman" panose="02020603050405020304" pitchFamily="18" charset="0"/>
              </a:rPr>
              <a:t>4. Financial Management</a:t>
            </a:r>
            <a:r>
              <a:rPr lang="en-ZA" sz="1600" kern="1400" dirty="0">
                <a:latin typeface="Arial" panose="020B0604020202020204" pitchFamily="34" charset="0"/>
                <a:ea typeface="Times New Roman" panose="02020603050405020304" pitchFamily="18" charset="0"/>
              </a:rPr>
              <a:t> </a:t>
            </a:r>
          </a:p>
          <a:p>
            <a:pPr algn="l">
              <a:lnSpc>
                <a:spcPct val="150000"/>
              </a:lnSpc>
            </a:pPr>
            <a:endParaRPr lang="en-ZA" sz="1600" kern="1400" dirty="0">
              <a:latin typeface="Arial" panose="020B0604020202020204" pitchFamily="34" charset="0"/>
              <a:ea typeface="Times New Roman" panose="02020603050405020304" pitchFamily="18" charset="0"/>
            </a:endParaRPr>
          </a:p>
        </p:txBody>
      </p:sp>
      <p:sp>
        <p:nvSpPr>
          <p:cNvPr id="5" name="Title 1"/>
          <p:cNvSpPr txBox="1">
            <a:spLocks/>
          </p:cNvSpPr>
          <p:nvPr/>
        </p:nvSpPr>
        <p:spPr>
          <a:xfrm>
            <a:off x="0" y="-20549"/>
            <a:ext cx="9144000" cy="619432"/>
          </a:xfrm>
          <a:prstGeom prst="rect">
            <a:avLst/>
          </a:prstGeom>
          <a:solidFill>
            <a:srgbClr val="C3D69B"/>
          </a:solidFill>
          <a:ln w="12700">
            <a:miter lim="400000"/>
          </a:ln>
          <a:effectLst>
            <a:outerShdw blurRad="50800" dist="50800" dir="5400000" rotWithShape="0">
              <a:schemeClr val="accent6"/>
            </a:outerShdw>
          </a:effectLst>
          <a:extLst>
            <a:ext uri="{C572A759-6A51-4108-AA02-DFA0A04FC94B}">
              <ma14:wrappingTextBoxFlag xmlns="" xmlns:ma14="http://schemas.microsoft.com/office/mac/drawingml/2011/main" val="1"/>
            </a:ext>
          </a:extLst>
        </p:spPr>
        <p:txBody>
          <a:bodyPr lIns="45719" rIns="45719" anchor="ctr">
            <a:noAutofit/>
          </a:bodyPr>
          <a:lstStyle>
            <a:lvl1pPr marL="0" marR="0" indent="0" algn="r"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en-ZA" sz="4000" b="1" cap="small" dirty="0">
                <a:latin typeface="Arial" panose="020B0604020202020204" pitchFamily="34" charset="0"/>
                <a:cs typeface="Arial" panose="020B0604020202020204" pitchFamily="34" charset="0"/>
              </a:rPr>
              <a:t/>
            </a:r>
            <a:br>
              <a:rPr lang="en-ZA" sz="4000" b="1" cap="small" dirty="0">
                <a:latin typeface="Arial" panose="020B0604020202020204" pitchFamily="34" charset="0"/>
                <a:cs typeface="Arial" panose="020B0604020202020204" pitchFamily="34" charset="0"/>
              </a:rPr>
            </a:br>
            <a:r>
              <a:rPr lang="en-ZA" b="1" cap="small" dirty="0">
                <a:latin typeface="Arial" panose="020B0604020202020204" pitchFamily="34" charset="0"/>
                <a:cs typeface="Arial" panose="020B0604020202020204" pitchFamily="34" charset="0"/>
              </a:rPr>
              <a:t> </a:t>
            </a:r>
            <a:r>
              <a:rPr lang="en-US" b="1" cap="small" dirty="0">
                <a:latin typeface="Arial" panose="020B0604020202020204" pitchFamily="34" charset="0"/>
                <a:cs typeface="Arial" panose="020B0604020202020204" pitchFamily="34" charset="0"/>
              </a:rPr>
              <a:t>Purpose of the Programme</a:t>
            </a:r>
          </a:p>
          <a:p>
            <a:pPr algn="ctr" hangingPunct="1"/>
            <a:endParaRPr lang="en-ZA" sz="2800" b="1" dirty="0">
              <a:latin typeface="Arial" panose="020B0604020202020204" pitchFamily="34" charset="0"/>
              <a:ea typeface="+mn-ea"/>
              <a:cs typeface="Arial" panose="020B0604020202020204" pitchFamily="34" charset="0"/>
              <a:sym typeface="Calibri"/>
            </a:endParaRPr>
          </a:p>
        </p:txBody>
      </p:sp>
      <p:pic>
        <p:nvPicPr>
          <p:cNvPr id="6" name="Picture 6" descr="Picture 6"/>
          <p:cNvPicPr>
            <a:picLocks noChangeAspect="1"/>
          </p:cNvPicPr>
          <p:nvPr/>
        </p:nvPicPr>
        <p:blipFill>
          <a:blip r:embed="rId2" cstate="print">
            <a:extLst/>
          </a:blip>
          <a:srcRect t="24292" b="22405"/>
          <a:stretch>
            <a:fillRect/>
          </a:stretch>
        </p:blipFill>
        <p:spPr>
          <a:xfrm>
            <a:off x="179511" y="6019799"/>
            <a:ext cx="1954090" cy="646525"/>
          </a:xfrm>
          <a:prstGeom prst="rect">
            <a:avLst/>
          </a:prstGeom>
          <a:ln w="12700">
            <a:miter lim="400000"/>
          </a:ln>
        </p:spPr>
      </p:pic>
      <p:sp>
        <p:nvSpPr>
          <p:cNvPr id="7" name="Right Triangle 6">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4" name="Slide Number Placeholder 3"/>
          <p:cNvSpPr>
            <a:spLocks noGrp="1"/>
          </p:cNvSpPr>
          <p:nvPr>
            <p:ph type="sldNum" sz="quarter" idx="4294967295"/>
          </p:nvPr>
        </p:nvSpPr>
        <p:spPr>
          <a:xfrm>
            <a:off x="8800753" y="6444069"/>
            <a:ext cx="300722" cy="338554"/>
          </a:xfrm>
          <a:prstGeom prst="rect">
            <a:avLst/>
          </a:prstGeom>
        </p:spPr>
        <p:txBody>
          <a:bodyPr/>
          <a:lstStyle/>
          <a:p>
            <a:pPr>
              <a:defRPr/>
            </a:pPr>
            <a:fld id="{DB5779ED-BA85-4BB7-87D5-1680811E86D2}" type="slidenum">
              <a:rPr lang="en-US" sz="1600" b="1" smtClean="0">
                <a:solidFill>
                  <a:schemeClr val="bg1"/>
                </a:solidFill>
              </a:rPr>
              <a:pPr>
                <a:defRPr/>
              </a:pPr>
              <a:t>47</a:t>
            </a:fld>
            <a:endParaRPr lang="en-US" sz="1600" b="1" dirty="0">
              <a:solidFill>
                <a:schemeClr val="bg1"/>
              </a:solidFill>
            </a:endParaRPr>
          </a:p>
        </p:txBody>
      </p:sp>
    </p:spTree>
    <p:extLst>
      <p:ext uri="{BB962C8B-B14F-4D97-AF65-F5344CB8AC3E}">
        <p14:creationId xmlns:p14="http://schemas.microsoft.com/office/powerpoint/2010/main" xmlns="" val="2904026618"/>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969"/>
            <a:ext cx="8077200" cy="1371600"/>
          </a:xfrm>
        </p:spPr>
        <p:txBody>
          <a:bodyPr>
            <a:normAutofit fontScale="90000"/>
          </a:bodyPr>
          <a:lstStyle/>
          <a:p>
            <a:r>
              <a:rPr lang="en-US" dirty="0"/>
              <a:t/>
            </a:r>
            <a:br>
              <a:rPr lang="en-US" dirty="0"/>
            </a:br>
            <a:r>
              <a:rPr lang="en-US" sz="4000" b="1" dirty="0">
                <a:latin typeface="Arial" panose="020B0604020202020204" pitchFamily="34" charset="0"/>
                <a:cs typeface="Arial" panose="020B0604020202020204" pitchFamily="34" charset="0"/>
              </a:rPr>
              <a:t/>
            </a:r>
            <a:br>
              <a:rPr lang="en-US" sz="4000" b="1" dirty="0">
                <a:latin typeface="Arial" panose="020B0604020202020204" pitchFamily="34" charset="0"/>
                <a:cs typeface="Arial" panose="020B0604020202020204" pitchFamily="34" charset="0"/>
              </a:rPr>
            </a:br>
            <a:endParaRPr lang="en-US" sz="4000" b="1" dirty="0">
              <a:latin typeface="Arial" panose="020B0604020202020204" pitchFamily="34" charset="0"/>
              <a:cs typeface="Arial" panose="020B0604020202020204" pitchFamily="34" charset="0"/>
            </a:endParaRPr>
          </a:p>
        </p:txBody>
      </p:sp>
      <p:sp>
        <p:nvSpPr>
          <p:cNvPr id="5" name="Title 1"/>
          <p:cNvSpPr txBox="1">
            <a:spLocks/>
          </p:cNvSpPr>
          <p:nvPr/>
        </p:nvSpPr>
        <p:spPr>
          <a:xfrm>
            <a:off x="0" y="10272"/>
            <a:ext cx="9144000" cy="770562"/>
          </a:xfrm>
          <a:prstGeom prst="rect">
            <a:avLst/>
          </a:prstGeom>
          <a:solidFill>
            <a:srgbClr val="C3D69B"/>
          </a:solidFill>
          <a:ln w="12700">
            <a:miter lim="400000"/>
          </a:ln>
          <a:effectLst>
            <a:outerShdw blurRad="50800" dist="50800" dir="5400000" rotWithShape="0">
              <a:schemeClr val="accent6"/>
            </a:outerShdw>
          </a:effectLst>
          <a:extLst>
            <a:ext uri="{C572A759-6A51-4108-AA02-DFA0A04FC94B}">
              <ma14:wrappingTextBoxFlag xmlns="" xmlns:ma14="http://schemas.microsoft.com/office/mac/drawingml/2011/main" val="1"/>
            </a:ext>
          </a:extLst>
        </p:spPr>
        <p:txBody>
          <a:bodyPr lIns="45719" rIns="45719" anchor="ctr">
            <a:noAutofit/>
          </a:bodyPr>
          <a:lstStyle>
            <a:lvl1pPr marL="0" marR="0" indent="0" algn="r"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en-ZA" b="1" cap="small" dirty="0">
                <a:latin typeface="Arial" panose="020B0604020202020204" pitchFamily="34" charset="0"/>
                <a:cs typeface="Arial" panose="020B0604020202020204" pitchFamily="34" charset="0"/>
              </a:rPr>
              <a:t/>
            </a:r>
            <a:br>
              <a:rPr lang="en-ZA" b="1" cap="small" dirty="0">
                <a:latin typeface="Arial" panose="020B0604020202020204" pitchFamily="34" charset="0"/>
                <a:cs typeface="Arial" panose="020B0604020202020204" pitchFamily="34" charset="0"/>
              </a:rPr>
            </a:br>
            <a:r>
              <a:rPr lang="en-US" sz="3200" b="1" cap="small" dirty="0">
                <a:latin typeface="Arial" panose="020B0604020202020204" pitchFamily="34" charset="0"/>
                <a:cs typeface="Arial" panose="020B0604020202020204" pitchFamily="34" charset="0"/>
              </a:rPr>
              <a:t>Programme Strategic Goals And Objectives</a:t>
            </a:r>
          </a:p>
          <a:p>
            <a:pPr algn="ctr" hangingPunct="1"/>
            <a:endParaRPr lang="en-ZA" sz="2800" b="1" dirty="0">
              <a:latin typeface="Arial" panose="020B0604020202020204" pitchFamily="34" charset="0"/>
              <a:ea typeface="+mn-ea"/>
              <a:cs typeface="Arial" panose="020B0604020202020204" pitchFamily="34" charset="0"/>
              <a:sym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xmlns="" val="2878713874"/>
              </p:ext>
            </p:extLst>
          </p:nvPr>
        </p:nvGraphicFramePr>
        <p:xfrm>
          <a:off x="30362" y="849358"/>
          <a:ext cx="9103363" cy="5069216"/>
        </p:xfrm>
        <a:graphic>
          <a:graphicData uri="http://schemas.openxmlformats.org/drawingml/2006/table">
            <a:tbl>
              <a:tblPr firstRow="1" bandRow="1">
                <a:tableStyleId>{5940675A-B579-460E-94D1-54222C63F5DA}</a:tableStyleId>
              </a:tblPr>
              <a:tblGrid>
                <a:gridCol w="3535967">
                  <a:extLst>
                    <a:ext uri="{9D8B030D-6E8A-4147-A177-3AD203B41FA5}">
                      <a16:colId xmlns:a16="http://schemas.microsoft.com/office/drawing/2014/main" xmlns="" val="20000"/>
                    </a:ext>
                  </a:extLst>
                </a:gridCol>
                <a:gridCol w="5567396">
                  <a:extLst>
                    <a:ext uri="{9D8B030D-6E8A-4147-A177-3AD203B41FA5}">
                      <a16:colId xmlns:a16="http://schemas.microsoft.com/office/drawing/2014/main" xmlns="" val="20001"/>
                    </a:ext>
                  </a:extLst>
                </a:gridCol>
              </a:tblGrid>
              <a:tr h="701983">
                <a:tc>
                  <a:txBody>
                    <a:bodyPr/>
                    <a:lstStyle/>
                    <a:p>
                      <a:pPr algn="ctr"/>
                      <a:r>
                        <a:rPr lang="en-ZA" sz="1800" b="1" dirty="0">
                          <a:latin typeface="Arial" panose="020B0604020202020204" pitchFamily="34" charset="0"/>
                          <a:cs typeface="Arial" panose="020B0604020202020204" pitchFamily="34" charset="0"/>
                        </a:rPr>
                        <a:t>STRATEGIC</a:t>
                      </a:r>
                      <a:r>
                        <a:rPr lang="en-ZA" sz="1800" b="1" baseline="0" dirty="0">
                          <a:latin typeface="Arial" panose="020B0604020202020204" pitchFamily="34" charset="0"/>
                          <a:cs typeface="Arial" panose="020B0604020202020204" pitchFamily="34" charset="0"/>
                        </a:rPr>
                        <a:t> GOALS</a:t>
                      </a:r>
                      <a:endParaRPr lang="en-ZA" sz="1800" b="1" dirty="0">
                        <a:latin typeface="Arial" panose="020B0604020202020204" pitchFamily="34" charset="0"/>
                        <a:cs typeface="Arial" panose="020B0604020202020204" pitchFamily="34" charset="0"/>
                      </a:endParaRPr>
                    </a:p>
                  </a:txBody>
                  <a:tcPr>
                    <a:solidFill>
                      <a:schemeClr val="accent3">
                        <a:lumMod val="20000"/>
                        <a:lumOff val="80000"/>
                      </a:schemeClr>
                    </a:solidFill>
                  </a:tcPr>
                </a:tc>
                <a:tc>
                  <a:txBody>
                    <a:bodyPr/>
                    <a:lstStyle/>
                    <a:p>
                      <a:pPr algn="ctr"/>
                      <a:r>
                        <a:rPr lang="en-ZA" sz="1800" b="1" dirty="0">
                          <a:latin typeface="Arial" panose="020B0604020202020204" pitchFamily="34" charset="0"/>
                          <a:cs typeface="Arial" panose="020B0604020202020204" pitchFamily="34" charset="0"/>
                        </a:rPr>
                        <a:t>STRATEGIC OBJECTIVES</a:t>
                      </a:r>
                    </a:p>
                  </a:txBody>
                  <a:tcPr>
                    <a:solidFill>
                      <a:schemeClr val="accent3">
                        <a:lumMod val="20000"/>
                        <a:lumOff val="80000"/>
                      </a:schemeClr>
                    </a:solidFill>
                  </a:tcPr>
                </a:tc>
                <a:extLst>
                  <a:ext uri="{0D108BD9-81ED-4DB2-BD59-A6C34878D82A}">
                    <a16:rowId xmlns:a16="http://schemas.microsoft.com/office/drawing/2014/main" xmlns="" val="10000"/>
                  </a:ext>
                </a:extLst>
              </a:tr>
              <a:tr h="1027472">
                <a:tc rowSpan="2">
                  <a:txBody>
                    <a:bodyPr/>
                    <a:lstStyle/>
                    <a:p>
                      <a:pPr algn="l"/>
                      <a:r>
                        <a:rPr lang="en-ZA" sz="1600" b="1" i="0" u="sng" dirty="0">
                          <a:effectLst/>
                          <a:latin typeface="Arial" panose="020B0604020202020204" pitchFamily="34" charset="0"/>
                          <a:ea typeface="Calibri" panose="020F0502020204030204" pitchFamily="34" charset="0"/>
                        </a:rPr>
                        <a:t>Goal 3: </a:t>
                      </a:r>
                    </a:p>
                    <a:p>
                      <a:pPr algn="l"/>
                      <a:r>
                        <a:rPr lang="en-ZA" sz="1600" b="1" dirty="0">
                          <a:effectLst/>
                          <a:latin typeface="Arial" panose="020B0604020202020204" pitchFamily="34" charset="0"/>
                          <a:ea typeface="Calibri" panose="020F0502020204030204" pitchFamily="34" charset="0"/>
                        </a:rPr>
                        <a:t>Sound governance and the optimal utilisation of available resources.</a:t>
                      </a:r>
                      <a:endParaRPr lang="en-ZA" sz="1600" dirty="0"/>
                    </a:p>
                  </a:txBody>
                  <a:tcPr/>
                </a:tc>
                <a:tc>
                  <a:txBody>
                    <a:bodyPr/>
                    <a:lstStyle/>
                    <a:p>
                      <a:pPr marL="0" marR="0" indent="0" algn="l" defTabSz="914400" rtl="0" latinLnBrk="0">
                        <a:lnSpc>
                          <a:spcPct val="100000"/>
                        </a:lnSpc>
                        <a:spcBef>
                          <a:spcPts val="0"/>
                        </a:spcBef>
                        <a:spcAft>
                          <a:spcPts val="0"/>
                        </a:spcAft>
                        <a:buClrTx/>
                        <a:buSzTx/>
                        <a:buFontTx/>
                        <a:buNone/>
                        <a:tabLst/>
                      </a:pPr>
                      <a:r>
                        <a:rPr lang="en-ZA" sz="1600" b="1" i="0" u="sng" strike="noStrike" cap="none" spc="0" baseline="0" dirty="0">
                          <a:ln>
                            <a:noFill/>
                          </a:ln>
                          <a:solidFill>
                            <a:schemeClr val="tx1"/>
                          </a:solidFill>
                          <a:effectLst/>
                          <a:uFillTx/>
                          <a:latin typeface="Arial" panose="020B0604020202020204" pitchFamily="34" charset="0"/>
                          <a:ea typeface="Calibri" panose="020F0502020204030204" pitchFamily="34" charset="0"/>
                          <a:cs typeface="+mn-cs"/>
                          <a:sym typeface="Calibri"/>
                        </a:rPr>
                        <a:t>Strategic Objective 3.1: </a:t>
                      </a:r>
                    </a:p>
                    <a:p>
                      <a:pPr marL="0" marR="0" indent="0" algn="l" defTabSz="914400" rtl="0" latinLnBrk="0">
                        <a:lnSpc>
                          <a:spcPct val="100000"/>
                        </a:lnSpc>
                        <a:spcBef>
                          <a:spcPts val="0"/>
                        </a:spcBef>
                        <a:spcAft>
                          <a:spcPts val="0"/>
                        </a:spcAft>
                        <a:buClrTx/>
                        <a:buSzTx/>
                        <a:buFontTx/>
                        <a:buNone/>
                        <a:tabLst/>
                      </a:pPr>
                      <a:r>
                        <a:rPr lang="en-ZA" sz="16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mn-cs"/>
                          <a:sym typeface="Calibri"/>
                        </a:rPr>
                        <a:t>Compliance and good governance ensured.</a:t>
                      </a:r>
                    </a:p>
                  </a:txBody>
                  <a:tcPr/>
                </a:tc>
                <a:extLst>
                  <a:ext uri="{0D108BD9-81ED-4DB2-BD59-A6C34878D82A}">
                    <a16:rowId xmlns:a16="http://schemas.microsoft.com/office/drawing/2014/main" xmlns="" val="10001"/>
                  </a:ext>
                </a:extLst>
              </a:tr>
              <a:tr h="1014769">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i="0" u="sng" strike="noStrike" cap="none" spc="0" baseline="0" dirty="0">
                          <a:ln>
                            <a:noFill/>
                          </a:ln>
                          <a:solidFill>
                            <a:schemeClr val="tx1"/>
                          </a:solidFill>
                          <a:effectLst/>
                          <a:uFillTx/>
                          <a:latin typeface="Arial" panose="020B0604020202020204" pitchFamily="34" charset="0"/>
                          <a:ea typeface="Calibri" panose="020F0502020204030204" pitchFamily="34" charset="0"/>
                          <a:cs typeface="+mn-cs"/>
                          <a:sym typeface="Calibri"/>
                        </a:rPr>
                        <a:t>Strategic Objective 3.3: </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mn-cs"/>
                          <a:sym typeface="Calibri"/>
                        </a:rPr>
                        <a:t>Efficient, integrated and streamlined business processes and systems.</a:t>
                      </a:r>
                    </a:p>
                    <a:p>
                      <a:pPr marL="0" marR="0" indent="0" algn="l" defTabSz="914400" rtl="0" latinLnBrk="0">
                        <a:lnSpc>
                          <a:spcPct val="100000"/>
                        </a:lnSpc>
                        <a:spcBef>
                          <a:spcPts val="0"/>
                        </a:spcBef>
                        <a:spcAft>
                          <a:spcPts val="0"/>
                        </a:spcAft>
                        <a:buClrTx/>
                        <a:buSzTx/>
                        <a:buFontTx/>
                        <a:buNone/>
                        <a:tabLst/>
                      </a:pPr>
                      <a:endParaRPr lang="en-ZA" sz="16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mn-cs"/>
                        <a:sym typeface="Calibri"/>
                      </a:endParaRPr>
                    </a:p>
                  </a:txBody>
                  <a:tcPr/>
                </a:tc>
                <a:extLst>
                  <a:ext uri="{0D108BD9-81ED-4DB2-BD59-A6C34878D82A}">
                    <a16:rowId xmlns:a16="http://schemas.microsoft.com/office/drawing/2014/main" xmlns="" val="10002"/>
                  </a:ext>
                </a:extLst>
              </a:tr>
              <a:tr h="1292879">
                <a:tc>
                  <a:txBody>
                    <a:bodyPr/>
                    <a:lstStyle/>
                    <a:p>
                      <a:pPr marL="0" marR="0" indent="0" algn="l" defTabSz="914400" rtl="0" latinLnBrk="0">
                        <a:lnSpc>
                          <a:spcPct val="100000"/>
                        </a:lnSpc>
                        <a:spcBef>
                          <a:spcPts val="0"/>
                        </a:spcBef>
                        <a:spcAft>
                          <a:spcPts val="0"/>
                        </a:spcAft>
                        <a:buClrTx/>
                        <a:buSzTx/>
                        <a:buFontTx/>
                        <a:buNone/>
                        <a:tabLst/>
                      </a:pPr>
                      <a:r>
                        <a:rPr lang="en-ZA" sz="1600" b="1" i="0" u="sng" strike="noStrike" cap="none" spc="0" baseline="0" dirty="0">
                          <a:ln>
                            <a:noFill/>
                          </a:ln>
                          <a:solidFill>
                            <a:schemeClr val="tx1"/>
                          </a:solidFill>
                          <a:effectLst/>
                          <a:uFillTx/>
                          <a:latin typeface="Arial" panose="020B0604020202020204" pitchFamily="34" charset="0"/>
                          <a:ea typeface="Calibri" panose="020F0502020204030204" pitchFamily="34" charset="0"/>
                          <a:cs typeface="+mn-cs"/>
                          <a:sym typeface="Calibri"/>
                        </a:rPr>
                        <a:t>Goal 4: </a:t>
                      </a:r>
                    </a:p>
                    <a:p>
                      <a:pPr marL="0" marR="0" indent="0" algn="l" defTabSz="914400" rtl="0" latinLnBrk="0">
                        <a:lnSpc>
                          <a:spcPct val="100000"/>
                        </a:lnSpc>
                        <a:spcBef>
                          <a:spcPts val="0"/>
                        </a:spcBef>
                        <a:spcAft>
                          <a:spcPts val="0"/>
                        </a:spcAft>
                        <a:buClrTx/>
                        <a:buSzTx/>
                        <a:buFontTx/>
                        <a:buNone/>
                        <a:tabLst/>
                      </a:pPr>
                      <a:r>
                        <a:rPr lang="en-ZA" sz="16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mn-cs"/>
                          <a:sym typeface="Calibri"/>
                        </a:rPr>
                        <a:t>An enhanced contribution to socio-economic development outcomes by the sector.</a:t>
                      </a:r>
                    </a:p>
                  </a:txBody>
                  <a:tcPr/>
                </a:tc>
                <a:tc>
                  <a:txBody>
                    <a:bodyPr/>
                    <a:lstStyle/>
                    <a:p>
                      <a:pPr marL="0" marR="0" indent="0" algn="l" defTabSz="914400" rtl="0" latinLnBrk="0">
                        <a:lnSpc>
                          <a:spcPct val="100000"/>
                        </a:lnSpc>
                        <a:spcBef>
                          <a:spcPts val="0"/>
                        </a:spcBef>
                        <a:spcAft>
                          <a:spcPts val="0"/>
                        </a:spcAft>
                        <a:buClrTx/>
                        <a:buSzTx/>
                        <a:buFontTx/>
                        <a:buNone/>
                        <a:tabLst/>
                      </a:pPr>
                      <a:r>
                        <a:rPr lang="en-ZA" sz="1600" b="1" i="0" u="sng" strike="noStrike" cap="none" spc="0" baseline="0" dirty="0">
                          <a:ln>
                            <a:noFill/>
                          </a:ln>
                          <a:solidFill>
                            <a:schemeClr val="tx1"/>
                          </a:solidFill>
                          <a:effectLst/>
                          <a:uFillTx/>
                          <a:latin typeface="Arial" panose="020B0604020202020204" pitchFamily="34" charset="0"/>
                          <a:ea typeface="Calibri" panose="020F0502020204030204" pitchFamily="34" charset="0"/>
                          <a:cs typeface="+mn-cs"/>
                          <a:sym typeface="Calibri"/>
                        </a:rPr>
                        <a:t>Strategic Objective 4.4: </a:t>
                      </a:r>
                    </a:p>
                    <a:p>
                      <a:pPr marL="0" marR="0" indent="0" algn="l" defTabSz="914400" rtl="0" latinLnBrk="0">
                        <a:lnSpc>
                          <a:spcPct val="100000"/>
                        </a:lnSpc>
                        <a:spcBef>
                          <a:spcPts val="0"/>
                        </a:spcBef>
                        <a:spcAft>
                          <a:spcPts val="0"/>
                        </a:spcAft>
                        <a:buClrTx/>
                        <a:buSzTx/>
                        <a:buFontTx/>
                        <a:buNone/>
                        <a:tabLst/>
                      </a:pPr>
                      <a:r>
                        <a:rPr lang="en-ZA" sz="16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mn-cs"/>
                          <a:sym typeface="Calibri"/>
                        </a:rPr>
                        <a:t>Informed and empowered communities and a responsive department.</a:t>
                      </a:r>
                    </a:p>
                  </a:txBody>
                  <a:tcPr/>
                </a:tc>
                <a:extLst>
                  <a:ext uri="{0D108BD9-81ED-4DB2-BD59-A6C34878D82A}">
                    <a16:rowId xmlns:a16="http://schemas.microsoft.com/office/drawing/2014/main" xmlns="" val="10003"/>
                  </a:ext>
                </a:extLst>
              </a:tr>
              <a:tr h="9800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i="0" u="sng" strike="noStrike" cap="none" spc="0" baseline="0" dirty="0">
                          <a:ln>
                            <a:noFill/>
                          </a:ln>
                          <a:solidFill>
                            <a:schemeClr val="tx1"/>
                          </a:solidFill>
                          <a:effectLst/>
                          <a:uFillTx/>
                          <a:latin typeface="Arial" panose="020B0604020202020204" pitchFamily="34" charset="0"/>
                          <a:ea typeface="Calibri" panose="020F0502020204030204" pitchFamily="34" charset="0"/>
                          <a:cs typeface="+mn-cs"/>
                          <a:sym typeface="Calibri"/>
                        </a:rPr>
                        <a:t>Goal 5</a:t>
                      </a:r>
                      <a:r>
                        <a:rPr lang="en-ZA" sz="16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mn-cs"/>
                          <a:sym typeface="Calibri"/>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b="1"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mn-cs"/>
                          <a:sym typeface="Calibri"/>
                        </a:rPr>
                        <a:t>A professional and capacitated SBD Sector.</a:t>
                      </a:r>
                    </a:p>
                  </a:txBody>
                  <a:tcPr/>
                </a:tc>
                <a:tc>
                  <a:txBody>
                    <a:bodyPr/>
                    <a:lstStyle/>
                    <a:p>
                      <a:pPr marL="0" marR="0" indent="0" algn="l" defTabSz="914400" rtl="0" latinLnBrk="0">
                        <a:lnSpc>
                          <a:spcPct val="100000"/>
                        </a:lnSpc>
                        <a:spcBef>
                          <a:spcPts val="0"/>
                        </a:spcBef>
                        <a:spcAft>
                          <a:spcPts val="0"/>
                        </a:spcAft>
                        <a:buClrTx/>
                        <a:buSzTx/>
                        <a:buFontTx/>
                        <a:buNone/>
                        <a:tabLst/>
                      </a:pPr>
                      <a:r>
                        <a:rPr lang="en-ZA" sz="1600" b="1" i="0" u="sng" strike="noStrike" cap="none" spc="0" baseline="0" dirty="0">
                          <a:ln>
                            <a:noFill/>
                          </a:ln>
                          <a:solidFill>
                            <a:schemeClr val="tx1"/>
                          </a:solidFill>
                          <a:effectLst/>
                          <a:uFillTx/>
                          <a:latin typeface="Arial" panose="020B0604020202020204" pitchFamily="34" charset="0"/>
                          <a:ea typeface="Calibri" panose="020F0502020204030204" pitchFamily="34" charset="0"/>
                          <a:cs typeface="+mn-cs"/>
                          <a:sym typeface="Calibri"/>
                        </a:rPr>
                        <a:t>Strategic Objective 5.2: </a:t>
                      </a:r>
                    </a:p>
                    <a:p>
                      <a:pPr marL="0" marR="0" indent="0" algn="l" defTabSz="914400" rtl="0" latinLnBrk="0">
                        <a:lnSpc>
                          <a:spcPct val="100000"/>
                        </a:lnSpc>
                        <a:spcBef>
                          <a:spcPts val="0"/>
                        </a:spcBef>
                        <a:spcAft>
                          <a:spcPts val="0"/>
                        </a:spcAft>
                        <a:buClrTx/>
                        <a:buSzTx/>
                        <a:buFontTx/>
                        <a:buNone/>
                        <a:tabLst/>
                      </a:pPr>
                      <a:r>
                        <a:rPr lang="en-ZA" sz="16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mn-cs"/>
                          <a:sym typeface="Calibri"/>
                        </a:rPr>
                        <a:t>Strengthened human resource capability and a high performing organisation.</a:t>
                      </a:r>
                    </a:p>
                  </a:txBody>
                  <a:tcPr/>
                </a:tc>
                <a:extLst>
                  <a:ext uri="{0D108BD9-81ED-4DB2-BD59-A6C34878D82A}">
                    <a16:rowId xmlns:a16="http://schemas.microsoft.com/office/drawing/2014/main" xmlns="" val="10004"/>
                  </a:ext>
                </a:extLst>
              </a:tr>
            </a:tbl>
          </a:graphicData>
        </a:graphic>
      </p:graphicFrame>
      <p:pic>
        <p:nvPicPr>
          <p:cNvPr id="7" name="Picture 6" descr="Picture 6"/>
          <p:cNvPicPr>
            <a:picLocks noChangeAspect="1"/>
          </p:cNvPicPr>
          <p:nvPr/>
        </p:nvPicPr>
        <p:blipFill>
          <a:blip r:embed="rId2" cstate="print">
            <a:extLst/>
          </a:blip>
          <a:srcRect t="24292" b="22405"/>
          <a:stretch>
            <a:fillRect/>
          </a:stretch>
        </p:blipFill>
        <p:spPr>
          <a:xfrm>
            <a:off x="179511" y="6019799"/>
            <a:ext cx="1954090" cy="646525"/>
          </a:xfrm>
          <a:prstGeom prst="rect">
            <a:avLst/>
          </a:prstGeom>
          <a:ln w="12700">
            <a:miter lim="400000"/>
          </a:ln>
        </p:spPr>
      </p:pic>
      <p:sp>
        <p:nvSpPr>
          <p:cNvPr id="8" name="Right Triangle 7">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4" name="Slide Number Placeholder 3"/>
          <p:cNvSpPr>
            <a:spLocks noGrp="1"/>
          </p:cNvSpPr>
          <p:nvPr>
            <p:ph type="sldNum" sz="quarter" idx="4294967295"/>
          </p:nvPr>
        </p:nvSpPr>
        <p:spPr>
          <a:xfrm>
            <a:off x="8811384" y="6454702"/>
            <a:ext cx="300722" cy="338554"/>
          </a:xfrm>
          <a:prstGeom prst="rect">
            <a:avLst/>
          </a:prstGeom>
        </p:spPr>
        <p:txBody>
          <a:bodyPr/>
          <a:lstStyle/>
          <a:p>
            <a:pPr>
              <a:defRPr/>
            </a:pPr>
            <a:fld id="{DB5779ED-BA85-4BB7-87D5-1680811E86D2}" type="slidenum">
              <a:rPr lang="en-US" sz="1600" b="1" smtClean="0">
                <a:solidFill>
                  <a:schemeClr val="bg1"/>
                </a:solidFill>
              </a:rPr>
              <a:pPr>
                <a:defRPr/>
              </a:pPr>
              <a:t>48</a:t>
            </a:fld>
            <a:endParaRPr lang="en-US" sz="1600" b="1" dirty="0">
              <a:solidFill>
                <a:schemeClr val="bg1"/>
              </a:solidFill>
            </a:endParaRPr>
          </a:p>
        </p:txBody>
      </p:sp>
    </p:spTree>
    <p:extLst>
      <p:ext uri="{BB962C8B-B14F-4D97-AF65-F5344CB8AC3E}">
        <p14:creationId xmlns:p14="http://schemas.microsoft.com/office/powerpoint/2010/main" xmlns="" val="1038300195"/>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 name="Picture 4" descr="Picture 4"/>
          <p:cNvPicPr>
            <a:picLocks noChangeAspect="1"/>
          </p:cNvPicPr>
          <p:nvPr/>
        </p:nvPicPr>
        <p:blipFill>
          <a:blip r:embed="rId3" cstate="print">
            <a:extLst/>
          </a:blip>
          <a:srcRect t="24292" b="22405"/>
          <a:stretch>
            <a:fillRect/>
          </a:stretch>
        </p:blipFill>
        <p:spPr>
          <a:xfrm>
            <a:off x="0" y="6210300"/>
            <a:ext cx="1752600" cy="625930"/>
          </a:xfrm>
          <a:prstGeom prst="rect">
            <a:avLst/>
          </a:prstGeom>
          <a:ln w="12700">
            <a:miter lim="400000"/>
          </a:ln>
        </p:spPr>
      </p:pic>
      <p:sp>
        <p:nvSpPr>
          <p:cNvPr id="790" name="Title 1"/>
          <p:cNvSpPr>
            <a:spLocks noGrp="1"/>
          </p:cNvSpPr>
          <p:nvPr>
            <p:ph type="title"/>
          </p:nvPr>
        </p:nvSpPr>
        <p:spPr>
          <a:xfrm>
            <a:off x="0" y="10272"/>
            <a:ext cx="9144000" cy="893852"/>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GB" b="1" dirty="0">
                <a:latin typeface="Arial" panose="020B0604020202020204" pitchFamily="34" charset="0"/>
                <a:cs typeface="Arial" panose="020B0604020202020204" pitchFamily="34" charset="0"/>
                <a:sym typeface="Calibri"/>
              </a:rPr>
              <a:t>Programme 1: The Budget and MTEF </a:t>
            </a:r>
            <a:endParaRPr lang="en-GB" b="1"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934932062"/>
              </p:ext>
            </p:extLst>
          </p:nvPr>
        </p:nvGraphicFramePr>
        <p:xfrm>
          <a:off x="24830" y="976044"/>
          <a:ext cx="9115788" cy="5142424"/>
        </p:xfrm>
        <a:graphic>
          <a:graphicData uri="http://schemas.openxmlformats.org/drawingml/2006/table">
            <a:tbl>
              <a:tblPr firstRow="1" firstCol="1" bandRow="1"/>
              <a:tblGrid>
                <a:gridCol w="2210370">
                  <a:extLst>
                    <a:ext uri="{9D8B030D-6E8A-4147-A177-3AD203B41FA5}">
                      <a16:colId xmlns:a16="http://schemas.microsoft.com/office/drawing/2014/main" xmlns="" val="20000"/>
                    </a:ext>
                  </a:extLst>
                </a:gridCol>
                <a:gridCol w="1016000">
                  <a:extLst>
                    <a:ext uri="{9D8B030D-6E8A-4147-A177-3AD203B41FA5}">
                      <a16:colId xmlns:a16="http://schemas.microsoft.com/office/drawing/2014/main" xmlns="" val="20001"/>
                    </a:ext>
                  </a:extLst>
                </a:gridCol>
                <a:gridCol w="885371">
                  <a:extLst>
                    <a:ext uri="{9D8B030D-6E8A-4147-A177-3AD203B41FA5}">
                      <a16:colId xmlns:a16="http://schemas.microsoft.com/office/drawing/2014/main" xmlns="" val="20002"/>
                    </a:ext>
                  </a:extLst>
                </a:gridCol>
                <a:gridCol w="899886">
                  <a:extLst>
                    <a:ext uri="{9D8B030D-6E8A-4147-A177-3AD203B41FA5}">
                      <a16:colId xmlns:a16="http://schemas.microsoft.com/office/drawing/2014/main" xmlns="" val="20003"/>
                    </a:ext>
                  </a:extLst>
                </a:gridCol>
                <a:gridCol w="1069637">
                  <a:extLst>
                    <a:ext uri="{9D8B030D-6E8A-4147-A177-3AD203B41FA5}">
                      <a16:colId xmlns:a16="http://schemas.microsoft.com/office/drawing/2014/main" xmlns="" val="20004"/>
                    </a:ext>
                  </a:extLst>
                </a:gridCol>
                <a:gridCol w="1011508">
                  <a:extLst>
                    <a:ext uri="{9D8B030D-6E8A-4147-A177-3AD203B41FA5}">
                      <a16:colId xmlns:a16="http://schemas.microsoft.com/office/drawing/2014/main" xmlns="" val="20005"/>
                    </a:ext>
                  </a:extLst>
                </a:gridCol>
                <a:gridCol w="1011508">
                  <a:extLst>
                    <a:ext uri="{9D8B030D-6E8A-4147-A177-3AD203B41FA5}">
                      <a16:colId xmlns:a16="http://schemas.microsoft.com/office/drawing/2014/main" xmlns="" val="20006"/>
                    </a:ext>
                  </a:extLst>
                </a:gridCol>
                <a:gridCol w="1011508">
                  <a:extLst>
                    <a:ext uri="{9D8B030D-6E8A-4147-A177-3AD203B41FA5}">
                      <a16:colId xmlns:a16="http://schemas.microsoft.com/office/drawing/2014/main" xmlns="" val="20007"/>
                    </a:ext>
                  </a:extLst>
                </a:gridCol>
              </a:tblGrid>
              <a:tr h="459351">
                <a:tc rowSpan="2">
                  <a:txBody>
                    <a:bodyPr/>
                    <a:lstStyle/>
                    <a:p>
                      <a:pPr algn="ctr">
                        <a:lnSpc>
                          <a:spcPct val="110000"/>
                        </a:lnSpc>
                        <a:spcBef>
                          <a:spcPts val="400"/>
                        </a:spcBef>
                        <a:spcAft>
                          <a:spcPts val="400"/>
                        </a:spcAft>
                      </a:pPr>
                      <a:r>
                        <a:rPr lang="en-ZA" sz="1100" b="1" dirty="0">
                          <a:effectLst/>
                          <a:latin typeface="Arial" panose="020B0604020202020204" pitchFamily="34" charset="0"/>
                          <a:ea typeface="Times New Roman" panose="02020603050405020304" pitchFamily="18" charset="0"/>
                          <a:cs typeface="Arial" panose="020B0604020202020204" pitchFamily="34" charset="0"/>
                        </a:rPr>
                        <a:t>Programme 1: Administration</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0000"/>
                        </a:lnSpc>
                        <a:spcBef>
                          <a:spcPts val="400"/>
                        </a:spcBef>
                        <a:spcAft>
                          <a:spcPts val="400"/>
                        </a:spcAft>
                      </a:pPr>
                      <a:r>
                        <a:rPr lang="en-ZA" sz="11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gridSpan="3">
                  <a:txBody>
                    <a:bodyPr/>
                    <a:lstStyle/>
                    <a:p>
                      <a:pPr algn="ctr">
                        <a:lnSpc>
                          <a:spcPct val="110000"/>
                        </a:lnSpc>
                        <a:spcBef>
                          <a:spcPts val="400"/>
                        </a:spcBef>
                        <a:spcAft>
                          <a:spcPts val="400"/>
                        </a:spcAft>
                      </a:pPr>
                      <a:r>
                        <a:rPr lang="en-ZA" sz="1100" b="1" dirty="0">
                          <a:effectLst/>
                          <a:latin typeface="Arial" panose="020B0604020202020204" pitchFamily="34" charset="0"/>
                          <a:ea typeface="Times New Roman" panose="02020603050405020304" pitchFamily="18" charset="0"/>
                          <a:cs typeface="Arial" panose="020B0604020202020204" pitchFamily="34" charset="0"/>
                        </a:rPr>
                        <a:t>Audited outcome</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hMerge="1">
                  <a:txBody>
                    <a:bodyPr/>
                    <a:lstStyle/>
                    <a:p>
                      <a:endParaRPr lang="en-ZA"/>
                    </a:p>
                  </a:txBody>
                  <a:tcPr/>
                </a:tc>
                <a:tc hMerge="1">
                  <a:txBody>
                    <a:bodyPr/>
                    <a:lstStyle/>
                    <a:p>
                      <a:endParaRPr lang="en-ZA"/>
                    </a:p>
                  </a:txBody>
                  <a:tcPr/>
                </a:tc>
                <a:tc>
                  <a:txBody>
                    <a:bodyPr/>
                    <a:lstStyle/>
                    <a:p>
                      <a:pPr marL="0" marR="0" indent="0" algn="ctr" defTabSz="914400" rtl="0" eaLnBrk="1" fontAlgn="auto" latinLnBrk="0" hangingPunct="1">
                        <a:lnSpc>
                          <a:spcPct val="110000"/>
                        </a:lnSpc>
                        <a:spcBef>
                          <a:spcPts val="400"/>
                        </a:spcBef>
                        <a:spcAft>
                          <a:spcPts val="400"/>
                        </a:spcAft>
                        <a:buClrTx/>
                        <a:buSzTx/>
                        <a:buFontTx/>
                        <a:buNone/>
                        <a:tabLst/>
                        <a:defRPr/>
                      </a:pPr>
                      <a:r>
                        <a:rPr lang="en-ZA" sz="1100" b="1" dirty="0">
                          <a:effectLst/>
                          <a:latin typeface="Arial" panose="020B0604020202020204" pitchFamily="34" charset="0"/>
                          <a:ea typeface="Times New Roman" panose="02020603050405020304" pitchFamily="18" charset="0"/>
                          <a:cs typeface="Arial" panose="020B0604020202020204" pitchFamily="34" charset="0"/>
                        </a:rPr>
                        <a:t>Adjusted appropriation</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6E1A4"/>
                    </a:solidFill>
                  </a:tcPr>
                </a:tc>
                <a:tc gridSpan="3">
                  <a:txBody>
                    <a:bodyPr/>
                    <a:lstStyle/>
                    <a:p>
                      <a:pPr marL="0" marR="0" indent="0" algn="ctr" defTabSz="914400" rtl="0" eaLnBrk="1" fontAlgn="auto" latinLnBrk="0" hangingPunct="1">
                        <a:lnSpc>
                          <a:spcPct val="110000"/>
                        </a:lnSpc>
                        <a:spcBef>
                          <a:spcPts val="400"/>
                        </a:spcBef>
                        <a:spcAft>
                          <a:spcPts val="400"/>
                        </a:spcAft>
                        <a:buClrTx/>
                        <a:buSzTx/>
                        <a:buFontTx/>
                        <a:buNone/>
                        <a:tabLst/>
                        <a:defRPr/>
                      </a:pPr>
                      <a:r>
                        <a:rPr lang="en-ZA" sz="1100" b="1" dirty="0">
                          <a:effectLst/>
                          <a:latin typeface="Arial" panose="020B0604020202020204" pitchFamily="34" charset="0"/>
                          <a:ea typeface="Times New Roman" panose="02020603050405020304" pitchFamily="18" charset="0"/>
                          <a:cs typeface="Arial" panose="020B0604020202020204" pitchFamily="34" charset="0"/>
                        </a:rPr>
                        <a:t>Medium-Term Expenditure Estimates</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45394">
                <a:tc vMerge="1">
                  <a:txBody>
                    <a:bodyPr/>
                    <a:lstStyle/>
                    <a:p>
                      <a:endParaRPr lang="en-ZA"/>
                    </a:p>
                  </a:txBody>
                  <a:tcPr/>
                </a:tc>
                <a:tc>
                  <a:txBody>
                    <a:bodyPr/>
                    <a:lstStyle/>
                    <a:p>
                      <a:pPr algn="ctr">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2014/15</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a:txBody>
                    <a:bodyPr/>
                    <a:lstStyle/>
                    <a:p>
                      <a:pPr algn="ctr">
                        <a:lnSpc>
                          <a:spcPct val="110000"/>
                        </a:lnSpc>
                        <a:spcBef>
                          <a:spcPts val="400"/>
                        </a:spcBef>
                        <a:spcAft>
                          <a:spcPts val="400"/>
                        </a:spcAft>
                      </a:pPr>
                      <a:r>
                        <a:rPr lang="en-ZA" sz="1100" b="1" dirty="0">
                          <a:effectLst/>
                          <a:latin typeface="Arial" panose="020B0604020202020204" pitchFamily="34" charset="0"/>
                          <a:ea typeface="Calibri" panose="020F0502020204030204" pitchFamily="34" charset="0"/>
                          <a:cs typeface="Arial" panose="020B0604020202020204" pitchFamily="34" charset="0"/>
                        </a:rPr>
                        <a:t>2015/16</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a:txBody>
                    <a:bodyPr/>
                    <a:lstStyle/>
                    <a:p>
                      <a:pPr algn="ctr">
                        <a:lnSpc>
                          <a:spcPct val="110000"/>
                        </a:lnSpc>
                        <a:spcBef>
                          <a:spcPts val="400"/>
                        </a:spcBef>
                        <a:spcAft>
                          <a:spcPts val="400"/>
                        </a:spcAft>
                      </a:pPr>
                      <a:r>
                        <a:rPr lang="en-ZA" sz="1100" b="1" dirty="0">
                          <a:effectLst/>
                          <a:latin typeface="Arial" panose="020B0604020202020204" pitchFamily="34" charset="0"/>
                          <a:ea typeface="Calibri" panose="020F0502020204030204" pitchFamily="34" charset="0"/>
                          <a:cs typeface="Arial" panose="020B0604020202020204" pitchFamily="34" charset="0"/>
                        </a:rPr>
                        <a:t>2016/17</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a:txBody>
                    <a:bodyPr/>
                    <a:lstStyle/>
                    <a:p>
                      <a:pPr algn="ctr">
                        <a:lnSpc>
                          <a:spcPct val="110000"/>
                        </a:lnSpc>
                        <a:spcBef>
                          <a:spcPts val="400"/>
                        </a:spcBef>
                        <a:spcAft>
                          <a:spcPts val="400"/>
                        </a:spcAft>
                      </a:pPr>
                      <a:r>
                        <a:rPr lang="en-ZA" sz="1100" b="1" dirty="0">
                          <a:effectLst/>
                          <a:latin typeface="Arial" panose="020B0604020202020204" pitchFamily="34" charset="0"/>
                          <a:ea typeface="Calibri" panose="020F0502020204030204" pitchFamily="34" charset="0"/>
                          <a:cs typeface="Arial" panose="020B0604020202020204" pitchFamily="34" charset="0"/>
                        </a:rPr>
                        <a:t>2017/18</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a:txBody>
                    <a:bodyPr/>
                    <a:lstStyle/>
                    <a:p>
                      <a:pPr algn="ctr">
                        <a:lnSpc>
                          <a:spcPct val="110000"/>
                        </a:lnSpc>
                        <a:spcBef>
                          <a:spcPts val="400"/>
                        </a:spcBef>
                        <a:spcAft>
                          <a:spcPts val="400"/>
                        </a:spcAft>
                      </a:pPr>
                      <a:r>
                        <a:rPr lang="en-ZA" sz="1100" b="1" dirty="0">
                          <a:effectLst/>
                          <a:latin typeface="Arial" panose="020B0604020202020204" pitchFamily="34" charset="0"/>
                          <a:ea typeface="Calibri" panose="020F0502020204030204" pitchFamily="34" charset="0"/>
                          <a:cs typeface="Arial" panose="020B0604020202020204" pitchFamily="34" charset="0"/>
                        </a:rPr>
                        <a:t>2018/19</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ctr">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2019/20</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a:txBody>
                    <a:bodyPr/>
                    <a:lstStyle/>
                    <a:p>
                      <a:pPr algn="ctr">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2020/21</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extLst>
                  <a:ext uri="{0D108BD9-81ED-4DB2-BD59-A6C34878D82A}">
                    <a16:rowId xmlns:a16="http://schemas.microsoft.com/office/drawing/2014/main" xmlns="" val="10001"/>
                  </a:ext>
                </a:extLst>
              </a:tr>
              <a:tr h="225762">
                <a:tc>
                  <a:txBody>
                    <a:bodyPr/>
                    <a:lstStyle/>
                    <a:p>
                      <a:pPr>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Ministry</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22 376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100" dirty="0">
                          <a:effectLst/>
                          <a:latin typeface="Arial" panose="020B0604020202020204" pitchFamily="34" charset="0"/>
                          <a:ea typeface="Calibri" panose="020F0502020204030204" pitchFamily="34" charset="0"/>
                          <a:cs typeface="Arial" panose="020B0604020202020204" pitchFamily="34" charset="0"/>
                        </a:rPr>
                        <a:t>29 898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29 691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100" dirty="0">
                          <a:effectLst/>
                          <a:latin typeface="Arial" panose="020B0604020202020204" pitchFamily="34" charset="0"/>
                          <a:ea typeface="Calibri" panose="020F0502020204030204" pitchFamily="34" charset="0"/>
                          <a:cs typeface="Arial" panose="020B0604020202020204" pitchFamily="34" charset="0"/>
                        </a:rPr>
                        <a:t>33 102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100" dirty="0">
                          <a:effectLst/>
                          <a:latin typeface="Arial" panose="020B0604020202020204" pitchFamily="34" charset="0"/>
                          <a:ea typeface="Calibri" panose="020F0502020204030204" pitchFamily="34" charset="0"/>
                          <a:cs typeface="Arial" panose="020B0604020202020204" pitchFamily="34" charset="0"/>
                        </a:rPr>
                        <a:t>29 176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30 729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32 924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2"/>
                  </a:ext>
                </a:extLst>
              </a:tr>
              <a:tr h="225762">
                <a:tc>
                  <a:txBody>
                    <a:bodyPr/>
                    <a:lstStyle/>
                    <a:p>
                      <a:pPr>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Departmental Management</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0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15 232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14 514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19 312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100" dirty="0">
                          <a:effectLst/>
                          <a:latin typeface="Arial" panose="020B0604020202020204" pitchFamily="34" charset="0"/>
                          <a:ea typeface="Calibri" panose="020F0502020204030204" pitchFamily="34" charset="0"/>
                          <a:cs typeface="Arial" panose="020B0604020202020204" pitchFamily="34" charset="0"/>
                        </a:rPr>
                        <a:t>19 976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100" dirty="0">
                          <a:effectLst/>
                          <a:latin typeface="Arial" panose="020B0604020202020204" pitchFamily="34" charset="0"/>
                          <a:ea typeface="Calibri" panose="020F0502020204030204" pitchFamily="34" charset="0"/>
                          <a:cs typeface="Arial" panose="020B0604020202020204" pitchFamily="34" charset="0"/>
                        </a:rPr>
                        <a:t>21 041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22 489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3"/>
                  </a:ext>
                </a:extLst>
              </a:tr>
              <a:tr h="225762">
                <a:tc>
                  <a:txBody>
                    <a:bodyPr/>
                    <a:lstStyle/>
                    <a:p>
                      <a:pPr>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Corporate Services</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0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21 317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33 456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100" dirty="0">
                          <a:effectLst/>
                          <a:latin typeface="Arial" panose="020B0604020202020204" pitchFamily="34" charset="0"/>
                          <a:ea typeface="Calibri" panose="020F0502020204030204" pitchFamily="34" charset="0"/>
                          <a:cs typeface="Arial" panose="020B0604020202020204" pitchFamily="34" charset="0"/>
                        </a:rPr>
                        <a:t>46 956</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100" dirty="0">
                          <a:effectLst/>
                          <a:latin typeface="Arial" panose="020B0604020202020204" pitchFamily="34" charset="0"/>
                          <a:ea typeface="Calibri" panose="020F0502020204030204" pitchFamily="34" charset="0"/>
                          <a:cs typeface="Arial" panose="020B0604020202020204" pitchFamily="34" charset="0"/>
                        </a:rPr>
                        <a:t>51 178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56 220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60 295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4"/>
                  </a:ext>
                </a:extLst>
              </a:tr>
              <a:tr h="225762">
                <a:tc>
                  <a:txBody>
                    <a:bodyPr/>
                    <a:lstStyle/>
                    <a:p>
                      <a:pPr>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Financial Management</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0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0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14 929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15 186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100" dirty="0">
                          <a:effectLst/>
                          <a:latin typeface="Arial" panose="020B0604020202020204" pitchFamily="34" charset="0"/>
                          <a:ea typeface="Calibri" panose="020F0502020204030204" pitchFamily="34" charset="0"/>
                          <a:cs typeface="Arial" panose="020B0604020202020204" pitchFamily="34" charset="0"/>
                        </a:rPr>
                        <a:t>17 541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19 275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19 901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5"/>
                  </a:ext>
                </a:extLst>
              </a:tr>
              <a:tr h="225762">
                <a:tc>
                  <a:txBody>
                    <a:bodyPr/>
                    <a:lstStyle/>
                    <a:p>
                      <a:pPr>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Communications</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0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0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6 335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100" dirty="0">
                          <a:effectLst/>
                          <a:latin typeface="Arial" panose="020B0604020202020204" pitchFamily="34" charset="0"/>
                          <a:ea typeface="Calibri" panose="020F0502020204030204" pitchFamily="34" charset="0"/>
                          <a:cs typeface="Arial" panose="020B0604020202020204" pitchFamily="34" charset="0"/>
                        </a:rPr>
                        <a:t>7 058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100" dirty="0">
                          <a:effectLst/>
                          <a:latin typeface="Arial" panose="020B0604020202020204" pitchFamily="34" charset="0"/>
                          <a:ea typeface="Calibri" panose="020F0502020204030204" pitchFamily="34" charset="0"/>
                          <a:cs typeface="Arial" panose="020B0604020202020204" pitchFamily="34" charset="0"/>
                        </a:rPr>
                        <a:t>6 858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7 183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7 607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6"/>
                  </a:ext>
                </a:extLst>
              </a:tr>
              <a:tr h="225762">
                <a:tc>
                  <a:txBody>
                    <a:bodyPr/>
                    <a:lstStyle/>
                    <a:p>
                      <a:pPr>
                        <a:lnSpc>
                          <a:spcPct val="110000"/>
                        </a:lnSpc>
                        <a:spcBef>
                          <a:spcPts val="400"/>
                        </a:spcBef>
                        <a:spcAft>
                          <a:spcPts val="400"/>
                        </a:spcAft>
                      </a:pPr>
                      <a:r>
                        <a:rPr lang="en-ZA" sz="1100" b="1">
                          <a:effectLst/>
                          <a:latin typeface="Arial" panose="020B0604020202020204" pitchFamily="34" charset="0"/>
                          <a:ea typeface="Times New Roman" panose="02020603050405020304" pitchFamily="18" charset="0"/>
                          <a:cs typeface="Arial" panose="020B0604020202020204" pitchFamily="34" charset="0"/>
                        </a:rPr>
                        <a:t>Total</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22 376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66 447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98 925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400"/>
                        </a:spcBef>
                        <a:spcAft>
                          <a:spcPts val="400"/>
                        </a:spcAft>
                      </a:pPr>
                      <a:r>
                        <a:rPr lang="en-ZA" sz="1100" b="1" dirty="0">
                          <a:effectLst/>
                          <a:latin typeface="Arial" panose="020B0604020202020204" pitchFamily="34" charset="0"/>
                          <a:ea typeface="Calibri" panose="020F0502020204030204" pitchFamily="34" charset="0"/>
                          <a:cs typeface="Arial" panose="020B0604020202020204" pitchFamily="34" charset="0"/>
                        </a:rPr>
                        <a:t>121 614</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400"/>
                        </a:spcBef>
                        <a:spcAft>
                          <a:spcPts val="400"/>
                        </a:spcAft>
                      </a:pPr>
                      <a:r>
                        <a:rPr lang="en-ZA" sz="1100" b="1" dirty="0">
                          <a:effectLst/>
                          <a:latin typeface="Arial" panose="020B0604020202020204" pitchFamily="34" charset="0"/>
                          <a:ea typeface="Calibri" panose="020F0502020204030204" pitchFamily="34" charset="0"/>
                          <a:cs typeface="Arial" panose="020B0604020202020204" pitchFamily="34" charset="0"/>
                        </a:rPr>
                        <a:t>124 729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134 448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400"/>
                        </a:spcBef>
                        <a:spcAft>
                          <a:spcPts val="400"/>
                        </a:spcAft>
                      </a:pPr>
                      <a:r>
                        <a:rPr lang="en-ZA" sz="1100" b="1" dirty="0">
                          <a:effectLst/>
                          <a:latin typeface="Arial" panose="020B0604020202020204" pitchFamily="34" charset="0"/>
                          <a:ea typeface="Calibri" panose="020F0502020204030204" pitchFamily="34" charset="0"/>
                          <a:cs typeface="Arial" panose="020B0604020202020204" pitchFamily="34" charset="0"/>
                        </a:rPr>
                        <a:t>143 216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xmlns="" val="10007"/>
                  </a:ext>
                </a:extLst>
              </a:tr>
              <a:tr h="225762">
                <a:tc gridSpan="8">
                  <a:txBody>
                    <a:bodyPr/>
                    <a:lstStyle/>
                    <a:p>
                      <a:pPr algn="ctr">
                        <a:lnSpc>
                          <a:spcPct val="110000"/>
                        </a:lnSpc>
                        <a:spcBef>
                          <a:spcPts val="400"/>
                        </a:spcBef>
                        <a:spcAft>
                          <a:spcPts val="400"/>
                        </a:spcAft>
                      </a:pPr>
                      <a:r>
                        <a:rPr lang="en-ZA" sz="1100" b="1" u="sng" dirty="0">
                          <a:effectLst/>
                          <a:latin typeface="Arial" panose="020B0604020202020204" pitchFamily="34" charset="0"/>
                          <a:ea typeface="Times New Roman" panose="02020603050405020304" pitchFamily="18" charset="0"/>
                          <a:cs typeface="Arial" panose="020B0604020202020204" pitchFamily="34" charset="0"/>
                        </a:rPr>
                        <a:t>Economic classification</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8"/>
                  </a:ext>
                </a:extLst>
              </a:tr>
              <a:tr h="225762">
                <a:tc>
                  <a:txBody>
                    <a:bodyPr/>
                    <a:lstStyle/>
                    <a:p>
                      <a:pPr>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Current payments</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10000"/>
                        </a:lnSpc>
                        <a:spcBef>
                          <a:spcPts val="400"/>
                        </a:spcBef>
                        <a:spcAft>
                          <a:spcPts val="400"/>
                        </a:spcAft>
                      </a:pPr>
                      <a:r>
                        <a:rPr lang="en-ZA" sz="1100" b="1" dirty="0">
                          <a:effectLst/>
                          <a:latin typeface="Arial" panose="020B0604020202020204" pitchFamily="34" charset="0"/>
                          <a:ea typeface="Calibri" panose="020F0502020204030204" pitchFamily="34" charset="0"/>
                          <a:cs typeface="Arial" panose="020B0604020202020204" pitchFamily="34" charset="0"/>
                        </a:rPr>
                        <a:t>21 264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b="1" dirty="0">
                          <a:effectLst/>
                          <a:latin typeface="Arial" panose="020B0604020202020204" pitchFamily="34" charset="0"/>
                          <a:ea typeface="Calibri" panose="020F0502020204030204" pitchFamily="34" charset="0"/>
                          <a:cs typeface="Arial" panose="020B0604020202020204" pitchFamily="34" charset="0"/>
                        </a:rPr>
                        <a:t>63 479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b="1" dirty="0">
                          <a:effectLst/>
                          <a:latin typeface="Arial" panose="020B0604020202020204" pitchFamily="34" charset="0"/>
                          <a:ea typeface="Calibri" panose="020F0502020204030204" pitchFamily="34" charset="0"/>
                          <a:cs typeface="Arial" panose="020B0604020202020204" pitchFamily="34" charset="0"/>
                        </a:rPr>
                        <a:t>96 022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b="1" dirty="0">
                          <a:effectLst/>
                          <a:latin typeface="Arial" panose="020B0604020202020204" pitchFamily="34" charset="0"/>
                          <a:ea typeface="Calibri" panose="020F0502020204030204" pitchFamily="34" charset="0"/>
                          <a:cs typeface="Arial" panose="020B0604020202020204" pitchFamily="34" charset="0"/>
                        </a:rPr>
                        <a:t>116 840</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b="1" dirty="0">
                          <a:effectLst/>
                          <a:latin typeface="Arial" panose="020B0604020202020204" pitchFamily="34" charset="0"/>
                          <a:ea typeface="Calibri" panose="020F0502020204030204" pitchFamily="34" charset="0"/>
                          <a:cs typeface="Arial" panose="020B0604020202020204" pitchFamily="34" charset="0"/>
                        </a:rPr>
                        <a:t>119 135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ctr">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128 674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137 149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extLst>
                  <a:ext uri="{0D108BD9-81ED-4DB2-BD59-A6C34878D82A}">
                    <a16:rowId xmlns:a16="http://schemas.microsoft.com/office/drawing/2014/main" xmlns="" val="10009"/>
                  </a:ext>
                </a:extLst>
              </a:tr>
              <a:tr h="225762">
                <a:tc>
                  <a:txBody>
                    <a:bodyPr/>
                    <a:lstStyle/>
                    <a:p>
                      <a:pPr marL="119380">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Compensation of employees</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11 407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34 591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52 230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dirty="0">
                          <a:effectLst/>
                          <a:latin typeface="Arial" panose="020B0604020202020204" pitchFamily="34" charset="0"/>
                          <a:ea typeface="Calibri" panose="020F0502020204030204" pitchFamily="34" charset="0"/>
                          <a:cs typeface="Arial" panose="020B0604020202020204" pitchFamily="34" charset="0"/>
                        </a:rPr>
                        <a:t>65 115</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dirty="0">
                          <a:effectLst/>
                          <a:latin typeface="Arial" panose="020B0604020202020204" pitchFamily="34" charset="0"/>
                          <a:ea typeface="Calibri" panose="020F0502020204030204" pitchFamily="34" charset="0"/>
                          <a:cs typeface="Arial" panose="020B0604020202020204" pitchFamily="34" charset="0"/>
                        </a:rPr>
                        <a:t>67 615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ct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72 742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78 259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extLst>
                  <a:ext uri="{0D108BD9-81ED-4DB2-BD59-A6C34878D82A}">
                    <a16:rowId xmlns:a16="http://schemas.microsoft.com/office/drawing/2014/main" xmlns="" val="10010"/>
                  </a:ext>
                </a:extLst>
              </a:tr>
              <a:tr h="225762">
                <a:tc>
                  <a:txBody>
                    <a:bodyPr/>
                    <a:lstStyle/>
                    <a:p>
                      <a:pPr marL="119380">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Goods and services</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9 857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28 888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43 792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dirty="0">
                          <a:effectLst/>
                          <a:latin typeface="Arial" panose="020B0604020202020204" pitchFamily="34" charset="0"/>
                          <a:ea typeface="Calibri" panose="020F0502020204030204" pitchFamily="34" charset="0"/>
                          <a:cs typeface="Arial" panose="020B0604020202020204" pitchFamily="34" charset="0"/>
                        </a:rPr>
                        <a:t>50 725</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dirty="0">
                          <a:effectLst/>
                          <a:latin typeface="Arial" panose="020B0604020202020204" pitchFamily="34" charset="0"/>
                          <a:ea typeface="Calibri" panose="020F0502020204030204" pitchFamily="34" charset="0"/>
                          <a:cs typeface="Arial" panose="020B0604020202020204" pitchFamily="34" charset="0"/>
                        </a:rPr>
                        <a:t>51 520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ct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55 932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58 890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extLst>
                  <a:ext uri="{0D108BD9-81ED-4DB2-BD59-A6C34878D82A}">
                    <a16:rowId xmlns:a16="http://schemas.microsoft.com/office/drawing/2014/main" xmlns="" val="10011"/>
                  </a:ext>
                </a:extLst>
              </a:tr>
              <a:tr h="225762">
                <a:tc>
                  <a:txBody>
                    <a:bodyPr/>
                    <a:lstStyle/>
                    <a:p>
                      <a:pPr>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Transfers and subsidies</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0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0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25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0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b="1" dirty="0">
                          <a:effectLst/>
                          <a:latin typeface="Arial" panose="020B0604020202020204" pitchFamily="34" charset="0"/>
                          <a:ea typeface="Calibri" panose="020F0502020204030204" pitchFamily="34" charset="0"/>
                          <a:cs typeface="Arial" panose="020B0604020202020204" pitchFamily="34" charset="0"/>
                        </a:rPr>
                        <a:t>0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ctr">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0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0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extLst>
                  <a:ext uri="{0D108BD9-81ED-4DB2-BD59-A6C34878D82A}">
                    <a16:rowId xmlns:a16="http://schemas.microsoft.com/office/drawing/2014/main" xmlns="" val="10012"/>
                  </a:ext>
                </a:extLst>
              </a:tr>
              <a:tr h="225762">
                <a:tc>
                  <a:txBody>
                    <a:bodyPr/>
                    <a:lstStyle/>
                    <a:p>
                      <a:pPr marL="119380">
                        <a:lnSpc>
                          <a:spcPct val="110000"/>
                        </a:lnSpc>
                        <a:spcBef>
                          <a:spcPts val="400"/>
                        </a:spcBef>
                        <a:spcAft>
                          <a:spcPts val="400"/>
                        </a:spcAft>
                      </a:pPr>
                      <a:r>
                        <a:rPr lang="en-ZA" sz="1100" dirty="0">
                          <a:effectLst/>
                          <a:latin typeface="Arial" panose="020B0604020202020204" pitchFamily="34" charset="0"/>
                          <a:ea typeface="Calibri" panose="020F0502020204030204" pitchFamily="34" charset="0"/>
                          <a:cs typeface="Arial" panose="020B0604020202020204" pitchFamily="34" charset="0"/>
                        </a:rPr>
                        <a:t>Households</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endParaRPr lang="en-ZA"/>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endParaRPr lang="en-ZA"/>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25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0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dirty="0">
                          <a:effectLst/>
                          <a:latin typeface="Arial" panose="020B0604020202020204" pitchFamily="34" charset="0"/>
                          <a:ea typeface="Calibri" panose="020F0502020204030204" pitchFamily="34" charset="0"/>
                          <a:cs typeface="Arial" panose="020B0604020202020204" pitchFamily="34" charset="0"/>
                        </a:rPr>
                        <a:t>0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ct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0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0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extLst>
                  <a:ext uri="{0D108BD9-81ED-4DB2-BD59-A6C34878D82A}">
                    <a16:rowId xmlns:a16="http://schemas.microsoft.com/office/drawing/2014/main" xmlns="" val="10013"/>
                  </a:ext>
                </a:extLst>
              </a:tr>
              <a:tr h="225762">
                <a:tc>
                  <a:txBody>
                    <a:bodyPr/>
                    <a:lstStyle/>
                    <a:p>
                      <a:pPr marL="119380">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Payments for capital assets</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1 112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2 968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2 878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b="1" dirty="0">
                          <a:effectLst/>
                          <a:latin typeface="Arial" panose="020B0604020202020204" pitchFamily="34" charset="0"/>
                          <a:ea typeface="Calibri" panose="020F0502020204030204" pitchFamily="34" charset="0"/>
                          <a:cs typeface="Arial" panose="020B0604020202020204" pitchFamily="34" charset="0"/>
                        </a:rPr>
                        <a:t>5 774</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b="1" dirty="0">
                          <a:effectLst/>
                          <a:latin typeface="Arial" panose="020B0604020202020204" pitchFamily="34" charset="0"/>
                          <a:ea typeface="Calibri" panose="020F0502020204030204" pitchFamily="34" charset="0"/>
                          <a:cs typeface="Arial" panose="020B0604020202020204" pitchFamily="34" charset="0"/>
                        </a:rPr>
                        <a:t>5 594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ctr">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5 774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6 067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extLst>
                  <a:ext uri="{0D108BD9-81ED-4DB2-BD59-A6C34878D82A}">
                    <a16:rowId xmlns:a16="http://schemas.microsoft.com/office/drawing/2014/main" xmlns="" val="10014"/>
                  </a:ext>
                </a:extLst>
              </a:tr>
              <a:tr h="225762">
                <a:tc>
                  <a:txBody>
                    <a:bodyPr/>
                    <a:lstStyle/>
                    <a:p>
                      <a:pPr marL="119380">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Transport equipment</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1 080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0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0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3 000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dirty="0">
                          <a:effectLst/>
                          <a:latin typeface="Arial" panose="020B0604020202020204" pitchFamily="34" charset="0"/>
                          <a:ea typeface="Calibri" panose="020F0502020204030204" pitchFamily="34" charset="0"/>
                          <a:cs typeface="Arial" panose="020B0604020202020204" pitchFamily="34" charset="0"/>
                        </a:rPr>
                        <a:t>0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ct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0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endParaRPr lang="en-ZA" sz="11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extLst>
                  <a:ext uri="{0D108BD9-81ED-4DB2-BD59-A6C34878D82A}">
                    <a16:rowId xmlns:a16="http://schemas.microsoft.com/office/drawing/2014/main" xmlns="" val="10015"/>
                  </a:ext>
                </a:extLst>
              </a:tr>
              <a:tr h="225762">
                <a:tc>
                  <a:txBody>
                    <a:bodyPr/>
                    <a:lstStyle/>
                    <a:p>
                      <a:pPr marL="119380">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Other machinery and equipment</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32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2 951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2 850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dirty="0">
                          <a:effectLst/>
                          <a:latin typeface="Arial" panose="020B0604020202020204" pitchFamily="34" charset="0"/>
                          <a:ea typeface="Calibri" panose="020F0502020204030204" pitchFamily="34" charset="0"/>
                          <a:cs typeface="Arial" panose="020B0604020202020204" pitchFamily="34" charset="0"/>
                        </a:rPr>
                        <a:t>2 774</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dirty="0">
                          <a:effectLst/>
                          <a:latin typeface="Arial" panose="020B0604020202020204" pitchFamily="34" charset="0"/>
                          <a:ea typeface="Calibri" panose="020F0502020204030204" pitchFamily="34" charset="0"/>
                          <a:cs typeface="Arial" panose="020B0604020202020204" pitchFamily="34" charset="0"/>
                        </a:rPr>
                        <a:t>5 594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ct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5 774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6 067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extLst>
                  <a:ext uri="{0D108BD9-81ED-4DB2-BD59-A6C34878D82A}">
                    <a16:rowId xmlns:a16="http://schemas.microsoft.com/office/drawing/2014/main" xmlns="" val="10016"/>
                  </a:ext>
                </a:extLst>
              </a:tr>
              <a:tr h="456679">
                <a:tc>
                  <a:txBody>
                    <a:bodyPr/>
                    <a:lstStyle/>
                    <a:p>
                      <a:pPr marL="119380">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Software and other intangible assets</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0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17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0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0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dirty="0">
                          <a:effectLst/>
                          <a:latin typeface="Arial" panose="020B0604020202020204" pitchFamily="34" charset="0"/>
                          <a:ea typeface="Calibri" panose="020F0502020204030204" pitchFamily="34" charset="0"/>
                          <a:cs typeface="Arial" panose="020B0604020202020204" pitchFamily="34" charset="0"/>
                        </a:rPr>
                        <a:t>0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ct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0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0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extLst>
                  <a:ext uri="{0D108BD9-81ED-4DB2-BD59-A6C34878D82A}">
                    <a16:rowId xmlns:a16="http://schemas.microsoft.com/office/drawing/2014/main" xmlns="" val="10017"/>
                  </a:ext>
                </a:extLst>
              </a:tr>
              <a:tr h="225762">
                <a:tc>
                  <a:txBody>
                    <a:bodyPr/>
                    <a:lstStyle/>
                    <a:p>
                      <a:pPr marL="119380">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 Payments for Financial Assets</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lnSpc>
                          <a:spcPct val="110000"/>
                        </a:lnSpc>
                        <a:spcBef>
                          <a:spcPts val="400"/>
                        </a:spcBef>
                        <a:spcAft>
                          <a:spcPts val="400"/>
                        </a:spcAft>
                      </a:pPr>
                      <a:r>
                        <a:rPr lang="en-ZA"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a:effectLst/>
                          <a:latin typeface="Arial" panose="020B0604020202020204" pitchFamily="34" charset="0"/>
                          <a:ea typeface="Calibri" panose="020F0502020204030204" pitchFamily="34" charset="0"/>
                          <a:cs typeface="Arial" panose="020B0604020202020204" pitchFamily="34" charset="0"/>
                        </a:rPr>
                        <a:t>28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ctr">
                        <a:lnSpc>
                          <a:spcPct val="110000"/>
                        </a:lnSpc>
                        <a:spcBef>
                          <a:spcPts val="400"/>
                        </a:spcBef>
                        <a:spcAft>
                          <a:spcPts val="400"/>
                        </a:spcAft>
                      </a:pPr>
                      <a:r>
                        <a:rPr lang="en-ZA"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a:effectLst/>
                          <a:latin typeface="Arial" panose="020B0604020202020204" pitchFamily="34" charset="0"/>
                          <a:ea typeface="Times New Roman" panose="02020603050405020304" pitchFamily="18" charset="0"/>
                          <a:cs typeface="Arial" panose="020B0604020202020204" pitchFamily="34" charset="0"/>
                        </a:rPr>
                        <a:t>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extLst>
                  <a:ext uri="{0D108BD9-81ED-4DB2-BD59-A6C34878D82A}">
                    <a16:rowId xmlns:a16="http://schemas.microsoft.com/office/drawing/2014/main" xmlns="" val="10018"/>
                  </a:ext>
                </a:extLst>
              </a:tr>
              <a:tr h="225762">
                <a:tc>
                  <a:txBody>
                    <a:bodyPr/>
                    <a:lstStyle/>
                    <a:p>
                      <a:pPr>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Total</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22 376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b="1" dirty="0">
                          <a:effectLst/>
                          <a:latin typeface="Arial" panose="020B0604020202020204" pitchFamily="34" charset="0"/>
                          <a:ea typeface="Calibri" panose="020F0502020204030204" pitchFamily="34" charset="0"/>
                          <a:cs typeface="Arial" panose="020B0604020202020204" pitchFamily="34" charset="0"/>
                        </a:rPr>
                        <a:t>66 447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98 925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b="1" dirty="0">
                          <a:effectLst/>
                          <a:latin typeface="Arial" panose="020B0604020202020204" pitchFamily="34" charset="0"/>
                          <a:ea typeface="Calibri" panose="020F0502020204030204" pitchFamily="34" charset="0"/>
                          <a:cs typeface="Arial" panose="020B0604020202020204" pitchFamily="34" charset="0"/>
                        </a:rPr>
                        <a:t>121  614</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b="1" dirty="0">
                          <a:effectLst/>
                          <a:latin typeface="Arial" panose="020B0604020202020204" pitchFamily="34" charset="0"/>
                          <a:ea typeface="Calibri" panose="020F0502020204030204" pitchFamily="34" charset="0"/>
                          <a:cs typeface="Arial" panose="020B0604020202020204" pitchFamily="34" charset="0"/>
                        </a:rPr>
                        <a:t>124 729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ctr">
                        <a:lnSpc>
                          <a:spcPct val="110000"/>
                        </a:lnSpc>
                        <a:spcBef>
                          <a:spcPts val="400"/>
                        </a:spcBef>
                        <a:spcAft>
                          <a:spcPts val="400"/>
                        </a:spcAft>
                      </a:pPr>
                      <a:r>
                        <a:rPr lang="en-ZA" sz="1100" b="1">
                          <a:effectLst/>
                          <a:latin typeface="Arial" panose="020B0604020202020204" pitchFamily="34" charset="0"/>
                          <a:ea typeface="Calibri" panose="020F0502020204030204" pitchFamily="34" charset="0"/>
                          <a:cs typeface="Arial" panose="020B0604020202020204" pitchFamily="34" charset="0"/>
                        </a:rPr>
                        <a:t>134 448 </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tc>
                  <a:txBody>
                    <a:bodyPr/>
                    <a:lstStyle/>
                    <a:p>
                      <a:pPr algn="ctr">
                        <a:lnSpc>
                          <a:spcPct val="110000"/>
                        </a:lnSpc>
                        <a:spcBef>
                          <a:spcPts val="400"/>
                        </a:spcBef>
                        <a:spcAft>
                          <a:spcPts val="400"/>
                        </a:spcAft>
                      </a:pPr>
                      <a:r>
                        <a:rPr lang="en-ZA" sz="1100" b="1" dirty="0">
                          <a:effectLst/>
                          <a:latin typeface="Arial" panose="020B0604020202020204" pitchFamily="34" charset="0"/>
                          <a:ea typeface="Calibri" panose="020F0502020204030204" pitchFamily="34" charset="0"/>
                          <a:cs typeface="Arial" panose="020B0604020202020204" pitchFamily="34" charset="0"/>
                        </a:rPr>
                        <a:t>143 216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EECE1"/>
                    </a:solidFill>
                  </a:tcPr>
                </a:tc>
                <a:extLst>
                  <a:ext uri="{0D108BD9-81ED-4DB2-BD59-A6C34878D82A}">
                    <a16:rowId xmlns:a16="http://schemas.microsoft.com/office/drawing/2014/main" xmlns="" val="10019"/>
                  </a:ext>
                </a:extLst>
              </a:tr>
            </a:tbl>
          </a:graphicData>
        </a:graphic>
      </p:graphicFrame>
      <p:sp>
        <p:nvSpPr>
          <p:cNvPr id="6" name="Right Triangle 5">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89" name="Slide Number Placeholder 1"/>
          <p:cNvSpPr>
            <a:spLocks noGrp="1"/>
          </p:cNvSpPr>
          <p:nvPr>
            <p:ph type="sldNum" sz="quarter" idx="2"/>
          </p:nvPr>
        </p:nvSpPr>
        <p:spPr>
          <a:xfrm>
            <a:off x="8811390" y="6465333"/>
            <a:ext cx="300722"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49</a:t>
            </a:fld>
            <a:endParaRPr sz="1600" b="1" dirty="0">
              <a:solidFill>
                <a:schemeClr val="bg1"/>
              </a:solidFill>
            </a:endParaRPr>
          </a:p>
        </p:txBody>
      </p:sp>
    </p:spTree>
    <p:extLst>
      <p:ext uri="{BB962C8B-B14F-4D97-AF65-F5344CB8AC3E}">
        <p14:creationId xmlns:p14="http://schemas.microsoft.com/office/powerpoint/2010/main" xmlns="" val="357491078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5" name="Picture 6" descr="Picture 6"/>
          <p:cNvPicPr>
            <a:picLocks noChangeAspect="1"/>
          </p:cNvPicPr>
          <p:nvPr/>
        </p:nvPicPr>
        <p:blipFill>
          <a:blip r:embed="rId3" cstate="print">
            <a:extLst/>
          </a:blip>
          <a:srcRect t="24292" b="22405"/>
          <a:stretch>
            <a:fillRect/>
          </a:stretch>
        </p:blipFill>
        <p:spPr>
          <a:xfrm>
            <a:off x="152400" y="6248400"/>
            <a:ext cx="1420689" cy="570325"/>
          </a:xfrm>
          <a:prstGeom prst="rect">
            <a:avLst/>
          </a:prstGeom>
          <a:ln w="12700">
            <a:miter lim="400000"/>
          </a:ln>
        </p:spPr>
      </p:pic>
      <p:sp>
        <p:nvSpPr>
          <p:cNvPr id="637" name="Content Placeholder 2"/>
          <p:cNvSpPr>
            <a:spLocks noGrp="1"/>
          </p:cNvSpPr>
          <p:nvPr>
            <p:ph type="body" idx="1"/>
          </p:nvPr>
        </p:nvSpPr>
        <p:spPr>
          <a:xfrm>
            <a:off x="128321" y="878569"/>
            <a:ext cx="8899564" cy="5364074"/>
          </a:xfrm>
          <a:prstGeom prst="rect">
            <a:avLst/>
          </a:prstGeom>
          <a:noFill/>
        </p:spPr>
        <p:txBody>
          <a:bodyPr>
            <a:normAutofit fontScale="32500" lnSpcReduction="20000"/>
          </a:bodyPr>
          <a:lstStyle/>
          <a:p>
            <a:pPr algn="just">
              <a:lnSpc>
                <a:spcPct val="120000"/>
              </a:lnSpc>
              <a:spcBef>
                <a:spcPts val="0"/>
              </a:spcBef>
              <a:defRPr sz="1638">
                <a:latin typeface="Arial"/>
                <a:ea typeface="Arial"/>
                <a:cs typeface="Arial"/>
                <a:sym typeface="Arial"/>
              </a:defRPr>
            </a:pPr>
            <a:r>
              <a:rPr lang="en-ZA" sz="4300" dirty="0">
                <a:latin typeface="Arial" panose="020B0604020202020204" pitchFamily="34" charset="0"/>
                <a:cs typeface="Arial" panose="020B0604020202020204" pitchFamily="34" charset="0"/>
              </a:rPr>
              <a:t>DSBD’s establishment was effected in terms of the process outlined by the guidelines on the National Macro Organisation of the State (NMOS) which determined that functions and resources be transferred from the Department of Trade and Industry to DSBD</a:t>
            </a:r>
          </a:p>
          <a:p>
            <a:pPr algn="just">
              <a:lnSpc>
                <a:spcPct val="120000"/>
              </a:lnSpc>
              <a:spcBef>
                <a:spcPts val="0"/>
              </a:spcBef>
              <a:defRPr sz="1638">
                <a:latin typeface="Arial"/>
                <a:ea typeface="Arial"/>
                <a:cs typeface="Arial"/>
                <a:sym typeface="Arial"/>
              </a:defRPr>
            </a:pPr>
            <a:endParaRPr lang="en-ZA" sz="4300" dirty="0">
              <a:latin typeface="Arial" panose="020B0604020202020204" pitchFamily="34" charset="0"/>
              <a:cs typeface="Arial" panose="020B0604020202020204" pitchFamily="34" charset="0"/>
            </a:endParaRPr>
          </a:p>
          <a:p>
            <a:pPr algn="just">
              <a:lnSpc>
                <a:spcPct val="120000"/>
              </a:lnSpc>
              <a:spcBef>
                <a:spcPts val="0"/>
              </a:spcBef>
              <a:defRPr sz="1638">
                <a:latin typeface="Arial"/>
                <a:ea typeface="Arial"/>
                <a:cs typeface="Arial"/>
                <a:sym typeface="Arial"/>
              </a:defRPr>
            </a:pPr>
            <a:r>
              <a:rPr lang="en-ZA" sz="4300" b="1" cap="small" dirty="0">
                <a:latin typeface="Arial" panose="020B0604020202020204" pitchFamily="34" charset="0"/>
                <a:cs typeface="Arial" panose="020B0604020202020204" pitchFamily="34" charset="0"/>
              </a:rPr>
              <a:t>Core Functions</a:t>
            </a:r>
            <a:r>
              <a:rPr lang="en-ZA" sz="3700" b="1" cap="small" dirty="0">
                <a:latin typeface="Arial" panose="020B0604020202020204" pitchFamily="34" charset="0"/>
                <a:cs typeface="Arial" panose="020B0604020202020204" pitchFamily="34" charset="0"/>
              </a:rPr>
              <a:t>: </a:t>
            </a:r>
          </a:p>
          <a:p>
            <a:pPr marL="622300" lvl="2" indent="-207963" algn="just">
              <a:lnSpc>
                <a:spcPct val="120000"/>
              </a:lnSpc>
              <a:spcBef>
                <a:spcPts val="0"/>
              </a:spcBef>
              <a:buFont typeface="Courier New" panose="02070309020205020404" pitchFamily="49" charset="0"/>
              <a:buChar char="o"/>
              <a:defRPr sz="1638">
                <a:latin typeface="Arial"/>
                <a:ea typeface="Arial"/>
                <a:cs typeface="Arial"/>
                <a:sym typeface="Arial"/>
              </a:defRPr>
            </a:pPr>
            <a:r>
              <a:rPr lang="en-ZA" sz="3700" dirty="0">
                <a:latin typeface="Arial" panose="020B0604020202020204" pitchFamily="34" charset="0"/>
                <a:cs typeface="Arial" panose="020B0604020202020204" pitchFamily="34" charset="0"/>
              </a:rPr>
              <a:t>To comprise of the Broadening Participation Division (approximately 60 posts), the Industrial Development Incentives Administration Division (approximately 49 posts of which 30 from the Black Business Supplier Development Programme and 19 from the Cooperatives Incentive Scheme),  the Trade and Investment South Africa (26 posts of the Export Development &amp; Support), Consumer and Corporate Regulation Division (47 contract posts) </a:t>
            </a:r>
          </a:p>
          <a:p>
            <a:pPr marL="622300" lvl="2" indent="-207963" algn="just">
              <a:lnSpc>
                <a:spcPct val="120000"/>
              </a:lnSpc>
              <a:spcBef>
                <a:spcPts val="0"/>
              </a:spcBef>
              <a:buFont typeface="Courier New" panose="02070309020205020404" pitchFamily="49" charset="0"/>
              <a:buChar char="o"/>
              <a:defRPr sz="1638">
                <a:latin typeface="Arial"/>
                <a:ea typeface="Arial"/>
                <a:cs typeface="Arial"/>
                <a:sym typeface="Arial"/>
              </a:defRPr>
            </a:pPr>
            <a:r>
              <a:rPr lang="en-ZA" sz="3700" dirty="0">
                <a:latin typeface="Arial" panose="020B0604020202020204" pitchFamily="34" charset="0"/>
                <a:cs typeface="Arial" panose="020B0604020202020204" pitchFamily="34" charset="0"/>
              </a:rPr>
              <a:t>Subsequent to the written commitment to transfer a component of the Export Development and Support, due to a lack of understanding on the part of the DSDB and</a:t>
            </a:r>
            <a:r>
              <a:rPr lang="en-ZA" sz="3700" b="1" dirty="0">
                <a:latin typeface="Arial" panose="020B0604020202020204" pitchFamily="34" charset="0"/>
                <a:cs typeface="Arial" panose="020B0604020202020204" pitchFamily="34" charset="0"/>
              </a:rPr>
              <a:t> the </a:t>
            </a:r>
            <a:r>
              <a:rPr lang="en-ZA" sz="3700" b="1" dirty="0" err="1">
                <a:latin typeface="Arial" panose="020B0604020202020204" pitchFamily="34" charset="0"/>
                <a:cs typeface="Arial" panose="020B0604020202020204" pitchFamily="34" charset="0"/>
              </a:rPr>
              <a:t>dti</a:t>
            </a:r>
            <a:r>
              <a:rPr lang="en-ZA" sz="3700" b="1" dirty="0">
                <a:latin typeface="Arial" panose="020B0604020202020204" pitchFamily="34" charset="0"/>
                <a:cs typeface="Arial" panose="020B0604020202020204" pitchFamily="34" charset="0"/>
              </a:rPr>
              <a:t> </a:t>
            </a:r>
            <a:r>
              <a:rPr lang="en-ZA" sz="3700" dirty="0">
                <a:latin typeface="Arial" panose="020B0604020202020204" pitchFamily="34" charset="0"/>
                <a:cs typeface="Arial" panose="020B0604020202020204" pitchFamily="34" charset="0"/>
              </a:rPr>
              <a:t>at the time, 5 posts earmarked were not transferred on an assumption that SMMEs and Coops will never be ready of benefit from Export and Trade</a:t>
            </a:r>
          </a:p>
          <a:p>
            <a:pPr marL="622300" lvl="2" indent="-207963" algn="just">
              <a:lnSpc>
                <a:spcPct val="120000"/>
              </a:lnSpc>
              <a:spcBef>
                <a:spcPts val="0"/>
              </a:spcBef>
              <a:buFont typeface="Courier New" panose="02070309020205020404" pitchFamily="49" charset="0"/>
              <a:buChar char="o"/>
              <a:defRPr sz="1638">
                <a:latin typeface="Arial"/>
                <a:ea typeface="Arial"/>
                <a:cs typeface="Arial"/>
                <a:sym typeface="Arial"/>
              </a:defRPr>
            </a:pPr>
            <a:r>
              <a:rPr lang="en-GB" sz="3700" dirty="0">
                <a:latin typeface="Arial" panose="020B0604020202020204" pitchFamily="34" charset="0"/>
                <a:cs typeface="Arial" panose="020B0604020202020204" pitchFamily="34" charset="0"/>
              </a:rPr>
              <a:t>The initial number agreed to as per the documentation was 189 posts but the </a:t>
            </a:r>
            <a:r>
              <a:rPr lang="en-ZA" sz="3700" dirty="0">
                <a:latin typeface="Arial" panose="020B0604020202020204" pitchFamily="34" charset="0"/>
                <a:cs typeface="Arial" panose="020B0604020202020204" pitchFamily="34" charset="0"/>
              </a:rPr>
              <a:t>final total employees transferred was 160. However, 45 of these posts (CCRD) never reflected on the DSBD establishment. Effectively only 115 posts were transferred (excludes Ministry support staff).  </a:t>
            </a:r>
          </a:p>
          <a:p>
            <a:pPr marL="622300" lvl="2" indent="-207963" algn="just">
              <a:lnSpc>
                <a:spcPct val="120000"/>
              </a:lnSpc>
              <a:spcBef>
                <a:spcPts val="0"/>
              </a:spcBef>
              <a:buFont typeface="Courier New" panose="02070309020205020404" pitchFamily="49" charset="0"/>
              <a:buChar char="o"/>
              <a:defRPr sz="1638">
                <a:latin typeface="Arial"/>
                <a:ea typeface="Arial"/>
                <a:cs typeface="Arial"/>
                <a:sym typeface="Arial"/>
              </a:defRPr>
            </a:pPr>
            <a:endParaRPr lang="en-ZA" sz="3700" dirty="0">
              <a:latin typeface="Arial" panose="020B0604020202020204" pitchFamily="34" charset="0"/>
              <a:cs typeface="Arial" panose="020B0604020202020204" pitchFamily="34" charset="0"/>
            </a:endParaRPr>
          </a:p>
          <a:p>
            <a:pPr algn="just">
              <a:lnSpc>
                <a:spcPct val="120000"/>
              </a:lnSpc>
              <a:spcBef>
                <a:spcPts val="0"/>
              </a:spcBef>
              <a:defRPr sz="1638">
                <a:latin typeface="Arial"/>
                <a:ea typeface="Arial"/>
                <a:cs typeface="Arial"/>
                <a:sym typeface="Arial"/>
              </a:defRPr>
            </a:pPr>
            <a:r>
              <a:rPr lang="en-ZA" sz="4300" b="1" cap="small" dirty="0">
                <a:latin typeface="Arial" panose="020B0604020202020204" pitchFamily="34" charset="0"/>
                <a:cs typeface="Arial" panose="020B0604020202020204" pitchFamily="34" charset="0"/>
              </a:rPr>
              <a:t>Programme 1 (Administration)</a:t>
            </a:r>
          </a:p>
          <a:p>
            <a:pPr lvl="1" algn="just">
              <a:lnSpc>
                <a:spcPct val="120000"/>
              </a:lnSpc>
              <a:spcBef>
                <a:spcPts val="0"/>
              </a:spcBef>
              <a:buFont typeface="Courier New" panose="02070309020205020404" pitchFamily="49" charset="0"/>
              <a:buChar char="o"/>
              <a:defRPr sz="1638">
                <a:latin typeface="Arial"/>
                <a:ea typeface="Arial"/>
                <a:cs typeface="Arial"/>
                <a:sym typeface="Arial"/>
              </a:defRPr>
            </a:pPr>
            <a:r>
              <a:rPr lang="en-ZA" sz="3700" dirty="0">
                <a:latin typeface="Arial" panose="020B0604020202020204" pitchFamily="34" charset="0"/>
                <a:cs typeface="Arial" panose="020B0604020202020204" pitchFamily="34" charset="0"/>
              </a:rPr>
              <a:t>The initial indication by the </a:t>
            </a:r>
            <a:r>
              <a:rPr lang="en-ZA" sz="3700" dirty="0" err="1">
                <a:latin typeface="Arial" panose="020B0604020202020204" pitchFamily="34" charset="0"/>
                <a:cs typeface="Arial" panose="020B0604020202020204" pitchFamily="34" charset="0"/>
              </a:rPr>
              <a:t>dti</a:t>
            </a:r>
            <a:r>
              <a:rPr lang="en-ZA" sz="3700" dirty="0">
                <a:latin typeface="Arial" panose="020B0604020202020204" pitchFamily="34" charset="0"/>
                <a:cs typeface="Arial" panose="020B0604020202020204" pitchFamily="34" charset="0"/>
              </a:rPr>
              <a:t> of 10% of Programme 1 posts, constituted 50 posts</a:t>
            </a:r>
          </a:p>
          <a:p>
            <a:pPr lvl="1" algn="just">
              <a:lnSpc>
                <a:spcPct val="120000"/>
              </a:lnSpc>
              <a:spcBef>
                <a:spcPts val="0"/>
              </a:spcBef>
              <a:buFont typeface="Courier New" panose="02070309020205020404" pitchFamily="49" charset="0"/>
              <a:buChar char="o"/>
              <a:defRPr sz="1638">
                <a:latin typeface="Arial"/>
                <a:ea typeface="Arial"/>
                <a:cs typeface="Arial"/>
                <a:sym typeface="Arial"/>
              </a:defRPr>
            </a:pPr>
            <a:r>
              <a:rPr lang="en-ZA" sz="3700" dirty="0">
                <a:latin typeface="Arial" panose="020B0604020202020204" pitchFamily="34" charset="0"/>
                <a:cs typeface="Arial" panose="020B0604020202020204" pitchFamily="34" charset="0"/>
              </a:rPr>
              <a:t>The outcome of the analysis of the de facto transfer is as follows:</a:t>
            </a:r>
          </a:p>
          <a:p>
            <a:pPr marL="1073150" lvl="2" indent="-292100">
              <a:lnSpc>
                <a:spcPct val="120000"/>
              </a:lnSpc>
              <a:spcBef>
                <a:spcPts val="0"/>
              </a:spcBef>
              <a:buFont typeface="Wingdings" panose="05000000000000000000" pitchFamily="2" charset="2"/>
              <a:buChar char="§"/>
            </a:pPr>
            <a:r>
              <a:rPr lang="en-ZA" sz="3700" dirty="0">
                <a:latin typeface="Arial" panose="020B0604020202020204" pitchFamily="34" charset="0"/>
                <a:cs typeface="Arial" panose="020B0604020202020204" pitchFamily="34" charset="0"/>
              </a:rPr>
              <a:t>15 posts were received</a:t>
            </a:r>
          </a:p>
          <a:p>
            <a:pPr marL="1073150" lvl="2" indent="-292100">
              <a:lnSpc>
                <a:spcPct val="120000"/>
              </a:lnSpc>
              <a:spcBef>
                <a:spcPts val="0"/>
              </a:spcBef>
              <a:buFont typeface="Wingdings" panose="05000000000000000000" pitchFamily="2" charset="2"/>
              <a:buChar char="§"/>
            </a:pPr>
            <a:r>
              <a:rPr lang="en-ZA" sz="3700" dirty="0">
                <a:latin typeface="Arial" panose="020B0604020202020204" pitchFamily="34" charset="0"/>
                <a:cs typeface="Arial" panose="020B0604020202020204" pitchFamily="34" charset="0"/>
              </a:rPr>
              <a:t>DSBD require an extra 24 posts in Programme 1</a:t>
            </a:r>
          </a:p>
          <a:p>
            <a:pPr marL="1073150" lvl="2" indent="-292100">
              <a:lnSpc>
                <a:spcPct val="120000"/>
              </a:lnSpc>
              <a:spcBef>
                <a:spcPts val="0"/>
              </a:spcBef>
              <a:buFont typeface="Wingdings" panose="05000000000000000000" pitchFamily="2" charset="2"/>
              <a:buChar char="§"/>
            </a:pPr>
            <a:r>
              <a:rPr lang="en-ZA" sz="3700" dirty="0">
                <a:latin typeface="Arial" panose="020B0604020202020204" pitchFamily="34" charset="0"/>
                <a:cs typeface="Arial" panose="020B0604020202020204" pitchFamily="34" charset="0"/>
              </a:rPr>
              <a:t>This number will still not equal the initial agreement of 50 posts</a:t>
            </a:r>
          </a:p>
          <a:p>
            <a:pPr marL="1073150" lvl="2" indent="-292100">
              <a:lnSpc>
                <a:spcPct val="120000"/>
              </a:lnSpc>
              <a:spcBef>
                <a:spcPts val="0"/>
              </a:spcBef>
              <a:buFont typeface="Wingdings" panose="05000000000000000000" pitchFamily="2" charset="2"/>
              <a:buChar char="§"/>
            </a:pPr>
            <a:endParaRPr lang="en-ZA" sz="3700" dirty="0">
              <a:latin typeface="Arial" panose="020B0604020202020204" pitchFamily="34" charset="0"/>
              <a:cs typeface="Arial" panose="020B0604020202020204" pitchFamily="34" charset="0"/>
            </a:endParaRPr>
          </a:p>
          <a:p>
            <a:pPr algn="just">
              <a:lnSpc>
                <a:spcPct val="120000"/>
              </a:lnSpc>
              <a:spcBef>
                <a:spcPts val="0"/>
              </a:spcBef>
              <a:buFont typeface="Courier New" panose="02070309020205020404" pitchFamily="49" charset="0"/>
              <a:buChar char="o"/>
              <a:defRPr sz="1638">
                <a:latin typeface="Arial"/>
                <a:ea typeface="Arial"/>
                <a:cs typeface="Arial"/>
                <a:sym typeface="Arial"/>
              </a:defRPr>
            </a:pPr>
            <a:r>
              <a:rPr lang="en-ZA" sz="4300" b="1" u="sng" cap="small" dirty="0">
                <a:latin typeface="Arial" panose="020B0604020202020204" pitchFamily="34" charset="0"/>
                <a:cs typeface="Arial" panose="020B0604020202020204" pitchFamily="34" charset="0"/>
              </a:rPr>
              <a:t>Challenge</a:t>
            </a:r>
            <a:r>
              <a:rPr lang="en-ZA" sz="4300" b="1" cap="small" dirty="0">
                <a:latin typeface="Arial" panose="020B0604020202020204" pitchFamily="34" charset="0"/>
                <a:cs typeface="Arial" panose="020B0604020202020204" pitchFamily="34" charset="0"/>
              </a:rPr>
              <a:t>: </a:t>
            </a:r>
            <a:r>
              <a:rPr lang="en-ZA" sz="4300" dirty="0">
                <a:latin typeface="Arial" panose="020B0604020202020204" pitchFamily="34" charset="0"/>
                <a:cs typeface="Arial" panose="020B0604020202020204" pitchFamily="34" charset="0"/>
              </a:rPr>
              <a:t>In addition to the mandate of the Department being far greater than core business programmes transferred, the NMOS process remains incomplete. It has been indisputably concluded all the functions (staff and budgets) were not transferred to DSBD rendering the Department </a:t>
            </a:r>
            <a:r>
              <a:rPr lang="en-ZA" sz="4300" dirty="0">
                <a:solidFill>
                  <a:schemeClr val="tx1"/>
                </a:solidFill>
                <a:latin typeface="Arial" panose="020B0604020202020204" pitchFamily="34" charset="0"/>
                <a:cs typeface="Arial" panose="020B0604020202020204" pitchFamily="34" charset="0"/>
              </a:rPr>
              <a:t>vulnerable to failure. </a:t>
            </a:r>
            <a:r>
              <a:rPr lang="en-ZA" sz="4300" dirty="0">
                <a:latin typeface="Arial" panose="020B0604020202020204" pitchFamily="34" charset="0"/>
                <a:cs typeface="Arial" panose="020B0604020202020204" pitchFamily="34" charset="0"/>
              </a:rPr>
              <a:t>DPSA is leading this process of resolving this tension</a:t>
            </a:r>
            <a:r>
              <a:rPr lang="en-ZA" sz="3700" dirty="0">
                <a:latin typeface="Arial" panose="020B0604020202020204" pitchFamily="34" charset="0"/>
                <a:cs typeface="Arial" panose="020B0604020202020204" pitchFamily="34" charset="0"/>
              </a:rPr>
              <a:t>. </a:t>
            </a:r>
            <a:endParaRPr lang="en-ZA" sz="3400" dirty="0">
              <a:latin typeface="Arial" panose="020B0604020202020204" pitchFamily="34" charset="0"/>
              <a:cs typeface="Arial" panose="020B0604020202020204" pitchFamily="34" charset="0"/>
            </a:endParaRPr>
          </a:p>
        </p:txBody>
      </p:sp>
      <p:sp>
        <p:nvSpPr>
          <p:cNvPr id="7" name="Right Triangle 6">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636" name="Slide Number Placeholder 2"/>
          <p:cNvSpPr>
            <a:spLocks noGrp="1"/>
          </p:cNvSpPr>
          <p:nvPr>
            <p:ph type="sldNum" sz="quarter" idx="4294967295"/>
          </p:nvPr>
        </p:nvSpPr>
        <p:spPr>
          <a:xfrm>
            <a:off x="8821740" y="6536324"/>
            <a:ext cx="206145"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latin typeface="Arial" panose="020B0604020202020204" pitchFamily="34" charset="0"/>
                <a:cs typeface="Arial" panose="020B0604020202020204" pitchFamily="34" charset="0"/>
              </a:rPr>
              <a:pPr/>
              <a:t>5</a:t>
            </a:fld>
            <a:endParaRPr sz="1600" b="1" dirty="0">
              <a:solidFill>
                <a:schemeClr val="bg1"/>
              </a:solidFill>
              <a:latin typeface="Arial" panose="020B0604020202020204" pitchFamily="34" charset="0"/>
              <a:cs typeface="Arial" panose="020B0604020202020204" pitchFamily="34" charset="0"/>
            </a:endParaRPr>
          </a:p>
        </p:txBody>
      </p:sp>
      <p:sp>
        <p:nvSpPr>
          <p:cNvPr id="8" name="Content Placeholder 6"/>
          <p:cNvSpPr txBox="1">
            <a:spLocks/>
          </p:cNvSpPr>
          <p:nvPr/>
        </p:nvSpPr>
        <p:spPr bwMode="auto">
          <a:xfrm>
            <a:off x="0" y="21269"/>
            <a:ext cx="9143999" cy="762000"/>
          </a:xfrm>
          <a:prstGeom prst="rect">
            <a:avLst/>
          </a:prstGeom>
          <a:solidFill>
            <a:schemeClr val="accent3">
              <a:lumMod val="40000"/>
              <a:lumOff val="6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r"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0" cap="small" spc="0" normalizeH="0" noProof="0" dirty="0">
                <a:ln>
                  <a:noFill/>
                </a:ln>
                <a:solidFill>
                  <a:srgbClr val="000000"/>
                </a:solidFill>
                <a:effectLst/>
                <a:uLnTx/>
                <a:uFillTx/>
                <a:latin typeface="Arial" pitchFamily="34" charset="0"/>
                <a:ea typeface="+mn-ea"/>
                <a:cs typeface="Arial" pitchFamily="34" charset="0"/>
              </a:rPr>
              <a:t>Establishment of the Department</a:t>
            </a:r>
          </a:p>
        </p:txBody>
      </p:sp>
    </p:spTree>
    <p:extLst>
      <p:ext uri="{BB962C8B-B14F-4D97-AF65-F5344CB8AC3E}">
        <p14:creationId xmlns:p14="http://schemas.microsoft.com/office/powerpoint/2010/main" xmlns="" val="1475274727"/>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90" name="Title 1"/>
          <p:cNvSpPr>
            <a:spLocks noGrp="1"/>
          </p:cNvSpPr>
          <p:nvPr>
            <p:ph type="title"/>
          </p:nvPr>
        </p:nvSpPr>
        <p:spPr>
          <a:xfrm>
            <a:off x="14556" y="-43543"/>
            <a:ext cx="9129444" cy="1016000"/>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ZA" sz="3200" b="1" dirty="0"/>
              <a:t>Programme 1: Objectives and MTEF Targets</a:t>
            </a:r>
          </a:p>
        </p:txBody>
      </p:sp>
      <p:graphicFrame>
        <p:nvGraphicFramePr>
          <p:cNvPr id="4" name="Table 3"/>
          <p:cNvGraphicFramePr>
            <a:graphicFrameLocks noGrp="1"/>
          </p:cNvGraphicFramePr>
          <p:nvPr>
            <p:extLst>
              <p:ext uri="{D42A27DB-BD31-4B8C-83A1-F6EECF244321}">
                <p14:modId xmlns:p14="http://schemas.microsoft.com/office/powerpoint/2010/main" xmlns="" val="708087410"/>
              </p:ext>
            </p:extLst>
          </p:nvPr>
        </p:nvGraphicFramePr>
        <p:xfrm>
          <a:off x="35102" y="1061194"/>
          <a:ext cx="9098623" cy="5095057"/>
        </p:xfrm>
        <a:graphic>
          <a:graphicData uri="http://schemas.openxmlformats.org/drawingml/2006/table">
            <a:tbl>
              <a:tblPr firstRow="1" firstCol="1" bandRow="1"/>
              <a:tblGrid>
                <a:gridCol w="1700911">
                  <a:extLst>
                    <a:ext uri="{9D8B030D-6E8A-4147-A177-3AD203B41FA5}">
                      <a16:colId xmlns:a16="http://schemas.microsoft.com/office/drawing/2014/main" xmlns="" val="20000"/>
                    </a:ext>
                  </a:extLst>
                </a:gridCol>
                <a:gridCol w="1849428">
                  <a:extLst>
                    <a:ext uri="{9D8B030D-6E8A-4147-A177-3AD203B41FA5}">
                      <a16:colId xmlns:a16="http://schemas.microsoft.com/office/drawing/2014/main" xmlns="" val="20001"/>
                    </a:ext>
                  </a:extLst>
                </a:gridCol>
                <a:gridCol w="1849428">
                  <a:extLst>
                    <a:ext uri="{9D8B030D-6E8A-4147-A177-3AD203B41FA5}">
                      <a16:colId xmlns:a16="http://schemas.microsoft.com/office/drawing/2014/main" xmlns="" val="20002"/>
                    </a:ext>
                  </a:extLst>
                </a:gridCol>
                <a:gridCol w="1849428">
                  <a:extLst>
                    <a:ext uri="{9D8B030D-6E8A-4147-A177-3AD203B41FA5}">
                      <a16:colId xmlns:a16="http://schemas.microsoft.com/office/drawing/2014/main" xmlns="" val="20003"/>
                    </a:ext>
                  </a:extLst>
                </a:gridCol>
                <a:gridCol w="1849428">
                  <a:extLst>
                    <a:ext uri="{9D8B030D-6E8A-4147-A177-3AD203B41FA5}">
                      <a16:colId xmlns:a16="http://schemas.microsoft.com/office/drawing/2014/main" xmlns="" val="20004"/>
                    </a:ext>
                  </a:extLst>
                </a:gridCol>
              </a:tblGrid>
              <a:tr h="226693">
                <a:tc rowSpan="2">
                  <a:txBody>
                    <a:bodyPr/>
                    <a:lstStyle/>
                    <a:p>
                      <a:pPr algn="ctr">
                        <a:lnSpc>
                          <a:spcPct val="110000"/>
                        </a:lnSpc>
                        <a:spcBef>
                          <a:spcPts val="400"/>
                        </a:spcBef>
                        <a:spcAft>
                          <a:spcPts val="400"/>
                        </a:spcAft>
                      </a:pP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Strategic Objective</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10000"/>
                        </a:lnSpc>
                        <a:spcBef>
                          <a:spcPts val="400"/>
                        </a:spcBef>
                        <a:spcAft>
                          <a:spcPts val="400"/>
                        </a:spcAft>
                      </a:pP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gridSpan="3">
                  <a:txBody>
                    <a:bodyPr/>
                    <a:lstStyle/>
                    <a:p>
                      <a:pPr algn="ctr">
                        <a:lnSpc>
                          <a:spcPct val="110000"/>
                        </a:lnSpc>
                        <a:spcBef>
                          <a:spcPts val="400"/>
                        </a:spcBef>
                        <a:spcAft>
                          <a:spcPts val="400"/>
                        </a:spcAft>
                      </a:pP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0">
                <a:tc vMerge="1">
                  <a:txBody>
                    <a:bodyPr/>
                    <a:lstStyle/>
                    <a:p>
                      <a:endParaRPr lang="en-ZA"/>
                    </a:p>
                  </a:txBody>
                  <a:tcPr/>
                </a:tc>
                <a:tc>
                  <a:txBody>
                    <a:bodyPr/>
                    <a:lstStyle/>
                    <a:p>
                      <a:pPr algn="ctr">
                        <a:lnSpc>
                          <a:spcPct val="110000"/>
                        </a:lnSpc>
                        <a:spcBef>
                          <a:spcPts val="400"/>
                        </a:spcBef>
                        <a:spcAft>
                          <a:spcPts val="400"/>
                        </a:spcAft>
                      </a:pP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2017/18</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10000"/>
                        </a:lnSpc>
                        <a:spcBef>
                          <a:spcPts val="400"/>
                        </a:spcBef>
                        <a:spcAft>
                          <a:spcPts val="400"/>
                        </a:spcAft>
                      </a:pP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2018/19</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10000"/>
                        </a:lnSpc>
                        <a:spcBef>
                          <a:spcPts val="400"/>
                        </a:spcBef>
                        <a:spcAft>
                          <a:spcPts val="400"/>
                        </a:spcAft>
                      </a:pP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2019/20</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10000"/>
                        </a:lnSpc>
                        <a:spcBef>
                          <a:spcPts val="400"/>
                        </a:spcBef>
                        <a:spcAft>
                          <a:spcPts val="400"/>
                        </a:spcAft>
                      </a:pP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2020/21</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0000"/>
                        </a:lnSpc>
                        <a:spcBef>
                          <a:spcPts val="400"/>
                        </a:spcBef>
                        <a:spcAft>
                          <a:spcPts val="400"/>
                        </a:spcAft>
                      </a:pP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(New Cycle)</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extLst>
                  <a:ext uri="{0D108BD9-81ED-4DB2-BD59-A6C34878D82A}">
                    <a16:rowId xmlns:a16="http://schemas.microsoft.com/office/drawing/2014/main" xmlns="" val="10001"/>
                  </a:ext>
                </a:extLst>
              </a:tr>
              <a:tr h="207925">
                <a:tc gridSpan="5">
                  <a:txBody>
                    <a:bodyPr/>
                    <a:lstStyle/>
                    <a:p>
                      <a:pPr algn="l">
                        <a:lnSpc>
                          <a:spcPct val="110000"/>
                        </a:lnSpc>
                        <a:spcBef>
                          <a:spcPts val="400"/>
                        </a:spcBef>
                        <a:spcAft>
                          <a:spcPts val="40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Sound governance and the optimal utilisation of available resources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AF1DD"/>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725671">
                <a:tc rowSpan="4">
                  <a:txBody>
                    <a:bodyPr/>
                    <a:lstStyle/>
                    <a:p>
                      <a:pPr algn="l">
                        <a:lnSpc>
                          <a:spcPct val="110000"/>
                        </a:lnSpc>
                        <a:spcBef>
                          <a:spcPts val="400"/>
                        </a:spcBef>
                        <a:spcAft>
                          <a:spcPts val="4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3.1: Compliance and good governance ensured.</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80% (30 of 37 standards) compliance with MPAT standards at level 3.</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100% compliance with MPAT standards at level 3.</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100% compliance with MPAT standards at level 3.5.</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100% compliance with MPAT standards at level 4.</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3"/>
                  </a:ext>
                </a:extLst>
              </a:tr>
              <a:tr h="567920">
                <a:tc vMerge="1">
                  <a:txBody>
                    <a:bodyPr/>
                    <a:lstStyle/>
                    <a:p>
                      <a:endParaRPr lang="en-ZA"/>
                    </a:p>
                  </a:txBody>
                  <a:tcPr/>
                </a:tc>
                <a:tc>
                  <a:txBody>
                    <a:bodyPr/>
                    <a:lstStyle/>
                    <a:p>
                      <a:pPr algn="l">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&lt;5% variance on annual budget.</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&lt;5% variance on annual budget.</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&lt;5% variance on annual budget.</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&lt;5% variance on annual budget.</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4"/>
                  </a:ext>
                </a:extLst>
              </a:tr>
              <a:tr h="795463">
                <a:tc vMerge="1">
                  <a:txBody>
                    <a:bodyPr/>
                    <a:lstStyle/>
                    <a:p>
                      <a:endParaRPr lang="en-ZA"/>
                    </a:p>
                  </a:txBody>
                  <a:tcPr/>
                </a:tc>
                <a:tc>
                  <a:txBody>
                    <a:bodyPr/>
                    <a:lstStyle/>
                    <a:p>
                      <a:pPr algn="l">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100% payments to eligible creditors processed within 30 days.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100% payments to eligible creditors processed within 30 days.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100% payments to eligible creditors processed within 30 days.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100% payments to eligible creditors processed within 30 days.</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5"/>
                  </a:ext>
                </a:extLst>
              </a:tr>
              <a:tr h="888866">
                <a:tc vMerge="1">
                  <a:txBody>
                    <a:bodyPr/>
                    <a:lstStyle/>
                    <a:p>
                      <a:pPr algn="l">
                        <a:lnSpc>
                          <a:spcPct val="110000"/>
                        </a:lnSpc>
                        <a:spcBef>
                          <a:spcPts val="400"/>
                        </a:spcBef>
                        <a:spcAft>
                          <a:spcPts val="40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Unqualified audit outcome for both financial and non-financial performance data for 2016/17.</a:t>
                      </a: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Unqualified audit outcome for both financial and non-financial performance data for 2016/17.</a:t>
                      </a: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Unqualified audit outcome for both financial and non-financial performance data for 2018/19.</a:t>
                      </a: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r>
                        <a:rPr lang="en-ZA" sz="12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Unqualified audit outcome for both financial and non-financial performance data for 2019/20.</a:t>
                      </a: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6"/>
                  </a:ext>
                </a:extLst>
              </a:tr>
              <a:tr h="1212111">
                <a:tc>
                  <a:txBody>
                    <a:bodyPr/>
                    <a:lstStyle/>
                    <a:p>
                      <a:pPr algn="l">
                        <a:lnSpc>
                          <a:spcPct val="110000"/>
                        </a:lnSpc>
                        <a:spcBef>
                          <a:spcPts val="400"/>
                        </a:spcBef>
                        <a:spcAft>
                          <a:spcPts val="4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3.3: Efficient, integrated and streamlined business processes and systems.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1 ICT system project defined in the DSBD ICT Plan implemented.</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2 ICT system projects defined in the DSBD ICT Plan implemented.</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2 ICT system projects defined in the DSBD ICT Plan implemented.</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(ICT Plan reviewed and aligned to Strategic Plan).</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2 ICT system projects defined in the New DSBD ICT Plan implemented.</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6" name="Right Triangle 5">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89" name="Slide Number Placeholder 1"/>
          <p:cNvSpPr>
            <a:spLocks noGrp="1"/>
          </p:cNvSpPr>
          <p:nvPr>
            <p:ph type="sldNum" sz="quarter" idx="2"/>
          </p:nvPr>
        </p:nvSpPr>
        <p:spPr>
          <a:xfrm>
            <a:off x="8800757" y="6486599"/>
            <a:ext cx="300722"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50</a:t>
            </a:fld>
            <a:endParaRPr sz="1600" b="1" dirty="0">
              <a:solidFill>
                <a:schemeClr val="bg1"/>
              </a:solidFill>
            </a:endParaRPr>
          </a:p>
        </p:txBody>
      </p:sp>
    </p:spTree>
    <p:extLst>
      <p:ext uri="{BB962C8B-B14F-4D97-AF65-F5344CB8AC3E}">
        <p14:creationId xmlns:p14="http://schemas.microsoft.com/office/powerpoint/2010/main" xmlns="" val="2066805569"/>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90" name="Title 1"/>
          <p:cNvSpPr>
            <a:spLocks noGrp="1"/>
          </p:cNvSpPr>
          <p:nvPr>
            <p:ph type="title"/>
          </p:nvPr>
        </p:nvSpPr>
        <p:spPr>
          <a:xfrm>
            <a:off x="0" y="7826"/>
            <a:ext cx="9119170" cy="1016000"/>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ZA" sz="2800" b="1" dirty="0"/>
              <a:t>PROGRAMME 1: OBJECTIVES and MTEF TARGETS</a:t>
            </a:r>
            <a:endParaRPr sz="2800" b="1" dirty="0"/>
          </a:p>
        </p:txBody>
      </p:sp>
      <p:graphicFrame>
        <p:nvGraphicFramePr>
          <p:cNvPr id="4" name="Table 3"/>
          <p:cNvGraphicFramePr>
            <a:graphicFrameLocks noGrp="1"/>
          </p:cNvGraphicFramePr>
          <p:nvPr>
            <p:extLst>
              <p:ext uri="{D42A27DB-BD31-4B8C-83A1-F6EECF244321}">
                <p14:modId xmlns:p14="http://schemas.microsoft.com/office/powerpoint/2010/main" xmlns="" val="354497054"/>
              </p:ext>
            </p:extLst>
          </p:nvPr>
        </p:nvGraphicFramePr>
        <p:xfrm>
          <a:off x="24828" y="1102290"/>
          <a:ext cx="9098623" cy="5051279"/>
        </p:xfrm>
        <a:graphic>
          <a:graphicData uri="http://schemas.openxmlformats.org/drawingml/2006/table">
            <a:tbl>
              <a:tblPr firstRow="1" firstCol="1" bandRow="1"/>
              <a:tblGrid>
                <a:gridCol w="1700911">
                  <a:extLst>
                    <a:ext uri="{9D8B030D-6E8A-4147-A177-3AD203B41FA5}">
                      <a16:colId xmlns:a16="http://schemas.microsoft.com/office/drawing/2014/main" xmlns="" val="20000"/>
                    </a:ext>
                  </a:extLst>
                </a:gridCol>
                <a:gridCol w="1849428">
                  <a:extLst>
                    <a:ext uri="{9D8B030D-6E8A-4147-A177-3AD203B41FA5}">
                      <a16:colId xmlns:a16="http://schemas.microsoft.com/office/drawing/2014/main" xmlns="" val="20001"/>
                    </a:ext>
                  </a:extLst>
                </a:gridCol>
                <a:gridCol w="1849428">
                  <a:extLst>
                    <a:ext uri="{9D8B030D-6E8A-4147-A177-3AD203B41FA5}">
                      <a16:colId xmlns:a16="http://schemas.microsoft.com/office/drawing/2014/main" xmlns="" val="20002"/>
                    </a:ext>
                  </a:extLst>
                </a:gridCol>
                <a:gridCol w="1849428">
                  <a:extLst>
                    <a:ext uri="{9D8B030D-6E8A-4147-A177-3AD203B41FA5}">
                      <a16:colId xmlns:a16="http://schemas.microsoft.com/office/drawing/2014/main" xmlns="" val="20003"/>
                    </a:ext>
                  </a:extLst>
                </a:gridCol>
                <a:gridCol w="1849428">
                  <a:extLst>
                    <a:ext uri="{9D8B030D-6E8A-4147-A177-3AD203B41FA5}">
                      <a16:colId xmlns:a16="http://schemas.microsoft.com/office/drawing/2014/main" xmlns="" val="20004"/>
                    </a:ext>
                  </a:extLst>
                </a:gridCol>
              </a:tblGrid>
              <a:tr h="146961">
                <a:tc rowSpan="2">
                  <a:txBody>
                    <a:bodyPr/>
                    <a:lstStyle/>
                    <a:p>
                      <a:pPr algn="ctr">
                        <a:lnSpc>
                          <a:spcPct val="100000"/>
                        </a:lnSpc>
                        <a:spcBef>
                          <a:spcPts val="0"/>
                        </a:spcBef>
                        <a:spcAft>
                          <a:spcPts val="0"/>
                        </a:spcAft>
                      </a:pP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Strategic Objective</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00000"/>
                        </a:lnSpc>
                        <a:spcBef>
                          <a:spcPts val="0"/>
                        </a:spcBef>
                        <a:spcAft>
                          <a:spcPts val="0"/>
                        </a:spcAft>
                      </a:pP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gridSpan="3">
                  <a:txBody>
                    <a:bodyPr/>
                    <a:lstStyle/>
                    <a:p>
                      <a:pPr algn="ctr">
                        <a:lnSpc>
                          <a:spcPct val="100000"/>
                        </a:lnSpc>
                        <a:spcBef>
                          <a:spcPts val="0"/>
                        </a:spcBef>
                        <a:spcAft>
                          <a:spcPts val="0"/>
                        </a:spcAft>
                      </a:pP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99382">
                <a:tc vMerge="1">
                  <a:txBody>
                    <a:bodyPr/>
                    <a:lstStyle/>
                    <a:p>
                      <a:endParaRPr lang="en-ZA"/>
                    </a:p>
                  </a:txBody>
                  <a:tcPr/>
                </a:tc>
                <a:tc>
                  <a:txBody>
                    <a:bodyPr/>
                    <a:lstStyle/>
                    <a:p>
                      <a:pPr algn="ctr">
                        <a:lnSpc>
                          <a:spcPct val="100000"/>
                        </a:lnSpc>
                        <a:spcBef>
                          <a:spcPts val="0"/>
                        </a:spcBef>
                        <a:spcAft>
                          <a:spcPts val="0"/>
                        </a:spcAft>
                      </a:pP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2017/18</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00000"/>
                        </a:lnSpc>
                        <a:spcBef>
                          <a:spcPts val="0"/>
                        </a:spcBef>
                        <a:spcAft>
                          <a:spcPts val="0"/>
                        </a:spcAft>
                      </a:pP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2018/19</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00000"/>
                        </a:lnSpc>
                        <a:spcBef>
                          <a:spcPts val="0"/>
                        </a:spcBef>
                        <a:spcAft>
                          <a:spcPts val="0"/>
                        </a:spcAft>
                      </a:pP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2019/20</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00000"/>
                        </a:lnSpc>
                        <a:spcBef>
                          <a:spcPts val="0"/>
                        </a:spcBef>
                        <a:spcAft>
                          <a:spcPts val="0"/>
                        </a:spcAft>
                      </a:pP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2020/21</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0000"/>
                        </a:lnSpc>
                        <a:spcBef>
                          <a:spcPts val="0"/>
                        </a:spcBef>
                        <a:spcAft>
                          <a:spcPts val="0"/>
                        </a:spcAft>
                      </a:pP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(New Cycle)</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extLst>
                  <a:ext uri="{0D108BD9-81ED-4DB2-BD59-A6C34878D82A}">
                    <a16:rowId xmlns:a16="http://schemas.microsoft.com/office/drawing/2014/main" xmlns="" val="10001"/>
                  </a:ext>
                </a:extLst>
              </a:tr>
              <a:tr h="337977">
                <a:tc gridSpan="5">
                  <a:txBody>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ZA"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Calibri"/>
                        </a:rPr>
                        <a:t>4.  An enhanced contribution to socio-economic development outcomes by the sector</a:t>
                      </a:r>
                      <a:endPar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Calibri"/>
                      </a:endParaRPr>
                    </a:p>
                  </a:txBody>
                  <a:tcPr marL="41873" marR="4187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tx2">
                        <a:lumMod val="20000"/>
                        <a:lumOff val="80000"/>
                      </a:schemeClr>
                    </a:solidFill>
                  </a:tcPr>
                </a:tc>
                <a:tc hMerge="1">
                  <a:txBody>
                    <a:bodyPr/>
                    <a:lstStyle/>
                    <a:p>
                      <a:pPr algn="ctr">
                        <a:lnSpc>
                          <a:spcPct val="110000"/>
                        </a:lnSpc>
                        <a:spcBef>
                          <a:spcPts val="400"/>
                        </a:spcBef>
                        <a:spcAft>
                          <a:spcPts val="400"/>
                        </a:spcAft>
                      </a:pP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hMerge="1">
                  <a:txBody>
                    <a:bodyPr/>
                    <a:lstStyle/>
                    <a:p>
                      <a:pPr algn="ctr">
                        <a:lnSpc>
                          <a:spcPct val="110000"/>
                        </a:lnSpc>
                        <a:spcBef>
                          <a:spcPts val="400"/>
                        </a:spcBef>
                        <a:spcAft>
                          <a:spcPts val="400"/>
                        </a:spcAft>
                      </a:pP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hMerge="1">
                  <a:txBody>
                    <a:bodyPr/>
                    <a:lstStyle/>
                    <a:p>
                      <a:pPr algn="ctr">
                        <a:lnSpc>
                          <a:spcPct val="110000"/>
                        </a:lnSpc>
                        <a:spcBef>
                          <a:spcPts val="400"/>
                        </a:spcBef>
                        <a:spcAft>
                          <a:spcPts val="400"/>
                        </a:spcAft>
                      </a:pP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hMerge="1">
                  <a:txBody>
                    <a:bodyPr/>
                    <a:lstStyle/>
                    <a:p>
                      <a:pPr algn="ctr">
                        <a:lnSpc>
                          <a:spcPct val="110000"/>
                        </a:lnSpc>
                        <a:spcBef>
                          <a:spcPts val="400"/>
                        </a:spcBef>
                        <a:spcAft>
                          <a:spcPts val="400"/>
                        </a:spcAft>
                      </a:pP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xmlns="" val="10002"/>
                  </a:ext>
                </a:extLst>
              </a:tr>
              <a:tr h="1150275">
                <a:tc>
                  <a:txBody>
                    <a:bodyPr/>
                    <a:lstStyle/>
                    <a:p>
                      <a:pPr algn="l">
                        <a:lnSpc>
                          <a:spcPct val="110000"/>
                        </a:lnSpc>
                        <a:spcBef>
                          <a:spcPts val="400"/>
                        </a:spcBef>
                        <a:spcAft>
                          <a:spcPts val="4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4.4: Informed and empowered communities and a responsive department.</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400" dirty="0">
                          <a:effectLst/>
                          <a:latin typeface="Arial" panose="020B0604020202020204" pitchFamily="34" charset="0"/>
                          <a:ea typeface="Calibri" panose="020F0502020204030204" pitchFamily="34" charset="0"/>
                          <a:cs typeface="Arial" panose="020B0604020202020204" pitchFamily="34" charset="0"/>
                        </a:rPr>
                        <a:t>55 facilitated interactions that deliver meaningful engagements with communities and the public.</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400" dirty="0">
                          <a:effectLst/>
                          <a:latin typeface="Arial" panose="020B0604020202020204" pitchFamily="34" charset="0"/>
                          <a:ea typeface="Calibri" panose="020F0502020204030204" pitchFamily="34" charset="0"/>
                          <a:cs typeface="Arial" panose="020B0604020202020204" pitchFamily="34" charset="0"/>
                        </a:rPr>
                        <a:t>25 facilitated interactions that deliver meaningful engagements with communities and the public.</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10000"/>
                        </a:lnSpc>
                        <a:spcBef>
                          <a:spcPts val="400"/>
                        </a:spcBef>
                        <a:spcAft>
                          <a:spcPts val="400"/>
                        </a:spcAft>
                      </a:pPr>
                      <a:r>
                        <a:rPr lang="en-ZA" sz="1400" dirty="0">
                          <a:effectLst/>
                          <a:latin typeface="Arial" panose="020B0604020202020204" pitchFamily="34" charset="0"/>
                          <a:ea typeface="Calibri" panose="020F0502020204030204" pitchFamily="34" charset="0"/>
                          <a:cs typeface="Arial" panose="020B0604020202020204" pitchFamily="34" charset="0"/>
                        </a:rPr>
                        <a:t>30 facilitated interactions that deliver meaningful engagements with communities and the public.</a:t>
                      </a:r>
                    </a:p>
                    <a:p>
                      <a:pPr algn="l">
                        <a:lnSpc>
                          <a:spcPct val="110000"/>
                        </a:lnSpc>
                        <a:spcBef>
                          <a:spcPts val="400"/>
                        </a:spcBef>
                        <a:spcAft>
                          <a:spcPts val="400"/>
                        </a:spcAft>
                      </a:pP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tc>
                  <a:txBody>
                    <a:bodyPr/>
                    <a:lstStyle/>
                    <a:p>
                      <a:pPr algn="l">
                        <a:lnSpc>
                          <a:spcPct val="110000"/>
                        </a:lnSpc>
                        <a:spcBef>
                          <a:spcPts val="400"/>
                        </a:spcBef>
                        <a:spcAft>
                          <a:spcPts val="400"/>
                        </a:spcAft>
                      </a:pPr>
                      <a:r>
                        <a:rPr lang="en-ZA" sz="1400" dirty="0">
                          <a:effectLst/>
                          <a:latin typeface="Arial" panose="020B0604020202020204" pitchFamily="34" charset="0"/>
                          <a:ea typeface="Calibri" panose="020F0502020204030204" pitchFamily="34" charset="0"/>
                          <a:cs typeface="Arial" panose="020B0604020202020204" pitchFamily="34" charset="0"/>
                        </a:rPr>
                        <a:t>40 facilitated interactions that deliver meaningful engagements with communities and the public.</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xmlns="" val="10003"/>
                  </a:ext>
                </a:extLst>
              </a:tr>
              <a:tr h="342081">
                <a:tc gridSpan="5">
                  <a:txBody>
                    <a:bodyPr/>
                    <a:lstStyle/>
                    <a:p>
                      <a:pPr algn="l">
                        <a:lnSpc>
                          <a:spcPct val="110000"/>
                        </a:lnSpc>
                        <a:spcBef>
                          <a:spcPts val="400"/>
                        </a:spcBef>
                        <a:spcAft>
                          <a:spcPts val="400"/>
                        </a:spcAft>
                      </a:pPr>
                      <a:r>
                        <a:rPr lang="en-ZA" sz="1400" b="1" dirty="0">
                          <a:effectLst/>
                          <a:latin typeface="Arial" panose="020B0604020202020204" pitchFamily="34" charset="0"/>
                          <a:ea typeface="Times New Roman" panose="02020603050405020304" pitchFamily="18" charset="0"/>
                          <a:cs typeface="Arial" panose="020B0604020202020204" pitchFamily="34" charset="0"/>
                        </a:rPr>
                        <a:t>5. A professional and capacitated SBD Sector</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4"/>
                  </a:ext>
                </a:extLst>
              </a:tr>
              <a:tr h="670678">
                <a:tc rowSpan="3">
                  <a:txBody>
                    <a:bodyPr/>
                    <a:lstStyle/>
                    <a:p>
                      <a:pPr algn="l">
                        <a:lnSpc>
                          <a:spcPct val="110000"/>
                        </a:lnSpc>
                        <a:spcBef>
                          <a:spcPts val="400"/>
                        </a:spcBef>
                        <a:spcAft>
                          <a:spcPts val="40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5.2: Strengthened human resource capability and a high performing organisation.</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0000"/>
                        </a:lnSpc>
                        <a:spcBef>
                          <a:spcPts val="400"/>
                        </a:spcBef>
                        <a:spcAft>
                          <a:spcPts val="400"/>
                        </a:spcAft>
                      </a:pPr>
                      <a:r>
                        <a:rPr lang="en-ZA" sz="1400" dirty="0">
                          <a:effectLst/>
                          <a:latin typeface="Arial" panose="020B0604020202020204" pitchFamily="34" charset="0"/>
                          <a:ea typeface="Calibri" panose="020F0502020204030204" pitchFamily="34" charset="0"/>
                          <a:cs typeface="Arial" panose="020B0604020202020204" pitchFamily="34" charset="0"/>
                        </a:rPr>
                        <a:t>50% of women SMS representation.</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0000"/>
                        </a:lnSpc>
                        <a:spcBef>
                          <a:spcPts val="400"/>
                        </a:spcBef>
                        <a:spcAft>
                          <a:spcPts val="400"/>
                        </a:spcAft>
                      </a:pPr>
                      <a:r>
                        <a:rPr lang="en-ZA" sz="1400" dirty="0">
                          <a:effectLst/>
                          <a:latin typeface="Arial" panose="020B0604020202020204" pitchFamily="34" charset="0"/>
                          <a:ea typeface="Calibri" panose="020F0502020204030204" pitchFamily="34" charset="0"/>
                          <a:cs typeface="Arial" panose="020B0604020202020204" pitchFamily="34" charset="0"/>
                        </a:rPr>
                        <a:t>50% of women SMS representation.</a:t>
                      </a: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10000"/>
                        </a:lnSpc>
                        <a:spcBef>
                          <a:spcPts val="400"/>
                        </a:spcBef>
                        <a:spcAft>
                          <a:spcPts val="400"/>
                        </a:spcAft>
                      </a:pPr>
                      <a:r>
                        <a:rPr lang="en-ZA" sz="1400">
                          <a:effectLst/>
                          <a:latin typeface="Arial" panose="020B0604020202020204" pitchFamily="34" charset="0"/>
                          <a:ea typeface="Calibri" panose="020F0502020204030204" pitchFamily="34" charset="0"/>
                          <a:cs typeface="Arial" panose="020B0604020202020204" pitchFamily="34" charset="0"/>
                        </a:rPr>
                        <a:t>50% of women SMS representation.</a:t>
                      </a:r>
                      <a:endParaRPr lang="en-ZA" sz="140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0000"/>
                        </a:lnSpc>
                        <a:spcBef>
                          <a:spcPts val="400"/>
                        </a:spcBef>
                        <a:spcAft>
                          <a:spcPts val="400"/>
                        </a:spcAft>
                      </a:pPr>
                      <a:r>
                        <a:rPr lang="en-ZA" sz="1400">
                          <a:effectLst/>
                          <a:latin typeface="Arial" panose="020B0604020202020204" pitchFamily="34" charset="0"/>
                          <a:ea typeface="Calibri" panose="020F0502020204030204" pitchFamily="34" charset="0"/>
                          <a:cs typeface="Arial" panose="020B0604020202020204" pitchFamily="34" charset="0"/>
                        </a:rPr>
                        <a:t>50% of women SMS representation.</a:t>
                      </a:r>
                      <a:endParaRPr lang="en-ZA" sz="140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5"/>
                  </a:ext>
                </a:extLst>
              </a:tr>
              <a:tr h="673065">
                <a:tc vMerge="1">
                  <a:txBody>
                    <a:bodyPr/>
                    <a:lstStyle/>
                    <a:p>
                      <a:endParaRPr lang="en-ZA"/>
                    </a:p>
                  </a:txBody>
                  <a:tcPr/>
                </a:tc>
                <a:tc>
                  <a:txBody>
                    <a:bodyPr/>
                    <a:lstStyle/>
                    <a:p>
                      <a:pPr algn="l">
                        <a:lnSpc>
                          <a:spcPct val="110000"/>
                        </a:lnSpc>
                        <a:spcBef>
                          <a:spcPts val="400"/>
                        </a:spcBef>
                        <a:spcAft>
                          <a:spcPts val="400"/>
                        </a:spcAft>
                      </a:pPr>
                      <a:r>
                        <a:rPr lang="en-ZA" sz="1400" dirty="0">
                          <a:effectLst/>
                          <a:latin typeface="Arial" panose="020B0604020202020204" pitchFamily="34" charset="0"/>
                          <a:ea typeface="Calibri" panose="020F0502020204030204" pitchFamily="34" charset="0"/>
                          <a:cs typeface="Arial" panose="020B0604020202020204" pitchFamily="34" charset="0"/>
                        </a:rPr>
                        <a:t>2% of PWD employed.</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0000"/>
                        </a:lnSpc>
                        <a:spcBef>
                          <a:spcPts val="400"/>
                        </a:spcBef>
                        <a:spcAft>
                          <a:spcPts val="400"/>
                        </a:spcAft>
                      </a:pPr>
                      <a:r>
                        <a:rPr lang="en-ZA" sz="1400" dirty="0">
                          <a:effectLst/>
                          <a:latin typeface="Arial" panose="020B0604020202020204" pitchFamily="34" charset="0"/>
                          <a:ea typeface="Calibri" panose="020F0502020204030204" pitchFamily="34" charset="0"/>
                          <a:cs typeface="Arial" panose="020B0604020202020204" pitchFamily="34" charset="0"/>
                        </a:rPr>
                        <a:t>2% of PWD employed.</a:t>
                      </a: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10000"/>
                        </a:lnSpc>
                        <a:spcBef>
                          <a:spcPts val="400"/>
                        </a:spcBef>
                        <a:spcAft>
                          <a:spcPts val="400"/>
                        </a:spcAft>
                      </a:pPr>
                      <a:r>
                        <a:rPr lang="en-ZA" sz="1400">
                          <a:effectLst/>
                          <a:latin typeface="Arial" panose="020B0604020202020204" pitchFamily="34" charset="0"/>
                          <a:ea typeface="Calibri" panose="020F0502020204030204" pitchFamily="34" charset="0"/>
                          <a:cs typeface="Arial" panose="020B0604020202020204" pitchFamily="34" charset="0"/>
                        </a:rPr>
                        <a:t>2% of PWD employed.</a:t>
                      </a:r>
                      <a:endParaRPr lang="en-ZA" sz="140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0000"/>
                        </a:lnSpc>
                        <a:spcBef>
                          <a:spcPts val="400"/>
                        </a:spcBef>
                        <a:spcAft>
                          <a:spcPts val="400"/>
                        </a:spcAft>
                      </a:pPr>
                      <a:r>
                        <a:rPr lang="en-ZA" sz="1400">
                          <a:effectLst/>
                          <a:latin typeface="Arial" panose="020B0604020202020204" pitchFamily="34" charset="0"/>
                          <a:ea typeface="Calibri" panose="020F0502020204030204" pitchFamily="34" charset="0"/>
                          <a:cs typeface="Arial" panose="020B0604020202020204" pitchFamily="34" charset="0"/>
                        </a:rPr>
                        <a:t>2% of PWD employed.</a:t>
                      </a:r>
                      <a:endParaRPr lang="en-ZA" sz="140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6"/>
                  </a:ext>
                </a:extLst>
              </a:tr>
              <a:tr h="715984">
                <a:tc vMerge="1">
                  <a:txBody>
                    <a:bodyPr/>
                    <a:lstStyle/>
                    <a:p>
                      <a:endParaRPr lang="en-ZA"/>
                    </a:p>
                  </a:txBody>
                  <a:tcPr/>
                </a:tc>
                <a:tc>
                  <a:txBody>
                    <a:bodyPr/>
                    <a:lstStyle/>
                    <a:p>
                      <a:pPr algn="l">
                        <a:lnSpc>
                          <a:spcPct val="110000"/>
                        </a:lnSpc>
                        <a:spcBef>
                          <a:spcPts val="400"/>
                        </a:spcBef>
                        <a:spcAft>
                          <a:spcPts val="400"/>
                        </a:spcAft>
                      </a:pPr>
                      <a:r>
                        <a:rPr lang="en-ZA" sz="1400" dirty="0">
                          <a:effectLst/>
                          <a:latin typeface="Arial" panose="020B0604020202020204" pitchFamily="34" charset="0"/>
                          <a:ea typeface="Calibri" panose="020F0502020204030204" pitchFamily="34" charset="0"/>
                          <a:cs typeface="Arial" panose="020B0604020202020204" pitchFamily="34" charset="0"/>
                        </a:rPr>
                        <a:t>&lt;10% vacancy rate in funded posts.</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0000"/>
                        </a:lnSpc>
                        <a:spcBef>
                          <a:spcPts val="400"/>
                        </a:spcBef>
                        <a:spcAft>
                          <a:spcPts val="400"/>
                        </a:spcAft>
                      </a:pPr>
                      <a:r>
                        <a:rPr lang="en-ZA" sz="1400" dirty="0">
                          <a:effectLst/>
                          <a:latin typeface="Arial" panose="020B0604020202020204" pitchFamily="34" charset="0"/>
                          <a:ea typeface="Calibri" panose="020F0502020204030204" pitchFamily="34" charset="0"/>
                          <a:cs typeface="Arial" panose="020B0604020202020204" pitchFamily="34" charset="0"/>
                        </a:rPr>
                        <a:t>&lt;10% vacancy rate in funded posts.</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10000"/>
                        </a:lnSpc>
                        <a:spcBef>
                          <a:spcPts val="400"/>
                        </a:spcBef>
                        <a:spcAft>
                          <a:spcPts val="400"/>
                        </a:spcAft>
                      </a:pPr>
                      <a:r>
                        <a:rPr lang="en-ZA" sz="1400" dirty="0">
                          <a:effectLst/>
                          <a:latin typeface="Arial" panose="020B0604020202020204" pitchFamily="34" charset="0"/>
                          <a:ea typeface="Calibri" panose="020F0502020204030204" pitchFamily="34" charset="0"/>
                          <a:cs typeface="Arial" panose="020B0604020202020204" pitchFamily="34" charset="0"/>
                        </a:rPr>
                        <a:t>&lt;10% vacancy rate in funded posts.</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10000"/>
                        </a:lnSpc>
                        <a:spcBef>
                          <a:spcPts val="400"/>
                        </a:spcBef>
                        <a:spcAft>
                          <a:spcPts val="400"/>
                        </a:spcAft>
                      </a:pPr>
                      <a:r>
                        <a:rPr lang="en-ZA" sz="1400" dirty="0">
                          <a:effectLst/>
                          <a:latin typeface="Arial" panose="020B0604020202020204" pitchFamily="34" charset="0"/>
                          <a:ea typeface="Calibri" panose="020F0502020204030204" pitchFamily="34" charset="0"/>
                          <a:cs typeface="Arial" panose="020B0604020202020204" pitchFamily="34" charset="0"/>
                        </a:rPr>
                        <a:t>&lt;10% vacancy rate in funded posts.</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41873" marR="4187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6" name="Right Triangle 5">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89" name="Slide Number Placeholder 1"/>
          <p:cNvSpPr>
            <a:spLocks noGrp="1"/>
          </p:cNvSpPr>
          <p:nvPr>
            <p:ph type="sldNum" sz="quarter" idx="2"/>
          </p:nvPr>
        </p:nvSpPr>
        <p:spPr>
          <a:xfrm>
            <a:off x="8790120" y="6444067"/>
            <a:ext cx="300722"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51</a:t>
            </a:fld>
            <a:endParaRPr sz="1600" b="1" dirty="0">
              <a:solidFill>
                <a:schemeClr val="bg1"/>
              </a:solidFill>
            </a:endParaRPr>
          </a:p>
        </p:txBody>
      </p:sp>
    </p:spTree>
    <p:extLst>
      <p:ext uri="{BB962C8B-B14F-4D97-AF65-F5344CB8AC3E}">
        <p14:creationId xmlns:p14="http://schemas.microsoft.com/office/powerpoint/2010/main" xmlns="" val="3187895025"/>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 name="Picture 4" descr="Picture 4"/>
          <p:cNvPicPr>
            <a:picLocks noChangeAspect="1"/>
          </p:cNvPicPr>
          <p:nvPr/>
        </p:nvPicPr>
        <p:blipFill>
          <a:blip r:embed="rId3" cstate="print">
            <a:extLst/>
          </a:blip>
          <a:srcRect t="24292" b="22405"/>
          <a:stretch>
            <a:fillRect/>
          </a:stretch>
        </p:blipFill>
        <p:spPr>
          <a:xfrm>
            <a:off x="0" y="6210300"/>
            <a:ext cx="1752600" cy="625930"/>
          </a:xfrm>
          <a:prstGeom prst="rect">
            <a:avLst/>
          </a:prstGeom>
          <a:ln w="12700">
            <a:miter lim="400000"/>
          </a:ln>
        </p:spPr>
      </p:pic>
      <p:sp>
        <p:nvSpPr>
          <p:cNvPr id="790" name="Title 1"/>
          <p:cNvSpPr>
            <a:spLocks noGrp="1"/>
          </p:cNvSpPr>
          <p:nvPr>
            <p:ph type="title"/>
          </p:nvPr>
        </p:nvSpPr>
        <p:spPr>
          <a:xfrm>
            <a:off x="0" y="10274"/>
            <a:ext cx="9144000" cy="878114"/>
          </a:xfrm>
          <a:prstGeom prst="rect">
            <a:avLst/>
          </a:prstGeom>
          <a:solidFill>
            <a:srgbClr val="C3D69B"/>
          </a:solidFill>
          <a:effectLst>
            <a:outerShdw blurRad="50800" dist="50800" dir="5400000" rotWithShape="0">
              <a:schemeClr val="accent6"/>
            </a:outerShdw>
          </a:effectLst>
        </p:spPr>
        <p:txBody>
          <a:bodyPr>
            <a:normAutofit fontScale="90000"/>
          </a:bodyPr>
          <a:lstStyle>
            <a:lvl1pPr algn="r">
              <a:defRPr sz="3600" cap="small">
                <a:latin typeface="Arial"/>
                <a:ea typeface="Arial"/>
                <a:cs typeface="Arial"/>
                <a:sym typeface="Arial"/>
              </a:defRPr>
            </a:lvl1pPr>
          </a:lstStyle>
          <a:p>
            <a:r>
              <a:rPr lang="en-ZA" sz="3200" b="1" dirty="0"/>
              <a:t>Programme 1: Risk Identification and Mitigation</a:t>
            </a:r>
          </a:p>
        </p:txBody>
      </p:sp>
      <p:graphicFrame>
        <p:nvGraphicFramePr>
          <p:cNvPr id="3" name="Table 2"/>
          <p:cNvGraphicFramePr>
            <a:graphicFrameLocks noGrp="1"/>
          </p:cNvGraphicFramePr>
          <p:nvPr>
            <p:extLst>
              <p:ext uri="{D42A27DB-BD31-4B8C-83A1-F6EECF244321}">
                <p14:modId xmlns:p14="http://schemas.microsoft.com/office/powerpoint/2010/main" xmlns="" val="127415078"/>
              </p:ext>
            </p:extLst>
          </p:nvPr>
        </p:nvGraphicFramePr>
        <p:xfrm>
          <a:off x="34745" y="964629"/>
          <a:ext cx="9098622" cy="5202255"/>
        </p:xfrm>
        <a:graphic>
          <a:graphicData uri="http://schemas.openxmlformats.org/drawingml/2006/table">
            <a:tbl>
              <a:tblPr firstRow="1" firstCol="1" bandRow="1"/>
              <a:tblGrid>
                <a:gridCol w="1755059">
                  <a:extLst>
                    <a:ext uri="{9D8B030D-6E8A-4147-A177-3AD203B41FA5}">
                      <a16:colId xmlns:a16="http://schemas.microsoft.com/office/drawing/2014/main" xmlns="" val="20000"/>
                    </a:ext>
                  </a:extLst>
                </a:gridCol>
                <a:gridCol w="2021983">
                  <a:extLst>
                    <a:ext uri="{9D8B030D-6E8A-4147-A177-3AD203B41FA5}">
                      <a16:colId xmlns:a16="http://schemas.microsoft.com/office/drawing/2014/main" xmlns="" val="20001"/>
                    </a:ext>
                  </a:extLst>
                </a:gridCol>
                <a:gridCol w="2278696">
                  <a:extLst>
                    <a:ext uri="{9D8B030D-6E8A-4147-A177-3AD203B41FA5}">
                      <a16:colId xmlns:a16="http://schemas.microsoft.com/office/drawing/2014/main" xmlns="" val="20002"/>
                    </a:ext>
                  </a:extLst>
                </a:gridCol>
                <a:gridCol w="3042884">
                  <a:extLst>
                    <a:ext uri="{9D8B030D-6E8A-4147-A177-3AD203B41FA5}">
                      <a16:colId xmlns:a16="http://schemas.microsoft.com/office/drawing/2014/main" xmlns="" val="20003"/>
                    </a:ext>
                  </a:extLst>
                </a:gridCol>
              </a:tblGrid>
              <a:tr h="276206">
                <a:tc>
                  <a:txBody>
                    <a:bodyPr/>
                    <a:lstStyle/>
                    <a:p>
                      <a:pPr algn="l">
                        <a:lnSpc>
                          <a:spcPct val="110000"/>
                        </a:lnSpc>
                        <a:spcBef>
                          <a:spcPts val="500"/>
                        </a:spcBef>
                        <a:spcAft>
                          <a:spcPts val="50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Strategic Goal</a:t>
                      </a: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l">
                        <a:lnSpc>
                          <a:spcPct val="110000"/>
                        </a:lnSpc>
                        <a:spcBef>
                          <a:spcPts val="500"/>
                        </a:spcBef>
                        <a:spcAft>
                          <a:spcPts val="50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Strategic Objective</a:t>
                      </a: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l">
                        <a:lnSpc>
                          <a:spcPct val="110000"/>
                        </a:lnSpc>
                        <a:spcBef>
                          <a:spcPts val="500"/>
                        </a:spcBef>
                        <a:spcAft>
                          <a:spcPts val="500"/>
                        </a:spcAft>
                      </a:pPr>
                      <a:r>
                        <a:rPr lang="en-ZA" sz="1200" b="1" cap="sm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Identified Risk</a:t>
                      </a: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l">
                        <a:lnSpc>
                          <a:spcPct val="110000"/>
                        </a:lnSpc>
                        <a:spcBef>
                          <a:spcPts val="500"/>
                        </a:spcBef>
                        <a:spcAft>
                          <a:spcPts val="500"/>
                        </a:spcAft>
                      </a:pPr>
                      <a:r>
                        <a:rPr lang="en-ZA" sz="1200" b="1" cap="sm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Mitigation needed</a:t>
                      </a: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extLst>
                  <a:ext uri="{0D108BD9-81ED-4DB2-BD59-A6C34878D82A}">
                    <a16:rowId xmlns:a16="http://schemas.microsoft.com/office/drawing/2014/main" xmlns="" val="10000"/>
                  </a:ext>
                </a:extLst>
              </a:tr>
              <a:tr h="635247">
                <a:tc rowSpan="4">
                  <a:txBody>
                    <a:bodyPr/>
                    <a:lstStyle/>
                    <a:p>
                      <a:pPr algn="l">
                        <a:lnSpc>
                          <a:spcPct val="110000"/>
                        </a:lnSpc>
                        <a:spcBef>
                          <a:spcPts val="500"/>
                        </a:spcBef>
                        <a:spcAft>
                          <a:spcPts val="50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professional and capacitated SBD Sector</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rowSpan="4">
                  <a:txBody>
                    <a:bodyPr/>
                    <a:lstStyle/>
                    <a:p>
                      <a:pPr marR="21590" algn="l">
                        <a:lnSpc>
                          <a:spcPct val="110000"/>
                        </a:lnSpc>
                        <a:spcBef>
                          <a:spcPts val="500"/>
                        </a:spcBef>
                        <a:spcAft>
                          <a:spcPts val="500"/>
                        </a:spcAft>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Coordinated development of the skills pool across the sector</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rowSpan="4">
                  <a:txBody>
                    <a:bodyPr/>
                    <a:lstStyle/>
                    <a:p>
                      <a:pPr algn="l">
                        <a:lnSpc>
                          <a:spcPct val="110000"/>
                        </a:lnSpc>
                        <a:spcBef>
                          <a:spcPts val="500"/>
                        </a:spcBef>
                        <a:spcAft>
                          <a:spcPts val="500"/>
                        </a:spcAft>
                      </a:pPr>
                      <a:r>
                        <a:rPr lang="en-ZA" sz="1200" b="1" dirty="0">
                          <a:effectLst/>
                          <a:latin typeface="Arial" panose="020B0604020202020204" pitchFamily="34" charset="0"/>
                          <a:ea typeface="Calibri" panose="020F0502020204030204" pitchFamily="34" charset="0"/>
                          <a:cs typeface="Arial" panose="020B0604020202020204" pitchFamily="34" charset="0"/>
                        </a:rPr>
                        <a:t>Inadequate skills base</a:t>
                      </a:r>
                      <a:endParaRPr lang="en-ZA"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228600" marR="21590" indent="-228600" algn="l">
                        <a:lnSpc>
                          <a:spcPct val="110000"/>
                        </a:lnSpc>
                        <a:spcBef>
                          <a:spcPts val="500"/>
                        </a:spcBef>
                        <a:spcAft>
                          <a:spcPts val="500"/>
                        </a:spcAft>
                        <a:buFont typeface="+mj-lt"/>
                        <a:buAutoNum type="arabicPeriod"/>
                      </a:pPr>
                      <a:r>
                        <a:rPr lang="en-ZA" sz="1200" dirty="0">
                          <a:effectLst/>
                          <a:latin typeface="Arial" panose="020B0604020202020204" pitchFamily="34" charset="0"/>
                          <a:ea typeface="Calibri" panose="020F0502020204030204" pitchFamily="34" charset="0"/>
                          <a:cs typeface="Times New Roman" panose="02020603050405020304" pitchFamily="18" charset="0"/>
                        </a:rPr>
                        <a:t>Alignment of structure with strategy and Annual Performance Plan</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r h="98407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228600" indent="-228600" algn="l">
                        <a:lnSpc>
                          <a:spcPct val="110000"/>
                        </a:lnSpc>
                        <a:spcBef>
                          <a:spcPts val="500"/>
                        </a:spcBef>
                        <a:spcAft>
                          <a:spcPts val="500"/>
                        </a:spcAft>
                        <a:buFont typeface="+mj-lt"/>
                        <a:buAutoNum type="arabicPeriod" startAt="2"/>
                      </a:pPr>
                      <a:r>
                        <a:rPr lang="en-ZA" sz="1200" dirty="0">
                          <a:effectLst/>
                          <a:latin typeface="Arial" panose="020B0604020202020204" pitchFamily="34" charset="0"/>
                          <a:ea typeface="Calibri" panose="020F0502020204030204" pitchFamily="34" charset="0"/>
                          <a:cs typeface="Arial" panose="020B0604020202020204" pitchFamily="34" charset="0"/>
                        </a:rPr>
                        <a:t>SLA with SITA to be in place as well as secured and independent network infrastructure, telephony and connectivity to SITA</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59542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228600" indent="-228600" algn="l">
                        <a:lnSpc>
                          <a:spcPct val="110000"/>
                        </a:lnSpc>
                        <a:spcBef>
                          <a:spcPts val="500"/>
                        </a:spcBef>
                        <a:spcAft>
                          <a:spcPts val="500"/>
                        </a:spcAft>
                        <a:buFont typeface="+mj-lt"/>
                        <a:buAutoNum type="arabicPeriod" startAt="3"/>
                      </a:pPr>
                      <a:r>
                        <a:rPr lang="en-ZA" sz="1200" dirty="0">
                          <a:effectLst/>
                          <a:latin typeface="Arial" panose="020B0604020202020204" pitchFamily="34" charset="0"/>
                          <a:ea typeface="Calibri" panose="020F0502020204030204" pitchFamily="34" charset="0"/>
                          <a:cs typeface="Arial" panose="020B0604020202020204" pitchFamily="34" charset="0"/>
                        </a:rPr>
                        <a:t>Coordinate compliance with Portfolio Strategic Framework</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3"/>
                  </a:ext>
                </a:extLst>
              </a:tr>
              <a:tr h="59542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228600" indent="-228600" algn="l">
                        <a:lnSpc>
                          <a:spcPct val="110000"/>
                        </a:lnSpc>
                        <a:spcBef>
                          <a:spcPts val="500"/>
                        </a:spcBef>
                        <a:spcAft>
                          <a:spcPts val="500"/>
                        </a:spcAft>
                        <a:buFont typeface="+mj-lt"/>
                        <a:buAutoNum type="arabicPeriod" startAt="4"/>
                      </a:pPr>
                      <a:r>
                        <a:rPr lang="en-ZA" sz="1200" dirty="0">
                          <a:solidFill>
                            <a:srgbClr val="FF0000"/>
                          </a:solidFill>
                          <a:effectLst/>
                          <a:latin typeface="Arial" panose="020B0604020202020204" pitchFamily="34" charset="0"/>
                          <a:ea typeface="Calibri" panose="020F0502020204030204" pitchFamily="34" charset="0"/>
                          <a:cs typeface="Arial" panose="020B0604020202020204" pitchFamily="34" charset="0"/>
                        </a:rPr>
                        <a:t>Considered training, development and recruitment plan</a:t>
                      </a:r>
                      <a:endParaRPr lang="en-ZA" sz="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4"/>
                  </a:ext>
                </a:extLst>
              </a:tr>
              <a:tr h="807256">
                <a:tc rowSpan="3">
                  <a:txBody>
                    <a:bodyPr/>
                    <a:lstStyle/>
                    <a:p>
                      <a:pPr algn="l">
                        <a:lnSpc>
                          <a:spcPct val="110000"/>
                        </a:lnSpc>
                        <a:spcBef>
                          <a:spcPts val="500"/>
                        </a:spcBef>
                        <a:spcAft>
                          <a:spcPts val="500"/>
                        </a:spcAft>
                      </a:pPr>
                      <a:r>
                        <a:rPr lang="en-ZA" sz="1200" b="1" kern="1200" dirty="0">
                          <a:effectLst/>
                          <a:latin typeface="Arial" panose="020B0604020202020204" pitchFamily="34" charset="0"/>
                          <a:ea typeface="Calibri" panose="020F0502020204030204" pitchFamily="34" charset="0"/>
                          <a:cs typeface="Arial" panose="020B0604020202020204" pitchFamily="34" charset="0"/>
                        </a:rPr>
                        <a:t>Sound governance and the optimal utilisation of available resources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rowSpan="3">
                  <a:txBody>
                    <a:bodyPr/>
                    <a:lstStyle/>
                    <a:p>
                      <a:pPr marR="21590" algn="l">
                        <a:lnSpc>
                          <a:spcPct val="110000"/>
                        </a:lnSpc>
                        <a:spcBef>
                          <a:spcPts val="500"/>
                        </a:spcBef>
                        <a:spcAft>
                          <a:spcPts val="500"/>
                        </a:spcAft>
                      </a:pPr>
                      <a:r>
                        <a:rPr lang="en-ZA" sz="1200">
                          <a:effectLst/>
                          <a:latin typeface="Arial" panose="020B0604020202020204" pitchFamily="34" charset="0"/>
                          <a:ea typeface="Calibri" panose="020F0502020204030204" pitchFamily="34" charset="0"/>
                          <a:cs typeface="Arial" panose="020B0604020202020204" pitchFamily="34" charset="0"/>
                        </a:rPr>
                        <a:t>Sound institutional governance and oversight of the Small Business Development Portfolio</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rowSpan="3">
                  <a:txBody>
                    <a:bodyPr/>
                    <a:lstStyle/>
                    <a:p>
                      <a:pPr algn="l">
                        <a:lnSpc>
                          <a:spcPct val="110000"/>
                        </a:lnSpc>
                        <a:spcBef>
                          <a:spcPts val="500"/>
                        </a:spcBef>
                        <a:spcAft>
                          <a:spcPts val="500"/>
                        </a:spcAft>
                      </a:pPr>
                      <a:r>
                        <a:rPr lang="en-ZA" sz="1200" b="1" dirty="0">
                          <a:effectLst/>
                          <a:latin typeface="Arial" panose="020B0604020202020204" pitchFamily="34" charset="0"/>
                          <a:ea typeface="Calibri" panose="020F0502020204030204" pitchFamily="34" charset="0"/>
                          <a:cs typeface="Arial" panose="020B0604020202020204" pitchFamily="34" charset="0"/>
                        </a:rPr>
                        <a:t>Non- compliance with legislative prescripts and non-application of the good governance principles</a:t>
                      </a:r>
                      <a:endParaRPr lang="en-ZA"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228600" marR="21590" indent="-228600" algn="l">
                        <a:lnSpc>
                          <a:spcPct val="110000"/>
                        </a:lnSpc>
                        <a:spcBef>
                          <a:spcPts val="500"/>
                        </a:spcBef>
                        <a:spcAft>
                          <a:spcPts val="500"/>
                        </a:spcAft>
                        <a:buFont typeface="+mj-lt"/>
                        <a:buAutoNum type="arabicPeriod" startAt="5"/>
                      </a:pPr>
                      <a:r>
                        <a:rPr lang="en-ZA" sz="1200" dirty="0">
                          <a:effectLst/>
                          <a:latin typeface="Arial" panose="020B0604020202020204" pitchFamily="34" charset="0"/>
                          <a:ea typeface="Calibri" panose="020F0502020204030204" pitchFamily="34" charset="0"/>
                          <a:cs typeface="Times New Roman" panose="02020603050405020304" pitchFamily="18" charset="0"/>
                        </a:rPr>
                        <a:t>Implementation of </a:t>
                      </a:r>
                      <a:r>
                        <a:rPr lang="en-ZA" sz="1200" dirty="0">
                          <a:effectLst/>
                          <a:latin typeface="Arial" panose="020B0604020202020204" pitchFamily="34" charset="0"/>
                          <a:ea typeface="Calibri" panose="020F0502020204030204" pitchFamily="34" charset="0"/>
                          <a:cs typeface="Arial" panose="020B0604020202020204" pitchFamily="34" charset="0"/>
                        </a:rPr>
                        <a:t>institutional governance and oversight function through Governance Forums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5"/>
                  </a:ext>
                </a:extLst>
              </a:tr>
              <a:tr h="67066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228600" marR="21590" indent="-228600" algn="l">
                        <a:lnSpc>
                          <a:spcPct val="110000"/>
                        </a:lnSpc>
                        <a:spcBef>
                          <a:spcPts val="500"/>
                        </a:spcBef>
                        <a:spcAft>
                          <a:spcPts val="500"/>
                        </a:spcAft>
                        <a:buFont typeface="+mj-lt"/>
                        <a:buAutoNum type="arabicPeriod" startAt="6"/>
                      </a:pPr>
                      <a:r>
                        <a:rPr lang="en-ZA" sz="1200" dirty="0">
                          <a:effectLst/>
                          <a:latin typeface="Arial" panose="020B0604020202020204" pitchFamily="34" charset="0"/>
                          <a:ea typeface="Calibri" panose="020F0502020204030204" pitchFamily="34" charset="0"/>
                          <a:cs typeface="Arial" panose="020B0604020202020204" pitchFamily="34" charset="0"/>
                        </a:rPr>
                        <a:t>Cross functional strategic planning for alignment of functions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6"/>
                  </a:ext>
                </a:extLst>
              </a:tr>
              <a:tr h="6379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28600" marR="21590" indent="-228600" algn="l">
                        <a:lnSpc>
                          <a:spcPct val="110000"/>
                        </a:lnSpc>
                        <a:spcBef>
                          <a:spcPts val="500"/>
                        </a:spcBef>
                        <a:spcAft>
                          <a:spcPts val="500"/>
                        </a:spcAft>
                        <a:buFont typeface="+mj-lt"/>
                        <a:buAutoNum type="arabicPeriod" startAt="7"/>
                      </a:pPr>
                      <a:r>
                        <a:rPr lang="en-ZA" sz="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Consistent and stronger consequence management</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3214614703"/>
                  </a:ext>
                </a:extLst>
              </a:tr>
            </a:tbl>
          </a:graphicData>
        </a:graphic>
      </p:graphicFrame>
      <p:sp>
        <p:nvSpPr>
          <p:cNvPr id="6" name="Right Triangle 5">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89" name="Slide Number Placeholder 1"/>
          <p:cNvSpPr>
            <a:spLocks noGrp="1"/>
          </p:cNvSpPr>
          <p:nvPr>
            <p:ph type="sldNum" sz="quarter" idx="2"/>
          </p:nvPr>
        </p:nvSpPr>
        <p:spPr>
          <a:xfrm>
            <a:off x="8822010" y="6454700"/>
            <a:ext cx="300722"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52</a:t>
            </a:fld>
            <a:endParaRPr sz="1600" b="1" dirty="0">
              <a:solidFill>
                <a:schemeClr val="bg1"/>
              </a:solidFill>
            </a:endParaRPr>
          </a:p>
        </p:txBody>
      </p:sp>
    </p:spTree>
    <p:extLst>
      <p:ext uri="{BB962C8B-B14F-4D97-AF65-F5344CB8AC3E}">
        <p14:creationId xmlns:p14="http://schemas.microsoft.com/office/powerpoint/2010/main" xmlns="" val="1348052658"/>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3D69B"/>
        </a:solidFill>
        <a:effectLst/>
      </p:bgPr>
    </p:bg>
    <p:spTree>
      <p:nvGrpSpPr>
        <p:cNvPr id="1" name=""/>
        <p:cNvGrpSpPr/>
        <p:nvPr/>
      </p:nvGrpSpPr>
      <p:grpSpPr>
        <a:xfrm>
          <a:off x="0" y="0"/>
          <a:ext cx="0" cy="0"/>
          <a:chOff x="0" y="0"/>
          <a:chExt cx="0" cy="0"/>
        </a:xfrm>
      </p:grpSpPr>
      <p:pic>
        <p:nvPicPr>
          <p:cNvPr id="736" name="Picture 6" descr="Picture 6"/>
          <p:cNvPicPr>
            <a:picLocks noChangeAspect="1"/>
          </p:cNvPicPr>
          <p:nvPr/>
        </p:nvPicPr>
        <p:blipFill>
          <a:blip r:embed="rId2" cstate="print">
            <a:extLst/>
          </a:blip>
          <a:srcRect t="24292" b="22405"/>
          <a:stretch>
            <a:fillRect/>
          </a:stretch>
        </p:blipFill>
        <p:spPr>
          <a:xfrm>
            <a:off x="179511" y="6019799"/>
            <a:ext cx="1954090" cy="646525"/>
          </a:xfrm>
          <a:prstGeom prst="rect">
            <a:avLst/>
          </a:prstGeom>
          <a:ln w="12700">
            <a:miter lim="400000"/>
          </a:ln>
        </p:spPr>
      </p:pic>
      <p:sp>
        <p:nvSpPr>
          <p:cNvPr id="738" name="Title 1"/>
          <p:cNvSpPr>
            <a:spLocks noGrp="1"/>
          </p:cNvSpPr>
          <p:nvPr>
            <p:ph type="title"/>
          </p:nvPr>
        </p:nvSpPr>
        <p:spPr>
          <a:xfrm>
            <a:off x="179511" y="1621970"/>
            <a:ext cx="8610601" cy="2699660"/>
          </a:xfrm>
          <a:prstGeom prst="rect">
            <a:avLst/>
          </a:prstGeom>
        </p:spPr>
        <p:txBody>
          <a:bodyPr/>
          <a:lstStyle/>
          <a:p>
            <a:pPr>
              <a:defRPr sz="3600" b="1" cap="small">
                <a:latin typeface="Arial"/>
                <a:ea typeface="Arial"/>
                <a:cs typeface="Arial"/>
                <a:sym typeface="Arial"/>
              </a:defRPr>
            </a:pPr>
            <a:r>
              <a:rPr lang="en-ZA" dirty="0"/>
              <a:t>PROGRAMME 2: SECTOR POLICY AND RESEARCH</a:t>
            </a:r>
            <a:endParaRPr dirty="0"/>
          </a:p>
        </p:txBody>
      </p:sp>
      <p:sp>
        <p:nvSpPr>
          <p:cNvPr id="5" name="Right Triangle 4">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37" name="Slide Number Placeholder 2"/>
          <p:cNvSpPr>
            <a:spLocks noGrp="1"/>
          </p:cNvSpPr>
          <p:nvPr>
            <p:ph type="sldNum" sz="quarter" idx="2"/>
          </p:nvPr>
        </p:nvSpPr>
        <p:spPr>
          <a:xfrm>
            <a:off x="8800748" y="6465333"/>
            <a:ext cx="300722"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53</a:t>
            </a:fld>
            <a:endParaRPr sz="1600" b="1" dirty="0">
              <a:solidFill>
                <a:schemeClr val="bg1"/>
              </a:solidFill>
            </a:endParaRPr>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969"/>
            <a:ext cx="8077200" cy="1371600"/>
          </a:xfrm>
        </p:spPr>
        <p:txBody>
          <a:bodyPr>
            <a:normAutofit/>
          </a:bodyPr>
          <a:lstStyle/>
          <a:p>
            <a:r>
              <a:rPr lang="en-US" dirty="0"/>
              <a:t/>
            </a:r>
            <a:br>
              <a:rPr lang="en-US" dirty="0"/>
            </a:br>
            <a:endParaRPr lang="en-US" sz="40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4008" y="904522"/>
            <a:ext cx="9016201" cy="5229777"/>
          </a:xfrm>
        </p:spPr>
        <p:txBody>
          <a:bodyPr>
            <a:noAutofit/>
          </a:bodyPr>
          <a:lstStyle/>
          <a:p>
            <a:pPr algn="just">
              <a:lnSpc>
                <a:spcPct val="110000"/>
              </a:lnSpc>
              <a:spcAft>
                <a:spcPts val="1050"/>
              </a:spcAft>
            </a:pPr>
            <a:r>
              <a:rPr lang="en-ZA" sz="1800" kern="1400" dirty="0">
                <a:solidFill>
                  <a:schemeClr val="tx1"/>
                </a:solidFill>
                <a:latin typeface="Arial" panose="020B0604020202020204" pitchFamily="34" charset="0"/>
                <a:ea typeface="Times New Roman" panose="02020603050405020304" pitchFamily="18" charset="0"/>
                <a:cs typeface="Arial" panose="020B0604020202020204" pitchFamily="34" charset="0"/>
              </a:rPr>
              <a:t>The Programme is responsible to create an enabling environment for the development and growth of sustainable small businesses and co-operatives through commissioning research; the development and review of policy and legislation; the coordination and promotion of sound intergovernmental relationships; promoting the sector interests in the regional and global arena; and effective monitoring and evaluation of programmes to ensure the desired impact is achieved in contributing toward the creation of employment and economic growth.</a:t>
            </a:r>
          </a:p>
          <a:p>
            <a:pPr algn="l">
              <a:lnSpc>
                <a:spcPct val="150000"/>
              </a:lnSpc>
            </a:pPr>
            <a:r>
              <a:rPr lang="en-ZA" sz="1800" b="1" dirty="0">
                <a:solidFill>
                  <a:schemeClr val="tx1"/>
                </a:solidFill>
                <a:latin typeface="Arial" panose="020B0604020202020204" pitchFamily="34" charset="0"/>
                <a:cs typeface="Arial" panose="020B0604020202020204" pitchFamily="34" charset="0"/>
              </a:rPr>
              <a:t>Sub-Programmes:</a:t>
            </a:r>
          </a:p>
          <a:p>
            <a:pPr marL="342900" indent="-342900" algn="l">
              <a:lnSpc>
                <a:spcPct val="150000"/>
              </a:lnSpc>
              <a:buFont typeface="+mj-lt"/>
              <a:buAutoNum type="arabicPeriod"/>
            </a:pPr>
            <a:r>
              <a:rPr lang="en-ZA" sz="1800" b="1" kern="1400" dirty="0">
                <a:latin typeface="Arial" panose="020B0604020202020204" pitchFamily="34" charset="0"/>
                <a:ea typeface="Times New Roman" panose="02020603050405020304" pitchFamily="18" charset="0"/>
                <a:cs typeface="Arial" panose="020B0604020202020204" pitchFamily="34" charset="0"/>
              </a:rPr>
              <a:t>Research      </a:t>
            </a:r>
          </a:p>
          <a:p>
            <a:pPr marL="342900" indent="-342900" algn="l">
              <a:lnSpc>
                <a:spcPct val="150000"/>
              </a:lnSpc>
              <a:buFont typeface="+mj-lt"/>
              <a:buAutoNum type="arabicPeriod"/>
            </a:pPr>
            <a:r>
              <a:rPr lang="en-ZA" sz="1800" b="1" kern="1200" dirty="0">
                <a:latin typeface="Arial" panose="020B0604020202020204" pitchFamily="34" charset="0"/>
                <a:ea typeface="Times New Roman" panose="02020603050405020304" pitchFamily="18" charset="0"/>
                <a:cs typeface="Arial" panose="020B0604020202020204" pitchFamily="34" charset="0"/>
              </a:rPr>
              <a:t>Policy and Legislation (which includes IGR and Coordination)</a:t>
            </a:r>
            <a:endParaRPr lang="en-ZA" sz="1800" kern="1200" dirty="0">
              <a:latin typeface="Arial" panose="020B0604020202020204" pitchFamily="34" charset="0"/>
              <a:ea typeface="Times New Roman" panose="02020603050405020304" pitchFamily="18" charset="0"/>
              <a:cs typeface="Arial" panose="020B0604020202020204" pitchFamily="34" charset="0"/>
            </a:endParaRPr>
          </a:p>
          <a:p>
            <a:pPr marL="342900" indent="-342900" algn="l">
              <a:lnSpc>
                <a:spcPct val="150000"/>
              </a:lnSpc>
              <a:buFont typeface="+mj-lt"/>
              <a:buAutoNum type="arabicPeriod"/>
            </a:pPr>
            <a:r>
              <a:rPr lang="en-ZA" sz="1800" b="1" kern="1400" dirty="0">
                <a:latin typeface="Arial" panose="020B0604020202020204" pitchFamily="34" charset="0"/>
                <a:ea typeface="Times New Roman" panose="02020603050405020304" pitchFamily="18" charset="0"/>
                <a:cs typeface="Arial" panose="020B0604020202020204" pitchFamily="34" charset="0"/>
              </a:rPr>
              <a:t>International Relations and Trade Promotion </a:t>
            </a:r>
          </a:p>
          <a:p>
            <a:pPr marL="342900" indent="-342900" algn="l">
              <a:lnSpc>
                <a:spcPct val="150000"/>
              </a:lnSpc>
              <a:buFont typeface="+mj-lt"/>
              <a:buAutoNum type="arabicPeriod"/>
            </a:pPr>
            <a:r>
              <a:rPr lang="en-ZA" sz="1800" b="1" kern="1400" dirty="0">
                <a:latin typeface="Arial" panose="020B0604020202020204" pitchFamily="34" charset="0"/>
                <a:ea typeface="Times New Roman" panose="02020603050405020304" pitchFamily="18" charset="0"/>
                <a:cs typeface="Arial" panose="020B0604020202020204" pitchFamily="34" charset="0"/>
              </a:rPr>
              <a:t>Monitoring and Evaluation</a:t>
            </a:r>
            <a:r>
              <a:rPr lang="en-ZA" sz="1800" kern="1400" dirty="0">
                <a:latin typeface="Arial" panose="020B0604020202020204" pitchFamily="34" charset="0"/>
                <a:ea typeface="Times New Roman" panose="02020603050405020304" pitchFamily="18" charset="0"/>
                <a:cs typeface="Arial" panose="020B0604020202020204" pitchFamily="34" charset="0"/>
              </a:rPr>
              <a:t> </a:t>
            </a:r>
          </a:p>
        </p:txBody>
      </p:sp>
      <p:sp>
        <p:nvSpPr>
          <p:cNvPr id="5" name="Title 1"/>
          <p:cNvSpPr txBox="1">
            <a:spLocks/>
          </p:cNvSpPr>
          <p:nvPr/>
        </p:nvSpPr>
        <p:spPr>
          <a:xfrm>
            <a:off x="0" y="-2"/>
            <a:ext cx="9144000" cy="801385"/>
          </a:xfrm>
          <a:prstGeom prst="rect">
            <a:avLst/>
          </a:prstGeom>
          <a:solidFill>
            <a:srgbClr val="C3D69B"/>
          </a:solidFill>
          <a:ln w="12700">
            <a:miter lim="400000"/>
          </a:ln>
          <a:effectLst>
            <a:outerShdw blurRad="50800" dist="50800" dir="5400000" rotWithShape="0">
              <a:schemeClr val="accent6"/>
            </a:outerShdw>
          </a:effectLst>
          <a:extLst>
            <a:ext uri="{C572A759-6A51-4108-AA02-DFA0A04FC94B}">
              <ma14:wrappingTextBoxFlag xmlns="" xmlns:ma14="http://schemas.microsoft.com/office/mac/drawingml/2011/main" val="1"/>
            </a:ext>
          </a:extLst>
        </p:spPr>
        <p:txBody>
          <a:bodyPr lIns="45719" rIns="45719" anchor="ctr">
            <a:noAutofit/>
          </a:bodyPr>
          <a:lstStyle>
            <a:lvl1pPr marL="0" marR="0" indent="0" algn="r"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en-ZA" sz="4400" b="1" cap="small" dirty="0">
                <a:latin typeface="Arial" panose="020B0604020202020204" pitchFamily="34" charset="0"/>
                <a:cs typeface="Arial" panose="020B0604020202020204" pitchFamily="34" charset="0"/>
              </a:rPr>
              <a:t/>
            </a:r>
            <a:br>
              <a:rPr lang="en-ZA" sz="4400" b="1" cap="small" dirty="0">
                <a:latin typeface="Arial" panose="020B0604020202020204" pitchFamily="34" charset="0"/>
                <a:cs typeface="Arial" panose="020B0604020202020204" pitchFamily="34" charset="0"/>
              </a:rPr>
            </a:br>
            <a:r>
              <a:rPr lang="en-ZA" sz="4400" b="1" cap="small" dirty="0">
                <a:latin typeface="Arial" panose="020B0604020202020204" pitchFamily="34" charset="0"/>
                <a:ea typeface="+mn-ea"/>
                <a:cs typeface="Arial" panose="020B0604020202020204" pitchFamily="34" charset="0"/>
                <a:sym typeface="Calibri"/>
              </a:rPr>
              <a:t>   </a:t>
            </a:r>
            <a:r>
              <a:rPr lang="en-US" sz="4000" b="1" cap="small" dirty="0">
                <a:latin typeface="Arial" panose="020B0604020202020204" pitchFamily="34" charset="0"/>
                <a:cs typeface="Arial" panose="020B0604020202020204" pitchFamily="34" charset="0"/>
              </a:rPr>
              <a:t>Purpose, Goals and Objectives</a:t>
            </a:r>
            <a:r>
              <a:rPr lang="en-US" sz="4400" b="1" cap="small" dirty="0">
                <a:latin typeface="Arial" panose="020B0604020202020204" pitchFamily="34" charset="0"/>
                <a:cs typeface="Arial" panose="020B0604020202020204" pitchFamily="34" charset="0"/>
              </a:rPr>
              <a:t/>
            </a:r>
            <a:br>
              <a:rPr lang="en-US" sz="4400" b="1" cap="small" dirty="0">
                <a:latin typeface="Arial" panose="020B0604020202020204" pitchFamily="34" charset="0"/>
                <a:cs typeface="Arial" panose="020B0604020202020204" pitchFamily="34" charset="0"/>
              </a:rPr>
            </a:br>
            <a:endParaRPr lang="en-ZA" sz="4400" b="1" cap="small" dirty="0">
              <a:latin typeface="Arial" panose="020B0604020202020204" pitchFamily="34" charset="0"/>
              <a:ea typeface="+mn-ea"/>
              <a:cs typeface="Arial" panose="020B0604020202020204" pitchFamily="34" charset="0"/>
              <a:sym typeface="Calibri"/>
            </a:endParaRPr>
          </a:p>
        </p:txBody>
      </p:sp>
      <p:pic>
        <p:nvPicPr>
          <p:cNvPr id="6"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 name="Right Triangle 6">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4" name="Slide Number Placeholder 3"/>
          <p:cNvSpPr>
            <a:spLocks noGrp="1"/>
          </p:cNvSpPr>
          <p:nvPr>
            <p:ph type="sldNum" sz="quarter" idx="4294967295"/>
          </p:nvPr>
        </p:nvSpPr>
        <p:spPr>
          <a:xfrm>
            <a:off x="8779487" y="6465335"/>
            <a:ext cx="300722" cy="338554"/>
          </a:xfrm>
          <a:prstGeom prst="rect">
            <a:avLst/>
          </a:prstGeom>
        </p:spPr>
        <p:txBody>
          <a:bodyPr/>
          <a:lstStyle/>
          <a:p>
            <a:pPr>
              <a:defRPr/>
            </a:pPr>
            <a:fld id="{DB5779ED-BA85-4BB7-87D5-1680811E86D2}" type="slidenum">
              <a:rPr lang="en-US" sz="1600" b="1" smtClean="0">
                <a:solidFill>
                  <a:schemeClr val="bg1"/>
                </a:solidFill>
              </a:rPr>
              <a:pPr>
                <a:defRPr/>
              </a:pPr>
              <a:t>54</a:t>
            </a:fld>
            <a:endParaRPr lang="en-US" sz="1600" b="1" dirty="0">
              <a:solidFill>
                <a:schemeClr val="bg1"/>
              </a:solidFill>
            </a:endParaRPr>
          </a:p>
        </p:txBody>
      </p:sp>
    </p:spTree>
    <p:extLst>
      <p:ext uri="{BB962C8B-B14F-4D97-AF65-F5344CB8AC3E}">
        <p14:creationId xmlns:p14="http://schemas.microsoft.com/office/powerpoint/2010/main" xmlns="" val="222162385"/>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969"/>
            <a:ext cx="8077200" cy="1371600"/>
          </a:xfrm>
        </p:spPr>
        <p:txBody>
          <a:bodyPr>
            <a:normAutofit fontScale="90000"/>
          </a:bodyPr>
          <a:lstStyle/>
          <a:p>
            <a:r>
              <a:rPr lang="en-US" dirty="0"/>
              <a:t/>
            </a:r>
            <a:br>
              <a:rPr lang="en-US" dirty="0"/>
            </a:br>
            <a:r>
              <a:rPr lang="en-US" sz="4000" b="1" dirty="0">
                <a:latin typeface="Arial" panose="020B0604020202020204" pitchFamily="34" charset="0"/>
                <a:cs typeface="Arial" panose="020B0604020202020204" pitchFamily="34" charset="0"/>
              </a:rPr>
              <a:t/>
            </a:r>
            <a:br>
              <a:rPr lang="en-US" sz="4000" b="1" dirty="0">
                <a:latin typeface="Arial" panose="020B0604020202020204" pitchFamily="34" charset="0"/>
                <a:cs typeface="Arial" panose="020B0604020202020204" pitchFamily="34" charset="0"/>
              </a:rPr>
            </a:br>
            <a:endParaRPr lang="en-US" sz="4000" b="1" dirty="0">
              <a:latin typeface="Arial" panose="020B0604020202020204" pitchFamily="34" charset="0"/>
              <a:cs typeface="Arial" panose="020B0604020202020204" pitchFamily="34" charset="0"/>
            </a:endParaRPr>
          </a:p>
        </p:txBody>
      </p:sp>
      <p:sp>
        <p:nvSpPr>
          <p:cNvPr id="5" name="Title 1"/>
          <p:cNvSpPr txBox="1">
            <a:spLocks/>
          </p:cNvSpPr>
          <p:nvPr/>
        </p:nvSpPr>
        <p:spPr>
          <a:xfrm>
            <a:off x="0" y="10274"/>
            <a:ext cx="9144000" cy="791110"/>
          </a:xfrm>
          <a:prstGeom prst="rect">
            <a:avLst/>
          </a:prstGeom>
          <a:solidFill>
            <a:srgbClr val="C3D69B"/>
          </a:solidFill>
          <a:ln w="12700">
            <a:miter lim="400000"/>
          </a:ln>
          <a:effectLst>
            <a:outerShdw blurRad="50800" dist="50800" dir="5400000" rotWithShape="0">
              <a:schemeClr val="accent6"/>
            </a:outerShdw>
          </a:effectLst>
          <a:extLst>
            <a:ext uri="{C572A759-6A51-4108-AA02-DFA0A04FC94B}">
              <ma14:wrappingTextBoxFlag xmlns="" xmlns:ma14="http://schemas.microsoft.com/office/mac/drawingml/2011/main" val="1"/>
            </a:ext>
          </a:extLst>
        </p:spPr>
        <p:txBody>
          <a:bodyPr lIns="45719" rIns="45719" anchor="ctr">
            <a:noAutofit/>
          </a:bodyPr>
          <a:lstStyle>
            <a:lvl1pPr marL="0" marR="0" indent="0" algn="r"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en-ZA" b="1" cap="small" dirty="0">
                <a:latin typeface="Arial" panose="020B0604020202020204" pitchFamily="34" charset="0"/>
                <a:cs typeface="Arial" panose="020B0604020202020204" pitchFamily="34" charset="0"/>
              </a:rPr>
              <a:t/>
            </a:r>
            <a:br>
              <a:rPr lang="en-ZA" b="1" cap="small" dirty="0">
                <a:latin typeface="Arial" panose="020B0604020202020204" pitchFamily="34" charset="0"/>
                <a:cs typeface="Arial" panose="020B0604020202020204" pitchFamily="34" charset="0"/>
              </a:rPr>
            </a:br>
            <a:r>
              <a:rPr lang="en-US" sz="3200" b="1" cap="small" dirty="0">
                <a:latin typeface="Arial" panose="020B0604020202020204" pitchFamily="34" charset="0"/>
                <a:cs typeface="Arial" panose="020B0604020202020204" pitchFamily="34" charset="0"/>
              </a:rPr>
              <a:t>Programme Strategic Goals and Objectives</a:t>
            </a:r>
          </a:p>
          <a:p>
            <a:pPr algn="ctr" hangingPunct="1"/>
            <a:endParaRPr lang="en-ZA" sz="2800" b="1" dirty="0">
              <a:latin typeface="Arial" panose="020B0604020202020204" pitchFamily="34" charset="0"/>
              <a:ea typeface="+mn-ea"/>
              <a:cs typeface="Arial" panose="020B0604020202020204" pitchFamily="34" charset="0"/>
              <a:sym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xmlns="" val="3200199626"/>
              </p:ext>
            </p:extLst>
          </p:nvPr>
        </p:nvGraphicFramePr>
        <p:xfrm>
          <a:off x="0" y="880181"/>
          <a:ext cx="9143999" cy="5127964"/>
        </p:xfrm>
        <a:graphic>
          <a:graphicData uri="http://schemas.openxmlformats.org/drawingml/2006/table">
            <a:tbl>
              <a:tblPr firstRow="1" bandRow="1">
                <a:tableStyleId>{5940675A-B579-460E-94D1-54222C63F5DA}</a:tableStyleId>
              </a:tblPr>
              <a:tblGrid>
                <a:gridCol w="3356960">
                  <a:extLst>
                    <a:ext uri="{9D8B030D-6E8A-4147-A177-3AD203B41FA5}">
                      <a16:colId xmlns:a16="http://schemas.microsoft.com/office/drawing/2014/main" xmlns="" val="20000"/>
                    </a:ext>
                  </a:extLst>
                </a:gridCol>
                <a:gridCol w="5787039">
                  <a:extLst>
                    <a:ext uri="{9D8B030D-6E8A-4147-A177-3AD203B41FA5}">
                      <a16:colId xmlns:a16="http://schemas.microsoft.com/office/drawing/2014/main" xmlns="" val="20001"/>
                    </a:ext>
                  </a:extLst>
                </a:gridCol>
              </a:tblGrid>
              <a:tr h="596372">
                <a:tc>
                  <a:txBody>
                    <a:bodyPr/>
                    <a:lstStyle/>
                    <a:p>
                      <a:pPr algn="ctr"/>
                      <a:r>
                        <a:rPr lang="en-ZA" sz="1600" b="1" cap="small" baseline="0" dirty="0">
                          <a:latin typeface="Arial" panose="020B0604020202020204" pitchFamily="34" charset="0"/>
                          <a:cs typeface="Arial" panose="020B0604020202020204" pitchFamily="34" charset="0"/>
                        </a:rPr>
                        <a:t>Strategic Goals</a:t>
                      </a:r>
                    </a:p>
                  </a:txBody>
                  <a:tcPr>
                    <a:solidFill>
                      <a:schemeClr val="accent3">
                        <a:lumMod val="20000"/>
                        <a:lumOff val="80000"/>
                      </a:schemeClr>
                    </a:solidFill>
                  </a:tcPr>
                </a:tc>
                <a:tc>
                  <a:txBody>
                    <a:bodyPr/>
                    <a:lstStyle/>
                    <a:p>
                      <a:pPr algn="ctr"/>
                      <a:r>
                        <a:rPr lang="en-ZA" sz="1600" b="1" cap="small" baseline="0" dirty="0">
                          <a:latin typeface="Arial" panose="020B0604020202020204" pitchFamily="34" charset="0"/>
                          <a:cs typeface="Arial" panose="020B0604020202020204" pitchFamily="34" charset="0"/>
                        </a:rPr>
                        <a:t>Strategic Objectives</a:t>
                      </a:r>
                    </a:p>
                  </a:txBody>
                  <a:tcPr>
                    <a:solidFill>
                      <a:schemeClr val="accent3">
                        <a:lumMod val="20000"/>
                        <a:lumOff val="80000"/>
                      </a:schemeClr>
                    </a:solidFill>
                  </a:tcPr>
                </a:tc>
                <a:extLst>
                  <a:ext uri="{0D108BD9-81ED-4DB2-BD59-A6C34878D82A}">
                    <a16:rowId xmlns:a16="http://schemas.microsoft.com/office/drawing/2014/main" xmlns="" val="10000"/>
                  </a:ext>
                </a:extLst>
              </a:tr>
              <a:tr h="777250">
                <a:tc rowSpan="3">
                  <a:txBody>
                    <a:bodyPr/>
                    <a:lstStyle/>
                    <a:p>
                      <a:pPr marL="630555" lvl="2" indent="-539750" algn="just">
                        <a:lnSpc>
                          <a:spcPct val="100000"/>
                        </a:lnSpc>
                        <a:spcAft>
                          <a:spcPts val="0"/>
                        </a:spcAft>
                      </a:pPr>
                      <a:r>
                        <a:rPr lang="en-ZA" sz="1600" b="1" u="sng" kern="0" cap="small" baseline="0" dirty="0">
                          <a:effectLst/>
                          <a:latin typeface="Arial" panose="020B0604020202020204" pitchFamily="34" charset="0"/>
                          <a:ea typeface="Calibri" panose="020F0502020204030204" pitchFamily="34" charset="0"/>
                          <a:cs typeface="Arial" panose="020B0604020202020204" pitchFamily="34" charset="0"/>
                        </a:rPr>
                        <a:t>Goal 1: </a:t>
                      </a:r>
                    </a:p>
                    <a:p>
                      <a:pPr marL="88900" lvl="2" indent="0" algn="just">
                        <a:lnSpc>
                          <a:spcPct val="100000"/>
                        </a:lnSpc>
                        <a:spcAft>
                          <a:spcPts val="0"/>
                        </a:spcAft>
                        <a:tabLst/>
                      </a:pPr>
                      <a:r>
                        <a:rPr lang="en-ZA" sz="1600" b="1" kern="1200" dirty="0">
                          <a:effectLst/>
                          <a:latin typeface="Arial" panose="020B0604020202020204" pitchFamily="34" charset="0"/>
                          <a:ea typeface="Calibri" panose="020F0502020204030204" pitchFamily="34" charset="0"/>
                          <a:cs typeface="Arial" panose="020B0604020202020204" pitchFamily="34" charset="0"/>
                        </a:rPr>
                        <a:t>Policy and planning coherence</a:t>
                      </a:r>
                    </a:p>
                    <a:p>
                      <a:pPr marL="12700" lvl="2" indent="-12700" algn="just">
                        <a:lnSpc>
                          <a:spcPct val="100000"/>
                        </a:lnSpc>
                        <a:spcAft>
                          <a:spcPts val="0"/>
                        </a:spcAft>
                        <a:tabLst/>
                      </a:pPr>
                      <a:r>
                        <a:rPr lang="en-ZA" sz="1600" b="1" kern="1200" dirty="0">
                          <a:effectLst/>
                          <a:latin typeface="Arial" panose="020B0604020202020204" pitchFamily="34" charset="0"/>
                          <a:ea typeface="Calibri" panose="020F0502020204030204" pitchFamily="34" charset="0"/>
                          <a:cs typeface="Arial" panose="020B0604020202020204" pitchFamily="34" charset="0"/>
                        </a:rPr>
                        <a:t>in the sector, that promotes an enabling ecosystem for SMME’s and co-operatives.</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txBody>
                  <a:tcPr/>
                </a:tc>
                <a:tc>
                  <a:txBody>
                    <a:bodyPr/>
                    <a:lstStyle/>
                    <a:p>
                      <a:pPr marL="0" marR="0" indent="0" algn="l" defTabSz="914400" rtl="0" latinLnBrk="0">
                        <a:lnSpc>
                          <a:spcPct val="100000"/>
                        </a:lnSpc>
                        <a:spcBef>
                          <a:spcPts val="0"/>
                        </a:spcBef>
                        <a:spcAft>
                          <a:spcPts val="0"/>
                        </a:spcAft>
                        <a:buClrTx/>
                        <a:buSzTx/>
                        <a:buFontTx/>
                        <a:buNone/>
                        <a:tabLst/>
                      </a:pPr>
                      <a:r>
                        <a:rPr lang="en-ZA" sz="1600" b="1" i="0" u="sng" strike="noStrike" kern="0"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Strategic Objective 1.1</a:t>
                      </a:r>
                      <a:r>
                        <a:rPr lang="en-ZA" sz="1600" i="0" dirty="0">
                          <a:effectLst/>
                          <a:latin typeface="Arial" panose="020B0604020202020204" pitchFamily="34" charset="0"/>
                          <a:ea typeface="Calibri" panose="020F0502020204030204" pitchFamily="34" charset="0"/>
                          <a:cs typeface="Arial" panose="020B0604020202020204" pitchFamily="34" charset="0"/>
                        </a:rPr>
                        <a:t>: </a:t>
                      </a:r>
                    </a:p>
                    <a:p>
                      <a:pPr marL="0" marR="0" indent="0" algn="l" defTabSz="914400" rtl="0" latinLnBrk="0">
                        <a:lnSpc>
                          <a:spcPct val="100000"/>
                        </a:lnSpc>
                        <a:spcBef>
                          <a:spcPts val="0"/>
                        </a:spcBef>
                        <a:spcAft>
                          <a:spcPts val="0"/>
                        </a:spcAft>
                        <a:buClrTx/>
                        <a:buSzTx/>
                        <a:buFontTx/>
                        <a:buNone/>
                        <a:tabLst/>
                      </a:pPr>
                      <a:r>
                        <a:rPr lang="en-ZA" sz="1600" i="0" dirty="0">
                          <a:effectLst/>
                          <a:latin typeface="Arial" panose="020B0604020202020204" pitchFamily="34" charset="0"/>
                          <a:ea typeface="Calibri" panose="020F0502020204030204" pitchFamily="34" charset="0"/>
                          <a:cs typeface="Arial" panose="020B0604020202020204" pitchFamily="34" charset="0"/>
                        </a:rPr>
                        <a:t>Reduced regulatory burdens and a conducive legislative and policy environment for SMME’s and co-operatives.</a:t>
                      </a:r>
                    </a:p>
                    <a:p>
                      <a:pPr marL="0" marR="0" indent="0" algn="l" defTabSz="914400" rtl="0" latinLnBrk="0">
                        <a:lnSpc>
                          <a:spcPct val="100000"/>
                        </a:lnSpc>
                        <a:spcBef>
                          <a:spcPts val="0"/>
                        </a:spcBef>
                        <a:spcAft>
                          <a:spcPts val="0"/>
                        </a:spcAft>
                        <a:buClrTx/>
                        <a:buSzTx/>
                        <a:buFontTx/>
                        <a:buNone/>
                        <a:tabLst/>
                      </a:pPr>
                      <a:endParaRPr lang="en-ZA" sz="16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a:tc>
                <a:extLst>
                  <a:ext uri="{0D108BD9-81ED-4DB2-BD59-A6C34878D82A}">
                    <a16:rowId xmlns:a16="http://schemas.microsoft.com/office/drawing/2014/main" xmlns="" val="10001"/>
                  </a:ext>
                </a:extLst>
              </a:tr>
              <a:tr h="746974">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i="0" u="sng" strike="noStrike" kern="0" cap="small" spc="0" baseline="0" dirty="0">
                          <a:ln>
                            <a:noFill/>
                          </a:ln>
                          <a:solidFill>
                            <a:schemeClr val="tx1"/>
                          </a:solidFill>
                          <a:effectLst/>
                          <a:uFillTx/>
                          <a:latin typeface="Arial" panose="020B0604020202020204" pitchFamily="34" charset="0"/>
                          <a:ea typeface="+mn-ea"/>
                          <a:cs typeface="Arial" panose="020B0604020202020204" pitchFamily="34" charset="0"/>
                          <a:sym typeface="Calibri"/>
                        </a:rPr>
                        <a:t>Strategic Objective 1.4: </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b="0"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Calibri"/>
                        </a:rPr>
                        <a:t>A comprehensive research agenda on key areas of support for SMME’s and co-operatives implemented.</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600" b="0"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Calibri"/>
                      </a:endParaRPr>
                    </a:p>
                  </a:txBody>
                  <a:tcPr/>
                </a:tc>
                <a:extLst>
                  <a:ext uri="{0D108BD9-81ED-4DB2-BD59-A6C34878D82A}">
                    <a16:rowId xmlns:a16="http://schemas.microsoft.com/office/drawing/2014/main" xmlns="" val="10002"/>
                  </a:ext>
                </a:extLst>
              </a:tr>
              <a:tr h="656823">
                <a:tc vMerge="1">
                  <a:txBody>
                    <a:bodyPr/>
                    <a:lstStyle/>
                    <a:p>
                      <a:pPr algn="l"/>
                      <a:endParaRPr lang="en-Z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i="0" u="sng" strike="noStrike" cap="small" spc="0" baseline="0" dirty="0">
                          <a:ln>
                            <a:noFill/>
                          </a:ln>
                          <a:solidFill>
                            <a:schemeClr val="tx1"/>
                          </a:solidFill>
                          <a:effectLst/>
                          <a:uFillTx/>
                          <a:latin typeface="Arial" panose="020B0604020202020204" pitchFamily="34" charset="0"/>
                          <a:ea typeface="+mn-ea"/>
                          <a:cs typeface="Arial" panose="020B0604020202020204" pitchFamily="34" charset="0"/>
                          <a:sym typeface="Calibri"/>
                        </a:rPr>
                        <a:t>Strategic Objective 1.5:</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b="0"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Calibri"/>
                        </a:rPr>
                        <a:t> Strengthened efforts to place SMME’s at the centre of the economic diplomacy agenda.</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600" b="0"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Calibri"/>
                      </a:endParaRPr>
                    </a:p>
                  </a:txBody>
                  <a:tcPr/>
                </a:tc>
                <a:extLst>
                  <a:ext uri="{0D108BD9-81ED-4DB2-BD59-A6C34878D82A}">
                    <a16:rowId xmlns:a16="http://schemas.microsoft.com/office/drawing/2014/main" xmlns="" val="10003"/>
                  </a:ext>
                </a:extLst>
              </a:tr>
              <a:tr h="1331192">
                <a:tc>
                  <a:txBody>
                    <a:bodyPr/>
                    <a:lstStyle/>
                    <a:p>
                      <a:pPr marL="630555" indent="-539750" algn="just">
                        <a:lnSpc>
                          <a:spcPct val="100000"/>
                        </a:lnSpc>
                        <a:spcAft>
                          <a:spcPts val="0"/>
                        </a:spcAft>
                      </a:pPr>
                      <a:r>
                        <a:rPr lang="en-ZA" sz="1600" b="1" i="0" u="sng" strike="noStrike" kern="0"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Goal 4:</a:t>
                      </a:r>
                      <a:r>
                        <a:rPr lang="en-ZA" sz="1600" b="1" dirty="0">
                          <a:effectLst/>
                          <a:latin typeface="Arial" panose="020B0604020202020204" pitchFamily="34" charset="0"/>
                          <a:ea typeface="Calibri" panose="020F0502020204030204" pitchFamily="34" charset="0"/>
                          <a:cs typeface="Arial" panose="020B0604020202020204" pitchFamily="34" charset="0"/>
                        </a:rPr>
                        <a:t>	</a:t>
                      </a:r>
                    </a:p>
                    <a:p>
                      <a:pPr marL="50800" indent="0" algn="just">
                        <a:lnSpc>
                          <a:spcPct val="100000"/>
                        </a:lnSpc>
                        <a:spcAft>
                          <a:spcPts val="0"/>
                        </a:spcAft>
                        <a:tabLst>
                          <a:tab pos="127000" algn="l"/>
                        </a:tabLst>
                      </a:pPr>
                      <a:r>
                        <a:rPr lang="en-ZA" sz="1600" b="1" kern="1200" dirty="0">
                          <a:effectLst/>
                          <a:latin typeface="Arial" panose="020B0604020202020204" pitchFamily="34" charset="0"/>
                          <a:ea typeface="Calibri" panose="020F0502020204030204" pitchFamily="34" charset="0"/>
                          <a:cs typeface="Arial" panose="020B0604020202020204" pitchFamily="34" charset="0"/>
                        </a:rPr>
                        <a:t>An enhanced contribution to</a:t>
                      </a:r>
                      <a:r>
                        <a:rPr lang="en-ZA" sz="1600" b="1" kern="1200" baseline="0" dirty="0">
                          <a:effectLst/>
                          <a:latin typeface="Arial" panose="020B0604020202020204" pitchFamily="34" charset="0"/>
                          <a:ea typeface="Calibri" panose="020F0502020204030204" pitchFamily="34" charset="0"/>
                          <a:cs typeface="Arial" panose="020B0604020202020204" pitchFamily="34" charset="0"/>
                        </a:rPr>
                        <a:t> </a:t>
                      </a:r>
                      <a:r>
                        <a:rPr lang="en-ZA" sz="1600" b="1" kern="1200" dirty="0">
                          <a:effectLst/>
                          <a:latin typeface="Arial" panose="020B0604020202020204" pitchFamily="34" charset="0"/>
                          <a:ea typeface="Calibri" panose="020F0502020204030204" pitchFamily="34" charset="0"/>
                          <a:cs typeface="Arial" panose="020B0604020202020204" pitchFamily="34" charset="0"/>
                        </a:rPr>
                        <a:t>socio-economic development outcomes by the sector.</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txBody>
                  <a:tcPr/>
                </a:tc>
                <a:tc>
                  <a:txBody>
                    <a:bodyPr/>
                    <a:lstStyle/>
                    <a:p>
                      <a:pPr marL="0" marR="0" indent="0" algn="l" defTabSz="914400" rtl="0" latinLnBrk="0">
                        <a:lnSpc>
                          <a:spcPct val="100000"/>
                        </a:lnSpc>
                        <a:spcBef>
                          <a:spcPts val="0"/>
                        </a:spcBef>
                        <a:spcAft>
                          <a:spcPts val="0"/>
                        </a:spcAft>
                        <a:buClrTx/>
                        <a:buSzTx/>
                        <a:buFontTx/>
                        <a:buNone/>
                        <a:tabLst/>
                      </a:pPr>
                      <a:r>
                        <a:rPr lang="en-ZA" sz="1600" b="1" i="0" u="sng" strike="noStrike" cap="small" spc="0" baseline="0" dirty="0">
                          <a:ln>
                            <a:noFill/>
                          </a:ln>
                          <a:solidFill>
                            <a:schemeClr val="tx1"/>
                          </a:solidFill>
                          <a:effectLst/>
                          <a:uFillTx/>
                          <a:latin typeface="Arial" panose="020B0604020202020204" pitchFamily="34" charset="0"/>
                          <a:ea typeface="+mn-ea"/>
                          <a:cs typeface="Arial" panose="020B0604020202020204" pitchFamily="34" charset="0"/>
                          <a:sym typeface="Calibri"/>
                        </a:rPr>
                        <a:t>Strategic Objective 4.1</a:t>
                      </a:r>
                      <a:r>
                        <a:rPr lang="en-ZA" sz="1600" i="0" u="sng" dirty="0">
                          <a:effectLst/>
                          <a:latin typeface="Arial" panose="020B0604020202020204" pitchFamily="34" charset="0"/>
                          <a:ea typeface="Calibri" panose="020F0502020204030204" pitchFamily="34" charset="0"/>
                          <a:cs typeface="Arial" panose="020B0604020202020204" pitchFamily="34" charset="0"/>
                        </a:rPr>
                        <a:t>. </a:t>
                      </a:r>
                    </a:p>
                    <a:p>
                      <a:pPr marL="0" marR="0" indent="0" algn="l" defTabSz="914400" rtl="0" latinLnBrk="0">
                        <a:lnSpc>
                          <a:spcPct val="100000"/>
                        </a:lnSpc>
                        <a:spcBef>
                          <a:spcPts val="0"/>
                        </a:spcBef>
                        <a:spcAft>
                          <a:spcPts val="0"/>
                        </a:spcAft>
                        <a:buClrTx/>
                        <a:buSzTx/>
                        <a:buFontTx/>
                        <a:buNone/>
                        <a:tabLst/>
                      </a:pPr>
                      <a:r>
                        <a:rPr lang="en-ZA" sz="1600" i="0" dirty="0">
                          <a:effectLst/>
                          <a:latin typeface="Arial" panose="020B0604020202020204" pitchFamily="34" charset="0"/>
                          <a:ea typeface="Calibri" panose="020F0502020204030204" pitchFamily="34" charset="0"/>
                          <a:cs typeface="Arial" panose="020B0604020202020204" pitchFamily="34" charset="0"/>
                        </a:rPr>
                        <a:t>Demonstrated progress towards sector-wide SMME’s and co-operatives support achieving its intended socio-economic impact.</a:t>
                      </a:r>
                      <a:endParaRPr lang="en-ZA" sz="16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a:tc>
                <a:extLst>
                  <a:ext uri="{0D108BD9-81ED-4DB2-BD59-A6C34878D82A}">
                    <a16:rowId xmlns:a16="http://schemas.microsoft.com/office/drawing/2014/main" xmlns="" val="10004"/>
                  </a:ext>
                </a:extLst>
              </a:tr>
            </a:tbl>
          </a:graphicData>
        </a:graphic>
      </p:graphicFrame>
      <p:pic>
        <p:nvPicPr>
          <p:cNvPr id="7"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8" name="Right Triangle 7">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4" name="Slide Number Placeholder 3"/>
          <p:cNvSpPr>
            <a:spLocks noGrp="1"/>
          </p:cNvSpPr>
          <p:nvPr>
            <p:ph type="sldNum" sz="quarter" idx="4294967295"/>
          </p:nvPr>
        </p:nvSpPr>
        <p:spPr>
          <a:xfrm>
            <a:off x="8811381" y="6471611"/>
            <a:ext cx="300722" cy="338554"/>
          </a:xfrm>
          <a:prstGeom prst="rect">
            <a:avLst/>
          </a:prstGeom>
        </p:spPr>
        <p:txBody>
          <a:bodyPr/>
          <a:lstStyle/>
          <a:p>
            <a:pPr>
              <a:defRPr/>
            </a:pPr>
            <a:fld id="{DB5779ED-BA85-4BB7-87D5-1680811E86D2}" type="slidenum">
              <a:rPr lang="en-US" sz="1600" b="1" smtClean="0">
                <a:solidFill>
                  <a:schemeClr val="bg1"/>
                </a:solidFill>
              </a:rPr>
              <a:pPr>
                <a:defRPr/>
              </a:pPr>
              <a:t>55</a:t>
            </a:fld>
            <a:endParaRPr lang="en-US" sz="1600" b="1" dirty="0">
              <a:solidFill>
                <a:schemeClr val="bg1"/>
              </a:solidFill>
            </a:endParaRPr>
          </a:p>
        </p:txBody>
      </p:sp>
    </p:spTree>
    <p:extLst>
      <p:ext uri="{BB962C8B-B14F-4D97-AF65-F5344CB8AC3E}">
        <p14:creationId xmlns:p14="http://schemas.microsoft.com/office/powerpoint/2010/main" xmlns="" val="3357077434"/>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90" name="Title 1"/>
          <p:cNvSpPr>
            <a:spLocks noGrp="1"/>
          </p:cNvSpPr>
          <p:nvPr>
            <p:ph type="title"/>
          </p:nvPr>
        </p:nvSpPr>
        <p:spPr>
          <a:xfrm>
            <a:off x="0" y="10274"/>
            <a:ext cx="9129444" cy="1016000"/>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GB" b="1" dirty="0">
                <a:latin typeface="Arial" panose="020B0604020202020204" pitchFamily="34" charset="0"/>
                <a:cs typeface="Arial" panose="020B0604020202020204" pitchFamily="34" charset="0"/>
                <a:sym typeface="Calibri"/>
              </a:rPr>
              <a:t>Programme 2: The Budget and MTEF </a:t>
            </a:r>
            <a:endParaRPr lang="en-GB"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324203721"/>
              </p:ext>
            </p:extLst>
          </p:nvPr>
        </p:nvGraphicFramePr>
        <p:xfrm>
          <a:off x="24828" y="1108468"/>
          <a:ext cx="9104615" cy="5185639"/>
        </p:xfrm>
        <a:graphic>
          <a:graphicData uri="http://schemas.openxmlformats.org/drawingml/2006/table">
            <a:tbl>
              <a:tblPr firstRow="1" firstCol="1" bandRow="1"/>
              <a:tblGrid>
                <a:gridCol w="1815282">
                  <a:extLst>
                    <a:ext uri="{9D8B030D-6E8A-4147-A177-3AD203B41FA5}">
                      <a16:colId xmlns:a16="http://schemas.microsoft.com/office/drawing/2014/main" xmlns="" val="20000"/>
                    </a:ext>
                  </a:extLst>
                </a:gridCol>
                <a:gridCol w="1071684">
                  <a:extLst>
                    <a:ext uri="{9D8B030D-6E8A-4147-A177-3AD203B41FA5}">
                      <a16:colId xmlns:a16="http://schemas.microsoft.com/office/drawing/2014/main" xmlns="" val="20001"/>
                    </a:ext>
                  </a:extLst>
                </a:gridCol>
                <a:gridCol w="1071684">
                  <a:extLst>
                    <a:ext uri="{9D8B030D-6E8A-4147-A177-3AD203B41FA5}">
                      <a16:colId xmlns:a16="http://schemas.microsoft.com/office/drawing/2014/main" xmlns="" val="20002"/>
                    </a:ext>
                  </a:extLst>
                </a:gridCol>
                <a:gridCol w="1173212">
                  <a:extLst>
                    <a:ext uri="{9D8B030D-6E8A-4147-A177-3AD203B41FA5}">
                      <a16:colId xmlns:a16="http://schemas.microsoft.com/office/drawing/2014/main" xmlns="" val="20003"/>
                    </a:ext>
                  </a:extLst>
                </a:gridCol>
                <a:gridCol w="1173212">
                  <a:extLst>
                    <a:ext uri="{9D8B030D-6E8A-4147-A177-3AD203B41FA5}">
                      <a16:colId xmlns:a16="http://schemas.microsoft.com/office/drawing/2014/main" xmlns="" val="20004"/>
                    </a:ext>
                  </a:extLst>
                </a:gridCol>
                <a:gridCol w="932553">
                  <a:extLst>
                    <a:ext uri="{9D8B030D-6E8A-4147-A177-3AD203B41FA5}">
                      <a16:colId xmlns:a16="http://schemas.microsoft.com/office/drawing/2014/main" xmlns="" val="20005"/>
                    </a:ext>
                  </a:extLst>
                </a:gridCol>
                <a:gridCol w="933494">
                  <a:extLst>
                    <a:ext uri="{9D8B030D-6E8A-4147-A177-3AD203B41FA5}">
                      <a16:colId xmlns:a16="http://schemas.microsoft.com/office/drawing/2014/main" xmlns="" val="20006"/>
                    </a:ext>
                  </a:extLst>
                </a:gridCol>
                <a:gridCol w="933494">
                  <a:extLst>
                    <a:ext uri="{9D8B030D-6E8A-4147-A177-3AD203B41FA5}">
                      <a16:colId xmlns:a16="http://schemas.microsoft.com/office/drawing/2014/main" xmlns="" val="20007"/>
                    </a:ext>
                  </a:extLst>
                </a:gridCol>
              </a:tblGrid>
              <a:tr h="579057">
                <a:tc rowSpan="2">
                  <a:txBody>
                    <a:bodyPr/>
                    <a:lstStyle/>
                    <a:p>
                      <a:pPr algn="ctr">
                        <a:lnSpc>
                          <a:spcPct val="110000"/>
                        </a:lnSpc>
                        <a:spcBef>
                          <a:spcPts val="400"/>
                        </a:spcBef>
                        <a:spcAft>
                          <a:spcPts val="40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Programme 2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0000"/>
                        </a:lnSpc>
                        <a:spcBef>
                          <a:spcPts val="400"/>
                        </a:spcBef>
                        <a:spcAft>
                          <a:spcPts val="40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gridSpan="3">
                  <a:txBody>
                    <a:bodyPr/>
                    <a:lstStyle/>
                    <a:p>
                      <a:pPr algn="ctr">
                        <a:lnSpc>
                          <a:spcPct val="110000"/>
                        </a:lnSpc>
                        <a:spcBef>
                          <a:spcPts val="400"/>
                        </a:spcBef>
                        <a:spcAft>
                          <a:spcPts val="400"/>
                        </a:spcAft>
                      </a:pPr>
                      <a:r>
                        <a:rPr lang="en-ZA" sz="1200" b="1">
                          <a:effectLst/>
                          <a:latin typeface="Arial" panose="020B0604020202020204" pitchFamily="34" charset="0"/>
                          <a:ea typeface="Times New Roman" panose="02020603050405020304" pitchFamily="18" charset="0"/>
                          <a:cs typeface="Arial" panose="020B0604020202020204" pitchFamily="34" charset="0"/>
                        </a:rPr>
                        <a:t>Audited outcome</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hMerge="1">
                  <a:txBody>
                    <a:bodyPr/>
                    <a:lstStyle/>
                    <a:p>
                      <a:endParaRPr lang="en-ZA"/>
                    </a:p>
                  </a:txBody>
                  <a:tcPr/>
                </a:tc>
                <a:tc hMerge="1">
                  <a:txBody>
                    <a:bodyPr/>
                    <a:lstStyle/>
                    <a:p>
                      <a:endParaRPr lang="en-ZA"/>
                    </a:p>
                  </a:txBody>
                  <a:tcPr/>
                </a:tc>
                <a:tc>
                  <a:txBody>
                    <a:bodyPr/>
                    <a:lstStyle/>
                    <a:p>
                      <a:pPr algn="ctr">
                        <a:lnSpc>
                          <a:spcPct val="110000"/>
                        </a:lnSpc>
                        <a:spcBef>
                          <a:spcPts val="400"/>
                        </a:spcBef>
                        <a:spcAft>
                          <a:spcPts val="400"/>
                        </a:spcAft>
                      </a:pPr>
                      <a:r>
                        <a:rPr lang="en-ZA" sz="1200" b="1">
                          <a:effectLst/>
                          <a:latin typeface="Arial" panose="020B0604020202020204" pitchFamily="34" charset="0"/>
                          <a:ea typeface="Times New Roman" panose="02020603050405020304" pitchFamily="18" charset="0"/>
                          <a:cs typeface="Arial" panose="020B0604020202020204" pitchFamily="34" charset="0"/>
                        </a:rPr>
                        <a:t>Adjusted appropriation</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gridSpan="3">
                  <a:txBody>
                    <a:bodyPr/>
                    <a:lstStyle/>
                    <a:p>
                      <a:pPr algn="ctr">
                        <a:lnSpc>
                          <a:spcPct val="110000"/>
                        </a:lnSpc>
                        <a:spcBef>
                          <a:spcPts val="400"/>
                        </a:spcBef>
                        <a:spcAft>
                          <a:spcPts val="40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Medium-Term Expenditure Estimates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51764">
                <a:tc vMerge="1">
                  <a:txBody>
                    <a:bodyPr/>
                    <a:lstStyle/>
                    <a:p>
                      <a:endParaRPr lang="en-ZA"/>
                    </a:p>
                  </a:txBody>
                  <a:tcPr/>
                </a:tc>
                <a:tc>
                  <a:txBody>
                    <a:bodyPr/>
                    <a:lstStyle/>
                    <a:p>
                      <a:pPr algn="ct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2014/15</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a:txBody>
                    <a:bodyPr/>
                    <a:lstStyle/>
                    <a:p>
                      <a:pPr algn="ct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2015/16</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a:txBody>
                    <a:bodyPr/>
                    <a:lstStyle/>
                    <a:p>
                      <a:pPr algn="ct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2016/17</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a:txBody>
                    <a:bodyPr/>
                    <a:lstStyle/>
                    <a:p>
                      <a:pPr algn="ct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2017/18</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a:txBody>
                    <a:bodyPr/>
                    <a:lstStyle/>
                    <a:p>
                      <a:pPr algn="ctr">
                        <a:lnSpc>
                          <a:spcPct val="110000"/>
                        </a:lnSpc>
                        <a:spcBef>
                          <a:spcPts val="400"/>
                        </a:spcBef>
                        <a:spcAft>
                          <a:spcPts val="400"/>
                        </a:spcAft>
                      </a:pPr>
                      <a:r>
                        <a:rPr lang="en-ZA" sz="1200" b="1" dirty="0">
                          <a:effectLst/>
                          <a:latin typeface="Arial" panose="020B0604020202020204" pitchFamily="34" charset="0"/>
                          <a:ea typeface="Calibri" panose="020F0502020204030204" pitchFamily="34" charset="0"/>
                          <a:cs typeface="Arial" panose="020B0604020202020204" pitchFamily="34" charset="0"/>
                        </a:rPr>
                        <a:t>2018/19</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ct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2019/20</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a:txBody>
                    <a:bodyPr/>
                    <a:lstStyle/>
                    <a:p>
                      <a:pPr algn="ct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2020/21</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extLst>
                  <a:ext uri="{0D108BD9-81ED-4DB2-BD59-A6C34878D82A}">
                    <a16:rowId xmlns:a16="http://schemas.microsoft.com/office/drawing/2014/main" xmlns="" val="10001"/>
                  </a:ext>
                </a:extLst>
              </a:tr>
              <a:tr h="231622">
                <a:tc>
                  <a:txBody>
                    <a:bodyPr/>
                    <a:lstStyle/>
                    <a:p>
                      <a:pP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Research</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0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0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0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0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7 521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7 628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8 493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2"/>
                  </a:ext>
                </a:extLst>
              </a:tr>
              <a:tr h="231622">
                <a:tc>
                  <a:txBody>
                    <a:bodyPr/>
                    <a:lstStyle/>
                    <a:p>
                      <a:pP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Policy,and Legislation</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11 707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11 692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13 644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7 229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4 852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4 947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4 940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3"/>
                  </a:ext>
                </a:extLst>
              </a:tr>
              <a:tr h="231622">
                <a:tc>
                  <a:txBody>
                    <a:bodyPr/>
                    <a:lstStyle/>
                    <a:p>
                      <a:pP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Monitoring and Evaluation</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0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0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0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6 657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2 887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3 166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3 326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4"/>
                  </a:ext>
                </a:extLst>
              </a:tr>
              <a:tr h="231622">
                <a:tc>
                  <a:txBody>
                    <a:bodyPr/>
                    <a:lstStyle/>
                    <a:p>
                      <a:pP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International Relations</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0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0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204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4 112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7 153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7 805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8 272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5"/>
                  </a:ext>
                </a:extLst>
              </a:tr>
              <a:tr h="231622">
                <a:tc>
                  <a:txBody>
                    <a:bodyPr/>
                    <a:lstStyle/>
                    <a:p>
                      <a:pPr>
                        <a:lnSpc>
                          <a:spcPct val="110000"/>
                        </a:lnSpc>
                        <a:spcBef>
                          <a:spcPts val="400"/>
                        </a:spcBef>
                        <a:spcAft>
                          <a:spcPts val="400"/>
                        </a:spcAft>
                      </a:pPr>
                      <a:r>
                        <a:rPr lang="en-ZA" sz="1200" b="1">
                          <a:effectLst/>
                          <a:latin typeface="Arial" panose="020B0604020202020204" pitchFamily="34" charset="0"/>
                          <a:ea typeface="Times New Roman" panose="02020603050405020304" pitchFamily="18" charset="0"/>
                          <a:cs typeface="Arial" panose="020B0604020202020204" pitchFamily="34" charset="0"/>
                        </a:rPr>
                        <a:t>Total</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11 707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11 692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13 848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400"/>
                        </a:spcBef>
                        <a:spcAft>
                          <a:spcPts val="400"/>
                        </a:spcAft>
                      </a:pPr>
                      <a:r>
                        <a:rPr lang="en-ZA" sz="1200" b="1" dirty="0">
                          <a:effectLst/>
                          <a:latin typeface="Arial" panose="020B0604020202020204" pitchFamily="34" charset="0"/>
                          <a:ea typeface="Calibri" panose="020F0502020204030204" pitchFamily="34" charset="0"/>
                          <a:cs typeface="Arial" panose="020B0604020202020204" pitchFamily="34" charset="0"/>
                        </a:rPr>
                        <a:t>17 998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400"/>
                        </a:spcBef>
                        <a:spcAft>
                          <a:spcPts val="400"/>
                        </a:spcAft>
                      </a:pPr>
                      <a:r>
                        <a:rPr lang="en-ZA" sz="1200" b="1" dirty="0">
                          <a:effectLst/>
                          <a:latin typeface="Arial" panose="020B0604020202020204" pitchFamily="34" charset="0"/>
                          <a:ea typeface="Calibri" panose="020F0502020204030204" pitchFamily="34" charset="0"/>
                          <a:cs typeface="Arial" panose="020B0604020202020204" pitchFamily="34" charset="0"/>
                        </a:rPr>
                        <a:t>22 413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23 546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25 031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xmlns="" val="10006"/>
                  </a:ext>
                </a:extLst>
              </a:tr>
              <a:tr h="231622">
                <a:tc gridSpan="8">
                  <a:txBody>
                    <a:bodyPr/>
                    <a:lstStyle/>
                    <a:p>
                      <a:pPr>
                        <a:lnSpc>
                          <a:spcPct val="110000"/>
                        </a:lnSpc>
                        <a:spcBef>
                          <a:spcPts val="400"/>
                        </a:spcBef>
                        <a:spcAft>
                          <a:spcPts val="400"/>
                        </a:spcAft>
                      </a:pPr>
                      <a:r>
                        <a:rPr lang="en-ZA" sz="1200" b="1" u="sng">
                          <a:effectLst/>
                          <a:latin typeface="Arial" panose="020B0604020202020204" pitchFamily="34" charset="0"/>
                          <a:ea typeface="Times New Roman" panose="02020603050405020304" pitchFamily="18" charset="0"/>
                          <a:cs typeface="Arial" panose="020B0604020202020204" pitchFamily="34" charset="0"/>
                        </a:rPr>
                        <a:t>Economic classification</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7"/>
                  </a:ext>
                </a:extLst>
              </a:tr>
              <a:tr h="231622">
                <a:tc>
                  <a:txBody>
                    <a:bodyPr/>
                    <a:lstStyle/>
                    <a:p>
                      <a:pPr>
                        <a:lnSpc>
                          <a:spcPct val="110000"/>
                        </a:lnSpc>
                        <a:spcBef>
                          <a:spcPts val="400"/>
                        </a:spcBef>
                        <a:spcAft>
                          <a:spcPts val="400"/>
                        </a:spcAft>
                      </a:pPr>
                      <a:r>
                        <a:rPr lang="en-ZA" sz="1200" b="1">
                          <a:effectLst/>
                          <a:latin typeface="Arial" panose="020B0604020202020204" pitchFamily="34" charset="0"/>
                          <a:ea typeface="Times New Roman" panose="02020603050405020304" pitchFamily="18" charset="0"/>
                          <a:cs typeface="Arial" panose="020B0604020202020204" pitchFamily="34" charset="0"/>
                        </a:rPr>
                        <a:t>Current payments</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11 640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11 675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13 813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dirty="0">
                          <a:effectLst/>
                          <a:latin typeface="Arial" panose="020B0604020202020204" pitchFamily="34" charset="0"/>
                          <a:ea typeface="Calibri" panose="020F0502020204030204" pitchFamily="34" charset="0"/>
                          <a:cs typeface="Arial" panose="020B0604020202020204" pitchFamily="34" charset="0"/>
                        </a:rPr>
                        <a:t>17 998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dirty="0">
                          <a:effectLst/>
                          <a:latin typeface="Arial" panose="020B0604020202020204" pitchFamily="34" charset="0"/>
                          <a:ea typeface="Calibri" panose="020F0502020204030204" pitchFamily="34" charset="0"/>
                          <a:cs typeface="Arial" panose="020B0604020202020204" pitchFamily="34" charset="0"/>
                        </a:rPr>
                        <a:t>22 357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23 490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24 975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8"/>
                  </a:ext>
                </a:extLst>
              </a:tr>
              <a:tr h="523505">
                <a:tc>
                  <a:txBody>
                    <a:bodyPr/>
                    <a:lstStyle/>
                    <a:p>
                      <a:pPr marL="119380">
                        <a:lnSpc>
                          <a:spcPct val="110000"/>
                        </a:lnSpc>
                        <a:spcBef>
                          <a:spcPts val="400"/>
                        </a:spcBef>
                        <a:spcAft>
                          <a:spcPts val="400"/>
                        </a:spcAft>
                      </a:pPr>
                      <a:r>
                        <a:rPr lang="en-ZA" sz="1200">
                          <a:effectLst/>
                          <a:latin typeface="Arial" panose="020B0604020202020204" pitchFamily="34" charset="0"/>
                          <a:ea typeface="Times New Roman" panose="02020603050405020304" pitchFamily="18" charset="0"/>
                          <a:cs typeface="Arial" panose="020B0604020202020204" pitchFamily="34" charset="0"/>
                        </a:rPr>
                        <a:t>Compensation of employees</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9 783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9 908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10 252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10 799</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10 779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10 819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11 627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9"/>
                  </a:ext>
                </a:extLst>
              </a:tr>
              <a:tr h="231622">
                <a:tc>
                  <a:txBody>
                    <a:bodyPr/>
                    <a:lstStyle/>
                    <a:p>
                      <a:pPr marL="119380">
                        <a:lnSpc>
                          <a:spcPct val="110000"/>
                        </a:lnSpc>
                        <a:spcBef>
                          <a:spcPts val="400"/>
                        </a:spcBef>
                        <a:spcAft>
                          <a:spcPts val="400"/>
                        </a:spcAft>
                      </a:pPr>
                      <a:r>
                        <a:rPr lang="en-ZA" sz="1200">
                          <a:effectLst/>
                          <a:latin typeface="Arial" panose="020B0604020202020204" pitchFamily="34" charset="0"/>
                          <a:ea typeface="Times New Roman" panose="02020603050405020304" pitchFamily="18" charset="0"/>
                          <a:cs typeface="Arial" panose="020B0604020202020204" pitchFamily="34" charset="0"/>
                        </a:rPr>
                        <a:t>Goods and services</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1 857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1 767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3 561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7 199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11 578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12 671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13 348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10"/>
                  </a:ext>
                </a:extLst>
              </a:tr>
              <a:tr h="523505">
                <a:tc>
                  <a:txBody>
                    <a:bodyPr/>
                    <a:lstStyle/>
                    <a:p>
                      <a:pPr>
                        <a:lnSpc>
                          <a:spcPct val="110000"/>
                        </a:lnSpc>
                        <a:spcBef>
                          <a:spcPts val="400"/>
                        </a:spcBef>
                        <a:spcAft>
                          <a:spcPts val="400"/>
                        </a:spcAft>
                      </a:pPr>
                      <a:r>
                        <a:rPr lang="en-ZA" sz="1200" b="1">
                          <a:effectLst/>
                          <a:latin typeface="Arial" panose="020B0604020202020204" pitchFamily="34" charset="0"/>
                          <a:ea typeface="Times New Roman" panose="02020603050405020304" pitchFamily="18" charset="0"/>
                          <a:cs typeface="Arial" panose="020B0604020202020204" pitchFamily="34" charset="0"/>
                        </a:rPr>
                        <a:t>Transfers and subsidies</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22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0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0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0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10000"/>
                        </a:lnSpc>
                        <a:spcBef>
                          <a:spcPts val="400"/>
                        </a:spcBef>
                        <a:spcAft>
                          <a:spcPts val="400"/>
                        </a:spcAft>
                      </a:pPr>
                      <a:r>
                        <a:rPr lang="en-ZA" sz="1200" b="1" dirty="0">
                          <a:effectLst/>
                          <a:latin typeface="Arial" panose="020B0604020202020204" pitchFamily="34" charset="0"/>
                          <a:ea typeface="Calibri" panose="020F0502020204030204" pitchFamily="34" charset="0"/>
                          <a:cs typeface="Arial" panose="020B0604020202020204" pitchFamily="34" charset="0"/>
                        </a:rPr>
                        <a:t>0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200" b="1"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10000"/>
                        </a:lnSpc>
                        <a:spcBef>
                          <a:spcPts val="400"/>
                        </a:spcBef>
                        <a:spcAft>
                          <a:spcPts val="400"/>
                        </a:spcAft>
                      </a:pPr>
                      <a:r>
                        <a:rPr lang="en-ZA" sz="1200" b="1" dirty="0">
                          <a:effectLst/>
                          <a:latin typeface="Arial" panose="020B0604020202020204" pitchFamily="34" charset="0"/>
                          <a:ea typeface="Calibri" panose="020F0502020204030204" pitchFamily="34" charset="0"/>
                          <a:cs typeface="Arial" panose="020B0604020202020204" pitchFamily="34" charset="0"/>
                        </a:rPr>
                        <a:t>0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algn="r">
                        <a:lnSpc>
                          <a:spcPct val="110000"/>
                        </a:lnSpc>
                        <a:spcBef>
                          <a:spcPts val="400"/>
                        </a:spcBef>
                        <a:spcAft>
                          <a:spcPts val="400"/>
                        </a:spcAft>
                      </a:pPr>
                      <a:r>
                        <a:rPr lang="en-ZA" sz="1200" b="1" dirty="0">
                          <a:effectLst/>
                          <a:latin typeface="Arial" panose="020B0604020202020204" pitchFamily="34" charset="0"/>
                          <a:ea typeface="Calibri" panose="020F0502020204030204" pitchFamily="34" charset="0"/>
                          <a:cs typeface="Arial" panose="020B0604020202020204" pitchFamily="34" charset="0"/>
                        </a:rPr>
                        <a:t>0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11"/>
                  </a:ext>
                </a:extLst>
              </a:tr>
              <a:tr h="231622">
                <a:tc>
                  <a:txBody>
                    <a:bodyPr/>
                    <a:lstStyle/>
                    <a:p>
                      <a:pPr marL="119380">
                        <a:lnSpc>
                          <a:spcPct val="110000"/>
                        </a:lnSpc>
                        <a:spcBef>
                          <a:spcPts val="400"/>
                        </a:spcBef>
                        <a:spcAft>
                          <a:spcPts val="400"/>
                        </a:spcAft>
                      </a:pPr>
                      <a:r>
                        <a:rPr lang="en-ZA" sz="1200">
                          <a:effectLst/>
                          <a:latin typeface="Arial" panose="020B0604020202020204" pitchFamily="34" charset="0"/>
                          <a:ea typeface="Times New Roman" panose="02020603050405020304" pitchFamily="18" charset="0"/>
                          <a:cs typeface="Arial" panose="020B0604020202020204" pitchFamily="34" charset="0"/>
                        </a:rPr>
                        <a:t>Households</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22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0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0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0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0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0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0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12"/>
                  </a:ext>
                </a:extLst>
              </a:tr>
              <a:tr h="410437">
                <a:tc>
                  <a:txBody>
                    <a:bodyPr/>
                    <a:lstStyle/>
                    <a:p>
                      <a:pPr>
                        <a:lnSpc>
                          <a:spcPct val="110000"/>
                        </a:lnSpc>
                        <a:spcBef>
                          <a:spcPts val="400"/>
                        </a:spcBef>
                        <a:spcAft>
                          <a:spcPts val="400"/>
                        </a:spcAft>
                      </a:pPr>
                      <a:r>
                        <a:rPr lang="en-ZA" sz="1200" b="1">
                          <a:effectLst/>
                          <a:latin typeface="Arial" panose="020B0604020202020204" pitchFamily="34" charset="0"/>
                          <a:ea typeface="Times New Roman" panose="02020603050405020304" pitchFamily="18" charset="0"/>
                          <a:cs typeface="Arial" panose="020B0604020202020204" pitchFamily="34" charset="0"/>
                        </a:rPr>
                        <a:t>Payments for capital assets</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           45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17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35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0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dirty="0">
                          <a:effectLst/>
                          <a:latin typeface="Arial" panose="020B0604020202020204" pitchFamily="34" charset="0"/>
                          <a:ea typeface="Calibri" panose="020F0502020204030204" pitchFamily="34" charset="0"/>
                          <a:cs typeface="Arial" panose="020B0604020202020204" pitchFamily="34" charset="0"/>
                        </a:rPr>
                        <a:t>56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56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56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13"/>
                  </a:ext>
                </a:extLst>
              </a:tr>
              <a:tr h="410437">
                <a:tc>
                  <a:txBody>
                    <a:bodyPr/>
                    <a:lstStyle/>
                    <a:p>
                      <a:pPr marL="119380">
                        <a:lnSpc>
                          <a:spcPct val="110000"/>
                        </a:lnSpc>
                        <a:spcBef>
                          <a:spcPts val="400"/>
                        </a:spcBef>
                        <a:spcAft>
                          <a:spcPts val="400"/>
                        </a:spcAft>
                      </a:pPr>
                      <a:r>
                        <a:rPr lang="en-ZA" sz="1200">
                          <a:effectLst/>
                          <a:latin typeface="Arial" panose="020B0604020202020204" pitchFamily="34" charset="0"/>
                          <a:ea typeface="Times New Roman" panose="02020603050405020304" pitchFamily="18" charset="0"/>
                          <a:cs typeface="Arial" panose="020B0604020202020204" pitchFamily="34" charset="0"/>
                        </a:rPr>
                        <a:t>Other machinery and equipment</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45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17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35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0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56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56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56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14"/>
                  </a:ext>
                </a:extLst>
              </a:tr>
              <a:tr h="231622">
                <a:tc>
                  <a:txBody>
                    <a:bodyPr/>
                    <a:lstStyle/>
                    <a:p>
                      <a:pPr>
                        <a:lnSpc>
                          <a:spcPct val="110000"/>
                        </a:lnSpc>
                        <a:spcBef>
                          <a:spcPts val="400"/>
                        </a:spcBef>
                        <a:spcAft>
                          <a:spcPts val="400"/>
                        </a:spcAft>
                      </a:pPr>
                      <a:r>
                        <a:rPr lang="en-ZA" sz="1200" b="1">
                          <a:effectLst/>
                          <a:latin typeface="Arial" panose="020B0604020202020204" pitchFamily="34" charset="0"/>
                          <a:ea typeface="Times New Roman" panose="02020603050405020304" pitchFamily="18" charset="0"/>
                          <a:cs typeface="Arial" panose="020B0604020202020204" pitchFamily="34" charset="0"/>
                        </a:rPr>
                        <a:t>Total</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11 707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11 692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13 848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400"/>
                        </a:spcBef>
                        <a:spcAft>
                          <a:spcPts val="400"/>
                        </a:spcAft>
                      </a:pPr>
                      <a:r>
                        <a:rPr lang="en-ZA" sz="1200" b="1" dirty="0">
                          <a:effectLst/>
                          <a:latin typeface="Arial" panose="020B0604020202020204" pitchFamily="34" charset="0"/>
                          <a:ea typeface="Calibri" panose="020F0502020204030204" pitchFamily="34" charset="0"/>
                          <a:cs typeface="Arial" panose="020B0604020202020204" pitchFamily="34" charset="0"/>
                        </a:rPr>
                        <a:t>17 998</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400"/>
                        </a:spcBef>
                        <a:spcAft>
                          <a:spcPts val="400"/>
                        </a:spcAft>
                      </a:pPr>
                      <a:r>
                        <a:rPr lang="en-ZA" sz="1200" b="1" dirty="0">
                          <a:effectLst/>
                          <a:latin typeface="Arial" panose="020B0604020202020204" pitchFamily="34" charset="0"/>
                          <a:ea typeface="Calibri" panose="020F0502020204030204" pitchFamily="34" charset="0"/>
                          <a:cs typeface="Arial" panose="020B0604020202020204" pitchFamily="34" charset="0"/>
                        </a:rPr>
                        <a:t>22 413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23 546 </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400"/>
                        </a:spcBef>
                        <a:spcAft>
                          <a:spcPts val="400"/>
                        </a:spcAft>
                      </a:pPr>
                      <a:r>
                        <a:rPr lang="en-ZA" sz="1200" b="1" dirty="0">
                          <a:effectLst/>
                          <a:latin typeface="Arial" panose="020B0604020202020204" pitchFamily="34" charset="0"/>
                          <a:ea typeface="Calibri" panose="020F0502020204030204" pitchFamily="34" charset="0"/>
                          <a:cs typeface="Arial" panose="020B0604020202020204" pitchFamily="34" charset="0"/>
                        </a:rPr>
                        <a:t>25 031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xmlns="" val="10015"/>
                  </a:ext>
                </a:extLst>
              </a:tr>
            </a:tbl>
          </a:graphicData>
        </a:graphic>
      </p:graphicFrame>
      <p:sp>
        <p:nvSpPr>
          <p:cNvPr id="6" name="Right Triangle 5">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89" name="Slide Number Placeholder 1"/>
          <p:cNvSpPr>
            <a:spLocks noGrp="1"/>
          </p:cNvSpPr>
          <p:nvPr>
            <p:ph type="sldNum" sz="quarter" idx="2"/>
          </p:nvPr>
        </p:nvSpPr>
        <p:spPr>
          <a:xfrm>
            <a:off x="8800760" y="6454700"/>
            <a:ext cx="300722"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56</a:t>
            </a:fld>
            <a:endParaRPr sz="1600" b="1" dirty="0">
              <a:solidFill>
                <a:schemeClr val="bg1"/>
              </a:solidFill>
            </a:endParaRPr>
          </a:p>
        </p:txBody>
      </p:sp>
    </p:spTree>
    <p:extLst>
      <p:ext uri="{BB962C8B-B14F-4D97-AF65-F5344CB8AC3E}">
        <p14:creationId xmlns:p14="http://schemas.microsoft.com/office/powerpoint/2010/main" xmlns="" val="1525720478"/>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0" name="Picture 6" descr="Picture 6"/>
          <p:cNvPicPr>
            <a:picLocks noChangeAspect="1"/>
          </p:cNvPicPr>
          <p:nvPr/>
        </p:nvPicPr>
        <p:blipFill>
          <a:blip r:embed="rId2" cstate="print">
            <a:extLst/>
          </a:blip>
          <a:srcRect t="24292" b="22405"/>
          <a:stretch>
            <a:fillRect/>
          </a:stretch>
        </p:blipFill>
        <p:spPr>
          <a:xfrm>
            <a:off x="179511" y="6219825"/>
            <a:ext cx="1420689" cy="570325"/>
          </a:xfrm>
          <a:prstGeom prst="rect">
            <a:avLst/>
          </a:prstGeom>
          <a:ln w="12700">
            <a:miter lim="400000"/>
          </a:ln>
        </p:spPr>
      </p:pic>
      <p:sp>
        <p:nvSpPr>
          <p:cNvPr id="652" name="Title 1"/>
          <p:cNvSpPr>
            <a:spLocks noGrp="1"/>
          </p:cNvSpPr>
          <p:nvPr>
            <p:ph type="title"/>
          </p:nvPr>
        </p:nvSpPr>
        <p:spPr>
          <a:xfrm>
            <a:off x="0" y="20548"/>
            <a:ext cx="9144000" cy="619432"/>
          </a:xfrm>
          <a:prstGeom prst="rect">
            <a:avLst/>
          </a:prstGeom>
          <a:solidFill>
            <a:srgbClr val="C3D69B"/>
          </a:solidFill>
          <a:effectLst>
            <a:outerShdw blurRad="50800" dist="50800" dir="5400000" rotWithShape="0">
              <a:schemeClr val="accent6"/>
            </a:outerShdw>
          </a:effectLst>
        </p:spPr>
        <p:txBody>
          <a:bodyPr>
            <a:noAutofit/>
          </a:bodyPr>
          <a:lstStyle>
            <a:lvl1pPr algn="r">
              <a:defRPr sz="3600">
                <a:latin typeface="Arial"/>
                <a:ea typeface="Arial"/>
                <a:cs typeface="Arial"/>
                <a:sym typeface="Arial"/>
              </a:defRPr>
            </a:lvl1pPr>
          </a:lstStyle>
          <a:p>
            <a:r>
              <a:rPr lang="en-ZA" sz="4000" b="1" dirty="0">
                <a:latin typeface="Arial" panose="020B0604020202020204" pitchFamily="34" charset="0"/>
              </a:rPr>
              <a:t/>
            </a:r>
            <a:br>
              <a:rPr lang="en-ZA" sz="4000" b="1" dirty="0">
                <a:latin typeface="Arial" panose="020B0604020202020204" pitchFamily="34" charset="0"/>
              </a:rPr>
            </a:br>
            <a:r>
              <a:rPr lang="en-ZA" sz="3200" b="1" cap="small" dirty="0">
                <a:latin typeface="Arial" panose="020B0604020202020204" pitchFamily="34" charset="0"/>
              </a:rPr>
              <a:t>Programme 2:</a:t>
            </a:r>
            <a:r>
              <a:rPr lang="en-GB" sz="3200" b="1" cap="small" dirty="0">
                <a:latin typeface="Arial" panose="020B0604020202020204" pitchFamily="34" charset="0"/>
                <a:cs typeface="Arial" panose="020B0604020202020204" pitchFamily="34" charset="0"/>
                <a:sym typeface="Calibri"/>
              </a:rPr>
              <a:t> Objectives and MTEF Targets</a:t>
            </a:r>
            <a:r>
              <a:rPr lang="en-ZA" b="1" cap="small" dirty="0">
                <a:latin typeface="Arial" panose="020B0604020202020204" pitchFamily="34" charset="0"/>
              </a:rPr>
              <a:t/>
            </a:r>
            <a:br>
              <a:rPr lang="en-ZA" b="1" cap="small" dirty="0">
                <a:latin typeface="Arial" panose="020B0604020202020204" pitchFamily="34" charset="0"/>
              </a:rPr>
            </a:br>
            <a:r>
              <a:rPr lang="en-ZA" b="1" dirty="0">
                <a:latin typeface="Arial" panose="020B0604020202020204" pitchFamily="34" charset="0"/>
                <a:ea typeface="+mn-ea"/>
                <a:cs typeface="Arial" panose="020B0604020202020204" pitchFamily="34" charset="0"/>
                <a:sym typeface="Calibri"/>
              </a:rPr>
              <a:t>   </a:t>
            </a:r>
            <a:endParaRPr b="1" dirty="0">
              <a:latin typeface="Arial" panose="020B0604020202020204" pitchFamily="34" charset="0"/>
              <a:ea typeface="+mn-ea"/>
              <a:cs typeface="Arial" panose="020B0604020202020204" pitchFamily="34" charset="0"/>
              <a:sym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xmlns="" val="345518680"/>
              </p:ext>
            </p:extLst>
          </p:nvPr>
        </p:nvGraphicFramePr>
        <p:xfrm>
          <a:off x="19258" y="714539"/>
          <a:ext cx="9124741" cy="5377446"/>
        </p:xfrm>
        <a:graphic>
          <a:graphicData uri="http://schemas.openxmlformats.org/drawingml/2006/table">
            <a:tbl>
              <a:tblPr firstRow="1" firstCol="1" bandRow="1"/>
              <a:tblGrid>
                <a:gridCol w="1737369">
                  <a:extLst>
                    <a:ext uri="{9D8B030D-6E8A-4147-A177-3AD203B41FA5}">
                      <a16:colId xmlns:a16="http://schemas.microsoft.com/office/drawing/2014/main" xmlns="" val="20000"/>
                    </a:ext>
                  </a:extLst>
                </a:gridCol>
                <a:gridCol w="1806980">
                  <a:extLst>
                    <a:ext uri="{9D8B030D-6E8A-4147-A177-3AD203B41FA5}">
                      <a16:colId xmlns:a16="http://schemas.microsoft.com/office/drawing/2014/main" xmlns="" val="20001"/>
                    </a:ext>
                  </a:extLst>
                </a:gridCol>
                <a:gridCol w="1806980">
                  <a:extLst>
                    <a:ext uri="{9D8B030D-6E8A-4147-A177-3AD203B41FA5}">
                      <a16:colId xmlns:a16="http://schemas.microsoft.com/office/drawing/2014/main" xmlns="" val="20002"/>
                    </a:ext>
                  </a:extLst>
                </a:gridCol>
                <a:gridCol w="1806980">
                  <a:extLst>
                    <a:ext uri="{9D8B030D-6E8A-4147-A177-3AD203B41FA5}">
                      <a16:colId xmlns:a16="http://schemas.microsoft.com/office/drawing/2014/main" xmlns="" val="20003"/>
                    </a:ext>
                  </a:extLst>
                </a:gridCol>
                <a:gridCol w="1966432">
                  <a:extLst>
                    <a:ext uri="{9D8B030D-6E8A-4147-A177-3AD203B41FA5}">
                      <a16:colId xmlns:a16="http://schemas.microsoft.com/office/drawing/2014/main" xmlns="" val="20004"/>
                    </a:ext>
                  </a:extLst>
                </a:gridCol>
              </a:tblGrid>
              <a:tr h="174103">
                <a:tc rowSpan="2">
                  <a:txBody>
                    <a:bodyPr/>
                    <a:lstStyle/>
                    <a:p>
                      <a:pPr algn="ctr">
                        <a:lnSpc>
                          <a:spcPct val="100000"/>
                        </a:lnSpc>
                        <a:spcBef>
                          <a:spcPts val="0"/>
                        </a:spcBef>
                        <a:spcAft>
                          <a:spcPts val="0"/>
                        </a:spcAft>
                      </a:pPr>
                      <a:r>
                        <a:rPr lang="en-ZA" sz="1100" b="1" i="0" cap="small" baseline="0" dirty="0">
                          <a:effectLst/>
                          <a:latin typeface="Arial" panose="020B0604020202020204" pitchFamily="34" charset="0"/>
                          <a:ea typeface="Times New Roman" panose="02020603050405020304" pitchFamily="18" charset="0"/>
                          <a:cs typeface="Arial" panose="020B0604020202020204" pitchFamily="34" charset="0"/>
                        </a:rPr>
                        <a:t>Strategic Objective</a:t>
                      </a:r>
                      <a:endParaRPr lang="en-ZA" sz="1100" b="1" i="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00000"/>
                        </a:lnSpc>
                        <a:spcBef>
                          <a:spcPts val="0"/>
                        </a:spcBef>
                        <a:spcAft>
                          <a:spcPts val="0"/>
                        </a:spcAft>
                      </a:pPr>
                      <a:r>
                        <a:rPr lang="en-ZA" sz="1100" b="1" i="0" cap="small" baseline="0" dirty="0">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ZA" sz="1100" b="1" i="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gridSpan="3">
                  <a:txBody>
                    <a:bodyPr/>
                    <a:lstStyle/>
                    <a:p>
                      <a:pPr algn="ctr">
                        <a:lnSpc>
                          <a:spcPct val="100000"/>
                        </a:lnSpc>
                        <a:spcBef>
                          <a:spcPts val="0"/>
                        </a:spcBef>
                        <a:spcAft>
                          <a:spcPts val="0"/>
                        </a:spcAft>
                      </a:pPr>
                      <a:r>
                        <a:rPr lang="en-ZA" sz="1100" b="1" i="0" cap="small" baseline="0"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1100" b="1" i="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0">
                <a:tc vMerge="1">
                  <a:txBody>
                    <a:bodyPr/>
                    <a:lstStyle/>
                    <a:p>
                      <a:endParaRPr lang="en-ZA"/>
                    </a:p>
                  </a:txBody>
                  <a:tcPr/>
                </a:tc>
                <a:tc>
                  <a:txBody>
                    <a:bodyPr/>
                    <a:lstStyle/>
                    <a:p>
                      <a:pPr algn="ctr">
                        <a:lnSpc>
                          <a:spcPct val="100000"/>
                        </a:lnSpc>
                        <a:spcBef>
                          <a:spcPts val="0"/>
                        </a:spcBef>
                        <a:spcAft>
                          <a:spcPts val="0"/>
                        </a:spcAft>
                      </a:pPr>
                      <a:r>
                        <a:rPr lang="en-ZA" sz="1100" b="1" i="0" cap="small" baseline="0" dirty="0">
                          <a:effectLst/>
                          <a:latin typeface="Arial" panose="020B0604020202020204" pitchFamily="34" charset="0"/>
                          <a:ea typeface="Times New Roman" panose="02020603050405020304" pitchFamily="18" charset="0"/>
                          <a:cs typeface="Arial" panose="020B0604020202020204" pitchFamily="34" charset="0"/>
                        </a:rPr>
                        <a:t>2017/18</a:t>
                      </a:r>
                      <a:endParaRPr lang="en-ZA" sz="1100" b="1" i="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00000"/>
                        </a:lnSpc>
                        <a:spcBef>
                          <a:spcPts val="0"/>
                        </a:spcBef>
                        <a:spcAft>
                          <a:spcPts val="0"/>
                        </a:spcAft>
                      </a:pPr>
                      <a:r>
                        <a:rPr lang="en-ZA" sz="1100" b="1" i="0" cap="small" baseline="0" dirty="0">
                          <a:effectLst/>
                          <a:latin typeface="Arial" panose="020B0604020202020204" pitchFamily="34" charset="0"/>
                          <a:ea typeface="Times New Roman" panose="02020603050405020304" pitchFamily="18" charset="0"/>
                          <a:cs typeface="Arial" panose="020B0604020202020204" pitchFamily="34" charset="0"/>
                        </a:rPr>
                        <a:t>2018/19</a:t>
                      </a:r>
                      <a:endParaRPr lang="en-ZA" sz="1100" b="1" i="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00000"/>
                        </a:lnSpc>
                        <a:spcBef>
                          <a:spcPts val="0"/>
                        </a:spcBef>
                        <a:spcAft>
                          <a:spcPts val="0"/>
                        </a:spcAft>
                      </a:pPr>
                      <a:r>
                        <a:rPr lang="en-ZA" sz="1100" b="1" i="0" cap="small" baseline="0" dirty="0">
                          <a:effectLst/>
                          <a:latin typeface="Arial" panose="020B0604020202020204" pitchFamily="34" charset="0"/>
                          <a:ea typeface="Times New Roman" panose="02020603050405020304" pitchFamily="18" charset="0"/>
                          <a:cs typeface="Arial" panose="020B0604020202020204" pitchFamily="34" charset="0"/>
                        </a:rPr>
                        <a:t>2019/20</a:t>
                      </a:r>
                      <a:endParaRPr lang="en-ZA" sz="1100" b="1" i="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00000"/>
                        </a:lnSpc>
                        <a:spcBef>
                          <a:spcPts val="0"/>
                        </a:spcBef>
                        <a:spcAft>
                          <a:spcPts val="0"/>
                        </a:spcAft>
                      </a:pPr>
                      <a:r>
                        <a:rPr lang="en-ZA" sz="1100" b="1" i="0" cap="small" baseline="0" dirty="0">
                          <a:effectLst/>
                          <a:latin typeface="Arial" panose="020B0604020202020204" pitchFamily="34" charset="0"/>
                          <a:ea typeface="Times New Roman" panose="02020603050405020304" pitchFamily="18" charset="0"/>
                          <a:cs typeface="Arial" panose="020B0604020202020204" pitchFamily="34" charset="0"/>
                        </a:rPr>
                        <a:t>2020/21</a:t>
                      </a:r>
                      <a:endParaRPr lang="en-ZA" sz="1100" b="1" i="0" cap="small" baseline="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0000"/>
                        </a:lnSpc>
                        <a:spcBef>
                          <a:spcPts val="0"/>
                        </a:spcBef>
                        <a:spcAft>
                          <a:spcPts val="0"/>
                        </a:spcAft>
                      </a:pPr>
                      <a:r>
                        <a:rPr lang="en-ZA" sz="1100" b="1" i="0" cap="small" baseline="0" dirty="0">
                          <a:effectLst/>
                          <a:latin typeface="Arial" panose="020B0604020202020204" pitchFamily="34" charset="0"/>
                          <a:ea typeface="Times New Roman" panose="02020603050405020304" pitchFamily="18" charset="0"/>
                          <a:cs typeface="Arial" panose="020B0604020202020204" pitchFamily="34" charset="0"/>
                        </a:rPr>
                        <a:t>(New Cycle)</a:t>
                      </a:r>
                      <a:endParaRPr lang="en-ZA" sz="1100" b="1" i="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extLst>
                  <a:ext uri="{0D108BD9-81ED-4DB2-BD59-A6C34878D82A}">
                    <a16:rowId xmlns:a16="http://schemas.microsoft.com/office/drawing/2014/main" xmlns="" val="10001"/>
                  </a:ext>
                </a:extLst>
              </a:tr>
              <a:tr h="212190">
                <a:tc gridSpan="5">
                  <a:txBody>
                    <a:bodyPr/>
                    <a:lstStyle/>
                    <a:p>
                      <a:pPr algn="l">
                        <a:lnSpc>
                          <a:spcPct val="100000"/>
                        </a:lnSpc>
                        <a:spcBef>
                          <a:spcPts val="0"/>
                        </a:spcBef>
                        <a:spcAft>
                          <a:spcPts val="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1:</a:t>
                      </a:r>
                      <a:r>
                        <a:rPr lang="en-ZA" sz="1200" b="1" kern="1200" cap="small" baseline="0" dirty="0">
                          <a:effectLst/>
                          <a:latin typeface="Arial" panose="020B0604020202020204" pitchFamily="34" charset="0"/>
                          <a:ea typeface="Calibri" panose="020F0502020204030204" pitchFamily="34" charset="0"/>
                          <a:cs typeface="Arial" panose="020B0604020202020204" pitchFamily="34" charset="0"/>
                        </a:rPr>
                        <a:t> Policy And Planning Coherence In The Sector, That Promotes An Enabling Ecosystem For SMME’S And Co-operatives</a:t>
                      </a:r>
                    </a:p>
                    <a:p>
                      <a:pPr algn="l">
                        <a:lnSpc>
                          <a:spcPct val="100000"/>
                        </a:lnSpc>
                        <a:spcBef>
                          <a:spcPts val="0"/>
                        </a:spcBef>
                        <a:spcAft>
                          <a:spcPts val="0"/>
                        </a:spcAft>
                      </a:pP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AF1DD"/>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1196048">
                <a:tc rowSpan="3">
                  <a:txBody>
                    <a:bodyPr/>
                    <a:lstStyle/>
                    <a:p>
                      <a:pPr algn="l">
                        <a:lnSpc>
                          <a:spcPct val="100000"/>
                        </a:lnSpc>
                        <a:spcBef>
                          <a:spcPts val="0"/>
                        </a:spcBef>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1.1: Reduced regulatory burdens and a conducive legislative and policy environment for SMME’s and co-operatives.</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Eight (8) municipalities assisted to roll out SMME’s and co-operatives Red-Tape Reduction Programme.</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Twelve (12) municipalities assisted to roll out SMME’s and co-operatives Red-Tape Reduction Programme. </a:t>
                      </a:r>
                      <a:endParaRPr lang="en-ZA"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Sixteen (16) municipalities assisted to roll out SMME’s and co-operatives Red-Tape Reduction Programme.</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Twenty (20) municipalities assisted to roll out SMME’s and co-operatives Red-Tape Reduction Programme.</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3"/>
                  </a:ext>
                </a:extLst>
              </a:tr>
              <a:tr h="1549807">
                <a:tc vMerge="1">
                  <a:txBody>
                    <a:bodyPr/>
                    <a:lstStyle/>
                    <a:p>
                      <a:endParaRPr lang="en-ZA"/>
                    </a:p>
                  </a:txBody>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Two (2) Municipal Action Plans on SMME’s and co-operatives red tape reduction assessed.</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Three (3) Municipal Action Plans on SMME’s and co-operatives red tape reduction assessed.</a:t>
                      </a:r>
                      <a:endParaRPr lang="en-ZA"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Four (4) Municipal Action Plans on SMME’s and co-operatives red tape reduction assessed.</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Initiate process for the local review of guidelines.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Complete process for the review of guidelines.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Five (5) Municipal Action Plans on SMME’s and co-operatives red tape reduction assessed.</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4"/>
                  </a:ext>
                </a:extLst>
              </a:tr>
              <a:tr h="1756448">
                <a:tc vMerge="1">
                  <a:txBody>
                    <a:bodyPr/>
                    <a:lstStyle/>
                    <a:p>
                      <a:endParaRPr lang="en-ZA"/>
                    </a:p>
                  </a:txBody>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Four (4( National business processes and procedures analysed and redesigned per annum.</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Five (5) Local business processes and procedures analysed and redesigned per annum.</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Five (5) SMME’s and co-operatives red tape reduction procedures analysed</a:t>
                      </a:r>
                      <a:endParaRPr lang="en-ZA" sz="1200" b="1"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00000"/>
                        </a:lnSpc>
                        <a:spcBef>
                          <a:spcPts val="0"/>
                        </a:spcBef>
                        <a:spcAft>
                          <a:spcPts val="0"/>
                        </a:spcAft>
                      </a:pPr>
                      <a:r>
                        <a:rPr lang="en-ZA" sz="1200" b="1" dirty="0">
                          <a:effectLst/>
                          <a:latin typeface="Arial" panose="020B0604020202020204" pitchFamily="34" charset="0"/>
                          <a:ea typeface="Calibri" panose="020F0502020204030204" pitchFamily="34" charset="0"/>
                          <a:cs typeface="Times New Roman" panose="02020603050405020304" pitchFamily="18" charset="0"/>
                        </a:rPr>
                        <a:t>.</a:t>
                      </a: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Eight</a:t>
                      </a:r>
                      <a:r>
                        <a:rPr lang="en-ZA" sz="1200" baseline="0" dirty="0">
                          <a:effectLst/>
                          <a:latin typeface="Arial" panose="020B0604020202020204" pitchFamily="34" charset="0"/>
                          <a:ea typeface="Calibri" panose="020F0502020204030204" pitchFamily="34" charset="0"/>
                          <a:cs typeface="Arial" panose="020B0604020202020204" pitchFamily="34" charset="0"/>
                        </a:rPr>
                        <a:t> (</a:t>
                      </a:r>
                      <a:r>
                        <a:rPr lang="en-ZA" sz="1200" dirty="0">
                          <a:effectLst/>
                          <a:latin typeface="Arial" panose="020B0604020202020204" pitchFamily="34" charset="0"/>
                          <a:ea typeface="Calibri" panose="020F0502020204030204" pitchFamily="34" charset="0"/>
                          <a:cs typeface="Arial" panose="020B0604020202020204" pitchFamily="34" charset="0"/>
                        </a:rPr>
                        <a:t>8) SMME’s and co-operatives red tape reduction procedures analysed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Ten (10) SMME’s and co-operatives red tape reduction procedures analysed</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a:t>
                      </a: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6" name="Right Triangle 5">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651" name="Slide Number Placeholder 2"/>
          <p:cNvSpPr>
            <a:spLocks noGrp="1"/>
          </p:cNvSpPr>
          <p:nvPr>
            <p:ph type="sldNum" sz="quarter" idx="2"/>
          </p:nvPr>
        </p:nvSpPr>
        <p:spPr>
          <a:xfrm>
            <a:off x="8811389" y="6454700"/>
            <a:ext cx="300722"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57</a:t>
            </a:fld>
            <a:endParaRPr sz="1600" b="1" dirty="0">
              <a:solidFill>
                <a:schemeClr val="bg1"/>
              </a:solidFill>
            </a:endParaRPr>
          </a:p>
        </p:txBody>
      </p:sp>
    </p:spTree>
    <p:extLst>
      <p:ext uri="{BB962C8B-B14F-4D97-AF65-F5344CB8AC3E}">
        <p14:creationId xmlns:p14="http://schemas.microsoft.com/office/powerpoint/2010/main" xmlns="" val="3984367828"/>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0" name="Picture 6" descr="Picture 6"/>
          <p:cNvPicPr>
            <a:picLocks noChangeAspect="1"/>
          </p:cNvPicPr>
          <p:nvPr/>
        </p:nvPicPr>
        <p:blipFill>
          <a:blip r:embed="rId2" cstate="print">
            <a:extLst/>
          </a:blip>
          <a:srcRect t="24292" b="22405"/>
          <a:stretch>
            <a:fillRect/>
          </a:stretch>
        </p:blipFill>
        <p:spPr>
          <a:xfrm>
            <a:off x="179511" y="6250647"/>
            <a:ext cx="1420689" cy="570325"/>
          </a:xfrm>
          <a:prstGeom prst="rect">
            <a:avLst/>
          </a:prstGeom>
          <a:ln w="12700">
            <a:miter lim="400000"/>
          </a:ln>
        </p:spPr>
      </p:pic>
      <p:sp>
        <p:nvSpPr>
          <p:cNvPr id="652" name="Title 1"/>
          <p:cNvSpPr>
            <a:spLocks noGrp="1"/>
          </p:cNvSpPr>
          <p:nvPr>
            <p:ph type="title"/>
          </p:nvPr>
        </p:nvSpPr>
        <p:spPr>
          <a:xfrm>
            <a:off x="0" y="1"/>
            <a:ext cx="9144000" cy="619432"/>
          </a:xfrm>
          <a:prstGeom prst="rect">
            <a:avLst/>
          </a:prstGeom>
          <a:solidFill>
            <a:srgbClr val="C3D69B"/>
          </a:solidFill>
          <a:effectLst>
            <a:outerShdw blurRad="50800" dist="50800" dir="5400000" rotWithShape="0">
              <a:schemeClr val="accent6"/>
            </a:outerShdw>
          </a:effectLst>
        </p:spPr>
        <p:txBody>
          <a:bodyPr>
            <a:noAutofit/>
          </a:bodyPr>
          <a:lstStyle>
            <a:lvl1pPr algn="r">
              <a:defRPr sz="3600">
                <a:latin typeface="Arial"/>
                <a:ea typeface="Arial"/>
                <a:cs typeface="Arial"/>
                <a:sym typeface="Arial"/>
              </a:defRPr>
            </a:lvl1pPr>
          </a:lstStyle>
          <a:p>
            <a:r>
              <a:rPr lang="en-ZA" b="1" cap="small" dirty="0">
                <a:latin typeface="Arial" panose="020B0604020202020204" pitchFamily="34" charset="0"/>
              </a:rPr>
              <a:t/>
            </a:r>
            <a:br>
              <a:rPr lang="en-ZA" b="1" cap="small" dirty="0">
                <a:latin typeface="Arial" panose="020B0604020202020204" pitchFamily="34" charset="0"/>
              </a:rPr>
            </a:br>
            <a:r>
              <a:rPr lang="en-ZA" sz="3200" b="1" cap="small" dirty="0">
                <a:latin typeface="Arial" panose="020B0604020202020204" pitchFamily="34" charset="0"/>
              </a:rPr>
              <a:t>Programme 2:</a:t>
            </a:r>
            <a:r>
              <a:rPr lang="en-GB" sz="3200" b="1" cap="small" dirty="0">
                <a:latin typeface="Arial" panose="020B0604020202020204" pitchFamily="34" charset="0"/>
                <a:cs typeface="Arial" panose="020B0604020202020204" pitchFamily="34" charset="0"/>
                <a:sym typeface="Calibri"/>
              </a:rPr>
              <a:t> Objectives and MTEF Targets</a:t>
            </a:r>
            <a:r>
              <a:rPr lang="en-ZA" b="1" cap="small" dirty="0">
                <a:latin typeface="Arial" panose="020B0604020202020204" pitchFamily="34" charset="0"/>
              </a:rPr>
              <a:t/>
            </a:r>
            <a:br>
              <a:rPr lang="en-ZA" b="1" cap="small" dirty="0">
                <a:latin typeface="Arial" panose="020B0604020202020204" pitchFamily="34" charset="0"/>
              </a:rPr>
            </a:br>
            <a:r>
              <a:rPr lang="en-ZA" sz="3200" b="1" cap="small" dirty="0">
                <a:latin typeface="Arial" panose="020B0604020202020204" pitchFamily="34" charset="0"/>
                <a:ea typeface="+mn-ea"/>
                <a:cs typeface="Arial" panose="020B0604020202020204" pitchFamily="34" charset="0"/>
                <a:sym typeface="Calibri"/>
              </a:rPr>
              <a:t>   </a:t>
            </a:r>
            <a:endParaRPr sz="3200" b="1" cap="small" dirty="0">
              <a:latin typeface="Arial" panose="020B0604020202020204" pitchFamily="34" charset="0"/>
              <a:ea typeface="+mn-ea"/>
              <a:cs typeface="Arial" panose="020B0604020202020204" pitchFamily="34" charset="0"/>
              <a:sym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xmlns="" val="2465467689"/>
              </p:ext>
            </p:extLst>
          </p:nvPr>
        </p:nvGraphicFramePr>
        <p:xfrm>
          <a:off x="18184" y="690277"/>
          <a:ext cx="9105267" cy="5402784"/>
        </p:xfrm>
        <a:graphic>
          <a:graphicData uri="http://schemas.openxmlformats.org/drawingml/2006/table">
            <a:tbl>
              <a:tblPr firstRow="1" firstCol="1" bandRow="1"/>
              <a:tblGrid>
                <a:gridCol w="1764495">
                  <a:extLst>
                    <a:ext uri="{9D8B030D-6E8A-4147-A177-3AD203B41FA5}">
                      <a16:colId xmlns:a16="http://schemas.microsoft.com/office/drawing/2014/main" xmlns="" val="20000"/>
                    </a:ext>
                  </a:extLst>
                </a:gridCol>
                <a:gridCol w="1835193">
                  <a:extLst>
                    <a:ext uri="{9D8B030D-6E8A-4147-A177-3AD203B41FA5}">
                      <a16:colId xmlns:a16="http://schemas.microsoft.com/office/drawing/2014/main" xmlns="" val="20001"/>
                    </a:ext>
                  </a:extLst>
                </a:gridCol>
                <a:gridCol w="1835193">
                  <a:extLst>
                    <a:ext uri="{9D8B030D-6E8A-4147-A177-3AD203B41FA5}">
                      <a16:colId xmlns:a16="http://schemas.microsoft.com/office/drawing/2014/main" xmlns="" val="20002"/>
                    </a:ext>
                  </a:extLst>
                </a:gridCol>
                <a:gridCol w="1835193">
                  <a:extLst>
                    <a:ext uri="{9D8B030D-6E8A-4147-A177-3AD203B41FA5}">
                      <a16:colId xmlns:a16="http://schemas.microsoft.com/office/drawing/2014/main" xmlns="" val="20003"/>
                    </a:ext>
                  </a:extLst>
                </a:gridCol>
                <a:gridCol w="1835193">
                  <a:extLst>
                    <a:ext uri="{9D8B030D-6E8A-4147-A177-3AD203B41FA5}">
                      <a16:colId xmlns:a16="http://schemas.microsoft.com/office/drawing/2014/main" xmlns="" val="20004"/>
                    </a:ext>
                  </a:extLst>
                </a:gridCol>
              </a:tblGrid>
              <a:tr h="159729">
                <a:tc rowSpan="2">
                  <a:txBody>
                    <a:bodyPr/>
                    <a:lstStyle/>
                    <a:p>
                      <a:pPr algn="ctr">
                        <a:lnSpc>
                          <a:spcPct val="100000"/>
                        </a:lnSpc>
                        <a:spcBef>
                          <a:spcPts val="0"/>
                        </a:spcBef>
                        <a:spcAft>
                          <a:spcPts val="0"/>
                        </a:spcAft>
                      </a:pP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Strategic Objective</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00000"/>
                        </a:lnSpc>
                        <a:spcBef>
                          <a:spcPts val="0"/>
                        </a:spcBef>
                        <a:spcAft>
                          <a:spcPts val="0"/>
                        </a:spcAft>
                      </a:pP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gridSpan="3">
                  <a:txBody>
                    <a:bodyPr/>
                    <a:lstStyle/>
                    <a:p>
                      <a:pPr algn="ctr">
                        <a:lnSpc>
                          <a:spcPct val="100000"/>
                        </a:lnSpc>
                        <a:spcBef>
                          <a:spcPts val="0"/>
                        </a:spcBef>
                        <a:spcAft>
                          <a:spcPts val="0"/>
                        </a:spcAft>
                      </a:pP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38200">
                <a:tc vMerge="1">
                  <a:txBody>
                    <a:bodyPr/>
                    <a:lstStyle/>
                    <a:p>
                      <a:endParaRPr lang="en-ZA"/>
                    </a:p>
                  </a:txBody>
                  <a:tcPr/>
                </a:tc>
                <a:tc>
                  <a:txBody>
                    <a:bodyPr/>
                    <a:lstStyle/>
                    <a:p>
                      <a:pPr algn="ctr">
                        <a:lnSpc>
                          <a:spcPct val="100000"/>
                        </a:lnSpc>
                        <a:spcBef>
                          <a:spcPts val="0"/>
                        </a:spcBef>
                        <a:spcAft>
                          <a:spcPts val="0"/>
                        </a:spcAft>
                      </a:pP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2017/18</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00000"/>
                        </a:lnSpc>
                        <a:spcBef>
                          <a:spcPts val="0"/>
                        </a:spcBef>
                        <a:spcAft>
                          <a:spcPts val="0"/>
                        </a:spcAft>
                      </a:pP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2018/19</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00000"/>
                        </a:lnSpc>
                        <a:spcBef>
                          <a:spcPts val="0"/>
                        </a:spcBef>
                        <a:spcAft>
                          <a:spcPts val="0"/>
                        </a:spcAft>
                      </a:pP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2019/20</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00000"/>
                        </a:lnSpc>
                        <a:spcBef>
                          <a:spcPts val="0"/>
                        </a:spcBef>
                        <a:spcAft>
                          <a:spcPts val="0"/>
                        </a:spcAft>
                      </a:pP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2020/21</a:t>
                      </a:r>
                      <a:r>
                        <a:rPr lang="en-ZA" sz="1100" b="0" cap="small"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(New Cycle)</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extLst>
                  <a:ext uri="{0D108BD9-81ED-4DB2-BD59-A6C34878D82A}">
                    <a16:rowId xmlns:a16="http://schemas.microsoft.com/office/drawing/2014/main" xmlns="" val="10001"/>
                  </a:ext>
                </a:extLst>
              </a:tr>
              <a:tr h="170482">
                <a:tc gridSpan="5">
                  <a:txBody>
                    <a:bodyPr/>
                    <a:lstStyle/>
                    <a:p>
                      <a:pPr algn="l">
                        <a:lnSpc>
                          <a:spcPct val="100000"/>
                        </a:lnSpc>
                        <a:spcBef>
                          <a:spcPts val="0"/>
                        </a:spcBef>
                        <a:spcAft>
                          <a:spcPts val="0"/>
                        </a:spcAft>
                      </a:pPr>
                      <a:r>
                        <a:rPr lang="en-ZA" sz="1100" b="1" cap="small" baseline="0" dirty="0">
                          <a:effectLst/>
                          <a:latin typeface="Arial" panose="020B0604020202020204" pitchFamily="34" charset="0"/>
                          <a:ea typeface="Calibri" panose="020F0502020204030204" pitchFamily="34" charset="0"/>
                          <a:cs typeface="Arial" panose="020B0604020202020204" pitchFamily="34" charset="0"/>
                        </a:rPr>
                        <a:t>1:</a:t>
                      </a:r>
                      <a:r>
                        <a:rPr lang="en-ZA" sz="1100" b="1" kern="1200" cap="small" baseline="0" dirty="0">
                          <a:effectLst/>
                          <a:latin typeface="Arial" panose="020B0604020202020204" pitchFamily="34" charset="0"/>
                          <a:ea typeface="Calibri" panose="020F0502020204030204" pitchFamily="34" charset="0"/>
                          <a:cs typeface="Arial" panose="020B0604020202020204" pitchFamily="34" charset="0"/>
                        </a:rPr>
                        <a:t> Policy and planning coherence in the sector, that promotes an enabling ecosystem for SMME’s and co-operatives</a:t>
                      </a:r>
                    </a:p>
                    <a:p>
                      <a:pPr algn="l">
                        <a:lnSpc>
                          <a:spcPct val="100000"/>
                        </a:lnSpc>
                        <a:spcBef>
                          <a:spcPts val="0"/>
                        </a:spcBef>
                        <a:spcAft>
                          <a:spcPts val="0"/>
                        </a:spcAft>
                      </a:pP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AF1DD"/>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775868">
                <a:tc rowSpan="2">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1.1: Reduced regulatory burdens and a conducive legislative and policy environment for SMME’s and co-operatives.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National Small Business Amendment Bill developed and submitted to Minister.</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Amendment of the   National Small Business Bill through legislative process.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Amendment of the   National Small Business Bill through legislative process.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Amendment of the   National Small Business Bill through legislative process.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3"/>
                  </a:ext>
                </a:extLst>
              </a:tr>
              <a:tr h="998508">
                <a:tc vMerge="1">
                  <a:txBody>
                    <a:bodyPr/>
                    <a:lstStyle/>
                    <a:p>
                      <a:endParaRPr lang="en-ZA"/>
                    </a:p>
                  </a:txBody>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Four (4) National coordinating forum on small business development convened.</a:t>
                      </a: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Four (4) National coordinating forums on small business development and co-ops convened.</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Four (4) National coordinating forum on small business development and co-ops convened.</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Four (4) National coordinating forum on small business development and co-ops convened.</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4"/>
                  </a:ext>
                </a:extLst>
              </a:tr>
              <a:tr h="960216">
                <a:tc>
                  <a:txBody>
                    <a:bodyPr/>
                    <a:lstStyle/>
                    <a:p>
                      <a:pPr algn="l">
                        <a:lnSpc>
                          <a:spcPct val="100000"/>
                        </a:lnSpc>
                        <a:spcBef>
                          <a:spcPts val="0"/>
                        </a:spcBef>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1.4: A comprehensive research agenda on key areas of support for SMME’s and co-operatives implemented.</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Four (4) research reports on SMME’s and co-operatives key areas of support approved.</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Five (5) research reports on SMME’s and co-operatives key areas of support approved.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Six (6) research reports on SMME’s and co-operatives key areas of support approved.</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Seven (7) research reports on SMME’s and co-operatives key areas of support approved.</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5"/>
                  </a:ext>
                </a:extLst>
              </a:tr>
              <a:tr h="1827072">
                <a:tc>
                  <a:txBody>
                    <a:bodyPr/>
                    <a:lstStyle/>
                    <a:p>
                      <a:pPr algn="l">
                        <a:lnSpc>
                          <a:spcPct val="100000"/>
                        </a:lnSpc>
                        <a:spcBef>
                          <a:spcPts val="0"/>
                        </a:spcBef>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1.5: Strengthened efforts to place SMME’s at the centre of the economic diplomacy agenda.</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Multi-year Strategy on International Relations, to advance SA trade positions and mandates that will promote investments and growth of SMME’s and co-operatives, submitted to Minister for approval.</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Revised the Multi-year Strategy on International Relations, to advance SA trade positions and mandates that will promote investments and growth of SMME’s and co-operatives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 Implementation of the Multi-year Strategy on International Relations, to advance SA trade positions and mandates that will promote investments and growth of SMME’s and co-operatives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Assessment of the Multi-year Strategy on International Relations, to advance SA trade positions and mandates that will promote investments and growth of SMME’s and co-operatives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6" name="Right Triangle 5">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651" name="Slide Number Placeholder 2"/>
          <p:cNvSpPr>
            <a:spLocks noGrp="1"/>
          </p:cNvSpPr>
          <p:nvPr>
            <p:ph type="sldNum" sz="quarter" idx="2"/>
          </p:nvPr>
        </p:nvSpPr>
        <p:spPr>
          <a:xfrm>
            <a:off x="8800755" y="6444067"/>
            <a:ext cx="300722"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58</a:t>
            </a:fld>
            <a:endParaRPr sz="1600" b="1" dirty="0">
              <a:solidFill>
                <a:schemeClr val="bg1"/>
              </a:solidFill>
            </a:endParaRPr>
          </a:p>
        </p:txBody>
      </p:sp>
    </p:spTree>
    <p:extLst>
      <p:ext uri="{BB962C8B-B14F-4D97-AF65-F5344CB8AC3E}">
        <p14:creationId xmlns:p14="http://schemas.microsoft.com/office/powerpoint/2010/main" xmlns="" val="4214729258"/>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0" name="Picture 6" descr="Picture 6"/>
          <p:cNvPicPr>
            <a:picLocks noChangeAspect="1"/>
          </p:cNvPicPr>
          <p:nvPr/>
        </p:nvPicPr>
        <p:blipFill>
          <a:blip r:embed="rId2" cstate="print">
            <a:extLst/>
          </a:blip>
          <a:srcRect t="24292" b="22405"/>
          <a:stretch>
            <a:fillRect/>
          </a:stretch>
        </p:blipFill>
        <p:spPr>
          <a:xfrm>
            <a:off x="179511" y="6271195"/>
            <a:ext cx="1420689" cy="570325"/>
          </a:xfrm>
          <a:prstGeom prst="rect">
            <a:avLst/>
          </a:prstGeom>
          <a:ln w="12700">
            <a:miter lim="400000"/>
          </a:ln>
        </p:spPr>
      </p:pic>
      <p:sp>
        <p:nvSpPr>
          <p:cNvPr id="652" name="Title 1"/>
          <p:cNvSpPr>
            <a:spLocks noGrp="1"/>
          </p:cNvSpPr>
          <p:nvPr>
            <p:ph type="title"/>
          </p:nvPr>
        </p:nvSpPr>
        <p:spPr>
          <a:xfrm>
            <a:off x="0" y="10275"/>
            <a:ext cx="9144000" cy="619432"/>
          </a:xfrm>
          <a:prstGeom prst="rect">
            <a:avLst/>
          </a:prstGeom>
          <a:solidFill>
            <a:srgbClr val="C3D69B"/>
          </a:solidFill>
          <a:effectLst>
            <a:outerShdw blurRad="50800" dist="50800" dir="5400000" rotWithShape="0">
              <a:schemeClr val="accent6"/>
            </a:outerShdw>
          </a:effectLst>
        </p:spPr>
        <p:txBody>
          <a:bodyPr>
            <a:noAutofit/>
          </a:bodyPr>
          <a:lstStyle>
            <a:lvl1pPr algn="r">
              <a:defRPr sz="3600">
                <a:latin typeface="Arial"/>
                <a:ea typeface="Arial"/>
                <a:cs typeface="Arial"/>
                <a:sym typeface="Arial"/>
              </a:defRPr>
            </a:lvl1pPr>
          </a:lstStyle>
          <a:p>
            <a:r>
              <a:rPr lang="en-ZA" b="1" cap="small" dirty="0">
                <a:latin typeface="Arial" panose="020B0604020202020204" pitchFamily="34" charset="0"/>
              </a:rPr>
              <a:t/>
            </a:r>
            <a:br>
              <a:rPr lang="en-ZA" b="1" cap="small" dirty="0">
                <a:latin typeface="Arial" panose="020B0604020202020204" pitchFamily="34" charset="0"/>
              </a:rPr>
            </a:br>
            <a:r>
              <a:rPr lang="en-ZA" sz="3200" b="1" cap="small" dirty="0">
                <a:latin typeface="Arial" panose="020B0604020202020204" pitchFamily="34" charset="0"/>
              </a:rPr>
              <a:t>Programme 2:</a:t>
            </a:r>
            <a:r>
              <a:rPr lang="en-GB" sz="3200" b="1" cap="small" dirty="0">
                <a:latin typeface="Arial" panose="020B0604020202020204" pitchFamily="34" charset="0"/>
                <a:cs typeface="Arial" panose="020B0604020202020204" pitchFamily="34" charset="0"/>
                <a:sym typeface="Calibri"/>
              </a:rPr>
              <a:t> Objectives and MTEF Targets</a:t>
            </a:r>
            <a:r>
              <a:rPr lang="en-ZA" b="1" cap="small" dirty="0">
                <a:latin typeface="Arial" panose="020B0604020202020204" pitchFamily="34" charset="0"/>
              </a:rPr>
              <a:t/>
            </a:r>
            <a:br>
              <a:rPr lang="en-ZA" b="1" cap="small" dirty="0">
                <a:latin typeface="Arial" panose="020B0604020202020204" pitchFamily="34" charset="0"/>
              </a:rPr>
            </a:br>
            <a:r>
              <a:rPr lang="en-ZA" sz="3200" b="1" cap="small" dirty="0">
                <a:latin typeface="Arial" panose="020B0604020202020204" pitchFamily="34" charset="0"/>
                <a:ea typeface="+mn-ea"/>
                <a:cs typeface="Arial" panose="020B0604020202020204" pitchFamily="34" charset="0"/>
                <a:sym typeface="Calibri"/>
              </a:rPr>
              <a:t>   </a:t>
            </a:r>
            <a:endParaRPr sz="3200" b="1" cap="small" dirty="0">
              <a:latin typeface="Arial" panose="020B0604020202020204" pitchFamily="34" charset="0"/>
              <a:ea typeface="+mn-ea"/>
              <a:cs typeface="Arial" panose="020B0604020202020204" pitchFamily="34" charset="0"/>
              <a:sym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xmlns="" val="2571901235"/>
              </p:ext>
            </p:extLst>
          </p:nvPr>
        </p:nvGraphicFramePr>
        <p:xfrm>
          <a:off x="21200" y="684486"/>
          <a:ext cx="9122801" cy="5407970"/>
        </p:xfrm>
        <a:graphic>
          <a:graphicData uri="http://schemas.openxmlformats.org/drawingml/2006/table">
            <a:tbl>
              <a:tblPr firstRow="1" firstCol="1" bandRow="1"/>
              <a:tblGrid>
                <a:gridCol w="1767893">
                  <a:extLst>
                    <a:ext uri="{9D8B030D-6E8A-4147-A177-3AD203B41FA5}">
                      <a16:colId xmlns:a16="http://schemas.microsoft.com/office/drawing/2014/main" xmlns="" val="20000"/>
                    </a:ext>
                  </a:extLst>
                </a:gridCol>
                <a:gridCol w="1838727">
                  <a:extLst>
                    <a:ext uri="{9D8B030D-6E8A-4147-A177-3AD203B41FA5}">
                      <a16:colId xmlns:a16="http://schemas.microsoft.com/office/drawing/2014/main" xmlns="" val="20001"/>
                    </a:ext>
                  </a:extLst>
                </a:gridCol>
                <a:gridCol w="1838727">
                  <a:extLst>
                    <a:ext uri="{9D8B030D-6E8A-4147-A177-3AD203B41FA5}">
                      <a16:colId xmlns:a16="http://schemas.microsoft.com/office/drawing/2014/main" xmlns="" val="20002"/>
                    </a:ext>
                  </a:extLst>
                </a:gridCol>
                <a:gridCol w="1838727">
                  <a:extLst>
                    <a:ext uri="{9D8B030D-6E8A-4147-A177-3AD203B41FA5}">
                      <a16:colId xmlns:a16="http://schemas.microsoft.com/office/drawing/2014/main" xmlns="" val="20003"/>
                    </a:ext>
                  </a:extLst>
                </a:gridCol>
                <a:gridCol w="1838727">
                  <a:extLst>
                    <a:ext uri="{9D8B030D-6E8A-4147-A177-3AD203B41FA5}">
                      <a16:colId xmlns:a16="http://schemas.microsoft.com/office/drawing/2014/main" xmlns="" val="20004"/>
                    </a:ext>
                  </a:extLst>
                </a:gridCol>
              </a:tblGrid>
              <a:tr h="381218">
                <a:tc rowSpan="2">
                  <a:txBody>
                    <a:bodyPr/>
                    <a:lstStyle/>
                    <a:p>
                      <a:pPr algn="ctr">
                        <a:lnSpc>
                          <a:spcPct val="100000"/>
                        </a:lnSpc>
                        <a:spcBef>
                          <a:spcPts val="0"/>
                        </a:spcBef>
                        <a:spcAft>
                          <a:spcPts val="0"/>
                        </a:spcAft>
                      </a:pPr>
                      <a:r>
                        <a:rPr lang="en-ZA" sz="1100" b="1" dirty="0">
                          <a:effectLst/>
                          <a:latin typeface="Arial" panose="020B0604020202020204" pitchFamily="34" charset="0"/>
                          <a:ea typeface="Times New Roman" panose="02020603050405020304" pitchFamily="18" charset="0"/>
                          <a:cs typeface="Arial" panose="020B0604020202020204" pitchFamily="34" charset="0"/>
                        </a:rPr>
                        <a:t>STRATEGIC OBJECTIVE</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00000"/>
                        </a:lnSpc>
                        <a:spcBef>
                          <a:spcPts val="0"/>
                        </a:spcBef>
                        <a:spcAft>
                          <a:spcPts val="0"/>
                        </a:spcAft>
                      </a:pPr>
                      <a:r>
                        <a:rPr lang="en-ZA" sz="1100" b="1" dirty="0">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gridSpan="3">
                  <a:txBody>
                    <a:bodyPr/>
                    <a:lstStyle/>
                    <a:p>
                      <a:pPr algn="ctr">
                        <a:lnSpc>
                          <a:spcPct val="100000"/>
                        </a:lnSpc>
                        <a:spcBef>
                          <a:spcPts val="0"/>
                        </a:spcBef>
                        <a:spcAft>
                          <a:spcPts val="0"/>
                        </a:spcAft>
                      </a:pPr>
                      <a:r>
                        <a:rPr lang="en-ZA" sz="1100" b="1"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96426">
                <a:tc vMerge="1">
                  <a:txBody>
                    <a:bodyPr/>
                    <a:lstStyle/>
                    <a:p>
                      <a:endParaRPr lang="en-ZA"/>
                    </a:p>
                  </a:txBody>
                  <a:tcPr/>
                </a:tc>
                <a:tc>
                  <a:txBody>
                    <a:bodyPr/>
                    <a:lstStyle/>
                    <a:p>
                      <a:pPr algn="ctr">
                        <a:lnSpc>
                          <a:spcPct val="100000"/>
                        </a:lnSpc>
                        <a:spcBef>
                          <a:spcPts val="0"/>
                        </a:spcBef>
                        <a:spcAft>
                          <a:spcPts val="0"/>
                        </a:spcAft>
                      </a:pPr>
                      <a:r>
                        <a:rPr lang="en-ZA" sz="1100" b="1">
                          <a:effectLst/>
                          <a:latin typeface="Arial" panose="020B0604020202020204" pitchFamily="34" charset="0"/>
                          <a:ea typeface="Times New Roman" panose="02020603050405020304" pitchFamily="18" charset="0"/>
                          <a:cs typeface="Arial" panose="020B0604020202020204" pitchFamily="34" charset="0"/>
                        </a:rPr>
                        <a:t>2017/18</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00000"/>
                        </a:lnSpc>
                        <a:spcBef>
                          <a:spcPts val="0"/>
                        </a:spcBef>
                        <a:spcAft>
                          <a:spcPts val="0"/>
                        </a:spcAft>
                      </a:pPr>
                      <a:r>
                        <a:rPr lang="en-ZA" sz="1100" b="1">
                          <a:effectLst/>
                          <a:latin typeface="Arial" panose="020B0604020202020204" pitchFamily="34" charset="0"/>
                          <a:ea typeface="Times New Roman" panose="02020603050405020304" pitchFamily="18" charset="0"/>
                          <a:cs typeface="Arial" panose="020B0604020202020204" pitchFamily="34" charset="0"/>
                        </a:rPr>
                        <a:t>2018/19</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00000"/>
                        </a:lnSpc>
                        <a:spcBef>
                          <a:spcPts val="0"/>
                        </a:spcBef>
                        <a:spcAft>
                          <a:spcPts val="0"/>
                        </a:spcAft>
                      </a:pPr>
                      <a:r>
                        <a:rPr lang="en-ZA" sz="1100" b="1">
                          <a:effectLst/>
                          <a:latin typeface="Arial" panose="020B0604020202020204" pitchFamily="34" charset="0"/>
                          <a:ea typeface="Times New Roman" panose="02020603050405020304" pitchFamily="18" charset="0"/>
                          <a:cs typeface="Arial" panose="020B0604020202020204" pitchFamily="34" charset="0"/>
                        </a:rPr>
                        <a:t>2019/20</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00000"/>
                        </a:lnSpc>
                        <a:spcBef>
                          <a:spcPts val="0"/>
                        </a:spcBef>
                        <a:spcAft>
                          <a:spcPts val="0"/>
                        </a:spcAft>
                      </a:pPr>
                      <a:r>
                        <a:rPr lang="en-ZA" sz="1100" b="1" dirty="0">
                          <a:effectLst/>
                          <a:latin typeface="Arial" panose="020B0604020202020204" pitchFamily="34" charset="0"/>
                          <a:ea typeface="Times New Roman" panose="02020603050405020304" pitchFamily="18" charset="0"/>
                          <a:cs typeface="Arial" panose="020B0604020202020204" pitchFamily="34" charset="0"/>
                        </a:rPr>
                        <a:t>2020/21</a:t>
                      </a:r>
                      <a:r>
                        <a:rPr lang="en-ZA" sz="1100" b="0"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en-ZA" sz="1100" b="1" dirty="0">
                          <a:effectLst/>
                          <a:latin typeface="Arial" panose="020B0604020202020204" pitchFamily="34" charset="0"/>
                          <a:ea typeface="Times New Roman" panose="02020603050405020304" pitchFamily="18" charset="0"/>
                          <a:cs typeface="Arial" panose="020B0604020202020204" pitchFamily="34" charset="0"/>
                        </a:rPr>
                        <a:t>(New Cycle)</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extLst>
                  <a:ext uri="{0D108BD9-81ED-4DB2-BD59-A6C34878D82A}">
                    <a16:rowId xmlns:a16="http://schemas.microsoft.com/office/drawing/2014/main" xmlns="" val="10001"/>
                  </a:ext>
                </a:extLst>
              </a:tr>
              <a:tr h="381218">
                <a:tc gridSpan="5">
                  <a:txBody>
                    <a:bodyPr/>
                    <a:lstStyle/>
                    <a:p>
                      <a:pPr algn="l">
                        <a:lnSpc>
                          <a:spcPct val="100000"/>
                        </a:lnSpc>
                        <a:spcBef>
                          <a:spcPts val="0"/>
                        </a:spcBef>
                        <a:spcAft>
                          <a:spcPts val="0"/>
                        </a:spcAft>
                      </a:pPr>
                      <a:r>
                        <a:rPr lang="en-ZA" sz="1100" b="1" cap="small" baseline="0" dirty="0">
                          <a:effectLst/>
                          <a:latin typeface="Arial" panose="020B0604020202020204" pitchFamily="34" charset="0"/>
                          <a:ea typeface="Calibri" panose="020F0502020204030204" pitchFamily="34" charset="0"/>
                          <a:cs typeface="Arial" panose="020B0604020202020204" pitchFamily="34" charset="0"/>
                        </a:rPr>
                        <a:t>2:  </a:t>
                      </a:r>
                      <a:r>
                        <a:rPr lang="en-ZA" sz="1100" b="1" kern="1200" cap="small" baseline="0" dirty="0">
                          <a:effectLst/>
                          <a:latin typeface="Arial" panose="020B0604020202020204" pitchFamily="34" charset="0"/>
                          <a:ea typeface="Calibri" panose="020F0502020204030204" pitchFamily="34" charset="0"/>
                          <a:cs typeface="Arial" panose="020B0604020202020204" pitchFamily="34" charset="0"/>
                        </a:rPr>
                        <a:t>Equitable access to responsive and targeted products and services that enable the growth and development of SMME’s and co-operatives</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1748438">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2.2. Oversight and coordination of the design and implementation of targeted financial and non-financial support programmes to support new and existing SMME’s.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Annual programme evaluation report on selected financial and non-financial support programmes produced in Q4.</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Annual programme evaluation report on selected financial and non-financial support programmes produced in Q4.</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00000"/>
                        </a:lnSpc>
                        <a:spcBef>
                          <a:spcPts val="0"/>
                        </a:spcBef>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Annual programme evaluation report on selected financial and non-financial support programmes produced in Q4.</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Annual programme evaluation report on selected financial and non-financial support programmes produced in Q4.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276447">
                <a:tc gridSpan="5">
                  <a:txBody>
                    <a:bodyPr/>
                    <a:lstStyle/>
                    <a:p>
                      <a:pPr algn="l">
                        <a:lnSpc>
                          <a:spcPct val="100000"/>
                        </a:lnSpc>
                        <a:spcBef>
                          <a:spcPts val="0"/>
                        </a:spcBef>
                        <a:spcAft>
                          <a:spcPts val="0"/>
                        </a:spcAft>
                      </a:pPr>
                      <a:r>
                        <a:rPr lang="en-ZA" sz="1100" b="1">
                          <a:effectLst/>
                          <a:latin typeface="Arial" panose="020B0604020202020204" pitchFamily="34" charset="0"/>
                          <a:ea typeface="Calibri" panose="020F0502020204030204" pitchFamily="34" charset="0"/>
                          <a:cs typeface="Arial" panose="020B0604020202020204" pitchFamily="34" charset="0"/>
                        </a:rPr>
                        <a:t>4: </a:t>
                      </a:r>
                      <a:r>
                        <a:rPr lang="en-ZA" sz="1100" b="1" kern="1200">
                          <a:effectLst/>
                          <a:latin typeface="Arial" panose="020B0604020202020204" pitchFamily="34" charset="0"/>
                          <a:ea typeface="Calibri" panose="020F0502020204030204" pitchFamily="34" charset="0"/>
                          <a:cs typeface="Arial" panose="020B0604020202020204" pitchFamily="34" charset="0"/>
                        </a:rPr>
                        <a:t>An enhanced contribution to socio-economic development outcomes by the sector</a:t>
                      </a:r>
                      <a:endParaRPr lang="en-ZA" sz="110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4"/>
                  </a:ext>
                </a:extLst>
              </a:tr>
              <a:tr h="853799">
                <a:tc rowSpan="3">
                  <a:txBody>
                    <a:bodyPr/>
                    <a:lstStyle/>
                    <a:p>
                      <a:pPr algn="l">
                        <a:lnSpc>
                          <a:spcPct val="100000"/>
                        </a:lnSpc>
                        <a:spcBef>
                          <a:spcPts val="0"/>
                        </a:spcBef>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4.1. Demonstrated progress towards sector-wide SMME’s and co-operatives support achieving its intended socio-economic impact.</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New indicator.</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2018 Annual Small Business Review Report approved for publication submitted to Minister</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 </a:t>
                      </a: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2020 Annual Small Business Review Report approved for publication by Q3.</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5"/>
                  </a:ext>
                </a:extLst>
              </a:tr>
              <a:tr h="889416">
                <a:tc vMerge="1">
                  <a:txBody>
                    <a:bodyPr/>
                    <a:lstStyle/>
                    <a:p>
                      <a:endParaRPr lang="en-ZA"/>
                    </a:p>
                  </a:txBody>
                  <a:tcPr/>
                </a:tc>
                <a:tc>
                  <a:txBody>
                    <a:bodyPr/>
                    <a:lstStyle/>
                    <a:p>
                      <a:pPr algn="l">
                        <a:lnSpc>
                          <a:spcPct val="100000"/>
                        </a:lnSpc>
                        <a:spcBef>
                          <a:spcPts val="0"/>
                        </a:spcBef>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New Indicator</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Draft National Accord to drive the Small Business Mandate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National Accord to drive the Small Business Mandate approved by Minister</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Implementation of the National Accord in the new MTSF cycle</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6"/>
                  </a:ext>
                </a:extLst>
              </a:tr>
              <a:tr h="681008">
                <a:tc vMerge="1">
                  <a:txBody>
                    <a:bodyPr/>
                    <a:lstStyle/>
                    <a:p>
                      <a:endParaRPr lang="en-ZA"/>
                    </a:p>
                  </a:txBody>
                  <a:tcPr/>
                </a:tc>
                <a:tc>
                  <a:txBody>
                    <a:bodyPr/>
                    <a:lstStyle/>
                    <a:p>
                      <a:pPr algn="l">
                        <a:lnSpc>
                          <a:spcPct val="100000"/>
                        </a:lnSpc>
                        <a:spcBef>
                          <a:spcPts val="0"/>
                        </a:spcBef>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Development of monitoring framework with reporting templates.</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Bi-Annual analysis of Government-wide</a:t>
                      </a:r>
                      <a:r>
                        <a:rPr lang="en-ZA" sz="1200" baseline="0" dirty="0">
                          <a:effectLst/>
                          <a:latin typeface="Arial" panose="020B0604020202020204" pitchFamily="34" charset="0"/>
                          <a:ea typeface="Calibri" panose="020F0502020204030204" pitchFamily="34" charset="0"/>
                          <a:cs typeface="Arial" panose="020B0604020202020204" pitchFamily="34" charset="0"/>
                        </a:rPr>
                        <a:t> Procurement Trend.</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00000"/>
                        </a:lnSpc>
                        <a:spcBef>
                          <a:spcPts val="0"/>
                        </a:spcBef>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Bi-Annual analysis of Government-wide</a:t>
                      </a:r>
                      <a:r>
                        <a:rPr lang="en-ZA" sz="1200" baseline="0">
                          <a:effectLst/>
                          <a:latin typeface="Arial" panose="020B0604020202020204" pitchFamily="34" charset="0"/>
                          <a:ea typeface="Calibri" panose="020F0502020204030204" pitchFamily="34" charset="0"/>
                          <a:cs typeface="Arial" panose="020B0604020202020204" pitchFamily="34" charset="0"/>
                        </a:rPr>
                        <a:t> Procurement Trend.</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Bi-Annual analysis of Government-wide</a:t>
                      </a:r>
                      <a:r>
                        <a:rPr lang="en-ZA" sz="1200" baseline="0" dirty="0">
                          <a:effectLst/>
                          <a:latin typeface="Arial" panose="020B0604020202020204" pitchFamily="34" charset="0"/>
                          <a:ea typeface="Calibri" panose="020F0502020204030204" pitchFamily="34" charset="0"/>
                          <a:cs typeface="Arial" panose="020B0604020202020204" pitchFamily="34" charset="0"/>
                        </a:rPr>
                        <a:t> Procurement Trend.</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21366" marR="21366"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6" name="Right Triangle 5">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651" name="Slide Number Placeholder 2"/>
          <p:cNvSpPr>
            <a:spLocks noGrp="1"/>
          </p:cNvSpPr>
          <p:nvPr>
            <p:ph type="sldNum" sz="quarter" idx="2"/>
          </p:nvPr>
        </p:nvSpPr>
        <p:spPr>
          <a:xfrm>
            <a:off x="8790118" y="6465333"/>
            <a:ext cx="300722"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59</a:t>
            </a:fld>
            <a:endParaRPr sz="1600" b="1" dirty="0">
              <a:solidFill>
                <a:schemeClr val="bg1"/>
              </a:solidFill>
            </a:endParaRPr>
          </a:p>
        </p:txBody>
      </p:sp>
    </p:spTree>
    <p:extLst>
      <p:ext uri="{BB962C8B-B14F-4D97-AF65-F5344CB8AC3E}">
        <p14:creationId xmlns:p14="http://schemas.microsoft.com/office/powerpoint/2010/main" xmlns="" val="263213252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Content Placeholder 2"/>
          <p:cNvSpPr>
            <a:spLocks noGrp="1"/>
          </p:cNvSpPr>
          <p:nvPr>
            <p:ph type="body" idx="1"/>
          </p:nvPr>
        </p:nvSpPr>
        <p:spPr>
          <a:xfrm>
            <a:off x="56403" y="789444"/>
            <a:ext cx="9015678" cy="5926287"/>
          </a:xfrm>
          <a:prstGeom prst="rect">
            <a:avLst/>
          </a:prstGeom>
          <a:solidFill>
            <a:srgbClr val="FFFFFF"/>
          </a:solidFill>
        </p:spPr>
        <p:txBody>
          <a:bodyPr>
            <a:normAutofit fontScale="62500" lnSpcReduction="20000"/>
          </a:bodyPr>
          <a:lstStyle/>
          <a:p>
            <a:pPr algn="just">
              <a:lnSpc>
                <a:spcPct val="110000"/>
              </a:lnSpc>
              <a:spcBef>
                <a:spcPts val="0"/>
              </a:spcBef>
              <a:defRPr sz="1638">
                <a:latin typeface="Arial"/>
                <a:ea typeface="Arial"/>
                <a:cs typeface="Arial"/>
                <a:sym typeface="Arial"/>
              </a:defRPr>
            </a:pPr>
            <a:r>
              <a:rPr lang="en-US" sz="2400" dirty="0">
                <a:latin typeface="Arial" panose="020B0604020202020204" pitchFamily="34" charset="0"/>
                <a:cs typeface="Arial" panose="020B0604020202020204" pitchFamily="34" charset="0"/>
              </a:rPr>
              <a:t>DSBD is one of the youngest departments established 4-years ago at the start of the term of the 5</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Administration</a:t>
            </a:r>
          </a:p>
          <a:p>
            <a:pPr algn="just">
              <a:lnSpc>
                <a:spcPct val="110000"/>
              </a:lnSpc>
              <a:spcBef>
                <a:spcPts val="0"/>
              </a:spcBef>
              <a:defRPr sz="1638">
                <a:latin typeface="Arial"/>
                <a:ea typeface="Arial"/>
                <a:cs typeface="Arial"/>
                <a:sym typeface="Arial"/>
              </a:defRPr>
            </a:pPr>
            <a:r>
              <a:rPr lang="en-ZA" sz="2400" dirty="0">
                <a:latin typeface="Arial" panose="020B0604020202020204" pitchFamily="34" charset="0"/>
                <a:cs typeface="Arial" panose="020B0604020202020204" pitchFamily="34" charset="0"/>
              </a:rPr>
              <a:t>The complexity of establishing  an effective and efficient department is often underestimated. It requires inter alia:</a:t>
            </a:r>
          </a:p>
          <a:p>
            <a:pPr lvl="1" algn="just">
              <a:lnSpc>
                <a:spcPct val="110000"/>
              </a:lnSpc>
              <a:spcBef>
                <a:spcPts val="0"/>
              </a:spcBef>
              <a:buFont typeface="Courier New" panose="02070309020205020404" pitchFamily="49" charset="0"/>
              <a:buChar char="o"/>
              <a:defRPr sz="1638">
                <a:latin typeface="Arial"/>
                <a:ea typeface="Arial"/>
                <a:cs typeface="Arial"/>
                <a:sym typeface="Arial"/>
              </a:defRPr>
            </a:pPr>
            <a:r>
              <a:rPr lang="en-ZA" sz="2000" dirty="0">
                <a:latin typeface="Arial" panose="020B0604020202020204" pitchFamily="34" charset="0"/>
                <a:cs typeface="Arial" panose="020B0604020202020204" pitchFamily="34" charset="0"/>
              </a:rPr>
              <a:t>Compliance with multiple Public Service and National Treasury frameworks, regulations and protocols </a:t>
            </a:r>
          </a:p>
          <a:p>
            <a:pPr lvl="1" algn="just">
              <a:lnSpc>
                <a:spcPct val="110000"/>
              </a:lnSpc>
              <a:spcBef>
                <a:spcPts val="0"/>
              </a:spcBef>
              <a:buFont typeface="Courier New" panose="02070309020205020404" pitchFamily="49" charset="0"/>
              <a:buChar char="o"/>
              <a:defRPr sz="1638">
                <a:latin typeface="Arial"/>
                <a:ea typeface="Arial"/>
                <a:cs typeface="Arial"/>
                <a:sym typeface="Arial"/>
              </a:defRPr>
            </a:pPr>
            <a:r>
              <a:rPr lang="en-ZA" sz="2000" dirty="0">
                <a:latin typeface="Arial" panose="020B0604020202020204" pitchFamily="34" charset="0"/>
                <a:cs typeface="Arial" panose="020B0604020202020204" pitchFamily="34" charset="0"/>
              </a:rPr>
              <a:t>Right-sizing a given team from another department versus recruiting a fit-for purpose and mandate team</a:t>
            </a:r>
          </a:p>
          <a:p>
            <a:pPr lvl="1" algn="just">
              <a:lnSpc>
                <a:spcPct val="110000"/>
              </a:lnSpc>
              <a:spcBef>
                <a:spcPts val="0"/>
              </a:spcBef>
              <a:buFont typeface="Courier New" panose="02070309020205020404" pitchFamily="49" charset="0"/>
              <a:buChar char="o"/>
              <a:defRPr sz="1638">
                <a:latin typeface="Arial"/>
                <a:ea typeface="Arial"/>
                <a:cs typeface="Arial"/>
                <a:sym typeface="Arial"/>
              </a:defRPr>
            </a:pPr>
            <a:r>
              <a:rPr lang="en-ZA" sz="2000" dirty="0">
                <a:latin typeface="Arial" panose="020B0604020202020204" pitchFamily="34" charset="0"/>
                <a:cs typeface="Arial" panose="020B0604020202020204" pitchFamily="34" charset="0"/>
              </a:rPr>
              <a:t>Building an understanding of the new mandate, sense of cohesion and commitment to a shared vision </a:t>
            </a:r>
          </a:p>
          <a:p>
            <a:pPr lvl="1" algn="just">
              <a:lnSpc>
                <a:spcPct val="110000"/>
              </a:lnSpc>
              <a:spcBef>
                <a:spcPts val="0"/>
              </a:spcBef>
              <a:buFont typeface="Courier New" panose="02070309020205020404" pitchFamily="49" charset="0"/>
              <a:buChar char="o"/>
              <a:defRPr sz="1638">
                <a:latin typeface="Arial"/>
                <a:ea typeface="Arial"/>
                <a:cs typeface="Arial"/>
                <a:sym typeface="Arial"/>
              </a:defRPr>
            </a:pPr>
            <a:r>
              <a:rPr lang="en-ZA" sz="2000" dirty="0">
                <a:latin typeface="Arial" panose="020B0604020202020204" pitchFamily="34" charset="0"/>
                <a:cs typeface="Arial" panose="020B0604020202020204" pitchFamily="34" charset="0"/>
              </a:rPr>
              <a:t>Engendering work ethic around the public service motto of ”We belong. We care. We serve.”</a:t>
            </a:r>
          </a:p>
          <a:p>
            <a:pPr lvl="1" algn="just">
              <a:lnSpc>
                <a:spcPct val="110000"/>
              </a:lnSpc>
              <a:spcBef>
                <a:spcPts val="0"/>
              </a:spcBef>
              <a:buFont typeface="Courier New" panose="02070309020205020404" pitchFamily="49" charset="0"/>
              <a:buChar char="o"/>
              <a:defRPr sz="1638">
                <a:latin typeface="Arial"/>
                <a:ea typeface="Arial"/>
                <a:cs typeface="Arial"/>
                <a:sym typeface="Arial"/>
              </a:defRPr>
            </a:pPr>
            <a:r>
              <a:rPr lang="en-ZA" sz="2000" dirty="0">
                <a:latin typeface="Arial" panose="020B0604020202020204" pitchFamily="34" charset="0"/>
                <a:cs typeface="Arial" panose="020B0604020202020204" pitchFamily="34" charset="0"/>
              </a:rPr>
              <a:t>Embracing a growing mandate and demand while delivering results with the same resources</a:t>
            </a:r>
          </a:p>
          <a:p>
            <a:pPr algn="just">
              <a:lnSpc>
                <a:spcPct val="110000"/>
              </a:lnSpc>
              <a:spcBef>
                <a:spcPts val="0"/>
              </a:spcBef>
              <a:defRPr sz="1638">
                <a:latin typeface="Arial"/>
                <a:ea typeface="Arial"/>
                <a:cs typeface="Arial"/>
                <a:sym typeface="Arial"/>
              </a:defRPr>
            </a:pPr>
            <a:r>
              <a:rPr lang="en-ZA" sz="2400" dirty="0">
                <a:latin typeface="Arial" panose="020B0604020202020204" pitchFamily="34" charset="0"/>
                <a:cs typeface="Arial" panose="020B0604020202020204" pitchFamily="34" charset="0"/>
              </a:rPr>
              <a:t>Nonetheless the department, which only started operating as Budget Vote 31 on Small Business on 1 April 2015, is proud of achieving:</a:t>
            </a:r>
          </a:p>
          <a:p>
            <a:pPr lvl="1" algn="just">
              <a:lnSpc>
                <a:spcPct val="110000"/>
              </a:lnSpc>
              <a:spcBef>
                <a:spcPts val="0"/>
              </a:spcBef>
              <a:buFont typeface="Courier New" panose="02070309020205020404" pitchFamily="49" charset="0"/>
              <a:buChar char="o"/>
              <a:defRPr sz="1638">
                <a:latin typeface="Arial"/>
                <a:ea typeface="Arial"/>
                <a:cs typeface="Arial"/>
                <a:sym typeface="Arial"/>
              </a:defRPr>
            </a:pPr>
            <a:r>
              <a:rPr lang="en-ZA" sz="2000" dirty="0">
                <a:solidFill>
                  <a:schemeClr val="tx1"/>
                </a:solidFill>
                <a:latin typeface="Arial" panose="020B0604020202020204" pitchFamily="34" charset="0"/>
                <a:cs typeface="Arial" panose="020B0604020202020204" pitchFamily="34" charset="0"/>
              </a:rPr>
              <a:t>Ushered in our understanding of the Small Business Mandate since 2015 which has transformed into the Portfolio Approach which we currently employ</a:t>
            </a:r>
          </a:p>
          <a:p>
            <a:pPr lvl="1" algn="just">
              <a:lnSpc>
                <a:spcPct val="110000"/>
              </a:lnSpc>
              <a:spcBef>
                <a:spcPts val="0"/>
              </a:spcBef>
              <a:buFont typeface="Courier New" panose="02070309020205020404" pitchFamily="49" charset="0"/>
              <a:buChar char="o"/>
              <a:defRPr sz="1638">
                <a:latin typeface="Arial"/>
                <a:ea typeface="Arial"/>
                <a:cs typeface="Arial"/>
                <a:sym typeface="Arial"/>
              </a:defRPr>
            </a:pPr>
            <a:r>
              <a:rPr lang="en-ZA" sz="2000" dirty="0">
                <a:latin typeface="Arial" panose="020B0604020202020204" pitchFamily="34" charset="0"/>
                <a:cs typeface="Arial" panose="020B0604020202020204" pitchFamily="34" charset="0"/>
              </a:rPr>
              <a:t>Two successive unqualified audit reports with significantly less audit findings in 2016/17 as compared 2015/16</a:t>
            </a:r>
          </a:p>
          <a:p>
            <a:pPr lvl="1" algn="just">
              <a:lnSpc>
                <a:spcPct val="110000"/>
              </a:lnSpc>
              <a:spcBef>
                <a:spcPts val="0"/>
              </a:spcBef>
              <a:buFont typeface="Courier New" panose="02070309020205020404" pitchFamily="49" charset="0"/>
              <a:buChar char="o"/>
              <a:defRPr sz="1638">
                <a:latin typeface="Arial"/>
                <a:ea typeface="Arial"/>
                <a:cs typeface="Arial"/>
                <a:sym typeface="Arial"/>
              </a:defRPr>
            </a:pPr>
            <a:r>
              <a:rPr lang="en-ZA" sz="2000" dirty="0">
                <a:latin typeface="Arial" panose="020B0604020202020204" pitchFamily="34" charset="0"/>
                <a:cs typeface="Arial" panose="020B0604020202020204" pitchFamily="34" charset="0"/>
              </a:rPr>
              <a:t>Reducing the vacancy rate of </a:t>
            </a:r>
            <a:r>
              <a:rPr lang="en-ZA" sz="2000" dirty="0">
                <a:solidFill>
                  <a:schemeClr val="tx1"/>
                </a:solidFill>
                <a:latin typeface="Arial" panose="020B0604020202020204" pitchFamily="34" charset="0"/>
                <a:cs typeface="Arial" panose="020B0604020202020204" pitchFamily="34" charset="0"/>
              </a:rPr>
              <a:t>23%</a:t>
            </a:r>
            <a:r>
              <a:rPr lang="en-ZA" sz="2000" dirty="0">
                <a:latin typeface="Arial" panose="020B0604020202020204" pitchFamily="34" charset="0"/>
                <a:cs typeface="Arial" panose="020B0604020202020204" pitchFamily="34" charset="0"/>
              </a:rPr>
              <a:t> as 30 Sep-2015 to 11.9% at 31 March 2018</a:t>
            </a:r>
          </a:p>
          <a:p>
            <a:pPr lvl="1" algn="just">
              <a:lnSpc>
                <a:spcPct val="110000"/>
              </a:lnSpc>
              <a:spcBef>
                <a:spcPts val="0"/>
              </a:spcBef>
              <a:buFont typeface="Courier New" panose="02070309020205020404" pitchFamily="49" charset="0"/>
              <a:buChar char="o"/>
              <a:defRPr sz="1638">
                <a:latin typeface="Arial"/>
                <a:ea typeface="Arial"/>
                <a:cs typeface="Arial"/>
                <a:sym typeface="Arial"/>
              </a:defRPr>
            </a:pPr>
            <a:r>
              <a:rPr lang="en-ZA" sz="2000" dirty="0">
                <a:latin typeface="Arial" panose="020B0604020202020204" pitchFamily="34" charset="0"/>
                <a:cs typeface="Arial" panose="020B0604020202020204" pitchFamily="34" charset="0"/>
              </a:rPr>
              <a:t>Exceeding the standard of 50% women in SMS positions since 2015/16</a:t>
            </a:r>
          </a:p>
          <a:p>
            <a:pPr lvl="1" algn="just">
              <a:lnSpc>
                <a:spcPct val="110000"/>
              </a:lnSpc>
              <a:spcBef>
                <a:spcPts val="0"/>
              </a:spcBef>
              <a:buFont typeface="Courier New" panose="02070309020205020404" pitchFamily="49" charset="0"/>
              <a:buChar char="o"/>
              <a:defRPr sz="1638">
                <a:latin typeface="Arial"/>
                <a:ea typeface="Arial"/>
                <a:cs typeface="Arial"/>
                <a:sym typeface="Arial"/>
              </a:defRPr>
            </a:pPr>
            <a:r>
              <a:rPr lang="en-ZA" sz="2000" dirty="0">
                <a:latin typeface="Arial" panose="020B0604020202020204" pitchFamily="34" charset="0"/>
                <a:cs typeface="Arial" panose="020B0604020202020204" pitchFamily="34" charset="0"/>
              </a:rPr>
              <a:t>Achieved 100% payment of valid invoices within 30 days </a:t>
            </a:r>
          </a:p>
          <a:p>
            <a:pPr algn="just">
              <a:lnSpc>
                <a:spcPct val="110000"/>
              </a:lnSpc>
              <a:spcBef>
                <a:spcPts val="0"/>
              </a:spcBef>
              <a:defRPr sz="1638">
                <a:latin typeface="Arial"/>
                <a:ea typeface="Arial"/>
                <a:cs typeface="Arial"/>
                <a:sym typeface="Arial"/>
              </a:defRPr>
            </a:pPr>
            <a:r>
              <a:rPr lang="en-ZA" sz="2400" b="1" cap="small" dirty="0">
                <a:latin typeface="Arial" panose="020B0604020202020204" pitchFamily="34" charset="0"/>
                <a:cs typeface="Arial" panose="020B0604020202020204" pitchFamily="34" charset="0"/>
              </a:rPr>
              <a:t>Challenge</a:t>
            </a:r>
            <a:r>
              <a:rPr lang="en-ZA" sz="2400" dirty="0">
                <a:latin typeface="Arial" panose="020B0604020202020204" pitchFamily="34" charset="0"/>
                <a:cs typeface="Arial" panose="020B0604020202020204" pitchFamily="34" charset="0"/>
              </a:rPr>
              <a:t>: The department still has a long-way (2-3 years) to before it will stabilise. While its APP is determined by its budget, aspirational milestones include:</a:t>
            </a:r>
          </a:p>
          <a:p>
            <a:pPr lvl="1" algn="just">
              <a:lnSpc>
                <a:spcPct val="110000"/>
              </a:lnSpc>
              <a:spcBef>
                <a:spcPts val="0"/>
              </a:spcBef>
              <a:defRPr sz="1638">
                <a:latin typeface="Arial"/>
                <a:ea typeface="Arial"/>
                <a:cs typeface="Arial"/>
                <a:sym typeface="Arial"/>
              </a:defRPr>
            </a:pPr>
            <a:r>
              <a:rPr lang="en-ZA" sz="2000" dirty="0">
                <a:latin typeface="Arial" panose="020B0604020202020204" pitchFamily="34" charset="0"/>
                <a:cs typeface="Arial" panose="020B0604020202020204" pitchFamily="34" charset="0"/>
              </a:rPr>
              <a:t>Approval and implementation of the final structure including the filling of DDG positions </a:t>
            </a:r>
          </a:p>
          <a:p>
            <a:pPr lvl="1" algn="just">
              <a:lnSpc>
                <a:spcPct val="110000"/>
              </a:lnSpc>
              <a:spcBef>
                <a:spcPts val="0"/>
              </a:spcBef>
              <a:defRPr sz="1638">
                <a:latin typeface="Arial"/>
                <a:ea typeface="Arial"/>
                <a:cs typeface="Arial"/>
                <a:sym typeface="Arial"/>
              </a:defRPr>
            </a:pPr>
            <a:r>
              <a:rPr lang="en-ZA" sz="2000" dirty="0">
                <a:latin typeface="Arial" panose="020B0604020202020204" pitchFamily="34" charset="0"/>
                <a:cs typeface="Arial" panose="020B0604020202020204" pitchFamily="34" charset="0"/>
              </a:rPr>
              <a:t>Conclusion of the 2014 NMOS process and additional Cost of Employment budget to continue reskilling, development and recruitment of specialist skills like research, economic modelling, monitoring and evaluations; programme design, proposals writing, project management; a cadre with business acumen and an entrepreneurial philosophy</a:t>
            </a:r>
          </a:p>
          <a:p>
            <a:pPr lvl="1" algn="just">
              <a:lnSpc>
                <a:spcPct val="110000"/>
              </a:lnSpc>
              <a:spcBef>
                <a:spcPts val="0"/>
              </a:spcBef>
              <a:defRPr sz="1638">
                <a:latin typeface="Arial"/>
                <a:ea typeface="Arial"/>
                <a:cs typeface="Arial"/>
                <a:sym typeface="Arial"/>
              </a:defRPr>
            </a:pPr>
            <a:r>
              <a:rPr lang="en-ZA" sz="2000" dirty="0">
                <a:latin typeface="Arial" panose="020B0604020202020204" pitchFamily="34" charset="0"/>
                <a:cs typeface="Arial" panose="020B0604020202020204" pitchFamily="34" charset="0"/>
              </a:rPr>
              <a:t>Institutionalised culture of compliance </a:t>
            </a:r>
          </a:p>
          <a:p>
            <a:pPr lvl="1" algn="just">
              <a:lnSpc>
                <a:spcPct val="110000"/>
              </a:lnSpc>
              <a:spcBef>
                <a:spcPts val="0"/>
              </a:spcBef>
              <a:defRPr sz="1638">
                <a:latin typeface="Arial"/>
                <a:ea typeface="Arial"/>
                <a:cs typeface="Arial"/>
                <a:sym typeface="Arial"/>
              </a:defRPr>
            </a:pPr>
            <a:r>
              <a:rPr lang="en-ZA" sz="2000" dirty="0">
                <a:latin typeface="Arial" panose="020B0604020202020204" pitchFamily="34" charset="0"/>
                <a:cs typeface="Arial" panose="020B0604020202020204" pitchFamily="34" charset="0"/>
              </a:rPr>
              <a:t>A conducive organisational culture of respect, collegiality and service  </a:t>
            </a:r>
          </a:p>
          <a:p>
            <a:pPr lvl="1" algn="just">
              <a:lnSpc>
                <a:spcPct val="110000"/>
              </a:lnSpc>
              <a:spcBef>
                <a:spcPts val="0"/>
              </a:spcBef>
              <a:defRPr sz="1638">
                <a:latin typeface="Arial"/>
                <a:ea typeface="Arial"/>
                <a:cs typeface="Arial"/>
                <a:sym typeface="Arial"/>
              </a:defRPr>
            </a:pPr>
            <a:r>
              <a:rPr lang="en-ZA" sz="2000" dirty="0">
                <a:latin typeface="Arial" panose="020B0604020202020204" pitchFamily="34" charset="0"/>
                <a:cs typeface="Arial" panose="020B0604020202020204" pitchFamily="34" charset="0"/>
              </a:rPr>
              <a:t>Automated client interface systems to improve turnaround times and reduce time spent office bound</a:t>
            </a:r>
            <a:endParaRPr dirty="0"/>
          </a:p>
        </p:txBody>
      </p:sp>
      <p:pic>
        <p:nvPicPr>
          <p:cNvPr id="639" name="Picture 5" descr="Picture 5"/>
          <p:cNvPicPr>
            <a:picLocks noChangeAspect="1"/>
          </p:cNvPicPr>
          <p:nvPr/>
        </p:nvPicPr>
        <p:blipFill>
          <a:blip r:embed="rId3" cstate="print">
            <a:extLst/>
          </a:blip>
          <a:srcRect t="24292" b="22405"/>
          <a:stretch>
            <a:fillRect/>
          </a:stretch>
        </p:blipFill>
        <p:spPr>
          <a:xfrm>
            <a:off x="88044" y="6217325"/>
            <a:ext cx="1877889" cy="570325"/>
          </a:xfrm>
          <a:prstGeom prst="rect">
            <a:avLst/>
          </a:prstGeom>
          <a:ln w="12700">
            <a:miter lim="400000"/>
          </a:ln>
        </p:spPr>
      </p:pic>
      <p:sp>
        <p:nvSpPr>
          <p:cNvPr id="7" name="Right Triangle 6">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636" name="Slide Number Placeholder 2"/>
          <p:cNvSpPr>
            <a:spLocks noGrp="1"/>
          </p:cNvSpPr>
          <p:nvPr>
            <p:ph type="sldNum" sz="quarter" idx="2"/>
          </p:nvPr>
        </p:nvSpPr>
        <p:spPr>
          <a:xfrm>
            <a:off x="8821740" y="6549656"/>
            <a:ext cx="226567" cy="325222"/>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sz="1600" b="1">
                <a:solidFill>
                  <a:schemeClr val="bg1"/>
                </a:solidFill>
                <a:latin typeface="Arial" panose="020B0604020202020204" pitchFamily="34" charset="0"/>
                <a:cs typeface="Arial" panose="020B0604020202020204" pitchFamily="34" charset="0"/>
              </a:rPr>
              <a:pPr/>
              <a:t>6</a:t>
            </a:fld>
            <a:endParaRPr sz="1600" b="1" dirty="0">
              <a:solidFill>
                <a:schemeClr val="bg1"/>
              </a:solidFill>
              <a:latin typeface="Arial" panose="020B0604020202020204" pitchFamily="34" charset="0"/>
              <a:cs typeface="Arial" panose="020B0604020202020204" pitchFamily="34" charset="0"/>
            </a:endParaRPr>
          </a:p>
        </p:txBody>
      </p:sp>
      <p:sp>
        <p:nvSpPr>
          <p:cNvPr id="8" name="Content Placeholder 6"/>
          <p:cNvSpPr txBox="1">
            <a:spLocks/>
          </p:cNvSpPr>
          <p:nvPr/>
        </p:nvSpPr>
        <p:spPr bwMode="auto">
          <a:xfrm>
            <a:off x="0" y="21266"/>
            <a:ext cx="9143999" cy="762000"/>
          </a:xfrm>
          <a:prstGeom prst="rect">
            <a:avLst/>
          </a:prstGeom>
          <a:solidFill>
            <a:schemeClr val="accent3">
              <a:lumMod val="40000"/>
              <a:lumOff val="6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r"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0" cap="small" spc="0" normalizeH="0" noProof="0" dirty="0">
                <a:ln>
                  <a:noFill/>
                </a:ln>
                <a:solidFill>
                  <a:srgbClr val="000000"/>
                </a:solidFill>
                <a:effectLst/>
                <a:uLnTx/>
                <a:uFillTx/>
                <a:latin typeface="Arial" pitchFamily="34" charset="0"/>
                <a:ea typeface="+mn-ea"/>
                <a:cs typeface="Arial" pitchFamily="34" charset="0"/>
              </a:rPr>
              <a:t>Establishment of the Department</a:t>
            </a:r>
          </a:p>
        </p:txBody>
      </p:sp>
    </p:spTree>
    <p:extLst>
      <p:ext uri="{BB962C8B-B14F-4D97-AF65-F5344CB8AC3E}">
        <p14:creationId xmlns:p14="http://schemas.microsoft.com/office/powerpoint/2010/main" xmlns="" val="1026386902"/>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 name="Picture 4" descr="Picture 4"/>
          <p:cNvPicPr>
            <a:picLocks noChangeAspect="1"/>
          </p:cNvPicPr>
          <p:nvPr/>
        </p:nvPicPr>
        <p:blipFill>
          <a:blip r:embed="rId3" cstate="print">
            <a:extLst/>
          </a:blip>
          <a:srcRect t="24292" b="22405"/>
          <a:stretch>
            <a:fillRect/>
          </a:stretch>
        </p:blipFill>
        <p:spPr>
          <a:xfrm>
            <a:off x="0" y="6210300"/>
            <a:ext cx="1752600" cy="625930"/>
          </a:xfrm>
          <a:prstGeom prst="rect">
            <a:avLst/>
          </a:prstGeom>
          <a:ln w="12700">
            <a:miter lim="400000"/>
          </a:ln>
        </p:spPr>
      </p:pic>
      <p:sp>
        <p:nvSpPr>
          <p:cNvPr id="790" name="Title 1"/>
          <p:cNvSpPr>
            <a:spLocks noGrp="1"/>
          </p:cNvSpPr>
          <p:nvPr>
            <p:ph type="title"/>
          </p:nvPr>
        </p:nvSpPr>
        <p:spPr>
          <a:xfrm>
            <a:off x="0" y="0"/>
            <a:ext cx="9144000" cy="850605"/>
          </a:xfrm>
          <a:prstGeom prst="rect">
            <a:avLst/>
          </a:prstGeom>
          <a:solidFill>
            <a:srgbClr val="C3D69B"/>
          </a:solidFill>
          <a:effectLst>
            <a:outerShdw blurRad="50800" dist="50800" dir="5400000" rotWithShape="0">
              <a:schemeClr val="accent6"/>
            </a:outerShdw>
          </a:effectLst>
        </p:spPr>
        <p:txBody>
          <a:bodyPr>
            <a:normAutofit fontScale="90000"/>
          </a:bodyPr>
          <a:lstStyle>
            <a:lvl1pPr algn="r">
              <a:defRPr sz="3600" cap="small">
                <a:latin typeface="Arial"/>
                <a:ea typeface="Arial"/>
                <a:cs typeface="Arial"/>
                <a:sym typeface="Arial"/>
              </a:defRPr>
            </a:lvl1pPr>
          </a:lstStyle>
          <a:p>
            <a:r>
              <a:rPr lang="en-ZA" sz="3200" b="1" dirty="0"/>
              <a:t>Programme 2: Risk Identification and Mitigation </a:t>
            </a:r>
          </a:p>
        </p:txBody>
      </p:sp>
      <p:graphicFrame>
        <p:nvGraphicFramePr>
          <p:cNvPr id="2" name="Table 1"/>
          <p:cNvGraphicFramePr>
            <a:graphicFrameLocks noGrp="1"/>
          </p:cNvGraphicFramePr>
          <p:nvPr>
            <p:extLst>
              <p:ext uri="{D42A27DB-BD31-4B8C-83A1-F6EECF244321}">
                <p14:modId xmlns:p14="http://schemas.microsoft.com/office/powerpoint/2010/main" xmlns="" val="1910920887"/>
              </p:ext>
            </p:extLst>
          </p:nvPr>
        </p:nvGraphicFramePr>
        <p:xfrm>
          <a:off x="24830" y="910535"/>
          <a:ext cx="9119171" cy="5383994"/>
        </p:xfrm>
        <a:graphic>
          <a:graphicData uri="http://schemas.openxmlformats.org/drawingml/2006/table">
            <a:tbl>
              <a:tblPr firstRow="1" firstCol="1" bandRow="1"/>
              <a:tblGrid>
                <a:gridCol w="1829728">
                  <a:extLst>
                    <a:ext uri="{9D8B030D-6E8A-4147-A177-3AD203B41FA5}">
                      <a16:colId xmlns:a16="http://schemas.microsoft.com/office/drawing/2014/main" xmlns="" val="20000"/>
                    </a:ext>
                  </a:extLst>
                </a:gridCol>
                <a:gridCol w="2207079">
                  <a:extLst>
                    <a:ext uri="{9D8B030D-6E8A-4147-A177-3AD203B41FA5}">
                      <a16:colId xmlns:a16="http://schemas.microsoft.com/office/drawing/2014/main" xmlns="" val="20001"/>
                    </a:ext>
                  </a:extLst>
                </a:gridCol>
                <a:gridCol w="2402958">
                  <a:extLst>
                    <a:ext uri="{9D8B030D-6E8A-4147-A177-3AD203B41FA5}">
                      <a16:colId xmlns:a16="http://schemas.microsoft.com/office/drawing/2014/main" xmlns="" val="20002"/>
                    </a:ext>
                  </a:extLst>
                </a:gridCol>
                <a:gridCol w="2679406">
                  <a:extLst>
                    <a:ext uri="{9D8B030D-6E8A-4147-A177-3AD203B41FA5}">
                      <a16:colId xmlns:a16="http://schemas.microsoft.com/office/drawing/2014/main" xmlns="" val="20003"/>
                    </a:ext>
                  </a:extLst>
                </a:gridCol>
              </a:tblGrid>
              <a:tr h="392131">
                <a:tc>
                  <a:txBody>
                    <a:bodyPr/>
                    <a:lstStyle/>
                    <a:p>
                      <a:pPr algn="l">
                        <a:lnSpc>
                          <a:spcPct val="110000"/>
                        </a:lnSpc>
                        <a:spcBef>
                          <a:spcPts val="500"/>
                        </a:spcBef>
                        <a:spcAft>
                          <a:spcPts val="500"/>
                        </a:spcAft>
                      </a:pPr>
                      <a:r>
                        <a:rPr lang="en-ZA" sz="1100" b="1" cap="small" baseline="0" dirty="0">
                          <a:effectLst/>
                          <a:latin typeface="Arial" panose="020B0604020202020204" pitchFamily="34" charset="0"/>
                          <a:ea typeface="Calibri" panose="020F0502020204030204" pitchFamily="34" charset="0"/>
                          <a:cs typeface="Arial" panose="020B0604020202020204" pitchFamily="34" charset="0"/>
                        </a:rPr>
                        <a:t>Strategic Goal</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52855" marR="5285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l">
                        <a:lnSpc>
                          <a:spcPct val="110000"/>
                        </a:lnSpc>
                        <a:spcBef>
                          <a:spcPts val="500"/>
                        </a:spcBef>
                        <a:spcAft>
                          <a:spcPts val="500"/>
                        </a:spcAft>
                      </a:pPr>
                      <a:r>
                        <a:rPr lang="en-ZA" sz="1100" b="1" cap="small" baseline="0" dirty="0">
                          <a:effectLst/>
                          <a:latin typeface="Arial" panose="020B0604020202020204" pitchFamily="34" charset="0"/>
                          <a:ea typeface="Calibri" panose="020F0502020204030204" pitchFamily="34" charset="0"/>
                          <a:cs typeface="Arial" panose="020B0604020202020204" pitchFamily="34" charset="0"/>
                        </a:rPr>
                        <a:t>Strategic Objective</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52855" marR="5285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l">
                        <a:lnSpc>
                          <a:spcPct val="110000"/>
                        </a:lnSpc>
                        <a:spcBef>
                          <a:spcPts val="500"/>
                        </a:spcBef>
                        <a:spcAft>
                          <a:spcPts val="500"/>
                        </a:spcAft>
                      </a:pPr>
                      <a:r>
                        <a:rPr lang="en-ZA" sz="1100" b="1" cap="sm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Identified Risk</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52855" marR="5285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l">
                        <a:lnSpc>
                          <a:spcPct val="110000"/>
                        </a:lnSpc>
                        <a:spcBef>
                          <a:spcPts val="500"/>
                        </a:spcBef>
                        <a:spcAft>
                          <a:spcPts val="500"/>
                        </a:spcAft>
                      </a:pPr>
                      <a:r>
                        <a:rPr lang="en-ZA" sz="1100" b="1" cap="sm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Mitigation needed</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52855" marR="5285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extLst>
                  <a:ext uri="{0D108BD9-81ED-4DB2-BD59-A6C34878D82A}">
                    <a16:rowId xmlns:a16="http://schemas.microsoft.com/office/drawing/2014/main" xmlns="" val="10000"/>
                  </a:ext>
                </a:extLst>
              </a:tr>
              <a:tr h="1011429">
                <a:tc rowSpan="3">
                  <a:txBody>
                    <a:bodyPr/>
                    <a:lstStyle/>
                    <a:p>
                      <a:pPr algn="l">
                        <a:lnSpc>
                          <a:spcPct val="110000"/>
                        </a:lnSpc>
                        <a:spcBef>
                          <a:spcPts val="500"/>
                        </a:spcBef>
                        <a:spcAft>
                          <a:spcPts val="500"/>
                        </a:spcAft>
                      </a:pPr>
                      <a:r>
                        <a:rPr lang="en-ZA" sz="1200" b="1" dirty="0">
                          <a:effectLst/>
                          <a:latin typeface="Arial" panose="020B0604020202020204" pitchFamily="34" charset="0"/>
                          <a:ea typeface="Calibri" panose="020F0502020204030204" pitchFamily="34" charset="0"/>
                          <a:cs typeface="Arial" panose="020B0604020202020204" pitchFamily="34" charset="0"/>
                        </a:rPr>
                        <a:t>1:</a:t>
                      </a:r>
                      <a:r>
                        <a:rPr lang="en-ZA" sz="1200" b="1" kern="1200" dirty="0">
                          <a:effectLst/>
                          <a:latin typeface="Arial" panose="020B0604020202020204" pitchFamily="34" charset="0"/>
                          <a:ea typeface="Calibri" panose="020F0502020204030204" pitchFamily="34" charset="0"/>
                          <a:cs typeface="Arial" panose="020B0604020202020204" pitchFamily="34" charset="0"/>
                        </a:rPr>
                        <a:t> Policy and planning coherence in the sector, that promotes an enabling ecosystem for SMME’s and co-operatives.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52855" marR="5285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R="21590" algn="l">
                        <a:lnSpc>
                          <a:spcPct val="110000"/>
                        </a:lnSpc>
                        <a:spcBef>
                          <a:spcPts val="500"/>
                        </a:spcBef>
                        <a:spcAft>
                          <a:spcPts val="500"/>
                        </a:spcAft>
                      </a:pPr>
                      <a:r>
                        <a:rPr lang="en-ZA" sz="1200">
                          <a:effectLst/>
                          <a:latin typeface="Arial" panose="020B0604020202020204" pitchFamily="34" charset="0"/>
                          <a:ea typeface="Calibri" panose="020F0502020204030204" pitchFamily="34" charset="0"/>
                          <a:cs typeface="Arial" panose="020B0604020202020204" pitchFamily="34" charset="0"/>
                        </a:rPr>
                        <a:t>1.1 Reduced regulatory burdens and a conducive legislative and policy environment for SMME’s and co-operatives.</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52855" marR="5285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228600" marR="21590" indent="-228600" algn="l">
                        <a:lnSpc>
                          <a:spcPct val="110000"/>
                        </a:lnSpc>
                        <a:spcBef>
                          <a:spcPts val="500"/>
                        </a:spcBef>
                        <a:spcAft>
                          <a:spcPts val="500"/>
                        </a:spcAft>
                        <a:buFont typeface="Arial" panose="020B0604020202020204" pitchFamily="34" charset="0"/>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Resistance from affected stakeholders</a:t>
                      </a:r>
                    </a:p>
                    <a:p>
                      <a:pPr marL="228600" marR="21590" indent="-228600" algn="l">
                        <a:lnSpc>
                          <a:spcPct val="110000"/>
                        </a:lnSpc>
                        <a:spcBef>
                          <a:spcPts val="500"/>
                        </a:spcBef>
                        <a:spcAft>
                          <a:spcPts val="500"/>
                        </a:spcAft>
                        <a:buFont typeface="Arial" panose="020B0604020202020204" pitchFamily="34" charset="0"/>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 Resource constraints</a:t>
                      </a:r>
                    </a:p>
                  </a:txBody>
                  <a:tcPr marL="52855" marR="5285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228600" marR="21590" indent="-228600" algn="l">
                        <a:lnSpc>
                          <a:spcPct val="110000"/>
                        </a:lnSpc>
                        <a:spcBef>
                          <a:spcPts val="500"/>
                        </a:spcBef>
                        <a:spcAft>
                          <a:spcPts val="500"/>
                        </a:spcAft>
                        <a:buFont typeface="+mj-lt"/>
                        <a:buAutoNum type="arabicPeriod"/>
                      </a:pPr>
                      <a:r>
                        <a:rPr lang="en-ZA" sz="1200" dirty="0">
                          <a:effectLst/>
                          <a:latin typeface="Arial" panose="020B0604020202020204" pitchFamily="34" charset="0"/>
                          <a:ea typeface="Calibri" panose="020F0502020204030204" pitchFamily="34" charset="0"/>
                          <a:cs typeface="Times New Roman" panose="02020603050405020304" pitchFamily="18" charset="0"/>
                        </a:rPr>
                        <a:t>Strengthen partnerships with, entities, COGTA, SALGA and provincial stakeholders.</a:t>
                      </a:r>
                    </a:p>
                    <a:p>
                      <a:pPr marR="21590" algn="l">
                        <a:lnSpc>
                          <a:spcPct val="110000"/>
                        </a:lnSpc>
                        <a:spcBef>
                          <a:spcPts val="500"/>
                        </a:spcBef>
                        <a:spcAft>
                          <a:spcPts val="5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p>
                  </a:txBody>
                  <a:tcPr marL="52855" marR="5285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r h="1185418">
                <a:tc vMerge="1">
                  <a:txBody>
                    <a:bodyPr/>
                    <a:lstStyle/>
                    <a:p>
                      <a:endParaRPr lang="en-ZA"/>
                    </a:p>
                  </a:txBody>
                  <a:tcPr/>
                </a:tc>
                <a:tc>
                  <a:txBody>
                    <a:bodyPr/>
                    <a:lstStyle/>
                    <a:p>
                      <a:pPr marR="21590" algn="l">
                        <a:lnSpc>
                          <a:spcPct val="110000"/>
                        </a:lnSpc>
                        <a:spcBef>
                          <a:spcPts val="500"/>
                        </a:spcBef>
                        <a:spcAft>
                          <a:spcPts val="500"/>
                        </a:spcAft>
                      </a:pPr>
                      <a:r>
                        <a:rPr lang="en-ZA" sz="1200" dirty="0">
                          <a:effectLst/>
                          <a:latin typeface="Arial" panose="020B0604020202020204" pitchFamily="34" charset="0"/>
                          <a:ea typeface="Calibri" panose="020F0502020204030204" pitchFamily="34" charset="0"/>
                          <a:cs typeface="Arial" panose="020B0604020202020204" pitchFamily="34" charset="0"/>
                        </a:rPr>
                        <a:t>1.2 Integrated approach to planning, monitoring and evaluation of the SMMEs and Co-operatives sector, to inform policy decision making.</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52855" marR="5285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171450" marR="21590" indent="-171450" algn="l">
                        <a:lnSpc>
                          <a:spcPct val="110000"/>
                        </a:lnSpc>
                        <a:spcBef>
                          <a:spcPts val="500"/>
                        </a:spcBef>
                        <a:spcAft>
                          <a:spcPts val="500"/>
                        </a:spcAft>
                        <a:buFont typeface="Arial" panose="020B0604020202020204" pitchFamily="34" charset="0"/>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Inability to promote coherent planning through legislation and policies.</a:t>
                      </a:r>
                    </a:p>
                    <a:p>
                      <a:pPr marL="171450" marR="21590" indent="-171450" algn="l">
                        <a:lnSpc>
                          <a:spcPct val="110000"/>
                        </a:lnSpc>
                        <a:spcBef>
                          <a:spcPts val="500"/>
                        </a:spcBef>
                        <a:spcAft>
                          <a:spcPts val="500"/>
                        </a:spcAft>
                        <a:buFont typeface="Arial" panose="020B0604020202020204" pitchFamily="34" charset="0"/>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 Lack of cooperation by municipalities.</a:t>
                      </a:r>
                    </a:p>
                  </a:txBody>
                  <a:tcPr marL="52855" marR="5285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228600" marR="21590" indent="-228600" algn="l">
                        <a:lnSpc>
                          <a:spcPct val="110000"/>
                        </a:lnSpc>
                        <a:spcBef>
                          <a:spcPts val="500"/>
                        </a:spcBef>
                        <a:spcAft>
                          <a:spcPts val="500"/>
                        </a:spcAft>
                        <a:buFont typeface="+mj-lt"/>
                        <a:buAutoNum type="arabicPeriod" startAt="2"/>
                      </a:pPr>
                      <a:r>
                        <a:rPr lang="en-ZA" sz="1200" dirty="0">
                          <a:effectLst/>
                          <a:latin typeface="Arial" panose="020B0604020202020204" pitchFamily="34" charset="0"/>
                          <a:ea typeface="Calibri" panose="020F0502020204030204" pitchFamily="34" charset="0"/>
                          <a:cs typeface="Times New Roman" panose="02020603050405020304" pitchFamily="18" charset="0"/>
                        </a:rPr>
                        <a:t>Strengthen partnerships with, entities, COGTA, SALGA and provincial stakeholders.</a:t>
                      </a:r>
                    </a:p>
                    <a:p>
                      <a:pPr marL="228600" marR="21590" indent="-228600" algn="l">
                        <a:lnSpc>
                          <a:spcPct val="110000"/>
                        </a:lnSpc>
                        <a:spcBef>
                          <a:spcPts val="500"/>
                        </a:spcBef>
                        <a:spcAft>
                          <a:spcPts val="500"/>
                        </a:spcAft>
                        <a:buFont typeface="+mj-lt"/>
                        <a:buAutoNum type="arabicPeriod" startAt="2"/>
                      </a:pPr>
                      <a:r>
                        <a:rPr lang="en-ZA" sz="1200" dirty="0">
                          <a:effectLst/>
                          <a:latin typeface="Arial" panose="020B0604020202020204" pitchFamily="34" charset="0"/>
                          <a:ea typeface="Calibri" panose="020F0502020204030204" pitchFamily="34" charset="0"/>
                          <a:cs typeface="Times New Roman" panose="02020603050405020304" pitchFamily="18" charset="0"/>
                        </a:rPr>
                        <a:t>DSBD representation on SEIAS Steering Committee</a:t>
                      </a:r>
                    </a:p>
                  </a:txBody>
                  <a:tcPr marL="52855" marR="5285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873931">
                <a:tc vMerge="1">
                  <a:txBody>
                    <a:bodyPr/>
                    <a:lstStyle/>
                    <a:p>
                      <a:endParaRPr lang="en-ZA"/>
                    </a:p>
                  </a:txBody>
                  <a:tcPr/>
                </a:tc>
                <a:tc>
                  <a:txBody>
                    <a:bodyPr/>
                    <a:lstStyle/>
                    <a:p>
                      <a:pPr marR="21590" algn="l">
                        <a:lnSpc>
                          <a:spcPct val="110000"/>
                        </a:lnSpc>
                        <a:spcBef>
                          <a:spcPts val="500"/>
                        </a:spcBef>
                        <a:spcAft>
                          <a:spcPts val="500"/>
                        </a:spcAft>
                      </a:pPr>
                      <a:r>
                        <a:rPr lang="en-ZA" sz="1200" dirty="0">
                          <a:effectLst/>
                          <a:latin typeface="Arial" panose="020B0604020202020204" pitchFamily="34" charset="0"/>
                          <a:ea typeface="Calibri" panose="020F0502020204030204" pitchFamily="34" charset="0"/>
                          <a:cs typeface="Arial" panose="020B0604020202020204" pitchFamily="34" charset="0"/>
                        </a:rPr>
                        <a:t>1.3 A comprehensive research agenda on key areas of support for SMME’s and co-operatives implemented.</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52855" marR="5285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171450" marR="21590" indent="-171450" algn="l">
                        <a:lnSpc>
                          <a:spcPct val="110000"/>
                        </a:lnSpc>
                        <a:spcBef>
                          <a:spcPts val="500"/>
                        </a:spcBef>
                        <a:spcAft>
                          <a:spcPts val="500"/>
                        </a:spcAft>
                        <a:buFont typeface="Arial" panose="020B0604020202020204" pitchFamily="34" charset="0"/>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Uncertainty on priority sectors to target.</a:t>
                      </a:r>
                    </a:p>
                    <a:p>
                      <a:pPr marL="171450" marR="21590" indent="-171450" algn="l">
                        <a:lnSpc>
                          <a:spcPct val="110000"/>
                        </a:lnSpc>
                        <a:spcBef>
                          <a:spcPts val="500"/>
                        </a:spcBef>
                        <a:spcAft>
                          <a:spcPts val="500"/>
                        </a:spcAft>
                        <a:buFont typeface="Arial" panose="020B0604020202020204" pitchFamily="34" charset="0"/>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 Resource constraints.</a:t>
                      </a:r>
                    </a:p>
                  </a:txBody>
                  <a:tcPr marL="52855" marR="5285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228600" marR="21590" indent="-228600" algn="l">
                        <a:lnSpc>
                          <a:spcPct val="110000"/>
                        </a:lnSpc>
                        <a:spcBef>
                          <a:spcPts val="500"/>
                        </a:spcBef>
                        <a:spcAft>
                          <a:spcPts val="500"/>
                        </a:spcAft>
                        <a:buFont typeface="+mj-lt"/>
                        <a:buAutoNum type="arabicPeriod" startAt="4"/>
                      </a:pPr>
                      <a:r>
                        <a:rPr lang="en-ZA" sz="1200" dirty="0">
                          <a:effectLst/>
                          <a:latin typeface="Arial" panose="020B0604020202020204" pitchFamily="34" charset="0"/>
                          <a:ea typeface="Calibri" panose="020F0502020204030204" pitchFamily="34" charset="0"/>
                          <a:cs typeface="Times New Roman" panose="02020603050405020304" pitchFamily="18" charset="0"/>
                        </a:rPr>
                        <a:t>National Accord with industry and sector prioritisation and approach.</a:t>
                      </a:r>
                    </a:p>
                    <a:p>
                      <a:pPr marL="228600" marR="21590" indent="-228600" algn="l">
                        <a:lnSpc>
                          <a:spcPct val="110000"/>
                        </a:lnSpc>
                        <a:spcBef>
                          <a:spcPts val="500"/>
                        </a:spcBef>
                        <a:spcAft>
                          <a:spcPts val="500"/>
                        </a:spcAft>
                        <a:buFont typeface="+mj-lt"/>
                        <a:buAutoNum type="arabicPeriod" startAt="4"/>
                      </a:pPr>
                      <a:r>
                        <a:rPr lang="en-ZA" sz="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Leverage partnerships in Research </a:t>
                      </a:r>
                    </a:p>
                  </a:txBody>
                  <a:tcPr marL="52855" marR="5285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3"/>
                  </a:ext>
                </a:extLst>
              </a:tr>
              <a:tr h="1334780">
                <a:tc>
                  <a:txBody>
                    <a:bodyPr/>
                    <a:lstStyle/>
                    <a:p>
                      <a:pPr algn="l">
                        <a:lnSpc>
                          <a:spcPct val="110000"/>
                        </a:lnSpc>
                        <a:spcBef>
                          <a:spcPts val="500"/>
                        </a:spcBef>
                        <a:spcAft>
                          <a:spcPts val="500"/>
                        </a:spcAft>
                      </a:pPr>
                      <a:r>
                        <a:rPr lang="en-ZA" sz="1200" b="1" dirty="0">
                          <a:effectLst/>
                          <a:latin typeface="Arial" panose="020B0604020202020204" pitchFamily="34" charset="0"/>
                          <a:ea typeface="Calibri" panose="020F0502020204030204" pitchFamily="34" charset="0"/>
                          <a:cs typeface="Arial" panose="020B0604020202020204" pitchFamily="34" charset="0"/>
                        </a:rPr>
                        <a:t>2. Equitable access to responsive and targeted products and services that enable the growth and development of SMMEs and cooperatives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52855" marR="5285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R="21590" algn="l">
                        <a:lnSpc>
                          <a:spcPct val="110000"/>
                        </a:lnSpc>
                        <a:spcBef>
                          <a:spcPts val="500"/>
                        </a:spcBef>
                        <a:spcAft>
                          <a:spcPts val="500"/>
                        </a:spcAft>
                      </a:pPr>
                      <a:r>
                        <a:rPr lang="en-ZA" sz="1200" dirty="0">
                          <a:effectLst/>
                          <a:latin typeface="Arial" panose="020B0604020202020204" pitchFamily="34" charset="0"/>
                          <a:ea typeface="Calibri" panose="020F0502020204030204" pitchFamily="34" charset="0"/>
                          <a:cs typeface="Arial" panose="020B0604020202020204" pitchFamily="34" charset="0"/>
                        </a:rPr>
                        <a:t>Oversight and co-ordination of the design and implementation of targeted non- financial support programme to support new and existing SMMEs and Co-operatives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52855" marR="5285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171450" marR="21590" indent="-171450" algn="l">
                        <a:lnSpc>
                          <a:spcPct val="110000"/>
                        </a:lnSpc>
                        <a:spcBef>
                          <a:spcPts val="500"/>
                        </a:spcBef>
                        <a:spcAft>
                          <a:spcPts val="500"/>
                        </a:spcAft>
                        <a:buFont typeface="Arial" panose="020B0604020202020204" pitchFamily="34" charset="0"/>
                        <a:buChar char="•"/>
                      </a:pPr>
                      <a:r>
                        <a:rPr lang="en-ZA" sz="1200" dirty="0">
                          <a:effectLst/>
                          <a:latin typeface="Arial" panose="020B0604020202020204" pitchFamily="34" charset="0"/>
                          <a:ea typeface="Calibri" panose="020F0502020204030204" pitchFamily="34" charset="0"/>
                          <a:cs typeface="Arial" panose="020B0604020202020204" pitchFamily="34" charset="0"/>
                        </a:rPr>
                        <a:t>Non-alignment of SMMEs and Co-operatives programmes with the Department's mandate</a:t>
                      </a:r>
                    </a:p>
                    <a:p>
                      <a:pPr marL="171450" marR="21590" indent="-171450" algn="l">
                        <a:lnSpc>
                          <a:spcPct val="110000"/>
                        </a:lnSpc>
                        <a:spcBef>
                          <a:spcPts val="500"/>
                        </a:spcBef>
                        <a:spcAft>
                          <a:spcPts val="500"/>
                        </a:spcAft>
                        <a:buFont typeface="Arial" panose="020B0604020202020204" pitchFamily="34" charset="0"/>
                        <a:buChar char="•"/>
                      </a:pPr>
                      <a:r>
                        <a:rPr lang="en-ZA" sz="1200" dirty="0">
                          <a:effectLst/>
                          <a:latin typeface="Arial" panose="020B0604020202020204" pitchFamily="34" charset="0"/>
                          <a:ea typeface="Calibri" panose="020F0502020204030204" pitchFamily="34" charset="0"/>
                          <a:cs typeface="Arial" panose="020B0604020202020204" pitchFamily="34" charset="0"/>
                        </a:rPr>
                        <a:t>Absence of /non-compliance with current, relevant and accepted definitions of SMME </a:t>
                      </a:r>
                    </a:p>
                    <a:p>
                      <a:pPr marL="171450" marR="21590" indent="-171450" algn="l">
                        <a:lnSpc>
                          <a:spcPct val="110000"/>
                        </a:lnSpc>
                        <a:spcBef>
                          <a:spcPts val="500"/>
                        </a:spcBef>
                        <a:spcAft>
                          <a:spcPts val="500"/>
                        </a:spcAft>
                        <a:buFont typeface="Arial" panose="020B0604020202020204" pitchFamily="34" charset="0"/>
                        <a:buChar char="•"/>
                      </a:pPr>
                      <a:r>
                        <a:rPr lang="en-ZA" sz="1200" dirty="0">
                          <a:effectLst/>
                          <a:latin typeface="Arial" panose="020B0604020202020204" pitchFamily="34" charset="0"/>
                          <a:ea typeface="Calibri" panose="020F0502020204030204" pitchFamily="34" charset="0"/>
                          <a:cs typeface="Arial" panose="020B0604020202020204" pitchFamily="34" charset="0"/>
                        </a:rPr>
                        <a:t>Non-enactment of the 2014 Coop. Development Act</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52855" marR="5285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228600" indent="-228600" algn="l">
                        <a:lnSpc>
                          <a:spcPct val="110000"/>
                        </a:lnSpc>
                        <a:spcBef>
                          <a:spcPts val="500"/>
                        </a:spcBef>
                        <a:spcAft>
                          <a:spcPts val="500"/>
                        </a:spcAft>
                        <a:buFont typeface="+mj-lt"/>
                        <a:buAutoNum type="arabicPeriod" startAt="6"/>
                      </a:pPr>
                      <a:r>
                        <a:rPr lang="en-ZA" sz="1200" dirty="0">
                          <a:effectLst/>
                          <a:latin typeface="Arial" panose="020B0604020202020204" pitchFamily="34" charset="0"/>
                          <a:ea typeface="Calibri" panose="020F0502020204030204" pitchFamily="34" charset="0"/>
                          <a:cs typeface="Times New Roman" panose="02020603050405020304" pitchFamily="18" charset="0"/>
                        </a:rPr>
                        <a:t>Strengthen Portfolio and sectorial integrated strategic planning approach and M&amp;E and reporting systems.</a:t>
                      </a:r>
                    </a:p>
                    <a:p>
                      <a:pPr marL="228600" indent="-228600" algn="l">
                        <a:lnSpc>
                          <a:spcPct val="110000"/>
                        </a:lnSpc>
                        <a:spcBef>
                          <a:spcPts val="500"/>
                        </a:spcBef>
                        <a:spcAft>
                          <a:spcPts val="500"/>
                        </a:spcAft>
                        <a:buFont typeface="+mj-lt"/>
                        <a:buAutoNum type="arabicPeriod" startAt="6"/>
                      </a:pPr>
                      <a:r>
                        <a:rPr lang="en-ZA" sz="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Finalise, build consensus  and issue regulations on new SMME definitions</a:t>
                      </a:r>
                    </a:p>
                  </a:txBody>
                  <a:tcPr marL="52855" marR="5285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4"/>
                  </a:ext>
                </a:extLst>
              </a:tr>
            </a:tbl>
          </a:graphicData>
        </a:graphic>
      </p:graphicFrame>
      <p:sp>
        <p:nvSpPr>
          <p:cNvPr id="6" name="Right Triangle 5">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89" name="Slide Number Placeholder 1"/>
          <p:cNvSpPr>
            <a:spLocks noGrp="1"/>
          </p:cNvSpPr>
          <p:nvPr>
            <p:ph type="sldNum" sz="quarter" idx="2"/>
          </p:nvPr>
        </p:nvSpPr>
        <p:spPr>
          <a:xfrm>
            <a:off x="8800754" y="6475966"/>
            <a:ext cx="300722"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60</a:t>
            </a:fld>
            <a:endParaRPr sz="1600" b="1" dirty="0">
              <a:solidFill>
                <a:schemeClr val="bg1"/>
              </a:solidFill>
            </a:endParaRPr>
          </a:p>
        </p:txBody>
      </p:sp>
    </p:spTree>
    <p:extLst>
      <p:ext uri="{BB962C8B-B14F-4D97-AF65-F5344CB8AC3E}">
        <p14:creationId xmlns:p14="http://schemas.microsoft.com/office/powerpoint/2010/main" xmlns="" val="4294294915"/>
      </p:ext>
    </p:extLst>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3D69B"/>
        </a:solidFill>
        <a:effectLst/>
      </p:bgPr>
    </p:bg>
    <p:spTree>
      <p:nvGrpSpPr>
        <p:cNvPr id="1" name=""/>
        <p:cNvGrpSpPr/>
        <p:nvPr/>
      </p:nvGrpSpPr>
      <p:grpSpPr>
        <a:xfrm>
          <a:off x="0" y="0"/>
          <a:ext cx="0" cy="0"/>
          <a:chOff x="0" y="0"/>
          <a:chExt cx="0" cy="0"/>
        </a:xfrm>
      </p:grpSpPr>
      <p:pic>
        <p:nvPicPr>
          <p:cNvPr id="774" name="Picture 6" descr="Picture 6"/>
          <p:cNvPicPr>
            <a:picLocks noChangeAspect="1"/>
          </p:cNvPicPr>
          <p:nvPr/>
        </p:nvPicPr>
        <p:blipFill>
          <a:blip r:embed="rId2" cstate="print">
            <a:extLst/>
          </a:blip>
          <a:srcRect t="24292" b="22405"/>
          <a:stretch>
            <a:fillRect/>
          </a:stretch>
        </p:blipFill>
        <p:spPr>
          <a:xfrm>
            <a:off x="179511" y="6019799"/>
            <a:ext cx="1954090" cy="646525"/>
          </a:xfrm>
          <a:prstGeom prst="rect">
            <a:avLst/>
          </a:prstGeom>
          <a:ln w="12700">
            <a:miter lim="400000"/>
          </a:ln>
        </p:spPr>
      </p:pic>
      <p:sp>
        <p:nvSpPr>
          <p:cNvPr id="776" name="Title 1"/>
          <p:cNvSpPr>
            <a:spLocks noGrp="1"/>
          </p:cNvSpPr>
          <p:nvPr>
            <p:ph type="title"/>
          </p:nvPr>
        </p:nvSpPr>
        <p:spPr>
          <a:xfrm>
            <a:off x="179511" y="1621970"/>
            <a:ext cx="8610601" cy="2699660"/>
          </a:xfrm>
          <a:prstGeom prst="rect">
            <a:avLst/>
          </a:prstGeom>
        </p:spPr>
        <p:txBody>
          <a:bodyPr/>
          <a:lstStyle/>
          <a:p>
            <a:pPr>
              <a:defRPr sz="3600" b="1" cap="small">
                <a:latin typeface="Arial"/>
                <a:ea typeface="Arial"/>
                <a:cs typeface="Arial"/>
                <a:sym typeface="Arial"/>
              </a:defRPr>
            </a:pPr>
            <a:r>
              <a:rPr lang="en-ZA" dirty="0"/>
              <a:t>PROGRAMME 3: INTEGRATED CO-OPERATIVES DEVELOPMENT </a:t>
            </a:r>
            <a:endParaRPr dirty="0"/>
          </a:p>
        </p:txBody>
      </p:sp>
      <p:sp>
        <p:nvSpPr>
          <p:cNvPr id="5" name="Right Triangle 4">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75" name="Slide Number Placeholder 2"/>
          <p:cNvSpPr>
            <a:spLocks noGrp="1"/>
          </p:cNvSpPr>
          <p:nvPr>
            <p:ph type="sldNum" sz="quarter" idx="2"/>
          </p:nvPr>
        </p:nvSpPr>
        <p:spPr>
          <a:xfrm>
            <a:off x="8779481" y="6465333"/>
            <a:ext cx="300722"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61</a:t>
            </a:fld>
            <a:endParaRPr sz="1600" b="1" dirty="0">
              <a:solidFill>
                <a:schemeClr val="bg1"/>
              </a:solidFill>
            </a:endParaRPr>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970" y="791029"/>
            <a:ext cx="8813800" cy="4771571"/>
          </a:xfrm>
        </p:spPr>
        <p:txBody>
          <a:bodyPr>
            <a:normAutofit/>
          </a:bodyPr>
          <a:lstStyle/>
          <a:p>
            <a:pPr algn="just">
              <a:lnSpc>
                <a:spcPct val="110000"/>
              </a:lnSpc>
              <a:spcAft>
                <a:spcPts val="1050"/>
              </a:spcAft>
            </a:pPr>
            <a:r>
              <a:rPr lang="en-ZA" sz="1600" kern="1400" dirty="0">
                <a:solidFill>
                  <a:schemeClr val="tx1"/>
                </a:solidFill>
                <a:latin typeface="Arial" panose="020B0604020202020204" pitchFamily="34" charset="0"/>
                <a:ea typeface="Times New Roman" panose="02020603050405020304" pitchFamily="18" charset="0"/>
                <a:cs typeface="Arial" panose="020B0604020202020204" pitchFamily="34" charset="0"/>
              </a:rPr>
              <a:t>The Programme is responsible to create an enabling environment that facilitates the establishment, growth and development of Co-operatives through the development and review of legislation and policy, the design, piloting and monitoring of the impact of support services and instruments; the championing of functional partnerships and cooperation agreements; and the advocacy and thought leadership in advancing economic growth, job creation and social cohesion. As custodians of the Cooperatives Development Act</a:t>
            </a:r>
            <a:r>
              <a:rPr lang="en-ZA" sz="1600" kern="1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ZA" sz="1600" kern="1400" dirty="0">
                <a:solidFill>
                  <a:schemeClr val="tx1"/>
                </a:solidFill>
                <a:latin typeface="Arial" panose="020B0604020202020204" pitchFamily="34" charset="0"/>
                <a:ea typeface="Times New Roman" panose="02020603050405020304" pitchFamily="18" charset="0"/>
                <a:cs typeface="Arial" panose="020B0604020202020204" pitchFamily="34" charset="0"/>
              </a:rPr>
              <a:t>the Programme is responsible for providing leadership and implementation and governance oversight of the institutional arrangements arising from the Act. </a:t>
            </a:r>
          </a:p>
          <a:p>
            <a:pPr algn="just">
              <a:lnSpc>
                <a:spcPct val="110000"/>
              </a:lnSpc>
              <a:spcAft>
                <a:spcPts val="1050"/>
              </a:spcAft>
            </a:pPr>
            <a:r>
              <a:rPr lang="en-ZA" sz="1600" b="1" dirty="0">
                <a:solidFill>
                  <a:schemeClr val="tx1"/>
                </a:solidFill>
                <a:latin typeface="Arial" panose="020B0604020202020204" pitchFamily="34" charset="0"/>
                <a:cs typeface="Arial" panose="020B0604020202020204" pitchFamily="34" charset="0"/>
              </a:rPr>
              <a:t>Sub-Programmes:</a:t>
            </a:r>
          </a:p>
          <a:p>
            <a:pPr algn="l">
              <a:lnSpc>
                <a:spcPct val="150000"/>
              </a:lnSpc>
            </a:pPr>
            <a:r>
              <a:rPr lang="en-ZA" sz="1600" b="1" kern="1400" dirty="0">
                <a:latin typeface="Arial" panose="020B0604020202020204" pitchFamily="34" charset="0"/>
                <a:ea typeface="Times New Roman" panose="02020603050405020304" pitchFamily="18" charset="0"/>
              </a:rPr>
              <a:t>1. Co-operatives Development</a:t>
            </a:r>
            <a:r>
              <a:rPr lang="en-ZA" sz="1600" kern="1400" dirty="0">
                <a:latin typeface="Arial" panose="020B0604020202020204" pitchFamily="34" charset="0"/>
                <a:ea typeface="Times New Roman" panose="02020603050405020304" pitchFamily="18" charset="0"/>
              </a:rPr>
              <a:t> </a:t>
            </a:r>
          </a:p>
          <a:p>
            <a:pPr algn="l">
              <a:lnSpc>
                <a:spcPct val="150000"/>
              </a:lnSpc>
            </a:pPr>
            <a:r>
              <a:rPr lang="en-ZA" sz="1600" b="1" kern="1200" dirty="0">
                <a:latin typeface="Arial" panose="020B0604020202020204" pitchFamily="34" charset="0"/>
                <a:ea typeface="Times New Roman" panose="02020603050405020304" pitchFamily="18" charset="0"/>
              </a:rPr>
              <a:t>2. Co-operatives Programme Design and Support</a:t>
            </a:r>
            <a:r>
              <a:rPr lang="en-ZA" sz="1600" kern="1200" dirty="0">
                <a:latin typeface="Arial" panose="020B0604020202020204" pitchFamily="34" charset="0"/>
                <a:ea typeface="Times New Roman" panose="02020603050405020304" pitchFamily="18" charset="0"/>
              </a:rPr>
              <a:t> </a:t>
            </a:r>
          </a:p>
          <a:p>
            <a:pPr algn="l">
              <a:lnSpc>
                <a:spcPct val="150000"/>
              </a:lnSpc>
            </a:pPr>
            <a:r>
              <a:rPr lang="en-ZA" sz="1600" b="1" kern="1200" dirty="0">
                <a:latin typeface="Arial" panose="020B0604020202020204" pitchFamily="34" charset="0"/>
                <a:ea typeface="Times New Roman" panose="02020603050405020304" pitchFamily="18" charset="0"/>
              </a:rPr>
              <a:t>3. Supplier Development and Market Access Support</a:t>
            </a:r>
            <a:r>
              <a:rPr lang="en-ZA" sz="1600" kern="1200" dirty="0">
                <a:latin typeface="Arial" panose="020B0604020202020204" pitchFamily="34" charset="0"/>
                <a:ea typeface="Times New Roman" panose="02020603050405020304" pitchFamily="18" charset="0"/>
              </a:rPr>
              <a:t> </a:t>
            </a:r>
          </a:p>
        </p:txBody>
      </p:sp>
      <p:sp>
        <p:nvSpPr>
          <p:cNvPr id="5" name="Title 1"/>
          <p:cNvSpPr txBox="1">
            <a:spLocks/>
          </p:cNvSpPr>
          <p:nvPr/>
        </p:nvSpPr>
        <p:spPr>
          <a:xfrm>
            <a:off x="0" y="1"/>
            <a:ext cx="9144000" cy="619432"/>
          </a:xfrm>
          <a:prstGeom prst="rect">
            <a:avLst/>
          </a:prstGeom>
          <a:solidFill>
            <a:srgbClr val="C3D69B"/>
          </a:solidFill>
          <a:ln w="12700">
            <a:miter lim="400000"/>
          </a:ln>
          <a:effectLst>
            <a:outerShdw blurRad="50800" dist="50800" dir="5400000" rotWithShape="0">
              <a:schemeClr val="accent6"/>
            </a:outerShdw>
          </a:effectLst>
          <a:extLst>
            <a:ext uri="{C572A759-6A51-4108-AA02-DFA0A04FC94B}">
              <ma14:wrappingTextBoxFlag xmlns="" xmlns:ma14="http://schemas.microsoft.com/office/mac/drawingml/2011/main" val="1"/>
            </a:ext>
          </a:extLst>
        </p:spPr>
        <p:txBody>
          <a:bodyPr lIns="45719" rIns="45719" anchor="ctr">
            <a:noAutofit/>
          </a:bodyPr>
          <a:lstStyle>
            <a:lvl1pPr marL="0" marR="0" indent="0" algn="r"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en-ZA" b="1" cap="small" dirty="0">
                <a:latin typeface="Arial" panose="020B0604020202020204" pitchFamily="34" charset="0"/>
                <a:cs typeface="Arial" panose="020B0604020202020204" pitchFamily="34" charset="0"/>
              </a:rPr>
              <a:t/>
            </a:r>
            <a:br>
              <a:rPr lang="en-ZA" b="1" cap="small" dirty="0">
                <a:latin typeface="Arial" panose="020B0604020202020204" pitchFamily="34" charset="0"/>
                <a:cs typeface="Arial" panose="020B0604020202020204" pitchFamily="34" charset="0"/>
              </a:rPr>
            </a:br>
            <a:r>
              <a:rPr lang="en-ZA" b="1" cap="small" dirty="0">
                <a:latin typeface="Arial" panose="020B0604020202020204" pitchFamily="34" charset="0"/>
                <a:ea typeface="+mn-ea"/>
                <a:cs typeface="Arial" panose="020B0604020202020204" pitchFamily="34" charset="0"/>
                <a:sym typeface="Calibri"/>
              </a:rPr>
              <a:t>   </a:t>
            </a:r>
            <a:r>
              <a:rPr lang="en-US" b="1" cap="small" dirty="0">
                <a:latin typeface="Arial" panose="020B0604020202020204" pitchFamily="34" charset="0"/>
                <a:cs typeface="Arial" panose="020B0604020202020204" pitchFamily="34" charset="0"/>
              </a:rPr>
              <a:t>Purpose of the Programme</a:t>
            </a:r>
            <a:br>
              <a:rPr lang="en-US" b="1" cap="small" dirty="0">
                <a:latin typeface="Arial" panose="020B0604020202020204" pitchFamily="34" charset="0"/>
                <a:cs typeface="Arial" panose="020B0604020202020204" pitchFamily="34" charset="0"/>
              </a:rPr>
            </a:br>
            <a:endParaRPr lang="en-ZA" b="1" cap="small" dirty="0">
              <a:latin typeface="Arial" panose="020B0604020202020204" pitchFamily="34" charset="0"/>
              <a:ea typeface="+mn-ea"/>
              <a:cs typeface="Arial" panose="020B0604020202020204" pitchFamily="34" charset="0"/>
              <a:sym typeface="Calibri"/>
            </a:endParaRPr>
          </a:p>
        </p:txBody>
      </p:sp>
      <p:pic>
        <p:nvPicPr>
          <p:cNvPr id="6"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 name="Right Triangle 6">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4" name="Slide Number Placeholder 3"/>
          <p:cNvSpPr>
            <a:spLocks noGrp="1"/>
          </p:cNvSpPr>
          <p:nvPr>
            <p:ph type="sldNum" sz="quarter" idx="4294967295"/>
          </p:nvPr>
        </p:nvSpPr>
        <p:spPr>
          <a:xfrm>
            <a:off x="8811380" y="6444069"/>
            <a:ext cx="300722" cy="338554"/>
          </a:xfrm>
          <a:prstGeom prst="rect">
            <a:avLst/>
          </a:prstGeom>
        </p:spPr>
        <p:txBody>
          <a:bodyPr/>
          <a:lstStyle/>
          <a:p>
            <a:pPr>
              <a:defRPr/>
            </a:pPr>
            <a:fld id="{DB5779ED-BA85-4BB7-87D5-1680811E86D2}" type="slidenum">
              <a:rPr lang="en-US" sz="1600" b="1" smtClean="0">
                <a:solidFill>
                  <a:schemeClr val="bg1"/>
                </a:solidFill>
              </a:rPr>
              <a:pPr>
                <a:defRPr/>
              </a:pPr>
              <a:t>62</a:t>
            </a:fld>
            <a:endParaRPr lang="en-US" sz="1600" b="1" dirty="0">
              <a:solidFill>
                <a:schemeClr val="bg1"/>
              </a:solidFill>
            </a:endParaRPr>
          </a:p>
        </p:txBody>
      </p:sp>
    </p:spTree>
    <p:extLst>
      <p:ext uri="{BB962C8B-B14F-4D97-AF65-F5344CB8AC3E}">
        <p14:creationId xmlns:p14="http://schemas.microsoft.com/office/powerpoint/2010/main" xmlns="" val="418007090"/>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969"/>
            <a:ext cx="8077200" cy="1371600"/>
          </a:xfrm>
        </p:spPr>
        <p:txBody>
          <a:bodyPr>
            <a:normAutofit fontScale="90000"/>
          </a:bodyPr>
          <a:lstStyle/>
          <a:p>
            <a:r>
              <a:rPr lang="en-US" dirty="0"/>
              <a:t/>
            </a:r>
            <a:br>
              <a:rPr lang="en-US" dirty="0"/>
            </a:br>
            <a:r>
              <a:rPr lang="en-US" sz="4000" b="1" dirty="0">
                <a:latin typeface="Arial" panose="020B0604020202020204" pitchFamily="34" charset="0"/>
                <a:cs typeface="Arial" panose="020B0604020202020204" pitchFamily="34" charset="0"/>
              </a:rPr>
              <a:t/>
            </a:r>
            <a:br>
              <a:rPr lang="en-US" sz="4000" b="1" dirty="0">
                <a:latin typeface="Arial" panose="020B0604020202020204" pitchFamily="34" charset="0"/>
                <a:cs typeface="Arial" panose="020B0604020202020204" pitchFamily="34" charset="0"/>
              </a:rPr>
            </a:br>
            <a:endParaRPr lang="en-US" sz="4000" b="1" dirty="0">
              <a:latin typeface="Arial" panose="020B0604020202020204" pitchFamily="34" charset="0"/>
              <a:cs typeface="Arial" panose="020B0604020202020204" pitchFamily="34" charset="0"/>
            </a:endParaRPr>
          </a:p>
        </p:txBody>
      </p:sp>
      <p:sp>
        <p:nvSpPr>
          <p:cNvPr id="5" name="Title 1"/>
          <p:cNvSpPr txBox="1">
            <a:spLocks/>
          </p:cNvSpPr>
          <p:nvPr/>
        </p:nvSpPr>
        <p:spPr>
          <a:xfrm>
            <a:off x="0" y="10273"/>
            <a:ext cx="9144000" cy="863029"/>
          </a:xfrm>
          <a:prstGeom prst="rect">
            <a:avLst/>
          </a:prstGeom>
          <a:solidFill>
            <a:srgbClr val="C3D69B"/>
          </a:solidFill>
          <a:ln w="12700">
            <a:miter lim="400000"/>
          </a:ln>
          <a:effectLst>
            <a:outerShdw blurRad="50800" dist="50800" dir="5400000" rotWithShape="0">
              <a:schemeClr val="accent6"/>
            </a:outerShdw>
          </a:effectLst>
          <a:extLst>
            <a:ext uri="{C572A759-6A51-4108-AA02-DFA0A04FC94B}">
              <ma14:wrappingTextBoxFlag xmlns="" xmlns:ma14="http://schemas.microsoft.com/office/mac/drawingml/2011/main" val="1"/>
            </a:ext>
          </a:extLst>
        </p:spPr>
        <p:txBody>
          <a:bodyPr lIns="45719" rIns="45719" anchor="ctr">
            <a:noAutofit/>
          </a:bodyPr>
          <a:lstStyle>
            <a:lvl1pPr marL="0" marR="0" indent="0" algn="r"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en-ZA" b="1" cap="small" dirty="0">
                <a:latin typeface="Arial" panose="020B0604020202020204" pitchFamily="34" charset="0"/>
                <a:cs typeface="Arial" panose="020B0604020202020204" pitchFamily="34" charset="0"/>
              </a:rPr>
              <a:t/>
            </a:r>
            <a:br>
              <a:rPr lang="en-ZA" b="1" cap="small" dirty="0">
                <a:latin typeface="Arial" panose="020B0604020202020204" pitchFamily="34" charset="0"/>
                <a:cs typeface="Arial" panose="020B0604020202020204" pitchFamily="34" charset="0"/>
              </a:rPr>
            </a:br>
            <a:r>
              <a:rPr lang="en-US" sz="3200" b="1" cap="small" dirty="0">
                <a:latin typeface="Arial" panose="020B0604020202020204" pitchFamily="34" charset="0"/>
                <a:cs typeface="Arial" panose="020B0604020202020204" pitchFamily="34" charset="0"/>
              </a:rPr>
              <a:t>Programme Strategic Goals and Objectives</a:t>
            </a:r>
          </a:p>
          <a:p>
            <a:pPr algn="ctr" hangingPunct="1"/>
            <a:endParaRPr lang="en-ZA" sz="2800" b="1" dirty="0">
              <a:latin typeface="Arial" panose="020B0604020202020204" pitchFamily="34" charset="0"/>
              <a:ea typeface="+mn-ea"/>
              <a:cs typeface="Arial" panose="020B0604020202020204" pitchFamily="34" charset="0"/>
              <a:sym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xmlns="" val="1954597160"/>
              </p:ext>
            </p:extLst>
          </p:nvPr>
        </p:nvGraphicFramePr>
        <p:xfrm>
          <a:off x="10274" y="941825"/>
          <a:ext cx="9123452" cy="4842107"/>
        </p:xfrm>
        <a:graphic>
          <a:graphicData uri="http://schemas.openxmlformats.org/drawingml/2006/table">
            <a:tbl>
              <a:tblPr firstRow="1" bandRow="1">
                <a:tableStyleId>{5940675A-B579-460E-94D1-54222C63F5DA}</a:tableStyleId>
              </a:tblPr>
              <a:tblGrid>
                <a:gridCol w="3606720">
                  <a:extLst>
                    <a:ext uri="{9D8B030D-6E8A-4147-A177-3AD203B41FA5}">
                      <a16:colId xmlns:a16="http://schemas.microsoft.com/office/drawing/2014/main" xmlns="" val="20000"/>
                    </a:ext>
                  </a:extLst>
                </a:gridCol>
                <a:gridCol w="5516732">
                  <a:extLst>
                    <a:ext uri="{9D8B030D-6E8A-4147-A177-3AD203B41FA5}">
                      <a16:colId xmlns:a16="http://schemas.microsoft.com/office/drawing/2014/main" xmlns="" val="20001"/>
                    </a:ext>
                  </a:extLst>
                </a:gridCol>
              </a:tblGrid>
              <a:tr h="410457">
                <a:tc>
                  <a:txBody>
                    <a:bodyPr/>
                    <a:lstStyle/>
                    <a:p>
                      <a:pPr algn="ctr">
                        <a:spcAft>
                          <a:spcPts val="0"/>
                        </a:spcAft>
                      </a:pPr>
                      <a:r>
                        <a:rPr lang="en-ZA" sz="1800" b="1" cap="small" baseline="0" dirty="0">
                          <a:latin typeface="Arial" panose="020B0604020202020204" pitchFamily="34" charset="0"/>
                          <a:cs typeface="Arial" panose="020B0604020202020204" pitchFamily="34" charset="0"/>
                        </a:rPr>
                        <a:t>Strategic Goals</a:t>
                      </a:r>
                    </a:p>
                  </a:txBody>
                  <a:tcPr>
                    <a:solidFill>
                      <a:schemeClr val="accent3">
                        <a:lumMod val="20000"/>
                        <a:lumOff val="80000"/>
                      </a:schemeClr>
                    </a:solidFill>
                  </a:tcPr>
                </a:tc>
                <a:tc>
                  <a:txBody>
                    <a:bodyPr/>
                    <a:lstStyle/>
                    <a:p>
                      <a:pPr algn="ctr">
                        <a:spcAft>
                          <a:spcPts val="0"/>
                        </a:spcAft>
                      </a:pPr>
                      <a:r>
                        <a:rPr lang="en-ZA" sz="1800" b="1" cap="small" baseline="0" dirty="0">
                          <a:latin typeface="Arial" panose="020B0604020202020204" pitchFamily="34" charset="0"/>
                          <a:cs typeface="Arial" panose="020B0604020202020204" pitchFamily="34" charset="0"/>
                        </a:rPr>
                        <a:t>Strategic Objectives</a:t>
                      </a:r>
                    </a:p>
                  </a:txBody>
                  <a:tcPr>
                    <a:solidFill>
                      <a:schemeClr val="accent3">
                        <a:lumMod val="20000"/>
                        <a:lumOff val="80000"/>
                      </a:schemeClr>
                    </a:solidFill>
                  </a:tcPr>
                </a:tc>
                <a:extLst>
                  <a:ext uri="{0D108BD9-81ED-4DB2-BD59-A6C34878D82A}">
                    <a16:rowId xmlns:a16="http://schemas.microsoft.com/office/drawing/2014/main" xmlns="" val="10000"/>
                  </a:ext>
                </a:extLst>
              </a:tr>
              <a:tr h="1484092">
                <a:tc>
                  <a:txBody>
                    <a:bodyPr/>
                    <a:lstStyle/>
                    <a:p>
                      <a:pPr marL="630555" marR="0" indent="-539750" algn="just" defTabSz="914400" rtl="0" eaLnBrk="1" fontAlgn="auto" latinLnBrk="0" hangingPunct="1">
                        <a:lnSpc>
                          <a:spcPct val="110000"/>
                        </a:lnSpc>
                        <a:spcBef>
                          <a:spcPts val="0"/>
                        </a:spcBef>
                        <a:spcAft>
                          <a:spcPts val="0"/>
                        </a:spcAft>
                        <a:buClrTx/>
                        <a:buSzTx/>
                        <a:buFontTx/>
                        <a:buNone/>
                        <a:tabLst/>
                        <a:defRPr/>
                      </a:pPr>
                      <a:r>
                        <a:rPr lang="en-ZA" sz="1600" b="1" i="0" u="sng" strike="noStrike" cap="small" spc="0" baseline="0" dirty="0">
                          <a:ln>
                            <a:noFill/>
                          </a:ln>
                          <a:solidFill>
                            <a:schemeClr val="tx1"/>
                          </a:solidFill>
                          <a:effectLst/>
                          <a:uFillTx/>
                          <a:latin typeface="Arial" panose="020B0604020202020204" pitchFamily="34" charset="0"/>
                          <a:ea typeface="+mn-ea"/>
                          <a:cs typeface="Arial" panose="020B0604020202020204" pitchFamily="34" charset="0"/>
                          <a:sym typeface="Calibri"/>
                        </a:rPr>
                        <a:t>Goal 1:	</a:t>
                      </a:r>
                    </a:p>
                    <a:p>
                      <a:pPr marL="88900" marR="0" indent="1588" algn="just" defTabSz="914400" rtl="0" eaLnBrk="1" fontAlgn="auto" latinLnBrk="0" hangingPunct="1">
                        <a:lnSpc>
                          <a:spcPct val="110000"/>
                        </a:lnSpc>
                        <a:spcBef>
                          <a:spcPts val="0"/>
                        </a:spcBef>
                        <a:spcAft>
                          <a:spcPts val="0"/>
                        </a:spcAft>
                        <a:buClrTx/>
                        <a:buSzTx/>
                        <a:buFontTx/>
                        <a:buNone/>
                        <a:tabLst/>
                        <a:defRPr/>
                      </a:pPr>
                      <a:r>
                        <a:rPr lang="en-ZA" sz="1600" b="1"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Calibri"/>
                        </a:rPr>
                        <a:t>Policy and planning coherence in the sector, that promotes an enabling ecosystem for SMME’s and co-operatives.</a:t>
                      </a:r>
                      <a:endParaRPr lang="en-ZA" sz="1600" b="0" i="0" u="none" strike="noStrike" cap="none" spc="0" baseline="0" dirty="0">
                        <a:ln>
                          <a:noFill/>
                        </a:ln>
                        <a:solidFill>
                          <a:schemeClr val="tx1"/>
                        </a:solidFill>
                        <a:effectLst/>
                        <a:uFillTx/>
                        <a:latin typeface="Arial" panose="020B0604020202020204" pitchFamily="34" charset="0"/>
                        <a:ea typeface="+mn-ea"/>
                        <a:cs typeface="Arial" panose="020B0604020202020204" pitchFamily="34" charset="0"/>
                        <a:sym typeface="Calibri"/>
                      </a:endParaRPr>
                    </a:p>
                  </a:txBody>
                  <a:tcPr/>
                </a:tc>
                <a:tc>
                  <a:txBody>
                    <a:bodyPr/>
                    <a:lstStyle/>
                    <a:p>
                      <a:pPr marL="0" marR="0" indent="0" algn="l" defTabSz="914400" rtl="0" latinLnBrk="0">
                        <a:lnSpc>
                          <a:spcPct val="100000"/>
                        </a:lnSpc>
                        <a:spcBef>
                          <a:spcPts val="0"/>
                        </a:spcBef>
                        <a:spcAft>
                          <a:spcPts val="0"/>
                        </a:spcAft>
                        <a:buClrTx/>
                        <a:buSzTx/>
                        <a:buFontTx/>
                        <a:buNone/>
                        <a:tabLst/>
                      </a:pPr>
                      <a:r>
                        <a:rPr lang="en-ZA" sz="1600" b="1" i="0" u="sng" strike="noStrike" cap="small" spc="0" baseline="0" dirty="0">
                          <a:ln>
                            <a:noFill/>
                          </a:ln>
                          <a:solidFill>
                            <a:schemeClr val="tx1"/>
                          </a:solidFill>
                          <a:effectLst/>
                          <a:uFillTx/>
                          <a:latin typeface="Arial" panose="020B0604020202020204" pitchFamily="34" charset="0"/>
                          <a:ea typeface="+mn-ea"/>
                          <a:cs typeface="Arial" panose="020B0604020202020204" pitchFamily="34" charset="0"/>
                          <a:sym typeface="Calibri"/>
                        </a:rPr>
                        <a:t>Strategic Objective 1.2. </a:t>
                      </a:r>
                    </a:p>
                    <a:p>
                      <a:pPr marL="0" marR="0" indent="0" algn="l" defTabSz="914400" rtl="0" latinLnBrk="0">
                        <a:lnSpc>
                          <a:spcPct val="100000"/>
                        </a:lnSpc>
                        <a:spcBef>
                          <a:spcPts val="0"/>
                        </a:spcBef>
                        <a:spcAft>
                          <a:spcPts val="0"/>
                        </a:spcAft>
                        <a:buClrTx/>
                        <a:buSzTx/>
                        <a:buFontTx/>
                        <a:buNone/>
                        <a:tabLst/>
                      </a:pPr>
                      <a:endParaRPr lang="en-ZA" sz="1600" b="1" i="0" u="sng" strike="noStrike" cap="small" spc="0" baseline="0" dirty="0">
                        <a:ln>
                          <a:noFill/>
                        </a:ln>
                        <a:solidFill>
                          <a:schemeClr val="tx1"/>
                        </a:solidFill>
                        <a:effectLst/>
                        <a:uFillTx/>
                        <a:latin typeface="Arial" panose="020B0604020202020204" pitchFamily="34" charset="0"/>
                        <a:ea typeface="+mn-ea"/>
                        <a:cs typeface="Arial" panose="020B0604020202020204" pitchFamily="34" charset="0"/>
                        <a:sym typeface="Calibri"/>
                      </a:endParaRPr>
                    </a:p>
                    <a:p>
                      <a:pPr marL="0" marR="0" indent="0" algn="l" defTabSz="914400" rtl="0" latinLnBrk="0">
                        <a:lnSpc>
                          <a:spcPct val="100000"/>
                        </a:lnSpc>
                        <a:spcBef>
                          <a:spcPts val="0"/>
                        </a:spcBef>
                        <a:spcAft>
                          <a:spcPts val="0"/>
                        </a:spcAft>
                        <a:buClrTx/>
                        <a:buSzTx/>
                        <a:buFontTx/>
                        <a:buNone/>
                        <a:tabLst/>
                      </a:pPr>
                      <a:r>
                        <a:rPr lang="en-ZA" sz="1600" i="0" dirty="0">
                          <a:effectLst/>
                          <a:latin typeface="Arial" panose="020B0604020202020204" pitchFamily="34" charset="0"/>
                          <a:ea typeface="Calibri" panose="020F0502020204030204" pitchFamily="34" charset="0"/>
                          <a:cs typeface="Arial" panose="020B0604020202020204" pitchFamily="34" charset="0"/>
                        </a:rPr>
                        <a:t>An integrated approach to planning, monitoring and evaluation of the Co-operatives Sector, to inform policy decision making.</a:t>
                      </a:r>
                      <a:endParaRPr lang="en-ZA" sz="16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a:tc>
                <a:extLst>
                  <a:ext uri="{0D108BD9-81ED-4DB2-BD59-A6C34878D82A}">
                    <a16:rowId xmlns:a16="http://schemas.microsoft.com/office/drawing/2014/main" xmlns="" val="10001"/>
                  </a:ext>
                </a:extLst>
              </a:tr>
              <a:tr h="1783222">
                <a:tc>
                  <a:txBody>
                    <a:bodyPr/>
                    <a:lstStyle/>
                    <a:p>
                      <a:pPr marL="630555" indent="-539750" algn="just">
                        <a:lnSpc>
                          <a:spcPct val="110000"/>
                        </a:lnSpc>
                        <a:spcAft>
                          <a:spcPts val="0"/>
                        </a:spcAft>
                      </a:pPr>
                      <a:r>
                        <a:rPr lang="en-ZA" sz="1600" b="1" i="0" u="sng" strike="noStrike" cap="small" spc="0" baseline="0" dirty="0">
                          <a:ln>
                            <a:noFill/>
                          </a:ln>
                          <a:solidFill>
                            <a:schemeClr val="tx1"/>
                          </a:solidFill>
                          <a:effectLst/>
                          <a:uFillTx/>
                          <a:latin typeface="Arial" panose="020B0604020202020204" pitchFamily="34" charset="0"/>
                          <a:ea typeface="+mn-ea"/>
                          <a:cs typeface="Arial" panose="020B0604020202020204" pitchFamily="34" charset="0"/>
                          <a:sym typeface="Calibri"/>
                        </a:rPr>
                        <a:t>Goal 2:</a:t>
                      </a:r>
                      <a:r>
                        <a:rPr lang="en-ZA" sz="1600" b="1" dirty="0">
                          <a:effectLst/>
                          <a:latin typeface="Arial" panose="020B0604020202020204" pitchFamily="34" charset="0"/>
                          <a:ea typeface="Calibri" panose="020F0502020204030204" pitchFamily="34" charset="0"/>
                          <a:cs typeface="Arial" panose="020B0604020202020204" pitchFamily="34" charset="0"/>
                        </a:rPr>
                        <a:t>	</a:t>
                      </a:r>
                    </a:p>
                    <a:p>
                      <a:pPr marL="88900" indent="0" algn="just">
                        <a:lnSpc>
                          <a:spcPct val="110000"/>
                        </a:lnSpc>
                        <a:spcAft>
                          <a:spcPts val="0"/>
                        </a:spcAft>
                        <a:tabLst/>
                      </a:pPr>
                      <a:r>
                        <a:rPr lang="en-ZA" sz="1600" b="1" kern="1200" dirty="0">
                          <a:effectLst/>
                          <a:latin typeface="Arial" panose="020B0604020202020204" pitchFamily="34" charset="0"/>
                          <a:ea typeface="Calibri" panose="020F0502020204030204" pitchFamily="34" charset="0"/>
                          <a:cs typeface="Arial" panose="020B0604020202020204" pitchFamily="34" charset="0"/>
                        </a:rPr>
                        <a:t>Equitable access to responsive and targeted products and services that enable the growth and development of SMME’s and co-operatives.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latinLnBrk="0">
                        <a:lnSpc>
                          <a:spcPct val="100000"/>
                        </a:lnSpc>
                        <a:spcBef>
                          <a:spcPts val="0"/>
                        </a:spcBef>
                        <a:spcAft>
                          <a:spcPts val="0"/>
                        </a:spcAft>
                        <a:buClrTx/>
                        <a:buSzTx/>
                        <a:buFontTx/>
                        <a:buNone/>
                        <a:tabLst/>
                      </a:pPr>
                      <a:r>
                        <a:rPr lang="en-ZA" sz="1600" b="1" i="0" u="sng" strike="noStrike" cap="small" spc="0" baseline="0" dirty="0">
                          <a:ln>
                            <a:noFill/>
                          </a:ln>
                          <a:solidFill>
                            <a:schemeClr val="tx1"/>
                          </a:solidFill>
                          <a:effectLst/>
                          <a:uFillTx/>
                          <a:latin typeface="Arial" panose="020B0604020202020204" pitchFamily="34" charset="0"/>
                          <a:ea typeface="+mn-ea"/>
                          <a:cs typeface="Arial" panose="020B0604020202020204" pitchFamily="34" charset="0"/>
                          <a:sym typeface="Calibri"/>
                        </a:rPr>
                        <a:t>Strategic Objective 2.1</a:t>
                      </a:r>
                      <a:r>
                        <a:rPr lang="en-ZA" sz="1600" i="0" dirty="0">
                          <a:effectLst/>
                          <a:latin typeface="Arial" panose="020B0604020202020204" pitchFamily="34" charset="0"/>
                          <a:ea typeface="Calibri" panose="020F0502020204030204" pitchFamily="34" charset="0"/>
                          <a:cs typeface="Arial" panose="020B0604020202020204" pitchFamily="34" charset="0"/>
                        </a:rPr>
                        <a:t>. </a:t>
                      </a:r>
                    </a:p>
                    <a:p>
                      <a:pPr marL="0" marR="0" indent="0" algn="l" defTabSz="914400" rtl="0" latinLnBrk="0">
                        <a:lnSpc>
                          <a:spcPct val="100000"/>
                        </a:lnSpc>
                        <a:spcBef>
                          <a:spcPts val="0"/>
                        </a:spcBef>
                        <a:spcAft>
                          <a:spcPts val="0"/>
                        </a:spcAft>
                        <a:buClrTx/>
                        <a:buSzTx/>
                        <a:buFontTx/>
                        <a:buNone/>
                        <a:tabLst/>
                      </a:pPr>
                      <a:endParaRPr lang="en-ZA" sz="1600" i="0" dirty="0">
                        <a:effectLst/>
                        <a:latin typeface="Arial" panose="020B0604020202020204" pitchFamily="34" charset="0"/>
                        <a:ea typeface="Calibri" panose="020F0502020204030204" pitchFamily="34" charset="0"/>
                        <a:cs typeface="Arial" panose="020B0604020202020204" pitchFamily="34" charset="0"/>
                      </a:endParaRPr>
                    </a:p>
                    <a:p>
                      <a:pPr marL="0" marR="0" indent="0" algn="l" defTabSz="914400" rtl="0" latinLnBrk="0">
                        <a:lnSpc>
                          <a:spcPct val="100000"/>
                        </a:lnSpc>
                        <a:spcBef>
                          <a:spcPts val="0"/>
                        </a:spcBef>
                        <a:spcAft>
                          <a:spcPts val="0"/>
                        </a:spcAft>
                        <a:buClrTx/>
                        <a:buSzTx/>
                        <a:buFontTx/>
                        <a:buNone/>
                        <a:tabLst/>
                      </a:pPr>
                      <a:r>
                        <a:rPr lang="en-ZA" sz="1600" i="0" dirty="0">
                          <a:effectLst/>
                          <a:latin typeface="Arial" panose="020B0604020202020204" pitchFamily="34" charset="0"/>
                          <a:ea typeface="Calibri" panose="020F0502020204030204" pitchFamily="34" charset="0"/>
                          <a:cs typeface="Arial" panose="020B0604020202020204" pitchFamily="34" charset="0"/>
                        </a:rPr>
                        <a:t>Oversight and coordination of the design and implementation of targeted financial and non-financial support programmes to support new and existing co-operatives.</a:t>
                      </a:r>
                      <a:endParaRPr lang="en-ZA" sz="16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a:tc>
                <a:extLst>
                  <a:ext uri="{0D108BD9-81ED-4DB2-BD59-A6C34878D82A}">
                    <a16:rowId xmlns:a16="http://schemas.microsoft.com/office/drawing/2014/main" xmlns="" val="10002"/>
                  </a:ext>
                </a:extLst>
              </a:tr>
              <a:tr h="1059338">
                <a:tc>
                  <a:txBody>
                    <a:bodyPr/>
                    <a:lstStyle/>
                    <a:p>
                      <a:pPr marL="630555" indent="-539750" algn="just">
                        <a:lnSpc>
                          <a:spcPct val="110000"/>
                        </a:lnSpc>
                        <a:spcAft>
                          <a:spcPts val="0"/>
                        </a:spcAft>
                      </a:pPr>
                      <a:r>
                        <a:rPr lang="en-ZA" sz="1600" b="1" i="0" u="sng" strike="noStrike" cap="small" spc="0" baseline="0" dirty="0">
                          <a:ln>
                            <a:noFill/>
                          </a:ln>
                          <a:solidFill>
                            <a:schemeClr val="tx1"/>
                          </a:solidFill>
                          <a:effectLst/>
                          <a:uFillTx/>
                          <a:latin typeface="Arial" panose="020B0604020202020204" pitchFamily="34" charset="0"/>
                          <a:ea typeface="+mn-ea"/>
                          <a:cs typeface="Arial" panose="020B0604020202020204" pitchFamily="34" charset="0"/>
                          <a:sym typeface="Calibri"/>
                        </a:rPr>
                        <a:t>Goal 4:</a:t>
                      </a:r>
                      <a:r>
                        <a:rPr lang="en-ZA" sz="1600" b="1" dirty="0">
                          <a:effectLst/>
                          <a:latin typeface="Arial" panose="020B0604020202020204" pitchFamily="34" charset="0"/>
                          <a:ea typeface="Calibri" panose="020F0502020204030204" pitchFamily="34" charset="0"/>
                          <a:cs typeface="Arial" panose="020B0604020202020204" pitchFamily="34" charset="0"/>
                        </a:rPr>
                        <a:t>	</a:t>
                      </a:r>
                    </a:p>
                    <a:p>
                      <a:pPr marL="139700" indent="0" algn="just">
                        <a:lnSpc>
                          <a:spcPct val="110000"/>
                        </a:lnSpc>
                        <a:spcAft>
                          <a:spcPts val="0"/>
                        </a:spcAft>
                        <a:tabLst/>
                      </a:pPr>
                      <a:r>
                        <a:rPr lang="en-ZA" sz="1600" b="1" kern="1200" dirty="0">
                          <a:effectLst/>
                          <a:latin typeface="Arial" panose="020B0604020202020204" pitchFamily="34" charset="0"/>
                          <a:ea typeface="Calibri" panose="020F0502020204030204" pitchFamily="34" charset="0"/>
                          <a:cs typeface="Arial" panose="020B0604020202020204" pitchFamily="34" charset="0"/>
                        </a:rPr>
                        <a:t>An enhanced contribution to</a:t>
                      </a:r>
                      <a:r>
                        <a:rPr lang="en-ZA" sz="1600" b="1" kern="1200" baseline="0" dirty="0">
                          <a:effectLst/>
                          <a:latin typeface="Arial" panose="020B0604020202020204" pitchFamily="34" charset="0"/>
                          <a:ea typeface="Calibri" panose="020F0502020204030204" pitchFamily="34" charset="0"/>
                          <a:cs typeface="Arial" panose="020B0604020202020204" pitchFamily="34" charset="0"/>
                        </a:rPr>
                        <a:t> </a:t>
                      </a:r>
                      <a:r>
                        <a:rPr lang="en-ZA" sz="1600" b="1" kern="1200" dirty="0">
                          <a:effectLst/>
                          <a:latin typeface="Arial" panose="020B0604020202020204" pitchFamily="34" charset="0"/>
                          <a:ea typeface="Calibri" panose="020F0502020204030204" pitchFamily="34" charset="0"/>
                          <a:cs typeface="Arial" panose="020B0604020202020204" pitchFamily="34" charset="0"/>
                        </a:rPr>
                        <a:t>socio-economic development outcomes by the sector.</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indent="0" algn="l" defTabSz="914400" rtl="0" latinLnBrk="0">
                        <a:lnSpc>
                          <a:spcPct val="100000"/>
                        </a:lnSpc>
                        <a:spcBef>
                          <a:spcPts val="0"/>
                        </a:spcBef>
                        <a:spcAft>
                          <a:spcPts val="0"/>
                        </a:spcAft>
                        <a:buClrTx/>
                        <a:buSzTx/>
                        <a:buFontTx/>
                        <a:buNone/>
                        <a:tabLst/>
                      </a:pPr>
                      <a:r>
                        <a:rPr lang="en-ZA" sz="1600" b="1" i="0" u="sng" strike="noStrike" cap="small" spc="0" baseline="0" dirty="0">
                          <a:ln>
                            <a:noFill/>
                          </a:ln>
                          <a:solidFill>
                            <a:schemeClr val="tx1"/>
                          </a:solidFill>
                          <a:effectLst/>
                          <a:uFillTx/>
                          <a:latin typeface="Arial" panose="020B0604020202020204" pitchFamily="34" charset="0"/>
                          <a:ea typeface="+mn-ea"/>
                          <a:cs typeface="Arial" panose="020B0604020202020204" pitchFamily="34" charset="0"/>
                          <a:sym typeface="Calibri"/>
                        </a:rPr>
                        <a:t>Strategic Objective 4.2. </a:t>
                      </a:r>
                    </a:p>
                    <a:p>
                      <a:pPr marL="0" marR="0" indent="0" algn="l" defTabSz="914400" rtl="0" latinLnBrk="0">
                        <a:lnSpc>
                          <a:spcPct val="100000"/>
                        </a:lnSpc>
                        <a:spcBef>
                          <a:spcPts val="0"/>
                        </a:spcBef>
                        <a:spcAft>
                          <a:spcPts val="0"/>
                        </a:spcAft>
                        <a:buClrTx/>
                        <a:buSzTx/>
                        <a:buFontTx/>
                        <a:buNone/>
                        <a:tabLst/>
                      </a:pPr>
                      <a:endParaRPr lang="en-ZA" sz="1600" b="1" i="0" u="sng" strike="noStrike" cap="small" spc="0" baseline="0" dirty="0">
                        <a:ln>
                          <a:noFill/>
                        </a:ln>
                        <a:solidFill>
                          <a:schemeClr val="tx1"/>
                        </a:solidFill>
                        <a:effectLst/>
                        <a:uFillTx/>
                        <a:latin typeface="Arial" panose="020B0604020202020204" pitchFamily="34" charset="0"/>
                        <a:ea typeface="+mn-ea"/>
                        <a:cs typeface="Arial" panose="020B0604020202020204" pitchFamily="34" charset="0"/>
                        <a:sym typeface="Calibri"/>
                      </a:endParaRPr>
                    </a:p>
                    <a:p>
                      <a:pPr marL="0" marR="0" indent="0" algn="l" defTabSz="914400" rtl="0" latinLnBrk="0">
                        <a:lnSpc>
                          <a:spcPct val="100000"/>
                        </a:lnSpc>
                        <a:spcBef>
                          <a:spcPts val="0"/>
                        </a:spcBef>
                        <a:spcAft>
                          <a:spcPts val="0"/>
                        </a:spcAft>
                        <a:buClrTx/>
                        <a:buSzTx/>
                        <a:buFontTx/>
                        <a:buNone/>
                        <a:tabLst/>
                      </a:pPr>
                      <a:r>
                        <a:rPr lang="en-ZA" sz="1600" i="0" dirty="0">
                          <a:effectLst/>
                          <a:latin typeface="Arial" panose="020B0604020202020204" pitchFamily="34" charset="0"/>
                          <a:ea typeface="Calibri" panose="020F0502020204030204" pitchFamily="34" charset="0"/>
                          <a:cs typeface="Arial" panose="020B0604020202020204" pitchFamily="34" charset="0"/>
                        </a:rPr>
                        <a:t>Sustainable partnerships to support the co-operatives development agenda.</a:t>
                      </a:r>
                      <a:endParaRPr lang="en-ZA" sz="16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a:tc>
                <a:extLst>
                  <a:ext uri="{0D108BD9-81ED-4DB2-BD59-A6C34878D82A}">
                    <a16:rowId xmlns:a16="http://schemas.microsoft.com/office/drawing/2014/main" xmlns="" val="10003"/>
                  </a:ext>
                </a:extLst>
              </a:tr>
            </a:tbl>
          </a:graphicData>
        </a:graphic>
      </p:graphicFrame>
      <p:pic>
        <p:nvPicPr>
          <p:cNvPr id="7"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8" name="Right Triangle 7">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4" name="Slide Number Placeholder 3"/>
          <p:cNvSpPr>
            <a:spLocks noGrp="1"/>
          </p:cNvSpPr>
          <p:nvPr>
            <p:ph type="sldNum" sz="quarter" idx="4294967295"/>
          </p:nvPr>
        </p:nvSpPr>
        <p:spPr>
          <a:xfrm>
            <a:off x="8822007" y="6475968"/>
            <a:ext cx="300722" cy="338554"/>
          </a:xfrm>
          <a:prstGeom prst="rect">
            <a:avLst/>
          </a:prstGeom>
        </p:spPr>
        <p:txBody>
          <a:bodyPr/>
          <a:lstStyle/>
          <a:p>
            <a:pPr>
              <a:defRPr/>
            </a:pPr>
            <a:fld id="{DB5779ED-BA85-4BB7-87D5-1680811E86D2}" type="slidenum">
              <a:rPr lang="en-US" sz="1600" b="1" smtClean="0">
                <a:solidFill>
                  <a:schemeClr val="bg1"/>
                </a:solidFill>
              </a:rPr>
              <a:pPr>
                <a:defRPr/>
              </a:pPr>
              <a:t>63</a:t>
            </a:fld>
            <a:endParaRPr lang="en-US" sz="1600" b="1" dirty="0">
              <a:solidFill>
                <a:schemeClr val="bg1"/>
              </a:solidFill>
            </a:endParaRPr>
          </a:p>
        </p:txBody>
      </p:sp>
    </p:spTree>
    <p:extLst>
      <p:ext uri="{BB962C8B-B14F-4D97-AF65-F5344CB8AC3E}">
        <p14:creationId xmlns:p14="http://schemas.microsoft.com/office/powerpoint/2010/main" xmlns="" val="474262449"/>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90" name="Title 1"/>
          <p:cNvSpPr>
            <a:spLocks noGrp="1"/>
          </p:cNvSpPr>
          <p:nvPr>
            <p:ph type="title"/>
          </p:nvPr>
        </p:nvSpPr>
        <p:spPr>
          <a:xfrm>
            <a:off x="0" y="10273"/>
            <a:ext cx="9144000" cy="907143"/>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ZA" b="1" dirty="0">
                <a:latin typeface="Arial" panose="020B0604020202020204" pitchFamily="34" charset="0"/>
                <a:cs typeface="Arial" panose="020B0604020202020204" pitchFamily="34" charset="0"/>
                <a:sym typeface="Calibri"/>
              </a:rPr>
              <a:t>Programme 3: The Budget and MTEF </a:t>
            </a:r>
            <a:endParaRPr lang="en-ZA" b="1"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655985529"/>
              </p:ext>
            </p:extLst>
          </p:nvPr>
        </p:nvGraphicFramePr>
        <p:xfrm>
          <a:off x="14554" y="979710"/>
          <a:ext cx="9129445" cy="5119899"/>
        </p:xfrm>
        <a:graphic>
          <a:graphicData uri="http://schemas.openxmlformats.org/drawingml/2006/table">
            <a:tbl>
              <a:tblPr firstRow="1" firstCol="1" bandRow="1"/>
              <a:tblGrid>
                <a:gridCol w="2277944">
                  <a:extLst>
                    <a:ext uri="{9D8B030D-6E8A-4147-A177-3AD203B41FA5}">
                      <a16:colId xmlns:a16="http://schemas.microsoft.com/office/drawing/2014/main" xmlns="" val="20000"/>
                    </a:ext>
                  </a:extLst>
                </a:gridCol>
                <a:gridCol w="1007314">
                  <a:extLst>
                    <a:ext uri="{9D8B030D-6E8A-4147-A177-3AD203B41FA5}">
                      <a16:colId xmlns:a16="http://schemas.microsoft.com/office/drawing/2014/main" xmlns="" val="20001"/>
                    </a:ext>
                  </a:extLst>
                </a:gridCol>
                <a:gridCol w="1007314">
                  <a:extLst>
                    <a:ext uri="{9D8B030D-6E8A-4147-A177-3AD203B41FA5}">
                      <a16:colId xmlns:a16="http://schemas.microsoft.com/office/drawing/2014/main" xmlns="" val="20002"/>
                    </a:ext>
                  </a:extLst>
                </a:gridCol>
                <a:gridCol w="1102743">
                  <a:extLst>
                    <a:ext uri="{9D8B030D-6E8A-4147-A177-3AD203B41FA5}">
                      <a16:colId xmlns:a16="http://schemas.microsoft.com/office/drawing/2014/main" xmlns="" val="20003"/>
                    </a:ext>
                  </a:extLst>
                </a:gridCol>
                <a:gridCol w="1102743">
                  <a:extLst>
                    <a:ext uri="{9D8B030D-6E8A-4147-A177-3AD203B41FA5}">
                      <a16:colId xmlns:a16="http://schemas.microsoft.com/office/drawing/2014/main" xmlns="" val="20004"/>
                    </a:ext>
                  </a:extLst>
                </a:gridCol>
                <a:gridCol w="876541">
                  <a:extLst>
                    <a:ext uri="{9D8B030D-6E8A-4147-A177-3AD203B41FA5}">
                      <a16:colId xmlns:a16="http://schemas.microsoft.com/office/drawing/2014/main" xmlns="" val="20005"/>
                    </a:ext>
                  </a:extLst>
                </a:gridCol>
                <a:gridCol w="877423">
                  <a:extLst>
                    <a:ext uri="{9D8B030D-6E8A-4147-A177-3AD203B41FA5}">
                      <a16:colId xmlns:a16="http://schemas.microsoft.com/office/drawing/2014/main" xmlns="" val="20006"/>
                    </a:ext>
                  </a:extLst>
                </a:gridCol>
                <a:gridCol w="877423">
                  <a:extLst>
                    <a:ext uri="{9D8B030D-6E8A-4147-A177-3AD203B41FA5}">
                      <a16:colId xmlns:a16="http://schemas.microsoft.com/office/drawing/2014/main" xmlns="" val="20007"/>
                    </a:ext>
                  </a:extLst>
                </a:gridCol>
              </a:tblGrid>
              <a:tr h="269541">
                <a:tc rowSpan="2">
                  <a:txBody>
                    <a:bodyPr/>
                    <a:lstStyle/>
                    <a:p>
                      <a:pPr algn="ctr">
                        <a:lnSpc>
                          <a:spcPct val="110000"/>
                        </a:lnSpc>
                        <a:spcBef>
                          <a:spcPts val="0"/>
                        </a:spcBef>
                        <a:spcAft>
                          <a:spcPts val="0"/>
                        </a:spcAft>
                      </a:pPr>
                      <a:r>
                        <a:rPr lang="en-ZA" sz="1250" b="1" cap="small" baseline="0" dirty="0">
                          <a:effectLst/>
                          <a:latin typeface="Arial" panose="020B0604020202020204" pitchFamily="34" charset="0"/>
                          <a:ea typeface="Times New Roman" panose="02020603050405020304" pitchFamily="18" charset="0"/>
                          <a:cs typeface="Arial" panose="020B0604020202020204" pitchFamily="34" charset="0"/>
                        </a:rPr>
                        <a:t>Programme 3</a:t>
                      </a:r>
                      <a:endParaRPr lang="en-ZA" sz="1250" cap="small" baseline="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0000"/>
                        </a:lnSpc>
                        <a:spcBef>
                          <a:spcPts val="0"/>
                        </a:spcBef>
                        <a:spcAft>
                          <a:spcPts val="0"/>
                        </a:spcAft>
                      </a:pPr>
                      <a:r>
                        <a:rPr lang="en-ZA" sz="1250" b="1" cap="small" baseline="0" dirty="0">
                          <a:effectLst/>
                          <a:latin typeface="Arial" panose="020B0604020202020204" pitchFamily="34" charset="0"/>
                          <a:ea typeface="Times New Roman" panose="02020603050405020304" pitchFamily="18" charset="0"/>
                          <a:cs typeface="Arial" panose="020B0604020202020204" pitchFamily="34" charset="0"/>
                        </a:rPr>
                        <a:t>(R’000)</a:t>
                      </a:r>
                      <a:endParaRPr lang="en-ZA" sz="125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gridSpan="3">
                  <a:txBody>
                    <a:bodyPr/>
                    <a:lstStyle/>
                    <a:p>
                      <a:pPr algn="ctr">
                        <a:lnSpc>
                          <a:spcPct val="110000"/>
                        </a:lnSpc>
                        <a:spcBef>
                          <a:spcPts val="0"/>
                        </a:spcBef>
                        <a:spcAft>
                          <a:spcPts val="0"/>
                        </a:spcAft>
                      </a:pPr>
                      <a:r>
                        <a:rPr lang="en-ZA" sz="1250" b="1" cap="small" baseline="0" dirty="0">
                          <a:effectLst/>
                          <a:latin typeface="Arial" panose="020B0604020202020204" pitchFamily="34" charset="0"/>
                          <a:ea typeface="Times New Roman" panose="02020603050405020304" pitchFamily="18" charset="0"/>
                          <a:cs typeface="Arial" panose="020B0604020202020204" pitchFamily="34" charset="0"/>
                        </a:rPr>
                        <a:t>Audited outcome</a:t>
                      </a:r>
                      <a:endParaRPr lang="en-ZA" sz="125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hMerge="1">
                  <a:txBody>
                    <a:bodyPr/>
                    <a:lstStyle/>
                    <a:p>
                      <a:endParaRPr lang="en-ZA"/>
                    </a:p>
                  </a:txBody>
                  <a:tcPr/>
                </a:tc>
                <a:tc hMerge="1">
                  <a:txBody>
                    <a:bodyPr/>
                    <a:lstStyle/>
                    <a:p>
                      <a:endParaRPr lang="en-ZA"/>
                    </a:p>
                  </a:txBody>
                  <a:tcPr/>
                </a:tc>
                <a:tc>
                  <a:txBody>
                    <a:bodyPr/>
                    <a:lstStyle/>
                    <a:p>
                      <a:pPr algn="ctr">
                        <a:lnSpc>
                          <a:spcPct val="110000"/>
                        </a:lnSpc>
                        <a:spcBef>
                          <a:spcPts val="0"/>
                        </a:spcBef>
                        <a:spcAft>
                          <a:spcPts val="0"/>
                        </a:spcAft>
                      </a:pPr>
                      <a:r>
                        <a:rPr lang="en-ZA" sz="1250" b="1" cap="small" baseline="0">
                          <a:effectLst/>
                          <a:latin typeface="Arial" panose="020B0604020202020204" pitchFamily="34" charset="0"/>
                          <a:ea typeface="Times New Roman" panose="02020603050405020304" pitchFamily="18" charset="0"/>
                          <a:cs typeface="Arial" panose="020B0604020202020204" pitchFamily="34" charset="0"/>
                        </a:rPr>
                        <a:t>Adjusted appropriation</a:t>
                      </a:r>
                      <a:endParaRPr lang="en-ZA" sz="1250" cap="small" baseline="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gridSpan="3">
                  <a:txBody>
                    <a:bodyPr/>
                    <a:lstStyle/>
                    <a:p>
                      <a:pPr algn="ctr">
                        <a:lnSpc>
                          <a:spcPct val="110000"/>
                        </a:lnSpc>
                        <a:spcBef>
                          <a:spcPts val="0"/>
                        </a:spcBef>
                        <a:spcAft>
                          <a:spcPts val="0"/>
                        </a:spcAft>
                      </a:pPr>
                      <a:r>
                        <a:rPr lang="en-ZA" sz="1250" b="1" cap="small" baseline="0" dirty="0">
                          <a:effectLst/>
                          <a:latin typeface="Arial" panose="020B0604020202020204" pitchFamily="34" charset="0"/>
                          <a:ea typeface="Times New Roman" panose="02020603050405020304" pitchFamily="18" charset="0"/>
                          <a:cs typeface="Arial" panose="020B0604020202020204" pitchFamily="34" charset="0"/>
                        </a:rPr>
                        <a:t>Medium-Term Expenditure Estimates</a:t>
                      </a:r>
                      <a:endParaRPr lang="en-ZA" sz="125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63000">
                <a:tc vMerge="1">
                  <a:txBody>
                    <a:bodyPr/>
                    <a:lstStyle/>
                    <a:p>
                      <a:endParaRPr lang="en-ZA"/>
                    </a:p>
                  </a:txBody>
                  <a:tcPr/>
                </a:tc>
                <a:tc>
                  <a:txBody>
                    <a:bodyPr/>
                    <a:lstStyle/>
                    <a:p>
                      <a:pPr algn="ctr">
                        <a:lnSpc>
                          <a:spcPct val="110000"/>
                        </a:lnSpc>
                        <a:spcBef>
                          <a:spcPts val="0"/>
                        </a:spcBef>
                        <a:spcAft>
                          <a:spcPts val="0"/>
                        </a:spcAft>
                      </a:pPr>
                      <a:r>
                        <a:rPr lang="en-ZA" sz="1250" b="1" cap="small" baseline="0">
                          <a:effectLst/>
                          <a:latin typeface="Arial" panose="020B0604020202020204" pitchFamily="34" charset="0"/>
                          <a:ea typeface="Calibri" panose="020F0502020204030204" pitchFamily="34" charset="0"/>
                          <a:cs typeface="Arial" panose="020B0604020202020204" pitchFamily="34" charset="0"/>
                        </a:rPr>
                        <a:t>2014/15</a:t>
                      </a:r>
                      <a:endParaRPr lang="en-ZA" sz="1250" cap="small" baseline="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a:txBody>
                    <a:bodyPr/>
                    <a:lstStyle/>
                    <a:p>
                      <a:pPr algn="ctr">
                        <a:lnSpc>
                          <a:spcPct val="110000"/>
                        </a:lnSpc>
                        <a:spcBef>
                          <a:spcPts val="0"/>
                        </a:spcBef>
                        <a:spcAft>
                          <a:spcPts val="0"/>
                        </a:spcAft>
                      </a:pPr>
                      <a:r>
                        <a:rPr lang="en-ZA" sz="1250" b="1" cap="small" baseline="0" dirty="0">
                          <a:effectLst/>
                          <a:latin typeface="Arial" panose="020B0604020202020204" pitchFamily="34" charset="0"/>
                          <a:ea typeface="Calibri" panose="020F0502020204030204" pitchFamily="34" charset="0"/>
                          <a:cs typeface="Arial" panose="020B0604020202020204" pitchFamily="34" charset="0"/>
                        </a:rPr>
                        <a:t>2015/16</a:t>
                      </a:r>
                      <a:endParaRPr lang="en-ZA" sz="125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a:txBody>
                    <a:bodyPr/>
                    <a:lstStyle/>
                    <a:p>
                      <a:pPr algn="ctr">
                        <a:lnSpc>
                          <a:spcPct val="110000"/>
                        </a:lnSpc>
                        <a:spcBef>
                          <a:spcPts val="0"/>
                        </a:spcBef>
                        <a:spcAft>
                          <a:spcPts val="0"/>
                        </a:spcAft>
                      </a:pPr>
                      <a:r>
                        <a:rPr lang="en-ZA" sz="1250" b="1" cap="small" baseline="0" dirty="0">
                          <a:effectLst/>
                          <a:latin typeface="Arial" panose="020B0604020202020204" pitchFamily="34" charset="0"/>
                          <a:ea typeface="Calibri" panose="020F0502020204030204" pitchFamily="34" charset="0"/>
                          <a:cs typeface="Arial" panose="020B0604020202020204" pitchFamily="34" charset="0"/>
                        </a:rPr>
                        <a:t>2016/17</a:t>
                      </a:r>
                      <a:endParaRPr lang="en-ZA" sz="125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a:txBody>
                    <a:bodyPr/>
                    <a:lstStyle/>
                    <a:p>
                      <a:pPr algn="ctr">
                        <a:lnSpc>
                          <a:spcPct val="110000"/>
                        </a:lnSpc>
                        <a:spcBef>
                          <a:spcPts val="0"/>
                        </a:spcBef>
                        <a:spcAft>
                          <a:spcPts val="0"/>
                        </a:spcAft>
                      </a:pPr>
                      <a:r>
                        <a:rPr lang="en-ZA" sz="1250" b="1" cap="small" baseline="0" dirty="0">
                          <a:effectLst/>
                          <a:latin typeface="Arial" panose="020B0604020202020204" pitchFamily="34" charset="0"/>
                          <a:ea typeface="Calibri" panose="020F0502020204030204" pitchFamily="34" charset="0"/>
                          <a:cs typeface="Arial" panose="020B0604020202020204" pitchFamily="34" charset="0"/>
                        </a:rPr>
                        <a:t>2017/18</a:t>
                      </a:r>
                      <a:endParaRPr lang="en-ZA" sz="125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a:txBody>
                    <a:bodyPr/>
                    <a:lstStyle/>
                    <a:p>
                      <a:pPr algn="ctr">
                        <a:lnSpc>
                          <a:spcPct val="110000"/>
                        </a:lnSpc>
                        <a:spcBef>
                          <a:spcPts val="0"/>
                        </a:spcBef>
                        <a:spcAft>
                          <a:spcPts val="0"/>
                        </a:spcAft>
                      </a:pPr>
                      <a:r>
                        <a:rPr lang="en-ZA" sz="1250" b="1" cap="small" baseline="0" dirty="0">
                          <a:effectLst/>
                          <a:latin typeface="Arial" panose="020B0604020202020204" pitchFamily="34" charset="0"/>
                          <a:ea typeface="Calibri" panose="020F0502020204030204" pitchFamily="34" charset="0"/>
                          <a:cs typeface="Arial" panose="020B0604020202020204" pitchFamily="34" charset="0"/>
                        </a:rPr>
                        <a:t>2018/19</a:t>
                      </a:r>
                      <a:endParaRPr lang="en-ZA" sz="125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ctr">
                        <a:lnSpc>
                          <a:spcPct val="110000"/>
                        </a:lnSpc>
                        <a:spcBef>
                          <a:spcPts val="0"/>
                        </a:spcBef>
                        <a:spcAft>
                          <a:spcPts val="0"/>
                        </a:spcAft>
                      </a:pPr>
                      <a:r>
                        <a:rPr lang="en-ZA" sz="1250" b="1" cap="small" baseline="0" dirty="0">
                          <a:effectLst/>
                          <a:latin typeface="Arial" panose="020B0604020202020204" pitchFamily="34" charset="0"/>
                          <a:ea typeface="Calibri" panose="020F0502020204030204" pitchFamily="34" charset="0"/>
                          <a:cs typeface="Arial" panose="020B0604020202020204" pitchFamily="34" charset="0"/>
                        </a:rPr>
                        <a:t>2019/20</a:t>
                      </a:r>
                      <a:endParaRPr lang="en-ZA" sz="125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a:txBody>
                    <a:bodyPr/>
                    <a:lstStyle/>
                    <a:p>
                      <a:pPr algn="ctr">
                        <a:lnSpc>
                          <a:spcPct val="110000"/>
                        </a:lnSpc>
                        <a:spcBef>
                          <a:spcPts val="0"/>
                        </a:spcBef>
                        <a:spcAft>
                          <a:spcPts val="0"/>
                        </a:spcAft>
                      </a:pPr>
                      <a:r>
                        <a:rPr lang="en-ZA" sz="1250" b="1" cap="small" baseline="0" dirty="0">
                          <a:effectLst/>
                          <a:latin typeface="Arial" panose="020B0604020202020204" pitchFamily="34" charset="0"/>
                          <a:ea typeface="Calibri" panose="020F0502020204030204" pitchFamily="34" charset="0"/>
                          <a:cs typeface="Arial" panose="020B0604020202020204" pitchFamily="34" charset="0"/>
                        </a:rPr>
                        <a:t>2020/21</a:t>
                      </a:r>
                      <a:endParaRPr lang="en-ZA" sz="1250" cap="smal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extLst>
                  <a:ext uri="{0D108BD9-81ED-4DB2-BD59-A6C34878D82A}">
                    <a16:rowId xmlns:a16="http://schemas.microsoft.com/office/drawing/2014/main" xmlns="" val="10001"/>
                  </a:ext>
                </a:extLst>
              </a:tr>
              <a:tr h="241960">
                <a:tc>
                  <a:txBody>
                    <a:bodyPr/>
                    <a:lstStyle/>
                    <a:p>
                      <a:pPr>
                        <a:lnSpc>
                          <a:spcPct val="110000"/>
                        </a:lnSpc>
                        <a:spcBef>
                          <a:spcPts val="0"/>
                        </a:spcBef>
                        <a:spcAft>
                          <a:spcPts val="0"/>
                        </a:spcAft>
                      </a:pPr>
                      <a:r>
                        <a:rPr lang="en-ZA" sz="1250" dirty="0">
                          <a:effectLst/>
                          <a:latin typeface="Arial" panose="020B0604020202020204" pitchFamily="34" charset="0"/>
                          <a:ea typeface="Calibri" panose="020F0502020204030204" pitchFamily="34" charset="0"/>
                          <a:cs typeface="Arial" panose="020B0604020202020204" pitchFamily="34" charset="0"/>
                        </a:rPr>
                        <a:t>Cooperatives Development</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3 393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dirty="0">
                          <a:effectLst/>
                          <a:latin typeface="Arial" panose="020B0604020202020204" pitchFamily="34" charset="0"/>
                          <a:ea typeface="Calibri" panose="020F0502020204030204" pitchFamily="34" charset="0"/>
                          <a:cs typeface="Arial" panose="020B0604020202020204" pitchFamily="34" charset="0"/>
                        </a:rPr>
                        <a:t>3 949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6 847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dirty="0">
                          <a:effectLst/>
                          <a:latin typeface="Arial" panose="020B0604020202020204" pitchFamily="34" charset="0"/>
                          <a:ea typeface="Calibri" panose="020F0502020204030204" pitchFamily="34" charset="0"/>
                          <a:cs typeface="Arial" panose="020B0604020202020204" pitchFamily="34" charset="0"/>
                        </a:rPr>
                        <a:t>7 976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10 728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11 871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12 667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2"/>
                  </a:ext>
                </a:extLst>
              </a:tr>
              <a:tr h="489444">
                <a:tc>
                  <a:txBody>
                    <a:bodyPr/>
                    <a:lstStyle/>
                    <a:p>
                      <a:pP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Cooperatives Programme Design and Support</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85 428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dirty="0">
                          <a:effectLst/>
                          <a:latin typeface="Arial" panose="020B0604020202020204" pitchFamily="34" charset="0"/>
                          <a:ea typeface="Calibri" panose="020F0502020204030204" pitchFamily="34" charset="0"/>
                          <a:cs typeface="Arial" panose="020B0604020202020204" pitchFamily="34" charset="0"/>
                        </a:rPr>
                        <a:t>85 778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76 136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dirty="0">
                          <a:effectLst/>
                          <a:latin typeface="Arial" panose="020B0604020202020204" pitchFamily="34" charset="0"/>
                          <a:ea typeface="Calibri" panose="020F0502020204030204" pitchFamily="34" charset="0"/>
                          <a:cs typeface="Arial" panose="020B0604020202020204" pitchFamily="34" charset="0"/>
                        </a:rPr>
                        <a:t>90 545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dirty="0">
                          <a:effectLst/>
                          <a:latin typeface="Arial" panose="020B0604020202020204" pitchFamily="34" charset="0"/>
                          <a:ea typeface="Calibri" panose="020F0502020204030204" pitchFamily="34" charset="0"/>
                          <a:cs typeface="Arial" panose="020B0604020202020204" pitchFamily="34" charset="0"/>
                        </a:rPr>
                        <a:t>94 406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99 709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105 426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3"/>
                  </a:ext>
                </a:extLst>
              </a:tr>
              <a:tr h="489444">
                <a:tc>
                  <a:txBody>
                    <a:bodyPr/>
                    <a:lstStyle/>
                    <a:p>
                      <a:pP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Supplier Development and Market Access Support</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0"/>
                        </a:spcBef>
                        <a:spcAft>
                          <a:spcPts val="0"/>
                        </a:spcAft>
                      </a:pPr>
                      <a:endParaRPr lang="en-ZA" sz="1250">
                        <a:effectLst/>
                        <a:latin typeface="Arial" panose="020B060402020202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Bef>
                          <a:spcPts val="0"/>
                        </a:spcBef>
                        <a:spcAft>
                          <a:spcPts val="0"/>
                        </a:spcAft>
                      </a:pPr>
                      <a:endParaRPr lang="en-ZA" sz="1250" dirty="0">
                        <a:effectLst/>
                        <a:latin typeface="Arial" panose="020B060402020202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9 585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8 278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dirty="0">
                          <a:effectLst/>
                          <a:latin typeface="Arial" panose="020B0604020202020204" pitchFamily="34" charset="0"/>
                          <a:ea typeface="Calibri" panose="020F0502020204030204" pitchFamily="34" charset="0"/>
                          <a:cs typeface="Arial" panose="020B0604020202020204" pitchFamily="34" charset="0"/>
                        </a:rPr>
                        <a:t>5 900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6 163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6 581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4"/>
                  </a:ext>
                </a:extLst>
              </a:tr>
              <a:tr h="241960">
                <a:tc>
                  <a:txBody>
                    <a:bodyPr/>
                    <a:lstStyle/>
                    <a:p>
                      <a:pPr>
                        <a:lnSpc>
                          <a:spcPct val="110000"/>
                        </a:lnSpc>
                        <a:spcBef>
                          <a:spcPts val="0"/>
                        </a:spcBef>
                        <a:spcAft>
                          <a:spcPts val="0"/>
                        </a:spcAft>
                      </a:pPr>
                      <a:r>
                        <a:rPr lang="en-ZA" sz="1250" b="1">
                          <a:effectLst/>
                          <a:latin typeface="Arial" panose="020B0604020202020204" pitchFamily="34" charset="0"/>
                          <a:ea typeface="Calibri" panose="020F0502020204030204" pitchFamily="34" charset="0"/>
                          <a:cs typeface="Arial" panose="020B0604020202020204" pitchFamily="34" charset="0"/>
                        </a:rPr>
                        <a:t>Total</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0"/>
                        </a:spcBef>
                        <a:spcAft>
                          <a:spcPts val="0"/>
                        </a:spcAft>
                      </a:pPr>
                      <a:r>
                        <a:rPr lang="en-ZA" sz="1250" b="1">
                          <a:effectLst/>
                          <a:latin typeface="Arial" panose="020B0604020202020204" pitchFamily="34" charset="0"/>
                          <a:ea typeface="Calibri" panose="020F0502020204030204" pitchFamily="34" charset="0"/>
                          <a:cs typeface="Arial" panose="020B0604020202020204" pitchFamily="34" charset="0"/>
                        </a:rPr>
                        <a:t>88 821 </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0"/>
                        </a:spcBef>
                        <a:spcAft>
                          <a:spcPts val="0"/>
                        </a:spcAft>
                      </a:pPr>
                      <a:r>
                        <a:rPr lang="en-ZA" sz="1250" b="1">
                          <a:effectLst/>
                          <a:latin typeface="Arial" panose="020B0604020202020204" pitchFamily="34" charset="0"/>
                          <a:ea typeface="Calibri" panose="020F0502020204030204" pitchFamily="34" charset="0"/>
                          <a:cs typeface="Arial" panose="020B0604020202020204" pitchFamily="34" charset="0"/>
                        </a:rPr>
                        <a:t>89 727 </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0"/>
                        </a:spcBef>
                        <a:spcAft>
                          <a:spcPts val="0"/>
                        </a:spcAft>
                      </a:pPr>
                      <a:r>
                        <a:rPr lang="en-ZA" sz="1250" b="1" dirty="0">
                          <a:effectLst/>
                          <a:latin typeface="Arial" panose="020B0604020202020204" pitchFamily="34" charset="0"/>
                          <a:ea typeface="Calibri" panose="020F0502020204030204" pitchFamily="34" charset="0"/>
                          <a:cs typeface="Arial" panose="020B0604020202020204" pitchFamily="34" charset="0"/>
                        </a:rPr>
                        <a:t>92 568 </a:t>
                      </a:r>
                      <a:endParaRPr lang="en-ZA" sz="12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0"/>
                        </a:spcBef>
                        <a:spcAft>
                          <a:spcPts val="0"/>
                        </a:spcAft>
                      </a:pPr>
                      <a:r>
                        <a:rPr lang="en-ZA" sz="1250" b="1" dirty="0">
                          <a:effectLst/>
                          <a:latin typeface="Arial" panose="020B0604020202020204" pitchFamily="34" charset="0"/>
                          <a:ea typeface="Calibri" panose="020F0502020204030204" pitchFamily="34" charset="0"/>
                          <a:cs typeface="Arial" panose="020B0604020202020204" pitchFamily="34" charset="0"/>
                        </a:rPr>
                        <a:t>106 799 </a:t>
                      </a:r>
                      <a:endParaRPr lang="en-ZA" sz="12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0"/>
                        </a:spcBef>
                        <a:spcAft>
                          <a:spcPts val="0"/>
                        </a:spcAft>
                      </a:pPr>
                      <a:r>
                        <a:rPr lang="en-ZA" sz="1250" b="1" dirty="0">
                          <a:effectLst/>
                          <a:latin typeface="Arial" panose="020B0604020202020204" pitchFamily="34" charset="0"/>
                          <a:ea typeface="Calibri" panose="020F0502020204030204" pitchFamily="34" charset="0"/>
                          <a:cs typeface="Arial" panose="020B0604020202020204" pitchFamily="34" charset="0"/>
                        </a:rPr>
                        <a:t>111 034 </a:t>
                      </a:r>
                      <a:endParaRPr lang="en-ZA" sz="12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0"/>
                        </a:spcBef>
                        <a:spcAft>
                          <a:spcPts val="0"/>
                        </a:spcAft>
                      </a:pPr>
                      <a:r>
                        <a:rPr lang="en-ZA" sz="1250" b="1">
                          <a:effectLst/>
                          <a:latin typeface="Arial" panose="020B0604020202020204" pitchFamily="34" charset="0"/>
                          <a:ea typeface="Calibri" panose="020F0502020204030204" pitchFamily="34" charset="0"/>
                          <a:cs typeface="Arial" panose="020B0604020202020204" pitchFamily="34" charset="0"/>
                        </a:rPr>
                        <a:t>117 743 </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0"/>
                        </a:spcBef>
                        <a:spcAft>
                          <a:spcPts val="0"/>
                        </a:spcAft>
                      </a:pPr>
                      <a:r>
                        <a:rPr lang="en-ZA" sz="1250" b="1">
                          <a:effectLst/>
                          <a:latin typeface="Arial" panose="020B0604020202020204" pitchFamily="34" charset="0"/>
                          <a:ea typeface="Calibri" panose="020F0502020204030204" pitchFamily="34" charset="0"/>
                          <a:cs typeface="Arial" panose="020B0604020202020204" pitchFamily="34" charset="0"/>
                        </a:rPr>
                        <a:t>124 674 </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xmlns="" val="10005"/>
                  </a:ext>
                </a:extLst>
              </a:tr>
              <a:tr h="241960">
                <a:tc gridSpan="8">
                  <a:txBody>
                    <a:bodyPr/>
                    <a:lstStyle/>
                    <a:p>
                      <a:pPr>
                        <a:lnSpc>
                          <a:spcPct val="110000"/>
                        </a:lnSpc>
                        <a:spcBef>
                          <a:spcPts val="0"/>
                        </a:spcBef>
                        <a:spcAft>
                          <a:spcPts val="0"/>
                        </a:spcAft>
                      </a:pPr>
                      <a:r>
                        <a:rPr lang="en-ZA" sz="1250" b="1" u="sng" dirty="0">
                          <a:effectLst/>
                          <a:latin typeface="Arial" panose="020B0604020202020204" pitchFamily="34" charset="0"/>
                          <a:ea typeface="Times New Roman" panose="02020603050405020304" pitchFamily="18" charset="0"/>
                          <a:cs typeface="Arial" panose="020B0604020202020204" pitchFamily="34" charset="0"/>
                        </a:rPr>
                        <a:t>Economic classification</a:t>
                      </a:r>
                      <a:endParaRPr lang="en-ZA" sz="12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6"/>
                  </a:ext>
                </a:extLst>
              </a:tr>
              <a:tr h="241960">
                <a:tc>
                  <a:txBody>
                    <a:bodyPr/>
                    <a:lstStyle/>
                    <a:p>
                      <a:pPr>
                        <a:lnSpc>
                          <a:spcPct val="110000"/>
                        </a:lnSpc>
                        <a:spcBef>
                          <a:spcPts val="0"/>
                        </a:spcBef>
                        <a:spcAft>
                          <a:spcPts val="0"/>
                        </a:spcAft>
                      </a:pPr>
                      <a:r>
                        <a:rPr lang="en-ZA" sz="1250" b="1">
                          <a:effectLst/>
                          <a:latin typeface="Arial" panose="020B0604020202020204" pitchFamily="34" charset="0"/>
                          <a:ea typeface="Times New Roman" panose="02020603050405020304" pitchFamily="18" charset="0"/>
                          <a:cs typeface="Arial" panose="020B0604020202020204" pitchFamily="34" charset="0"/>
                        </a:rPr>
                        <a:t>Current payments</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b="1">
                          <a:effectLst/>
                          <a:latin typeface="Arial" panose="020B0604020202020204" pitchFamily="34" charset="0"/>
                          <a:ea typeface="Calibri" panose="020F0502020204030204" pitchFamily="34" charset="0"/>
                          <a:cs typeface="Arial" panose="020B0604020202020204" pitchFamily="34" charset="0"/>
                        </a:rPr>
                        <a:t>13 821 </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b="1">
                          <a:effectLst/>
                          <a:latin typeface="Arial" panose="020B0604020202020204" pitchFamily="34" charset="0"/>
                          <a:ea typeface="Calibri" panose="020F0502020204030204" pitchFamily="34" charset="0"/>
                          <a:cs typeface="Arial" panose="020B0604020202020204" pitchFamily="34" charset="0"/>
                        </a:rPr>
                        <a:t>14 696 </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b="1">
                          <a:effectLst/>
                          <a:latin typeface="Arial" panose="020B0604020202020204" pitchFamily="34" charset="0"/>
                          <a:ea typeface="Calibri" panose="020F0502020204030204" pitchFamily="34" charset="0"/>
                          <a:cs typeface="Arial" panose="020B0604020202020204" pitchFamily="34" charset="0"/>
                        </a:rPr>
                        <a:t>28 689 </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b="1" dirty="0">
                          <a:effectLst/>
                          <a:latin typeface="Arial" panose="020B0604020202020204" pitchFamily="34" charset="0"/>
                          <a:ea typeface="Calibri" panose="020F0502020204030204" pitchFamily="34" charset="0"/>
                          <a:cs typeface="Arial" panose="020B0604020202020204" pitchFamily="34" charset="0"/>
                        </a:rPr>
                        <a:t>28 049</a:t>
                      </a:r>
                      <a:endParaRPr lang="en-ZA" sz="12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b="1" dirty="0">
                          <a:effectLst/>
                          <a:latin typeface="Arial" panose="020B0604020202020204" pitchFamily="34" charset="0"/>
                          <a:ea typeface="Calibri" panose="020F0502020204030204" pitchFamily="34" charset="0"/>
                          <a:cs typeface="Arial" panose="020B0604020202020204" pitchFamily="34" charset="0"/>
                        </a:rPr>
                        <a:t>27 682 </a:t>
                      </a:r>
                      <a:endParaRPr lang="en-ZA" sz="12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0"/>
                        </a:spcBef>
                        <a:spcAft>
                          <a:spcPts val="0"/>
                        </a:spcAft>
                      </a:pPr>
                      <a:r>
                        <a:rPr lang="en-ZA" sz="1250" b="1">
                          <a:effectLst/>
                          <a:latin typeface="Arial" panose="020B0604020202020204" pitchFamily="34" charset="0"/>
                          <a:ea typeface="Calibri" panose="020F0502020204030204" pitchFamily="34" charset="0"/>
                          <a:cs typeface="Arial" panose="020B0604020202020204" pitchFamily="34" charset="0"/>
                        </a:rPr>
                        <a:t>29 724 </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b="1">
                          <a:effectLst/>
                          <a:latin typeface="Arial" panose="020B0604020202020204" pitchFamily="34" charset="0"/>
                          <a:ea typeface="Calibri" panose="020F0502020204030204" pitchFamily="34" charset="0"/>
                          <a:cs typeface="Arial" panose="020B0604020202020204" pitchFamily="34" charset="0"/>
                        </a:rPr>
                        <a:t>31 815 </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7"/>
                  </a:ext>
                </a:extLst>
              </a:tr>
              <a:tr h="241960">
                <a:tc>
                  <a:txBody>
                    <a:bodyPr/>
                    <a:lstStyle/>
                    <a:p>
                      <a:pPr marL="119380">
                        <a:lnSpc>
                          <a:spcPct val="110000"/>
                        </a:lnSpc>
                        <a:spcBef>
                          <a:spcPts val="0"/>
                        </a:spcBef>
                        <a:spcAft>
                          <a:spcPts val="0"/>
                        </a:spcAft>
                      </a:pPr>
                      <a:r>
                        <a:rPr lang="en-ZA" sz="1250">
                          <a:effectLst/>
                          <a:latin typeface="Arial" panose="020B0604020202020204" pitchFamily="34" charset="0"/>
                          <a:ea typeface="Times New Roman" panose="02020603050405020304" pitchFamily="18" charset="0"/>
                          <a:cs typeface="Arial" panose="020B0604020202020204" pitchFamily="34" charset="0"/>
                        </a:rPr>
                        <a:t>Compensation of employees</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11 647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13 375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23 554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dirty="0">
                          <a:effectLst/>
                          <a:latin typeface="Arial" panose="020B0604020202020204" pitchFamily="34" charset="0"/>
                          <a:ea typeface="Calibri" panose="020F0502020204030204" pitchFamily="34" charset="0"/>
                          <a:cs typeface="Arial" panose="020B0604020202020204" pitchFamily="34" charset="0"/>
                        </a:rPr>
                        <a:t>22 546</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dirty="0">
                          <a:effectLst/>
                          <a:latin typeface="Arial" panose="020B0604020202020204" pitchFamily="34" charset="0"/>
                          <a:ea typeface="Calibri" panose="020F0502020204030204" pitchFamily="34" charset="0"/>
                          <a:cs typeface="Arial" panose="020B0604020202020204" pitchFamily="34" charset="0"/>
                        </a:rPr>
                        <a:t>19 768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21 544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23 170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8"/>
                  </a:ext>
                </a:extLst>
              </a:tr>
              <a:tr h="241960">
                <a:tc>
                  <a:txBody>
                    <a:bodyPr/>
                    <a:lstStyle/>
                    <a:p>
                      <a:pPr marL="119380">
                        <a:lnSpc>
                          <a:spcPct val="110000"/>
                        </a:lnSpc>
                        <a:spcBef>
                          <a:spcPts val="0"/>
                        </a:spcBef>
                        <a:spcAft>
                          <a:spcPts val="0"/>
                        </a:spcAft>
                      </a:pPr>
                      <a:r>
                        <a:rPr lang="en-ZA" sz="1250">
                          <a:effectLst/>
                          <a:latin typeface="Arial" panose="020B0604020202020204" pitchFamily="34" charset="0"/>
                          <a:ea typeface="Times New Roman" panose="02020603050405020304" pitchFamily="18" charset="0"/>
                          <a:cs typeface="Arial" panose="020B0604020202020204" pitchFamily="34" charset="0"/>
                        </a:rPr>
                        <a:t>Goods and services</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2 174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1 321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5 135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dirty="0">
                          <a:effectLst/>
                          <a:latin typeface="Arial" panose="020B0604020202020204" pitchFamily="34" charset="0"/>
                          <a:ea typeface="Calibri" panose="020F0502020204030204" pitchFamily="34" charset="0"/>
                          <a:cs typeface="Arial" panose="020B0604020202020204" pitchFamily="34" charset="0"/>
                        </a:rPr>
                        <a:t>5 503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dirty="0">
                          <a:effectLst/>
                          <a:latin typeface="Arial" panose="020B0604020202020204" pitchFamily="34" charset="0"/>
                          <a:ea typeface="Calibri" panose="020F0502020204030204" pitchFamily="34" charset="0"/>
                          <a:cs typeface="Arial" panose="020B0604020202020204" pitchFamily="34" charset="0"/>
                        </a:rPr>
                        <a:t>7 914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8 180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8 645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9"/>
                  </a:ext>
                </a:extLst>
              </a:tr>
              <a:tr h="241960">
                <a:tc>
                  <a:txBody>
                    <a:bodyPr/>
                    <a:lstStyle/>
                    <a:p>
                      <a:pPr>
                        <a:lnSpc>
                          <a:spcPct val="110000"/>
                        </a:lnSpc>
                        <a:spcBef>
                          <a:spcPts val="0"/>
                        </a:spcBef>
                        <a:spcAft>
                          <a:spcPts val="0"/>
                        </a:spcAft>
                      </a:pPr>
                      <a:r>
                        <a:rPr lang="en-ZA" sz="1250" b="1">
                          <a:effectLst/>
                          <a:latin typeface="Arial" panose="020B0604020202020204" pitchFamily="34" charset="0"/>
                          <a:ea typeface="Times New Roman" panose="02020603050405020304" pitchFamily="18" charset="0"/>
                          <a:cs typeface="Arial" panose="020B0604020202020204" pitchFamily="34" charset="0"/>
                        </a:rPr>
                        <a:t>Transfers and subsidies</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b="1">
                          <a:effectLst/>
                          <a:latin typeface="Arial" panose="020B0604020202020204" pitchFamily="34" charset="0"/>
                          <a:ea typeface="Calibri" panose="020F0502020204030204" pitchFamily="34" charset="0"/>
                          <a:cs typeface="Arial" panose="020B0604020202020204" pitchFamily="34" charset="0"/>
                        </a:rPr>
                        <a:t>75 000 </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b="1">
                          <a:effectLst/>
                          <a:latin typeface="Arial" panose="020B0604020202020204" pitchFamily="34" charset="0"/>
                          <a:ea typeface="Calibri" panose="020F0502020204030204" pitchFamily="34" charset="0"/>
                          <a:cs typeface="Arial" panose="020B0604020202020204" pitchFamily="34" charset="0"/>
                        </a:rPr>
                        <a:t>75 019 </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b="1">
                          <a:effectLst/>
                          <a:latin typeface="Arial" panose="020B0604020202020204" pitchFamily="34" charset="0"/>
                          <a:ea typeface="Calibri" panose="020F0502020204030204" pitchFamily="34" charset="0"/>
                          <a:cs typeface="Arial" panose="020B0604020202020204" pitchFamily="34" charset="0"/>
                        </a:rPr>
                        <a:t>63 879 </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b="1" dirty="0">
                          <a:effectLst/>
                          <a:latin typeface="Arial" panose="020B0604020202020204" pitchFamily="34" charset="0"/>
                          <a:ea typeface="Calibri" panose="020F0502020204030204" pitchFamily="34" charset="0"/>
                          <a:cs typeface="Arial" panose="020B0604020202020204" pitchFamily="34" charset="0"/>
                        </a:rPr>
                        <a:t>78 750 </a:t>
                      </a:r>
                      <a:endParaRPr lang="en-ZA" sz="12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b="1">
                          <a:effectLst/>
                          <a:latin typeface="Arial" panose="020B0604020202020204" pitchFamily="34" charset="0"/>
                          <a:ea typeface="Calibri" panose="020F0502020204030204" pitchFamily="34" charset="0"/>
                          <a:cs typeface="Arial" panose="020B0604020202020204" pitchFamily="34" charset="0"/>
                        </a:rPr>
                        <a:t>83 318 </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0"/>
                        </a:spcBef>
                        <a:spcAft>
                          <a:spcPts val="0"/>
                        </a:spcAft>
                      </a:pPr>
                      <a:r>
                        <a:rPr lang="en-ZA" sz="1250" b="1">
                          <a:effectLst/>
                          <a:latin typeface="Arial" panose="020B0604020202020204" pitchFamily="34" charset="0"/>
                          <a:ea typeface="Calibri" panose="020F0502020204030204" pitchFamily="34" charset="0"/>
                          <a:cs typeface="Arial" panose="020B0604020202020204" pitchFamily="34" charset="0"/>
                        </a:rPr>
                        <a:t>87 984 </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b="1">
                          <a:effectLst/>
                          <a:latin typeface="Arial" panose="020B0604020202020204" pitchFamily="34" charset="0"/>
                          <a:ea typeface="Calibri" panose="020F0502020204030204" pitchFamily="34" charset="0"/>
                          <a:cs typeface="Arial" panose="020B0604020202020204" pitchFamily="34" charset="0"/>
                        </a:rPr>
                        <a:t>92 823 </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10"/>
                  </a:ext>
                </a:extLst>
              </a:tr>
              <a:tr h="241960">
                <a:tc>
                  <a:txBody>
                    <a:bodyPr/>
                    <a:lstStyle/>
                    <a:p>
                      <a:pPr marL="119380">
                        <a:lnSpc>
                          <a:spcPct val="110000"/>
                        </a:lnSpc>
                        <a:spcBef>
                          <a:spcPts val="0"/>
                        </a:spcBef>
                        <a:spcAft>
                          <a:spcPts val="0"/>
                        </a:spcAft>
                      </a:pPr>
                      <a:r>
                        <a:rPr lang="en-ZA" sz="1250">
                          <a:effectLst/>
                          <a:latin typeface="Arial" panose="020B0604020202020204" pitchFamily="34" charset="0"/>
                          <a:ea typeface="Times New Roman" panose="02020603050405020304" pitchFamily="18" charset="0"/>
                          <a:cs typeface="Arial" panose="020B0604020202020204" pitchFamily="34" charset="0"/>
                        </a:rPr>
                        <a:t>Public Corporations</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75 000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75 000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63 879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dirty="0">
                          <a:effectLst/>
                          <a:latin typeface="Arial" panose="020B0604020202020204" pitchFamily="34" charset="0"/>
                          <a:ea typeface="Calibri" panose="020F0502020204030204" pitchFamily="34" charset="0"/>
                          <a:cs typeface="Arial" panose="020B0604020202020204" pitchFamily="34" charset="0"/>
                        </a:rPr>
                        <a:t>78 750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dirty="0">
                          <a:effectLst/>
                          <a:latin typeface="Arial" panose="020B0604020202020204" pitchFamily="34" charset="0"/>
                          <a:ea typeface="Calibri" panose="020F0502020204030204" pitchFamily="34" charset="0"/>
                          <a:cs typeface="Arial" panose="020B0604020202020204" pitchFamily="34" charset="0"/>
                        </a:rPr>
                        <a:t>83 318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0"/>
                        </a:spcBef>
                        <a:spcAft>
                          <a:spcPts val="0"/>
                        </a:spcAft>
                      </a:pPr>
                      <a:r>
                        <a:rPr lang="en-ZA" sz="1250" dirty="0">
                          <a:effectLst/>
                          <a:latin typeface="Arial" panose="020B0604020202020204" pitchFamily="34" charset="0"/>
                          <a:ea typeface="Calibri" panose="020F0502020204030204" pitchFamily="34" charset="0"/>
                          <a:cs typeface="Arial" panose="020B0604020202020204" pitchFamily="34" charset="0"/>
                        </a:rPr>
                        <a:t>87 984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92 823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11"/>
                  </a:ext>
                </a:extLst>
              </a:tr>
              <a:tr h="241960">
                <a:tc>
                  <a:txBody>
                    <a:bodyPr/>
                    <a:lstStyle/>
                    <a:p>
                      <a:pPr marL="119380">
                        <a:lnSpc>
                          <a:spcPct val="110000"/>
                        </a:lnSpc>
                        <a:spcBef>
                          <a:spcPts val="0"/>
                        </a:spcBef>
                        <a:spcAft>
                          <a:spcPts val="0"/>
                        </a:spcAft>
                      </a:pPr>
                      <a:r>
                        <a:rPr lang="en-ZA" sz="1250">
                          <a:effectLst/>
                          <a:latin typeface="Arial" panose="020B0604020202020204" pitchFamily="34" charset="0"/>
                          <a:ea typeface="Times New Roman" panose="02020603050405020304" pitchFamily="18" charset="0"/>
                          <a:cs typeface="Arial" panose="020B0604020202020204" pitchFamily="34" charset="0"/>
                        </a:rPr>
                        <a:t>Households</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0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19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0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0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dirty="0">
                          <a:effectLst/>
                          <a:latin typeface="Arial" panose="020B0604020202020204" pitchFamily="34" charset="0"/>
                          <a:ea typeface="Calibri" panose="020F0502020204030204" pitchFamily="34" charset="0"/>
                          <a:cs typeface="Arial" panose="020B0604020202020204" pitchFamily="34" charset="0"/>
                        </a:rPr>
                        <a:t>0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0"/>
                        </a:spcBef>
                        <a:spcAft>
                          <a:spcPts val="0"/>
                        </a:spcAft>
                      </a:pPr>
                      <a:r>
                        <a:rPr lang="en-ZA" sz="1250" dirty="0">
                          <a:effectLst/>
                          <a:latin typeface="Arial" panose="020B0604020202020204" pitchFamily="34" charset="0"/>
                          <a:ea typeface="Calibri" panose="020F0502020204030204" pitchFamily="34" charset="0"/>
                          <a:cs typeface="Arial" panose="020B0604020202020204" pitchFamily="34" charset="0"/>
                        </a:rPr>
                        <a:t>0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0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12"/>
                  </a:ext>
                </a:extLst>
              </a:tr>
              <a:tr h="241960">
                <a:tc>
                  <a:txBody>
                    <a:bodyPr/>
                    <a:lstStyle/>
                    <a:p>
                      <a:pPr>
                        <a:lnSpc>
                          <a:spcPct val="110000"/>
                        </a:lnSpc>
                        <a:spcBef>
                          <a:spcPts val="0"/>
                        </a:spcBef>
                        <a:spcAft>
                          <a:spcPts val="0"/>
                        </a:spcAft>
                      </a:pPr>
                      <a:r>
                        <a:rPr lang="en-ZA" sz="1250" b="1">
                          <a:effectLst/>
                          <a:latin typeface="Arial" panose="020B0604020202020204" pitchFamily="34" charset="0"/>
                          <a:ea typeface="Times New Roman" panose="02020603050405020304" pitchFamily="18" charset="0"/>
                          <a:cs typeface="Arial" panose="020B0604020202020204" pitchFamily="34" charset="0"/>
                        </a:rPr>
                        <a:t>Payments for capital assets</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b="1">
                          <a:effectLst/>
                          <a:latin typeface="Arial" panose="020B0604020202020204" pitchFamily="34" charset="0"/>
                          <a:ea typeface="Calibri" panose="020F0502020204030204" pitchFamily="34" charset="0"/>
                          <a:cs typeface="Arial" panose="020B0604020202020204" pitchFamily="34" charset="0"/>
                        </a:rPr>
                        <a:t>0 </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b="1">
                          <a:effectLst/>
                          <a:latin typeface="Arial" panose="020B0604020202020204" pitchFamily="34" charset="0"/>
                          <a:ea typeface="Calibri" panose="020F0502020204030204" pitchFamily="34" charset="0"/>
                          <a:cs typeface="Arial" panose="020B0604020202020204" pitchFamily="34" charset="0"/>
                        </a:rPr>
                        <a:t>12 </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b="1" dirty="0">
                          <a:effectLst/>
                          <a:latin typeface="Arial" panose="020B0604020202020204" pitchFamily="34" charset="0"/>
                          <a:ea typeface="Calibri" panose="020F0502020204030204" pitchFamily="34" charset="0"/>
                          <a:cs typeface="Arial" panose="020B0604020202020204" pitchFamily="34" charset="0"/>
                        </a:rPr>
                        <a:t>0 </a:t>
                      </a:r>
                      <a:endParaRPr lang="en-ZA" sz="12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b="1">
                          <a:effectLst/>
                          <a:latin typeface="Arial" panose="020B0604020202020204" pitchFamily="34" charset="0"/>
                          <a:ea typeface="Calibri" panose="020F0502020204030204" pitchFamily="34" charset="0"/>
                          <a:cs typeface="Arial" panose="020B0604020202020204" pitchFamily="34" charset="0"/>
                        </a:rPr>
                        <a:t>0 </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b="1" dirty="0">
                          <a:effectLst/>
                          <a:latin typeface="Arial" panose="020B0604020202020204" pitchFamily="34" charset="0"/>
                          <a:ea typeface="Calibri" panose="020F0502020204030204" pitchFamily="34" charset="0"/>
                          <a:cs typeface="Arial" panose="020B0604020202020204" pitchFamily="34" charset="0"/>
                        </a:rPr>
                        <a:t>34 </a:t>
                      </a:r>
                      <a:endParaRPr lang="en-ZA" sz="12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0"/>
                        </a:spcBef>
                        <a:spcAft>
                          <a:spcPts val="0"/>
                        </a:spcAft>
                      </a:pPr>
                      <a:r>
                        <a:rPr lang="en-ZA" sz="1250" dirty="0">
                          <a:effectLst/>
                          <a:latin typeface="Arial" panose="020B0604020202020204" pitchFamily="34" charset="0"/>
                          <a:ea typeface="Calibri" panose="020F0502020204030204" pitchFamily="34" charset="0"/>
                          <a:cs typeface="Arial" panose="020B0604020202020204" pitchFamily="34" charset="0"/>
                        </a:rPr>
                        <a:t>35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36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13"/>
                  </a:ext>
                </a:extLst>
              </a:tr>
              <a:tr h="629711">
                <a:tc>
                  <a:txBody>
                    <a:bodyPr/>
                    <a:lstStyle/>
                    <a:p>
                      <a:pPr marL="119380">
                        <a:lnSpc>
                          <a:spcPct val="110000"/>
                        </a:lnSpc>
                        <a:spcBef>
                          <a:spcPts val="0"/>
                        </a:spcBef>
                        <a:spcAft>
                          <a:spcPts val="0"/>
                        </a:spcAft>
                      </a:pPr>
                      <a:r>
                        <a:rPr lang="en-ZA" sz="1250">
                          <a:effectLst/>
                          <a:latin typeface="Arial" panose="020B0604020202020204" pitchFamily="34" charset="0"/>
                          <a:ea typeface="Times New Roman" panose="02020603050405020304" pitchFamily="18" charset="0"/>
                          <a:cs typeface="Arial" panose="020B0604020202020204" pitchFamily="34" charset="0"/>
                        </a:rPr>
                        <a:t>Other machinery and equipment</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 </a:t>
                      </a:r>
                    </a:p>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dirty="0">
                          <a:effectLst/>
                          <a:latin typeface="Arial" panose="020B0604020202020204" pitchFamily="34" charset="0"/>
                          <a:ea typeface="Calibri" panose="020F0502020204030204" pitchFamily="34" charset="0"/>
                          <a:cs typeface="Arial" panose="020B0604020202020204" pitchFamily="34" charset="0"/>
                        </a:rPr>
                        <a:t> </a:t>
                      </a:r>
                    </a:p>
                    <a:p>
                      <a:pPr algn="r">
                        <a:lnSpc>
                          <a:spcPct val="110000"/>
                        </a:lnSpc>
                        <a:spcBef>
                          <a:spcPts val="0"/>
                        </a:spcBef>
                        <a:spcAft>
                          <a:spcPts val="0"/>
                        </a:spcAft>
                      </a:pPr>
                      <a:r>
                        <a:rPr lang="en-ZA" sz="1250" dirty="0">
                          <a:effectLst/>
                          <a:latin typeface="Arial" panose="020B0604020202020204" pitchFamily="34" charset="0"/>
                          <a:ea typeface="Calibri" panose="020F0502020204030204" pitchFamily="34" charset="0"/>
                          <a:cs typeface="Arial" panose="020B0604020202020204" pitchFamily="34" charset="0"/>
                        </a:rPr>
                        <a:t>12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 </a:t>
                      </a:r>
                    </a:p>
                    <a:p>
                      <a:pPr algn="r">
                        <a:lnSpc>
                          <a:spcPct val="110000"/>
                        </a:lnSpc>
                        <a:spcBef>
                          <a:spcPts val="0"/>
                        </a:spcBef>
                        <a:spcAft>
                          <a:spcPts val="0"/>
                        </a:spcAft>
                      </a:pPr>
                      <a:r>
                        <a:rPr lang="en-ZA" sz="125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a:effectLst/>
                          <a:latin typeface="Arial" panose="020B0604020202020204" pitchFamily="34" charset="0"/>
                          <a:ea typeface="Times New Roman" panose="02020603050405020304" pitchFamily="18" charset="0"/>
                          <a:cs typeface="Arial" panose="020B0604020202020204" pitchFamily="34" charset="0"/>
                        </a:rPr>
                        <a:t> </a:t>
                      </a:r>
                      <a:endParaRPr lang="en-ZA" sz="1250">
                        <a:effectLst/>
                        <a:latin typeface="Arial" panose="020B0604020202020204" pitchFamily="34" charset="0"/>
                        <a:ea typeface="Calibri" panose="020F0502020204030204" pitchFamily="34" charset="0"/>
                        <a:cs typeface="Arial" panose="020B0604020202020204" pitchFamily="34" charset="0"/>
                      </a:endParaRPr>
                    </a:p>
                    <a:p>
                      <a:pPr algn="r">
                        <a:lnSpc>
                          <a:spcPct val="110000"/>
                        </a:lnSpc>
                        <a:spcBef>
                          <a:spcPts val="0"/>
                        </a:spcBef>
                        <a:spcAft>
                          <a:spcPts val="0"/>
                        </a:spcAft>
                      </a:pPr>
                      <a:r>
                        <a:rPr lang="en-ZA" sz="1250">
                          <a:effectLst/>
                          <a:latin typeface="Arial" panose="020B0604020202020204" pitchFamily="34" charset="0"/>
                          <a:ea typeface="Times New Roman" panose="02020603050405020304" pitchFamily="18" charset="0"/>
                          <a:cs typeface="Arial" panose="020B0604020202020204" pitchFamily="34" charset="0"/>
                        </a:rPr>
                        <a:t>0</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dirty="0">
                          <a:effectLst/>
                          <a:latin typeface="Arial" panose="020B0604020202020204" pitchFamily="34" charset="0"/>
                          <a:ea typeface="Calibri" panose="020F0502020204030204" pitchFamily="34" charset="0"/>
                          <a:cs typeface="Arial" panose="020B0604020202020204" pitchFamily="34" charset="0"/>
                        </a:rPr>
                        <a:t> </a:t>
                      </a:r>
                    </a:p>
                    <a:p>
                      <a:pPr algn="r">
                        <a:lnSpc>
                          <a:spcPct val="110000"/>
                        </a:lnSpc>
                        <a:spcBef>
                          <a:spcPts val="0"/>
                        </a:spcBef>
                        <a:spcAft>
                          <a:spcPts val="0"/>
                        </a:spcAft>
                      </a:pPr>
                      <a:r>
                        <a:rPr lang="en-ZA" sz="1250" dirty="0">
                          <a:effectLst/>
                          <a:latin typeface="Arial" panose="020B0604020202020204" pitchFamily="34" charset="0"/>
                          <a:ea typeface="Calibri" panose="020F0502020204030204" pitchFamily="34" charset="0"/>
                          <a:cs typeface="Arial" panose="020B0604020202020204" pitchFamily="34" charset="0"/>
                        </a:rPr>
                        <a:t>34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0"/>
                        </a:spcBef>
                        <a:spcAft>
                          <a:spcPts val="0"/>
                        </a:spcAft>
                      </a:pPr>
                      <a:r>
                        <a:rPr lang="en-ZA" sz="1250" dirty="0">
                          <a:effectLst/>
                          <a:latin typeface="Arial" panose="020B0604020202020204" pitchFamily="34" charset="0"/>
                          <a:ea typeface="Calibri" panose="020F0502020204030204" pitchFamily="34" charset="0"/>
                          <a:cs typeface="Arial" panose="020B0604020202020204" pitchFamily="34" charset="0"/>
                        </a:rPr>
                        <a:t> </a:t>
                      </a:r>
                    </a:p>
                    <a:p>
                      <a:pPr algn="r">
                        <a:lnSpc>
                          <a:spcPct val="110000"/>
                        </a:lnSpc>
                        <a:spcBef>
                          <a:spcPts val="0"/>
                        </a:spcBef>
                        <a:spcAft>
                          <a:spcPts val="0"/>
                        </a:spcAft>
                      </a:pPr>
                      <a:r>
                        <a:rPr lang="en-ZA" sz="1250" dirty="0">
                          <a:effectLst/>
                          <a:latin typeface="Arial" panose="020B0604020202020204" pitchFamily="34" charset="0"/>
                          <a:ea typeface="Calibri" panose="020F0502020204030204" pitchFamily="34" charset="0"/>
                          <a:cs typeface="Arial" panose="020B0604020202020204" pitchFamily="34" charset="0"/>
                        </a:rPr>
                        <a:t>35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0"/>
                        </a:spcBef>
                        <a:spcAft>
                          <a:spcPts val="0"/>
                        </a:spcAft>
                      </a:pPr>
                      <a:r>
                        <a:rPr lang="en-ZA" sz="1250" dirty="0">
                          <a:effectLst/>
                          <a:latin typeface="Arial" panose="020B0604020202020204" pitchFamily="34" charset="0"/>
                          <a:ea typeface="Calibri" panose="020F0502020204030204" pitchFamily="34" charset="0"/>
                          <a:cs typeface="Arial" panose="020B0604020202020204" pitchFamily="34" charset="0"/>
                        </a:rPr>
                        <a:t> </a:t>
                      </a:r>
                    </a:p>
                    <a:p>
                      <a:pPr algn="r">
                        <a:lnSpc>
                          <a:spcPct val="110000"/>
                        </a:lnSpc>
                        <a:spcBef>
                          <a:spcPts val="0"/>
                        </a:spcBef>
                        <a:spcAft>
                          <a:spcPts val="0"/>
                        </a:spcAft>
                      </a:pPr>
                      <a:r>
                        <a:rPr lang="en-ZA" sz="1250" dirty="0">
                          <a:effectLst/>
                          <a:latin typeface="Arial" panose="020B0604020202020204" pitchFamily="34" charset="0"/>
                          <a:ea typeface="Calibri" panose="020F0502020204030204" pitchFamily="34" charset="0"/>
                          <a:cs typeface="Arial" panose="020B0604020202020204" pitchFamily="34" charset="0"/>
                        </a:rPr>
                        <a:t>36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14"/>
                  </a:ext>
                </a:extLst>
              </a:tr>
              <a:tr h="241960">
                <a:tc>
                  <a:txBody>
                    <a:bodyPr/>
                    <a:lstStyle/>
                    <a:p>
                      <a:pPr>
                        <a:lnSpc>
                          <a:spcPct val="110000"/>
                        </a:lnSpc>
                        <a:spcBef>
                          <a:spcPts val="0"/>
                        </a:spcBef>
                        <a:spcAft>
                          <a:spcPts val="0"/>
                        </a:spcAft>
                      </a:pPr>
                      <a:r>
                        <a:rPr lang="en-ZA" sz="1250" b="1">
                          <a:effectLst/>
                          <a:latin typeface="Arial" panose="020B0604020202020204" pitchFamily="34" charset="0"/>
                          <a:ea typeface="Times New Roman" panose="02020603050405020304" pitchFamily="18" charset="0"/>
                          <a:cs typeface="Arial" panose="020B0604020202020204" pitchFamily="34" charset="0"/>
                        </a:rPr>
                        <a:t>Total</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0"/>
                        </a:spcBef>
                        <a:spcAft>
                          <a:spcPts val="0"/>
                        </a:spcAft>
                      </a:pPr>
                      <a:r>
                        <a:rPr lang="en-ZA" sz="1250" b="1">
                          <a:effectLst/>
                          <a:latin typeface="Arial" panose="020B0604020202020204" pitchFamily="34" charset="0"/>
                          <a:ea typeface="Calibri" panose="020F0502020204030204" pitchFamily="34" charset="0"/>
                          <a:cs typeface="Arial" panose="020B0604020202020204" pitchFamily="34" charset="0"/>
                        </a:rPr>
                        <a:t>88 821 </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0"/>
                        </a:spcBef>
                        <a:spcAft>
                          <a:spcPts val="0"/>
                        </a:spcAft>
                      </a:pPr>
                      <a:r>
                        <a:rPr lang="en-ZA" sz="1250" b="1">
                          <a:effectLst/>
                          <a:latin typeface="Arial" panose="020B0604020202020204" pitchFamily="34" charset="0"/>
                          <a:ea typeface="Calibri" panose="020F0502020204030204" pitchFamily="34" charset="0"/>
                          <a:cs typeface="Arial" panose="020B0604020202020204" pitchFamily="34" charset="0"/>
                        </a:rPr>
                        <a:t>89 727 </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0"/>
                        </a:spcBef>
                        <a:spcAft>
                          <a:spcPts val="0"/>
                        </a:spcAft>
                      </a:pPr>
                      <a:r>
                        <a:rPr lang="en-ZA" sz="1250" b="1">
                          <a:effectLst/>
                          <a:latin typeface="Arial" panose="020B0604020202020204" pitchFamily="34" charset="0"/>
                          <a:ea typeface="Calibri" panose="020F0502020204030204" pitchFamily="34" charset="0"/>
                          <a:cs typeface="Arial" panose="020B0604020202020204" pitchFamily="34" charset="0"/>
                        </a:rPr>
                        <a:t>92 568 </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0"/>
                        </a:spcBef>
                        <a:spcAft>
                          <a:spcPts val="0"/>
                        </a:spcAft>
                      </a:pPr>
                      <a:r>
                        <a:rPr lang="en-ZA" sz="1250" b="1" dirty="0">
                          <a:effectLst/>
                          <a:latin typeface="Arial" panose="020B0604020202020204" pitchFamily="34" charset="0"/>
                          <a:ea typeface="Calibri" panose="020F0502020204030204" pitchFamily="34" charset="0"/>
                          <a:cs typeface="Arial" panose="020B0604020202020204" pitchFamily="34" charset="0"/>
                        </a:rPr>
                        <a:t>106 799 </a:t>
                      </a:r>
                      <a:endParaRPr lang="en-ZA" sz="12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0"/>
                        </a:spcBef>
                        <a:spcAft>
                          <a:spcPts val="0"/>
                        </a:spcAft>
                      </a:pPr>
                      <a:r>
                        <a:rPr lang="en-ZA" sz="1250" b="1" dirty="0">
                          <a:effectLst/>
                          <a:latin typeface="Arial" panose="020B0604020202020204" pitchFamily="34" charset="0"/>
                          <a:ea typeface="Calibri" panose="020F0502020204030204" pitchFamily="34" charset="0"/>
                          <a:cs typeface="Arial" panose="020B0604020202020204" pitchFamily="34" charset="0"/>
                        </a:rPr>
                        <a:t>111 034 </a:t>
                      </a:r>
                      <a:endParaRPr lang="en-ZA" sz="12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0"/>
                        </a:spcBef>
                        <a:spcAft>
                          <a:spcPts val="0"/>
                        </a:spcAft>
                      </a:pPr>
                      <a:r>
                        <a:rPr lang="en-ZA" sz="1250" b="1">
                          <a:effectLst/>
                          <a:latin typeface="Arial" panose="020B0604020202020204" pitchFamily="34" charset="0"/>
                          <a:ea typeface="Calibri" panose="020F0502020204030204" pitchFamily="34" charset="0"/>
                          <a:cs typeface="Arial" panose="020B0604020202020204" pitchFamily="34" charset="0"/>
                        </a:rPr>
                        <a:t>117 743 </a:t>
                      </a:r>
                      <a:endParaRPr lang="en-ZA" sz="125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0"/>
                        </a:spcBef>
                        <a:spcAft>
                          <a:spcPts val="0"/>
                        </a:spcAft>
                      </a:pPr>
                      <a:r>
                        <a:rPr lang="en-ZA" sz="1250" b="1" dirty="0">
                          <a:effectLst/>
                          <a:latin typeface="Arial" panose="020B0604020202020204" pitchFamily="34" charset="0"/>
                          <a:ea typeface="Calibri" panose="020F0502020204030204" pitchFamily="34" charset="0"/>
                          <a:cs typeface="Arial" panose="020B0604020202020204" pitchFamily="34" charset="0"/>
                        </a:rPr>
                        <a:t>124 674 </a:t>
                      </a:r>
                      <a:endParaRPr lang="en-ZA" sz="125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xmlns="" val="10015"/>
                  </a:ext>
                </a:extLst>
              </a:tr>
            </a:tbl>
          </a:graphicData>
        </a:graphic>
      </p:graphicFrame>
      <p:sp>
        <p:nvSpPr>
          <p:cNvPr id="6" name="Right Triangle 5">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89" name="Slide Number Placeholder 1"/>
          <p:cNvSpPr>
            <a:spLocks noGrp="1"/>
          </p:cNvSpPr>
          <p:nvPr>
            <p:ph type="sldNum" sz="quarter" idx="2"/>
          </p:nvPr>
        </p:nvSpPr>
        <p:spPr>
          <a:xfrm>
            <a:off x="8800758" y="6433434"/>
            <a:ext cx="300722"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64</a:t>
            </a:fld>
            <a:endParaRPr sz="1600" b="1" dirty="0">
              <a:solidFill>
                <a:schemeClr val="bg1"/>
              </a:solidFill>
            </a:endParaRPr>
          </a:p>
        </p:txBody>
      </p:sp>
    </p:spTree>
    <p:extLst>
      <p:ext uri="{BB962C8B-B14F-4D97-AF65-F5344CB8AC3E}">
        <p14:creationId xmlns:p14="http://schemas.microsoft.com/office/powerpoint/2010/main" xmlns="" val="2834309961"/>
      </p:ext>
    </p:extLst>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0" name="Picture 6" descr="Picture 6"/>
          <p:cNvPicPr>
            <a:picLocks noChangeAspect="1"/>
          </p:cNvPicPr>
          <p:nvPr/>
        </p:nvPicPr>
        <p:blipFill>
          <a:blip r:embed="rId3" cstate="print">
            <a:extLst/>
          </a:blip>
          <a:srcRect t="24292" b="22405"/>
          <a:stretch>
            <a:fillRect/>
          </a:stretch>
        </p:blipFill>
        <p:spPr>
          <a:xfrm>
            <a:off x="179511" y="6219825"/>
            <a:ext cx="1420689" cy="570325"/>
          </a:xfrm>
          <a:prstGeom prst="rect">
            <a:avLst/>
          </a:prstGeom>
          <a:ln w="12700">
            <a:miter lim="400000"/>
          </a:ln>
        </p:spPr>
      </p:pic>
      <p:sp>
        <p:nvSpPr>
          <p:cNvPr id="652" name="Title 1"/>
          <p:cNvSpPr>
            <a:spLocks noGrp="1"/>
          </p:cNvSpPr>
          <p:nvPr>
            <p:ph type="title"/>
          </p:nvPr>
        </p:nvSpPr>
        <p:spPr>
          <a:xfrm>
            <a:off x="0" y="20548"/>
            <a:ext cx="9144000" cy="682170"/>
          </a:xfrm>
          <a:prstGeom prst="rect">
            <a:avLst/>
          </a:prstGeom>
          <a:solidFill>
            <a:srgbClr val="C3D69B"/>
          </a:solidFill>
          <a:effectLst>
            <a:outerShdw blurRad="50800" dist="50800" dir="5400000" rotWithShape="0">
              <a:schemeClr val="accent6"/>
            </a:outerShdw>
          </a:effectLst>
        </p:spPr>
        <p:txBody>
          <a:bodyPr>
            <a:normAutofit fontScale="90000"/>
          </a:bodyPr>
          <a:lstStyle>
            <a:lvl1pPr algn="r">
              <a:defRPr sz="3600">
                <a:latin typeface="Arial"/>
                <a:ea typeface="Arial"/>
                <a:cs typeface="Arial"/>
                <a:sym typeface="Arial"/>
              </a:defRPr>
            </a:lvl1pPr>
          </a:lstStyle>
          <a:p>
            <a:r>
              <a:rPr lang="en-ZA" b="1" cap="small" dirty="0">
                <a:latin typeface="Arial" panose="020B0604020202020204" pitchFamily="34" charset="0"/>
                <a:cs typeface="Arial" panose="020B0604020202020204" pitchFamily="34" charset="0"/>
                <a:sym typeface="Calibri"/>
              </a:rPr>
              <a:t>Programme 3: Objectives and MTEF Targets</a:t>
            </a:r>
            <a:endParaRPr lang="en-ZA" b="1" cap="small" dirty="0">
              <a:latin typeface="Arial" panose="020B0604020202020204" pitchFamily="34" charset="0"/>
              <a:ea typeface="+mn-ea"/>
              <a:cs typeface="Arial" panose="020B0604020202020204" pitchFamily="34" charset="0"/>
              <a:sym typeface="Calibri"/>
            </a:endParaRPr>
          </a:p>
        </p:txBody>
      </p:sp>
      <p:sp>
        <p:nvSpPr>
          <p:cNvPr id="12" name="Rectangle 7"/>
          <p:cNvSpPr>
            <a:spLocks noChangeArrowheads="1"/>
          </p:cNvSpPr>
          <p:nvPr/>
        </p:nvSpPr>
        <p:spPr bwMode="auto">
          <a:xfrm>
            <a:off x="2168525" y="767896"/>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sz="1800" b="0" i="0" u="none" strike="noStrike" cap="none" normalizeH="0" baseline="0">
                <a:ln>
                  <a:noFill/>
                </a:ln>
                <a:solidFill>
                  <a:schemeClr val="tx1"/>
                </a:solidFill>
                <a:effectLst/>
                <a:latin typeface="Arial" panose="020B0604020202020204" pitchFamily="34" charset="0"/>
              </a:rPr>
              <a:t/>
            </a:r>
            <a:br>
              <a:rPr kumimoji="0" lang="en-ZA" sz="1800" b="0" i="0" u="none" strike="noStrike" cap="none" normalizeH="0" baseline="0">
                <a:ln>
                  <a:noFill/>
                </a:ln>
                <a:solidFill>
                  <a:schemeClr val="tx1"/>
                </a:solidFill>
                <a:effectLst/>
                <a:latin typeface="Arial" panose="020B0604020202020204" pitchFamily="34" charset="0"/>
              </a:rPr>
            </a:br>
            <a:endParaRPr kumimoji="0" lang="en-ZA" sz="1800" b="0" i="0" u="none" strike="noStrike" cap="none" normalizeH="0" baseline="0">
              <a:ln>
                <a:noFill/>
              </a:ln>
              <a:solidFill>
                <a:schemeClr val="tx1"/>
              </a:solidFill>
              <a:effectLst/>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887094950"/>
              </p:ext>
            </p:extLst>
          </p:nvPr>
        </p:nvGraphicFramePr>
        <p:xfrm>
          <a:off x="25440" y="767896"/>
          <a:ext cx="9118559" cy="5738597"/>
        </p:xfrm>
        <a:graphic>
          <a:graphicData uri="http://schemas.openxmlformats.org/drawingml/2006/table">
            <a:tbl>
              <a:tblPr firstRow="1" firstCol="1" bandRow="1"/>
              <a:tblGrid>
                <a:gridCol w="2008248">
                  <a:extLst>
                    <a:ext uri="{9D8B030D-6E8A-4147-A177-3AD203B41FA5}">
                      <a16:colId xmlns:a16="http://schemas.microsoft.com/office/drawing/2014/main" xmlns="" val="20000"/>
                    </a:ext>
                  </a:extLst>
                </a:gridCol>
                <a:gridCol w="1864585">
                  <a:extLst>
                    <a:ext uri="{9D8B030D-6E8A-4147-A177-3AD203B41FA5}">
                      <a16:colId xmlns:a16="http://schemas.microsoft.com/office/drawing/2014/main" xmlns="" val="20001"/>
                    </a:ext>
                  </a:extLst>
                </a:gridCol>
                <a:gridCol w="1816022">
                  <a:extLst>
                    <a:ext uri="{9D8B030D-6E8A-4147-A177-3AD203B41FA5}">
                      <a16:colId xmlns:a16="http://schemas.microsoft.com/office/drawing/2014/main" xmlns="" val="20002"/>
                    </a:ext>
                  </a:extLst>
                </a:gridCol>
                <a:gridCol w="1714852">
                  <a:extLst>
                    <a:ext uri="{9D8B030D-6E8A-4147-A177-3AD203B41FA5}">
                      <a16:colId xmlns:a16="http://schemas.microsoft.com/office/drawing/2014/main" xmlns="" val="20003"/>
                    </a:ext>
                  </a:extLst>
                </a:gridCol>
                <a:gridCol w="1714852">
                  <a:extLst>
                    <a:ext uri="{9D8B030D-6E8A-4147-A177-3AD203B41FA5}">
                      <a16:colId xmlns:a16="http://schemas.microsoft.com/office/drawing/2014/main" xmlns="" val="20004"/>
                    </a:ext>
                  </a:extLst>
                </a:gridCol>
              </a:tblGrid>
              <a:tr h="249535">
                <a:tc rowSpan="2">
                  <a:txBody>
                    <a:bodyPr/>
                    <a:lstStyle/>
                    <a:p>
                      <a:pPr algn="ctr">
                        <a:lnSpc>
                          <a:spcPct val="100000"/>
                        </a:lnSpc>
                        <a:spcBef>
                          <a:spcPts val="0"/>
                        </a:spcBef>
                        <a:spcAft>
                          <a:spcPts val="0"/>
                        </a:spcAft>
                      </a:pPr>
                      <a:r>
                        <a:rPr lang="en-ZA" sz="1300" b="1" cap="small" baseline="0" dirty="0">
                          <a:effectLst/>
                          <a:latin typeface="Arial" panose="020B0604020202020204" pitchFamily="34" charset="0"/>
                          <a:ea typeface="Times New Roman" panose="02020603050405020304" pitchFamily="18" charset="0"/>
                          <a:cs typeface="Arial" panose="020B0604020202020204" pitchFamily="34" charset="0"/>
                        </a:rPr>
                        <a:t>STRATEGIC OBJECTIVE</a:t>
                      </a:r>
                      <a:endParaRPr lang="en-ZA" sz="13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00000"/>
                        </a:lnSpc>
                        <a:spcBef>
                          <a:spcPts val="0"/>
                        </a:spcBef>
                        <a:spcAft>
                          <a:spcPts val="0"/>
                        </a:spcAft>
                      </a:pPr>
                      <a:r>
                        <a:rPr lang="en-ZA" sz="1300" b="1" cap="small" baseline="0" dirty="0">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ZA" sz="13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gridSpan="3">
                  <a:txBody>
                    <a:bodyPr/>
                    <a:lstStyle/>
                    <a:p>
                      <a:pPr algn="ctr">
                        <a:lnSpc>
                          <a:spcPct val="100000"/>
                        </a:lnSpc>
                        <a:spcBef>
                          <a:spcPts val="0"/>
                        </a:spcBef>
                        <a:spcAft>
                          <a:spcPts val="0"/>
                        </a:spcAft>
                      </a:pPr>
                      <a:r>
                        <a:rPr lang="en-ZA" sz="1300" b="1" cap="small" baseline="0"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13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20317">
                <a:tc vMerge="1">
                  <a:txBody>
                    <a:bodyPr/>
                    <a:lstStyle/>
                    <a:p>
                      <a:endParaRPr lang="en-ZA"/>
                    </a:p>
                  </a:txBody>
                  <a:tcPr/>
                </a:tc>
                <a:tc>
                  <a:txBody>
                    <a:bodyPr/>
                    <a:lstStyle/>
                    <a:p>
                      <a:pPr algn="ctr">
                        <a:lnSpc>
                          <a:spcPct val="100000"/>
                        </a:lnSpc>
                        <a:spcBef>
                          <a:spcPts val="0"/>
                        </a:spcBef>
                        <a:spcAft>
                          <a:spcPts val="0"/>
                        </a:spcAft>
                      </a:pPr>
                      <a:r>
                        <a:rPr lang="en-ZA" sz="1300" b="1" cap="small" baseline="0" dirty="0">
                          <a:effectLst/>
                          <a:latin typeface="Arial" panose="020B0604020202020204" pitchFamily="34" charset="0"/>
                          <a:ea typeface="Times New Roman" panose="02020603050405020304" pitchFamily="18" charset="0"/>
                          <a:cs typeface="Arial" panose="020B0604020202020204" pitchFamily="34" charset="0"/>
                        </a:rPr>
                        <a:t>2017/18</a:t>
                      </a:r>
                      <a:endParaRPr lang="en-ZA" sz="13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00000"/>
                        </a:lnSpc>
                        <a:spcBef>
                          <a:spcPts val="0"/>
                        </a:spcBef>
                        <a:spcAft>
                          <a:spcPts val="0"/>
                        </a:spcAft>
                      </a:pPr>
                      <a:r>
                        <a:rPr lang="en-ZA" sz="1300" b="1" cap="small" baseline="0" dirty="0">
                          <a:effectLst/>
                          <a:latin typeface="Arial" panose="020B0604020202020204" pitchFamily="34" charset="0"/>
                          <a:ea typeface="Times New Roman" panose="02020603050405020304" pitchFamily="18" charset="0"/>
                          <a:cs typeface="Arial" panose="020B0604020202020204" pitchFamily="34" charset="0"/>
                        </a:rPr>
                        <a:t>2018/19</a:t>
                      </a:r>
                      <a:endParaRPr lang="en-ZA" sz="13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00000"/>
                        </a:lnSpc>
                        <a:spcBef>
                          <a:spcPts val="0"/>
                        </a:spcBef>
                        <a:spcAft>
                          <a:spcPts val="0"/>
                        </a:spcAft>
                      </a:pPr>
                      <a:r>
                        <a:rPr lang="en-ZA" sz="1300" b="1" cap="small" baseline="0" dirty="0">
                          <a:effectLst/>
                          <a:latin typeface="Arial" panose="020B0604020202020204" pitchFamily="34" charset="0"/>
                          <a:ea typeface="Times New Roman" panose="02020603050405020304" pitchFamily="18" charset="0"/>
                          <a:cs typeface="Arial" panose="020B0604020202020204" pitchFamily="34" charset="0"/>
                        </a:rPr>
                        <a:t>2019/20</a:t>
                      </a:r>
                      <a:endParaRPr lang="en-ZA" sz="13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00000"/>
                        </a:lnSpc>
                        <a:spcBef>
                          <a:spcPts val="0"/>
                        </a:spcBef>
                        <a:spcAft>
                          <a:spcPts val="0"/>
                        </a:spcAft>
                      </a:pPr>
                      <a:r>
                        <a:rPr lang="en-ZA" sz="1300" b="1" cap="small" baseline="0" dirty="0">
                          <a:effectLst/>
                          <a:latin typeface="Arial" panose="020B0604020202020204" pitchFamily="34" charset="0"/>
                          <a:ea typeface="Times New Roman" panose="02020603050405020304" pitchFamily="18" charset="0"/>
                          <a:cs typeface="Arial" panose="020B0604020202020204" pitchFamily="34" charset="0"/>
                        </a:rPr>
                        <a:t>2020/21</a:t>
                      </a:r>
                      <a:r>
                        <a:rPr lang="en-ZA" sz="1300" b="0" cap="small"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en-ZA" sz="1300" b="1" cap="small" baseline="0" dirty="0">
                          <a:effectLst/>
                          <a:latin typeface="Arial" panose="020B0604020202020204" pitchFamily="34" charset="0"/>
                          <a:ea typeface="Times New Roman" panose="02020603050405020304" pitchFamily="18" charset="0"/>
                          <a:cs typeface="Arial" panose="020B0604020202020204" pitchFamily="34" charset="0"/>
                        </a:rPr>
                        <a:t>(New Cycle)</a:t>
                      </a:r>
                      <a:endParaRPr lang="en-ZA" sz="13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extLst>
                  <a:ext uri="{0D108BD9-81ED-4DB2-BD59-A6C34878D82A}">
                    <a16:rowId xmlns:a16="http://schemas.microsoft.com/office/drawing/2014/main" xmlns="" val="10001"/>
                  </a:ext>
                </a:extLst>
              </a:tr>
              <a:tr h="233987">
                <a:tc gridSpan="5">
                  <a:txBody>
                    <a:bodyPr/>
                    <a:lstStyle/>
                    <a:p>
                      <a:pPr algn="l">
                        <a:lnSpc>
                          <a:spcPct val="100000"/>
                        </a:lnSpc>
                        <a:spcBef>
                          <a:spcPts val="0"/>
                        </a:spcBef>
                        <a:spcAft>
                          <a:spcPts val="0"/>
                        </a:spcAft>
                      </a:pPr>
                      <a:r>
                        <a:rPr lang="en-ZA" sz="1300" b="1" cap="small" baseline="0" dirty="0">
                          <a:effectLst/>
                          <a:latin typeface="Arial" panose="020B0604020202020204" pitchFamily="34" charset="0"/>
                          <a:ea typeface="Calibri" panose="020F0502020204030204" pitchFamily="34" charset="0"/>
                          <a:cs typeface="Arial" panose="020B0604020202020204" pitchFamily="34" charset="0"/>
                        </a:rPr>
                        <a:t>1:  </a:t>
                      </a:r>
                      <a:r>
                        <a:rPr lang="en-ZA" sz="1300" b="1" kern="1200" cap="small" baseline="0" dirty="0">
                          <a:effectLst/>
                          <a:latin typeface="Arial" panose="020B0604020202020204" pitchFamily="34" charset="0"/>
                          <a:ea typeface="Calibri" panose="020F0502020204030204" pitchFamily="34" charset="0"/>
                          <a:cs typeface="Arial" panose="020B0604020202020204" pitchFamily="34" charset="0"/>
                        </a:rPr>
                        <a:t>Policy and planning coherence in the sector, that promotes an enabling ecosystem for SMME’s and co-operatives</a:t>
                      </a:r>
                    </a:p>
                    <a:p>
                      <a:pPr algn="l">
                        <a:lnSpc>
                          <a:spcPct val="100000"/>
                        </a:lnSpc>
                        <a:spcBef>
                          <a:spcPts val="0"/>
                        </a:spcBef>
                        <a:spcAft>
                          <a:spcPts val="0"/>
                        </a:spcAft>
                      </a:pPr>
                      <a:endParaRPr lang="en-ZA" sz="13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616823">
                <a:tc rowSpan="4">
                  <a:txBody>
                    <a:bodyPr/>
                    <a:lstStyle/>
                    <a:p>
                      <a:pPr algn="l">
                        <a:lnSpc>
                          <a:spcPct val="100000"/>
                        </a:lnSpc>
                        <a:spcBef>
                          <a:spcPts val="0"/>
                        </a:spcBef>
                        <a:spcAft>
                          <a:spcPts val="0"/>
                        </a:spcAft>
                      </a:pPr>
                      <a:r>
                        <a:rPr lang="en-ZA" sz="1300" dirty="0">
                          <a:effectLst/>
                          <a:latin typeface="Arial" panose="020B0604020202020204" pitchFamily="34" charset="0"/>
                          <a:ea typeface="Calibri" panose="020F0502020204030204" pitchFamily="34" charset="0"/>
                          <a:cs typeface="Arial" panose="020B0604020202020204" pitchFamily="34" charset="0"/>
                        </a:rPr>
                        <a:t>1.2. An integrated approach to planning, monitoring and evaluation of the Co-operatives Sector, to inform policy decision making..</a:t>
                      </a:r>
                      <a:endParaRPr lang="en-ZA" sz="130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300">
                          <a:effectLst/>
                          <a:latin typeface="Arial" panose="020B0604020202020204" pitchFamily="34" charset="0"/>
                          <a:ea typeface="Calibri" panose="020F0502020204030204" pitchFamily="34" charset="0"/>
                          <a:cs typeface="Arial" panose="020B0604020202020204" pitchFamily="34" charset="0"/>
                        </a:rPr>
                        <a:t>New indicator.</a:t>
                      </a:r>
                      <a:endParaRPr lang="en-ZA" sz="130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300" dirty="0">
                          <a:effectLst/>
                          <a:latin typeface="Arial" panose="020B0604020202020204" pitchFamily="34" charset="0"/>
                          <a:ea typeface="Calibri" panose="020F0502020204030204" pitchFamily="34" charset="0"/>
                          <a:cs typeface="Arial" panose="020B0604020202020204" pitchFamily="34" charset="0"/>
                        </a:rPr>
                        <a:t>Four (4) Co-operative Forums convened per annum.</a:t>
                      </a:r>
                      <a:endParaRPr lang="en-ZA" sz="130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00000"/>
                        </a:lnSpc>
                        <a:spcBef>
                          <a:spcPts val="0"/>
                        </a:spcBef>
                        <a:spcAft>
                          <a:spcPts val="0"/>
                        </a:spcAft>
                      </a:pPr>
                      <a:r>
                        <a:rPr lang="en-ZA" sz="1300" dirty="0">
                          <a:effectLst/>
                          <a:latin typeface="Arial" panose="020B0604020202020204" pitchFamily="34" charset="0"/>
                          <a:ea typeface="Calibri" panose="020F0502020204030204" pitchFamily="34" charset="0"/>
                          <a:cs typeface="Arial" panose="020B0604020202020204" pitchFamily="34" charset="0"/>
                        </a:rPr>
                        <a:t>Four (4) Co-operative Forums convened per annum.</a:t>
                      </a:r>
                      <a:endParaRPr lang="en-ZA" sz="130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300" dirty="0">
                          <a:effectLst/>
                          <a:latin typeface="Arial" panose="020B0604020202020204" pitchFamily="34" charset="0"/>
                          <a:ea typeface="Calibri" panose="020F0502020204030204" pitchFamily="34" charset="0"/>
                          <a:cs typeface="Arial" panose="020B0604020202020204" pitchFamily="34" charset="0"/>
                        </a:rPr>
                        <a:t>Four (4)  Co-operative Forums convened per annum.</a:t>
                      </a:r>
                      <a:endParaRPr lang="en-ZA" sz="130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3"/>
                  </a:ext>
                </a:extLst>
              </a:tr>
              <a:tr h="1562237">
                <a:tc vMerge="1">
                  <a:txBody>
                    <a:bodyPr/>
                    <a:lstStyle/>
                    <a:p>
                      <a:endParaRPr lang="en-ZA"/>
                    </a:p>
                  </a:txBody>
                  <a:tcPr/>
                </a:tc>
                <a:tc>
                  <a:txBody>
                    <a:bodyPr/>
                    <a:lstStyle/>
                    <a:p>
                      <a:pPr algn="l">
                        <a:lnSpc>
                          <a:spcPct val="100000"/>
                        </a:lnSpc>
                        <a:spcBef>
                          <a:spcPts val="0"/>
                        </a:spcBef>
                        <a:spcAft>
                          <a:spcPts val="0"/>
                        </a:spcAft>
                      </a:pPr>
                      <a:r>
                        <a:rPr lang="en-ZA" sz="1300" dirty="0">
                          <a:effectLst/>
                          <a:latin typeface="Arial" panose="020B0604020202020204" pitchFamily="34" charset="0"/>
                          <a:ea typeface="Calibri" panose="020F0502020204030204" pitchFamily="34" charset="0"/>
                          <a:cs typeface="Times New Roman" panose="02020603050405020304" pitchFamily="18" charset="0"/>
                        </a:rPr>
                        <a:t>- </a:t>
                      </a: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300" dirty="0">
                          <a:effectLst/>
                          <a:latin typeface="Arial" panose="020B0604020202020204" pitchFamily="34" charset="0"/>
                          <a:ea typeface="Calibri" panose="020F0502020204030204" pitchFamily="34" charset="0"/>
                          <a:cs typeface="Times New Roman" panose="02020603050405020304" pitchFamily="18" charset="0"/>
                        </a:rPr>
                        <a:t>100 Cooperatives and SMMEs linked to market and procurement opportunities in the public sector, state-owned entities and private sector</a:t>
                      </a: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00000"/>
                        </a:lnSpc>
                        <a:spcBef>
                          <a:spcPts val="0"/>
                        </a:spcBef>
                        <a:spcAft>
                          <a:spcPts val="0"/>
                        </a:spcAft>
                      </a:pPr>
                      <a:r>
                        <a:rPr lang="en-ZA" sz="1300">
                          <a:effectLst/>
                          <a:latin typeface="Arial" panose="020B0604020202020204" pitchFamily="34" charset="0"/>
                          <a:ea typeface="Calibri" panose="020F0502020204030204" pitchFamily="34" charset="0"/>
                          <a:cs typeface="Times New Roman" panose="02020603050405020304" pitchFamily="18" charset="0"/>
                        </a:rPr>
                        <a:t>100 Cooperatives and SMMEs linked to market and procurement opportunities in the public sector, state-owned entities and private sector</a:t>
                      </a:r>
                      <a:endParaRPr lang="en-ZA" sz="130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300" dirty="0">
                          <a:effectLst/>
                          <a:latin typeface="Arial" panose="020B0604020202020204" pitchFamily="34" charset="0"/>
                          <a:ea typeface="Calibri" panose="020F0502020204030204" pitchFamily="34" charset="0"/>
                          <a:cs typeface="Times New Roman" panose="02020603050405020304" pitchFamily="18" charset="0"/>
                        </a:rPr>
                        <a:t>100 Cooperatives and SMMEs linked to market and procurement opportunities in the public sector, state-owned entities and private sector</a:t>
                      </a: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4"/>
                  </a:ext>
                </a:extLst>
              </a:tr>
              <a:tr h="1267454">
                <a:tc vMerge="1">
                  <a:txBody>
                    <a:bodyPr/>
                    <a:lstStyle/>
                    <a:p>
                      <a:endParaRPr lang="en-ZA"/>
                    </a:p>
                  </a:txBody>
                  <a:tcPr/>
                </a:tc>
                <a:tc>
                  <a:txBody>
                    <a:bodyPr/>
                    <a:lstStyle/>
                    <a:p>
                      <a:pPr algn="l">
                        <a:lnSpc>
                          <a:spcPct val="100000"/>
                        </a:lnSpc>
                        <a:spcBef>
                          <a:spcPts val="0"/>
                        </a:spcBef>
                        <a:spcAft>
                          <a:spcPts val="0"/>
                        </a:spcAft>
                      </a:pPr>
                      <a:r>
                        <a:rPr lang="en-ZA" sz="1300">
                          <a:effectLst/>
                          <a:latin typeface="Arial" panose="020B0604020202020204" pitchFamily="34" charset="0"/>
                          <a:ea typeface="Calibri" panose="020F0502020204030204" pitchFamily="34" charset="0"/>
                          <a:cs typeface="Arial" panose="020B0604020202020204" pitchFamily="34" charset="0"/>
                        </a:rPr>
                        <a:t>-</a:t>
                      </a:r>
                      <a:endParaRPr lang="en-ZA" sz="130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300" dirty="0">
                          <a:effectLst/>
                          <a:latin typeface="Arial" panose="020B0604020202020204" pitchFamily="34" charset="0"/>
                          <a:ea typeface="Calibri" panose="020F0502020204030204" pitchFamily="34" charset="0"/>
                          <a:cs typeface="Arial" panose="020B0604020202020204" pitchFamily="34" charset="0"/>
                        </a:rPr>
                        <a:t>Two (2) Provinces supported to develop aligned provincial co-operatives strategies</a:t>
                      </a:r>
                      <a:endParaRPr lang="en-ZA" sz="13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00000"/>
                        </a:lnSpc>
                        <a:spcBef>
                          <a:spcPts val="0"/>
                        </a:spcBef>
                        <a:spcAft>
                          <a:spcPts val="0"/>
                        </a:spcAft>
                      </a:pPr>
                      <a:r>
                        <a:rPr lang="en-ZA" sz="1300" dirty="0">
                          <a:effectLst/>
                          <a:latin typeface="Arial" panose="020B0604020202020204" pitchFamily="34" charset="0"/>
                          <a:ea typeface="Calibri" panose="020F0502020204030204" pitchFamily="34" charset="0"/>
                          <a:cs typeface="Arial" panose="020B0604020202020204" pitchFamily="34" charset="0"/>
                        </a:rPr>
                        <a:t>(Free State, Mpumalanga)</a:t>
                      </a:r>
                      <a:endParaRPr lang="en-ZA" sz="130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00000"/>
                        </a:lnSpc>
                        <a:spcBef>
                          <a:spcPts val="0"/>
                        </a:spcBef>
                        <a:spcAft>
                          <a:spcPts val="0"/>
                        </a:spcAft>
                      </a:pPr>
                      <a:r>
                        <a:rPr lang="en-ZA" sz="1300" dirty="0">
                          <a:effectLst/>
                          <a:latin typeface="Arial" panose="020B0604020202020204" pitchFamily="34" charset="0"/>
                          <a:ea typeface="Calibri" panose="020F0502020204030204" pitchFamily="34" charset="0"/>
                          <a:cs typeface="Arial" panose="020B0604020202020204" pitchFamily="34" charset="0"/>
                        </a:rPr>
                        <a:t>Two (2) Provinces supported to develop aligned provincial co-operatives strategies</a:t>
                      </a:r>
                      <a:endParaRPr lang="en-ZA" sz="13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00000"/>
                        </a:lnSpc>
                        <a:spcBef>
                          <a:spcPts val="0"/>
                        </a:spcBef>
                        <a:spcAft>
                          <a:spcPts val="0"/>
                        </a:spcAft>
                      </a:pPr>
                      <a:r>
                        <a:rPr lang="en-ZA" sz="1300" dirty="0">
                          <a:effectLst/>
                          <a:latin typeface="Arial" panose="020B0604020202020204" pitchFamily="34" charset="0"/>
                          <a:ea typeface="Calibri" panose="020F0502020204030204" pitchFamily="34" charset="0"/>
                          <a:cs typeface="Arial" panose="020B0604020202020204" pitchFamily="34" charset="0"/>
                        </a:rPr>
                        <a:t>(North West, Limpopo)</a:t>
                      </a:r>
                      <a:endParaRPr lang="en-ZA" sz="130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300" dirty="0">
                          <a:effectLst/>
                          <a:latin typeface="Arial" panose="020B0604020202020204" pitchFamily="34" charset="0"/>
                          <a:ea typeface="Calibri" panose="020F0502020204030204" pitchFamily="34" charset="0"/>
                          <a:cs typeface="Arial" panose="020B0604020202020204" pitchFamily="34" charset="0"/>
                        </a:rPr>
                        <a:t>Two (2) Provinces supported to develop aligned provincial co-operatives strategies</a:t>
                      </a:r>
                    </a:p>
                    <a:p>
                      <a:pPr algn="l">
                        <a:lnSpc>
                          <a:spcPct val="100000"/>
                        </a:lnSpc>
                        <a:spcBef>
                          <a:spcPts val="0"/>
                        </a:spcBef>
                        <a:spcAft>
                          <a:spcPts val="0"/>
                        </a:spcAft>
                      </a:pPr>
                      <a:r>
                        <a:rPr lang="en-ZA" sz="1300" dirty="0">
                          <a:effectLst/>
                          <a:latin typeface="Arial" panose="020B0604020202020204" pitchFamily="34" charset="0"/>
                          <a:ea typeface="Calibri" panose="020F0502020204030204" pitchFamily="34" charset="0"/>
                          <a:cs typeface="Arial" panose="020B0604020202020204" pitchFamily="34" charset="0"/>
                        </a:rPr>
                        <a:t>(Northern cape, Western Cape)</a:t>
                      </a:r>
                      <a:endParaRPr lang="en-ZA" sz="130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5"/>
                  </a:ext>
                </a:extLst>
              </a:tr>
              <a:tr h="1080640">
                <a:tc vMerge="1">
                  <a:txBody>
                    <a:bodyPr/>
                    <a:lstStyle/>
                    <a:p>
                      <a:endParaRPr lang="en-ZA"/>
                    </a:p>
                  </a:txBody>
                  <a:tcPr/>
                </a:tc>
                <a:tc>
                  <a:txBody>
                    <a:bodyPr/>
                    <a:lstStyle/>
                    <a:p>
                      <a:pPr algn="l">
                        <a:lnSpc>
                          <a:spcPct val="100000"/>
                        </a:lnSpc>
                        <a:spcBef>
                          <a:spcPts val="0"/>
                        </a:spcBef>
                        <a:spcAft>
                          <a:spcPts val="0"/>
                        </a:spcAft>
                      </a:pPr>
                      <a:r>
                        <a:rPr lang="en-ZA" sz="1300" dirty="0">
                          <a:effectLst/>
                          <a:latin typeface="Arial" panose="020B0604020202020204" pitchFamily="34" charset="0"/>
                          <a:ea typeface="Calibri" panose="020F0502020204030204" pitchFamily="34" charset="0"/>
                          <a:cs typeface="Arial" panose="020B0604020202020204" pitchFamily="34" charset="0"/>
                        </a:rPr>
                        <a:t>New indicator.</a:t>
                      </a:r>
                      <a:endParaRPr lang="en-ZA" sz="130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300" dirty="0">
                          <a:effectLst/>
                          <a:latin typeface="Arial" panose="020B0604020202020204" pitchFamily="34" charset="0"/>
                          <a:ea typeface="Calibri" panose="020F0502020204030204" pitchFamily="34" charset="0"/>
                          <a:cs typeface="Arial" panose="020B0604020202020204" pitchFamily="34" charset="0"/>
                        </a:rPr>
                        <a:t>Five (5) District municipalities supported to integrate co-operatives support into their Plans.</a:t>
                      </a:r>
                      <a:endParaRPr lang="en-ZA" sz="130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00000"/>
                        </a:lnSpc>
                        <a:spcBef>
                          <a:spcPts val="0"/>
                        </a:spcBef>
                        <a:spcAft>
                          <a:spcPts val="0"/>
                        </a:spcAft>
                      </a:pPr>
                      <a:r>
                        <a:rPr lang="en-ZA" sz="1300" dirty="0">
                          <a:effectLst/>
                          <a:latin typeface="Arial" panose="020B0604020202020204" pitchFamily="34" charset="0"/>
                          <a:ea typeface="Calibri" panose="020F0502020204030204" pitchFamily="34" charset="0"/>
                          <a:cs typeface="Arial" panose="020B0604020202020204" pitchFamily="34" charset="0"/>
                        </a:rPr>
                        <a:t>Ten</a:t>
                      </a:r>
                      <a:r>
                        <a:rPr lang="en-ZA" sz="1300" baseline="0" dirty="0">
                          <a:effectLst/>
                          <a:latin typeface="Arial" panose="020B0604020202020204" pitchFamily="34" charset="0"/>
                          <a:ea typeface="Calibri" panose="020F0502020204030204" pitchFamily="34" charset="0"/>
                          <a:cs typeface="Arial" panose="020B0604020202020204" pitchFamily="34" charset="0"/>
                        </a:rPr>
                        <a:t> </a:t>
                      </a:r>
                      <a:r>
                        <a:rPr lang="en-ZA" sz="1300" dirty="0">
                          <a:effectLst/>
                          <a:latin typeface="Arial" panose="020B0604020202020204" pitchFamily="34" charset="0"/>
                          <a:ea typeface="Calibri" panose="020F0502020204030204" pitchFamily="34" charset="0"/>
                          <a:cs typeface="Arial" panose="020B0604020202020204" pitchFamily="34" charset="0"/>
                        </a:rPr>
                        <a:t>(10) District municipalities supported to integrate co-operatives support into their Plans.</a:t>
                      </a:r>
                      <a:endParaRPr lang="en-ZA" sz="130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300" dirty="0">
                          <a:effectLst/>
                          <a:latin typeface="Arial" panose="020B0604020202020204" pitchFamily="34" charset="0"/>
                          <a:ea typeface="Calibri" panose="020F0502020204030204" pitchFamily="34" charset="0"/>
                          <a:cs typeface="Arial" panose="020B0604020202020204" pitchFamily="34" charset="0"/>
                        </a:rPr>
                        <a:t>Fifteen (15) District municipalities supported to integrate co-operatives support into their Plans.</a:t>
                      </a:r>
                      <a:endParaRPr lang="en-ZA" sz="130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7" name="Right Triangle 6">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651" name="Slide Number Placeholder 2"/>
          <p:cNvSpPr>
            <a:spLocks noGrp="1"/>
          </p:cNvSpPr>
          <p:nvPr>
            <p:ph type="sldNum" sz="quarter" idx="2"/>
          </p:nvPr>
        </p:nvSpPr>
        <p:spPr>
          <a:xfrm>
            <a:off x="8779487" y="6471426"/>
            <a:ext cx="300722"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65</a:t>
            </a:fld>
            <a:endParaRPr sz="1600" b="1" dirty="0">
              <a:solidFill>
                <a:schemeClr val="bg1"/>
              </a:solidFill>
            </a:endParaRPr>
          </a:p>
        </p:txBody>
      </p:sp>
    </p:spTree>
    <p:extLst>
      <p:ext uri="{BB962C8B-B14F-4D97-AF65-F5344CB8AC3E}">
        <p14:creationId xmlns:p14="http://schemas.microsoft.com/office/powerpoint/2010/main" xmlns="" val="2609836179"/>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0" name="Picture 6" descr="Picture 6"/>
          <p:cNvPicPr>
            <a:picLocks noChangeAspect="1"/>
          </p:cNvPicPr>
          <p:nvPr/>
        </p:nvPicPr>
        <p:blipFill>
          <a:blip r:embed="rId2" cstate="print">
            <a:extLst/>
          </a:blip>
          <a:srcRect t="24292" b="22405"/>
          <a:stretch>
            <a:fillRect/>
          </a:stretch>
        </p:blipFill>
        <p:spPr>
          <a:xfrm>
            <a:off x="179511" y="6219825"/>
            <a:ext cx="1420689" cy="570325"/>
          </a:xfrm>
          <a:prstGeom prst="rect">
            <a:avLst/>
          </a:prstGeom>
          <a:ln w="12700">
            <a:miter lim="400000"/>
          </a:ln>
        </p:spPr>
      </p:pic>
      <p:sp>
        <p:nvSpPr>
          <p:cNvPr id="652" name="Title 1"/>
          <p:cNvSpPr>
            <a:spLocks noGrp="1"/>
          </p:cNvSpPr>
          <p:nvPr>
            <p:ph type="title"/>
          </p:nvPr>
        </p:nvSpPr>
        <p:spPr>
          <a:xfrm>
            <a:off x="0" y="10274"/>
            <a:ext cx="9144000" cy="711199"/>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a:latin typeface="Arial"/>
                <a:ea typeface="Arial"/>
                <a:cs typeface="Arial"/>
                <a:sym typeface="Arial"/>
              </a:defRPr>
            </a:lvl1pPr>
          </a:lstStyle>
          <a:p>
            <a:r>
              <a:rPr lang="en-ZA" sz="3200" b="1" cap="small" dirty="0">
                <a:latin typeface="Arial" panose="020B0604020202020204" pitchFamily="34" charset="0"/>
                <a:cs typeface="Arial" panose="020B0604020202020204" pitchFamily="34" charset="0"/>
                <a:sym typeface="Calibri"/>
              </a:rPr>
              <a:t>Programme 3: Objectives and MTEF Targets</a:t>
            </a:r>
            <a:endParaRPr lang="en-ZA" sz="3200" b="1" cap="small" dirty="0">
              <a:latin typeface="Arial" panose="020B0604020202020204" pitchFamily="34" charset="0"/>
              <a:ea typeface="+mn-ea"/>
              <a:cs typeface="Arial" panose="020B0604020202020204" pitchFamily="34" charset="0"/>
              <a:sym typeface="Calibri"/>
            </a:endParaRPr>
          </a:p>
        </p:txBody>
      </p:sp>
      <p:sp>
        <p:nvSpPr>
          <p:cNvPr id="12" name="Rectangle 7"/>
          <p:cNvSpPr>
            <a:spLocks noChangeArrowheads="1"/>
          </p:cNvSpPr>
          <p:nvPr/>
        </p:nvSpPr>
        <p:spPr bwMode="auto">
          <a:xfrm>
            <a:off x="2168525" y="767896"/>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sz="1800" b="0" i="0" u="none" strike="noStrike" cap="none" normalizeH="0" baseline="0">
                <a:ln>
                  <a:noFill/>
                </a:ln>
                <a:solidFill>
                  <a:schemeClr val="tx1"/>
                </a:solidFill>
                <a:effectLst/>
                <a:latin typeface="Arial" panose="020B0604020202020204" pitchFamily="34" charset="0"/>
              </a:rPr>
              <a:t/>
            </a:r>
            <a:br>
              <a:rPr kumimoji="0" lang="en-ZA" sz="1800" b="0" i="0" u="none" strike="noStrike" cap="none" normalizeH="0" baseline="0">
                <a:ln>
                  <a:noFill/>
                </a:ln>
                <a:solidFill>
                  <a:schemeClr val="tx1"/>
                </a:solidFill>
                <a:effectLst/>
                <a:latin typeface="Arial" panose="020B0604020202020204" pitchFamily="34" charset="0"/>
              </a:rPr>
            </a:br>
            <a:endParaRPr kumimoji="0" lang="en-ZA" sz="1800" b="0" i="0" u="none" strike="noStrike" cap="none" normalizeH="0" baseline="0">
              <a:ln>
                <a:noFill/>
              </a:ln>
              <a:solidFill>
                <a:schemeClr val="tx1"/>
              </a:solidFill>
              <a:effectLst/>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856017592"/>
              </p:ext>
            </p:extLst>
          </p:nvPr>
        </p:nvGraphicFramePr>
        <p:xfrm>
          <a:off x="30253" y="788444"/>
          <a:ext cx="9113747" cy="5484272"/>
        </p:xfrm>
        <a:graphic>
          <a:graphicData uri="http://schemas.openxmlformats.org/drawingml/2006/table">
            <a:tbl>
              <a:tblPr firstRow="1" firstCol="1" bandRow="1"/>
              <a:tblGrid>
                <a:gridCol w="2007188">
                  <a:extLst>
                    <a:ext uri="{9D8B030D-6E8A-4147-A177-3AD203B41FA5}">
                      <a16:colId xmlns:a16="http://schemas.microsoft.com/office/drawing/2014/main" xmlns="" val="20000"/>
                    </a:ext>
                  </a:extLst>
                </a:gridCol>
                <a:gridCol w="1863600">
                  <a:extLst>
                    <a:ext uri="{9D8B030D-6E8A-4147-A177-3AD203B41FA5}">
                      <a16:colId xmlns:a16="http://schemas.microsoft.com/office/drawing/2014/main" xmlns="" val="20001"/>
                    </a:ext>
                  </a:extLst>
                </a:gridCol>
                <a:gridCol w="1815065">
                  <a:extLst>
                    <a:ext uri="{9D8B030D-6E8A-4147-A177-3AD203B41FA5}">
                      <a16:colId xmlns:a16="http://schemas.microsoft.com/office/drawing/2014/main" xmlns="" val="20002"/>
                    </a:ext>
                  </a:extLst>
                </a:gridCol>
                <a:gridCol w="1713947">
                  <a:extLst>
                    <a:ext uri="{9D8B030D-6E8A-4147-A177-3AD203B41FA5}">
                      <a16:colId xmlns:a16="http://schemas.microsoft.com/office/drawing/2014/main" xmlns="" val="20003"/>
                    </a:ext>
                  </a:extLst>
                </a:gridCol>
                <a:gridCol w="1713947">
                  <a:extLst>
                    <a:ext uri="{9D8B030D-6E8A-4147-A177-3AD203B41FA5}">
                      <a16:colId xmlns:a16="http://schemas.microsoft.com/office/drawing/2014/main" xmlns="" val="20004"/>
                    </a:ext>
                  </a:extLst>
                </a:gridCol>
              </a:tblGrid>
              <a:tr h="309367">
                <a:tc rowSpan="2">
                  <a:txBody>
                    <a:bodyPr/>
                    <a:lstStyle/>
                    <a:p>
                      <a:pPr algn="ctr">
                        <a:lnSpc>
                          <a:spcPct val="100000"/>
                        </a:lnSpc>
                        <a:spcBef>
                          <a:spcPts val="0"/>
                        </a:spcBef>
                        <a:spcAft>
                          <a:spcPts val="0"/>
                        </a:spcAft>
                      </a:pPr>
                      <a:r>
                        <a:rPr lang="en-ZA" sz="1600" b="1" cap="small" baseline="0" dirty="0">
                          <a:effectLst/>
                          <a:latin typeface="Arial" panose="020B0604020202020204" pitchFamily="34" charset="0"/>
                          <a:ea typeface="Times New Roman" panose="02020603050405020304" pitchFamily="18" charset="0"/>
                          <a:cs typeface="Arial" panose="020B0604020202020204" pitchFamily="34" charset="0"/>
                        </a:rPr>
                        <a:t>STRATEGIC OBJECTIVE</a:t>
                      </a:r>
                      <a:endParaRPr lang="en-ZA" sz="16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00000"/>
                        </a:lnSpc>
                        <a:spcBef>
                          <a:spcPts val="0"/>
                        </a:spcBef>
                        <a:spcAft>
                          <a:spcPts val="0"/>
                        </a:spcAft>
                      </a:pPr>
                      <a:r>
                        <a:rPr lang="en-ZA" sz="1600" b="1" cap="small" baseline="0" dirty="0">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ZA" sz="16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gridSpan="3">
                  <a:txBody>
                    <a:bodyPr/>
                    <a:lstStyle/>
                    <a:p>
                      <a:pPr algn="ctr">
                        <a:lnSpc>
                          <a:spcPct val="100000"/>
                        </a:lnSpc>
                        <a:spcBef>
                          <a:spcPts val="0"/>
                        </a:spcBef>
                        <a:spcAft>
                          <a:spcPts val="0"/>
                        </a:spcAft>
                      </a:pPr>
                      <a:r>
                        <a:rPr lang="en-ZA" sz="1600" b="1" cap="small" baseline="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1600" cap="small" baseline="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09367">
                <a:tc vMerge="1">
                  <a:txBody>
                    <a:bodyPr/>
                    <a:lstStyle/>
                    <a:p>
                      <a:endParaRPr lang="en-ZA"/>
                    </a:p>
                  </a:txBody>
                  <a:tcPr/>
                </a:tc>
                <a:tc>
                  <a:txBody>
                    <a:bodyPr/>
                    <a:lstStyle/>
                    <a:p>
                      <a:pPr algn="ctr">
                        <a:lnSpc>
                          <a:spcPct val="100000"/>
                        </a:lnSpc>
                        <a:spcBef>
                          <a:spcPts val="0"/>
                        </a:spcBef>
                        <a:spcAft>
                          <a:spcPts val="0"/>
                        </a:spcAft>
                      </a:pPr>
                      <a:r>
                        <a:rPr lang="en-ZA" sz="1600" b="1" cap="small" baseline="0">
                          <a:effectLst/>
                          <a:latin typeface="Arial" panose="020B0604020202020204" pitchFamily="34" charset="0"/>
                          <a:ea typeface="Times New Roman" panose="02020603050405020304" pitchFamily="18" charset="0"/>
                          <a:cs typeface="Arial" panose="020B0604020202020204" pitchFamily="34" charset="0"/>
                        </a:rPr>
                        <a:t>2017/18</a:t>
                      </a:r>
                      <a:endParaRPr lang="en-ZA" sz="1600" cap="small" baseline="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00000"/>
                        </a:lnSpc>
                        <a:spcBef>
                          <a:spcPts val="0"/>
                        </a:spcBef>
                        <a:spcAft>
                          <a:spcPts val="0"/>
                        </a:spcAft>
                      </a:pPr>
                      <a:r>
                        <a:rPr lang="en-ZA" sz="1600" b="1" cap="small" baseline="0" dirty="0">
                          <a:effectLst/>
                          <a:latin typeface="Arial" panose="020B0604020202020204" pitchFamily="34" charset="0"/>
                          <a:ea typeface="Times New Roman" panose="02020603050405020304" pitchFamily="18" charset="0"/>
                          <a:cs typeface="Arial" panose="020B0604020202020204" pitchFamily="34" charset="0"/>
                        </a:rPr>
                        <a:t>2018/19</a:t>
                      </a:r>
                      <a:endParaRPr lang="en-ZA" sz="16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00000"/>
                        </a:lnSpc>
                        <a:spcBef>
                          <a:spcPts val="0"/>
                        </a:spcBef>
                        <a:spcAft>
                          <a:spcPts val="0"/>
                        </a:spcAft>
                      </a:pPr>
                      <a:r>
                        <a:rPr lang="en-ZA" sz="1600" b="1" cap="small" baseline="0" dirty="0">
                          <a:effectLst/>
                          <a:latin typeface="Arial" panose="020B0604020202020204" pitchFamily="34" charset="0"/>
                          <a:ea typeface="Times New Roman" panose="02020603050405020304" pitchFamily="18" charset="0"/>
                          <a:cs typeface="Arial" panose="020B0604020202020204" pitchFamily="34" charset="0"/>
                        </a:rPr>
                        <a:t>2019/20</a:t>
                      </a:r>
                      <a:endParaRPr lang="en-ZA" sz="16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00000"/>
                        </a:lnSpc>
                        <a:spcBef>
                          <a:spcPts val="0"/>
                        </a:spcBef>
                        <a:spcAft>
                          <a:spcPts val="0"/>
                        </a:spcAft>
                      </a:pPr>
                      <a:r>
                        <a:rPr lang="en-ZA" sz="1600" b="1" cap="small" baseline="0" dirty="0">
                          <a:effectLst/>
                          <a:latin typeface="Arial" panose="020B0604020202020204" pitchFamily="34" charset="0"/>
                          <a:ea typeface="Times New Roman" panose="02020603050405020304" pitchFamily="18" charset="0"/>
                          <a:cs typeface="Arial" panose="020B0604020202020204" pitchFamily="34" charset="0"/>
                        </a:rPr>
                        <a:t>2020/21</a:t>
                      </a:r>
                      <a:endParaRPr lang="en-ZA" sz="1600" cap="small" baseline="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0000"/>
                        </a:lnSpc>
                        <a:spcBef>
                          <a:spcPts val="0"/>
                        </a:spcBef>
                        <a:spcAft>
                          <a:spcPts val="0"/>
                        </a:spcAft>
                      </a:pPr>
                      <a:r>
                        <a:rPr lang="en-ZA" sz="1600" b="1" cap="small" baseline="0" dirty="0">
                          <a:effectLst/>
                          <a:latin typeface="Arial" panose="020B0604020202020204" pitchFamily="34" charset="0"/>
                          <a:ea typeface="Times New Roman" panose="02020603050405020304" pitchFamily="18" charset="0"/>
                          <a:cs typeface="Arial" panose="020B0604020202020204" pitchFamily="34" charset="0"/>
                        </a:rPr>
                        <a:t>(New Cycle)</a:t>
                      </a:r>
                      <a:endParaRPr lang="en-ZA" sz="16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extLst>
                  <a:ext uri="{0D108BD9-81ED-4DB2-BD59-A6C34878D82A}">
                    <a16:rowId xmlns:a16="http://schemas.microsoft.com/office/drawing/2014/main" xmlns="" val="10001"/>
                  </a:ext>
                </a:extLst>
              </a:tr>
              <a:tr h="544457">
                <a:tc gridSpan="5">
                  <a:txBody>
                    <a:bodyPr/>
                    <a:lstStyle/>
                    <a:p>
                      <a:pPr algn="l">
                        <a:lnSpc>
                          <a:spcPct val="100000"/>
                        </a:lnSpc>
                        <a:spcBef>
                          <a:spcPts val="0"/>
                        </a:spcBef>
                        <a:spcAft>
                          <a:spcPts val="0"/>
                        </a:spcAft>
                      </a:pPr>
                      <a:r>
                        <a:rPr lang="en-ZA" sz="1600" b="1" cap="small" baseline="0" dirty="0">
                          <a:effectLst/>
                          <a:latin typeface="Arial" panose="020B0604020202020204" pitchFamily="34" charset="0"/>
                          <a:ea typeface="Calibri" panose="020F0502020204030204" pitchFamily="34" charset="0"/>
                          <a:cs typeface="Arial" panose="020B0604020202020204" pitchFamily="34" charset="0"/>
                        </a:rPr>
                        <a:t>2:  </a:t>
                      </a:r>
                      <a:r>
                        <a:rPr lang="en-ZA" sz="1600" b="1" kern="1200" cap="small" baseline="0" dirty="0">
                          <a:effectLst/>
                          <a:latin typeface="Arial" panose="020B0604020202020204" pitchFamily="34" charset="0"/>
                          <a:ea typeface="Calibri" panose="020F0502020204030204" pitchFamily="34" charset="0"/>
                          <a:cs typeface="Arial" panose="020B0604020202020204" pitchFamily="34" charset="0"/>
                        </a:rPr>
                        <a:t>Equitable access to responsive and targeted products and services that enable the growth and development of SMME’s and co-operatives</a:t>
                      </a:r>
                      <a:endParaRPr lang="en-ZA" sz="16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1828800">
                <a:tc rowSpan="3">
                  <a:txBody>
                    <a:bodyPr/>
                    <a:lstStyle/>
                    <a:p>
                      <a:pPr algn="l">
                        <a:lnSpc>
                          <a:spcPct val="100000"/>
                        </a:lnSpc>
                        <a:spcBef>
                          <a:spcPts val="0"/>
                        </a:spcBef>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2.1. Oversight and coordination of the design and implementation of targeted financial and non-financial support programmes to support new and existing co-operatives.</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00000"/>
                        </a:lnSpc>
                        <a:spcBef>
                          <a:spcPts val="0"/>
                        </a:spcBef>
                        <a:spcAft>
                          <a:spcPts val="0"/>
                        </a:spcAft>
                      </a:pPr>
                      <a:r>
                        <a:rPr lang="en-ZA" sz="1600" dirty="0">
                          <a:effectLst/>
                          <a:latin typeface="Arial" panose="020B0604020202020204" pitchFamily="34" charset="0"/>
                          <a:ea typeface="Times New Roman" panose="02020603050405020304" pitchFamily="18" charset="0"/>
                          <a:cs typeface="Arial" panose="020B0604020202020204" pitchFamily="34" charset="0"/>
                        </a:rPr>
                        <a:t> </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Review of  development impact of Co-operatives funded by the DSBD in 2015/16 produced.</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Annual assessment on the  development impact of co-operatives funded through the Co-operatives supported .</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00000"/>
                        </a:lnSpc>
                        <a:spcBef>
                          <a:spcPts val="0"/>
                        </a:spcBef>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Annual assessment on the  development impact of co-operatives funded through the Co-operatives supported </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Annual assessment on the  development impact of co-operatives funded through the Co-operatives supported.</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3"/>
                  </a:ext>
                </a:extLst>
              </a:tr>
              <a:tr h="1027415">
                <a:tc vMerge="1">
                  <a:txBody>
                    <a:bodyPr/>
                    <a:lstStyle/>
                    <a:p>
                      <a:endParaRPr lang="en-ZA"/>
                    </a:p>
                  </a:txBody>
                  <a:tcPr/>
                </a:tc>
                <a:tc>
                  <a:txBody>
                    <a:bodyPr/>
                    <a:lstStyle/>
                    <a:p>
                      <a:pPr algn="l">
                        <a:lnSpc>
                          <a:spcPct val="100000"/>
                        </a:lnSpc>
                        <a:spcBef>
                          <a:spcPts val="0"/>
                        </a:spcBef>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270 co-operatives supported financially through the CIS.</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122 co-operatives supported financially through the CIS.</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00000"/>
                        </a:lnSpc>
                        <a:spcBef>
                          <a:spcPts val="0"/>
                        </a:spcBef>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N/A (Migrated to Entities)</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00000"/>
                        </a:lnSpc>
                        <a:spcBef>
                          <a:spcPts val="0"/>
                        </a:spcBef>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 </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4"/>
                  </a:ext>
                </a:extLst>
              </a:tr>
              <a:tr h="986320">
                <a:tc vMerge="1">
                  <a:txBody>
                    <a:bodyPr/>
                    <a:lstStyle/>
                    <a:p>
                      <a:endParaRPr lang="en-ZA"/>
                    </a:p>
                  </a:txBody>
                  <a:tcPr/>
                </a:tc>
                <a:tc>
                  <a:txBody>
                    <a:bodyPr/>
                    <a:lstStyle/>
                    <a:p>
                      <a:pPr algn="l">
                        <a:lnSpc>
                          <a:spcPct val="100000"/>
                        </a:lnSpc>
                        <a:spcBef>
                          <a:spcPts val="0"/>
                        </a:spcBef>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270 co-operatives supported through training.</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122 co-operatives supported through training.</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00000"/>
                        </a:lnSpc>
                        <a:spcBef>
                          <a:spcPts val="0"/>
                        </a:spcBef>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N/A (Migrated to Entities)</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00000"/>
                        </a:lnSpc>
                        <a:spcBef>
                          <a:spcPts val="0"/>
                        </a:spcBef>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 </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txBody>
                  <a:tcPr marL="48923" marR="48923"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7" name="Right Triangle 6">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651" name="Slide Number Placeholder 2"/>
          <p:cNvSpPr>
            <a:spLocks noGrp="1"/>
          </p:cNvSpPr>
          <p:nvPr>
            <p:ph type="sldNum" sz="quarter" idx="2"/>
          </p:nvPr>
        </p:nvSpPr>
        <p:spPr>
          <a:xfrm>
            <a:off x="8790122" y="6475966"/>
            <a:ext cx="300722"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66</a:t>
            </a:fld>
            <a:endParaRPr sz="1600" b="1" dirty="0">
              <a:solidFill>
                <a:schemeClr val="bg1"/>
              </a:solidFill>
            </a:endParaRPr>
          </a:p>
        </p:txBody>
      </p:sp>
    </p:spTree>
    <p:extLst>
      <p:ext uri="{BB962C8B-B14F-4D97-AF65-F5344CB8AC3E}">
        <p14:creationId xmlns:p14="http://schemas.microsoft.com/office/powerpoint/2010/main" xmlns="" val="1762867716"/>
      </p:ext>
    </p:extLst>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90" name="Title 1"/>
          <p:cNvSpPr>
            <a:spLocks noGrp="1"/>
          </p:cNvSpPr>
          <p:nvPr>
            <p:ph type="title"/>
          </p:nvPr>
        </p:nvSpPr>
        <p:spPr>
          <a:xfrm>
            <a:off x="0" y="11495"/>
            <a:ext cx="9144000" cy="928914"/>
          </a:xfrm>
          <a:prstGeom prst="rect">
            <a:avLst/>
          </a:prstGeom>
          <a:solidFill>
            <a:srgbClr val="C3D69B"/>
          </a:solidFill>
          <a:effectLst>
            <a:outerShdw blurRad="50800" dist="50800" dir="5400000" rotWithShape="0">
              <a:schemeClr val="accent6"/>
            </a:outerShdw>
          </a:effectLst>
        </p:spPr>
        <p:txBody>
          <a:bodyPr>
            <a:normAutofit fontScale="90000"/>
          </a:bodyPr>
          <a:lstStyle>
            <a:lvl1pPr algn="r">
              <a:defRPr sz="3600" cap="small">
                <a:latin typeface="Arial"/>
                <a:ea typeface="Arial"/>
                <a:cs typeface="Arial"/>
                <a:sym typeface="Arial"/>
              </a:defRPr>
            </a:lvl1pPr>
          </a:lstStyle>
          <a:p>
            <a:r>
              <a:rPr lang="en-ZA" sz="3200" b="1" dirty="0"/>
              <a:t>Programme 3: Risk Identification and Mitigation</a:t>
            </a:r>
          </a:p>
        </p:txBody>
      </p:sp>
      <p:graphicFrame>
        <p:nvGraphicFramePr>
          <p:cNvPr id="2" name="Table 1"/>
          <p:cNvGraphicFramePr>
            <a:graphicFrameLocks noGrp="1"/>
          </p:cNvGraphicFramePr>
          <p:nvPr>
            <p:extLst>
              <p:ext uri="{D42A27DB-BD31-4B8C-83A1-F6EECF244321}">
                <p14:modId xmlns:p14="http://schemas.microsoft.com/office/powerpoint/2010/main" xmlns="" val="2171946906"/>
              </p:ext>
            </p:extLst>
          </p:nvPr>
        </p:nvGraphicFramePr>
        <p:xfrm>
          <a:off x="-1" y="1005905"/>
          <a:ext cx="9144000" cy="5129081"/>
        </p:xfrm>
        <a:graphic>
          <a:graphicData uri="http://schemas.openxmlformats.org/drawingml/2006/table">
            <a:tbl>
              <a:tblPr firstRow="1" firstCol="1" bandRow="1"/>
              <a:tblGrid>
                <a:gridCol w="1983347">
                  <a:extLst>
                    <a:ext uri="{9D8B030D-6E8A-4147-A177-3AD203B41FA5}">
                      <a16:colId xmlns:a16="http://schemas.microsoft.com/office/drawing/2014/main" xmlns="" val="20000"/>
                    </a:ext>
                  </a:extLst>
                </a:gridCol>
                <a:gridCol w="2228046">
                  <a:extLst>
                    <a:ext uri="{9D8B030D-6E8A-4147-A177-3AD203B41FA5}">
                      <a16:colId xmlns:a16="http://schemas.microsoft.com/office/drawing/2014/main" xmlns="" val="20001"/>
                    </a:ext>
                  </a:extLst>
                </a:gridCol>
                <a:gridCol w="2279560">
                  <a:extLst>
                    <a:ext uri="{9D8B030D-6E8A-4147-A177-3AD203B41FA5}">
                      <a16:colId xmlns:a16="http://schemas.microsoft.com/office/drawing/2014/main" xmlns="" val="20002"/>
                    </a:ext>
                  </a:extLst>
                </a:gridCol>
                <a:gridCol w="2653047">
                  <a:extLst>
                    <a:ext uri="{9D8B030D-6E8A-4147-A177-3AD203B41FA5}">
                      <a16:colId xmlns:a16="http://schemas.microsoft.com/office/drawing/2014/main" xmlns="" val="20003"/>
                    </a:ext>
                  </a:extLst>
                </a:gridCol>
              </a:tblGrid>
              <a:tr h="453026">
                <a:tc>
                  <a:txBody>
                    <a:bodyPr/>
                    <a:lstStyle/>
                    <a:p>
                      <a:pPr algn="l">
                        <a:lnSpc>
                          <a:spcPct val="110000"/>
                        </a:lnSpc>
                        <a:spcBef>
                          <a:spcPts val="500"/>
                        </a:spcBef>
                        <a:spcAft>
                          <a:spcPts val="500"/>
                        </a:spcAft>
                      </a:pPr>
                      <a:r>
                        <a:rPr lang="en-ZA" sz="1400" b="1" cap="small" baseline="0" dirty="0">
                          <a:effectLst/>
                          <a:latin typeface="Arial" panose="020B0604020202020204" pitchFamily="34" charset="0"/>
                          <a:ea typeface="Calibri" panose="020F0502020204030204" pitchFamily="34" charset="0"/>
                          <a:cs typeface="Arial" panose="020B0604020202020204" pitchFamily="34" charset="0"/>
                        </a:rPr>
                        <a:t>Strategic Goal</a:t>
                      </a:r>
                      <a:endParaRPr lang="en-ZA" sz="14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l">
                        <a:lnSpc>
                          <a:spcPct val="110000"/>
                        </a:lnSpc>
                        <a:spcBef>
                          <a:spcPts val="500"/>
                        </a:spcBef>
                        <a:spcAft>
                          <a:spcPts val="500"/>
                        </a:spcAft>
                      </a:pPr>
                      <a:r>
                        <a:rPr lang="en-ZA" sz="1400" b="1" cap="small" baseline="0" dirty="0">
                          <a:effectLst/>
                          <a:latin typeface="Arial" panose="020B0604020202020204" pitchFamily="34" charset="0"/>
                          <a:ea typeface="Calibri" panose="020F0502020204030204" pitchFamily="34" charset="0"/>
                          <a:cs typeface="Arial" panose="020B0604020202020204" pitchFamily="34" charset="0"/>
                        </a:rPr>
                        <a:t>Strategic Objective</a:t>
                      </a:r>
                      <a:endParaRPr lang="en-ZA" sz="14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l">
                        <a:lnSpc>
                          <a:spcPct val="110000"/>
                        </a:lnSpc>
                        <a:spcBef>
                          <a:spcPts val="500"/>
                        </a:spcBef>
                        <a:spcAft>
                          <a:spcPts val="500"/>
                        </a:spcAft>
                      </a:pPr>
                      <a:r>
                        <a:rPr lang="en-ZA" sz="1400" b="1" cap="sm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Associated Risk</a:t>
                      </a:r>
                      <a:endParaRPr lang="en-ZA" sz="14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l">
                        <a:lnSpc>
                          <a:spcPct val="110000"/>
                        </a:lnSpc>
                        <a:spcBef>
                          <a:spcPts val="500"/>
                        </a:spcBef>
                        <a:spcAft>
                          <a:spcPts val="500"/>
                        </a:spcAft>
                      </a:pPr>
                      <a:r>
                        <a:rPr lang="en-ZA" sz="1400" b="1" cap="small"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Mitigation needed</a:t>
                      </a:r>
                      <a:endParaRPr lang="en-ZA" sz="14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extLst>
                  <a:ext uri="{0D108BD9-81ED-4DB2-BD59-A6C34878D82A}">
                    <a16:rowId xmlns:a16="http://schemas.microsoft.com/office/drawing/2014/main" xmlns="" val="10000"/>
                  </a:ext>
                </a:extLst>
              </a:tr>
              <a:tr h="1869060">
                <a:tc>
                  <a:txBody>
                    <a:bodyPr/>
                    <a:lstStyle/>
                    <a:p>
                      <a:pPr algn="l">
                        <a:lnSpc>
                          <a:spcPct val="110000"/>
                        </a:lnSpc>
                        <a:spcBef>
                          <a:spcPts val="500"/>
                        </a:spcBef>
                        <a:spcAft>
                          <a:spcPts val="500"/>
                        </a:spcAft>
                      </a:pPr>
                      <a:r>
                        <a:rPr lang="en-ZA" sz="1200" b="1" dirty="0">
                          <a:effectLst/>
                          <a:latin typeface="Arial" panose="020B0604020202020204" pitchFamily="34" charset="0"/>
                          <a:ea typeface="Calibri" panose="020F0502020204030204" pitchFamily="34" charset="0"/>
                          <a:cs typeface="Arial" panose="020B0604020202020204" pitchFamily="34" charset="0"/>
                        </a:rPr>
                        <a:t>1:  </a:t>
                      </a:r>
                      <a:r>
                        <a:rPr lang="en-ZA" sz="1200" b="1" kern="1200" dirty="0">
                          <a:effectLst/>
                          <a:latin typeface="Arial" panose="020B0604020202020204" pitchFamily="34" charset="0"/>
                          <a:ea typeface="Calibri" panose="020F0502020204030204" pitchFamily="34" charset="0"/>
                          <a:cs typeface="Arial" panose="020B0604020202020204" pitchFamily="34" charset="0"/>
                        </a:rPr>
                        <a:t>Policy and planning coherence in the sector, that promotes an enabling ecosystem for SMME’s and </a:t>
                      </a:r>
                      <a:r>
                        <a:rPr lang="en-ZA" sz="1200" b="1" dirty="0">
                          <a:effectLst/>
                          <a:latin typeface="Arial" panose="020B0604020202020204" pitchFamily="34" charset="0"/>
                          <a:ea typeface="Calibri" panose="020F0502020204030204" pitchFamily="34" charset="0"/>
                          <a:cs typeface="Arial" panose="020B0604020202020204" pitchFamily="34" charset="0"/>
                        </a:rPr>
                        <a:t>co-operatives.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R="21590" algn="l">
                        <a:lnSpc>
                          <a:spcPct val="110000"/>
                        </a:lnSpc>
                        <a:spcBef>
                          <a:spcPts val="500"/>
                        </a:spcBef>
                        <a:spcAft>
                          <a:spcPts val="500"/>
                        </a:spcAft>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 </a:t>
                      </a:r>
                      <a:r>
                        <a:rPr lang="en-ZA" sz="1200" dirty="0">
                          <a:effectLst/>
                          <a:latin typeface="Arial" panose="020B0604020202020204" pitchFamily="34" charset="0"/>
                          <a:ea typeface="Calibri" panose="020F0502020204030204" pitchFamily="34" charset="0"/>
                          <a:cs typeface="Arial" panose="020B0604020202020204" pitchFamily="34" charset="0"/>
                        </a:rPr>
                        <a:t>An integrated approach to planning, monitoring and evaluation of the Co-operatives Sector, to inform policy decision making.</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171450" indent="-171450" algn="l">
                        <a:lnSpc>
                          <a:spcPct val="110000"/>
                        </a:lnSpc>
                        <a:spcBef>
                          <a:spcPts val="500"/>
                        </a:spcBef>
                        <a:spcAft>
                          <a:spcPts val="500"/>
                        </a:spcAft>
                        <a:buFont typeface="Arial" panose="020B0604020202020204" pitchFamily="34" charset="0"/>
                        <a:buChar char="•"/>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Unavailability of stakeholders and lack of programme implementation.</a:t>
                      </a:r>
                    </a:p>
                    <a:p>
                      <a:pPr marL="171450" indent="-171450" algn="l">
                        <a:lnSpc>
                          <a:spcPct val="110000"/>
                        </a:lnSpc>
                        <a:spcBef>
                          <a:spcPts val="500"/>
                        </a:spcBef>
                        <a:spcAft>
                          <a:spcPts val="500"/>
                        </a:spcAft>
                        <a:buFont typeface="Arial" panose="020B0604020202020204" pitchFamily="34" charset="0"/>
                        <a:buChar char="•"/>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ecosystem rendered more complex through the introduction of more legislation/regulations by other spheres of government</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228600" indent="-228600" algn="l">
                        <a:lnSpc>
                          <a:spcPct val="110000"/>
                        </a:lnSpc>
                        <a:spcBef>
                          <a:spcPts val="500"/>
                        </a:spcBef>
                        <a:spcAft>
                          <a:spcPts val="500"/>
                        </a:spcAft>
                        <a:buFont typeface="+mj-lt"/>
                        <a:buAutoNum type="arabicPeriod"/>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Strengthen Portfolio strategic planning approach, M&amp;E and reporting systems.</a:t>
                      </a:r>
                    </a:p>
                    <a:p>
                      <a:pPr marL="228600" marR="0" lvl="0" indent="-228600" algn="l" defTabSz="914400" rtl="0" eaLnBrk="1" fontAlgn="auto" latinLnBrk="0" hangingPunct="1">
                        <a:lnSpc>
                          <a:spcPct val="110000"/>
                        </a:lnSpc>
                        <a:spcBef>
                          <a:spcPts val="500"/>
                        </a:spcBef>
                        <a:spcAft>
                          <a:spcPts val="500"/>
                        </a:spcAft>
                        <a:buClrTx/>
                        <a:buSzTx/>
                        <a:buFont typeface="+mj-lt"/>
                        <a:buAutoNum type="arabicPeriod"/>
                        <a:tabLst/>
                        <a:defRPr/>
                      </a:pPr>
                      <a:r>
                        <a:rPr lang="en-ZA" sz="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DSBD representation on SEIAS Steering Committee</a:t>
                      </a:r>
                    </a:p>
                    <a:p>
                      <a:pPr marL="228600" indent="-228600" algn="l">
                        <a:lnSpc>
                          <a:spcPct val="110000"/>
                        </a:lnSpc>
                        <a:spcBef>
                          <a:spcPts val="500"/>
                        </a:spcBef>
                        <a:spcAft>
                          <a:spcPts val="500"/>
                        </a:spcAft>
                        <a:buFont typeface="+mj-lt"/>
                        <a:buAutoNum type="arabicPeriod"/>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r h="1642539">
                <a:tc>
                  <a:txBody>
                    <a:bodyPr/>
                    <a:lstStyle/>
                    <a:p>
                      <a:pPr algn="l">
                        <a:lnSpc>
                          <a:spcPct val="110000"/>
                        </a:lnSpc>
                        <a:spcBef>
                          <a:spcPts val="500"/>
                        </a:spcBef>
                        <a:spcAft>
                          <a:spcPts val="500"/>
                        </a:spcAft>
                      </a:pPr>
                      <a:r>
                        <a:rPr lang="en-ZA" sz="1200" b="1" dirty="0">
                          <a:effectLst/>
                          <a:latin typeface="Arial" panose="020B0604020202020204" pitchFamily="34" charset="0"/>
                          <a:ea typeface="Calibri" panose="020F0502020204030204" pitchFamily="34" charset="0"/>
                          <a:cs typeface="Arial" panose="020B0604020202020204" pitchFamily="34" charset="0"/>
                        </a:rPr>
                        <a:t>2:  </a:t>
                      </a:r>
                      <a:r>
                        <a:rPr lang="en-ZA" sz="1200" b="1" kern="1200" dirty="0">
                          <a:effectLst/>
                          <a:latin typeface="Arial" panose="020B0604020202020204" pitchFamily="34" charset="0"/>
                          <a:ea typeface="Calibri" panose="020F0502020204030204" pitchFamily="34" charset="0"/>
                          <a:cs typeface="Arial" panose="020B0604020202020204" pitchFamily="34" charset="0"/>
                        </a:rPr>
                        <a:t>Equitable access to responsive and targeted products and services that enable the growth and development of SMME’s and </a:t>
                      </a:r>
                      <a:r>
                        <a:rPr lang="en-ZA" sz="1200" b="1" dirty="0">
                          <a:effectLst/>
                          <a:latin typeface="Arial" panose="020B0604020202020204" pitchFamily="34" charset="0"/>
                          <a:ea typeface="Calibri" panose="020F0502020204030204" pitchFamily="34" charset="0"/>
                          <a:cs typeface="Arial" panose="020B0604020202020204" pitchFamily="34" charset="0"/>
                        </a:rPr>
                        <a:t>co-operatives.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R="21590" algn="l">
                        <a:lnSpc>
                          <a:spcPct val="110000"/>
                        </a:lnSpc>
                        <a:spcBef>
                          <a:spcPts val="500"/>
                        </a:spcBef>
                        <a:spcAft>
                          <a:spcPts val="500"/>
                        </a:spcAft>
                      </a:pPr>
                      <a:r>
                        <a:rPr lang="en-ZA" sz="1200" dirty="0">
                          <a:effectLst/>
                          <a:latin typeface="Arial" panose="020B0604020202020204" pitchFamily="34" charset="0"/>
                          <a:ea typeface="Calibri" panose="020F0502020204030204" pitchFamily="34" charset="0"/>
                          <a:cs typeface="Arial" panose="020B0604020202020204" pitchFamily="34" charset="0"/>
                        </a:rPr>
                        <a:t>2.1. Oversight and coordination of the design and implementation of targeted financial and non-financial support programmes to support new and existing co-operatives.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171450" marR="21590" lvl="0" indent="-171450" algn="l">
                        <a:lnSpc>
                          <a:spcPct val="110000"/>
                        </a:lnSpc>
                        <a:spcBef>
                          <a:spcPts val="500"/>
                        </a:spcBef>
                        <a:spcAft>
                          <a:spcPts val="500"/>
                        </a:spcAft>
                        <a:buFont typeface="Arial" panose="020B0604020202020204" pitchFamily="34" charset="0"/>
                        <a:buChar char="•"/>
                      </a:pPr>
                      <a:r>
                        <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Lack of change management.</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marL="171450" marR="21590" lvl="0" indent="-171450" algn="l">
                        <a:lnSpc>
                          <a:spcPct val="110000"/>
                        </a:lnSpc>
                        <a:spcBef>
                          <a:spcPts val="500"/>
                        </a:spcBef>
                        <a:spcAft>
                          <a:spcPts val="500"/>
                        </a:spcAft>
                        <a:buFont typeface="Arial" panose="020B0604020202020204" pitchFamily="34" charset="0"/>
                        <a:buChar char="•"/>
                      </a:pPr>
                      <a:r>
                        <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Possible disruption of service delivery.</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228600" indent="-228600" algn="l">
                        <a:lnSpc>
                          <a:spcPct val="110000"/>
                        </a:lnSpc>
                        <a:spcBef>
                          <a:spcPts val="500"/>
                        </a:spcBef>
                        <a:spcAft>
                          <a:spcPts val="500"/>
                        </a:spcAft>
                        <a:buFont typeface="+mj-lt"/>
                        <a:buAutoNum type="arabicPeriod" startAt="2"/>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Strengthen Portfolio strategic planning approach, M&amp;E and reporting systems.</a:t>
                      </a:r>
                    </a:p>
                    <a:p>
                      <a:pPr marL="228600" indent="-228600" algn="l">
                        <a:lnSpc>
                          <a:spcPct val="110000"/>
                        </a:lnSpc>
                        <a:spcBef>
                          <a:spcPts val="500"/>
                        </a:spcBef>
                        <a:spcAft>
                          <a:spcPts val="500"/>
                        </a:spcAft>
                        <a:buFont typeface="+mj-lt"/>
                        <a:buAutoNum type="arabicPeriod" startAt="2"/>
                      </a:pPr>
                      <a:r>
                        <a:rPr lang="en-ZA" sz="1200" dirty="0">
                          <a:solidFill>
                            <a:srgbClr val="FF0000"/>
                          </a:solidFill>
                          <a:effectLst/>
                          <a:latin typeface="Arial" panose="020B0604020202020204" pitchFamily="34" charset="0"/>
                          <a:ea typeface="Calibri" panose="020F0502020204030204" pitchFamily="34" charset="0"/>
                          <a:cs typeface="Arial" panose="020B0604020202020204" pitchFamily="34" charset="0"/>
                        </a:rPr>
                        <a:t>Well-considered capacity building, re-skilling and recruitment of staff </a:t>
                      </a:r>
                      <a:endParaRPr lang="en-ZA" sz="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1164456">
                <a:tc>
                  <a:txBody>
                    <a:bodyPr/>
                    <a:lstStyle/>
                    <a:p>
                      <a:pPr algn="l">
                        <a:lnSpc>
                          <a:spcPct val="110000"/>
                        </a:lnSpc>
                        <a:spcBef>
                          <a:spcPts val="500"/>
                        </a:spcBef>
                        <a:spcAft>
                          <a:spcPts val="500"/>
                        </a:spcAft>
                      </a:pPr>
                      <a:r>
                        <a:rPr lang="en-ZA" sz="1200" b="1">
                          <a:effectLst/>
                          <a:latin typeface="Arial" panose="020B0604020202020204" pitchFamily="34" charset="0"/>
                          <a:ea typeface="Calibri" panose="020F0502020204030204" pitchFamily="34" charset="0"/>
                          <a:cs typeface="Arial" panose="020B0604020202020204" pitchFamily="34" charset="0"/>
                        </a:rPr>
                        <a:t>3: </a:t>
                      </a:r>
                      <a:r>
                        <a:rPr lang="en-ZA" sz="1200" b="1" kern="1200">
                          <a:effectLst/>
                          <a:latin typeface="Arial" panose="020B0604020202020204" pitchFamily="34" charset="0"/>
                          <a:ea typeface="Calibri" panose="020F0502020204030204" pitchFamily="34" charset="0"/>
                          <a:cs typeface="Arial" panose="020B0604020202020204" pitchFamily="34" charset="0"/>
                        </a:rPr>
                        <a:t>An enhanced contribution to socio-economic development outcomes by the sector.</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R="21590" algn="l">
                        <a:lnSpc>
                          <a:spcPct val="110000"/>
                        </a:lnSpc>
                        <a:spcBef>
                          <a:spcPts val="500"/>
                        </a:spcBef>
                        <a:spcAft>
                          <a:spcPts val="500"/>
                        </a:spcAft>
                      </a:pPr>
                      <a:r>
                        <a:rPr lang="en-ZA" sz="1200">
                          <a:effectLst/>
                          <a:latin typeface="Arial" panose="020B0604020202020204" pitchFamily="34" charset="0"/>
                          <a:ea typeface="Calibri" panose="020F0502020204030204" pitchFamily="34" charset="0"/>
                          <a:cs typeface="Arial" panose="020B0604020202020204" pitchFamily="34" charset="0"/>
                        </a:rPr>
                        <a:t>4.2. Sustainable partnerships to support the co-operatives development agenda.</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171450" marR="21590" lvl="0" indent="-171450" algn="l">
                        <a:lnSpc>
                          <a:spcPct val="110000"/>
                        </a:lnSpc>
                        <a:spcBef>
                          <a:spcPts val="500"/>
                        </a:spcBef>
                        <a:spcAft>
                          <a:spcPts val="500"/>
                        </a:spcAft>
                        <a:buFont typeface="Arial" panose="020B0604020202020204" pitchFamily="34" charset="0"/>
                        <a:buChar char="•"/>
                      </a:pPr>
                      <a:r>
                        <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Non-committal of potential investors and institutions.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marL="171450" marR="21590" lvl="0" indent="-171450" algn="l">
                        <a:lnSpc>
                          <a:spcPct val="110000"/>
                        </a:lnSpc>
                        <a:spcBef>
                          <a:spcPts val="500"/>
                        </a:spcBef>
                        <a:spcAft>
                          <a:spcPts val="500"/>
                        </a:spcAft>
                        <a:buFont typeface="Arial" panose="020B0604020202020204" pitchFamily="34" charset="0"/>
                        <a:buChar char="•"/>
                      </a:pPr>
                      <a:r>
                        <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Delayed availability of funds, reneging on commitments.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228600" marR="21590" lvl="0" indent="-228600" algn="l">
                        <a:lnSpc>
                          <a:spcPct val="110000"/>
                        </a:lnSpc>
                        <a:spcBef>
                          <a:spcPts val="500"/>
                        </a:spcBef>
                        <a:spcAft>
                          <a:spcPts val="500"/>
                        </a:spcAft>
                        <a:buFont typeface="+mj-lt"/>
                        <a:buAutoNum type="arabicPeriod" startAt="4"/>
                      </a:pPr>
                      <a:r>
                        <a:rPr lang="en-ZA" sz="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Strengthen partnership management.</a:t>
                      </a:r>
                    </a:p>
                    <a:p>
                      <a:pPr marL="228600" marR="21590" lvl="0" indent="-228600" algn="l">
                        <a:lnSpc>
                          <a:spcPct val="110000"/>
                        </a:lnSpc>
                        <a:spcBef>
                          <a:spcPts val="500"/>
                        </a:spcBef>
                        <a:spcAft>
                          <a:spcPts val="500"/>
                        </a:spcAft>
                        <a:buFont typeface="+mj-lt"/>
                        <a:buAutoNum type="arabicPeriod" startAt="4"/>
                      </a:pPr>
                      <a:r>
                        <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Leverage Economic Cluster Forums and Cabinet.</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3"/>
                  </a:ext>
                </a:extLst>
              </a:tr>
            </a:tbl>
          </a:graphicData>
        </a:graphic>
      </p:graphicFrame>
      <p:sp>
        <p:nvSpPr>
          <p:cNvPr id="6" name="Right Triangle 5">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89" name="Slide Number Placeholder 1"/>
          <p:cNvSpPr>
            <a:spLocks noGrp="1"/>
          </p:cNvSpPr>
          <p:nvPr>
            <p:ph type="sldNum" sz="quarter" idx="2"/>
          </p:nvPr>
        </p:nvSpPr>
        <p:spPr>
          <a:xfrm>
            <a:off x="8790121" y="6486599"/>
            <a:ext cx="300722"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67</a:t>
            </a:fld>
            <a:endParaRPr sz="1600" b="1" dirty="0">
              <a:solidFill>
                <a:schemeClr val="bg1"/>
              </a:solidFill>
            </a:endParaRPr>
          </a:p>
        </p:txBody>
      </p:sp>
    </p:spTree>
    <p:extLst>
      <p:ext uri="{BB962C8B-B14F-4D97-AF65-F5344CB8AC3E}">
        <p14:creationId xmlns:p14="http://schemas.microsoft.com/office/powerpoint/2010/main" xmlns="" val="2941395639"/>
      </p:ext>
    </p:extLst>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3D69B"/>
        </a:solidFill>
        <a:effectLst/>
      </p:bgPr>
    </p:bg>
    <p:spTree>
      <p:nvGrpSpPr>
        <p:cNvPr id="1" name=""/>
        <p:cNvGrpSpPr/>
        <p:nvPr/>
      </p:nvGrpSpPr>
      <p:grpSpPr>
        <a:xfrm>
          <a:off x="0" y="0"/>
          <a:ext cx="0" cy="0"/>
          <a:chOff x="0" y="0"/>
          <a:chExt cx="0" cy="0"/>
        </a:xfrm>
      </p:grpSpPr>
      <p:pic>
        <p:nvPicPr>
          <p:cNvPr id="774" name="Picture 6" descr="Picture 6"/>
          <p:cNvPicPr>
            <a:picLocks noChangeAspect="1"/>
          </p:cNvPicPr>
          <p:nvPr/>
        </p:nvPicPr>
        <p:blipFill>
          <a:blip r:embed="rId3" cstate="print">
            <a:extLst/>
          </a:blip>
          <a:srcRect t="24292" b="22405"/>
          <a:stretch>
            <a:fillRect/>
          </a:stretch>
        </p:blipFill>
        <p:spPr>
          <a:xfrm>
            <a:off x="179511" y="6019799"/>
            <a:ext cx="1954090" cy="646525"/>
          </a:xfrm>
          <a:prstGeom prst="rect">
            <a:avLst/>
          </a:prstGeom>
          <a:ln w="12700">
            <a:miter lim="400000"/>
          </a:ln>
        </p:spPr>
      </p:pic>
      <p:sp>
        <p:nvSpPr>
          <p:cNvPr id="776" name="Title 1"/>
          <p:cNvSpPr>
            <a:spLocks noGrp="1"/>
          </p:cNvSpPr>
          <p:nvPr>
            <p:ph type="title"/>
          </p:nvPr>
        </p:nvSpPr>
        <p:spPr>
          <a:xfrm>
            <a:off x="179511" y="1621970"/>
            <a:ext cx="8610601" cy="2699660"/>
          </a:xfrm>
          <a:prstGeom prst="rect">
            <a:avLst/>
          </a:prstGeom>
        </p:spPr>
        <p:txBody>
          <a:bodyPr/>
          <a:lstStyle/>
          <a:p>
            <a:pPr>
              <a:defRPr sz="3600" b="1" cap="small">
                <a:latin typeface="Arial"/>
                <a:ea typeface="Arial"/>
                <a:cs typeface="Arial"/>
                <a:sym typeface="Arial"/>
              </a:defRPr>
            </a:pPr>
            <a:r>
              <a:rPr lang="en-ZA" dirty="0"/>
              <a:t>PROGRAMME 4: </a:t>
            </a:r>
            <a:br>
              <a:rPr lang="en-ZA" dirty="0"/>
            </a:br>
            <a:r>
              <a:rPr lang="en-ZA" dirty="0"/>
              <a:t>ENTERPRISE DEVELOPMENT AND ENTREPRENEURSHIP</a:t>
            </a:r>
            <a:endParaRPr dirty="0"/>
          </a:p>
        </p:txBody>
      </p:sp>
      <p:sp>
        <p:nvSpPr>
          <p:cNvPr id="5" name="Right Triangle 4">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75" name="Slide Number Placeholder 2"/>
          <p:cNvSpPr>
            <a:spLocks noGrp="1"/>
          </p:cNvSpPr>
          <p:nvPr>
            <p:ph type="sldNum" sz="quarter" idx="2"/>
          </p:nvPr>
        </p:nvSpPr>
        <p:spPr>
          <a:xfrm>
            <a:off x="8811383" y="6486597"/>
            <a:ext cx="300722"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68</a:t>
            </a:fld>
            <a:endParaRPr sz="1600" b="1" dirty="0">
              <a:solidFill>
                <a:schemeClr val="bg1"/>
              </a:solidFill>
            </a:endParaRPr>
          </a:p>
        </p:txBody>
      </p:sp>
    </p:spTree>
    <p:extLst>
      <p:ext uri="{BB962C8B-B14F-4D97-AF65-F5344CB8AC3E}">
        <p14:creationId xmlns:p14="http://schemas.microsoft.com/office/powerpoint/2010/main" xmlns="" val="3073690812"/>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524" y="872470"/>
            <a:ext cx="9101476" cy="5063334"/>
          </a:xfrm>
        </p:spPr>
        <p:txBody>
          <a:bodyPr>
            <a:noAutofit/>
          </a:bodyPr>
          <a:lstStyle/>
          <a:p>
            <a:pPr algn="just">
              <a:lnSpc>
                <a:spcPct val="110000"/>
              </a:lnSpc>
              <a:spcAft>
                <a:spcPts val="1050"/>
              </a:spcAft>
            </a:pPr>
            <a:r>
              <a:rPr lang="en-ZA" sz="1800" dirty="0">
                <a:solidFill>
                  <a:schemeClr val="tx1"/>
                </a:solidFill>
                <a:latin typeface="Arial" panose="020B0604020202020204" pitchFamily="34" charset="0"/>
                <a:ea typeface="Calibri" panose="020F0502020204030204" pitchFamily="34" charset="0"/>
                <a:cs typeface="Arial" panose="020B0604020202020204" pitchFamily="34" charset="0"/>
              </a:rPr>
              <a:t>The Programme is responsible to create an enabling environment for the development and growth of sustainable small businesses through the development and review of legislation and policy; the design, piloting and monitoring of the impact of support services and instruments; the promotion of local economic development and entrepreneurship; championing functional partnerships; and advocacy and thought leadership in advancing economic growth and job creation. As custodians of the National Small Business Act, finalise the amendment , implementation and institutionalisation of the Act</a:t>
            </a:r>
          </a:p>
          <a:p>
            <a:pPr algn="l">
              <a:lnSpc>
                <a:spcPct val="150000"/>
              </a:lnSpc>
            </a:pPr>
            <a:r>
              <a:rPr lang="en-ZA" sz="1800" b="1" dirty="0">
                <a:solidFill>
                  <a:schemeClr val="tx1"/>
                </a:solidFill>
                <a:latin typeface="Arial" panose="020B0604020202020204" pitchFamily="34" charset="0"/>
                <a:cs typeface="Arial" panose="020B0604020202020204" pitchFamily="34" charset="0"/>
              </a:rPr>
              <a:t>Sub-Programmes:</a:t>
            </a:r>
          </a:p>
          <a:p>
            <a:pPr algn="l">
              <a:lnSpc>
                <a:spcPct val="150000"/>
              </a:lnSpc>
            </a:pPr>
            <a:r>
              <a:rPr lang="en-ZA" sz="1800" b="1" dirty="0">
                <a:latin typeface="Arial" panose="020B0604020202020204" pitchFamily="34" charset="0"/>
                <a:ea typeface="Calibri" panose="020F0502020204030204" pitchFamily="34" charset="0"/>
                <a:cs typeface="Arial" panose="020B0604020202020204" pitchFamily="34" charset="0"/>
              </a:rPr>
              <a:t>1. Enterprise and Suppler Development</a:t>
            </a:r>
            <a:r>
              <a:rPr lang="en-ZA" sz="1800" dirty="0">
                <a:latin typeface="Arial" panose="020B0604020202020204" pitchFamily="34" charset="0"/>
                <a:ea typeface="Calibri" panose="020F0502020204030204" pitchFamily="34" charset="0"/>
                <a:cs typeface="Arial" panose="020B0604020202020204" pitchFamily="34" charset="0"/>
              </a:rPr>
              <a:t> </a:t>
            </a:r>
            <a:r>
              <a:rPr lang="en-ZA" sz="1800" kern="1400" dirty="0">
                <a:latin typeface="Arial" panose="020B0604020202020204" pitchFamily="34" charset="0"/>
                <a:ea typeface="Times New Roman" panose="02020603050405020304" pitchFamily="18" charset="0"/>
                <a:cs typeface="Arial" panose="020B0604020202020204" pitchFamily="34" charset="0"/>
              </a:rPr>
              <a:t> </a:t>
            </a:r>
          </a:p>
          <a:p>
            <a:pPr algn="l">
              <a:lnSpc>
                <a:spcPct val="150000"/>
              </a:lnSpc>
            </a:pPr>
            <a:r>
              <a:rPr lang="en-ZA" sz="1800" b="1" kern="1200" dirty="0">
                <a:latin typeface="Arial" panose="020B0604020202020204" pitchFamily="34" charset="0"/>
                <a:ea typeface="Calibri" panose="020F0502020204030204" pitchFamily="34" charset="0"/>
                <a:cs typeface="Arial" panose="020B0604020202020204" pitchFamily="34" charset="0"/>
              </a:rPr>
              <a:t>2. SMME Programme Design and Support</a:t>
            </a:r>
            <a:r>
              <a:rPr lang="en-ZA" sz="1800" kern="1200" dirty="0">
                <a:latin typeface="Arial" panose="020B0604020202020204" pitchFamily="34" charset="0"/>
                <a:ea typeface="Calibri" panose="020F0502020204030204" pitchFamily="34" charset="0"/>
                <a:cs typeface="Arial" panose="020B0604020202020204" pitchFamily="34" charset="0"/>
              </a:rPr>
              <a:t> </a:t>
            </a:r>
            <a:endParaRPr lang="en-ZA" sz="1800" kern="1200" dirty="0">
              <a:latin typeface="Arial" panose="020B0604020202020204" pitchFamily="34" charset="0"/>
              <a:ea typeface="Times New Roman" panose="02020603050405020304" pitchFamily="18" charset="0"/>
              <a:cs typeface="Arial" panose="020B0604020202020204" pitchFamily="34" charset="0"/>
            </a:endParaRPr>
          </a:p>
          <a:p>
            <a:pPr algn="l">
              <a:lnSpc>
                <a:spcPct val="150000"/>
              </a:lnSpc>
            </a:pPr>
            <a:r>
              <a:rPr lang="en-ZA" sz="1800" b="1" kern="1200" dirty="0">
                <a:latin typeface="Arial" panose="020B0604020202020204" pitchFamily="34" charset="0"/>
                <a:ea typeface="Calibri" panose="020F0502020204030204" pitchFamily="34" charset="0"/>
                <a:cs typeface="Arial" panose="020B0604020202020204" pitchFamily="34" charset="0"/>
              </a:rPr>
              <a:t>3. SMME Competitiveness</a:t>
            </a:r>
            <a:r>
              <a:rPr lang="en-ZA" sz="1800" kern="1200" dirty="0">
                <a:latin typeface="Arial" panose="020B0604020202020204" pitchFamily="34" charset="0"/>
                <a:ea typeface="Calibri" panose="020F0502020204030204" pitchFamily="34" charset="0"/>
                <a:cs typeface="Arial" panose="020B0604020202020204" pitchFamily="34" charset="0"/>
              </a:rPr>
              <a:t> </a:t>
            </a:r>
          </a:p>
          <a:p>
            <a:pPr algn="l">
              <a:lnSpc>
                <a:spcPct val="150000"/>
              </a:lnSpc>
            </a:pPr>
            <a:r>
              <a:rPr lang="en-ZA" sz="1800" b="1" kern="1200" dirty="0">
                <a:latin typeface="Arial" panose="020B0604020202020204" pitchFamily="34" charset="0"/>
                <a:ea typeface="Calibri" panose="020F0502020204030204" pitchFamily="34" charset="0"/>
                <a:cs typeface="Arial" panose="020B0604020202020204" pitchFamily="34" charset="0"/>
              </a:rPr>
              <a:t>4. Entrepreneurship</a:t>
            </a:r>
            <a:r>
              <a:rPr lang="en-ZA" sz="1800" kern="1200" dirty="0">
                <a:latin typeface="Arial" panose="020B0604020202020204" pitchFamily="34" charset="0"/>
                <a:ea typeface="Times New Roman" panose="02020603050405020304" pitchFamily="18" charset="0"/>
                <a:cs typeface="Arial" panose="020B0604020202020204" pitchFamily="34" charset="0"/>
              </a:rPr>
              <a:t> </a:t>
            </a:r>
          </a:p>
        </p:txBody>
      </p:sp>
      <p:sp>
        <p:nvSpPr>
          <p:cNvPr id="5" name="Title 1"/>
          <p:cNvSpPr txBox="1">
            <a:spLocks/>
          </p:cNvSpPr>
          <p:nvPr/>
        </p:nvSpPr>
        <p:spPr>
          <a:xfrm>
            <a:off x="0" y="10274"/>
            <a:ext cx="9144000" cy="791110"/>
          </a:xfrm>
          <a:prstGeom prst="rect">
            <a:avLst/>
          </a:prstGeom>
          <a:solidFill>
            <a:srgbClr val="C3D69B"/>
          </a:solidFill>
          <a:ln w="12700">
            <a:miter lim="400000"/>
          </a:ln>
          <a:effectLst>
            <a:outerShdw blurRad="50800" dist="50800" dir="5400000" rotWithShape="0">
              <a:schemeClr val="accent6"/>
            </a:outerShdw>
          </a:effectLst>
          <a:extLst>
            <a:ext uri="{C572A759-6A51-4108-AA02-DFA0A04FC94B}">
              <ma14:wrappingTextBoxFlag xmlns="" xmlns:ma14="http://schemas.microsoft.com/office/mac/drawingml/2011/main" val="1"/>
            </a:ext>
          </a:extLst>
        </p:spPr>
        <p:txBody>
          <a:bodyPr lIns="45719" rIns="45719" anchor="ctr">
            <a:noAutofit/>
          </a:bodyPr>
          <a:lstStyle>
            <a:lvl1pPr marL="0" marR="0" indent="0" algn="r"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en-ZA" b="1" cap="small" dirty="0">
                <a:latin typeface="Arial" panose="020B0604020202020204" pitchFamily="34" charset="0"/>
                <a:cs typeface="Arial" panose="020B0604020202020204" pitchFamily="34" charset="0"/>
              </a:rPr>
              <a:t/>
            </a:r>
            <a:br>
              <a:rPr lang="en-ZA" b="1" cap="small" dirty="0">
                <a:latin typeface="Arial" panose="020B0604020202020204" pitchFamily="34" charset="0"/>
                <a:cs typeface="Arial" panose="020B0604020202020204" pitchFamily="34" charset="0"/>
              </a:rPr>
            </a:br>
            <a:r>
              <a:rPr lang="en-ZA" b="1" cap="small" dirty="0">
                <a:latin typeface="Arial" panose="020B0604020202020204" pitchFamily="34" charset="0"/>
                <a:ea typeface="+mn-ea"/>
                <a:cs typeface="Arial" panose="020B0604020202020204" pitchFamily="34" charset="0"/>
                <a:sym typeface="Calibri"/>
              </a:rPr>
              <a:t>   </a:t>
            </a:r>
            <a:r>
              <a:rPr lang="en-US" b="1" cap="small" dirty="0">
                <a:latin typeface="Arial" panose="020B0604020202020204" pitchFamily="34" charset="0"/>
                <a:cs typeface="Arial" panose="020B0604020202020204" pitchFamily="34" charset="0"/>
              </a:rPr>
              <a:t>Purpose of the Programme</a:t>
            </a:r>
            <a:r>
              <a:rPr lang="en-US" sz="4000" b="1" cap="small" dirty="0">
                <a:latin typeface="Arial" panose="020B0604020202020204" pitchFamily="34" charset="0"/>
                <a:cs typeface="Arial" panose="020B0604020202020204" pitchFamily="34" charset="0"/>
              </a:rPr>
              <a:t/>
            </a:r>
            <a:br>
              <a:rPr lang="en-US" sz="4000" b="1" cap="small" dirty="0">
                <a:latin typeface="Arial" panose="020B0604020202020204" pitchFamily="34" charset="0"/>
                <a:cs typeface="Arial" panose="020B0604020202020204" pitchFamily="34" charset="0"/>
              </a:rPr>
            </a:br>
            <a:endParaRPr lang="en-ZA" sz="4000" b="1" cap="small" dirty="0">
              <a:latin typeface="Arial" panose="020B0604020202020204" pitchFamily="34" charset="0"/>
              <a:ea typeface="+mn-ea"/>
              <a:cs typeface="Arial" panose="020B0604020202020204" pitchFamily="34" charset="0"/>
              <a:sym typeface="Calibri"/>
            </a:endParaRPr>
          </a:p>
        </p:txBody>
      </p:sp>
      <p:pic>
        <p:nvPicPr>
          <p:cNvPr id="6" name="Picture 6" descr="Picture 6"/>
          <p:cNvPicPr>
            <a:picLocks noChangeAspect="1"/>
          </p:cNvPicPr>
          <p:nvPr/>
        </p:nvPicPr>
        <p:blipFill>
          <a:blip r:embed="rId2" cstate="print">
            <a:extLst/>
          </a:blip>
          <a:srcRect t="24292" b="22405"/>
          <a:stretch>
            <a:fillRect/>
          </a:stretch>
        </p:blipFill>
        <p:spPr>
          <a:xfrm>
            <a:off x="179511" y="6019799"/>
            <a:ext cx="1954090" cy="646525"/>
          </a:xfrm>
          <a:prstGeom prst="rect">
            <a:avLst/>
          </a:prstGeom>
          <a:ln w="12700">
            <a:miter lim="400000"/>
          </a:ln>
        </p:spPr>
      </p:pic>
      <p:sp>
        <p:nvSpPr>
          <p:cNvPr id="7" name="Right Triangle 6">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4" name="Slide Number Placeholder 3"/>
          <p:cNvSpPr>
            <a:spLocks noGrp="1"/>
          </p:cNvSpPr>
          <p:nvPr>
            <p:ph type="sldNum" sz="quarter" idx="4294967295"/>
          </p:nvPr>
        </p:nvSpPr>
        <p:spPr>
          <a:xfrm>
            <a:off x="8800755" y="6454702"/>
            <a:ext cx="300722" cy="338554"/>
          </a:xfrm>
          <a:prstGeom prst="rect">
            <a:avLst/>
          </a:prstGeom>
        </p:spPr>
        <p:txBody>
          <a:bodyPr/>
          <a:lstStyle/>
          <a:p>
            <a:pPr>
              <a:defRPr/>
            </a:pPr>
            <a:fld id="{DB5779ED-BA85-4BB7-87D5-1680811E86D2}" type="slidenum">
              <a:rPr lang="en-US" sz="1600" b="1" smtClean="0">
                <a:solidFill>
                  <a:schemeClr val="bg1"/>
                </a:solidFill>
              </a:rPr>
              <a:pPr>
                <a:defRPr/>
              </a:pPr>
              <a:t>69</a:t>
            </a:fld>
            <a:endParaRPr lang="en-US" sz="1600" b="1" dirty="0">
              <a:solidFill>
                <a:schemeClr val="bg1"/>
              </a:solidFill>
            </a:endParaRPr>
          </a:p>
        </p:txBody>
      </p:sp>
    </p:spTree>
    <p:extLst>
      <p:ext uri="{BB962C8B-B14F-4D97-AF65-F5344CB8AC3E}">
        <p14:creationId xmlns:p14="http://schemas.microsoft.com/office/powerpoint/2010/main" xmlns="" val="422828839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t="20007" b="22369"/>
          <a:stretch>
            <a:fillRect/>
          </a:stretch>
        </p:blipFill>
        <p:spPr bwMode="auto">
          <a:xfrm>
            <a:off x="76200" y="5959475"/>
            <a:ext cx="1981200" cy="8223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6"/>
          <p:cNvSpPr txBox="1">
            <a:spLocks/>
          </p:cNvSpPr>
          <p:nvPr/>
        </p:nvSpPr>
        <p:spPr bwMode="auto">
          <a:xfrm>
            <a:off x="0" y="-25758"/>
            <a:ext cx="9143999" cy="762000"/>
          </a:xfrm>
          <a:prstGeom prst="rect">
            <a:avLst/>
          </a:prstGeom>
          <a:solidFill>
            <a:schemeClr val="accent3">
              <a:lumMod val="40000"/>
              <a:lumOff val="6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r" defTabSz="914400" rtl="0" eaLnBrk="1" fontAlgn="base" latinLnBrk="0" hangingPunct="1">
              <a:lnSpc>
                <a:spcPct val="100000"/>
              </a:lnSpc>
              <a:spcBef>
                <a:spcPct val="20000"/>
              </a:spcBef>
              <a:spcAft>
                <a:spcPct val="0"/>
              </a:spcAft>
              <a:buClrTx/>
              <a:buSzTx/>
              <a:buFontTx/>
              <a:buNone/>
              <a:tabLst/>
              <a:defRPr/>
            </a:pPr>
            <a:r>
              <a:rPr kumimoji="0" lang="en-US" sz="3600" b="1" i="0" u="none" strike="noStrike" kern="0" cap="small" spc="0" normalizeH="0" noProof="0" dirty="0">
                <a:ln>
                  <a:noFill/>
                </a:ln>
                <a:solidFill>
                  <a:srgbClr val="000000"/>
                </a:solidFill>
                <a:effectLst/>
                <a:uLnTx/>
                <a:uFillTx/>
                <a:latin typeface="Arial" pitchFamily="34" charset="0"/>
                <a:ea typeface="+mn-ea"/>
                <a:cs typeface="Arial" pitchFamily="34" charset="0"/>
              </a:rPr>
              <a:t>NDP and DSBD Mandate</a:t>
            </a:r>
          </a:p>
        </p:txBody>
      </p:sp>
      <p:sp>
        <p:nvSpPr>
          <p:cNvPr id="5" name="Right Triangle 4"/>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Content Placeholder 2"/>
          <p:cNvSpPr txBox="1">
            <a:spLocks/>
          </p:cNvSpPr>
          <p:nvPr/>
        </p:nvSpPr>
        <p:spPr>
          <a:xfrm>
            <a:off x="152400" y="889597"/>
            <a:ext cx="8763000" cy="5000846"/>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spcBef>
                <a:spcPts val="0"/>
              </a:spcBef>
              <a:buFont typeface="Arial" panose="020B0604020202020204" pitchFamily="34" charset="0"/>
              <a:buChar char="•"/>
            </a:pPr>
            <a:r>
              <a:rPr lang="en-GB" sz="3100" dirty="0">
                <a:solidFill>
                  <a:schemeClr val="tx1"/>
                </a:solidFill>
                <a:latin typeface="Arial" panose="020B0604020202020204" pitchFamily="34" charset="0"/>
                <a:cs typeface="Arial" panose="020B0604020202020204" pitchFamily="34" charset="0"/>
              </a:rPr>
              <a:t>The NDP envisions that if its full range of its recommendations are implemented, by 2030</a:t>
            </a:r>
          </a:p>
          <a:p>
            <a:pPr marL="800100" lvl="1" indent="-342900" algn="just">
              <a:spcBef>
                <a:spcPts val="0"/>
              </a:spcBef>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The South African (SA) economy will grow at 5% per annum </a:t>
            </a:r>
          </a:p>
          <a:p>
            <a:pPr marL="800100" lvl="1" indent="-342900" algn="just">
              <a:spcBef>
                <a:spcPts val="0"/>
              </a:spcBef>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With 60-80% of this the value being generated by SMMEs and expanding businesses. </a:t>
            </a:r>
          </a:p>
          <a:p>
            <a:pPr marL="800100" lvl="1" indent="-342900" algn="just">
              <a:spcBef>
                <a:spcPts val="0"/>
              </a:spcBef>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Unemployment will be reduced to 6% </a:t>
            </a:r>
          </a:p>
          <a:p>
            <a:pPr marL="800100" lvl="1" indent="-342900" algn="just">
              <a:spcBef>
                <a:spcPts val="0"/>
              </a:spcBef>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Through the creation of 11 million jobs with 90%, or 9.9 million, of new jobs the being created by SMMEs and expanding businesses</a:t>
            </a:r>
          </a:p>
          <a:p>
            <a:pPr marL="800100" lvl="1" indent="-342900" algn="just">
              <a:spcBef>
                <a:spcPts val="0"/>
              </a:spcBef>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The </a:t>
            </a:r>
            <a:r>
              <a:rPr lang="en-GB" b="1" dirty="0">
                <a:solidFill>
                  <a:schemeClr val="tx1"/>
                </a:solidFill>
                <a:latin typeface="Arial" panose="020B0604020202020204" pitchFamily="34" charset="0"/>
                <a:cs typeface="Arial" panose="020B0604020202020204" pitchFamily="34" charset="0"/>
              </a:rPr>
              <a:t>establishment of DSBD in 2014 </a:t>
            </a:r>
            <a:r>
              <a:rPr lang="en-GB" dirty="0">
                <a:solidFill>
                  <a:schemeClr val="tx1"/>
                </a:solidFill>
                <a:latin typeface="Arial" panose="020B0604020202020204" pitchFamily="34" charset="0"/>
                <a:cs typeface="Arial" panose="020B0604020202020204" pitchFamily="34" charset="0"/>
              </a:rPr>
              <a:t>is one of the most concrete manifestations of the above NDP aspirations.  It is </a:t>
            </a:r>
            <a:r>
              <a:rPr lang="en-GB" b="1" dirty="0">
                <a:solidFill>
                  <a:schemeClr val="tx1"/>
                </a:solidFill>
                <a:latin typeface="Arial" panose="020B0604020202020204" pitchFamily="34" charset="0"/>
                <a:cs typeface="Arial" panose="020B0604020202020204" pitchFamily="34" charset="0"/>
              </a:rPr>
              <a:t>mandated “</a:t>
            </a:r>
            <a:r>
              <a:rPr lang="en-GB" b="1" i="1" dirty="0">
                <a:solidFill>
                  <a:schemeClr val="tx1"/>
                </a:solidFill>
                <a:latin typeface="Arial" panose="020B0604020202020204" pitchFamily="34" charset="0"/>
                <a:cs typeface="Arial" panose="020B0604020202020204" pitchFamily="34" charset="0"/>
              </a:rPr>
              <a:t>to</a:t>
            </a:r>
            <a:r>
              <a:rPr lang="en-GB" i="1" dirty="0">
                <a:solidFill>
                  <a:schemeClr val="tx1"/>
                </a:solidFill>
                <a:latin typeface="Arial" panose="020B0604020202020204" pitchFamily="34" charset="0"/>
                <a:cs typeface="Arial" panose="020B0604020202020204" pitchFamily="34" charset="0"/>
              </a:rPr>
              <a:t> </a:t>
            </a:r>
            <a:r>
              <a:rPr lang="en-GB" b="1" i="1" dirty="0">
                <a:solidFill>
                  <a:schemeClr val="tx1"/>
                </a:solidFill>
                <a:latin typeface="Arial" panose="020B0604020202020204" pitchFamily="34" charset="0"/>
                <a:cs typeface="Arial" panose="020B0604020202020204" pitchFamily="34" charset="0"/>
              </a:rPr>
              <a:t>lead and coordinate an integrated </a:t>
            </a:r>
            <a:r>
              <a:rPr lang="en-GB" i="1" dirty="0">
                <a:solidFill>
                  <a:schemeClr val="tx1"/>
                </a:solidFill>
                <a:latin typeface="Arial" panose="020B0604020202020204" pitchFamily="34" charset="0"/>
                <a:cs typeface="Arial" panose="020B0604020202020204" pitchFamily="34" charset="0"/>
              </a:rPr>
              <a:t>approach to the promotion and development of entrepreneurship, small businesses and co-operatives, and ensure an enabling legislative and policy environment to support their growth and sustainability</a:t>
            </a:r>
            <a:r>
              <a:rPr lang="en-GB" dirty="0">
                <a:solidFill>
                  <a:schemeClr val="tx1"/>
                </a:solidFill>
                <a:latin typeface="Arial" panose="020B0604020202020204" pitchFamily="34" charset="0"/>
                <a:cs typeface="Arial" panose="020B0604020202020204" pitchFamily="34" charset="0"/>
              </a:rPr>
              <a:t>.”</a:t>
            </a:r>
            <a:endParaRPr lang="en-ZA" dirty="0">
              <a:solidFill>
                <a:schemeClr val="tx1"/>
              </a:solidFill>
              <a:latin typeface="Arial" panose="020B0604020202020204" pitchFamily="34" charset="0"/>
              <a:cs typeface="Arial" panose="020B0604020202020204" pitchFamily="34" charset="0"/>
            </a:endParaRPr>
          </a:p>
          <a:p>
            <a:pPr marL="342900" indent="-342900" algn="just">
              <a:spcBef>
                <a:spcPts val="0"/>
              </a:spcBef>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DSBD has understood that the above targets would not be delivered by the department on its own. Instead it needed to vigorously champion its mandate so as to mobilise and coordinate resources and support from the entire ecosystem in service of the NDP targets</a:t>
            </a:r>
          </a:p>
          <a:p>
            <a:pPr marL="342900" indent="-342900" algn="just">
              <a:buFont typeface="Arial" panose="020B0604020202020204" pitchFamily="34" charset="0"/>
              <a:buChar char="•"/>
            </a:pPr>
            <a:endParaRPr lang="en-ZA" dirty="0">
              <a:solidFill>
                <a:schemeClr val="tx1"/>
              </a:solidFill>
              <a:latin typeface="Arial" panose="020B0604020202020204" pitchFamily="34" charset="0"/>
              <a:cs typeface="Arial" panose="020B0604020202020204" pitchFamily="34" charset="0"/>
            </a:endParaRPr>
          </a:p>
          <a:p>
            <a:pPr algn="just"/>
            <a:endParaRPr lang="en-GB" sz="20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739960" y="6406042"/>
            <a:ext cx="318975" cy="175511"/>
          </a:xfrm>
        </p:spPr>
        <p:txBody>
          <a:bodyPr/>
          <a:lstStyle/>
          <a:p>
            <a:fld id="{D6BC0674-870A-4101-9690-44C07D097014}" type="slidenum">
              <a:rPr lang="en-US" sz="1600"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7</a:t>
            </a:fld>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3166607570"/>
      </p:ext>
    </p:extLst>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969"/>
            <a:ext cx="8077200" cy="1371600"/>
          </a:xfrm>
        </p:spPr>
        <p:txBody>
          <a:bodyPr>
            <a:normAutofit fontScale="90000"/>
          </a:bodyPr>
          <a:lstStyle/>
          <a:p>
            <a:r>
              <a:rPr lang="en-US" dirty="0"/>
              <a:t/>
            </a:r>
            <a:br>
              <a:rPr lang="en-US" dirty="0"/>
            </a:br>
            <a:r>
              <a:rPr lang="en-US" sz="4000" b="1" dirty="0">
                <a:latin typeface="Arial" panose="020B0604020202020204" pitchFamily="34" charset="0"/>
                <a:cs typeface="Arial" panose="020B0604020202020204" pitchFamily="34" charset="0"/>
              </a:rPr>
              <a:t/>
            </a:r>
            <a:br>
              <a:rPr lang="en-US" sz="4000" b="1" dirty="0">
                <a:latin typeface="Arial" panose="020B0604020202020204" pitchFamily="34" charset="0"/>
                <a:cs typeface="Arial" panose="020B0604020202020204" pitchFamily="34" charset="0"/>
              </a:rPr>
            </a:br>
            <a:endParaRPr lang="en-US" sz="4000" b="1" dirty="0">
              <a:latin typeface="Arial" panose="020B0604020202020204" pitchFamily="34" charset="0"/>
              <a:cs typeface="Arial" panose="020B0604020202020204" pitchFamily="34" charset="0"/>
            </a:endParaRPr>
          </a:p>
        </p:txBody>
      </p:sp>
      <p:sp>
        <p:nvSpPr>
          <p:cNvPr id="5" name="Title 1"/>
          <p:cNvSpPr txBox="1">
            <a:spLocks/>
          </p:cNvSpPr>
          <p:nvPr/>
        </p:nvSpPr>
        <p:spPr>
          <a:xfrm>
            <a:off x="0" y="-41095"/>
            <a:ext cx="9144000" cy="689428"/>
          </a:xfrm>
          <a:prstGeom prst="rect">
            <a:avLst/>
          </a:prstGeom>
          <a:solidFill>
            <a:srgbClr val="C3D69B"/>
          </a:solidFill>
          <a:ln w="12700">
            <a:miter lim="400000"/>
          </a:ln>
          <a:effectLst>
            <a:outerShdw blurRad="50800" dist="50800" dir="5400000" rotWithShape="0">
              <a:schemeClr val="accent6"/>
            </a:outerShdw>
          </a:effectLst>
          <a:extLst>
            <a:ext uri="{C572A759-6A51-4108-AA02-DFA0A04FC94B}">
              <ma14:wrappingTextBoxFlag xmlns="" xmlns:ma14="http://schemas.microsoft.com/office/mac/drawingml/2011/main" val="1"/>
            </a:ext>
          </a:extLst>
        </p:spPr>
        <p:txBody>
          <a:bodyPr lIns="45719" rIns="45719" anchor="ctr">
            <a:noAutofit/>
          </a:bodyPr>
          <a:lstStyle>
            <a:lvl1pPr marL="0" marR="0" indent="0" algn="r"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a:lstStyle>
          <a:p>
            <a:pPr hangingPunct="1"/>
            <a:r>
              <a:rPr lang="en-ZA" b="1" cap="small" dirty="0">
                <a:latin typeface="Arial" panose="020B0604020202020204" pitchFamily="34" charset="0"/>
                <a:cs typeface="Arial" panose="020B0604020202020204" pitchFamily="34" charset="0"/>
              </a:rPr>
              <a:t/>
            </a:r>
            <a:br>
              <a:rPr lang="en-ZA" b="1" cap="small" dirty="0">
                <a:latin typeface="Arial" panose="020B0604020202020204" pitchFamily="34" charset="0"/>
                <a:cs typeface="Arial" panose="020B0604020202020204" pitchFamily="34" charset="0"/>
              </a:rPr>
            </a:br>
            <a:r>
              <a:rPr lang="en-US" sz="3200" b="1" cap="small" dirty="0">
                <a:latin typeface="Arial" panose="020B0604020202020204" pitchFamily="34" charset="0"/>
                <a:cs typeface="Arial" panose="020B0604020202020204" pitchFamily="34" charset="0"/>
              </a:rPr>
              <a:t>Programme Strategic Goals and Objectives</a:t>
            </a:r>
          </a:p>
          <a:p>
            <a:pPr algn="ctr" hangingPunct="1"/>
            <a:endParaRPr lang="en-ZA" sz="2800" b="1" dirty="0">
              <a:latin typeface="Arial" panose="020B0604020202020204" pitchFamily="34" charset="0"/>
              <a:ea typeface="+mn-ea"/>
              <a:cs typeface="Arial" panose="020B0604020202020204" pitchFamily="34" charset="0"/>
              <a:sym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xmlns="" val="4112693281"/>
              </p:ext>
            </p:extLst>
          </p:nvPr>
        </p:nvGraphicFramePr>
        <p:xfrm>
          <a:off x="30362" y="715797"/>
          <a:ext cx="9113638" cy="5161290"/>
        </p:xfrm>
        <a:graphic>
          <a:graphicData uri="http://schemas.openxmlformats.org/drawingml/2006/table">
            <a:tbl>
              <a:tblPr firstRow="1" bandRow="1">
                <a:tableStyleId>{5940675A-B579-460E-94D1-54222C63F5DA}</a:tableStyleId>
              </a:tblPr>
              <a:tblGrid>
                <a:gridCol w="3323727">
                  <a:extLst>
                    <a:ext uri="{9D8B030D-6E8A-4147-A177-3AD203B41FA5}">
                      <a16:colId xmlns:a16="http://schemas.microsoft.com/office/drawing/2014/main" xmlns="" val="20000"/>
                    </a:ext>
                  </a:extLst>
                </a:gridCol>
                <a:gridCol w="5789911">
                  <a:extLst>
                    <a:ext uri="{9D8B030D-6E8A-4147-A177-3AD203B41FA5}">
                      <a16:colId xmlns:a16="http://schemas.microsoft.com/office/drawing/2014/main" xmlns="" val="20001"/>
                    </a:ext>
                  </a:extLst>
                </a:gridCol>
              </a:tblGrid>
              <a:tr h="404665">
                <a:tc>
                  <a:txBody>
                    <a:bodyPr/>
                    <a:lstStyle/>
                    <a:p>
                      <a:pPr algn="ctr"/>
                      <a:r>
                        <a:rPr lang="en-ZA" sz="1600" b="1" cap="small" baseline="0" dirty="0">
                          <a:latin typeface="Arial" panose="020B0604020202020204" pitchFamily="34" charset="0"/>
                          <a:cs typeface="Arial" panose="020B0604020202020204" pitchFamily="34" charset="0"/>
                        </a:rPr>
                        <a:t>Strategic Goals</a:t>
                      </a:r>
                    </a:p>
                  </a:txBody>
                  <a:tcPr>
                    <a:solidFill>
                      <a:schemeClr val="accent3">
                        <a:lumMod val="20000"/>
                        <a:lumOff val="80000"/>
                      </a:schemeClr>
                    </a:solidFill>
                  </a:tcPr>
                </a:tc>
                <a:tc>
                  <a:txBody>
                    <a:bodyPr/>
                    <a:lstStyle/>
                    <a:p>
                      <a:pPr algn="ctr"/>
                      <a:r>
                        <a:rPr lang="en-ZA" sz="1600" b="1" cap="small" baseline="0" dirty="0">
                          <a:latin typeface="Arial" panose="020B0604020202020204" pitchFamily="34" charset="0"/>
                          <a:cs typeface="Arial" panose="020B0604020202020204" pitchFamily="34" charset="0"/>
                        </a:rPr>
                        <a:t>Strategic Objectives</a:t>
                      </a:r>
                    </a:p>
                  </a:txBody>
                  <a:tcPr>
                    <a:solidFill>
                      <a:schemeClr val="accent3">
                        <a:lumMod val="20000"/>
                        <a:lumOff val="80000"/>
                      </a:schemeClr>
                    </a:solidFill>
                  </a:tcPr>
                </a:tc>
                <a:extLst>
                  <a:ext uri="{0D108BD9-81ED-4DB2-BD59-A6C34878D82A}">
                    <a16:rowId xmlns:a16="http://schemas.microsoft.com/office/drawing/2014/main" xmlns="" val="10000"/>
                  </a:ext>
                </a:extLst>
              </a:tr>
              <a:tr h="1612105">
                <a:tc>
                  <a:txBody>
                    <a:bodyPr/>
                    <a:lstStyle/>
                    <a:p>
                      <a:pPr marL="630555" indent="-539750" algn="just">
                        <a:lnSpc>
                          <a:spcPct val="110000"/>
                        </a:lnSpc>
                        <a:spcAft>
                          <a:spcPts val="1050"/>
                        </a:spcAft>
                      </a:pPr>
                      <a:r>
                        <a:rPr lang="en-ZA" sz="1600" b="1" u="sng" cap="small" baseline="0" dirty="0">
                          <a:effectLst/>
                          <a:latin typeface="Arial" panose="020B0604020202020204" pitchFamily="34" charset="0"/>
                          <a:ea typeface="Calibri" panose="020F0502020204030204" pitchFamily="34" charset="0"/>
                          <a:cs typeface="Arial" panose="020B0604020202020204" pitchFamily="34" charset="0"/>
                        </a:rPr>
                        <a:t>Goal 1:	</a:t>
                      </a:r>
                    </a:p>
                    <a:p>
                      <a:pPr marL="50800" indent="0" algn="just">
                        <a:lnSpc>
                          <a:spcPct val="110000"/>
                        </a:lnSpc>
                        <a:spcAft>
                          <a:spcPts val="1050"/>
                        </a:spcAft>
                        <a:tabLst/>
                      </a:pPr>
                      <a:r>
                        <a:rPr lang="en-ZA" sz="1600" b="1" kern="1200" dirty="0">
                          <a:effectLst/>
                          <a:latin typeface="Arial" panose="020B0604020202020204" pitchFamily="34" charset="0"/>
                          <a:ea typeface="Calibri" panose="020F0502020204030204" pitchFamily="34" charset="0"/>
                          <a:cs typeface="Arial" panose="020B0604020202020204" pitchFamily="34" charset="0"/>
                        </a:rPr>
                        <a:t>Policy and planning coherence in the sector, that promotes an enabling ecosystem for SMME’s and co-operatives.</a:t>
                      </a:r>
                      <a:endParaRPr lang="en-ZA" sz="1600" b="1" dirty="0">
                        <a:effectLst/>
                        <a:latin typeface="Arial" panose="020B0604020202020204" pitchFamily="34" charset="0"/>
                        <a:ea typeface="Calibri" panose="020F0502020204030204" pitchFamily="34" charset="0"/>
                        <a:cs typeface="Times New Roman" panose="02020603050405020304" pitchFamily="18" charset="0"/>
                      </a:endParaRPr>
                    </a:p>
                  </a:txBody>
                  <a:tcPr/>
                </a:tc>
                <a:tc>
                  <a:txBody>
                    <a:bodyPr/>
                    <a:lstStyle/>
                    <a:p>
                      <a:pPr marL="0" marR="0" indent="0" algn="l" defTabSz="914400" rtl="0" latinLnBrk="0">
                        <a:lnSpc>
                          <a:spcPct val="100000"/>
                        </a:lnSpc>
                        <a:spcBef>
                          <a:spcPts val="0"/>
                        </a:spcBef>
                        <a:spcAft>
                          <a:spcPts val="0"/>
                        </a:spcAft>
                        <a:buClrTx/>
                        <a:buSzTx/>
                        <a:buFontTx/>
                        <a:buNone/>
                        <a:tabLst/>
                      </a:pPr>
                      <a:r>
                        <a:rPr lang="en-ZA" sz="1600" b="1" i="0" u="sng"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Strategic Objective 1.3</a:t>
                      </a:r>
                      <a:endParaRPr lang="en-ZA" sz="1600" b="0" i="0" dirty="0">
                        <a:effectLst/>
                        <a:latin typeface="Arial" panose="020B0604020202020204" pitchFamily="34" charset="0"/>
                        <a:ea typeface="Calibri" panose="020F0502020204030204" pitchFamily="34" charset="0"/>
                      </a:endParaRPr>
                    </a:p>
                    <a:p>
                      <a:pPr marL="0" marR="0" indent="0" algn="l" defTabSz="914400" rtl="0" latinLnBrk="0">
                        <a:lnSpc>
                          <a:spcPct val="100000"/>
                        </a:lnSpc>
                        <a:spcBef>
                          <a:spcPts val="0"/>
                        </a:spcBef>
                        <a:spcAft>
                          <a:spcPts val="0"/>
                        </a:spcAft>
                        <a:buClrTx/>
                        <a:buSzTx/>
                        <a:buFontTx/>
                        <a:buNone/>
                        <a:tabLst/>
                      </a:pPr>
                      <a:endParaRPr lang="en-ZA" sz="1600" b="0" i="0" dirty="0">
                        <a:effectLst/>
                        <a:latin typeface="Arial" panose="020B0604020202020204" pitchFamily="34" charset="0"/>
                        <a:ea typeface="Calibri" panose="020F0502020204030204" pitchFamily="34" charset="0"/>
                      </a:endParaRPr>
                    </a:p>
                    <a:p>
                      <a:pPr marL="0" marR="0" indent="0" algn="l" defTabSz="914400" rtl="0" latinLnBrk="0">
                        <a:lnSpc>
                          <a:spcPct val="100000"/>
                        </a:lnSpc>
                        <a:spcBef>
                          <a:spcPts val="0"/>
                        </a:spcBef>
                        <a:spcAft>
                          <a:spcPts val="0"/>
                        </a:spcAft>
                        <a:buClrTx/>
                        <a:buSzTx/>
                        <a:buFontTx/>
                        <a:buNone/>
                        <a:tabLst/>
                      </a:pPr>
                      <a:r>
                        <a:rPr lang="en-ZA" sz="1600" b="0" i="0" dirty="0">
                          <a:effectLst/>
                          <a:latin typeface="Arial" panose="020B0604020202020204" pitchFamily="34" charset="0"/>
                          <a:ea typeface="Calibri" panose="020F0502020204030204" pitchFamily="34" charset="0"/>
                        </a:rPr>
                        <a:t>An integrated approach to planning, monitoring and evaluation of the SMME’s development sector, to inform policy decision making.</a:t>
                      </a:r>
                      <a:endParaRPr lang="en-ZA" sz="16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a:tc>
                <a:extLst>
                  <a:ext uri="{0D108BD9-81ED-4DB2-BD59-A6C34878D82A}">
                    <a16:rowId xmlns:a16="http://schemas.microsoft.com/office/drawing/2014/main" xmlns="" val="10001"/>
                  </a:ext>
                </a:extLst>
              </a:tr>
              <a:tr h="1797700">
                <a:tc>
                  <a:txBody>
                    <a:bodyPr/>
                    <a:lstStyle/>
                    <a:p>
                      <a:pPr marL="630555" indent="-539750" algn="just">
                        <a:lnSpc>
                          <a:spcPct val="110000"/>
                        </a:lnSpc>
                        <a:spcAft>
                          <a:spcPts val="1050"/>
                        </a:spcAft>
                      </a:pPr>
                      <a:r>
                        <a:rPr lang="en-ZA" sz="1600" b="1" i="0" u="sng"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Goal 2:</a:t>
                      </a:r>
                      <a:r>
                        <a:rPr lang="en-ZA" sz="1600" b="1" dirty="0">
                          <a:effectLst/>
                          <a:latin typeface="Arial" panose="020B0604020202020204" pitchFamily="34" charset="0"/>
                          <a:ea typeface="Calibri" panose="020F0502020204030204" pitchFamily="34" charset="0"/>
                          <a:cs typeface="Arial" panose="020B0604020202020204" pitchFamily="34" charset="0"/>
                        </a:rPr>
                        <a:t>	</a:t>
                      </a:r>
                    </a:p>
                    <a:p>
                      <a:pPr marL="88900" indent="0" algn="just">
                        <a:lnSpc>
                          <a:spcPct val="110000"/>
                        </a:lnSpc>
                        <a:spcAft>
                          <a:spcPts val="1050"/>
                        </a:spcAft>
                        <a:tabLst/>
                      </a:pPr>
                      <a:r>
                        <a:rPr lang="en-ZA" sz="1600" b="1" kern="1200" dirty="0">
                          <a:effectLst/>
                          <a:latin typeface="Arial" panose="020B0604020202020204" pitchFamily="34" charset="0"/>
                          <a:ea typeface="Calibri" panose="020F0502020204030204" pitchFamily="34" charset="0"/>
                          <a:cs typeface="Arial" panose="020B0604020202020204" pitchFamily="34" charset="0"/>
                        </a:rPr>
                        <a:t>Equitable access to responsive and targeted products and services that enable the growth and development of SMME’s and co-operatives.</a:t>
                      </a:r>
                      <a:endParaRPr lang="en-ZA" sz="1600" b="1" dirty="0">
                        <a:effectLst/>
                        <a:latin typeface="Arial" panose="020B0604020202020204" pitchFamily="34" charset="0"/>
                        <a:ea typeface="Calibri" panose="020F0502020204030204" pitchFamily="34" charset="0"/>
                        <a:cs typeface="Times New Roman" panose="02020603050405020304" pitchFamily="18" charset="0"/>
                      </a:endParaRPr>
                    </a:p>
                  </a:txBody>
                  <a:tcPr/>
                </a:tc>
                <a:tc>
                  <a:txBody>
                    <a:bodyPr/>
                    <a:lstStyle/>
                    <a:p>
                      <a:pPr marL="0" marR="0" indent="0" algn="l" defTabSz="914400" rtl="0" latinLnBrk="0">
                        <a:lnSpc>
                          <a:spcPct val="100000"/>
                        </a:lnSpc>
                        <a:spcBef>
                          <a:spcPts val="0"/>
                        </a:spcBef>
                        <a:spcAft>
                          <a:spcPts val="0"/>
                        </a:spcAft>
                        <a:buClrTx/>
                        <a:buSzTx/>
                        <a:buFontTx/>
                        <a:buNone/>
                        <a:tabLst/>
                      </a:pPr>
                      <a:r>
                        <a:rPr lang="en-ZA" sz="1600" b="1" i="0" u="sng"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Strategic Objective 2.2</a:t>
                      </a:r>
                    </a:p>
                    <a:p>
                      <a:pPr marL="0" marR="0" indent="0" algn="l" defTabSz="914400" rtl="0" latinLnBrk="0">
                        <a:lnSpc>
                          <a:spcPct val="100000"/>
                        </a:lnSpc>
                        <a:spcBef>
                          <a:spcPts val="0"/>
                        </a:spcBef>
                        <a:spcAft>
                          <a:spcPts val="0"/>
                        </a:spcAft>
                        <a:buClrTx/>
                        <a:buSzTx/>
                        <a:buFontTx/>
                        <a:buNone/>
                        <a:tabLst/>
                      </a:pPr>
                      <a:endParaRPr lang="en-ZA" sz="1600" b="0" i="0" dirty="0">
                        <a:effectLst/>
                        <a:latin typeface="Arial" panose="020B0604020202020204" pitchFamily="34" charset="0"/>
                        <a:ea typeface="Calibri" panose="020F0502020204030204" pitchFamily="34" charset="0"/>
                      </a:endParaRPr>
                    </a:p>
                    <a:p>
                      <a:pPr marL="0" marR="0" indent="0" algn="l" defTabSz="914400" rtl="0" latinLnBrk="0">
                        <a:lnSpc>
                          <a:spcPct val="100000"/>
                        </a:lnSpc>
                        <a:spcBef>
                          <a:spcPts val="0"/>
                        </a:spcBef>
                        <a:spcAft>
                          <a:spcPts val="0"/>
                        </a:spcAft>
                        <a:buClrTx/>
                        <a:buSzTx/>
                        <a:buFontTx/>
                        <a:buNone/>
                        <a:tabLst/>
                      </a:pPr>
                      <a:r>
                        <a:rPr lang="en-ZA" sz="1600" b="0" i="0" dirty="0">
                          <a:effectLst/>
                          <a:latin typeface="Arial" panose="020B0604020202020204" pitchFamily="34" charset="0"/>
                          <a:ea typeface="Calibri" panose="020F0502020204030204" pitchFamily="34" charset="0"/>
                        </a:rPr>
                        <a:t>Oversight and coordination of the design and implementation of targeted financial and non-financial support programmes to support new and existing SMME’s.</a:t>
                      </a:r>
                      <a:endParaRPr lang="en-ZA" sz="16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a:tc>
                <a:extLst>
                  <a:ext uri="{0D108BD9-81ED-4DB2-BD59-A6C34878D82A}">
                    <a16:rowId xmlns:a16="http://schemas.microsoft.com/office/drawing/2014/main" xmlns="" val="10002"/>
                  </a:ext>
                </a:extLst>
              </a:tr>
              <a:tr h="1211314">
                <a:tc>
                  <a:txBody>
                    <a:bodyPr/>
                    <a:lstStyle/>
                    <a:p>
                      <a:pPr marL="630555" indent="-539750" algn="just">
                        <a:lnSpc>
                          <a:spcPct val="110000"/>
                        </a:lnSpc>
                        <a:spcAft>
                          <a:spcPts val="1050"/>
                        </a:spcAft>
                      </a:pPr>
                      <a:r>
                        <a:rPr lang="en-ZA" sz="1600" b="1" i="0" u="sng"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Goal 3</a:t>
                      </a:r>
                      <a:r>
                        <a:rPr lang="en-ZA" sz="1600" b="1" dirty="0">
                          <a:effectLst/>
                          <a:latin typeface="Arial" panose="020B0604020202020204" pitchFamily="34" charset="0"/>
                          <a:ea typeface="Calibri" panose="020F0502020204030204" pitchFamily="34" charset="0"/>
                          <a:cs typeface="Arial" panose="020B0604020202020204" pitchFamily="34" charset="0"/>
                        </a:rPr>
                        <a:t>:	</a:t>
                      </a:r>
                    </a:p>
                    <a:p>
                      <a:pPr marL="88900" indent="1588" algn="just">
                        <a:lnSpc>
                          <a:spcPct val="110000"/>
                        </a:lnSpc>
                        <a:spcAft>
                          <a:spcPts val="1050"/>
                        </a:spcAft>
                        <a:tabLst/>
                      </a:pPr>
                      <a:r>
                        <a:rPr lang="en-ZA" sz="1600" b="1" kern="1200" dirty="0">
                          <a:effectLst/>
                          <a:latin typeface="Arial" panose="020B0604020202020204" pitchFamily="34" charset="0"/>
                          <a:ea typeface="Calibri" panose="020F0502020204030204" pitchFamily="34" charset="0"/>
                          <a:cs typeface="Arial" panose="020B0604020202020204" pitchFamily="34" charset="0"/>
                        </a:rPr>
                        <a:t>Sound governance and the optimal utilisation of available resources.</a:t>
                      </a:r>
                      <a:endParaRPr lang="en-ZA" sz="1600" b="1" dirty="0">
                        <a:effectLst/>
                        <a:latin typeface="Arial" panose="020B0604020202020204" pitchFamily="34" charset="0"/>
                        <a:ea typeface="Calibri" panose="020F0502020204030204" pitchFamily="34" charset="0"/>
                        <a:cs typeface="Times New Roman" panose="02020603050405020304" pitchFamily="18" charset="0"/>
                      </a:endParaRPr>
                    </a:p>
                  </a:txBody>
                  <a:tcPr/>
                </a:tc>
                <a:tc>
                  <a:txBody>
                    <a:bodyPr/>
                    <a:lstStyle/>
                    <a:p>
                      <a:pPr marL="0" marR="0" indent="0" algn="l" defTabSz="914400" rtl="0" latinLnBrk="0">
                        <a:lnSpc>
                          <a:spcPct val="100000"/>
                        </a:lnSpc>
                        <a:spcBef>
                          <a:spcPts val="0"/>
                        </a:spcBef>
                        <a:spcAft>
                          <a:spcPts val="0"/>
                        </a:spcAft>
                        <a:buClrTx/>
                        <a:buSzTx/>
                        <a:buFontTx/>
                        <a:buNone/>
                        <a:tabLst/>
                      </a:pPr>
                      <a:r>
                        <a:rPr lang="en-ZA" sz="1600" b="1" i="0" u="sng"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Strategic Objective 3.2</a:t>
                      </a:r>
                    </a:p>
                    <a:p>
                      <a:pPr marL="0" marR="0" indent="0" algn="l" defTabSz="914400" rtl="0" latinLnBrk="0">
                        <a:lnSpc>
                          <a:spcPct val="100000"/>
                        </a:lnSpc>
                        <a:spcBef>
                          <a:spcPts val="0"/>
                        </a:spcBef>
                        <a:spcAft>
                          <a:spcPts val="0"/>
                        </a:spcAft>
                        <a:buClrTx/>
                        <a:buSzTx/>
                        <a:buFontTx/>
                        <a:buNone/>
                        <a:tabLst/>
                      </a:pPr>
                      <a:endParaRPr lang="en-ZA" sz="1600" b="0" i="0" dirty="0">
                        <a:effectLst/>
                        <a:latin typeface="Arial" panose="020B0604020202020204" pitchFamily="34" charset="0"/>
                        <a:ea typeface="Calibri" panose="020F0502020204030204" pitchFamily="34" charset="0"/>
                      </a:endParaRPr>
                    </a:p>
                    <a:p>
                      <a:pPr marL="0" marR="0" indent="0" algn="l" defTabSz="914400" rtl="0" latinLnBrk="0">
                        <a:lnSpc>
                          <a:spcPct val="100000"/>
                        </a:lnSpc>
                        <a:spcBef>
                          <a:spcPts val="0"/>
                        </a:spcBef>
                        <a:spcAft>
                          <a:spcPts val="0"/>
                        </a:spcAft>
                        <a:buClrTx/>
                        <a:buSzTx/>
                        <a:buFontTx/>
                        <a:buNone/>
                        <a:tabLst/>
                      </a:pPr>
                      <a:r>
                        <a:rPr lang="en-ZA" sz="1600" b="0" i="0" dirty="0">
                          <a:effectLst/>
                          <a:latin typeface="Arial" panose="020B0604020202020204" pitchFamily="34" charset="0"/>
                          <a:ea typeface="Calibri" panose="020F0502020204030204" pitchFamily="34" charset="0"/>
                        </a:rPr>
                        <a:t>Sound institutional governance and oversight of the SBD Portfolio entities.</a:t>
                      </a:r>
                      <a:endParaRPr lang="en-ZA" sz="1600" b="0" i="0" u="none" strike="noStrike" cap="none"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a:tc>
                <a:extLst>
                  <a:ext uri="{0D108BD9-81ED-4DB2-BD59-A6C34878D82A}">
                    <a16:rowId xmlns:a16="http://schemas.microsoft.com/office/drawing/2014/main" xmlns="" val="10003"/>
                  </a:ext>
                </a:extLst>
              </a:tr>
            </a:tbl>
          </a:graphicData>
        </a:graphic>
      </p:graphicFrame>
      <p:pic>
        <p:nvPicPr>
          <p:cNvPr id="7" name="Picture 6" descr="Picture 6"/>
          <p:cNvPicPr>
            <a:picLocks noChangeAspect="1"/>
          </p:cNvPicPr>
          <p:nvPr/>
        </p:nvPicPr>
        <p:blipFill>
          <a:blip r:embed="rId2" cstate="print">
            <a:extLst/>
          </a:blip>
          <a:srcRect t="24292" b="22405"/>
          <a:stretch>
            <a:fillRect/>
          </a:stretch>
        </p:blipFill>
        <p:spPr>
          <a:xfrm>
            <a:off x="179511" y="6019799"/>
            <a:ext cx="1954090" cy="646525"/>
          </a:xfrm>
          <a:prstGeom prst="rect">
            <a:avLst/>
          </a:prstGeom>
          <a:ln w="12700">
            <a:miter lim="400000"/>
          </a:ln>
        </p:spPr>
      </p:pic>
      <p:sp>
        <p:nvSpPr>
          <p:cNvPr id="8" name="Right Triangle 7">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4" name="Slide Number Placeholder 3"/>
          <p:cNvSpPr>
            <a:spLocks noGrp="1"/>
          </p:cNvSpPr>
          <p:nvPr>
            <p:ph type="sldNum" sz="quarter" idx="4294967295"/>
          </p:nvPr>
        </p:nvSpPr>
        <p:spPr>
          <a:xfrm>
            <a:off x="8800753" y="6454702"/>
            <a:ext cx="300722" cy="338554"/>
          </a:xfrm>
          <a:prstGeom prst="rect">
            <a:avLst/>
          </a:prstGeom>
        </p:spPr>
        <p:txBody>
          <a:bodyPr/>
          <a:lstStyle/>
          <a:p>
            <a:pPr>
              <a:defRPr/>
            </a:pPr>
            <a:fld id="{DB5779ED-BA85-4BB7-87D5-1680811E86D2}" type="slidenum">
              <a:rPr lang="en-US" sz="1600" b="1" smtClean="0">
                <a:solidFill>
                  <a:schemeClr val="bg1"/>
                </a:solidFill>
              </a:rPr>
              <a:pPr>
                <a:defRPr/>
              </a:pPr>
              <a:t>70</a:t>
            </a:fld>
            <a:endParaRPr lang="en-US" sz="1600" b="1" dirty="0">
              <a:solidFill>
                <a:schemeClr val="bg1"/>
              </a:solidFill>
            </a:endParaRPr>
          </a:p>
        </p:txBody>
      </p:sp>
    </p:spTree>
    <p:extLst>
      <p:ext uri="{BB962C8B-B14F-4D97-AF65-F5344CB8AC3E}">
        <p14:creationId xmlns:p14="http://schemas.microsoft.com/office/powerpoint/2010/main" xmlns="" val="1920489919"/>
      </p:ext>
    </p:extLst>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90" name="Title 1"/>
          <p:cNvSpPr>
            <a:spLocks noGrp="1"/>
          </p:cNvSpPr>
          <p:nvPr>
            <p:ph type="title"/>
          </p:nvPr>
        </p:nvSpPr>
        <p:spPr>
          <a:xfrm>
            <a:off x="24830" y="-41096"/>
            <a:ext cx="9119170" cy="1016000"/>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GB" sz="3200" b="1" dirty="0">
                <a:latin typeface="Arial" panose="020B0604020202020204" pitchFamily="34" charset="0"/>
                <a:cs typeface="Arial" panose="020B0604020202020204" pitchFamily="34" charset="0"/>
                <a:sym typeface="Calibri"/>
              </a:rPr>
              <a:t>Programme 4: The Budget and MTEF Targets </a:t>
            </a:r>
            <a:endParaRPr sz="3200"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519300339"/>
              </p:ext>
            </p:extLst>
          </p:nvPr>
        </p:nvGraphicFramePr>
        <p:xfrm>
          <a:off x="10274" y="1043618"/>
          <a:ext cx="9133725" cy="5216646"/>
        </p:xfrm>
        <a:graphic>
          <a:graphicData uri="http://schemas.openxmlformats.org/drawingml/2006/table">
            <a:tbl>
              <a:tblPr firstRow="1" firstCol="1" bandRow="1"/>
              <a:tblGrid>
                <a:gridCol w="2290089">
                  <a:extLst>
                    <a:ext uri="{9D8B030D-6E8A-4147-A177-3AD203B41FA5}">
                      <a16:colId xmlns:a16="http://schemas.microsoft.com/office/drawing/2014/main" xmlns="" val="20000"/>
                    </a:ext>
                  </a:extLst>
                </a:gridCol>
                <a:gridCol w="1006158">
                  <a:extLst>
                    <a:ext uri="{9D8B030D-6E8A-4147-A177-3AD203B41FA5}">
                      <a16:colId xmlns:a16="http://schemas.microsoft.com/office/drawing/2014/main" xmlns="" val="20001"/>
                    </a:ext>
                  </a:extLst>
                </a:gridCol>
                <a:gridCol w="1006158">
                  <a:extLst>
                    <a:ext uri="{9D8B030D-6E8A-4147-A177-3AD203B41FA5}">
                      <a16:colId xmlns:a16="http://schemas.microsoft.com/office/drawing/2014/main" xmlns="" val="20002"/>
                    </a:ext>
                  </a:extLst>
                </a:gridCol>
                <a:gridCol w="1101477">
                  <a:extLst>
                    <a:ext uri="{9D8B030D-6E8A-4147-A177-3AD203B41FA5}">
                      <a16:colId xmlns:a16="http://schemas.microsoft.com/office/drawing/2014/main" xmlns="" val="20003"/>
                    </a:ext>
                  </a:extLst>
                </a:gridCol>
                <a:gridCol w="1101477">
                  <a:extLst>
                    <a:ext uri="{9D8B030D-6E8A-4147-A177-3AD203B41FA5}">
                      <a16:colId xmlns:a16="http://schemas.microsoft.com/office/drawing/2014/main" xmlns="" val="20004"/>
                    </a:ext>
                  </a:extLst>
                </a:gridCol>
                <a:gridCol w="875534">
                  <a:extLst>
                    <a:ext uri="{9D8B030D-6E8A-4147-A177-3AD203B41FA5}">
                      <a16:colId xmlns:a16="http://schemas.microsoft.com/office/drawing/2014/main" xmlns="" val="20005"/>
                    </a:ext>
                  </a:extLst>
                </a:gridCol>
                <a:gridCol w="876416">
                  <a:extLst>
                    <a:ext uri="{9D8B030D-6E8A-4147-A177-3AD203B41FA5}">
                      <a16:colId xmlns:a16="http://schemas.microsoft.com/office/drawing/2014/main" xmlns="" val="20006"/>
                    </a:ext>
                  </a:extLst>
                </a:gridCol>
                <a:gridCol w="876416">
                  <a:extLst>
                    <a:ext uri="{9D8B030D-6E8A-4147-A177-3AD203B41FA5}">
                      <a16:colId xmlns:a16="http://schemas.microsoft.com/office/drawing/2014/main" xmlns="" val="20007"/>
                    </a:ext>
                  </a:extLst>
                </a:gridCol>
              </a:tblGrid>
              <a:tr h="474455">
                <a:tc rowSpan="2">
                  <a:txBody>
                    <a:bodyPr/>
                    <a:lstStyle/>
                    <a:p>
                      <a:pPr algn="ctr">
                        <a:lnSpc>
                          <a:spcPct val="110000"/>
                        </a:lnSpc>
                        <a:spcBef>
                          <a:spcPts val="400"/>
                        </a:spcBef>
                        <a:spcAft>
                          <a:spcPts val="40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Programme 4</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0000"/>
                        </a:lnSpc>
                        <a:spcBef>
                          <a:spcPts val="400"/>
                        </a:spcBef>
                        <a:spcAft>
                          <a:spcPts val="40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(R’000)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gridSpan="3">
                  <a:txBody>
                    <a:bodyPr/>
                    <a:lstStyle/>
                    <a:p>
                      <a:pPr algn="ctr">
                        <a:lnSpc>
                          <a:spcPct val="110000"/>
                        </a:lnSpc>
                        <a:spcBef>
                          <a:spcPts val="400"/>
                        </a:spcBef>
                        <a:spcAft>
                          <a:spcPts val="400"/>
                        </a:spcAft>
                      </a:pPr>
                      <a:r>
                        <a:rPr lang="en-ZA" sz="1200" b="1">
                          <a:effectLst/>
                          <a:latin typeface="Arial" panose="020B0604020202020204" pitchFamily="34" charset="0"/>
                          <a:ea typeface="Times New Roman" panose="02020603050405020304" pitchFamily="18" charset="0"/>
                          <a:cs typeface="Arial" panose="020B0604020202020204" pitchFamily="34" charset="0"/>
                        </a:rPr>
                        <a:t>Audited outcome</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hMerge="1">
                  <a:txBody>
                    <a:bodyPr/>
                    <a:lstStyle/>
                    <a:p>
                      <a:endParaRPr lang="en-ZA"/>
                    </a:p>
                  </a:txBody>
                  <a:tcPr/>
                </a:tc>
                <a:tc hMerge="1">
                  <a:txBody>
                    <a:bodyPr/>
                    <a:lstStyle/>
                    <a:p>
                      <a:endParaRPr lang="en-ZA"/>
                    </a:p>
                  </a:txBody>
                  <a:tcPr/>
                </a:tc>
                <a:tc>
                  <a:txBody>
                    <a:bodyPr/>
                    <a:lstStyle/>
                    <a:p>
                      <a:pPr algn="ctr">
                        <a:lnSpc>
                          <a:spcPct val="110000"/>
                        </a:lnSpc>
                        <a:spcBef>
                          <a:spcPts val="400"/>
                        </a:spcBef>
                        <a:spcAft>
                          <a:spcPts val="400"/>
                        </a:spcAft>
                      </a:pPr>
                      <a:r>
                        <a:rPr lang="en-ZA" sz="1200" b="1">
                          <a:effectLst/>
                          <a:latin typeface="Arial" panose="020B0604020202020204" pitchFamily="34" charset="0"/>
                          <a:ea typeface="Times New Roman" panose="02020603050405020304" pitchFamily="18" charset="0"/>
                          <a:cs typeface="Arial" panose="020B0604020202020204" pitchFamily="34" charset="0"/>
                        </a:rPr>
                        <a:t>Adjusted appropriation</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gridSpan="3">
                  <a:txBody>
                    <a:bodyPr/>
                    <a:lstStyle/>
                    <a:p>
                      <a:pPr algn="ctr">
                        <a:lnSpc>
                          <a:spcPct val="110000"/>
                        </a:lnSpc>
                        <a:spcBef>
                          <a:spcPts val="400"/>
                        </a:spcBef>
                        <a:spcAft>
                          <a:spcPts val="40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Medium-Term Expenditure Estimates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06284">
                <a:tc vMerge="1">
                  <a:txBody>
                    <a:bodyPr/>
                    <a:lstStyle/>
                    <a:p>
                      <a:endParaRPr lang="en-ZA"/>
                    </a:p>
                  </a:txBody>
                  <a:tcPr/>
                </a:tc>
                <a:tc>
                  <a:txBody>
                    <a:bodyPr/>
                    <a:lstStyle/>
                    <a:p>
                      <a:pPr algn="ct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2014/15</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a:txBody>
                    <a:bodyPr/>
                    <a:lstStyle/>
                    <a:p>
                      <a:pPr algn="ct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2015/16</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a:txBody>
                    <a:bodyPr/>
                    <a:lstStyle/>
                    <a:p>
                      <a:pPr algn="ct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2016/17</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a:txBody>
                    <a:bodyPr/>
                    <a:lstStyle/>
                    <a:p>
                      <a:pPr algn="ct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2017/18</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a:txBody>
                    <a:bodyPr/>
                    <a:lstStyle/>
                    <a:p>
                      <a:pPr algn="ctr">
                        <a:lnSpc>
                          <a:spcPct val="110000"/>
                        </a:lnSpc>
                        <a:spcBef>
                          <a:spcPts val="400"/>
                        </a:spcBef>
                        <a:spcAft>
                          <a:spcPts val="400"/>
                        </a:spcAft>
                      </a:pPr>
                      <a:r>
                        <a:rPr lang="en-ZA" sz="1200" b="1" dirty="0">
                          <a:effectLst/>
                          <a:latin typeface="Arial" panose="020B0604020202020204" pitchFamily="34" charset="0"/>
                          <a:ea typeface="Calibri" panose="020F0502020204030204" pitchFamily="34" charset="0"/>
                          <a:cs typeface="Arial" panose="020B0604020202020204" pitchFamily="34" charset="0"/>
                        </a:rPr>
                        <a:t>2018/19</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ct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2019/20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tc>
                  <a:txBody>
                    <a:bodyPr/>
                    <a:lstStyle/>
                    <a:p>
                      <a:pPr algn="ct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2020/21</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6E1A4"/>
                    </a:solidFill>
                  </a:tcPr>
                </a:tc>
                <a:extLst>
                  <a:ext uri="{0D108BD9-81ED-4DB2-BD59-A6C34878D82A}">
                    <a16:rowId xmlns:a16="http://schemas.microsoft.com/office/drawing/2014/main" xmlns="" val="10001"/>
                  </a:ext>
                </a:extLst>
              </a:tr>
              <a:tr h="383897">
                <a:tc>
                  <a:txBody>
                    <a:bodyPr/>
                    <a:lstStyle/>
                    <a:p>
                      <a:pP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Enterprise Development and Supplier Development</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681 234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652 836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675 944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794 152</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787 078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835 959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875 434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2"/>
                  </a:ext>
                </a:extLst>
              </a:tr>
              <a:tr h="383897">
                <a:tc>
                  <a:txBody>
                    <a:bodyPr/>
                    <a:lstStyle/>
                    <a:p>
                      <a:pP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SMMEs Programme Design and Support</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288 729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235 635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282 540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268 545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290 968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1 307 266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1 379 581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3"/>
                  </a:ext>
                </a:extLst>
              </a:tr>
              <a:tr h="189782">
                <a:tc>
                  <a:txBody>
                    <a:bodyPr/>
                    <a:lstStyle/>
                    <a:p>
                      <a:pP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SMME Competitiveness</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32 669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42 555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12 816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91 023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89 427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91 141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103 487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4"/>
                  </a:ext>
                </a:extLst>
              </a:tr>
              <a:tr h="189782">
                <a:tc>
                  <a:txBody>
                    <a:bodyPr/>
                    <a:lstStyle/>
                    <a:p>
                      <a:pP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Entrepreneurship</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0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0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20 400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75 539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62 804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64 349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68 028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5"/>
                  </a:ext>
                </a:extLst>
              </a:tr>
              <a:tr h="493915">
                <a:tc>
                  <a:txBody>
                    <a:bodyPr/>
                    <a:lstStyle/>
                    <a:p>
                      <a:pP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Enterprise Development and Supplier Development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1 002 632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931 026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400"/>
                        </a:spcBef>
                        <a:spcAft>
                          <a:spcPts val="400"/>
                        </a:spcAft>
                      </a:pPr>
                      <a:r>
                        <a:rPr lang="en-ZA" sz="1200" b="1"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gn="r">
                        <a:lnSpc>
                          <a:spcPct val="110000"/>
                        </a:lnSpc>
                        <a:spcBef>
                          <a:spcPts val="400"/>
                        </a:spcBef>
                        <a:spcAft>
                          <a:spcPts val="400"/>
                        </a:spcAft>
                      </a:pPr>
                      <a:r>
                        <a:rPr lang="en-ZA" sz="1200" b="1" dirty="0">
                          <a:effectLst/>
                          <a:latin typeface="Arial" panose="020B0604020202020204" pitchFamily="34" charset="0"/>
                          <a:ea typeface="Calibri" panose="020F0502020204030204" pitchFamily="34" charset="0"/>
                          <a:cs typeface="Arial" panose="020B0604020202020204" pitchFamily="34" charset="0"/>
                        </a:rPr>
                        <a:t>991 700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400"/>
                        </a:spcBef>
                        <a:spcAft>
                          <a:spcPts val="400"/>
                        </a:spcAft>
                      </a:pPr>
                      <a:r>
                        <a:rPr lang="en-ZA" sz="1200" b="1"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gn="r">
                        <a:lnSpc>
                          <a:spcPct val="110000"/>
                        </a:lnSpc>
                        <a:spcBef>
                          <a:spcPts val="400"/>
                        </a:spcBef>
                        <a:spcAft>
                          <a:spcPts val="400"/>
                        </a:spcAft>
                      </a:pPr>
                      <a:r>
                        <a:rPr lang="en-ZA" sz="1200" b="1" dirty="0">
                          <a:effectLst/>
                          <a:latin typeface="Arial" panose="020B0604020202020204" pitchFamily="34" charset="0"/>
                          <a:ea typeface="Calibri" panose="020F0502020204030204" pitchFamily="34" charset="0"/>
                          <a:cs typeface="Arial" panose="020B0604020202020204" pitchFamily="34" charset="0"/>
                        </a:rPr>
                        <a:t>1 229 259</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400"/>
                        </a:spcBef>
                        <a:spcAft>
                          <a:spcPts val="400"/>
                        </a:spcAft>
                      </a:pPr>
                      <a:r>
                        <a:rPr lang="en-ZA" sz="1200" b="1"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gn="r">
                        <a:lnSpc>
                          <a:spcPct val="110000"/>
                        </a:lnSpc>
                        <a:spcBef>
                          <a:spcPts val="400"/>
                        </a:spcBef>
                        <a:spcAft>
                          <a:spcPts val="400"/>
                        </a:spcAft>
                      </a:pPr>
                      <a:r>
                        <a:rPr lang="en-ZA" sz="1200" b="1" dirty="0">
                          <a:effectLst/>
                          <a:latin typeface="Arial" panose="020B0604020202020204" pitchFamily="34" charset="0"/>
                          <a:ea typeface="Calibri" panose="020F0502020204030204" pitchFamily="34" charset="0"/>
                          <a:cs typeface="Arial" panose="020B0604020202020204" pitchFamily="34" charset="0"/>
                        </a:rPr>
                        <a:t>1 230 277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200" b="1"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p>
                      <a:pPr algn="r">
                        <a:lnSpc>
                          <a:spcPct val="110000"/>
                        </a:lnSpc>
                        <a:spcBef>
                          <a:spcPts val="400"/>
                        </a:spcBef>
                        <a:spcAft>
                          <a:spcPts val="400"/>
                        </a:spcAft>
                      </a:pPr>
                      <a:r>
                        <a:rPr lang="en-ZA" sz="1200" b="1" dirty="0">
                          <a:effectLst/>
                          <a:latin typeface="Arial" panose="020B0604020202020204" pitchFamily="34" charset="0"/>
                          <a:ea typeface="Calibri" panose="020F0502020204030204" pitchFamily="34" charset="0"/>
                          <a:cs typeface="Arial" panose="020B0604020202020204" pitchFamily="34" charset="0"/>
                        </a:rPr>
                        <a:t>2 298 715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2 426 530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xmlns="" val="10006"/>
                  </a:ext>
                </a:extLst>
              </a:tr>
              <a:tr h="189782">
                <a:tc gridSpan="8">
                  <a:txBody>
                    <a:bodyPr/>
                    <a:lstStyle/>
                    <a:p>
                      <a:pPr>
                        <a:lnSpc>
                          <a:spcPct val="110000"/>
                        </a:lnSpc>
                        <a:spcBef>
                          <a:spcPts val="400"/>
                        </a:spcBef>
                        <a:spcAft>
                          <a:spcPts val="400"/>
                        </a:spcAft>
                      </a:pPr>
                      <a:r>
                        <a:rPr lang="en-ZA" sz="1200" b="1" u="sng">
                          <a:effectLst/>
                          <a:latin typeface="Arial" panose="020B0604020202020204" pitchFamily="34" charset="0"/>
                          <a:ea typeface="Times New Roman" panose="02020603050405020304" pitchFamily="18" charset="0"/>
                          <a:cs typeface="Arial" panose="020B0604020202020204" pitchFamily="34" charset="0"/>
                        </a:rPr>
                        <a:t>Economic classification</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7"/>
                  </a:ext>
                </a:extLst>
              </a:tr>
              <a:tr h="186902">
                <a:tc>
                  <a:txBody>
                    <a:bodyPr/>
                    <a:lstStyle/>
                    <a:p>
                      <a:pPr>
                        <a:lnSpc>
                          <a:spcPct val="110000"/>
                        </a:lnSpc>
                        <a:spcBef>
                          <a:spcPts val="400"/>
                        </a:spcBef>
                        <a:spcAft>
                          <a:spcPts val="400"/>
                        </a:spcAft>
                      </a:pPr>
                      <a:r>
                        <a:rPr lang="en-ZA" sz="1200" b="1">
                          <a:effectLst/>
                          <a:latin typeface="Arial" panose="020B0604020202020204" pitchFamily="34" charset="0"/>
                          <a:ea typeface="Times New Roman" panose="02020603050405020304" pitchFamily="18" charset="0"/>
                          <a:cs typeface="Arial" panose="020B0604020202020204" pitchFamily="34" charset="0"/>
                        </a:rPr>
                        <a:t>Current payments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54 158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47 603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40 136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41 800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dirty="0">
                          <a:effectLst/>
                          <a:latin typeface="Arial" panose="020B0604020202020204" pitchFamily="34" charset="0"/>
                          <a:ea typeface="Calibri" panose="020F0502020204030204" pitchFamily="34" charset="0"/>
                          <a:cs typeface="Arial" panose="020B0604020202020204" pitchFamily="34" charset="0"/>
                        </a:rPr>
                        <a:t>51 893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54 343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58 361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8"/>
                  </a:ext>
                </a:extLst>
              </a:tr>
              <a:tr h="189782">
                <a:tc>
                  <a:txBody>
                    <a:bodyPr/>
                    <a:lstStyle/>
                    <a:p>
                      <a:pPr marL="119380">
                        <a:lnSpc>
                          <a:spcPct val="110000"/>
                        </a:lnSpc>
                        <a:spcBef>
                          <a:spcPts val="400"/>
                        </a:spcBef>
                        <a:spcAft>
                          <a:spcPts val="400"/>
                        </a:spcAft>
                      </a:pPr>
                      <a:r>
                        <a:rPr lang="en-ZA" sz="1200">
                          <a:effectLst/>
                          <a:latin typeface="Arial" panose="020B0604020202020204" pitchFamily="34" charset="0"/>
                          <a:ea typeface="Times New Roman" panose="02020603050405020304" pitchFamily="18" charset="0"/>
                          <a:cs typeface="Arial" panose="020B0604020202020204" pitchFamily="34" charset="0"/>
                        </a:rPr>
                        <a:t>Compensation of employees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40 916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35 259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27 986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33 992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42 648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46 703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50 241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9"/>
                  </a:ext>
                </a:extLst>
              </a:tr>
              <a:tr h="189782">
                <a:tc>
                  <a:txBody>
                    <a:bodyPr/>
                    <a:lstStyle/>
                    <a:p>
                      <a:pPr marL="119380">
                        <a:lnSpc>
                          <a:spcPct val="110000"/>
                        </a:lnSpc>
                        <a:spcBef>
                          <a:spcPts val="400"/>
                        </a:spcBef>
                        <a:spcAft>
                          <a:spcPts val="400"/>
                        </a:spcAft>
                      </a:pPr>
                      <a:r>
                        <a:rPr lang="en-ZA" sz="1200">
                          <a:effectLst/>
                          <a:latin typeface="Arial" panose="020B0604020202020204" pitchFamily="34" charset="0"/>
                          <a:ea typeface="Times New Roman" panose="02020603050405020304" pitchFamily="18" charset="0"/>
                          <a:cs typeface="Arial" panose="020B0604020202020204" pitchFamily="34" charset="0"/>
                        </a:rPr>
                        <a:t>Goods and services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13 242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12 344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12 150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7 871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9 245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7 640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8 120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10"/>
                  </a:ext>
                </a:extLst>
              </a:tr>
              <a:tr h="189782">
                <a:tc>
                  <a:txBody>
                    <a:bodyPr/>
                    <a:lstStyle/>
                    <a:p>
                      <a:pPr>
                        <a:lnSpc>
                          <a:spcPct val="110000"/>
                        </a:lnSpc>
                        <a:spcBef>
                          <a:spcPts val="400"/>
                        </a:spcBef>
                        <a:spcAft>
                          <a:spcPts val="400"/>
                        </a:spcAft>
                      </a:pPr>
                      <a:r>
                        <a:rPr lang="en-ZA" sz="1200" b="1">
                          <a:effectLst/>
                          <a:latin typeface="Arial" panose="020B0604020202020204" pitchFamily="34" charset="0"/>
                          <a:ea typeface="Times New Roman" panose="02020603050405020304" pitchFamily="18" charset="0"/>
                          <a:cs typeface="Arial" panose="020B0604020202020204" pitchFamily="34" charset="0"/>
                        </a:rPr>
                        <a:t>Transfers and subsidies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948 020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883 230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951 492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1 187 396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dirty="0">
                          <a:effectLst/>
                          <a:latin typeface="Arial" panose="020B0604020202020204" pitchFamily="34" charset="0"/>
                          <a:ea typeface="Calibri" panose="020F0502020204030204" pitchFamily="34" charset="0"/>
                          <a:cs typeface="Arial" panose="020B0604020202020204" pitchFamily="34" charset="0"/>
                        </a:rPr>
                        <a:t>1 178 280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2 244 263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2 368 056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11"/>
                  </a:ext>
                </a:extLst>
              </a:tr>
              <a:tr h="493915">
                <a:tc>
                  <a:txBody>
                    <a:bodyPr/>
                    <a:lstStyle/>
                    <a:p>
                      <a:pPr marL="119380">
                        <a:lnSpc>
                          <a:spcPct val="110000"/>
                        </a:lnSpc>
                        <a:spcBef>
                          <a:spcPts val="400"/>
                        </a:spcBef>
                        <a:spcAft>
                          <a:spcPts val="400"/>
                        </a:spcAft>
                      </a:pPr>
                      <a:r>
                        <a:rPr lang="en-ZA" sz="1200">
                          <a:effectLst/>
                          <a:latin typeface="Arial" panose="020B0604020202020204" pitchFamily="34" charset="0"/>
                          <a:ea typeface="Times New Roman" panose="02020603050405020304" pitchFamily="18" charset="0"/>
                          <a:cs typeface="Arial" panose="020B0604020202020204" pitchFamily="34" charset="0"/>
                        </a:rPr>
                        <a:t> Departmental agencies and accounts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 </a:t>
                      </a:r>
                    </a:p>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644 398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 </a:t>
                      </a:r>
                    </a:p>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622 835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 </a:t>
                      </a:r>
                    </a:p>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652 914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 </a:t>
                      </a:r>
                    </a:p>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767 301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 </a:t>
                      </a:r>
                    </a:p>
                    <a:p>
                      <a:pPr algn="r">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769 452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 </a:t>
                      </a:r>
                    </a:p>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815 861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 </a:t>
                      </a:r>
                    </a:p>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854 167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12"/>
                  </a:ext>
                </a:extLst>
              </a:tr>
              <a:tr h="189782">
                <a:tc>
                  <a:txBody>
                    <a:bodyPr/>
                    <a:lstStyle/>
                    <a:p>
                      <a:pPr marL="119380">
                        <a:lnSpc>
                          <a:spcPct val="110000"/>
                        </a:lnSpc>
                        <a:spcBef>
                          <a:spcPts val="400"/>
                        </a:spcBef>
                        <a:spcAft>
                          <a:spcPts val="400"/>
                        </a:spcAft>
                      </a:pPr>
                      <a:r>
                        <a:rPr lang="en-ZA" sz="1200">
                          <a:effectLst/>
                          <a:latin typeface="Arial" panose="020B0604020202020204" pitchFamily="34" charset="0"/>
                          <a:ea typeface="Times New Roman" panose="02020603050405020304" pitchFamily="18" charset="0"/>
                          <a:cs typeface="Arial" panose="020B0604020202020204" pitchFamily="34" charset="0"/>
                        </a:rPr>
                        <a:t>Public Corporations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287 302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243 625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298 409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420 095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408 828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1 428 402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1 513 889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13"/>
                  </a:ext>
                </a:extLst>
              </a:tr>
              <a:tr h="189782">
                <a:tc>
                  <a:txBody>
                    <a:bodyPr/>
                    <a:lstStyle/>
                    <a:p>
                      <a:pPr marL="119380">
                        <a:lnSpc>
                          <a:spcPct val="110000"/>
                        </a:lnSpc>
                        <a:spcBef>
                          <a:spcPts val="400"/>
                        </a:spcBef>
                        <a:spcAft>
                          <a:spcPts val="400"/>
                        </a:spcAft>
                      </a:pPr>
                      <a:r>
                        <a:rPr lang="en-ZA" sz="1200">
                          <a:effectLst/>
                          <a:latin typeface="Arial" panose="020B0604020202020204" pitchFamily="34" charset="0"/>
                          <a:ea typeface="Times New Roman" panose="02020603050405020304" pitchFamily="18" charset="0"/>
                          <a:cs typeface="Arial" panose="020B0604020202020204" pitchFamily="34" charset="0"/>
                        </a:rPr>
                        <a:t>Non-profit institutions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16 320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16 726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100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0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0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0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0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14"/>
                  </a:ext>
                </a:extLst>
              </a:tr>
              <a:tr h="189782">
                <a:tc>
                  <a:txBody>
                    <a:bodyPr/>
                    <a:lstStyle/>
                    <a:p>
                      <a:pPr marL="119380">
                        <a:lnSpc>
                          <a:spcPct val="110000"/>
                        </a:lnSpc>
                        <a:spcBef>
                          <a:spcPts val="400"/>
                        </a:spcBef>
                        <a:spcAft>
                          <a:spcPts val="400"/>
                        </a:spcAft>
                      </a:pPr>
                      <a:r>
                        <a:rPr lang="en-ZA" sz="1200">
                          <a:effectLst/>
                          <a:latin typeface="Arial" panose="020B0604020202020204" pitchFamily="34" charset="0"/>
                          <a:ea typeface="Times New Roman" panose="02020603050405020304" pitchFamily="18" charset="0"/>
                          <a:cs typeface="Arial" panose="020B0604020202020204" pitchFamily="34" charset="0"/>
                        </a:rPr>
                        <a:t>Households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endParaRPr lang="en-ZA" sz="1200">
                        <a:effectLst/>
                        <a:latin typeface="Arial" panose="020B060402020202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44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69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0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0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0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0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15"/>
                  </a:ext>
                </a:extLst>
              </a:tr>
              <a:tr h="189782">
                <a:tc>
                  <a:txBody>
                    <a:bodyPr/>
                    <a:lstStyle/>
                    <a:p>
                      <a:pPr>
                        <a:lnSpc>
                          <a:spcPct val="110000"/>
                        </a:lnSpc>
                        <a:spcBef>
                          <a:spcPts val="400"/>
                        </a:spcBef>
                        <a:spcAft>
                          <a:spcPts val="400"/>
                        </a:spcAft>
                      </a:pPr>
                      <a:r>
                        <a:rPr lang="en-ZA" sz="1200" b="1">
                          <a:effectLst/>
                          <a:latin typeface="Arial" panose="020B0604020202020204" pitchFamily="34" charset="0"/>
                          <a:ea typeface="Times New Roman" panose="02020603050405020304" pitchFamily="18" charset="0"/>
                          <a:cs typeface="Arial" panose="020B0604020202020204" pitchFamily="34" charset="0"/>
                        </a:rPr>
                        <a:t>Payments for capital assets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454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193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72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0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dirty="0">
                          <a:effectLst/>
                          <a:latin typeface="Arial" panose="020B0604020202020204" pitchFamily="34" charset="0"/>
                          <a:ea typeface="Calibri" panose="020F0502020204030204" pitchFamily="34" charset="0"/>
                          <a:cs typeface="Arial" panose="020B0604020202020204" pitchFamily="34" charset="0"/>
                        </a:rPr>
                        <a:t>104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109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113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16"/>
                  </a:ext>
                </a:extLst>
              </a:tr>
              <a:tr h="383897">
                <a:tc>
                  <a:txBody>
                    <a:bodyPr/>
                    <a:lstStyle/>
                    <a:p>
                      <a:pPr marL="119380">
                        <a:lnSpc>
                          <a:spcPct val="110000"/>
                        </a:lnSpc>
                        <a:spcBef>
                          <a:spcPts val="400"/>
                        </a:spcBef>
                        <a:spcAft>
                          <a:spcPts val="400"/>
                        </a:spcAft>
                      </a:pPr>
                      <a:r>
                        <a:rPr lang="en-ZA" sz="1200">
                          <a:effectLst/>
                          <a:latin typeface="Arial" panose="020B0604020202020204" pitchFamily="34" charset="0"/>
                          <a:ea typeface="Times New Roman" panose="02020603050405020304" pitchFamily="18" charset="0"/>
                          <a:cs typeface="Arial" panose="020B0604020202020204" pitchFamily="34" charset="0"/>
                        </a:rPr>
                        <a:t>Other machinery and equipment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454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193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72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endParaRPr lang="en-ZA" sz="1200">
                        <a:effectLst/>
                        <a:latin typeface="Arial" panose="020B060402020202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104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200" dirty="0">
                          <a:effectLst/>
                          <a:latin typeface="Arial" panose="020B0604020202020204" pitchFamily="34" charset="0"/>
                          <a:ea typeface="Calibri" panose="020F0502020204030204" pitchFamily="34" charset="0"/>
                          <a:cs typeface="Arial" panose="020B0604020202020204" pitchFamily="34" charset="0"/>
                        </a:rPr>
                        <a:t>109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lnSpc>
                          <a:spcPct val="110000"/>
                        </a:lnSpc>
                        <a:spcBef>
                          <a:spcPts val="400"/>
                        </a:spcBef>
                        <a:spcAft>
                          <a:spcPts val="400"/>
                        </a:spcAft>
                      </a:pPr>
                      <a:r>
                        <a:rPr lang="en-ZA" sz="1200">
                          <a:effectLst/>
                          <a:latin typeface="Arial" panose="020B0604020202020204" pitchFamily="34" charset="0"/>
                          <a:ea typeface="Calibri" panose="020F0502020204030204" pitchFamily="34" charset="0"/>
                          <a:cs typeface="Arial" panose="020B0604020202020204" pitchFamily="34" charset="0"/>
                        </a:rPr>
                        <a:t>113 </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17"/>
                  </a:ext>
                </a:extLst>
              </a:tr>
              <a:tr h="189782">
                <a:tc>
                  <a:txBody>
                    <a:bodyPr/>
                    <a:lstStyle/>
                    <a:p>
                      <a:pPr>
                        <a:lnSpc>
                          <a:spcPct val="110000"/>
                        </a:lnSpc>
                        <a:spcBef>
                          <a:spcPts val="400"/>
                        </a:spcBef>
                        <a:spcAft>
                          <a:spcPts val="400"/>
                        </a:spcAft>
                      </a:pPr>
                      <a:r>
                        <a:rPr lang="en-ZA" sz="1200" b="1">
                          <a:effectLst/>
                          <a:latin typeface="Arial" panose="020B0604020202020204" pitchFamily="34" charset="0"/>
                          <a:ea typeface="Times New Roman" panose="02020603050405020304" pitchFamily="18" charset="0"/>
                          <a:cs typeface="Arial" panose="020B0604020202020204" pitchFamily="34" charset="0"/>
                        </a:rPr>
                        <a:t>Total</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1 002 632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931 026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991 700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400"/>
                        </a:spcBef>
                        <a:spcAft>
                          <a:spcPts val="400"/>
                        </a:spcAft>
                      </a:pPr>
                      <a:r>
                        <a:rPr lang="en-ZA" sz="1200" b="1" dirty="0">
                          <a:effectLst/>
                          <a:latin typeface="Arial" panose="020B0604020202020204" pitchFamily="34" charset="0"/>
                          <a:ea typeface="Calibri" panose="020F0502020204030204" pitchFamily="34" charset="0"/>
                          <a:cs typeface="Arial" panose="020B0604020202020204" pitchFamily="34" charset="0"/>
                        </a:rPr>
                        <a:t>1 229 259</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400"/>
                        </a:spcBef>
                        <a:spcAft>
                          <a:spcPts val="400"/>
                        </a:spcAft>
                      </a:pPr>
                      <a:r>
                        <a:rPr lang="en-ZA" sz="1200" b="1" dirty="0">
                          <a:effectLst/>
                          <a:latin typeface="Arial" panose="020B0604020202020204" pitchFamily="34" charset="0"/>
                          <a:ea typeface="Calibri" panose="020F0502020204030204" pitchFamily="34" charset="0"/>
                          <a:cs typeface="Arial" panose="020B0604020202020204" pitchFamily="34" charset="0"/>
                        </a:rPr>
                        <a:t>1 230 277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r">
                        <a:lnSpc>
                          <a:spcPct val="110000"/>
                        </a:lnSpc>
                        <a:spcBef>
                          <a:spcPts val="400"/>
                        </a:spcBef>
                        <a:spcAft>
                          <a:spcPts val="400"/>
                        </a:spcAft>
                      </a:pPr>
                      <a:r>
                        <a:rPr lang="en-ZA" sz="1200" b="1">
                          <a:effectLst/>
                          <a:latin typeface="Arial" panose="020B0604020202020204" pitchFamily="34" charset="0"/>
                          <a:ea typeface="Calibri" panose="020F0502020204030204" pitchFamily="34" charset="0"/>
                          <a:cs typeface="Arial" panose="020B0604020202020204" pitchFamily="34" charset="0"/>
                        </a:rPr>
                        <a:t>2 298 715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r">
                        <a:lnSpc>
                          <a:spcPct val="110000"/>
                        </a:lnSpc>
                        <a:spcBef>
                          <a:spcPts val="400"/>
                        </a:spcBef>
                        <a:spcAft>
                          <a:spcPts val="400"/>
                        </a:spcAft>
                      </a:pPr>
                      <a:r>
                        <a:rPr lang="en-ZA" sz="1200" b="1" dirty="0">
                          <a:effectLst/>
                          <a:latin typeface="Arial" panose="020B0604020202020204" pitchFamily="34" charset="0"/>
                          <a:ea typeface="Calibri" panose="020F0502020204030204" pitchFamily="34" charset="0"/>
                          <a:cs typeface="Arial" panose="020B0604020202020204" pitchFamily="34" charset="0"/>
                        </a:rPr>
                        <a:t>2 426 530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xmlns="" val="10018"/>
                  </a:ext>
                </a:extLst>
              </a:tr>
            </a:tbl>
          </a:graphicData>
        </a:graphic>
      </p:graphicFrame>
      <p:sp>
        <p:nvSpPr>
          <p:cNvPr id="6" name="Right Triangle 5">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89" name="Slide Number Placeholder 1"/>
          <p:cNvSpPr>
            <a:spLocks noGrp="1"/>
          </p:cNvSpPr>
          <p:nvPr>
            <p:ph type="sldNum" sz="quarter" idx="2"/>
          </p:nvPr>
        </p:nvSpPr>
        <p:spPr>
          <a:xfrm>
            <a:off x="8790123" y="6475966"/>
            <a:ext cx="300722"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71</a:t>
            </a:fld>
            <a:endParaRPr sz="1600" b="1" dirty="0">
              <a:solidFill>
                <a:schemeClr val="bg1"/>
              </a:solidFill>
            </a:endParaRPr>
          </a:p>
        </p:txBody>
      </p:sp>
    </p:spTree>
    <p:extLst>
      <p:ext uri="{BB962C8B-B14F-4D97-AF65-F5344CB8AC3E}">
        <p14:creationId xmlns:p14="http://schemas.microsoft.com/office/powerpoint/2010/main" xmlns="" val="992117877"/>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90" name="Title 1"/>
          <p:cNvSpPr>
            <a:spLocks noGrp="1"/>
          </p:cNvSpPr>
          <p:nvPr>
            <p:ph type="title"/>
          </p:nvPr>
        </p:nvSpPr>
        <p:spPr>
          <a:xfrm>
            <a:off x="0" y="12721"/>
            <a:ext cx="9144000" cy="820057"/>
          </a:xfrm>
          <a:prstGeom prst="rect">
            <a:avLst/>
          </a:prstGeom>
          <a:solidFill>
            <a:srgbClr val="C3D69B"/>
          </a:solidFill>
          <a:effectLst>
            <a:outerShdw blurRad="50800" dist="50800" dir="5400000" rotWithShape="0">
              <a:schemeClr val="accent6"/>
            </a:outerShdw>
          </a:effectLst>
        </p:spPr>
        <p:txBody>
          <a:bodyPr>
            <a:normAutofit/>
          </a:bodyPr>
          <a:lstStyle>
            <a:lvl1pPr algn="r">
              <a:defRPr sz="3600" cap="small">
                <a:latin typeface="Arial"/>
                <a:ea typeface="Arial"/>
                <a:cs typeface="Arial"/>
                <a:sym typeface="Arial"/>
              </a:defRPr>
            </a:lvl1pPr>
          </a:lstStyle>
          <a:p>
            <a:r>
              <a:rPr lang="en-ZA" sz="3200" b="1" dirty="0">
                <a:latin typeface="Arial" panose="020B0604020202020204" pitchFamily="34" charset="0"/>
                <a:cs typeface="Arial" panose="020B0604020202020204" pitchFamily="34" charset="0"/>
                <a:sym typeface="Calibri"/>
              </a:rPr>
              <a:t>Programme 4: Objectives and MTEF Targets</a:t>
            </a:r>
            <a:endParaRPr lang="en-ZA" sz="3200" b="1" dirty="0">
              <a:latin typeface="Arial" panose="020B0604020202020204" pitchFamily="34" charset="0"/>
              <a:cs typeface="Arial" panose="020B0604020202020204" pitchFamily="34" charset="0"/>
            </a:endParaRPr>
          </a:p>
        </p:txBody>
      </p:sp>
      <p:sp>
        <p:nvSpPr>
          <p:cNvPr id="16" name="Rectangle 7"/>
          <p:cNvSpPr>
            <a:spLocks noChangeArrowheads="1"/>
          </p:cNvSpPr>
          <p:nvPr/>
        </p:nvSpPr>
        <p:spPr bwMode="auto">
          <a:xfrm>
            <a:off x="2754715" y="1040224"/>
            <a:ext cx="928261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sz="1800" b="0" i="0" u="none" strike="noStrike" cap="none" normalizeH="0" baseline="0">
                <a:ln>
                  <a:noFill/>
                </a:ln>
                <a:solidFill>
                  <a:schemeClr val="tx1"/>
                </a:solidFill>
                <a:effectLst/>
                <a:latin typeface="Arial" panose="020B0604020202020204" pitchFamily="34" charset="0"/>
              </a:rPr>
              <a:t/>
            </a:r>
            <a:br>
              <a:rPr kumimoji="0" lang="en-ZA" sz="1800" b="0" i="0" u="none" strike="noStrike" cap="none" normalizeH="0" baseline="0">
                <a:ln>
                  <a:noFill/>
                </a:ln>
                <a:solidFill>
                  <a:schemeClr val="tx1"/>
                </a:solidFill>
                <a:effectLst/>
                <a:latin typeface="Arial" panose="020B0604020202020204" pitchFamily="34" charset="0"/>
              </a:rPr>
            </a:br>
            <a:endParaRPr kumimoji="0" lang="en-ZA"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457843699"/>
              </p:ext>
            </p:extLst>
          </p:nvPr>
        </p:nvGraphicFramePr>
        <p:xfrm>
          <a:off x="4278" y="901911"/>
          <a:ext cx="9139721" cy="5450461"/>
        </p:xfrm>
        <a:graphic>
          <a:graphicData uri="http://schemas.openxmlformats.org/drawingml/2006/table">
            <a:tbl>
              <a:tblPr firstRow="1" firstCol="1" bandRow="1"/>
              <a:tblGrid>
                <a:gridCol w="1708595">
                  <a:extLst>
                    <a:ext uri="{9D8B030D-6E8A-4147-A177-3AD203B41FA5}">
                      <a16:colId xmlns:a16="http://schemas.microsoft.com/office/drawing/2014/main" xmlns="" val="20000"/>
                    </a:ext>
                  </a:extLst>
                </a:gridCol>
                <a:gridCol w="126201">
                  <a:extLst>
                    <a:ext uri="{9D8B030D-6E8A-4147-A177-3AD203B41FA5}">
                      <a16:colId xmlns:a16="http://schemas.microsoft.com/office/drawing/2014/main" xmlns="" val="20001"/>
                    </a:ext>
                  </a:extLst>
                </a:gridCol>
                <a:gridCol w="2016849">
                  <a:extLst>
                    <a:ext uri="{9D8B030D-6E8A-4147-A177-3AD203B41FA5}">
                      <a16:colId xmlns:a16="http://schemas.microsoft.com/office/drawing/2014/main" xmlns="" val="20002"/>
                    </a:ext>
                  </a:extLst>
                </a:gridCol>
                <a:gridCol w="1762020">
                  <a:extLst>
                    <a:ext uri="{9D8B030D-6E8A-4147-A177-3AD203B41FA5}">
                      <a16:colId xmlns:a16="http://schemas.microsoft.com/office/drawing/2014/main" xmlns="" val="20003"/>
                    </a:ext>
                  </a:extLst>
                </a:gridCol>
                <a:gridCol w="1763028">
                  <a:extLst>
                    <a:ext uri="{9D8B030D-6E8A-4147-A177-3AD203B41FA5}">
                      <a16:colId xmlns:a16="http://schemas.microsoft.com/office/drawing/2014/main" xmlns="" val="20004"/>
                    </a:ext>
                  </a:extLst>
                </a:gridCol>
                <a:gridCol w="1763028">
                  <a:extLst>
                    <a:ext uri="{9D8B030D-6E8A-4147-A177-3AD203B41FA5}">
                      <a16:colId xmlns:a16="http://schemas.microsoft.com/office/drawing/2014/main" xmlns="" val="20005"/>
                    </a:ext>
                  </a:extLst>
                </a:gridCol>
              </a:tblGrid>
              <a:tr h="177857">
                <a:tc rowSpan="2">
                  <a:txBody>
                    <a:bodyPr/>
                    <a:lstStyle/>
                    <a:p>
                      <a:pPr algn="ctr">
                        <a:lnSpc>
                          <a:spcPct val="100000"/>
                        </a:lnSpc>
                        <a:spcBef>
                          <a:spcPts val="0"/>
                        </a:spcBef>
                        <a:spcAft>
                          <a:spcPts val="0"/>
                        </a:spcAft>
                      </a:pPr>
                      <a:r>
                        <a:rPr lang="en-ZA" sz="1200" b="1" cap="small" baseline="0" dirty="0">
                          <a:effectLst/>
                          <a:latin typeface="Arial" panose="020B0604020202020204" pitchFamily="34" charset="0"/>
                          <a:ea typeface="Times New Roman" panose="02020603050405020304" pitchFamily="18" charset="0"/>
                          <a:cs typeface="Arial" panose="020B0604020202020204" pitchFamily="34" charset="0"/>
                        </a:rPr>
                        <a:t>STRATEGIC OBJECTIVE</a:t>
                      </a: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gridSpan="2">
                  <a:txBody>
                    <a:bodyPr/>
                    <a:lstStyle/>
                    <a:p>
                      <a:pPr algn="ctr">
                        <a:lnSpc>
                          <a:spcPct val="100000"/>
                        </a:lnSpc>
                        <a:spcBef>
                          <a:spcPts val="0"/>
                        </a:spcBef>
                        <a:spcAft>
                          <a:spcPts val="0"/>
                        </a:spcAft>
                      </a:pPr>
                      <a:r>
                        <a:rPr lang="en-ZA" sz="1200" b="1" cap="small" baseline="0" dirty="0">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hMerge="1">
                  <a:txBody>
                    <a:bodyPr/>
                    <a:lstStyle/>
                    <a:p>
                      <a:endParaRPr lang="en-US"/>
                    </a:p>
                  </a:txBody>
                  <a:tcPr/>
                </a:tc>
                <a:tc gridSpan="3">
                  <a:txBody>
                    <a:bodyPr/>
                    <a:lstStyle/>
                    <a:p>
                      <a:pPr algn="ctr">
                        <a:lnSpc>
                          <a:spcPct val="100000"/>
                        </a:lnSpc>
                        <a:spcBef>
                          <a:spcPts val="0"/>
                        </a:spcBef>
                        <a:spcAft>
                          <a:spcPts val="0"/>
                        </a:spcAft>
                      </a:pPr>
                      <a:r>
                        <a:rPr lang="en-ZA" sz="1200" b="1" cap="small" baseline="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1200" cap="small" baseline="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31519">
                <a:tc vMerge="1">
                  <a:txBody>
                    <a:bodyPr/>
                    <a:lstStyle/>
                    <a:p>
                      <a:endParaRPr lang="en-ZA"/>
                    </a:p>
                  </a:txBody>
                  <a:tcPr/>
                </a:tc>
                <a:tc gridSpan="2">
                  <a:txBody>
                    <a:bodyPr/>
                    <a:lstStyle/>
                    <a:p>
                      <a:pPr algn="ctr">
                        <a:lnSpc>
                          <a:spcPct val="100000"/>
                        </a:lnSpc>
                        <a:spcBef>
                          <a:spcPts val="0"/>
                        </a:spcBef>
                        <a:spcAft>
                          <a:spcPts val="0"/>
                        </a:spcAft>
                      </a:pPr>
                      <a:r>
                        <a:rPr lang="en-ZA" sz="1200" b="1" cap="small" baseline="0" dirty="0">
                          <a:effectLst/>
                          <a:latin typeface="Arial" panose="020B0604020202020204" pitchFamily="34" charset="0"/>
                          <a:ea typeface="Times New Roman" panose="02020603050405020304" pitchFamily="18" charset="0"/>
                          <a:cs typeface="Arial" panose="020B0604020202020204" pitchFamily="34" charset="0"/>
                        </a:rPr>
                        <a:t>2017/18</a:t>
                      </a: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hMerge="1">
                  <a:txBody>
                    <a:bodyPr/>
                    <a:lstStyle/>
                    <a:p>
                      <a:endParaRPr lang="en-US"/>
                    </a:p>
                  </a:txBody>
                  <a:tcPr/>
                </a:tc>
                <a:tc>
                  <a:txBody>
                    <a:bodyPr/>
                    <a:lstStyle/>
                    <a:p>
                      <a:pPr algn="ctr">
                        <a:lnSpc>
                          <a:spcPct val="100000"/>
                        </a:lnSpc>
                        <a:spcBef>
                          <a:spcPts val="0"/>
                        </a:spcBef>
                        <a:spcAft>
                          <a:spcPts val="0"/>
                        </a:spcAft>
                      </a:pPr>
                      <a:r>
                        <a:rPr lang="en-ZA" sz="1200" b="1" cap="small" baseline="0" dirty="0">
                          <a:effectLst/>
                          <a:latin typeface="Arial" panose="020B0604020202020204" pitchFamily="34" charset="0"/>
                          <a:ea typeface="Times New Roman" panose="02020603050405020304" pitchFamily="18" charset="0"/>
                          <a:cs typeface="Arial" panose="020B0604020202020204" pitchFamily="34" charset="0"/>
                        </a:rPr>
                        <a:t>2018/19</a:t>
                      </a: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Bef>
                          <a:spcPts val="0"/>
                        </a:spcBef>
                        <a:spcAft>
                          <a:spcPts val="0"/>
                        </a:spcAft>
                      </a:pPr>
                      <a:r>
                        <a:rPr lang="en-ZA" sz="1200" b="1" cap="small" baseline="0" dirty="0">
                          <a:effectLst/>
                          <a:latin typeface="Arial" panose="020B0604020202020204" pitchFamily="34" charset="0"/>
                          <a:ea typeface="Times New Roman" panose="02020603050405020304" pitchFamily="18" charset="0"/>
                          <a:cs typeface="Arial" panose="020B0604020202020204" pitchFamily="34" charset="0"/>
                        </a:rPr>
                        <a:t>2019/20</a:t>
                      </a: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00000"/>
                        </a:lnSpc>
                        <a:spcBef>
                          <a:spcPts val="0"/>
                        </a:spcBef>
                        <a:spcAft>
                          <a:spcPts val="0"/>
                        </a:spcAft>
                      </a:pPr>
                      <a:r>
                        <a:rPr lang="en-ZA" sz="1200" b="1" cap="small" baseline="0" dirty="0">
                          <a:effectLst/>
                          <a:latin typeface="Arial" panose="020B0604020202020204" pitchFamily="34" charset="0"/>
                          <a:ea typeface="Times New Roman" panose="02020603050405020304" pitchFamily="18" charset="0"/>
                          <a:cs typeface="Arial" panose="020B0604020202020204" pitchFamily="34" charset="0"/>
                        </a:rPr>
                        <a:t>2020/21</a:t>
                      </a:r>
                      <a:r>
                        <a:rPr lang="en-ZA" sz="1200" b="0" cap="small" baseline="0" dirty="0">
                          <a:effectLst/>
                          <a:latin typeface="Arial" panose="020B0604020202020204" pitchFamily="34" charset="0"/>
                          <a:ea typeface="Times New Roman" panose="02020603050405020304" pitchFamily="18" charset="0"/>
                          <a:cs typeface="Times New Roman" panose="02020603050405020304" pitchFamily="18" charset="0"/>
                        </a:rPr>
                        <a:t> </a:t>
                      </a:r>
                      <a:r>
                        <a:rPr lang="en-ZA" sz="1200" b="1" cap="small" baseline="0" dirty="0">
                          <a:effectLst/>
                          <a:latin typeface="Arial" panose="020B0604020202020204" pitchFamily="34" charset="0"/>
                          <a:ea typeface="Times New Roman" panose="02020603050405020304" pitchFamily="18" charset="0"/>
                          <a:cs typeface="Arial" panose="020B0604020202020204" pitchFamily="34" charset="0"/>
                        </a:rPr>
                        <a:t>(New Cycle)</a:t>
                      </a: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extLst>
                  <a:ext uri="{0D108BD9-81ED-4DB2-BD59-A6C34878D82A}">
                    <a16:rowId xmlns:a16="http://schemas.microsoft.com/office/drawing/2014/main" xmlns="" val="10001"/>
                  </a:ext>
                </a:extLst>
              </a:tr>
              <a:tr h="177857">
                <a:tc gridSpan="6">
                  <a:txBody>
                    <a:bodyPr/>
                    <a:lstStyle/>
                    <a:p>
                      <a:pPr algn="l">
                        <a:lnSpc>
                          <a:spcPct val="100000"/>
                        </a:lnSpc>
                        <a:spcBef>
                          <a:spcPts val="0"/>
                        </a:spcBef>
                        <a:spcAft>
                          <a:spcPts val="0"/>
                        </a:spcAft>
                      </a:pPr>
                      <a:r>
                        <a:rPr lang="en-ZA" sz="1200" b="1" cap="small" baseline="0" dirty="0">
                          <a:effectLst/>
                          <a:latin typeface="Arial" panose="020B0604020202020204" pitchFamily="34" charset="0"/>
                          <a:ea typeface="Calibri" panose="020F0502020204030204" pitchFamily="34" charset="0"/>
                          <a:cs typeface="Arial" panose="020B0604020202020204" pitchFamily="34" charset="0"/>
                        </a:rPr>
                        <a:t>1:  </a:t>
                      </a:r>
                      <a:r>
                        <a:rPr lang="en-ZA" sz="1200" b="1" kern="1200" cap="small" baseline="0" dirty="0">
                          <a:effectLst/>
                          <a:latin typeface="Arial" panose="020B0604020202020204" pitchFamily="34" charset="0"/>
                          <a:ea typeface="Calibri" panose="020F0502020204030204" pitchFamily="34" charset="0"/>
                          <a:cs typeface="Arial" panose="020B0604020202020204" pitchFamily="34" charset="0"/>
                        </a:rPr>
                        <a:t>Policy and planning coherence in the sector, that promotes an enabling ecosystem for SMME’s and co-operatives</a:t>
                      </a:r>
                    </a:p>
                    <a:p>
                      <a:pPr algn="l">
                        <a:lnSpc>
                          <a:spcPct val="100000"/>
                        </a:lnSpc>
                        <a:spcBef>
                          <a:spcPts val="0"/>
                        </a:spcBef>
                        <a:spcAft>
                          <a:spcPts val="0"/>
                        </a:spcAft>
                      </a:pPr>
                      <a:endParaRPr lang="en-ZA" sz="12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355713">
                <a:tc gridSpan="2">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1.3. An integrated approach to planning, monitoring and evaluation of the SMME’s sector, to inform policy decision making.</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pPr algn="l">
                        <a:lnSpc>
                          <a:spcPct val="110000"/>
                        </a:lnSpc>
                        <a:spcBef>
                          <a:spcPts val="400"/>
                        </a:spcBef>
                        <a:spcAft>
                          <a:spcPts val="40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Four (4) Stakeholder Forums conducted per annum.</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Four (4) Stakeholder Forums conducted per annum.</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Four (4) Stakeholder Forums conducted per annum.</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Four (4) Stakeholder Forums conducted per annum.</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3"/>
                  </a:ext>
                </a:extLst>
              </a:tr>
              <a:tr h="355713">
                <a:tc gridSpan="6">
                  <a:txBody>
                    <a:bodyPr/>
                    <a:lstStyle/>
                    <a:p>
                      <a:pPr algn="l">
                        <a:lnSpc>
                          <a:spcPct val="100000"/>
                        </a:lnSpc>
                        <a:spcBef>
                          <a:spcPts val="0"/>
                        </a:spcBef>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2</a:t>
                      </a:r>
                      <a:r>
                        <a:rPr lang="en-ZA" sz="12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  Equitable access to responsive and targeted products and services that enable the growth and development of SMME’s and co-operatives</a:t>
                      </a: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hMerge="1">
                  <a:txBody>
                    <a:bodyPr/>
                    <a:lstStyle/>
                    <a:p>
                      <a:endParaRPr lang="en-ZA"/>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4"/>
                  </a:ext>
                </a:extLst>
              </a:tr>
              <a:tr h="653417">
                <a:tc rowSpan="4">
                  <a:txBody>
                    <a:bodyPr/>
                    <a:lstStyle/>
                    <a:p>
                      <a:pPr algn="l">
                        <a:lnSpc>
                          <a:spcPct val="100000"/>
                        </a:lnSpc>
                        <a:spcBef>
                          <a:spcPts val="0"/>
                        </a:spcBef>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2.2. Oversight and coordination of the design and implementation of targeted financial and non-financial support programmes to support new and existing SMME’s.</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gridSpan="2">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Six (6) Informal Business Infrastructure partnership agreements secured.</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Six (6) Informal Business Infrastructure partnership agreements secured.</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Ten (10)</a:t>
                      </a:r>
                      <a:r>
                        <a:rPr lang="en-ZA" sz="1200" baseline="0" dirty="0">
                          <a:effectLst/>
                          <a:latin typeface="Arial" panose="020B0604020202020204" pitchFamily="34" charset="0"/>
                          <a:ea typeface="Calibri" panose="020F0502020204030204" pitchFamily="34" charset="0"/>
                          <a:cs typeface="Arial" panose="020B0604020202020204" pitchFamily="34" charset="0"/>
                        </a:rPr>
                        <a:t> </a:t>
                      </a:r>
                      <a:r>
                        <a:rPr lang="en-ZA" sz="1200" dirty="0">
                          <a:effectLst/>
                          <a:latin typeface="Arial" panose="020B0604020202020204" pitchFamily="34" charset="0"/>
                          <a:ea typeface="Calibri" panose="020F0502020204030204" pitchFamily="34" charset="0"/>
                          <a:cs typeface="Arial" panose="020B0604020202020204" pitchFamily="34" charset="0"/>
                        </a:rPr>
                        <a:t>Informal Business Infrastructure partnership agreements secured.</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Fifteen (15) Informal Business Infrastructure partnership agreements secured.</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5"/>
                  </a:ext>
                </a:extLst>
              </a:tr>
              <a:tr h="687956">
                <a:tc vMerge="1">
                  <a:txBody>
                    <a:bodyPr/>
                    <a:lstStyle/>
                    <a:p>
                      <a:endParaRPr lang="en-ZA"/>
                    </a:p>
                  </a:txBody>
                  <a:tcPr/>
                </a:tc>
                <a:tc gridSpan="2">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641 black SMME’s supported through the BBSDP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677 black SMME’s supported through the BBSDP.</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N/A (Migrated to Entities)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00000"/>
                        </a:lnSpc>
                        <a:spcBef>
                          <a:spcPts val="0"/>
                        </a:spcBef>
                        <a:spcAft>
                          <a:spcPts val="0"/>
                        </a:spcAft>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6"/>
                  </a:ext>
                </a:extLst>
              </a:tr>
              <a:tr h="687957">
                <a:tc vMerge="1">
                  <a:txBody>
                    <a:bodyPr/>
                    <a:lstStyle/>
                    <a:p>
                      <a:endParaRPr lang="en-ZA"/>
                    </a:p>
                  </a:txBody>
                  <a:tcPr/>
                </a:tc>
                <a:tc gridSpan="2">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1696 Informal businesses supported through the IMEDP.</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1000 Informal businesses supported through the IMEDP.</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N/A (Migrated to Entities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7"/>
                  </a:ext>
                </a:extLst>
              </a:tr>
              <a:tr h="816949">
                <a:tc vMerge="1">
                  <a:txBody>
                    <a:bodyPr/>
                    <a:lstStyle/>
                    <a:p>
                      <a:endParaRPr lang="en-ZA"/>
                    </a:p>
                  </a:txBody>
                  <a:tcPr/>
                </a:tc>
                <a:tc gridSpan="2">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New Indicator</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hMerge="1">
                  <a:txBody>
                    <a:bodyPr/>
                    <a:lstStyle/>
                    <a:p>
                      <a:endParaRPr lang="en-US"/>
                    </a:p>
                  </a:txBody>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11 SMMEs</a:t>
                      </a:r>
                      <a:r>
                        <a:rPr lang="en-ZA" sz="1200" baseline="0" dirty="0">
                          <a:effectLst/>
                          <a:latin typeface="Arial" panose="020B0604020202020204" pitchFamily="34" charset="0"/>
                          <a:ea typeface="Calibri" panose="020F0502020204030204" pitchFamily="34" charset="0"/>
                          <a:cs typeface="Arial" panose="020B0604020202020204" pitchFamily="34" charset="0"/>
                        </a:rPr>
                        <a:t> incubators</a:t>
                      </a:r>
                      <a:r>
                        <a:rPr lang="en-ZA" sz="1200" dirty="0">
                          <a:effectLst/>
                          <a:latin typeface="Arial" panose="020B0604020202020204" pitchFamily="34" charset="0"/>
                          <a:ea typeface="Calibri" panose="020F0502020204030204" pitchFamily="34" charset="0"/>
                          <a:cs typeface="Arial" panose="020B0604020202020204" pitchFamily="34" charset="0"/>
                        </a:rPr>
                        <a:t> supported through the Enterprise Incubation Programme (EIP).</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N/A (Migrated to Entities).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7" name="Right Triangle 6">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89" name="Slide Number Placeholder 1"/>
          <p:cNvSpPr>
            <a:spLocks noGrp="1"/>
          </p:cNvSpPr>
          <p:nvPr>
            <p:ph type="sldNum" sz="quarter" idx="2"/>
          </p:nvPr>
        </p:nvSpPr>
        <p:spPr>
          <a:xfrm>
            <a:off x="8811383" y="6475966"/>
            <a:ext cx="300722"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72</a:t>
            </a:fld>
            <a:endParaRPr sz="1600" b="1" dirty="0">
              <a:solidFill>
                <a:schemeClr val="bg1"/>
              </a:solidFill>
            </a:endParaRPr>
          </a:p>
        </p:txBody>
      </p:sp>
    </p:spTree>
    <p:extLst>
      <p:ext uri="{BB962C8B-B14F-4D97-AF65-F5344CB8AC3E}">
        <p14:creationId xmlns:p14="http://schemas.microsoft.com/office/powerpoint/2010/main" xmlns="" val="3468668365"/>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 name="Picture 4" descr="Picture 4"/>
          <p:cNvPicPr>
            <a:picLocks noChangeAspect="1"/>
          </p:cNvPicPr>
          <p:nvPr/>
        </p:nvPicPr>
        <p:blipFill>
          <a:blip r:embed="rId3" cstate="print">
            <a:extLst/>
          </a:blip>
          <a:srcRect t="24292" b="22405"/>
          <a:stretch>
            <a:fillRect/>
          </a:stretch>
        </p:blipFill>
        <p:spPr>
          <a:xfrm>
            <a:off x="0" y="6210300"/>
            <a:ext cx="1752600" cy="625930"/>
          </a:xfrm>
          <a:prstGeom prst="rect">
            <a:avLst/>
          </a:prstGeom>
          <a:ln w="12700">
            <a:miter lim="400000"/>
          </a:ln>
        </p:spPr>
      </p:pic>
      <p:sp>
        <p:nvSpPr>
          <p:cNvPr id="790" name="Title 1"/>
          <p:cNvSpPr>
            <a:spLocks noGrp="1"/>
          </p:cNvSpPr>
          <p:nvPr>
            <p:ph type="title"/>
          </p:nvPr>
        </p:nvSpPr>
        <p:spPr>
          <a:xfrm>
            <a:off x="-570" y="-10274"/>
            <a:ext cx="9144570" cy="994229"/>
          </a:xfrm>
          <a:prstGeom prst="rect">
            <a:avLst/>
          </a:prstGeom>
          <a:solidFill>
            <a:srgbClr val="C3D69B"/>
          </a:solidFill>
          <a:effectLst>
            <a:outerShdw blurRad="50800" dist="50800" dir="5400000" rotWithShape="0">
              <a:schemeClr val="accent6"/>
            </a:outerShdw>
          </a:effectLst>
        </p:spPr>
        <p:txBody>
          <a:bodyPr>
            <a:normAutofit fontScale="90000"/>
          </a:bodyPr>
          <a:lstStyle>
            <a:lvl1pPr algn="r">
              <a:defRPr sz="3600" cap="small">
                <a:latin typeface="Arial"/>
                <a:ea typeface="Arial"/>
                <a:cs typeface="Arial"/>
                <a:sym typeface="Arial"/>
              </a:defRPr>
            </a:lvl1pPr>
          </a:lstStyle>
          <a:p>
            <a:r>
              <a:rPr lang="en-ZA" b="1" dirty="0">
                <a:latin typeface="Arial" panose="020B0604020202020204" pitchFamily="34" charset="0"/>
                <a:cs typeface="Arial" panose="020B0604020202020204" pitchFamily="34" charset="0"/>
                <a:sym typeface="Calibri"/>
              </a:rPr>
              <a:t>Programme 4: Objectives and MTEF Targets</a:t>
            </a:r>
            <a:endParaRPr lang="en-ZA" b="1" dirty="0">
              <a:latin typeface="Arial" panose="020B0604020202020204" pitchFamily="34" charset="0"/>
              <a:cs typeface="Arial" panose="020B0604020202020204" pitchFamily="34" charset="0"/>
            </a:endParaRPr>
          </a:p>
        </p:txBody>
      </p:sp>
      <p:sp>
        <p:nvSpPr>
          <p:cNvPr id="16" name="Rectangle 7"/>
          <p:cNvSpPr>
            <a:spLocks noChangeArrowheads="1"/>
          </p:cNvSpPr>
          <p:nvPr/>
        </p:nvSpPr>
        <p:spPr bwMode="auto">
          <a:xfrm>
            <a:off x="2754715" y="1040224"/>
            <a:ext cx="928261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sz="1800" b="0" i="0" u="none" strike="noStrike" cap="none" normalizeH="0" baseline="0">
                <a:ln>
                  <a:noFill/>
                </a:ln>
                <a:solidFill>
                  <a:schemeClr val="tx1"/>
                </a:solidFill>
                <a:effectLst/>
                <a:latin typeface="Arial" panose="020B0604020202020204" pitchFamily="34" charset="0"/>
              </a:rPr>
              <a:t/>
            </a:r>
            <a:br>
              <a:rPr kumimoji="0" lang="en-ZA" sz="1800" b="0" i="0" u="none" strike="noStrike" cap="none" normalizeH="0" baseline="0">
                <a:ln>
                  <a:noFill/>
                </a:ln>
                <a:solidFill>
                  <a:schemeClr val="tx1"/>
                </a:solidFill>
                <a:effectLst/>
                <a:latin typeface="Arial" panose="020B0604020202020204" pitchFamily="34" charset="0"/>
              </a:rPr>
            </a:br>
            <a:endParaRPr kumimoji="0" lang="en-ZA"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4062465325"/>
              </p:ext>
            </p:extLst>
          </p:nvPr>
        </p:nvGraphicFramePr>
        <p:xfrm>
          <a:off x="0" y="1055955"/>
          <a:ext cx="9144000" cy="4553735"/>
        </p:xfrm>
        <a:graphic>
          <a:graphicData uri="http://schemas.openxmlformats.org/drawingml/2006/table">
            <a:tbl>
              <a:tblPr firstRow="1" firstCol="1" bandRow="1"/>
              <a:tblGrid>
                <a:gridCol w="1709394">
                  <a:extLst>
                    <a:ext uri="{9D8B030D-6E8A-4147-A177-3AD203B41FA5}">
                      <a16:colId xmlns:a16="http://schemas.microsoft.com/office/drawing/2014/main" xmlns="" val="20000"/>
                    </a:ext>
                  </a:extLst>
                </a:gridCol>
                <a:gridCol w="2144054">
                  <a:extLst>
                    <a:ext uri="{9D8B030D-6E8A-4147-A177-3AD203B41FA5}">
                      <a16:colId xmlns:a16="http://schemas.microsoft.com/office/drawing/2014/main" xmlns="" val="20001"/>
                    </a:ext>
                  </a:extLst>
                </a:gridCol>
                <a:gridCol w="1762846">
                  <a:extLst>
                    <a:ext uri="{9D8B030D-6E8A-4147-A177-3AD203B41FA5}">
                      <a16:colId xmlns:a16="http://schemas.microsoft.com/office/drawing/2014/main" xmlns="" val="20002"/>
                    </a:ext>
                  </a:extLst>
                </a:gridCol>
                <a:gridCol w="1763853">
                  <a:extLst>
                    <a:ext uri="{9D8B030D-6E8A-4147-A177-3AD203B41FA5}">
                      <a16:colId xmlns:a16="http://schemas.microsoft.com/office/drawing/2014/main" xmlns="" val="20003"/>
                    </a:ext>
                  </a:extLst>
                </a:gridCol>
                <a:gridCol w="1763853">
                  <a:extLst>
                    <a:ext uri="{9D8B030D-6E8A-4147-A177-3AD203B41FA5}">
                      <a16:colId xmlns:a16="http://schemas.microsoft.com/office/drawing/2014/main" xmlns="" val="20004"/>
                    </a:ext>
                  </a:extLst>
                </a:gridCol>
              </a:tblGrid>
              <a:tr h="243120">
                <a:tc rowSpan="2">
                  <a:txBody>
                    <a:bodyPr/>
                    <a:lstStyle/>
                    <a:p>
                      <a:pPr algn="ctr">
                        <a:lnSpc>
                          <a:spcPct val="100000"/>
                        </a:lnSpc>
                        <a:spcBef>
                          <a:spcPts val="0"/>
                        </a:spcBef>
                        <a:spcAft>
                          <a:spcPts val="0"/>
                        </a:spcAft>
                      </a:pP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Strategic Objective</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00000"/>
                        </a:lnSpc>
                        <a:spcBef>
                          <a:spcPts val="0"/>
                        </a:spcBef>
                        <a:spcAft>
                          <a:spcPts val="0"/>
                        </a:spcAft>
                      </a:pP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Estimated Performance</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gridSpan="3">
                  <a:txBody>
                    <a:bodyPr/>
                    <a:lstStyle/>
                    <a:p>
                      <a:pPr algn="ctr">
                        <a:lnSpc>
                          <a:spcPct val="100000"/>
                        </a:lnSpc>
                        <a:spcBef>
                          <a:spcPts val="0"/>
                        </a:spcBef>
                        <a:spcAft>
                          <a:spcPts val="0"/>
                        </a:spcAft>
                      </a:pP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Medium Term Targets</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88057">
                <a:tc vMerge="1">
                  <a:txBody>
                    <a:bodyPr/>
                    <a:lstStyle/>
                    <a:p>
                      <a:endParaRPr lang="en-ZA"/>
                    </a:p>
                  </a:txBody>
                  <a:tcPr/>
                </a:tc>
                <a:tc>
                  <a:txBody>
                    <a:bodyPr/>
                    <a:lstStyle/>
                    <a:p>
                      <a:pPr algn="ctr">
                        <a:lnSpc>
                          <a:spcPct val="100000"/>
                        </a:lnSpc>
                        <a:spcBef>
                          <a:spcPts val="0"/>
                        </a:spcBef>
                        <a:spcAft>
                          <a:spcPts val="0"/>
                        </a:spcAft>
                      </a:pP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2017/18</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00000"/>
                        </a:lnSpc>
                        <a:spcBef>
                          <a:spcPts val="0"/>
                        </a:spcBef>
                        <a:spcAft>
                          <a:spcPts val="0"/>
                        </a:spcAft>
                      </a:pP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2018/19</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Bef>
                          <a:spcPts val="0"/>
                        </a:spcBef>
                        <a:spcAft>
                          <a:spcPts val="0"/>
                        </a:spcAft>
                      </a:pP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2019/20</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ctr">
                        <a:lnSpc>
                          <a:spcPct val="100000"/>
                        </a:lnSpc>
                        <a:spcBef>
                          <a:spcPts val="0"/>
                        </a:spcBef>
                        <a:spcAft>
                          <a:spcPts val="0"/>
                        </a:spcAft>
                      </a:pP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2020/21</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0000"/>
                        </a:lnSpc>
                        <a:spcBef>
                          <a:spcPts val="0"/>
                        </a:spcBef>
                        <a:spcAft>
                          <a:spcPts val="0"/>
                        </a:spcAft>
                      </a:pPr>
                      <a:r>
                        <a:rPr lang="en-ZA" sz="1100" b="1" cap="small" baseline="0" dirty="0">
                          <a:effectLst/>
                          <a:latin typeface="Arial" panose="020B0604020202020204" pitchFamily="34" charset="0"/>
                          <a:ea typeface="Times New Roman" panose="02020603050405020304" pitchFamily="18" charset="0"/>
                          <a:cs typeface="Arial" panose="020B0604020202020204" pitchFamily="34" charset="0"/>
                        </a:rPr>
                        <a:t>(New Cycle)</a:t>
                      </a:r>
                      <a:endParaRPr lang="en-ZA" sz="11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extLst>
                  <a:ext uri="{0D108BD9-81ED-4DB2-BD59-A6C34878D82A}">
                    <a16:rowId xmlns:a16="http://schemas.microsoft.com/office/drawing/2014/main" xmlns="" val="10001"/>
                  </a:ext>
                </a:extLst>
              </a:tr>
              <a:tr h="243120">
                <a:tc gridSpan="5">
                  <a:txBody>
                    <a:bodyPr/>
                    <a:lstStyle/>
                    <a:p>
                      <a:pPr algn="l">
                        <a:lnSpc>
                          <a:spcPct val="100000"/>
                        </a:lnSpc>
                        <a:spcBef>
                          <a:spcPts val="0"/>
                        </a:spcBef>
                        <a:spcAft>
                          <a:spcPts val="0"/>
                        </a:spcAft>
                      </a:pPr>
                      <a:r>
                        <a:rPr lang="en-ZA" sz="1400" b="1" cap="small" baseline="0" dirty="0">
                          <a:effectLst/>
                          <a:latin typeface="Arial" panose="020B0604020202020204" pitchFamily="34" charset="0"/>
                          <a:ea typeface="Calibri" panose="020F0502020204030204" pitchFamily="34" charset="0"/>
                          <a:cs typeface="Arial" panose="020B0604020202020204" pitchFamily="34" charset="0"/>
                        </a:rPr>
                        <a:t>4: </a:t>
                      </a:r>
                      <a:r>
                        <a:rPr lang="en-ZA" sz="1400" b="1" kern="1200" cap="small" baseline="0" dirty="0">
                          <a:effectLst/>
                          <a:latin typeface="Arial" panose="020B0604020202020204" pitchFamily="34" charset="0"/>
                          <a:ea typeface="Calibri" panose="020F0502020204030204" pitchFamily="34" charset="0"/>
                          <a:cs typeface="Arial" panose="020B0604020202020204" pitchFamily="34" charset="0"/>
                        </a:rPr>
                        <a:t>An enhanced contribution to socio-economic development outcomes by the sector</a:t>
                      </a:r>
                    </a:p>
                    <a:p>
                      <a:pPr algn="l">
                        <a:lnSpc>
                          <a:spcPct val="100000"/>
                        </a:lnSpc>
                        <a:spcBef>
                          <a:spcPts val="0"/>
                        </a:spcBef>
                        <a:spcAft>
                          <a:spcPts val="0"/>
                        </a:spcAft>
                      </a:pPr>
                      <a:endParaRPr lang="en-ZA" sz="1400" cap="small" baseline="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1482103">
                <a:tc>
                  <a:txBody>
                    <a:bodyPr/>
                    <a:lstStyle/>
                    <a:p>
                      <a:pPr algn="l">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4.3. Sustainable partnerships to support the SMME development agenda.</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R10m leveraged through partnerships with sector stakeholders per annum</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R5m worth of resources leveraged through partnerships with sector stakeholders.</a:t>
                      </a:r>
                    </a:p>
                    <a:p>
                      <a:pPr algn="l">
                        <a:lnSpc>
                          <a:spcPct val="100000"/>
                        </a:lnSpc>
                        <a:spcBef>
                          <a:spcPts val="0"/>
                        </a:spcBef>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00000"/>
                        </a:lnSpc>
                        <a:spcBef>
                          <a:spcPts val="0"/>
                        </a:spcBef>
                        <a:spcAft>
                          <a:spcPts val="0"/>
                        </a:spcAft>
                      </a:pPr>
                      <a:r>
                        <a:rPr lang="en-ZA" sz="1400">
                          <a:effectLst/>
                          <a:latin typeface="Arial" panose="020B0604020202020204" pitchFamily="34" charset="0"/>
                          <a:ea typeface="Times New Roman" panose="02020603050405020304" pitchFamily="18" charset="0"/>
                          <a:cs typeface="Arial" panose="020B0604020202020204" pitchFamily="34" charset="0"/>
                        </a:rPr>
                        <a:t>R7.5m worth of resources leveraged through partnerships with sector stakeholders.</a:t>
                      </a:r>
                      <a:endParaRPr lang="en-ZA" sz="140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R10m worth of resources leveraged through partnerships with sector stakeholders.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3"/>
                  </a:ext>
                </a:extLst>
              </a:tr>
              <a:tr h="243120">
                <a:tc gridSpan="5">
                  <a:txBody>
                    <a:bodyPr/>
                    <a:lstStyle/>
                    <a:p>
                      <a:pPr marL="0" marR="0" indent="0" algn="l" defTabSz="914400" rtl="0" latinLnBrk="0">
                        <a:lnSpc>
                          <a:spcPct val="100000"/>
                        </a:lnSpc>
                        <a:spcBef>
                          <a:spcPts val="0"/>
                        </a:spcBef>
                        <a:spcAft>
                          <a:spcPts val="0"/>
                        </a:spcAft>
                        <a:buClrTx/>
                        <a:buSzTx/>
                        <a:buFontTx/>
                        <a:buNone/>
                        <a:tabLst/>
                      </a:pPr>
                      <a:r>
                        <a:rPr lang="en-ZA" sz="14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rPr>
                        <a:t>5: A professional and capacitated SBD Sector</a:t>
                      </a:r>
                    </a:p>
                    <a:p>
                      <a:pPr marL="0" marR="0" indent="0" algn="l" defTabSz="914400" rtl="0" latinLnBrk="0">
                        <a:lnSpc>
                          <a:spcPct val="100000"/>
                        </a:lnSpc>
                        <a:spcBef>
                          <a:spcPts val="0"/>
                        </a:spcBef>
                        <a:spcAft>
                          <a:spcPts val="0"/>
                        </a:spcAft>
                        <a:buClrTx/>
                        <a:buSzTx/>
                        <a:buFontTx/>
                        <a:buNone/>
                        <a:tabLst/>
                      </a:pPr>
                      <a:endParaRPr lang="en-ZA" sz="1400" b="1" i="0" u="none" strike="noStrike" cap="small" spc="0" baseline="0" dirty="0">
                        <a:ln>
                          <a:noFill/>
                        </a:ln>
                        <a:solidFill>
                          <a:schemeClr val="tx1"/>
                        </a:solidFill>
                        <a:effectLst/>
                        <a:uFillTx/>
                        <a:latin typeface="Arial" panose="020B0604020202020204" pitchFamily="34" charset="0"/>
                        <a:ea typeface="Calibri" panose="020F0502020204030204" pitchFamily="34" charset="0"/>
                        <a:cs typeface="Arial" panose="020B0604020202020204" pitchFamily="34" charset="0"/>
                        <a:sym typeface="Calibri"/>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4"/>
                  </a:ext>
                </a:extLst>
              </a:tr>
              <a:tr h="1587015">
                <a:tc>
                  <a:txBody>
                    <a:bodyPr/>
                    <a:lstStyle/>
                    <a:p>
                      <a:pPr algn="l">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5.1. Coordinated development of the skills pool across the sector.</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New</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Draft framework of standards for professionalization of business Advisory services developed</a:t>
                      </a:r>
                      <a:r>
                        <a:rPr lang="en-ZA" sz="1400" baseline="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tc>
                  <a:txBody>
                    <a:bodyPr/>
                    <a:lstStyle/>
                    <a:p>
                      <a:pPr algn="l">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Finalisation of framework of standards for professionalization of</a:t>
                      </a:r>
                      <a:r>
                        <a:rPr lang="en-ZA" sz="1400" baseline="0" dirty="0">
                          <a:effectLst/>
                          <a:latin typeface="Arial" panose="020B0604020202020204" pitchFamily="34" charset="0"/>
                          <a:ea typeface="Calibri" panose="020F0502020204030204" pitchFamily="34" charset="0"/>
                          <a:cs typeface="Arial" panose="020B0604020202020204" pitchFamily="34" charset="0"/>
                        </a:rPr>
                        <a:t> Business Advisory services.</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30118" marR="30118"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7" name="Right Triangle 6">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89" name="Slide Number Placeholder 1"/>
          <p:cNvSpPr>
            <a:spLocks noGrp="1"/>
          </p:cNvSpPr>
          <p:nvPr>
            <p:ph type="sldNum" sz="quarter" idx="2"/>
          </p:nvPr>
        </p:nvSpPr>
        <p:spPr>
          <a:xfrm>
            <a:off x="8811378" y="6475966"/>
            <a:ext cx="300722"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73</a:t>
            </a:fld>
            <a:endParaRPr sz="1600" b="1" dirty="0">
              <a:solidFill>
                <a:schemeClr val="bg1"/>
              </a:solidFill>
            </a:endParaRPr>
          </a:p>
        </p:txBody>
      </p:sp>
    </p:spTree>
    <p:extLst>
      <p:ext uri="{BB962C8B-B14F-4D97-AF65-F5344CB8AC3E}">
        <p14:creationId xmlns:p14="http://schemas.microsoft.com/office/powerpoint/2010/main" xmlns="" val="287778788"/>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90" name="Title 1"/>
          <p:cNvSpPr>
            <a:spLocks noGrp="1"/>
          </p:cNvSpPr>
          <p:nvPr>
            <p:ph type="title"/>
          </p:nvPr>
        </p:nvSpPr>
        <p:spPr>
          <a:xfrm>
            <a:off x="0" y="0"/>
            <a:ext cx="9144000" cy="928914"/>
          </a:xfrm>
          <a:prstGeom prst="rect">
            <a:avLst/>
          </a:prstGeom>
          <a:solidFill>
            <a:srgbClr val="C3D69B"/>
          </a:solidFill>
          <a:effectLst>
            <a:outerShdw blurRad="50800" dist="50800" dir="5400000" rotWithShape="0">
              <a:schemeClr val="accent6"/>
            </a:outerShdw>
          </a:effectLst>
        </p:spPr>
        <p:txBody>
          <a:bodyPr>
            <a:noAutofit/>
          </a:bodyPr>
          <a:lstStyle>
            <a:lvl1pPr algn="r">
              <a:defRPr sz="3600" cap="small">
                <a:latin typeface="Arial"/>
                <a:ea typeface="Arial"/>
                <a:cs typeface="Arial"/>
                <a:sym typeface="Arial"/>
              </a:defRPr>
            </a:lvl1pPr>
          </a:lstStyle>
          <a:p>
            <a:r>
              <a:rPr lang="en-ZA" sz="3200" b="1" dirty="0"/>
              <a:t>Programme 4: Risk Identification and Mitigation</a:t>
            </a:r>
          </a:p>
        </p:txBody>
      </p:sp>
      <p:graphicFrame>
        <p:nvGraphicFramePr>
          <p:cNvPr id="3" name="Table 2"/>
          <p:cNvGraphicFramePr>
            <a:graphicFrameLocks noGrp="1"/>
          </p:cNvGraphicFramePr>
          <p:nvPr>
            <p:extLst>
              <p:ext uri="{D42A27DB-BD31-4B8C-83A1-F6EECF244321}">
                <p14:modId xmlns:p14="http://schemas.microsoft.com/office/powerpoint/2010/main" xmlns="" val="4079392097"/>
              </p:ext>
            </p:extLst>
          </p:nvPr>
        </p:nvGraphicFramePr>
        <p:xfrm>
          <a:off x="24830" y="996677"/>
          <a:ext cx="9119172" cy="5516880"/>
        </p:xfrm>
        <a:graphic>
          <a:graphicData uri="http://schemas.openxmlformats.org/drawingml/2006/table">
            <a:tbl>
              <a:tblPr firstRow="1" firstCol="1" bandRow="1"/>
              <a:tblGrid>
                <a:gridCol w="1867765">
                  <a:extLst>
                    <a:ext uri="{9D8B030D-6E8A-4147-A177-3AD203B41FA5}">
                      <a16:colId xmlns:a16="http://schemas.microsoft.com/office/drawing/2014/main" xmlns="" val="20000"/>
                    </a:ext>
                  </a:extLst>
                </a:gridCol>
                <a:gridCol w="2232838">
                  <a:extLst>
                    <a:ext uri="{9D8B030D-6E8A-4147-A177-3AD203B41FA5}">
                      <a16:colId xmlns:a16="http://schemas.microsoft.com/office/drawing/2014/main" xmlns="" val="20001"/>
                    </a:ext>
                  </a:extLst>
                </a:gridCol>
                <a:gridCol w="2455671">
                  <a:extLst>
                    <a:ext uri="{9D8B030D-6E8A-4147-A177-3AD203B41FA5}">
                      <a16:colId xmlns:a16="http://schemas.microsoft.com/office/drawing/2014/main" xmlns="" val="20002"/>
                    </a:ext>
                  </a:extLst>
                </a:gridCol>
                <a:gridCol w="2562898">
                  <a:extLst>
                    <a:ext uri="{9D8B030D-6E8A-4147-A177-3AD203B41FA5}">
                      <a16:colId xmlns:a16="http://schemas.microsoft.com/office/drawing/2014/main" xmlns="" val="20003"/>
                    </a:ext>
                  </a:extLst>
                </a:gridCol>
              </a:tblGrid>
              <a:tr h="195018">
                <a:tc>
                  <a:txBody>
                    <a:bodyPr/>
                    <a:lstStyle/>
                    <a:p>
                      <a:pPr algn="l">
                        <a:lnSpc>
                          <a:spcPct val="100000"/>
                        </a:lnSpc>
                        <a:spcBef>
                          <a:spcPts val="0"/>
                        </a:spcBef>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Strategic Goal</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975" marR="4597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l">
                        <a:lnSpc>
                          <a:spcPct val="100000"/>
                        </a:lnSpc>
                        <a:spcBef>
                          <a:spcPts val="0"/>
                        </a:spcBef>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Strategic Objective</a:t>
                      </a:r>
                      <a:endParaRPr lang="en-ZA" sz="1400">
                        <a:effectLst/>
                        <a:latin typeface="Arial" panose="020B0604020202020204" pitchFamily="34" charset="0"/>
                        <a:ea typeface="Calibri" panose="020F0502020204030204" pitchFamily="34" charset="0"/>
                        <a:cs typeface="Times New Roman" panose="02020603050405020304" pitchFamily="18" charset="0"/>
                      </a:endParaRPr>
                    </a:p>
                  </a:txBody>
                  <a:tcPr marL="45975" marR="4597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l">
                        <a:lnSpc>
                          <a:spcPct val="100000"/>
                        </a:lnSpc>
                        <a:spcBef>
                          <a:spcPts val="0"/>
                        </a:spcBef>
                        <a:spcAft>
                          <a:spcPts val="0"/>
                        </a:spcAft>
                      </a:pPr>
                      <a:r>
                        <a:rPr lang="en-ZA" sz="1400" b="1">
                          <a:solidFill>
                            <a:srgbClr val="000000"/>
                          </a:solidFill>
                          <a:effectLst/>
                          <a:latin typeface="Arial" panose="020B0604020202020204" pitchFamily="34" charset="0"/>
                          <a:ea typeface="Calibri" panose="020F0502020204030204" pitchFamily="34" charset="0"/>
                          <a:cs typeface="Arial" panose="020B0604020202020204" pitchFamily="34" charset="0"/>
                        </a:rPr>
                        <a:t>Associated Risk</a:t>
                      </a:r>
                      <a:endParaRPr lang="en-ZA" sz="1400">
                        <a:effectLst/>
                        <a:latin typeface="Arial" panose="020B0604020202020204" pitchFamily="34" charset="0"/>
                        <a:ea typeface="Calibri" panose="020F0502020204030204" pitchFamily="34" charset="0"/>
                        <a:cs typeface="Times New Roman" panose="02020603050405020304" pitchFamily="18" charset="0"/>
                      </a:endParaRPr>
                    </a:p>
                  </a:txBody>
                  <a:tcPr marL="45975" marR="4597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tc>
                  <a:txBody>
                    <a:bodyPr/>
                    <a:lstStyle/>
                    <a:p>
                      <a:pPr algn="l">
                        <a:lnSpc>
                          <a:spcPct val="100000"/>
                        </a:lnSpc>
                        <a:spcBef>
                          <a:spcPts val="0"/>
                        </a:spcBef>
                        <a:spcAft>
                          <a:spcPts val="0"/>
                        </a:spcAft>
                      </a:pPr>
                      <a:r>
                        <a:rPr lang="en-ZA"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Mitigation needed</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45975" marR="4597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EBE0C3"/>
                    </a:solidFill>
                  </a:tcPr>
                </a:tc>
                <a:extLst>
                  <a:ext uri="{0D108BD9-81ED-4DB2-BD59-A6C34878D82A}">
                    <a16:rowId xmlns:a16="http://schemas.microsoft.com/office/drawing/2014/main" xmlns="" val="10000"/>
                  </a:ext>
                </a:extLst>
              </a:tr>
              <a:tr h="1337268">
                <a:tc>
                  <a:txBody>
                    <a:bodyPr/>
                    <a:lstStyle/>
                    <a:p>
                      <a:pPr algn="l">
                        <a:lnSpc>
                          <a:spcPct val="100000"/>
                        </a:lnSpc>
                        <a:spcBef>
                          <a:spcPts val="0"/>
                        </a:spcBef>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1:  </a:t>
                      </a:r>
                      <a:r>
                        <a:rPr lang="en-ZA" sz="1200" b="1" kern="1200" dirty="0">
                          <a:effectLst/>
                          <a:latin typeface="Arial" panose="020B0604020202020204" pitchFamily="34" charset="0"/>
                          <a:ea typeface="Calibri" panose="020F0502020204030204" pitchFamily="34" charset="0"/>
                          <a:cs typeface="Arial" panose="020B0604020202020204" pitchFamily="34" charset="0"/>
                        </a:rPr>
                        <a:t>Policy and planning coherence in the sector, that promotes an enabling ecosystem for SMME’s and co-operatives.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5975" marR="4597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R="21590"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1.3. An integrated approach to planning, monitoring and evaluation of the SMME’s development sector, to inform policy decision making.</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5975" marR="4597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171450" indent="-171450" algn="l">
                        <a:lnSpc>
                          <a:spcPct val="100000"/>
                        </a:lnSpc>
                        <a:spcBef>
                          <a:spcPts val="0"/>
                        </a:spcBef>
                        <a:spcAft>
                          <a:spcPts val="0"/>
                        </a:spcAft>
                        <a:buFont typeface="Arial" panose="020B0604020202020204" pitchFamily="34" charset="0"/>
                        <a:buChar char="•"/>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Unavailability of stakeholders and lack of programme implementation.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ecosystem rendered more complex through the introduction of more legislation/regulations by other spheres of government</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5975" marR="4597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228600" indent="-228600" algn="l">
                        <a:lnSpc>
                          <a:spcPct val="100000"/>
                        </a:lnSpc>
                        <a:spcBef>
                          <a:spcPts val="0"/>
                        </a:spcBef>
                        <a:spcAft>
                          <a:spcPts val="0"/>
                        </a:spcAft>
                        <a:buFont typeface="+mj-lt"/>
                        <a:buAutoNum type="arabicPeriod"/>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Strengthen Portfolio strategic planning approach and M&amp;E and reporting systems.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ZA" sz="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DSBD representation on SEIAS Steering Committee</a:t>
                      </a:r>
                    </a:p>
                    <a:p>
                      <a:pPr marL="228600" indent="-228600" algn="l">
                        <a:lnSpc>
                          <a:spcPct val="100000"/>
                        </a:lnSpc>
                        <a:spcBef>
                          <a:spcPts val="0"/>
                        </a:spcBef>
                        <a:spcAft>
                          <a:spcPts val="0"/>
                        </a:spcAft>
                        <a:buFont typeface="+mj-lt"/>
                        <a:buAutoNum type="arabicPeriod"/>
                      </a:pP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5975" marR="4597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r h="1170110">
                <a:tc>
                  <a:txBody>
                    <a:bodyPr/>
                    <a:lstStyle/>
                    <a:p>
                      <a:pPr algn="l">
                        <a:lnSpc>
                          <a:spcPct val="100000"/>
                        </a:lnSpc>
                        <a:spcBef>
                          <a:spcPts val="0"/>
                        </a:spcBef>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2:  </a:t>
                      </a:r>
                      <a:r>
                        <a:rPr lang="en-ZA" sz="1200" b="1" kern="1200" dirty="0">
                          <a:effectLst/>
                          <a:latin typeface="Arial" panose="020B0604020202020204" pitchFamily="34" charset="0"/>
                          <a:ea typeface="Calibri" panose="020F0502020204030204" pitchFamily="34" charset="0"/>
                          <a:cs typeface="Arial" panose="020B0604020202020204" pitchFamily="34" charset="0"/>
                        </a:rPr>
                        <a:t>Equitable access to responsive and targeted products and services that enable the growth and development of SMME’s and co-operatives.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5975" marR="4597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R="21590"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2.2. Oversight and coordination of the design and implementation of targeted financial and non-financial support programmes to support new and existing SMME’s.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5975" marR="4597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171450" marR="21590" lvl="0" indent="-171450" algn="l">
                        <a:lnSpc>
                          <a:spcPct val="100000"/>
                        </a:lnSpc>
                        <a:spcBef>
                          <a:spcPts val="0"/>
                        </a:spcBef>
                        <a:spcAft>
                          <a:spcPts val="0"/>
                        </a:spcAft>
                        <a:buFont typeface="Arial" panose="020B0604020202020204" pitchFamily="34" charset="0"/>
                        <a:buChar char="•"/>
                      </a:pPr>
                      <a:r>
                        <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Lack of change management.</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marL="171450" marR="21590" lvl="0" indent="-171450" algn="l">
                        <a:lnSpc>
                          <a:spcPct val="100000"/>
                        </a:lnSpc>
                        <a:spcBef>
                          <a:spcPts val="0"/>
                        </a:spcBef>
                        <a:spcAft>
                          <a:spcPts val="0"/>
                        </a:spcAft>
                        <a:buFont typeface="Arial" panose="020B0604020202020204" pitchFamily="34" charset="0"/>
                        <a:buChar char="•"/>
                      </a:pPr>
                      <a:r>
                        <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Possible disruption of service delivery.</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5975" marR="4597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228600" indent="-228600" algn="l">
                        <a:lnSpc>
                          <a:spcPct val="100000"/>
                        </a:lnSpc>
                        <a:spcBef>
                          <a:spcPts val="0"/>
                        </a:spcBef>
                        <a:spcAft>
                          <a:spcPts val="0"/>
                        </a:spcAft>
                        <a:buFont typeface="+mj-lt"/>
                        <a:buAutoNum type="arabicPeriod" startAt="3"/>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Strengthened sector consultation in pursuit of consensus on a National Accord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ZA" sz="1200" dirty="0">
                          <a:solidFill>
                            <a:srgbClr val="FF0000"/>
                          </a:solidFill>
                          <a:effectLst/>
                          <a:latin typeface="Arial" panose="020B0604020202020204" pitchFamily="34" charset="0"/>
                          <a:ea typeface="Calibri" panose="020F0502020204030204" pitchFamily="34" charset="0"/>
                          <a:cs typeface="Arial" panose="020B0604020202020204" pitchFamily="34" charset="0"/>
                        </a:rPr>
                        <a:t>Well-considered capacity building, re-skilling and recruitment of staff</a:t>
                      </a:r>
                      <a:endParaRPr lang="en-ZA" sz="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5975" marR="4597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668634">
                <a:tc>
                  <a:txBody>
                    <a:bodyPr/>
                    <a:lstStyle/>
                    <a:p>
                      <a:pPr algn="l">
                        <a:lnSpc>
                          <a:spcPct val="100000"/>
                        </a:lnSpc>
                        <a:spcBef>
                          <a:spcPts val="0"/>
                        </a:spcBef>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3: </a:t>
                      </a:r>
                      <a:r>
                        <a:rPr lang="en-ZA" sz="1200" b="1" kern="1200" dirty="0">
                          <a:effectLst/>
                          <a:latin typeface="Arial" panose="020B0604020202020204" pitchFamily="34" charset="0"/>
                          <a:ea typeface="Calibri" panose="020F0502020204030204" pitchFamily="34" charset="0"/>
                          <a:cs typeface="Arial" panose="020B0604020202020204" pitchFamily="34" charset="0"/>
                        </a:rPr>
                        <a:t>Sound governance and the optimal utilisation of available resources.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5975" marR="4597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R="21590"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3.2. Sound institutional governance and oversight of the SBD Portfolio entities.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5975" marR="4597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171450" indent="-171450" algn="l">
                        <a:lnSpc>
                          <a:spcPct val="100000"/>
                        </a:lnSpc>
                        <a:spcBef>
                          <a:spcPts val="0"/>
                        </a:spcBef>
                        <a:spcAft>
                          <a:spcPts val="0"/>
                        </a:spcAft>
                        <a:buFont typeface="Arial" panose="020B0604020202020204" pitchFamily="34" charset="0"/>
                        <a:buChar char="•"/>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Non-compliance with PFMA requirements.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5975" marR="4597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228600" indent="-228600" algn="l">
                        <a:lnSpc>
                          <a:spcPct val="100000"/>
                        </a:lnSpc>
                        <a:spcBef>
                          <a:spcPts val="0"/>
                        </a:spcBef>
                        <a:spcAft>
                          <a:spcPts val="0"/>
                        </a:spcAft>
                        <a:buFont typeface="+mj-lt"/>
                        <a:buAutoNum type="arabicPeriod" startAt="5"/>
                      </a:pPr>
                      <a:r>
                        <a:rPr lang="en-ZA" sz="1200" dirty="0">
                          <a:solidFill>
                            <a:srgbClr val="FF0000"/>
                          </a:solidFill>
                          <a:effectLst/>
                          <a:latin typeface="Arial" panose="020B0604020202020204" pitchFamily="34" charset="0"/>
                          <a:ea typeface="Calibri" panose="020F0502020204030204" pitchFamily="34" charset="0"/>
                          <a:cs typeface="Arial" panose="020B0604020202020204" pitchFamily="34" charset="0"/>
                        </a:rPr>
                        <a:t>Consistent and stronger consequence management </a:t>
                      </a:r>
                    </a:p>
                    <a:p>
                      <a:pPr marL="228600" indent="-228600" algn="l">
                        <a:lnSpc>
                          <a:spcPct val="100000"/>
                        </a:lnSpc>
                        <a:spcBef>
                          <a:spcPts val="0"/>
                        </a:spcBef>
                        <a:spcAft>
                          <a:spcPts val="0"/>
                        </a:spcAft>
                        <a:buFont typeface="+mj-lt"/>
                        <a:buAutoNum type="arabicPeriod" startAt="5"/>
                      </a:pPr>
                      <a:r>
                        <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Strengthen fraud risk management </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5975" marR="4597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3"/>
                  </a:ext>
                </a:extLst>
              </a:tr>
              <a:tr h="1170110">
                <a:tc>
                  <a:txBody>
                    <a:bodyPr/>
                    <a:lstStyle/>
                    <a:p>
                      <a:pPr algn="l">
                        <a:lnSpc>
                          <a:spcPct val="100000"/>
                        </a:lnSpc>
                        <a:spcBef>
                          <a:spcPts val="0"/>
                        </a:spcBef>
                        <a:spcAft>
                          <a:spcPts val="0"/>
                        </a:spcAft>
                      </a:pPr>
                      <a:r>
                        <a:rPr lang="en-ZA" sz="1200" b="1" dirty="0">
                          <a:effectLst/>
                          <a:latin typeface="Arial" panose="020B0604020202020204" pitchFamily="34" charset="0"/>
                          <a:ea typeface="Calibri" panose="020F0502020204030204" pitchFamily="34" charset="0"/>
                          <a:cs typeface="Arial" panose="020B0604020202020204" pitchFamily="34" charset="0"/>
                        </a:rPr>
                        <a:t>4: </a:t>
                      </a:r>
                      <a:r>
                        <a:rPr lang="en-ZA" sz="1200" b="1" kern="1200" dirty="0">
                          <a:effectLst/>
                          <a:latin typeface="Arial" panose="020B0604020202020204" pitchFamily="34" charset="0"/>
                          <a:ea typeface="Calibri" panose="020F0502020204030204" pitchFamily="34" charset="0"/>
                          <a:cs typeface="Arial" panose="020B0604020202020204" pitchFamily="34" charset="0"/>
                        </a:rPr>
                        <a:t>An enhanced contribution to socio-economic development outcomes by the sector.</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5975" marR="4597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R="21590" algn="l">
                        <a:lnSpc>
                          <a:spcPct val="100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4.3. Sustainable partnerships to support the SMME development agenda.</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5975" marR="4597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171450" marR="21590" lvl="0" indent="-171450" algn="l">
                        <a:lnSpc>
                          <a:spcPct val="100000"/>
                        </a:lnSpc>
                        <a:spcBef>
                          <a:spcPts val="0"/>
                        </a:spcBef>
                        <a:spcAft>
                          <a:spcPts val="0"/>
                        </a:spcAft>
                        <a:buFont typeface="Arial" panose="020B0604020202020204" pitchFamily="34" charset="0"/>
                        <a:buChar char="•"/>
                      </a:pPr>
                      <a:r>
                        <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Non-committal of potential investors and institutions.</a:t>
                      </a:r>
                    </a:p>
                    <a:p>
                      <a:pPr marL="171450" marR="21590" lvl="0" indent="-171450" algn="l">
                        <a:lnSpc>
                          <a:spcPct val="100000"/>
                        </a:lnSpc>
                        <a:spcBef>
                          <a:spcPts val="0"/>
                        </a:spcBef>
                        <a:spcAft>
                          <a:spcPts val="0"/>
                        </a:spcAft>
                        <a:buFont typeface="Arial" panose="020B0604020202020204" pitchFamily="34" charset="0"/>
                        <a:buChar char="•"/>
                      </a:pPr>
                      <a:r>
                        <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Absence of/non-compliance with current, relevant and accepted definitions of SMMEs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p>
                      <a:pPr marL="171450" marR="21590" lvl="0" indent="-171450" algn="l">
                        <a:lnSpc>
                          <a:spcPct val="100000"/>
                        </a:lnSpc>
                        <a:spcBef>
                          <a:spcPts val="0"/>
                        </a:spcBef>
                        <a:spcAft>
                          <a:spcPts val="0"/>
                        </a:spcAft>
                        <a:buFont typeface="Arial" panose="020B0604020202020204" pitchFamily="34" charset="0"/>
                        <a:buChar char="•"/>
                      </a:pPr>
                      <a:r>
                        <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Delayed availability of funds, reneging on commitments.</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5975" marR="4597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228600" marR="21590" lvl="0" indent="-228600" algn="l">
                        <a:lnSpc>
                          <a:spcPct val="100000"/>
                        </a:lnSpc>
                        <a:spcBef>
                          <a:spcPts val="0"/>
                        </a:spcBef>
                        <a:spcAft>
                          <a:spcPts val="0"/>
                        </a:spcAft>
                        <a:buFont typeface="+mj-lt"/>
                        <a:buAutoNum type="arabicPeriod" startAt="7"/>
                      </a:pPr>
                      <a:r>
                        <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Strengthen partnering engagements.</a:t>
                      </a:r>
                    </a:p>
                    <a:p>
                      <a:pPr marL="228600" marR="21590" lvl="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ZA" sz="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Finalise, build consensus  and issue regulations on new SMME definitions</a:t>
                      </a:r>
                    </a:p>
                    <a:p>
                      <a:pPr marL="228600" marR="21590" lvl="0" indent="-228600" algn="l">
                        <a:lnSpc>
                          <a:spcPct val="100000"/>
                        </a:lnSpc>
                        <a:spcBef>
                          <a:spcPts val="0"/>
                        </a:spcBef>
                        <a:spcAft>
                          <a:spcPts val="0"/>
                        </a:spcAft>
                        <a:buFont typeface="+mj-lt"/>
                        <a:buAutoNum type="arabicPeriod" startAt="7"/>
                      </a:pPr>
                      <a:r>
                        <a:rPr lang="en-ZA"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Leverage Economic Cluster Forums and Cabinet.</a:t>
                      </a:r>
                      <a:endParaRPr lang="en-ZA" sz="1200" dirty="0">
                        <a:effectLst/>
                        <a:latin typeface="Arial" panose="020B0604020202020204" pitchFamily="34" charset="0"/>
                        <a:ea typeface="Calibri" panose="020F0502020204030204" pitchFamily="34" charset="0"/>
                        <a:cs typeface="Times New Roman" panose="02020603050405020304" pitchFamily="18" charset="0"/>
                      </a:endParaRPr>
                    </a:p>
                  </a:txBody>
                  <a:tcPr marL="45975" marR="4597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4"/>
                  </a:ext>
                </a:extLst>
              </a:tr>
              <a:tr h="501476">
                <a:tc>
                  <a:txBody>
                    <a:bodyPr/>
                    <a:lstStyle/>
                    <a:p>
                      <a:pPr algn="l">
                        <a:lnSpc>
                          <a:spcPct val="100000"/>
                        </a:lnSpc>
                        <a:spcBef>
                          <a:spcPts val="0"/>
                        </a:spcBef>
                        <a:spcAft>
                          <a:spcPts val="0"/>
                        </a:spcAft>
                      </a:pPr>
                      <a:r>
                        <a:rPr lang="en-ZA" sz="1200" b="1">
                          <a:effectLst/>
                          <a:latin typeface="Arial" panose="020B0604020202020204" pitchFamily="34" charset="0"/>
                          <a:ea typeface="Calibri" panose="020F0502020204030204" pitchFamily="34" charset="0"/>
                          <a:cs typeface="Arial" panose="020B0604020202020204" pitchFamily="34" charset="0"/>
                        </a:rPr>
                        <a:t>5: </a:t>
                      </a:r>
                      <a:r>
                        <a:rPr lang="en-ZA" sz="1200" b="1" kern="1200">
                          <a:effectLst/>
                          <a:latin typeface="Arial" panose="020B0604020202020204" pitchFamily="34" charset="0"/>
                          <a:ea typeface="Calibri" panose="020F0502020204030204" pitchFamily="34" charset="0"/>
                          <a:cs typeface="Arial" panose="020B0604020202020204" pitchFamily="34" charset="0"/>
                        </a:rPr>
                        <a:t>A professional and capacitated SBD Sector.</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45975" marR="4597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a:lnSpc>
                          <a:spcPct val="100000"/>
                        </a:lnSpc>
                        <a:spcBef>
                          <a:spcPts val="0"/>
                        </a:spcBef>
                        <a:spcAft>
                          <a:spcPts val="0"/>
                        </a:spcAft>
                      </a:pPr>
                      <a:r>
                        <a:rPr lang="en-ZA" sz="1200">
                          <a:effectLst/>
                          <a:latin typeface="Arial" panose="020B0604020202020204" pitchFamily="34" charset="0"/>
                          <a:ea typeface="Calibri" panose="020F0502020204030204" pitchFamily="34" charset="0"/>
                          <a:cs typeface="Arial" panose="020B0604020202020204" pitchFamily="34" charset="0"/>
                        </a:rPr>
                        <a:t>5.1. Coordinated development of the skills pool across the sector.</a:t>
                      </a:r>
                      <a:endParaRPr lang="en-ZA" sz="1200">
                        <a:effectLst/>
                        <a:latin typeface="Arial" panose="020B0604020202020204" pitchFamily="34" charset="0"/>
                        <a:ea typeface="Calibri" panose="020F0502020204030204" pitchFamily="34" charset="0"/>
                        <a:cs typeface="Times New Roman" panose="02020603050405020304" pitchFamily="18" charset="0"/>
                      </a:endParaRPr>
                    </a:p>
                  </a:txBody>
                  <a:tcPr marL="45975" marR="4597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171450" marR="21590" lvl="0" indent="-171450" algn="l">
                        <a:lnSpc>
                          <a:spcPct val="100000"/>
                        </a:lnSpc>
                        <a:spcBef>
                          <a:spcPts val="0"/>
                        </a:spcBef>
                        <a:spcAft>
                          <a:spcPts val="0"/>
                        </a:spcAft>
                        <a:buFont typeface="Arial" panose="020B0604020202020204" pitchFamily="34" charset="0"/>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Non-committal of potential investors and institutions.</a:t>
                      </a:r>
                    </a:p>
                    <a:p>
                      <a:pPr marL="171450" marR="21590" lvl="0" indent="-171450" algn="l">
                        <a:lnSpc>
                          <a:spcPct val="100000"/>
                        </a:lnSpc>
                        <a:spcBef>
                          <a:spcPts val="0"/>
                        </a:spcBef>
                        <a:spcAft>
                          <a:spcPts val="0"/>
                        </a:spcAft>
                        <a:buFont typeface="Arial" panose="020B0604020202020204" pitchFamily="34" charset="0"/>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 Resource constraints.</a:t>
                      </a:r>
                    </a:p>
                  </a:txBody>
                  <a:tcPr marL="45975" marR="4597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228600" marR="21590" lvl="0" indent="-228600" algn="l">
                        <a:lnSpc>
                          <a:spcPct val="100000"/>
                        </a:lnSpc>
                        <a:spcBef>
                          <a:spcPts val="0"/>
                        </a:spcBef>
                        <a:spcAft>
                          <a:spcPts val="0"/>
                        </a:spcAft>
                        <a:buFont typeface="+mj-lt"/>
                        <a:buAutoNum type="arabicPeriod" startAt="10"/>
                      </a:pPr>
                      <a:r>
                        <a:rPr lang="en-ZA" sz="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Strengthen consultation and  partnership management .</a:t>
                      </a:r>
                    </a:p>
                  </a:txBody>
                  <a:tcPr marL="45975" marR="45975"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5"/>
                  </a:ext>
                </a:extLst>
              </a:tr>
            </a:tbl>
          </a:graphicData>
        </a:graphic>
      </p:graphicFrame>
      <p:sp>
        <p:nvSpPr>
          <p:cNvPr id="6" name="Right Triangle 5">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89" name="Slide Number Placeholder 1"/>
          <p:cNvSpPr>
            <a:spLocks noGrp="1"/>
          </p:cNvSpPr>
          <p:nvPr>
            <p:ph type="sldNum" sz="quarter" idx="2"/>
          </p:nvPr>
        </p:nvSpPr>
        <p:spPr>
          <a:xfrm>
            <a:off x="8790128" y="6497232"/>
            <a:ext cx="300722"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74</a:t>
            </a:fld>
            <a:endParaRPr sz="1600" b="1" dirty="0">
              <a:solidFill>
                <a:schemeClr val="bg1"/>
              </a:solidFill>
            </a:endParaRPr>
          </a:p>
        </p:txBody>
      </p:sp>
    </p:spTree>
    <p:extLst>
      <p:ext uri="{BB962C8B-B14F-4D97-AF65-F5344CB8AC3E}">
        <p14:creationId xmlns:p14="http://schemas.microsoft.com/office/powerpoint/2010/main" xmlns="" val="3833832085"/>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3D69B"/>
        </a:solidFill>
        <a:effectLst/>
      </p:bgPr>
    </p:bg>
    <p:spTree>
      <p:nvGrpSpPr>
        <p:cNvPr id="1" name=""/>
        <p:cNvGrpSpPr/>
        <p:nvPr/>
      </p:nvGrpSpPr>
      <p:grpSpPr>
        <a:xfrm>
          <a:off x="0" y="0"/>
          <a:ext cx="0" cy="0"/>
          <a:chOff x="0" y="0"/>
          <a:chExt cx="0" cy="0"/>
        </a:xfrm>
      </p:grpSpPr>
      <p:pic>
        <p:nvPicPr>
          <p:cNvPr id="707" name="Picture 6" descr="Picture 6"/>
          <p:cNvPicPr>
            <a:picLocks noChangeAspect="1"/>
          </p:cNvPicPr>
          <p:nvPr/>
        </p:nvPicPr>
        <p:blipFill>
          <a:blip r:embed="rId2" cstate="print">
            <a:extLst/>
          </a:blip>
          <a:srcRect t="24292" b="22405"/>
          <a:stretch>
            <a:fillRect/>
          </a:stretch>
        </p:blipFill>
        <p:spPr>
          <a:xfrm>
            <a:off x="179511" y="6019799"/>
            <a:ext cx="1954090" cy="646525"/>
          </a:xfrm>
          <a:prstGeom prst="rect">
            <a:avLst/>
          </a:prstGeom>
          <a:ln w="12700">
            <a:miter lim="400000"/>
          </a:ln>
        </p:spPr>
      </p:pic>
      <p:sp>
        <p:nvSpPr>
          <p:cNvPr id="709" name="Title 1"/>
          <p:cNvSpPr>
            <a:spLocks noGrp="1"/>
          </p:cNvSpPr>
          <p:nvPr>
            <p:ph type="title"/>
          </p:nvPr>
        </p:nvSpPr>
        <p:spPr>
          <a:xfrm>
            <a:off x="179511" y="1621970"/>
            <a:ext cx="8610601" cy="2699660"/>
          </a:xfrm>
          <a:prstGeom prst="rect">
            <a:avLst/>
          </a:prstGeom>
        </p:spPr>
        <p:txBody>
          <a:bodyPr/>
          <a:lstStyle/>
          <a:p>
            <a:pPr>
              <a:defRPr sz="3600" b="1" cap="small">
                <a:latin typeface="Arial"/>
                <a:ea typeface="Arial"/>
                <a:cs typeface="Arial"/>
                <a:sym typeface="Arial"/>
              </a:defRPr>
            </a:pPr>
            <a:r>
              <a:rPr lang="en-ZA" dirty="0"/>
              <a:t>PART C: LINKS TO OTHER PLANS</a:t>
            </a:r>
            <a:endParaRPr dirty="0"/>
          </a:p>
        </p:txBody>
      </p:sp>
      <p:sp>
        <p:nvSpPr>
          <p:cNvPr id="5" name="Right Triangle 4">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08" name="Slide Number Placeholder 2"/>
          <p:cNvSpPr>
            <a:spLocks noGrp="1"/>
          </p:cNvSpPr>
          <p:nvPr>
            <p:ph type="sldNum" sz="quarter" idx="2"/>
          </p:nvPr>
        </p:nvSpPr>
        <p:spPr>
          <a:xfrm>
            <a:off x="8800756" y="6454690"/>
            <a:ext cx="300722"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75</a:t>
            </a:fld>
            <a:endParaRPr sz="1600" b="1" dirty="0">
              <a:solidFill>
                <a:schemeClr val="bg1"/>
              </a:solidFill>
            </a:endParaRPr>
          </a:p>
        </p:txBody>
      </p:sp>
    </p:spTree>
    <p:extLst>
      <p:ext uri="{BB962C8B-B14F-4D97-AF65-F5344CB8AC3E}">
        <p14:creationId xmlns:p14="http://schemas.microsoft.com/office/powerpoint/2010/main" xmlns="" val="3677667920"/>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 name="Picture 4" descr="Picture 4"/>
          <p:cNvPicPr>
            <a:picLocks noChangeAspect="1"/>
          </p:cNvPicPr>
          <p:nvPr/>
        </p:nvPicPr>
        <p:blipFill>
          <a:blip r:embed="rId2" cstate="print">
            <a:extLst/>
          </a:blip>
          <a:srcRect t="24292" b="22405"/>
          <a:stretch>
            <a:fillRect/>
          </a:stretch>
        </p:blipFill>
        <p:spPr>
          <a:xfrm>
            <a:off x="0" y="6210300"/>
            <a:ext cx="1752600" cy="625930"/>
          </a:xfrm>
          <a:prstGeom prst="rect">
            <a:avLst/>
          </a:prstGeom>
          <a:ln w="12700">
            <a:miter lim="400000"/>
          </a:ln>
        </p:spPr>
      </p:pic>
      <p:sp>
        <p:nvSpPr>
          <p:cNvPr id="790" name="Title 1"/>
          <p:cNvSpPr>
            <a:spLocks noGrp="1"/>
          </p:cNvSpPr>
          <p:nvPr>
            <p:ph type="title"/>
          </p:nvPr>
        </p:nvSpPr>
        <p:spPr>
          <a:xfrm>
            <a:off x="24830" y="-12722"/>
            <a:ext cx="9119170" cy="524145"/>
          </a:xfrm>
          <a:prstGeom prst="rect">
            <a:avLst/>
          </a:prstGeom>
          <a:solidFill>
            <a:srgbClr val="C3D69B"/>
          </a:solidFill>
          <a:effectLst>
            <a:outerShdw blurRad="50800" dist="50800" dir="5400000" rotWithShape="0">
              <a:schemeClr val="accent6"/>
            </a:outerShdw>
          </a:effectLst>
        </p:spPr>
        <p:txBody>
          <a:bodyPr>
            <a:normAutofit fontScale="90000"/>
          </a:bodyPr>
          <a:lstStyle>
            <a:lvl1pPr algn="r">
              <a:defRPr sz="3600" cap="small">
                <a:latin typeface="Arial"/>
                <a:ea typeface="Arial"/>
                <a:cs typeface="Arial"/>
                <a:sym typeface="Arial"/>
              </a:defRPr>
            </a:lvl1pPr>
          </a:lstStyle>
          <a:p>
            <a:r>
              <a:rPr lang="en-GB" b="1" dirty="0">
                <a:latin typeface="Arial" panose="020B0604020202020204" pitchFamily="34" charset="0"/>
                <a:cs typeface="Arial" panose="020B0604020202020204" pitchFamily="34" charset="0"/>
              </a:rPr>
              <a:t>Links To Other Plans</a:t>
            </a:r>
          </a:p>
        </p:txBody>
      </p:sp>
      <p:sp>
        <p:nvSpPr>
          <p:cNvPr id="16" name="Rectangle 7"/>
          <p:cNvSpPr>
            <a:spLocks noChangeArrowheads="1"/>
          </p:cNvSpPr>
          <p:nvPr/>
        </p:nvSpPr>
        <p:spPr bwMode="auto">
          <a:xfrm>
            <a:off x="2754715" y="1040224"/>
            <a:ext cx="928261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a:spcBef>
                <a:spcPct val="0"/>
              </a:spcBef>
              <a:spcAft>
                <a:spcPct val="0"/>
              </a:spcAft>
            </a:pPr>
            <a:r>
              <a:rPr lang="en-ZA">
                <a:latin typeface="Arial" panose="020B0604020202020204" pitchFamily="34" charset="0"/>
              </a:rPr>
              <a:t/>
            </a:r>
            <a:br>
              <a:rPr lang="en-ZA">
                <a:latin typeface="Arial" panose="020B0604020202020204" pitchFamily="34" charset="0"/>
              </a:rPr>
            </a:br>
            <a:endParaRPr lang="en-ZA">
              <a:latin typeface="Arial" panose="020B0604020202020204" pitchFamily="34" charset="0"/>
            </a:endParaRPr>
          </a:p>
        </p:txBody>
      </p:sp>
      <p:sp>
        <p:nvSpPr>
          <p:cNvPr id="3" name="TextBox 2"/>
          <p:cNvSpPr txBox="1"/>
          <p:nvPr/>
        </p:nvSpPr>
        <p:spPr>
          <a:xfrm>
            <a:off x="167425" y="643944"/>
            <a:ext cx="8900375" cy="57554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just" defTabSz="914400" rtl="0" fontAlgn="auto" latinLnBrk="0" hangingPunct="0">
              <a:spcBef>
                <a:spcPts val="0"/>
              </a:spcBef>
              <a:spcAft>
                <a:spcPts val="0"/>
              </a:spcAft>
              <a:buClrTx/>
              <a:buSzTx/>
              <a:buFont typeface="+mj-lt"/>
              <a:buAutoNum type="arabicPeriod"/>
              <a:tabLst/>
            </a:pPr>
            <a:r>
              <a:rPr kumimoji="0" lang="en-GB" sz="16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Calibri"/>
              </a:rPr>
              <a:t>The Department does not have </a:t>
            </a:r>
            <a:r>
              <a:rPr kumimoji="0" lang="en-GB" sz="1600" b="1"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Calibri"/>
              </a:rPr>
              <a:t>links to the long-term infrastructure and other capital plans.</a:t>
            </a:r>
          </a:p>
          <a:p>
            <a:pPr marL="342900" marR="0" indent="-342900" algn="just" defTabSz="914400" rtl="0" fontAlgn="auto" latinLnBrk="0" hangingPunct="0">
              <a:spcBef>
                <a:spcPts val="0"/>
              </a:spcBef>
              <a:spcAft>
                <a:spcPts val="0"/>
              </a:spcAft>
              <a:buClrTx/>
              <a:buSzTx/>
              <a:buFont typeface="+mj-lt"/>
              <a:buAutoNum type="arabicPeriod"/>
              <a:tabLst/>
            </a:pPr>
            <a:endParaRPr kumimoji="0" lang="en-GB" sz="16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Calibri"/>
            </a:endParaRPr>
          </a:p>
          <a:p>
            <a:pPr marL="342900" marR="0" indent="-342900" algn="just" defTabSz="914400" rtl="0" fontAlgn="auto" latinLnBrk="0" hangingPunct="0">
              <a:spcBef>
                <a:spcPts val="0"/>
              </a:spcBef>
              <a:spcAft>
                <a:spcPts val="0"/>
              </a:spcAft>
              <a:buClrTx/>
              <a:buSzTx/>
              <a:buFont typeface="+mj-lt"/>
              <a:buAutoNum type="arabicPeriod"/>
              <a:tabLst/>
            </a:pPr>
            <a:r>
              <a:rPr lang="en-GB" sz="1600" b="1" baseline="0" dirty="0">
                <a:latin typeface="Arial" panose="020B0604020202020204" pitchFamily="34" charset="0"/>
                <a:cs typeface="Arial" panose="020B0604020202020204" pitchFamily="34" charset="0"/>
              </a:rPr>
              <a:t>Conditional Grants </a:t>
            </a:r>
            <a:r>
              <a:rPr lang="en-GB" sz="1600" baseline="0" dirty="0">
                <a:latin typeface="Arial" panose="020B0604020202020204" pitchFamily="34" charset="0"/>
                <a:cs typeface="Arial" panose="020B0604020202020204" pitchFamily="34" charset="0"/>
              </a:rPr>
              <a:t>are not applicable</a:t>
            </a:r>
            <a:r>
              <a:rPr lang="en-GB" sz="1600" dirty="0">
                <a:latin typeface="Arial" panose="020B0604020202020204" pitchFamily="34" charset="0"/>
                <a:cs typeface="Arial" panose="020B0604020202020204" pitchFamily="34" charset="0"/>
              </a:rPr>
              <a:t> to the </a:t>
            </a:r>
            <a:r>
              <a:rPr lang="en-GB" sz="1600" baseline="0" dirty="0">
                <a:latin typeface="Arial" panose="020B0604020202020204" pitchFamily="34" charset="0"/>
                <a:cs typeface="Arial" panose="020B0604020202020204" pitchFamily="34" charset="0"/>
              </a:rPr>
              <a:t>Department.</a:t>
            </a:r>
          </a:p>
          <a:p>
            <a:pPr marL="342900" marR="0" indent="-342900" algn="just" defTabSz="914400" rtl="0" fontAlgn="auto" latinLnBrk="0" hangingPunct="0">
              <a:spcBef>
                <a:spcPts val="0"/>
              </a:spcBef>
              <a:spcAft>
                <a:spcPts val="0"/>
              </a:spcAft>
              <a:buClrTx/>
              <a:buSzTx/>
              <a:buFont typeface="+mj-lt"/>
              <a:buAutoNum type="arabicPeriod"/>
              <a:tabLst/>
            </a:pPr>
            <a:endParaRPr lang="en-GB" sz="1600" baseline="0" dirty="0">
              <a:latin typeface="Arial" panose="020B0604020202020204" pitchFamily="34" charset="0"/>
              <a:cs typeface="Arial" panose="020B0604020202020204" pitchFamily="34" charset="0"/>
            </a:endParaRPr>
          </a:p>
          <a:p>
            <a:pPr marL="342900" marR="0" indent="-342900" algn="just" defTabSz="914400" rtl="0" fontAlgn="auto" latinLnBrk="0" hangingPunct="0">
              <a:spcBef>
                <a:spcPts val="0"/>
              </a:spcBef>
              <a:spcAft>
                <a:spcPts val="0"/>
              </a:spcAft>
              <a:buClrTx/>
              <a:buSzTx/>
              <a:buFont typeface="+mj-lt"/>
              <a:buAutoNum type="arabicPeriod"/>
              <a:tabLst/>
            </a:pPr>
            <a:r>
              <a:rPr lang="en-GB" sz="1600" baseline="0" dirty="0">
                <a:latin typeface="Arial" panose="020B0604020202020204" pitchFamily="34" charset="0"/>
                <a:cs typeface="Arial" panose="020B0604020202020204" pitchFamily="34" charset="0"/>
              </a:rPr>
              <a:t> Two</a:t>
            </a:r>
            <a:r>
              <a:rPr lang="en-GB" sz="16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public entities </a:t>
            </a:r>
            <a:r>
              <a:rPr lang="en-GB" sz="1600" dirty="0">
                <a:latin typeface="Arial" panose="020B0604020202020204" pitchFamily="34" charset="0"/>
                <a:cs typeface="Arial" panose="020B0604020202020204" pitchFamily="34" charset="0"/>
              </a:rPr>
              <a:t>report to the Department through Governance arrangements</a:t>
            </a:r>
          </a:p>
          <a:p>
            <a:pPr marL="808038" lvl="1" indent="-360363" algn="just">
              <a:buFont typeface="+mj-lt"/>
              <a:buAutoNum type="alphaLcPeriod"/>
            </a:pPr>
            <a:r>
              <a:rPr lang="en-GB" sz="1600" dirty="0">
                <a:latin typeface="Arial" panose="020B0604020202020204" pitchFamily="34" charset="0"/>
                <a:cs typeface="Arial" panose="020B0604020202020204" pitchFamily="34" charset="0"/>
              </a:rPr>
              <a:t>Small Enterprise Development Agency (</a:t>
            </a:r>
            <a:r>
              <a:rPr lang="en-GB" sz="1600" dirty="0" err="1">
                <a:latin typeface="Arial" panose="020B0604020202020204" pitchFamily="34" charset="0"/>
                <a:cs typeface="Arial" panose="020B0604020202020204" pitchFamily="34" charset="0"/>
              </a:rPr>
              <a:t>seda</a:t>
            </a:r>
            <a:r>
              <a:rPr lang="en-GB" sz="1600" dirty="0">
                <a:latin typeface="Arial" panose="020B0604020202020204" pitchFamily="34" charset="0"/>
                <a:cs typeface="Arial" panose="020B0604020202020204" pitchFamily="34" charset="0"/>
              </a:rPr>
              <a:t>)</a:t>
            </a:r>
          </a:p>
          <a:p>
            <a:pPr marL="808038" lvl="1" indent="-360363" algn="just">
              <a:buFont typeface="+mj-lt"/>
              <a:buAutoNum type="alphaLcPeriod"/>
            </a:pPr>
            <a:r>
              <a:rPr lang="en-GB" sz="1600" dirty="0">
                <a:latin typeface="Arial" panose="020B0604020202020204" pitchFamily="34" charset="0"/>
                <a:cs typeface="Arial" panose="020B0604020202020204" pitchFamily="34" charset="0"/>
              </a:rPr>
              <a:t>The Small Enterprise Finance Agency (</a:t>
            </a:r>
            <a:r>
              <a:rPr lang="en-GB" sz="1600" dirty="0" err="1">
                <a:latin typeface="Arial" panose="020B0604020202020204" pitchFamily="34" charset="0"/>
                <a:cs typeface="Arial" panose="020B0604020202020204" pitchFamily="34" charset="0"/>
              </a:rPr>
              <a:t>sefa</a:t>
            </a:r>
            <a:r>
              <a:rPr lang="en-GB" sz="1600" dirty="0">
                <a:latin typeface="Arial" panose="020B0604020202020204" pitchFamily="34" charset="0"/>
                <a:cs typeface="Arial" panose="020B0604020202020204" pitchFamily="34" charset="0"/>
              </a:rPr>
              <a:t>)</a:t>
            </a:r>
          </a:p>
          <a:p>
            <a:pPr marL="808038" lvl="1" indent="-449263" algn="just">
              <a:buFont typeface="+mj-lt"/>
              <a:buAutoNum type="alphaLcPeriod"/>
            </a:pPr>
            <a:endParaRPr lang="en-GB" sz="1600" dirty="0">
              <a:latin typeface="Arial" panose="020B0604020202020204" pitchFamily="34" charset="0"/>
              <a:cs typeface="Arial" panose="020B0604020202020204" pitchFamily="34" charset="0"/>
            </a:endParaRPr>
          </a:p>
          <a:p>
            <a:pPr marL="342900" marR="0" indent="-342900" algn="just" defTabSz="914400" rtl="0" fontAlgn="auto" latinLnBrk="0" hangingPunct="0">
              <a:spcBef>
                <a:spcPts val="0"/>
              </a:spcBef>
              <a:spcAft>
                <a:spcPts val="0"/>
              </a:spcAft>
              <a:buClrTx/>
              <a:buSzTx/>
              <a:buFont typeface="+mj-lt"/>
              <a:buAutoNum type="arabicPeriod"/>
              <a:tabLst/>
            </a:pPr>
            <a:r>
              <a:rPr lang="en-GB" sz="1600" b="1" dirty="0">
                <a:latin typeface="Arial" panose="020B0604020202020204" pitchFamily="34" charset="0"/>
                <a:cs typeface="Arial" panose="020B0604020202020204" pitchFamily="34" charset="0"/>
              </a:rPr>
              <a:t>Monitoring of Public Entities</a:t>
            </a:r>
            <a:r>
              <a:rPr lang="en-GB" sz="1600" dirty="0">
                <a:latin typeface="Arial" panose="020B0604020202020204" pitchFamily="34" charset="0"/>
                <a:cs typeface="Arial" panose="020B0604020202020204" pitchFamily="34" charset="0"/>
              </a:rPr>
              <a:t>:</a:t>
            </a:r>
          </a:p>
          <a:p>
            <a:pPr marL="808038" lvl="2" indent="-436563" algn="just">
              <a:buFont typeface="+mj-lt"/>
              <a:buAutoNum type="alphaLcPeriod"/>
            </a:pPr>
            <a:r>
              <a:rPr lang="en-ZA" sz="1600" dirty="0">
                <a:latin typeface="Arial" panose="020B0604020202020204" pitchFamily="34" charset="0"/>
                <a:cs typeface="Arial" panose="020B0604020202020204" pitchFamily="34" charset="0"/>
              </a:rPr>
              <a:t>The Minister, as the Executive Authority (EA) signs Shareholder Compacts with the Chairpersons of Boards, the  Accounting Authority (AA)</a:t>
            </a:r>
          </a:p>
          <a:p>
            <a:pPr marL="846138" lvl="2" indent="-436563" algn="just">
              <a:buFont typeface="+mj-lt"/>
              <a:buAutoNum type="alphaLcPeriod"/>
            </a:pPr>
            <a:r>
              <a:rPr lang="en-ZA" sz="1600" dirty="0">
                <a:latin typeface="Arial" panose="020B0604020202020204" pitchFamily="34" charset="0"/>
                <a:cs typeface="Arial" panose="020B0604020202020204" pitchFamily="34" charset="0"/>
              </a:rPr>
              <a:t>These Compacts are monitored quarterly through the submission of quarterly reports; quarterly Governance Forums between the DG and CEOs; and, between the EA and the AA; and.</a:t>
            </a:r>
          </a:p>
          <a:p>
            <a:pPr marL="846138" lvl="2" indent="-436563" algn="just">
              <a:buFont typeface="+mj-lt"/>
              <a:buAutoNum type="alphaLcPeriod"/>
            </a:pPr>
            <a:r>
              <a:rPr lang="en-ZA" sz="1600" dirty="0">
                <a:latin typeface="Arial" panose="020B0604020202020204" pitchFamily="34" charset="0"/>
                <a:cs typeface="Arial" panose="020B0604020202020204" pitchFamily="34" charset="0"/>
              </a:rPr>
              <a:t>Annually through the tabling  Annual Reports by </a:t>
            </a:r>
            <a:r>
              <a:rPr lang="en-ZA" sz="1600" dirty="0">
                <a:solidFill>
                  <a:schemeClr val="tx1"/>
                </a:solidFill>
                <a:latin typeface="Arial" panose="020B0604020202020204" pitchFamily="34" charset="0"/>
                <a:cs typeface="Arial" panose="020B0604020202020204" pitchFamily="34" charset="0"/>
              </a:rPr>
              <a:t>entities.</a:t>
            </a:r>
          </a:p>
          <a:p>
            <a:pPr marL="846138" lvl="2" indent="-436563" algn="just">
              <a:buFont typeface="+mj-lt"/>
              <a:buAutoNum type="alphaLcPeriod"/>
            </a:pPr>
            <a:endParaRPr lang="en-GB" sz="1600" dirty="0">
              <a:solidFill>
                <a:schemeClr val="tx1"/>
              </a:solidFill>
              <a:latin typeface="Arial" panose="020B0604020202020204" pitchFamily="34" charset="0"/>
              <a:cs typeface="Arial" panose="020B0604020202020204" pitchFamily="34" charset="0"/>
            </a:endParaRPr>
          </a:p>
          <a:p>
            <a:pPr marL="342900" indent="-342900" algn="just">
              <a:buFont typeface="+mj-lt"/>
              <a:buAutoNum type="arabicPeriod"/>
            </a:pPr>
            <a:r>
              <a:rPr lang="en-GB" sz="1600" b="1" dirty="0">
                <a:solidFill>
                  <a:schemeClr val="tx1"/>
                </a:solidFill>
                <a:latin typeface="Arial" panose="020B0604020202020204" pitchFamily="34" charset="0"/>
                <a:cs typeface="Arial" panose="020B0604020202020204" pitchFamily="34" charset="0"/>
              </a:rPr>
              <a:t>Public-Private Partnership:</a:t>
            </a:r>
            <a:r>
              <a:rPr lang="en-GB" sz="1600" dirty="0">
                <a:solidFill>
                  <a:schemeClr val="tx1"/>
                </a:solidFill>
                <a:latin typeface="Arial" panose="020B0604020202020204" pitchFamily="34" charset="0"/>
                <a:cs typeface="Arial" panose="020B0604020202020204" pitchFamily="34" charset="0"/>
              </a:rPr>
              <a:t> There are none as per the National Treasury frameworks, however, the </a:t>
            </a:r>
            <a:r>
              <a:rPr kumimoji="0" lang="en-GB" sz="1600" b="0" i="0" u="none" strike="noStrike" cap="none" spc="0" normalizeH="0" dirty="0">
                <a:ln>
                  <a:noFill/>
                </a:ln>
                <a:solidFill>
                  <a:schemeClr val="tx1"/>
                </a:solidFill>
                <a:effectLst/>
                <a:uFillTx/>
                <a:latin typeface="Arial" panose="020B0604020202020204" pitchFamily="34" charset="0"/>
                <a:cs typeface="Arial" panose="020B0604020202020204" pitchFamily="34" charset="0"/>
                <a:sym typeface="Calibri"/>
              </a:rPr>
              <a:t>Department has three active PPP’s. One with SAB, </a:t>
            </a:r>
            <a:r>
              <a:rPr lang="en-GB" sz="1600" dirty="0">
                <a:solidFill>
                  <a:schemeClr val="tx1"/>
                </a:solidFill>
                <a:latin typeface="Arial" panose="020B0604020202020204" pitchFamily="34" charset="0"/>
                <a:cs typeface="Arial" panose="020B0604020202020204" pitchFamily="34" charset="0"/>
              </a:rPr>
              <a:t>one</a:t>
            </a:r>
            <a:r>
              <a:rPr kumimoji="0" lang="en-GB" sz="1600" b="0" i="0" u="none" strike="noStrike" cap="none" spc="0" normalizeH="0" dirty="0">
                <a:ln>
                  <a:noFill/>
                </a:ln>
                <a:solidFill>
                  <a:schemeClr val="tx1"/>
                </a:solidFill>
                <a:effectLst/>
                <a:uFillTx/>
                <a:latin typeface="Arial" panose="020B0604020202020204" pitchFamily="34" charset="0"/>
                <a:cs typeface="Arial" panose="020B0604020202020204" pitchFamily="34" charset="0"/>
                <a:sym typeface="Calibri"/>
              </a:rPr>
              <a:t> with Nestle, and the third with Property Point, all of which enable market access and offtake agreements for SMMEs and Cooperatives.</a:t>
            </a:r>
          </a:p>
          <a:p>
            <a:pPr marL="342900" marR="0" indent="-342900" algn="just" defTabSz="914400" rtl="0" fontAlgn="auto" latinLnBrk="0" hangingPunct="0">
              <a:spcBef>
                <a:spcPts val="0"/>
              </a:spcBef>
              <a:spcAft>
                <a:spcPts val="0"/>
              </a:spcAft>
              <a:buClrTx/>
              <a:buSzTx/>
              <a:buFont typeface="+mj-lt"/>
              <a:buAutoNum type="arabicPeriod"/>
              <a:tabLst/>
            </a:pPr>
            <a:endParaRPr kumimoji="0" lang="en-GB" sz="16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Calibri"/>
            </a:endParaRPr>
          </a:p>
          <a:p>
            <a:pPr marL="342900" marR="0" indent="-342900" algn="just" defTabSz="914400" rtl="0" fontAlgn="auto" latinLnBrk="0" hangingPunct="0">
              <a:spcBef>
                <a:spcPts val="0"/>
              </a:spcBef>
              <a:spcAft>
                <a:spcPts val="0"/>
              </a:spcAft>
              <a:buClrTx/>
              <a:buSzTx/>
              <a:buFont typeface="+mj-lt"/>
              <a:buAutoNum type="arabicPeriod"/>
              <a:tabLst/>
            </a:pPr>
            <a:r>
              <a:rPr lang="en-GB" sz="1600" b="1" dirty="0">
                <a:latin typeface="Arial" panose="020B0604020202020204" pitchFamily="34" charset="0"/>
                <a:cs typeface="Arial" panose="020B0604020202020204" pitchFamily="34" charset="0"/>
              </a:rPr>
              <a:t>Materiality Framework: </a:t>
            </a:r>
            <a:r>
              <a:rPr lang="en-GB" sz="1600" dirty="0">
                <a:latin typeface="Arial" panose="020B0604020202020204" pitchFamily="34" charset="0"/>
                <a:cs typeface="Arial" panose="020B0604020202020204" pitchFamily="34" charset="0"/>
              </a:rPr>
              <a:t>In place  in terms of the Treasury Regulations.</a:t>
            </a:r>
            <a:endParaRPr kumimoji="0" lang="en-GB" sz="1600" b="0" i="0" u="none" strike="noStrike" cap="none" spc="0" normalizeH="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7" name="Right Triangle 6">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789" name="Slide Number Placeholder 1"/>
          <p:cNvSpPr>
            <a:spLocks noGrp="1"/>
          </p:cNvSpPr>
          <p:nvPr>
            <p:ph type="sldNum" sz="quarter" idx="2"/>
          </p:nvPr>
        </p:nvSpPr>
        <p:spPr>
          <a:xfrm>
            <a:off x="8822022" y="6465333"/>
            <a:ext cx="300722"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76</a:t>
            </a:fld>
            <a:endParaRPr sz="1600" b="1" dirty="0">
              <a:solidFill>
                <a:schemeClr val="bg1"/>
              </a:solidFill>
            </a:endParaRPr>
          </a:p>
        </p:txBody>
      </p:sp>
    </p:spTree>
    <p:extLst>
      <p:ext uri="{BB962C8B-B14F-4D97-AF65-F5344CB8AC3E}">
        <p14:creationId xmlns:p14="http://schemas.microsoft.com/office/powerpoint/2010/main" xmlns="" val="2288789399"/>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8" name="image2.jpeg" descr="image2.jpeg"/>
          <p:cNvPicPr>
            <a:picLocks noChangeAspect="1"/>
          </p:cNvPicPr>
          <p:nvPr/>
        </p:nvPicPr>
        <p:blipFill>
          <a:blip r:embed="rId2" cstate="print">
            <a:extLst/>
          </a:blip>
          <a:srcRect t="24292" b="22404"/>
          <a:stretch>
            <a:fillRect/>
          </a:stretch>
        </p:blipFill>
        <p:spPr>
          <a:xfrm>
            <a:off x="179511" y="6019798"/>
            <a:ext cx="1954091" cy="646526"/>
          </a:xfrm>
          <a:prstGeom prst="rect">
            <a:avLst/>
          </a:prstGeom>
          <a:ln w="12700">
            <a:miter lim="400000"/>
          </a:ln>
        </p:spPr>
      </p:pic>
      <p:sp>
        <p:nvSpPr>
          <p:cNvPr id="820" name="Shape 493"/>
          <p:cNvSpPr>
            <a:spLocks noGrp="1"/>
          </p:cNvSpPr>
          <p:nvPr>
            <p:ph type="title"/>
          </p:nvPr>
        </p:nvSpPr>
        <p:spPr>
          <a:xfrm>
            <a:off x="0" y="2057400"/>
            <a:ext cx="9144000" cy="2046516"/>
          </a:xfrm>
          <a:prstGeom prst="rect">
            <a:avLst/>
          </a:prstGeom>
          <a:solidFill>
            <a:srgbClr val="C3D69B"/>
          </a:solidFill>
          <a:effectLst>
            <a:outerShdw blurRad="50800" dist="50800" dir="5400000" rotWithShape="0">
              <a:schemeClr val="accent6"/>
            </a:outerShdw>
          </a:effectLst>
        </p:spPr>
        <p:txBody>
          <a:bodyPr/>
          <a:lstStyle>
            <a:lvl1pPr>
              <a:defRPr sz="3600" cap="small">
                <a:latin typeface="Arial"/>
                <a:ea typeface="Arial"/>
                <a:cs typeface="Arial"/>
                <a:sym typeface="Arial"/>
              </a:defRPr>
            </a:lvl1pPr>
          </a:lstStyle>
          <a:p>
            <a:r>
              <a:rPr b="1" dirty="0"/>
              <a:t>THANK YOU</a:t>
            </a:r>
          </a:p>
        </p:txBody>
      </p:sp>
      <p:sp>
        <p:nvSpPr>
          <p:cNvPr id="5" name="Right Triangle 4">
            <a:extLst>
              <a:ext uri="{FF2B5EF4-FFF2-40B4-BE49-F238E27FC236}">
                <a16:creationId xmlns:a16="http://schemas.microsoft.com/office/drawing/2014/main" xmlns="" id="{1F4B36CA-D7BE-E544-95E9-B0A57342C1E7}"/>
              </a:ext>
            </a:extLst>
          </p:cNvPr>
          <p:cNvSpPr/>
          <p:nvPr/>
        </p:nvSpPr>
        <p:spPr>
          <a:xfrm flipH="1">
            <a:off x="8458200" y="6134300"/>
            <a:ext cx="685800" cy="74295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819" name="Shape 492"/>
          <p:cNvSpPr>
            <a:spLocks noGrp="1"/>
          </p:cNvSpPr>
          <p:nvPr>
            <p:ph type="sldNum" sz="quarter" idx="2"/>
          </p:nvPr>
        </p:nvSpPr>
        <p:spPr>
          <a:xfrm>
            <a:off x="8823792" y="6461723"/>
            <a:ext cx="300722" cy="33855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sz="1600" b="1">
                <a:solidFill>
                  <a:schemeClr val="bg1"/>
                </a:solidFill>
              </a:rPr>
              <a:pPr/>
              <a:t>77</a:t>
            </a:fld>
            <a:endParaRPr sz="1600" b="1" dirty="0">
              <a:solidFill>
                <a:schemeClr val="bg1"/>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t="20007" b="22369"/>
          <a:stretch>
            <a:fillRect/>
          </a:stretch>
        </p:blipFill>
        <p:spPr bwMode="auto">
          <a:xfrm>
            <a:off x="76200" y="5959475"/>
            <a:ext cx="1981200" cy="8223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6"/>
          <p:cNvSpPr txBox="1">
            <a:spLocks/>
          </p:cNvSpPr>
          <p:nvPr/>
        </p:nvSpPr>
        <p:spPr bwMode="auto">
          <a:xfrm>
            <a:off x="0" y="10645"/>
            <a:ext cx="9143999" cy="762000"/>
          </a:xfrm>
          <a:prstGeom prst="rect">
            <a:avLst/>
          </a:prstGeom>
          <a:solidFill>
            <a:schemeClr val="accent3">
              <a:lumMod val="40000"/>
              <a:lumOff val="6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r" defTabSz="914400" rtl="0" eaLnBrk="1" fontAlgn="base" latinLnBrk="0" hangingPunct="1">
              <a:lnSpc>
                <a:spcPct val="100000"/>
              </a:lnSpc>
              <a:spcBef>
                <a:spcPts val="0"/>
              </a:spcBef>
              <a:spcAft>
                <a:spcPct val="0"/>
              </a:spcAft>
              <a:buClrTx/>
              <a:buSzTx/>
              <a:buFontTx/>
              <a:buNone/>
              <a:tabLst/>
              <a:defRPr/>
            </a:pPr>
            <a:r>
              <a:rPr kumimoji="0" lang="en-US" b="1" i="0" u="none" strike="noStrike" kern="0" cap="small" spc="0" normalizeH="0" noProof="0" dirty="0">
                <a:ln>
                  <a:noFill/>
                </a:ln>
                <a:solidFill>
                  <a:srgbClr val="000000"/>
                </a:solidFill>
                <a:effectLst/>
                <a:uLnTx/>
                <a:uFillTx/>
                <a:latin typeface="Arial" pitchFamily="34" charset="0"/>
                <a:ea typeface="+mn-ea"/>
                <a:cs typeface="Arial" pitchFamily="34" charset="0"/>
              </a:rPr>
              <a:t>Implementation of the DSBD Mandate</a:t>
            </a:r>
          </a:p>
        </p:txBody>
      </p:sp>
      <p:sp>
        <p:nvSpPr>
          <p:cNvPr id="5" name="Right Triangle 4"/>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Content Placeholder 2"/>
          <p:cNvSpPr txBox="1">
            <a:spLocks/>
          </p:cNvSpPr>
          <p:nvPr/>
        </p:nvSpPr>
        <p:spPr>
          <a:xfrm>
            <a:off x="152400" y="878964"/>
            <a:ext cx="8763000" cy="5257800"/>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Within a relatively short period, the department effectively became the ‘big voice’ for small businesses, cooperatives, informal, rural and township businesses. </a:t>
            </a:r>
          </a:p>
          <a:p>
            <a:pPr marL="342900" indent="-342900" algn="just">
              <a:buFont typeface="Arial" panose="020B0604020202020204" pitchFamily="34" charset="0"/>
              <a:buChar char="•"/>
            </a:pPr>
            <a:r>
              <a:rPr lang="en-GB" sz="3300" dirty="0">
                <a:solidFill>
                  <a:schemeClr val="tx1"/>
                </a:solidFill>
                <a:latin typeface="Arial" panose="020B0604020202020204" pitchFamily="34" charset="0"/>
                <a:cs typeface="Arial" panose="020B0604020202020204" pitchFamily="34" charset="0"/>
              </a:rPr>
              <a:t>There is broad consensus that SMMEs can be engine of a growing and inclusive economy. All indicators are that this is do-able. As a result</a:t>
            </a:r>
          </a:p>
          <a:p>
            <a:pPr marL="800100" lvl="1" indent="-342900" algn="just">
              <a:buFont typeface="Arial" panose="020B0604020202020204" pitchFamily="34" charset="0"/>
              <a:buChar char="•"/>
            </a:pPr>
            <a:r>
              <a:rPr lang="en-GB" sz="2900" b="1" dirty="0">
                <a:solidFill>
                  <a:schemeClr val="tx1"/>
                </a:solidFill>
                <a:latin typeface="Arial" panose="020B0604020202020204" pitchFamily="34" charset="0"/>
                <a:cs typeface="Arial" panose="020B0604020202020204" pitchFamily="34" charset="0"/>
              </a:rPr>
              <a:t>January 2015</a:t>
            </a:r>
            <a:r>
              <a:rPr lang="en-GB" sz="2900" dirty="0">
                <a:solidFill>
                  <a:schemeClr val="tx1"/>
                </a:solidFill>
                <a:latin typeface="Arial" panose="020B0604020202020204" pitchFamily="34" charset="0"/>
                <a:cs typeface="Arial" panose="020B0604020202020204" pitchFamily="34" charset="0"/>
              </a:rPr>
              <a:t>: Government adopted the </a:t>
            </a:r>
            <a:r>
              <a:rPr lang="en-GB" sz="2900" b="1" dirty="0">
                <a:solidFill>
                  <a:schemeClr val="tx1"/>
                </a:solidFill>
                <a:latin typeface="Arial" panose="020B0604020202020204" pitchFamily="34" charset="0"/>
                <a:cs typeface="Arial" panose="020B0604020202020204" pitchFamily="34" charset="0"/>
              </a:rPr>
              <a:t>Nine-Point Plan </a:t>
            </a:r>
            <a:r>
              <a:rPr lang="en-GB" sz="2900" dirty="0">
                <a:solidFill>
                  <a:schemeClr val="tx1"/>
                </a:solidFill>
                <a:latin typeface="Arial" panose="020B0604020202020204" pitchFamily="34" charset="0"/>
                <a:cs typeface="Arial" panose="020B0604020202020204" pitchFamily="34" charset="0"/>
              </a:rPr>
              <a:t>to grow the economy, with “</a:t>
            </a:r>
            <a:r>
              <a:rPr lang="en-GB" sz="2900" i="1" dirty="0">
                <a:solidFill>
                  <a:schemeClr val="tx1"/>
                </a:solidFill>
                <a:latin typeface="Arial" panose="020B0604020202020204" pitchFamily="34" charset="0"/>
                <a:cs typeface="Arial" panose="020B0604020202020204" pitchFamily="34" charset="0"/>
              </a:rPr>
              <a:t>Unlocking the potential of SMMEs, cooperatives, informal, rural and township businesse</a:t>
            </a:r>
            <a:r>
              <a:rPr lang="en-GB" sz="2900" dirty="0">
                <a:solidFill>
                  <a:schemeClr val="tx1"/>
                </a:solidFill>
                <a:latin typeface="Arial" panose="020B0604020202020204" pitchFamily="34" charset="0"/>
                <a:cs typeface="Arial" panose="020B0604020202020204" pitchFamily="34" charset="0"/>
              </a:rPr>
              <a:t>s” as one of the pillars of this Plan. DSBD is mandated to coordinate, guide, monitor and report on the performance of all government departments in advancing this priority. This has seen the emergence of sector strategies to advance SMMEs, e.g., ICT, Tourism, Public Employment and Human Settlements. </a:t>
            </a:r>
          </a:p>
          <a:p>
            <a:pPr marL="800100" lvl="1" indent="-342900" algn="just">
              <a:buFont typeface="Arial" panose="020B0604020202020204" pitchFamily="34" charset="0"/>
              <a:buChar char="•"/>
            </a:pPr>
            <a:r>
              <a:rPr lang="en-GB" sz="2900" b="1" dirty="0">
                <a:solidFill>
                  <a:schemeClr val="tx1"/>
                </a:solidFill>
                <a:latin typeface="Arial" panose="020B0604020202020204" pitchFamily="34" charset="0"/>
                <a:cs typeface="Arial" panose="020B0604020202020204" pitchFamily="34" charset="0"/>
              </a:rPr>
              <a:t>August 2017: </a:t>
            </a:r>
            <a:r>
              <a:rPr lang="en-GB" sz="2900" dirty="0">
                <a:solidFill>
                  <a:schemeClr val="tx1"/>
                </a:solidFill>
                <a:latin typeface="Arial" panose="020B0604020202020204" pitchFamily="34" charset="0"/>
                <a:cs typeface="Arial" panose="020B0604020202020204" pitchFamily="34" charset="0"/>
              </a:rPr>
              <a:t>Cabinet adopted the 2018/19 Mandate Paper which will inform the seven (7) government-wide budget priorities with effect from the 2019/20 financial year, first among these is “Job creation and small business development.”</a:t>
            </a:r>
            <a:r>
              <a:rPr lang="en-US" sz="2900" dirty="0">
                <a:solidFill>
                  <a:schemeClr val="tx1"/>
                </a:solidFill>
                <a:latin typeface="Arial" panose="020B0604020202020204" pitchFamily="34" charset="0"/>
                <a:cs typeface="Arial" panose="020B0604020202020204" pitchFamily="34" charset="0"/>
              </a:rPr>
              <a:t> </a:t>
            </a:r>
          </a:p>
          <a:p>
            <a:pPr marL="800100" lvl="1" indent="-342900" algn="just">
              <a:buFont typeface="Arial" panose="020B0604020202020204" pitchFamily="34" charset="0"/>
              <a:buChar char="•"/>
            </a:pPr>
            <a:r>
              <a:rPr lang="en-US" sz="2900" b="1" dirty="0">
                <a:solidFill>
                  <a:schemeClr val="tx1"/>
                </a:solidFill>
                <a:latin typeface="Arial" panose="020B0604020202020204" pitchFamily="34" charset="0"/>
                <a:cs typeface="Arial" panose="020B0604020202020204" pitchFamily="34" charset="0"/>
              </a:rPr>
              <a:t>February 2018</a:t>
            </a:r>
            <a:r>
              <a:rPr lang="en-US" sz="2900" dirty="0">
                <a:solidFill>
                  <a:schemeClr val="tx1"/>
                </a:solidFill>
                <a:latin typeface="Arial" panose="020B0604020202020204" pitchFamily="34" charset="0"/>
                <a:cs typeface="Arial" panose="020B0604020202020204" pitchFamily="34" charset="0"/>
              </a:rPr>
              <a:t>: Unlocking a R2.1billion fund for SMMEs and Innovation as announced by the Minister of Finance</a:t>
            </a:r>
            <a:endParaRPr lang="en-ZA" sz="2900" dirty="0">
              <a:solidFill>
                <a:schemeClr val="tx1"/>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endParaRPr lang="en-ZA" sz="2900"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ZA" dirty="0">
              <a:solidFill>
                <a:schemeClr val="tx1"/>
              </a:solidFill>
              <a:latin typeface="Arial" panose="020B0604020202020204" pitchFamily="34" charset="0"/>
              <a:cs typeface="Arial" panose="020B0604020202020204" pitchFamily="34" charset="0"/>
            </a:endParaRPr>
          </a:p>
          <a:p>
            <a:pPr algn="just"/>
            <a:endParaRPr lang="en-GB" sz="20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771864" y="6400800"/>
            <a:ext cx="435933" cy="391633"/>
          </a:xfrm>
        </p:spPr>
        <p:txBody>
          <a:bodyPr/>
          <a:lstStyle/>
          <a:p>
            <a:fld id="{D6BC0674-870A-4101-9690-44C07D097014}" type="slidenum">
              <a:rPr lang="en-US" sz="1600"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8</a:t>
            </a:fld>
            <a:endPar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234319516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t="20007" b="22369"/>
          <a:stretch>
            <a:fillRect/>
          </a:stretch>
        </p:blipFill>
        <p:spPr bwMode="auto">
          <a:xfrm>
            <a:off x="76200" y="5959475"/>
            <a:ext cx="1981200" cy="8223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6"/>
          <p:cNvSpPr txBox="1">
            <a:spLocks/>
          </p:cNvSpPr>
          <p:nvPr/>
        </p:nvSpPr>
        <p:spPr bwMode="auto">
          <a:xfrm>
            <a:off x="0" y="10640"/>
            <a:ext cx="9143999" cy="762000"/>
          </a:xfrm>
          <a:prstGeom prst="rect">
            <a:avLst/>
          </a:prstGeom>
          <a:solidFill>
            <a:schemeClr val="accent3">
              <a:lumMod val="40000"/>
              <a:lumOff val="6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r">
              <a:buNone/>
            </a:pPr>
            <a:r>
              <a:rPr lang="en-ZA" sz="2400" b="1" cap="small" dirty="0">
                <a:latin typeface="Arial" panose="020B0604020202020204" pitchFamily="34" charset="0"/>
                <a:cs typeface="Arial" panose="020B0604020202020204" pitchFamily="34" charset="0"/>
              </a:rPr>
              <a:t>2018/19 Cabinet Mandate Paper/Budget Priorities </a:t>
            </a:r>
            <a:endParaRPr lang="en-ZA" sz="2400" cap="small" dirty="0">
              <a:latin typeface="Arial" panose="020B0604020202020204" pitchFamily="34" charset="0"/>
              <a:cs typeface="Arial" panose="020B0604020202020204" pitchFamily="34" charset="0"/>
            </a:endParaRPr>
          </a:p>
        </p:txBody>
      </p:sp>
      <p:sp>
        <p:nvSpPr>
          <p:cNvPr id="5" name="Right Triangle 4"/>
          <p:cNvSpPr/>
          <p:nvPr/>
        </p:nvSpPr>
        <p:spPr>
          <a:xfrm flipH="1">
            <a:off x="8458200" y="5867400"/>
            <a:ext cx="685800" cy="990601"/>
          </a:xfrm>
          <a:prstGeom prst="rtTriangle">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Content Placeholder 2"/>
          <p:cNvSpPr txBox="1">
            <a:spLocks/>
          </p:cNvSpPr>
          <p:nvPr/>
        </p:nvSpPr>
        <p:spPr>
          <a:xfrm>
            <a:off x="152400" y="762001"/>
            <a:ext cx="8763000" cy="5257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en-ZA" sz="2900"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ZA" dirty="0">
              <a:solidFill>
                <a:schemeClr val="tx1"/>
              </a:solidFill>
              <a:latin typeface="Arial" panose="020B0604020202020204" pitchFamily="34" charset="0"/>
              <a:cs typeface="Arial" panose="020B0604020202020204" pitchFamily="34" charset="0"/>
            </a:endParaRPr>
          </a:p>
          <a:p>
            <a:pPr algn="just"/>
            <a:endParaRPr lang="en-GB" sz="20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676170" y="6416675"/>
            <a:ext cx="531627" cy="365125"/>
          </a:xfrm>
        </p:spPr>
        <p:txBody>
          <a:bodyPr/>
          <a:lstStyle/>
          <a:p>
            <a:fld id="{D6BC0674-870A-4101-9690-44C07D097014}" type="slidenum">
              <a:rPr lang="en-US" sz="1600"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9</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3" name="Table 2">
            <a:extLst>
              <a:ext uri="{FF2B5EF4-FFF2-40B4-BE49-F238E27FC236}">
                <a16:creationId xmlns:a16="http://schemas.microsoft.com/office/drawing/2014/main" xmlns="" id="{BBE01929-CD3D-A540-9C62-A6A799531998}"/>
              </a:ext>
            </a:extLst>
          </p:cNvPr>
          <p:cNvGraphicFramePr>
            <a:graphicFrameLocks noGrp="1"/>
          </p:cNvGraphicFramePr>
          <p:nvPr>
            <p:extLst>
              <p:ext uri="{D42A27DB-BD31-4B8C-83A1-F6EECF244321}">
                <p14:modId xmlns:p14="http://schemas.microsoft.com/office/powerpoint/2010/main" xmlns="" val="2571942195"/>
              </p:ext>
            </p:extLst>
          </p:nvPr>
        </p:nvGraphicFramePr>
        <p:xfrm>
          <a:off x="92148" y="856318"/>
          <a:ext cx="8959701" cy="5082469"/>
        </p:xfrm>
        <a:graphic>
          <a:graphicData uri="http://schemas.openxmlformats.org/drawingml/2006/table">
            <a:tbl>
              <a:tblPr firstRow="1" bandRow="1">
                <a:tableStyleId>{5C22544A-7EE6-4342-B048-85BDC9FD1C3A}</a:tableStyleId>
              </a:tblPr>
              <a:tblGrid>
                <a:gridCol w="4362985">
                  <a:extLst>
                    <a:ext uri="{9D8B030D-6E8A-4147-A177-3AD203B41FA5}">
                      <a16:colId xmlns:a16="http://schemas.microsoft.com/office/drawing/2014/main" xmlns="" val="232323873"/>
                    </a:ext>
                  </a:extLst>
                </a:gridCol>
                <a:gridCol w="4596716">
                  <a:extLst>
                    <a:ext uri="{9D8B030D-6E8A-4147-A177-3AD203B41FA5}">
                      <a16:colId xmlns:a16="http://schemas.microsoft.com/office/drawing/2014/main" xmlns="" val="1270532813"/>
                    </a:ext>
                  </a:extLst>
                </a:gridCol>
              </a:tblGrid>
              <a:tr h="526616">
                <a:tc>
                  <a:txBody>
                    <a:bodyPr/>
                    <a:lstStyle/>
                    <a:p>
                      <a:pPr marL="342900" indent="-342900" algn="l">
                        <a:buFont typeface="+mj-lt"/>
                        <a:buAutoNum type="arabicPeriod"/>
                      </a:pPr>
                      <a:r>
                        <a:rPr lang="en-ZA" sz="1200" b="1" kern="1200" dirty="0">
                          <a:solidFill>
                            <a:schemeClr val="tx1"/>
                          </a:solidFill>
                          <a:effectLst/>
                          <a:latin typeface="Arial" panose="020B0604020202020204" pitchFamily="34" charset="0"/>
                          <a:ea typeface="+mn-ea"/>
                          <a:cs typeface="Arial" panose="020B0604020202020204" pitchFamily="34" charset="0"/>
                        </a:rPr>
                        <a:t>JOB CREATION &amp; SMALL BUSINESS DEVELOPMENT </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4"/>
                        <a:tabLst/>
                        <a:defRPr/>
                      </a:pPr>
                      <a:r>
                        <a:rPr lang="en-ZA" sz="1200" b="1" kern="1200" dirty="0">
                          <a:solidFill>
                            <a:schemeClr val="tx1"/>
                          </a:solidFill>
                          <a:effectLst/>
                          <a:latin typeface="Arial" panose="020B0604020202020204" pitchFamily="34" charset="0"/>
                          <a:ea typeface="+mn-ea"/>
                          <a:cs typeface="Arial" panose="020B0604020202020204" pitchFamily="34" charset="0"/>
                        </a:rPr>
                        <a:t>LAND REFORM &amp; AGRICULTURAL DEVELOPMENT </a:t>
                      </a:r>
                      <a:endParaRPr lang="en-ZA"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6628195"/>
                  </a:ext>
                </a:extLst>
              </a:tr>
              <a:tr h="790563">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solidFill>
                            <a:schemeClr val="dk1"/>
                          </a:solidFill>
                          <a:effectLst/>
                          <a:latin typeface="Arial" panose="020B0604020202020204" pitchFamily="34" charset="0"/>
                          <a:ea typeface="+mn-ea"/>
                          <a:cs typeface="Arial" panose="020B0604020202020204" pitchFamily="34" charset="0"/>
                        </a:rPr>
                        <a:t>Implement 30% set-aside;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solidFill>
                            <a:schemeClr val="dk1"/>
                          </a:solidFill>
                          <a:effectLst/>
                          <a:latin typeface="Arial" panose="020B0604020202020204" pitchFamily="34" charset="0"/>
                          <a:ea typeface="+mn-ea"/>
                          <a:cs typeface="Arial" panose="020B0604020202020204" pitchFamily="34" charset="0"/>
                        </a:rPr>
                        <a:t>Localisation;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solidFill>
                            <a:schemeClr val="dk1"/>
                          </a:solidFill>
                          <a:effectLst/>
                          <a:latin typeface="Arial" panose="020B0604020202020204" pitchFamily="34" charset="0"/>
                          <a:ea typeface="+mn-ea"/>
                          <a:cs typeface="Arial" panose="020B0604020202020204" pitchFamily="34" charset="0"/>
                        </a:rPr>
                        <a:t>Integrated community development and community-based workers </a:t>
                      </a:r>
                      <a:endParaRPr lang="en-ZA" sz="1200" dirty="0">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solidFill>
                            <a:schemeClr val="dk1"/>
                          </a:solidFill>
                          <a:effectLst/>
                          <a:latin typeface="Arial" panose="020B0604020202020204" pitchFamily="34" charset="0"/>
                          <a:ea typeface="+mn-ea"/>
                          <a:cs typeface="Arial" panose="020B0604020202020204" pitchFamily="34" charset="0"/>
                        </a:rPr>
                        <a:t>Fast-track restitution settlement &amp; redistribution;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solidFill>
                            <a:schemeClr val="dk1"/>
                          </a:solidFill>
                          <a:effectLst/>
                          <a:latin typeface="Arial" panose="020B0604020202020204" pitchFamily="34" charset="0"/>
                          <a:ea typeface="+mn-ea"/>
                          <a:cs typeface="Arial" panose="020B0604020202020204" pitchFamily="34" charset="0"/>
                        </a:rPr>
                        <a:t>Implement farmer support; transform wildlife economy;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solidFill>
                            <a:schemeClr val="dk1"/>
                          </a:solidFill>
                          <a:effectLst/>
                          <a:latin typeface="Arial" panose="020B0604020202020204" pitchFamily="34" charset="0"/>
                          <a:ea typeface="+mn-ea"/>
                          <a:cs typeface="Arial" panose="020B0604020202020204" pitchFamily="34" charset="0"/>
                        </a:rPr>
                        <a:t>Off-take agreements for SMMEs &amp; cooperatives. </a:t>
                      </a:r>
                      <a:endParaRPr lang="en-ZA" sz="1200" dirty="0">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786686681"/>
                  </a:ext>
                </a:extLst>
              </a:tr>
              <a:tr h="439201">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2"/>
                        <a:tabLst/>
                        <a:defRPr/>
                      </a:pPr>
                      <a:r>
                        <a:rPr lang="en-ZA" sz="1200" b="1" kern="1200" dirty="0">
                          <a:solidFill>
                            <a:schemeClr val="tx1"/>
                          </a:solidFill>
                          <a:effectLst/>
                          <a:latin typeface="Arial" panose="020B0604020202020204" pitchFamily="34" charset="0"/>
                          <a:ea typeface="+mn-ea"/>
                          <a:cs typeface="Arial" panose="020B0604020202020204" pitchFamily="34" charset="0"/>
                        </a:rPr>
                        <a:t>YOUTH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5"/>
                        <a:tabLst/>
                        <a:defRPr/>
                      </a:pPr>
                      <a:r>
                        <a:rPr lang="en-ZA" sz="1200" b="1" kern="1200" dirty="0">
                          <a:solidFill>
                            <a:schemeClr val="dk1"/>
                          </a:solidFill>
                          <a:effectLst/>
                          <a:latin typeface="Arial" panose="020B0604020202020204" pitchFamily="34" charset="0"/>
                          <a:ea typeface="+mn-ea"/>
                          <a:cs typeface="Arial" panose="020B0604020202020204" pitchFamily="34" charset="0"/>
                        </a:rPr>
                        <a:t>COMPREHENSIVE SOCIAL PROTECTION, EDUCATION &amp; SKILLS </a:t>
                      </a:r>
                      <a:endParaRPr lang="en-ZA" sz="1200" dirty="0">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2492603174"/>
                  </a:ext>
                </a:extLst>
              </a:tr>
              <a:tr h="1141924">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solidFill>
                            <a:schemeClr val="dk1"/>
                          </a:solidFill>
                          <a:effectLst/>
                          <a:latin typeface="Arial" panose="020B0604020202020204" pitchFamily="34" charset="0"/>
                          <a:ea typeface="+mn-ea"/>
                          <a:cs typeface="Arial" panose="020B0604020202020204" pitchFamily="34" charset="0"/>
                        </a:rPr>
                        <a:t>Business opportunities for youth incl. internet;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solidFill>
                            <a:schemeClr val="dk1"/>
                          </a:solidFill>
                          <a:effectLst/>
                          <a:latin typeface="Arial" panose="020B0604020202020204" pitchFamily="34" charset="0"/>
                          <a:ea typeface="+mn-ea"/>
                          <a:cs typeface="Arial" panose="020B0604020202020204" pitchFamily="34" charset="0"/>
                        </a:rPr>
                        <a:t>Capacitate youth enterprises, also in tourism &amp; hospitality;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solidFill>
                            <a:schemeClr val="dk1"/>
                          </a:solidFill>
                          <a:effectLst/>
                          <a:latin typeface="Arial" panose="020B0604020202020204" pitchFamily="34" charset="0"/>
                          <a:ea typeface="+mn-ea"/>
                          <a:cs typeface="Arial" panose="020B0604020202020204" pitchFamily="34" charset="0"/>
                        </a:rPr>
                        <a:t>Upscale labour intensive programmes, internships, </a:t>
                      </a:r>
                      <a:r>
                        <a:rPr lang="en-ZA" sz="1200" kern="1200" dirty="0" err="1">
                          <a:solidFill>
                            <a:schemeClr val="dk1"/>
                          </a:solidFill>
                          <a:effectLst/>
                          <a:latin typeface="Arial" panose="020B0604020202020204" pitchFamily="34" charset="0"/>
                          <a:ea typeface="+mn-ea"/>
                          <a:cs typeface="Arial" panose="020B0604020202020204" pitchFamily="34" charset="0"/>
                        </a:rPr>
                        <a:t>learnerships</a:t>
                      </a:r>
                      <a:r>
                        <a:rPr lang="en-ZA" sz="1200" kern="1200" dirty="0">
                          <a:solidFill>
                            <a:schemeClr val="dk1"/>
                          </a:solidFill>
                          <a:effectLst/>
                          <a:latin typeface="Arial" panose="020B0604020202020204" pitchFamily="34" charset="0"/>
                          <a:ea typeface="+mn-ea"/>
                          <a:cs typeface="Arial" panose="020B0604020202020204" pitchFamily="34" charset="0"/>
                        </a:rPr>
                        <a:t> &amp; artisans </a:t>
                      </a:r>
                      <a:endParaRPr lang="en-ZA" sz="1200" dirty="0">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solidFill>
                            <a:schemeClr val="dk1"/>
                          </a:solidFill>
                          <a:effectLst/>
                          <a:latin typeface="Arial" panose="020B0604020202020204" pitchFamily="34" charset="0"/>
                          <a:ea typeface="+mn-ea"/>
                          <a:cs typeface="Arial" panose="020B0604020202020204" pitchFamily="34" charset="0"/>
                        </a:rPr>
                        <a:t>Implement NHI &amp; HIV/Aids &amp; TB Plan;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solidFill>
                            <a:schemeClr val="dk1"/>
                          </a:solidFill>
                          <a:effectLst/>
                          <a:latin typeface="Arial" panose="020B0604020202020204" pitchFamily="34" charset="0"/>
                          <a:ea typeface="+mn-ea"/>
                          <a:cs typeface="Arial" panose="020B0604020202020204" pitchFamily="34" charset="0"/>
                        </a:rPr>
                        <a:t>Expand ECD (Integrated approach to health, social &amp; learning elements);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solidFill>
                            <a:schemeClr val="dk1"/>
                          </a:solidFill>
                          <a:effectLst/>
                          <a:latin typeface="Arial" panose="020B0604020202020204" pitchFamily="34" charset="0"/>
                          <a:ea typeface="+mn-ea"/>
                          <a:cs typeface="Arial" panose="020B0604020202020204" pitchFamily="34" charset="0"/>
                        </a:rPr>
                        <a:t>Different pathways to work;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solidFill>
                            <a:schemeClr val="dk1"/>
                          </a:solidFill>
                          <a:effectLst/>
                          <a:latin typeface="Arial" panose="020B0604020202020204" pitchFamily="34" charset="0"/>
                          <a:ea typeface="+mn-ea"/>
                          <a:cs typeface="Arial" panose="020B0604020202020204" pitchFamily="34" charset="0"/>
                        </a:rPr>
                        <a:t>Free education for poor;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solidFill>
                            <a:schemeClr val="dk1"/>
                          </a:solidFill>
                          <a:effectLst/>
                          <a:latin typeface="Arial" panose="020B0604020202020204" pitchFamily="34" charset="0"/>
                          <a:ea typeface="+mn-ea"/>
                          <a:cs typeface="Arial" panose="020B0604020202020204" pitchFamily="34" charset="0"/>
                        </a:rPr>
                        <a:t>Expand student accommodation </a:t>
                      </a:r>
                      <a:endParaRPr lang="en-ZA" sz="1200" dirty="0">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507160453"/>
                  </a:ext>
                </a:extLst>
              </a:tr>
              <a:tr h="280197">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3"/>
                        <a:tabLst/>
                        <a:defRPr/>
                      </a:pPr>
                      <a:r>
                        <a:rPr lang="en-ZA" sz="1200" b="1" kern="1200" dirty="0">
                          <a:solidFill>
                            <a:schemeClr val="dk1"/>
                          </a:solidFill>
                          <a:effectLst/>
                          <a:latin typeface="Arial" panose="020B0604020202020204" pitchFamily="34" charset="0"/>
                          <a:ea typeface="+mn-ea"/>
                          <a:cs typeface="Arial" panose="020B0604020202020204" pitchFamily="34" charset="0"/>
                        </a:rPr>
                        <a:t>INFRASTRUCTURE SPENDING </a:t>
                      </a:r>
                      <a:endParaRPr lang="en-ZA"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6"/>
                        <a:tabLst/>
                        <a:defRPr/>
                      </a:pPr>
                      <a:r>
                        <a:rPr lang="en-ZA" sz="1200" b="1" kern="1200" dirty="0">
                          <a:solidFill>
                            <a:schemeClr val="dk1"/>
                          </a:solidFill>
                          <a:effectLst/>
                          <a:latin typeface="Arial" panose="020B0604020202020204" pitchFamily="34" charset="0"/>
                          <a:ea typeface="+mn-ea"/>
                          <a:cs typeface="Arial" panose="020B0604020202020204" pitchFamily="34" charset="0"/>
                        </a:rPr>
                        <a:t>INTEGRATED PLAN TO FIGHT CRIME </a:t>
                      </a:r>
                      <a:endParaRPr lang="en-ZA"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325718154"/>
                  </a:ext>
                </a:extLst>
              </a:tr>
              <a:tr h="966243">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solidFill>
                            <a:schemeClr val="dk1"/>
                          </a:solidFill>
                          <a:effectLst/>
                          <a:latin typeface="Arial" panose="020B0604020202020204" pitchFamily="34" charset="0"/>
                          <a:ea typeface="+mn-ea"/>
                          <a:cs typeface="Arial" panose="020B0604020202020204" pitchFamily="34" charset="0"/>
                        </a:rPr>
                        <a:t>Maintain real infrastructure spend;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solidFill>
                            <a:schemeClr val="dk1"/>
                          </a:solidFill>
                          <a:effectLst/>
                          <a:latin typeface="Arial" panose="020B0604020202020204" pitchFamily="34" charset="0"/>
                          <a:ea typeface="+mn-ea"/>
                          <a:cs typeface="Arial" panose="020B0604020202020204" pitchFamily="34" charset="0"/>
                        </a:rPr>
                        <a:t>Revitalise Township Industrial Parks &amp; technology innovation hubs;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solidFill>
                            <a:schemeClr val="dk1"/>
                          </a:solidFill>
                          <a:effectLst/>
                          <a:latin typeface="Arial" panose="020B0604020202020204" pitchFamily="34" charset="0"/>
                          <a:ea typeface="+mn-ea"/>
                          <a:cs typeface="Arial" panose="020B0604020202020204" pitchFamily="34" charset="0"/>
                        </a:rPr>
                        <a:t>Expand </a:t>
                      </a:r>
                      <a:r>
                        <a:rPr lang="en-ZA" sz="1200" kern="1200" dirty="0" err="1">
                          <a:solidFill>
                            <a:schemeClr val="dk1"/>
                          </a:solidFill>
                          <a:effectLst/>
                          <a:latin typeface="Arial" panose="020B0604020202020204" pitchFamily="34" charset="0"/>
                          <a:ea typeface="+mn-ea"/>
                          <a:cs typeface="Arial" panose="020B0604020202020204" pitchFamily="34" charset="0"/>
                        </a:rPr>
                        <a:t>Agriparks</a:t>
                      </a:r>
                      <a:r>
                        <a:rPr lang="en-ZA" sz="1200" kern="1200" dirty="0">
                          <a:solidFill>
                            <a:schemeClr val="dk1"/>
                          </a:solidFill>
                          <a:effectLst/>
                          <a:latin typeface="Arial" panose="020B0604020202020204" pitchFamily="34" charset="0"/>
                          <a:ea typeface="+mn-ea"/>
                          <a:cs typeface="Arial" panose="020B0604020202020204" pitchFamily="34" charset="0"/>
                        </a:rPr>
                        <a:t>; Rural roads, broadband &amp; water infrastructure; Maintenance, also local. </a:t>
                      </a:r>
                      <a:endParaRPr lang="en-ZA" sz="1200" dirty="0">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solidFill>
                            <a:schemeClr val="dk1"/>
                          </a:solidFill>
                          <a:effectLst/>
                          <a:latin typeface="Arial" panose="020B0604020202020204" pitchFamily="34" charset="0"/>
                          <a:ea typeface="+mn-ea"/>
                          <a:cs typeface="Arial" panose="020B0604020202020204" pitchFamily="34" charset="0"/>
                        </a:rPr>
                        <a:t>Combat violent protests;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solidFill>
                            <a:schemeClr val="dk1"/>
                          </a:solidFill>
                          <a:effectLst/>
                          <a:latin typeface="Arial" panose="020B0604020202020204" pitchFamily="34" charset="0"/>
                          <a:ea typeface="+mn-ea"/>
                          <a:cs typeface="Arial" panose="020B0604020202020204" pitchFamily="34" charset="0"/>
                        </a:rPr>
                        <a:t>Integrated Criminal Justice System &amp; National Identification System;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solidFill>
                            <a:schemeClr val="dk1"/>
                          </a:solidFill>
                          <a:effectLst/>
                          <a:latin typeface="Arial" panose="020B0604020202020204" pitchFamily="34" charset="0"/>
                          <a:ea typeface="+mn-ea"/>
                          <a:cs typeface="Arial" panose="020B0604020202020204" pitchFamily="34" charset="0"/>
                        </a:rPr>
                        <a:t>Fight corruption &amp; economic crimes;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solidFill>
                            <a:schemeClr val="dk1"/>
                          </a:solidFill>
                          <a:effectLst/>
                          <a:latin typeface="Arial" panose="020B0604020202020204" pitchFamily="34" charset="0"/>
                          <a:ea typeface="+mn-ea"/>
                          <a:cs typeface="Arial" panose="020B0604020202020204" pitchFamily="34" charset="0"/>
                        </a:rPr>
                        <a:t>Finalise border management and deployment </a:t>
                      </a:r>
                      <a:endParaRPr lang="en-ZA" sz="1200" dirty="0">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544795694"/>
                  </a:ext>
                </a:extLst>
              </a:tr>
              <a:tr h="263521">
                <a:tc gridSpan="2">
                  <a:txBody>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7"/>
                        <a:tabLst/>
                        <a:defRPr/>
                      </a:pPr>
                      <a:r>
                        <a:rPr lang="en-ZA" sz="1200" b="1" kern="1200" dirty="0">
                          <a:solidFill>
                            <a:schemeClr val="dk1"/>
                          </a:solidFill>
                          <a:effectLst/>
                          <a:latin typeface="Arial" panose="020B0604020202020204" pitchFamily="34" charset="0"/>
                          <a:ea typeface="+mn-ea"/>
                          <a:cs typeface="Arial" panose="020B0604020202020204" pitchFamily="34" charset="0"/>
                        </a:rPr>
                        <a:t>REGIONAL INTEGRATION &amp; DEVELOPMENT </a:t>
                      </a:r>
                      <a:endParaRPr lang="en-ZA" sz="1200" dirty="0">
                        <a:effectLst/>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just"/>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300423152"/>
                  </a:ext>
                </a:extLst>
              </a:tr>
              <a:tr h="526616">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dk1"/>
                          </a:solidFill>
                          <a:effectLst/>
                          <a:latin typeface="Arial" panose="020B0604020202020204" pitchFamily="34" charset="0"/>
                          <a:ea typeface="+mn-ea"/>
                          <a:cs typeface="Arial" panose="020B0604020202020204" pitchFamily="34" charset="0"/>
                        </a:rPr>
                        <a:t>Advancing national interest – SADC, BRICS &amp; Indian Ocean Rim Association </a:t>
                      </a:r>
                      <a:endParaRPr lang="en-ZA"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just"/>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425261513"/>
                  </a:ext>
                </a:extLst>
              </a:tr>
            </a:tbl>
          </a:graphicData>
        </a:graphic>
      </p:graphicFrame>
    </p:spTree>
    <p:extLst>
      <p:ext uri="{BB962C8B-B14F-4D97-AF65-F5344CB8AC3E}">
        <p14:creationId xmlns:p14="http://schemas.microsoft.com/office/powerpoint/2010/main" xmlns="" val="212305721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otalTime>24109</TotalTime>
  <Words>10209</Words>
  <Application>Microsoft Office PowerPoint</Application>
  <PresentationFormat>On-screen Show (4:3)</PresentationFormat>
  <Paragraphs>1840</Paragraphs>
  <Slides>77</Slides>
  <Notes>14</Notes>
  <HiddenSlides>0</HiddenSlides>
  <MMClips>0</MMClips>
  <ScaleCrop>false</ScaleCrop>
  <HeadingPairs>
    <vt:vector size="4" baseType="variant">
      <vt:variant>
        <vt:lpstr>Theme</vt:lpstr>
      </vt:variant>
      <vt:variant>
        <vt:i4>2</vt:i4>
      </vt:variant>
      <vt:variant>
        <vt:lpstr>Slide Titles</vt:lpstr>
      </vt:variant>
      <vt:variant>
        <vt:i4>77</vt:i4>
      </vt:variant>
    </vt:vector>
  </HeadingPairs>
  <TitlesOfParts>
    <vt:vector size="79" baseType="lpstr">
      <vt:lpstr>Office Theme</vt:lpstr>
      <vt:lpstr>Custom Design</vt:lpstr>
      <vt:lpstr>Department of Small Business Development (DSBD)</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Part A: Strategic Overview</vt:lpstr>
      <vt:lpstr>Slide 16</vt:lpstr>
      <vt:lpstr>Strategic Framework</vt:lpstr>
      <vt:lpstr>Strategic Framework</vt:lpstr>
      <vt:lpstr>Approach to Implementing the Mandate</vt:lpstr>
      <vt:lpstr>Value Chain Approach</vt:lpstr>
      <vt:lpstr>Strategic Framework</vt:lpstr>
      <vt:lpstr>Strategic Framework</vt:lpstr>
      <vt:lpstr>Strategic Framework  </vt:lpstr>
      <vt:lpstr>Slide 24</vt:lpstr>
      <vt:lpstr>External Environment</vt:lpstr>
      <vt:lpstr>External Environment</vt:lpstr>
      <vt:lpstr>External Environment</vt:lpstr>
      <vt:lpstr>External Environment</vt:lpstr>
      <vt:lpstr>External Environment</vt:lpstr>
      <vt:lpstr>Slide 30</vt:lpstr>
      <vt:lpstr>Organisational Environment</vt:lpstr>
      <vt:lpstr>Budget Programme Structure </vt:lpstr>
      <vt:lpstr>  ORGANISATIONAL STRUCTURE    </vt:lpstr>
      <vt:lpstr>Slide 34</vt:lpstr>
      <vt:lpstr>Slide 35</vt:lpstr>
      <vt:lpstr>Slide 36</vt:lpstr>
      <vt:lpstr>Overview of 2018/19 Budget and MTEF Estimates </vt:lpstr>
      <vt:lpstr>Total Budget Allocation 2016 - 2019 </vt:lpstr>
      <vt:lpstr>Economic Classification of 2018/19 Budget and MTEF Estimates </vt:lpstr>
      <vt:lpstr>  </vt:lpstr>
      <vt:lpstr>  </vt:lpstr>
      <vt:lpstr>2018/19 Economic Classification</vt:lpstr>
      <vt:lpstr>  </vt:lpstr>
      <vt:lpstr>  </vt:lpstr>
      <vt:lpstr>PART B: PROGRAMME PLANS</vt:lpstr>
      <vt:lpstr>PROGRAMME 1: ADMINISTRATION </vt:lpstr>
      <vt:lpstr>  </vt:lpstr>
      <vt:lpstr>  </vt:lpstr>
      <vt:lpstr>Programme 1: The Budget and MTEF </vt:lpstr>
      <vt:lpstr>Programme 1: Objectives and MTEF Targets</vt:lpstr>
      <vt:lpstr>PROGRAMME 1: OBJECTIVES and MTEF TARGETS</vt:lpstr>
      <vt:lpstr>Programme 1: Risk Identification and Mitigation</vt:lpstr>
      <vt:lpstr>PROGRAMME 2: SECTOR POLICY AND RESEARCH</vt:lpstr>
      <vt:lpstr> </vt:lpstr>
      <vt:lpstr>  </vt:lpstr>
      <vt:lpstr>Programme 2: The Budget and MTEF </vt:lpstr>
      <vt:lpstr> Programme 2: Objectives and MTEF Targets    </vt:lpstr>
      <vt:lpstr> Programme 2: Objectives and MTEF Targets    </vt:lpstr>
      <vt:lpstr> Programme 2: Objectives and MTEF Targets    </vt:lpstr>
      <vt:lpstr>Programme 2: Risk Identification and Mitigation </vt:lpstr>
      <vt:lpstr>PROGRAMME 3: INTEGRATED CO-OPERATIVES DEVELOPMENT </vt:lpstr>
      <vt:lpstr>Slide 62</vt:lpstr>
      <vt:lpstr>  </vt:lpstr>
      <vt:lpstr>Programme 3: The Budget and MTEF </vt:lpstr>
      <vt:lpstr>Programme 3: Objectives and MTEF Targets</vt:lpstr>
      <vt:lpstr>Programme 3: Objectives and MTEF Targets</vt:lpstr>
      <vt:lpstr>Programme 3: Risk Identification and Mitigation</vt:lpstr>
      <vt:lpstr>PROGRAMME 4:  ENTERPRISE DEVELOPMENT AND ENTREPRENEURSHIP</vt:lpstr>
      <vt:lpstr>Slide 69</vt:lpstr>
      <vt:lpstr>  </vt:lpstr>
      <vt:lpstr>Programme 4: The Budget and MTEF Targets </vt:lpstr>
      <vt:lpstr>Programme 4: Objectives and MTEF Targets</vt:lpstr>
      <vt:lpstr>Programme 4: Objectives and MTEF Targets</vt:lpstr>
      <vt:lpstr>Programme 4: Risk Identification and Mitigation</vt:lpstr>
      <vt:lpstr>PART C: LINKS TO OTHER PLANS</vt:lpstr>
      <vt:lpstr>Links To Other Plans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Small Business Development, Seda and Sefa</dc:title>
  <dc:creator>Tebogo Hlabioa</dc:creator>
  <cp:lastModifiedBy>PUMZA</cp:lastModifiedBy>
  <cp:revision>531</cp:revision>
  <cp:lastPrinted>2018-02-26T13:06:56Z</cp:lastPrinted>
  <dcterms:modified xsi:type="dcterms:W3CDTF">2018-05-03T10:25:16Z</dcterms:modified>
</cp:coreProperties>
</file>