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0"/>
  </p:notesMasterIdLst>
  <p:handoutMasterIdLst>
    <p:handoutMasterId r:id="rId41"/>
  </p:handoutMasterIdLst>
  <p:sldIdLst>
    <p:sldId id="429" r:id="rId2"/>
    <p:sldId id="584" r:id="rId3"/>
    <p:sldId id="495" r:id="rId4"/>
    <p:sldId id="561" r:id="rId5"/>
    <p:sldId id="562" r:id="rId6"/>
    <p:sldId id="585" r:id="rId7"/>
    <p:sldId id="560" r:id="rId8"/>
    <p:sldId id="526" r:id="rId9"/>
    <p:sldId id="571" r:id="rId10"/>
    <p:sldId id="456" r:id="rId11"/>
    <p:sldId id="483" r:id="rId12"/>
    <p:sldId id="530" r:id="rId13"/>
    <p:sldId id="529" r:id="rId14"/>
    <p:sldId id="569" r:id="rId15"/>
    <p:sldId id="527" r:id="rId16"/>
    <p:sldId id="574" r:id="rId17"/>
    <p:sldId id="458" r:id="rId18"/>
    <p:sldId id="570" r:id="rId19"/>
    <p:sldId id="457" r:id="rId20"/>
    <p:sldId id="461" r:id="rId21"/>
    <p:sldId id="484" r:id="rId22"/>
    <p:sldId id="487" r:id="rId23"/>
    <p:sldId id="528" r:id="rId24"/>
    <p:sldId id="575" r:id="rId25"/>
    <p:sldId id="463" r:id="rId26"/>
    <p:sldId id="464" r:id="rId27"/>
    <p:sldId id="576" r:id="rId28"/>
    <p:sldId id="591" r:id="rId29"/>
    <p:sldId id="586" r:id="rId30"/>
    <p:sldId id="587" r:id="rId31"/>
    <p:sldId id="588" r:id="rId32"/>
    <p:sldId id="589" r:id="rId33"/>
    <p:sldId id="578" r:id="rId34"/>
    <p:sldId id="583" r:id="rId35"/>
    <p:sldId id="580" r:id="rId36"/>
    <p:sldId id="582" r:id="rId37"/>
    <p:sldId id="581" r:id="rId38"/>
    <p:sldId id="451" r:id="rId3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521415D9-36F7-43E2-AB2F-B90AF26B5E84}">
      <p14:sectionLst xmlns:p14="http://schemas.microsoft.com/office/powerpoint/2010/main" xmlns="">
        <p14:section name="Default Section" id="{17BEA07C-DB5C-42CA-A4DB-38E3523B8023}">
          <p14:sldIdLst>
            <p14:sldId id="429"/>
            <p14:sldId id="584"/>
            <p14:sldId id="495"/>
            <p14:sldId id="561"/>
            <p14:sldId id="562"/>
            <p14:sldId id="585"/>
          </p14:sldIdLst>
        </p14:section>
        <p14:section name="Untitled Section" id="{F5F68037-4AEF-4CFD-ABD2-082EDECDE67A}">
          <p14:sldIdLst>
            <p14:sldId id="560"/>
            <p14:sldId id="526"/>
            <p14:sldId id="571"/>
            <p14:sldId id="456"/>
            <p14:sldId id="483"/>
            <p14:sldId id="530"/>
            <p14:sldId id="529"/>
            <p14:sldId id="569"/>
            <p14:sldId id="527"/>
            <p14:sldId id="574"/>
            <p14:sldId id="458"/>
            <p14:sldId id="570"/>
            <p14:sldId id="457"/>
            <p14:sldId id="461"/>
            <p14:sldId id="484"/>
            <p14:sldId id="487"/>
            <p14:sldId id="528"/>
            <p14:sldId id="575"/>
            <p14:sldId id="463"/>
            <p14:sldId id="464"/>
            <p14:sldId id="576"/>
            <p14:sldId id="591"/>
            <p14:sldId id="586"/>
            <p14:sldId id="587"/>
            <p14:sldId id="588"/>
            <p14:sldId id="589"/>
            <p14:sldId id="578"/>
            <p14:sldId id="583"/>
            <p14:sldId id="580"/>
            <p14:sldId id="582"/>
            <p14:sldId id="581"/>
            <p14:sldId id="45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BEFA1"/>
    <a:srgbClr val="73F188"/>
    <a:srgbClr val="85EFA1"/>
    <a:srgbClr val="D3FDE6"/>
    <a:srgbClr val="CC0000"/>
    <a:srgbClr val="CC3300"/>
    <a:srgbClr val="66FF33"/>
    <a:srgbClr val="C0C0C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250" autoAdjust="0"/>
    <p:restoredTop sz="94638" autoAdjust="0"/>
  </p:normalViewPr>
  <p:slideViewPr>
    <p:cSldViewPr>
      <p:cViewPr varScale="1">
        <p:scale>
          <a:sx n="116" d="100"/>
          <a:sy n="116" d="100"/>
        </p:scale>
        <p:origin x="-1494" y="-114"/>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3152" y="-112"/>
      </p:cViewPr>
      <p:guideLst>
        <p:guide orient="horz" pos="2928"/>
        <p:guide pos="220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4"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4339" name="Rectangle 3"/>
          <p:cNvSpPr>
            <a:spLocks noGrp="1" noChangeArrowheads="1"/>
          </p:cNvSpPr>
          <p:nvPr>
            <p:ph type="dt" sz="quarter" idx="1"/>
          </p:nvPr>
        </p:nvSpPr>
        <p:spPr bwMode="auto">
          <a:xfrm>
            <a:off x="3971928"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ChangeArrowheads="1"/>
          </p:cNvSpPr>
          <p:nvPr>
            <p:ph type="ftr" sz="quarter" idx="2"/>
          </p:nvPr>
        </p:nvSpPr>
        <p:spPr bwMode="auto">
          <a:xfrm>
            <a:off x="4" y="8831267"/>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4341" name="Rectangle 5"/>
          <p:cNvSpPr>
            <a:spLocks noGrp="1" noChangeArrowheads="1"/>
          </p:cNvSpPr>
          <p:nvPr>
            <p:ph type="sldNum" sz="quarter" idx="3"/>
          </p:nvPr>
        </p:nvSpPr>
        <p:spPr bwMode="auto">
          <a:xfrm>
            <a:off x="3971928" y="8831267"/>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BCA1521-2D0B-45BD-96F5-51100EC0D211}" type="slidenum">
              <a:rPr lang="en-US"/>
              <a:pPr>
                <a:defRPr/>
              </a:pPr>
              <a:t>‹#›</a:t>
            </a:fld>
            <a:endParaRPr lang="en-US"/>
          </a:p>
        </p:txBody>
      </p:sp>
    </p:spTree>
    <p:extLst>
      <p:ext uri="{BB962C8B-B14F-4D97-AF65-F5344CB8AC3E}">
        <p14:creationId xmlns:p14="http://schemas.microsoft.com/office/powerpoint/2010/main" xmlns="" val="584455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4"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1267" name="Rectangle 3"/>
          <p:cNvSpPr>
            <a:spLocks noGrp="1" noChangeArrowheads="1"/>
          </p:cNvSpPr>
          <p:nvPr>
            <p:ph type="dt" idx="1"/>
          </p:nvPr>
        </p:nvSpPr>
        <p:spPr bwMode="auto">
          <a:xfrm>
            <a:off x="3971928"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5040" y="4416429"/>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4" y="8831267"/>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1271" name="Rectangle 7"/>
          <p:cNvSpPr>
            <a:spLocks noGrp="1" noChangeArrowheads="1"/>
          </p:cNvSpPr>
          <p:nvPr>
            <p:ph type="sldNum" sz="quarter" idx="5"/>
          </p:nvPr>
        </p:nvSpPr>
        <p:spPr bwMode="auto">
          <a:xfrm>
            <a:off x="3971928" y="8831267"/>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FB73B8A-2467-4504-A579-64E4CE62944C}" type="slidenum">
              <a:rPr lang="en-US"/>
              <a:pPr>
                <a:defRPr/>
              </a:pPr>
              <a:t>‹#›</a:t>
            </a:fld>
            <a:endParaRPr lang="en-US"/>
          </a:p>
        </p:txBody>
      </p:sp>
    </p:spTree>
    <p:extLst>
      <p:ext uri="{BB962C8B-B14F-4D97-AF65-F5344CB8AC3E}">
        <p14:creationId xmlns:p14="http://schemas.microsoft.com/office/powerpoint/2010/main" xmlns="" val="4242495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DB22EAF1-DB8A-4801-945D-6631577B0752}" type="slidenum">
              <a:rPr lang="en-US" smtClean="0"/>
              <a:pPr/>
              <a:t>1</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xmlns="" val="1558497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18</a:t>
            </a:fld>
            <a:endParaRPr lang="en-US" dirty="0"/>
          </a:p>
        </p:txBody>
      </p:sp>
    </p:spTree>
    <p:extLst>
      <p:ext uri="{BB962C8B-B14F-4D97-AF65-F5344CB8AC3E}">
        <p14:creationId xmlns:p14="http://schemas.microsoft.com/office/powerpoint/2010/main" xmlns="" val="381514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1FB73B8A-2467-4504-A579-64E4CE62944C}" type="slidenum">
              <a:rPr lang="en-US" smtClean="0"/>
              <a:pPr>
                <a:defRPr/>
              </a:pPr>
              <a:t>19</a:t>
            </a:fld>
            <a:endParaRPr lang="en-US"/>
          </a:p>
        </p:txBody>
      </p:sp>
    </p:spTree>
    <p:extLst>
      <p:ext uri="{BB962C8B-B14F-4D97-AF65-F5344CB8AC3E}">
        <p14:creationId xmlns:p14="http://schemas.microsoft.com/office/powerpoint/2010/main" xmlns="" val="3270285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20</a:t>
            </a:fld>
            <a:endParaRPr lang="en-US" dirty="0"/>
          </a:p>
        </p:txBody>
      </p:sp>
    </p:spTree>
    <p:extLst>
      <p:ext uri="{BB962C8B-B14F-4D97-AF65-F5344CB8AC3E}">
        <p14:creationId xmlns:p14="http://schemas.microsoft.com/office/powerpoint/2010/main" xmlns="" val="1389690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1FB73B8A-2467-4504-A579-64E4CE62944C}" type="slidenum">
              <a:rPr lang="en-US" smtClean="0"/>
              <a:pPr>
                <a:defRPr/>
              </a:pPr>
              <a:t>25</a:t>
            </a:fld>
            <a:endParaRPr lang="en-US"/>
          </a:p>
        </p:txBody>
      </p:sp>
    </p:spTree>
    <p:extLst>
      <p:ext uri="{BB962C8B-B14F-4D97-AF65-F5344CB8AC3E}">
        <p14:creationId xmlns:p14="http://schemas.microsoft.com/office/powerpoint/2010/main" xmlns="" val="2995868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1FB73B8A-2467-4504-A579-64E4CE62944C}" type="slidenum">
              <a:rPr lang="en-US" smtClean="0"/>
              <a:pPr>
                <a:defRPr/>
              </a:pPr>
              <a:t>26</a:t>
            </a:fld>
            <a:endParaRPr lang="en-US"/>
          </a:p>
        </p:txBody>
      </p:sp>
    </p:spTree>
    <p:extLst>
      <p:ext uri="{BB962C8B-B14F-4D97-AF65-F5344CB8AC3E}">
        <p14:creationId xmlns:p14="http://schemas.microsoft.com/office/powerpoint/2010/main" xmlns="" val="3370666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38</a:t>
            </a:fld>
            <a:endParaRPr lang="en-US" dirty="0"/>
          </a:p>
        </p:txBody>
      </p:sp>
    </p:spTree>
    <p:extLst>
      <p:ext uri="{BB962C8B-B14F-4D97-AF65-F5344CB8AC3E}">
        <p14:creationId xmlns:p14="http://schemas.microsoft.com/office/powerpoint/2010/main" xmlns="" val="3371688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2</a:t>
            </a:fld>
            <a:endParaRPr lang="en-US" dirty="0"/>
          </a:p>
        </p:txBody>
      </p:sp>
    </p:spTree>
    <p:extLst>
      <p:ext uri="{BB962C8B-B14F-4D97-AF65-F5344CB8AC3E}">
        <p14:creationId xmlns:p14="http://schemas.microsoft.com/office/powerpoint/2010/main" xmlns="" val="3336037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3</a:t>
            </a:fld>
            <a:endParaRPr lang="en-US" dirty="0"/>
          </a:p>
        </p:txBody>
      </p:sp>
    </p:spTree>
    <p:extLst>
      <p:ext uri="{BB962C8B-B14F-4D97-AF65-F5344CB8AC3E}">
        <p14:creationId xmlns:p14="http://schemas.microsoft.com/office/powerpoint/2010/main" xmlns="" val="4032028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5</a:t>
            </a:fld>
            <a:endParaRPr lang="en-US" dirty="0"/>
          </a:p>
        </p:txBody>
      </p:sp>
    </p:spTree>
    <p:extLst>
      <p:ext uri="{BB962C8B-B14F-4D97-AF65-F5344CB8AC3E}">
        <p14:creationId xmlns:p14="http://schemas.microsoft.com/office/powerpoint/2010/main" xmlns="" val="4130359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7</a:t>
            </a:fld>
            <a:endParaRPr lang="en-US" dirty="0"/>
          </a:p>
        </p:txBody>
      </p:sp>
    </p:spTree>
    <p:extLst>
      <p:ext uri="{BB962C8B-B14F-4D97-AF65-F5344CB8AC3E}">
        <p14:creationId xmlns:p14="http://schemas.microsoft.com/office/powerpoint/2010/main" xmlns="" val="1854379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10</a:t>
            </a:fld>
            <a:endParaRPr lang="en-US" dirty="0"/>
          </a:p>
        </p:txBody>
      </p:sp>
    </p:spTree>
    <p:extLst>
      <p:ext uri="{BB962C8B-B14F-4D97-AF65-F5344CB8AC3E}">
        <p14:creationId xmlns:p14="http://schemas.microsoft.com/office/powerpoint/2010/main" xmlns="" val="3429463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12</a:t>
            </a:fld>
            <a:endParaRPr lang="en-US" dirty="0"/>
          </a:p>
        </p:txBody>
      </p:sp>
    </p:spTree>
    <p:extLst>
      <p:ext uri="{BB962C8B-B14F-4D97-AF65-F5344CB8AC3E}">
        <p14:creationId xmlns:p14="http://schemas.microsoft.com/office/powerpoint/2010/main" xmlns="" val="947012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14</a:t>
            </a:fld>
            <a:endParaRPr lang="en-US" dirty="0"/>
          </a:p>
        </p:txBody>
      </p:sp>
    </p:spTree>
    <p:extLst>
      <p:ext uri="{BB962C8B-B14F-4D97-AF65-F5344CB8AC3E}">
        <p14:creationId xmlns:p14="http://schemas.microsoft.com/office/powerpoint/2010/main" xmlns="" val="1040796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17</a:t>
            </a:fld>
            <a:endParaRPr lang="en-US" dirty="0"/>
          </a:p>
        </p:txBody>
      </p:sp>
    </p:spTree>
    <p:extLst>
      <p:ext uri="{BB962C8B-B14F-4D97-AF65-F5344CB8AC3E}">
        <p14:creationId xmlns:p14="http://schemas.microsoft.com/office/powerpoint/2010/main" xmlns="" val="11910750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BBCD59E4-65FC-441E-A917-17C35E1E7B9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2B29205B-8312-448B-BE82-22701F25C2C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038600"/>
          </a:xfrm>
        </p:spPr>
        <p:txBody>
          <a:bodyPr/>
          <a:lstStyle/>
          <a:p>
            <a:pPr lvl="0"/>
            <a:endParaRPr lang="en-US" noProof="0" smtClean="0"/>
          </a:p>
        </p:txBody>
      </p:sp>
      <p:sp>
        <p:nvSpPr>
          <p:cNvPr id="4" name="Rectangle 28"/>
          <p:cNvSpPr>
            <a:spLocks noGrp="1" noChangeArrowheads="1"/>
          </p:cNvSpPr>
          <p:nvPr>
            <p:ph type="sldNum" sz="quarter" idx="10"/>
          </p:nvPr>
        </p:nvSpPr>
        <p:spPr>
          <a:ln/>
        </p:spPr>
        <p:txBody>
          <a:bodyPr/>
          <a:lstStyle>
            <a:lvl1pPr>
              <a:defRPr/>
            </a:lvl1pPr>
          </a:lstStyle>
          <a:p>
            <a:pPr>
              <a:defRPr/>
            </a:pPr>
            <a:fld id="{EFF0DE55-C9E1-4D58-9DE9-40A97C6FB85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915F121E-B8E2-4A40-9D43-5AA78974B1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F32F162E-E292-4779-A655-CFC3FD2B4CC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sldNum" sz="quarter" idx="10"/>
          </p:nvPr>
        </p:nvSpPr>
        <p:spPr>
          <a:ln/>
        </p:spPr>
        <p:txBody>
          <a:bodyPr/>
          <a:lstStyle>
            <a:lvl1pPr>
              <a:defRPr/>
            </a:lvl1pPr>
          </a:lstStyle>
          <a:p>
            <a:pPr>
              <a:defRPr/>
            </a:pPr>
            <a:fld id="{B96E7FC9-6DEE-4F9C-865D-1BB7FAA83A1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sldNum" sz="quarter" idx="10"/>
          </p:nvPr>
        </p:nvSpPr>
        <p:spPr>
          <a:ln/>
        </p:spPr>
        <p:txBody>
          <a:bodyPr/>
          <a:lstStyle>
            <a:lvl1pPr>
              <a:defRPr/>
            </a:lvl1pPr>
          </a:lstStyle>
          <a:p>
            <a:pPr>
              <a:defRPr/>
            </a:pPr>
            <a:fld id="{9724CB2D-259E-4C7C-9351-1DBB10B7BAF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sldNum" sz="quarter" idx="10"/>
          </p:nvPr>
        </p:nvSpPr>
        <p:spPr>
          <a:ln/>
        </p:spPr>
        <p:txBody>
          <a:bodyPr/>
          <a:lstStyle>
            <a:lvl1pPr>
              <a:defRPr/>
            </a:lvl1pPr>
          </a:lstStyle>
          <a:p>
            <a:pPr>
              <a:defRPr/>
            </a:pPr>
            <a:fld id="{9E317431-DF1B-4CF6-8F04-4A0944332BB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D28B200-B474-44BF-91C6-866E75473A4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ABD4234-6940-4080-AA13-E07A9707F48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5F7D878-0541-4F57-A34D-0030707C78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1027" name="Picture 20" descr="dirclogo"/>
          <p:cNvPicPr>
            <a:picLocks noChangeAspect="1" noChangeArrowheads="1"/>
          </p:cNvPicPr>
          <p:nvPr userDrawn="1"/>
        </p:nvPicPr>
        <p:blipFill>
          <a:blip r:embed="rId14"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AFB58C7-C02A-491A-9E56-C892B056735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p:cNvSpPr>
            <a:spLocks noGrp="1" noChangeArrowheads="1"/>
          </p:cNvSpPr>
          <p:nvPr>
            <p:ph type="ctrTitle"/>
          </p:nvPr>
        </p:nvSpPr>
        <p:spPr>
          <a:xfrm>
            <a:off x="0" y="968375"/>
            <a:ext cx="8991600" cy="1470025"/>
          </a:xfrm>
        </p:spPr>
        <p:txBody>
          <a:bodyPr/>
          <a:lstStyle/>
          <a:p>
            <a:pPr eaLnBrk="1" hangingPunct="1"/>
            <a:r>
              <a:rPr lang="en-GB" smtClean="0"/>
              <a:t> </a:t>
            </a:r>
          </a:p>
        </p:txBody>
      </p:sp>
      <p:sp>
        <p:nvSpPr>
          <p:cNvPr id="3075" name="Rectangle 20"/>
          <p:cNvSpPr>
            <a:spLocks noGrp="1" noChangeArrowheads="1"/>
          </p:cNvSpPr>
          <p:nvPr>
            <p:ph type="subTitle" idx="1"/>
          </p:nvPr>
        </p:nvSpPr>
        <p:spPr>
          <a:xfrm>
            <a:off x="0" y="188640"/>
            <a:ext cx="8686800" cy="5616624"/>
          </a:xfrm>
        </p:spPr>
        <p:txBody>
          <a:bodyPr/>
          <a:lstStyle/>
          <a:p>
            <a:pPr eaLnBrk="1" hangingPunct="1"/>
            <a:endParaRPr lang="en-US" sz="2800" b="1" dirty="0" smtClean="0">
              <a:effectLst>
                <a:outerShdw blurRad="38100" dist="38100" dir="2700000" algn="tl">
                  <a:srgbClr val="000000">
                    <a:alpha val="43137"/>
                  </a:srgbClr>
                </a:outerShdw>
              </a:effectLst>
            </a:endParaRPr>
          </a:p>
          <a:p>
            <a:pPr eaLnBrk="1" hangingPunct="1"/>
            <a:r>
              <a:rPr lang="en-US" sz="2800" b="1" dirty="0">
                <a:effectLst>
                  <a:outerShdw blurRad="38100" dist="38100" dir="2700000" algn="tl">
                    <a:srgbClr val="000000">
                      <a:alpha val="43137"/>
                    </a:srgbClr>
                  </a:outerShdw>
                </a:effectLst>
              </a:rPr>
              <a:t>PRESENTATION </a:t>
            </a:r>
            <a:r>
              <a:rPr lang="en-US" sz="2800" b="1" dirty="0" smtClean="0">
                <a:effectLst>
                  <a:outerShdw blurRad="38100" dist="38100" dir="2700000" algn="tl">
                    <a:srgbClr val="000000">
                      <a:alpha val="43137"/>
                    </a:srgbClr>
                  </a:outerShdw>
                </a:effectLst>
              </a:rPr>
              <a:t>ON THE </a:t>
            </a:r>
          </a:p>
          <a:p>
            <a:pPr eaLnBrk="1" hangingPunct="1"/>
            <a:r>
              <a:rPr lang="en-US" sz="2800" b="1" dirty="0" smtClean="0">
                <a:effectLst>
                  <a:outerShdw blurRad="38100" dist="38100" dir="2700000" algn="tl">
                    <a:srgbClr val="000000">
                      <a:alpha val="43137"/>
                    </a:srgbClr>
                  </a:outerShdw>
                </a:effectLst>
              </a:rPr>
              <a:t> ANNUAL PERFORMANCE PLAN 2018/19</a:t>
            </a:r>
          </a:p>
          <a:p>
            <a:pPr eaLnBrk="1" hangingPunct="1"/>
            <a:r>
              <a:rPr lang="en-US" sz="2800" b="1" dirty="0" smtClean="0">
                <a:effectLst>
                  <a:outerShdw blurRad="38100" dist="38100" dir="2700000" algn="tl">
                    <a:srgbClr val="000000">
                      <a:alpha val="43137"/>
                    </a:srgbClr>
                  </a:outerShdw>
                </a:effectLst>
              </a:rPr>
              <a:t>OF THE </a:t>
            </a:r>
          </a:p>
          <a:p>
            <a:pPr eaLnBrk="1" hangingPunct="1"/>
            <a:r>
              <a:rPr lang="en-US" sz="2800" b="1" dirty="0" smtClean="0">
                <a:effectLst>
                  <a:outerShdw blurRad="38100" dist="38100" dir="2700000" algn="tl">
                    <a:srgbClr val="000000">
                      <a:alpha val="43137"/>
                    </a:srgbClr>
                  </a:outerShdw>
                </a:effectLst>
              </a:rPr>
              <a:t>DEPARTMENT OF </a:t>
            </a:r>
          </a:p>
          <a:p>
            <a:pPr eaLnBrk="1" hangingPunct="1"/>
            <a:r>
              <a:rPr lang="en-US" sz="2800" b="1" dirty="0" smtClean="0">
                <a:effectLst>
                  <a:outerShdw blurRad="38100" dist="38100" dir="2700000" algn="tl">
                    <a:srgbClr val="000000">
                      <a:alpha val="43137"/>
                    </a:srgbClr>
                  </a:outerShdw>
                </a:effectLst>
              </a:rPr>
              <a:t>INTERNATIONAL RELATIONS </a:t>
            </a:r>
          </a:p>
          <a:p>
            <a:pPr eaLnBrk="1" hangingPunct="1"/>
            <a:r>
              <a:rPr lang="en-US" sz="2800" b="1" dirty="0" smtClean="0">
                <a:effectLst>
                  <a:outerShdw blurRad="38100" dist="38100" dir="2700000" algn="tl">
                    <a:srgbClr val="000000">
                      <a:alpha val="43137"/>
                    </a:srgbClr>
                  </a:outerShdw>
                </a:effectLst>
              </a:rPr>
              <a:t>AND</a:t>
            </a:r>
          </a:p>
          <a:p>
            <a:pPr eaLnBrk="1" hangingPunct="1"/>
            <a:r>
              <a:rPr lang="en-US" sz="2800" b="1" dirty="0" smtClean="0">
                <a:effectLst>
                  <a:outerShdw blurRad="38100" dist="38100" dir="2700000" algn="tl">
                    <a:srgbClr val="000000">
                      <a:alpha val="43137"/>
                    </a:srgbClr>
                  </a:outerShdw>
                </a:effectLst>
              </a:rPr>
              <a:t>COOPERATION</a:t>
            </a:r>
            <a:endParaRPr lang="en-US" sz="2800" b="1" dirty="0">
              <a:effectLst>
                <a:outerShdw blurRad="38100" dist="38100" dir="2700000" algn="tl">
                  <a:srgbClr val="000000">
                    <a:alpha val="43137"/>
                  </a:srgbClr>
                </a:outerShdw>
              </a:effectLst>
            </a:endParaRPr>
          </a:p>
          <a:p>
            <a:pPr eaLnBrk="1" hangingPunct="1"/>
            <a:endParaRPr lang="en-US" sz="2800" b="1" dirty="0" smtClean="0">
              <a:effectLst>
                <a:outerShdw blurRad="38100" dist="38100" dir="2700000" algn="tl">
                  <a:srgbClr val="000000">
                    <a:alpha val="43137"/>
                  </a:srgbClr>
                </a:outerShdw>
              </a:effectLst>
            </a:endParaRPr>
          </a:p>
          <a:p>
            <a:pPr eaLnBrk="1" hangingPunct="1"/>
            <a:r>
              <a:rPr lang="en-US" sz="2800" b="1" dirty="0" smtClean="0">
                <a:effectLst>
                  <a:outerShdw blurRad="38100" dist="38100" dir="2700000" algn="tl">
                    <a:srgbClr val="000000">
                      <a:alpha val="43137"/>
                    </a:srgbClr>
                  </a:outerShdw>
                </a:effectLst>
              </a:rPr>
              <a:t>25 APRIL 2018</a:t>
            </a:r>
          </a:p>
          <a:p>
            <a:pPr algn="r" eaLnBrk="1" hangingPunct="1"/>
            <a:r>
              <a:rPr lang="en-GB" sz="4800" b="1" dirty="0" smtClean="0"/>
              <a:t>         </a:t>
            </a:r>
          </a:p>
        </p:txBody>
      </p:sp>
    </p:spTree>
    <p:extLst>
      <p:ext uri="{BB962C8B-B14F-4D97-AF65-F5344CB8AC3E}">
        <p14:creationId xmlns:p14="http://schemas.microsoft.com/office/powerpoint/2010/main" xmlns="" val="2381799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082" y="0"/>
            <a:ext cx="8229600" cy="404664"/>
          </a:xfrm>
        </p:spPr>
        <p:txBody>
          <a:bodyPr/>
          <a:lstStyle/>
          <a:p>
            <a:r>
              <a:rPr lang="en-ZA" sz="2800" dirty="0" smtClean="0"/>
              <a:t>Programme 2: International Relations </a:t>
            </a:r>
            <a:endParaRPr lang="en-ZA" sz="2800" dirty="0"/>
          </a:p>
        </p:txBody>
      </p:sp>
      <p:sp>
        <p:nvSpPr>
          <p:cNvPr id="3" name="Content Placeholder 2"/>
          <p:cNvSpPr>
            <a:spLocks noGrp="1"/>
          </p:cNvSpPr>
          <p:nvPr>
            <p:ph idx="1"/>
          </p:nvPr>
        </p:nvSpPr>
        <p:spPr>
          <a:xfrm>
            <a:off x="143390" y="620688"/>
            <a:ext cx="8856983" cy="5760640"/>
          </a:xfrm>
        </p:spPr>
        <p:txBody>
          <a:bodyPr/>
          <a:lstStyle/>
          <a:p>
            <a:pPr marL="400050" lvl="1" indent="-342900" algn="just" eaLnBrk="1" fontAlgn="auto" hangingPunct="1">
              <a:spcBef>
                <a:spcPts val="0"/>
              </a:spcBef>
              <a:spcAft>
                <a:spcPts val="1200"/>
              </a:spcAft>
              <a:buFont typeface="Arial" panose="020B0604020202020204" pitchFamily="34" charset="0"/>
              <a:buChar char="•"/>
              <a:defRPr/>
            </a:pPr>
            <a:r>
              <a:rPr lang="en-ZA" sz="2200" kern="1200" dirty="0" smtClean="0"/>
              <a:t>Bilateral </a:t>
            </a:r>
            <a:r>
              <a:rPr lang="en-ZA" sz="2200" kern="1200" dirty="0"/>
              <a:t>engagements </a:t>
            </a:r>
            <a:r>
              <a:rPr lang="en-ZA" sz="2200" kern="1200" dirty="0" smtClean="0"/>
              <a:t>are the </a:t>
            </a:r>
            <a:r>
              <a:rPr lang="en-ZA" sz="2200" kern="1200" dirty="0"/>
              <a:t>basis for strengthening political and economic relations </a:t>
            </a:r>
            <a:r>
              <a:rPr lang="en-ZA" sz="2200" kern="1200" dirty="0" smtClean="0"/>
              <a:t>and provide the platform to </a:t>
            </a:r>
            <a:r>
              <a:rPr lang="en-ZA" sz="2200" dirty="0" smtClean="0"/>
              <a:t>advance </a:t>
            </a:r>
            <a:r>
              <a:rPr lang="en-ZA" sz="2200" dirty="0"/>
              <a:t>national </a:t>
            </a:r>
            <a:r>
              <a:rPr lang="en-ZA" sz="2200" dirty="0" smtClean="0"/>
              <a:t>priorities and </a:t>
            </a:r>
            <a:r>
              <a:rPr lang="en-ZA" sz="2200" dirty="0"/>
              <a:t>to </a:t>
            </a:r>
            <a:r>
              <a:rPr lang="en-ZA" sz="2200" dirty="0" smtClean="0"/>
              <a:t>lobby </a:t>
            </a:r>
            <a:r>
              <a:rPr lang="en-ZA" sz="2200" dirty="0"/>
              <a:t>support for multilateral engagements and common </a:t>
            </a:r>
            <a:r>
              <a:rPr lang="en-ZA" sz="2200" dirty="0" smtClean="0"/>
              <a:t>positions.</a:t>
            </a:r>
          </a:p>
          <a:p>
            <a:pPr marL="400050" lvl="1" indent="-342900" algn="just" eaLnBrk="1" fontAlgn="auto" hangingPunct="1">
              <a:spcBef>
                <a:spcPts val="0"/>
              </a:spcBef>
              <a:spcAft>
                <a:spcPts val="1200"/>
              </a:spcAft>
              <a:buFont typeface="Arial" panose="020B0604020202020204" pitchFamily="34" charset="0"/>
              <a:buChar char="•"/>
              <a:defRPr/>
            </a:pPr>
            <a:r>
              <a:rPr lang="en-US" sz="2200" dirty="0" smtClean="0"/>
              <a:t>Bilateral mechanisms enable us to address our domestic imperatives as well as meet our shared aspirations at continental and global levels. These engagements remain important vehicles for cooperation and promoting SA’s national priorities as reflected in the NDP.</a:t>
            </a:r>
          </a:p>
          <a:p>
            <a:pPr marL="400050" lvl="1" indent="-342900" algn="just" eaLnBrk="1" fontAlgn="auto" hangingPunct="1">
              <a:spcBef>
                <a:spcPts val="0"/>
              </a:spcBef>
              <a:spcAft>
                <a:spcPts val="1200"/>
              </a:spcAft>
              <a:buFont typeface="Arial" panose="020B0604020202020204" pitchFamily="34" charset="0"/>
              <a:buChar char="•"/>
              <a:defRPr/>
            </a:pPr>
            <a:r>
              <a:rPr lang="en-US" sz="2200" dirty="0" smtClean="0"/>
              <a:t>Through these engagements,  the priority needs of Africa and the South are pursued and bilateral relations are further deepened and expanded.</a:t>
            </a:r>
            <a:endParaRPr lang="en-ZA" sz="2200" dirty="0" smtClean="0"/>
          </a:p>
          <a:p>
            <a:endParaRPr lang="en-ZA" dirty="0"/>
          </a:p>
        </p:txBody>
      </p:sp>
    </p:spTree>
    <p:extLst>
      <p:ext uri="{BB962C8B-B14F-4D97-AF65-F5344CB8AC3E}">
        <p14:creationId xmlns:p14="http://schemas.microsoft.com/office/powerpoint/2010/main" xmlns="" val="773043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490066"/>
          </a:xfrm>
        </p:spPr>
        <p:txBody>
          <a:bodyPr/>
          <a:lstStyle/>
          <a:p>
            <a:r>
              <a:rPr lang="en-US" sz="2800" dirty="0" smtClean="0"/>
              <a:t>Programme 2: International Relations </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145928265"/>
              </p:ext>
            </p:extLst>
          </p:nvPr>
        </p:nvGraphicFramePr>
        <p:xfrm>
          <a:off x="127229" y="764704"/>
          <a:ext cx="8909266" cy="3888432"/>
        </p:xfrm>
        <a:graphic>
          <a:graphicData uri="http://schemas.openxmlformats.org/drawingml/2006/table">
            <a:tbl>
              <a:tblPr firstRow="1" bandRow="1">
                <a:tableStyleId>{5C22544A-7EE6-4342-B048-85BDC9FD1C3A}</a:tableStyleId>
              </a:tblPr>
              <a:tblGrid>
                <a:gridCol w="1767127">
                  <a:extLst>
                    <a:ext uri="{9D8B030D-6E8A-4147-A177-3AD203B41FA5}">
                      <a16:colId xmlns:a16="http://schemas.microsoft.com/office/drawing/2014/main" xmlns="" val="20000"/>
                    </a:ext>
                  </a:extLst>
                </a:gridCol>
                <a:gridCol w="4549852">
                  <a:extLst>
                    <a:ext uri="{9D8B030D-6E8A-4147-A177-3AD203B41FA5}">
                      <a16:colId xmlns:a16="http://schemas.microsoft.com/office/drawing/2014/main" xmlns="" val="20001"/>
                    </a:ext>
                  </a:extLst>
                </a:gridCol>
                <a:gridCol w="2592287">
                  <a:extLst>
                    <a:ext uri="{9D8B030D-6E8A-4147-A177-3AD203B41FA5}">
                      <a16:colId xmlns:a16="http://schemas.microsoft.com/office/drawing/2014/main" xmlns="" val="20002"/>
                    </a:ext>
                  </a:extLst>
                </a:gridCol>
              </a:tblGrid>
              <a:tr h="777686">
                <a:tc>
                  <a:txBody>
                    <a:bodyPr/>
                    <a:lstStyle/>
                    <a:p>
                      <a:r>
                        <a:rPr lang="en-US" dirty="0" smtClean="0">
                          <a:solidFill>
                            <a:schemeClr val="tx1"/>
                          </a:solidFill>
                        </a:rPr>
                        <a:t>Strategic Objectives</a:t>
                      </a:r>
                      <a:endParaRPr lang="en-ZA" dirty="0">
                        <a:solidFill>
                          <a:schemeClr val="tx1"/>
                        </a:solidFill>
                      </a:endParaRPr>
                    </a:p>
                  </a:txBody>
                  <a:tcPr>
                    <a:solidFill>
                      <a:srgbClr val="00B050"/>
                    </a:solidFill>
                  </a:tcPr>
                </a:tc>
                <a:tc>
                  <a:txBody>
                    <a:bodyPr/>
                    <a:lstStyle/>
                    <a:p>
                      <a:pPr algn="ctr"/>
                      <a:r>
                        <a:rPr lang="en-US" dirty="0" smtClean="0">
                          <a:solidFill>
                            <a:schemeClr val="tx1"/>
                          </a:solidFill>
                        </a:rPr>
                        <a:t>2018/19 Target</a:t>
                      </a:r>
                      <a:endParaRPr lang="en-ZA" dirty="0">
                        <a:solidFill>
                          <a:schemeClr val="tx1"/>
                        </a:solidFill>
                      </a:endParaRPr>
                    </a:p>
                  </a:txBody>
                  <a:tcPr>
                    <a:solidFill>
                      <a:srgbClr val="00B050"/>
                    </a:solidFill>
                  </a:tcPr>
                </a:tc>
                <a:tc>
                  <a:txBody>
                    <a:bodyPr/>
                    <a:lstStyle/>
                    <a:p>
                      <a:r>
                        <a:rPr lang="en-US" dirty="0" smtClean="0">
                          <a:solidFill>
                            <a:schemeClr val="tx1"/>
                          </a:solidFill>
                        </a:rPr>
                        <a:t>Strategic Plan Targets</a:t>
                      </a:r>
                      <a:endParaRPr lang="en-ZA" dirty="0">
                        <a:solidFill>
                          <a:schemeClr val="tx1"/>
                        </a:solidFill>
                      </a:endParaRPr>
                    </a:p>
                  </a:txBody>
                  <a:tcPr>
                    <a:solidFill>
                      <a:srgbClr val="00B050"/>
                    </a:solidFill>
                  </a:tcPr>
                </a:tc>
                <a:extLst>
                  <a:ext uri="{0D108BD9-81ED-4DB2-BD59-A6C34878D82A}">
                    <a16:rowId xmlns:a16="http://schemas.microsoft.com/office/drawing/2014/main" xmlns="" val="10000"/>
                  </a:ext>
                </a:extLst>
              </a:tr>
              <a:tr h="3110746">
                <a:tc>
                  <a:txBody>
                    <a:bodyPr/>
                    <a:lstStyle/>
                    <a:p>
                      <a:endParaRPr lang="en-US" dirty="0" smtClean="0"/>
                    </a:p>
                    <a:p>
                      <a:endParaRPr lang="en-US" dirty="0" smtClean="0"/>
                    </a:p>
                    <a:p>
                      <a:r>
                        <a:rPr lang="en-US" dirty="0" smtClean="0"/>
                        <a:t>South Africa’s political, economic and social relations strengthened and consolidated</a:t>
                      </a:r>
                      <a:endParaRPr lang="en-ZA" dirty="0"/>
                    </a:p>
                  </a:txBody>
                  <a:tcPr>
                    <a:solidFill>
                      <a:srgbClr val="7BEFA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solidFill>
                            <a:schemeClr val="tx1"/>
                          </a:solidFill>
                        </a:rPr>
                        <a:t>Utilise</a:t>
                      </a:r>
                      <a:r>
                        <a:rPr lang="en-US" sz="1800" dirty="0" smtClean="0">
                          <a:solidFill>
                            <a:schemeClr val="tx1"/>
                          </a:solidFill>
                        </a:rPr>
                        <a:t> 15 structured bilateral mechanisms and 20 high level visits in pursuit of South Africa’s national interest, particularly the five national priorities and the nine point plan and pursuing the interest of the continent and the global South</a:t>
                      </a:r>
                      <a:endParaRPr lang="en-ZA" sz="1800" dirty="0" smtClean="0">
                        <a:solidFill>
                          <a:schemeClr val="tx1"/>
                        </a:solidFill>
                      </a:endParaRPr>
                    </a:p>
                  </a:txBody>
                  <a:tcPr>
                    <a:solidFill>
                      <a:srgbClr val="7BEFA1"/>
                    </a:solidFill>
                  </a:tcPr>
                </a:tc>
                <a:tc>
                  <a:txBody>
                    <a:bodyPr/>
                    <a:lstStyle/>
                    <a:p>
                      <a:endParaRPr lang="en-US" dirty="0" smtClean="0"/>
                    </a:p>
                    <a:p>
                      <a:endParaRPr lang="en-US" dirty="0" smtClean="0"/>
                    </a:p>
                    <a:p>
                      <a:r>
                        <a:rPr lang="en-US" dirty="0" smtClean="0"/>
                        <a:t>Outcomes of the structured mechanisms and high level visits to contribute towards the </a:t>
                      </a:r>
                      <a:r>
                        <a:rPr lang="en-US" sz="1800" dirty="0" smtClean="0">
                          <a:solidFill>
                            <a:schemeClr val="tx1"/>
                          </a:solidFill>
                        </a:rPr>
                        <a:t>five national priorities and the nine point plan </a:t>
                      </a:r>
                      <a:endParaRPr lang="en-ZA" dirty="0"/>
                    </a:p>
                  </a:txBody>
                  <a:tcPr>
                    <a:solidFill>
                      <a:srgbClr val="7BEFA1"/>
                    </a:solidFill>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11</a:t>
            </a:fld>
            <a:endParaRPr lang="en-GB"/>
          </a:p>
        </p:txBody>
      </p:sp>
    </p:spTree>
    <p:extLst>
      <p:ext uri="{BB962C8B-B14F-4D97-AF65-F5344CB8AC3E}">
        <p14:creationId xmlns:p14="http://schemas.microsoft.com/office/powerpoint/2010/main" xmlns="" val="864916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082" y="0"/>
            <a:ext cx="8229600" cy="404664"/>
          </a:xfrm>
        </p:spPr>
        <p:txBody>
          <a:bodyPr/>
          <a:lstStyle/>
          <a:p>
            <a:r>
              <a:rPr lang="en-ZA" sz="2800" dirty="0" smtClean="0"/>
              <a:t>Programme 2: International Relations </a:t>
            </a:r>
            <a:endParaRPr lang="en-ZA" sz="2800" dirty="0"/>
          </a:p>
        </p:txBody>
      </p:sp>
      <p:sp>
        <p:nvSpPr>
          <p:cNvPr id="3" name="Content Placeholder 2"/>
          <p:cNvSpPr>
            <a:spLocks noGrp="1"/>
          </p:cNvSpPr>
          <p:nvPr>
            <p:ph idx="1"/>
          </p:nvPr>
        </p:nvSpPr>
        <p:spPr>
          <a:xfrm>
            <a:off x="143390" y="404664"/>
            <a:ext cx="8856983" cy="5184576"/>
          </a:xfrm>
        </p:spPr>
        <p:txBody>
          <a:bodyPr/>
          <a:lstStyle/>
          <a:p>
            <a:pPr algn="just">
              <a:spcBef>
                <a:spcPts val="0"/>
              </a:spcBef>
              <a:spcAft>
                <a:spcPts val="600"/>
              </a:spcAft>
            </a:pPr>
            <a:r>
              <a:rPr lang="en-GB" dirty="0"/>
              <a:t>The department is committed to utilise its mission footprint to engage in economic diplomacy to contribute to the achievement of SA’s domestic priorities.</a:t>
            </a:r>
          </a:p>
          <a:p>
            <a:pPr algn="just">
              <a:spcBef>
                <a:spcPts val="0"/>
              </a:spcBef>
              <a:spcAft>
                <a:spcPts val="600"/>
              </a:spcAft>
            </a:pPr>
            <a:r>
              <a:rPr lang="en-ZA" dirty="0" smtClean="0"/>
              <a:t>These initiatives undertaken by the missions through hosting /participating in trade seminars, tourism promotion, engagement with chamber of commerce, potential investors and relevant government ministries  contribute to the following:</a:t>
            </a:r>
          </a:p>
          <a:p>
            <a:pPr algn="just">
              <a:spcBef>
                <a:spcPts val="0"/>
              </a:spcBef>
              <a:spcAft>
                <a:spcPts val="600"/>
              </a:spcAft>
              <a:buFont typeface="Wingdings" panose="05000000000000000000" pitchFamily="2" charset="2"/>
              <a:buChar char="v"/>
            </a:pPr>
            <a:r>
              <a:rPr lang="en-ZA" dirty="0" smtClean="0"/>
              <a:t> the increase of value-added exports; </a:t>
            </a:r>
          </a:p>
          <a:p>
            <a:pPr algn="just">
              <a:spcBef>
                <a:spcPts val="0"/>
              </a:spcBef>
              <a:spcAft>
                <a:spcPts val="600"/>
              </a:spcAft>
              <a:buFont typeface="Wingdings" panose="05000000000000000000" pitchFamily="2" charset="2"/>
              <a:buChar char="v"/>
            </a:pPr>
            <a:r>
              <a:rPr lang="en-ZA" dirty="0" smtClean="0"/>
              <a:t>attract Foreign Direct Investment to priority sectors (NGP and IPAP); </a:t>
            </a:r>
          </a:p>
          <a:p>
            <a:pPr algn="just">
              <a:spcBef>
                <a:spcPts val="0"/>
              </a:spcBef>
              <a:spcAft>
                <a:spcPts val="600"/>
              </a:spcAft>
              <a:buFont typeface="Wingdings" panose="05000000000000000000" pitchFamily="2" charset="2"/>
              <a:buChar char="v"/>
            </a:pPr>
            <a:r>
              <a:rPr lang="en-ZA" dirty="0" smtClean="0"/>
              <a:t>promote </a:t>
            </a:r>
            <a:r>
              <a:rPr lang="en-ZA" dirty="0"/>
              <a:t>the removal of non tariff </a:t>
            </a:r>
            <a:r>
              <a:rPr lang="en-ZA" dirty="0" smtClean="0"/>
              <a:t>barriers;</a:t>
            </a:r>
          </a:p>
          <a:p>
            <a:pPr algn="just">
              <a:spcBef>
                <a:spcPts val="0"/>
              </a:spcBef>
              <a:spcAft>
                <a:spcPts val="600"/>
              </a:spcAft>
              <a:buFont typeface="Wingdings" panose="05000000000000000000" pitchFamily="2" charset="2"/>
              <a:buChar char="v"/>
            </a:pPr>
            <a:r>
              <a:rPr lang="en-ZA" dirty="0" smtClean="0"/>
              <a:t>address </a:t>
            </a:r>
            <a:r>
              <a:rPr lang="en-ZA" dirty="0"/>
              <a:t>SA’s skills shortages through the transfer of technology and training opportunities </a:t>
            </a:r>
            <a:r>
              <a:rPr lang="en-ZA" dirty="0" smtClean="0"/>
              <a:t>and;</a:t>
            </a:r>
          </a:p>
          <a:p>
            <a:pPr algn="just">
              <a:spcBef>
                <a:spcPts val="0"/>
              </a:spcBef>
              <a:spcAft>
                <a:spcPts val="600"/>
              </a:spcAft>
              <a:buFont typeface="Wingdings" panose="05000000000000000000" pitchFamily="2" charset="2"/>
              <a:buChar char="v"/>
            </a:pPr>
            <a:r>
              <a:rPr lang="en-ZA" dirty="0" smtClean="0"/>
              <a:t>enhance </a:t>
            </a:r>
            <a:r>
              <a:rPr lang="en-ZA" dirty="0"/>
              <a:t>South Africa’s image </a:t>
            </a:r>
            <a:r>
              <a:rPr lang="en-ZA" dirty="0" smtClean="0"/>
              <a:t>abroad;</a:t>
            </a:r>
          </a:p>
          <a:p>
            <a:pPr marL="457200" lvl="1" indent="0" algn="just">
              <a:spcBef>
                <a:spcPts val="0"/>
              </a:spcBef>
              <a:spcAft>
                <a:spcPts val="0"/>
              </a:spcAft>
              <a:buNone/>
            </a:pPr>
            <a:r>
              <a:rPr lang="en-ZA" dirty="0" smtClean="0"/>
              <a:t> </a:t>
            </a:r>
            <a:endParaRPr lang="en-ZA" dirty="0"/>
          </a:p>
          <a:p>
            <a:pPr algn="just">
              <a:spcBef>
                <a:spcPts val="0"/>
              </a:spcBef>
              <a:spcAft>
                <a:spcPts val="600"/>
              </a:spcAft>
            </a:pPr>
            <a:endParaRPr lang="en-ZA" dirty="0" smtClean="0"/>
          </a:p>
          <a:p>
            <a:endParaRPr lang="en-ZA" dirty="0"/>
          </a:p>
        </p:txBody>
      </p:sp>
    </p:spTree>
    <p:extLst>
      <p:ext uri="{BB962C8B-B14F-4D97-AF65-F5344CB8AC3E}">
        <p14:creationId xmlns:p14="http://schemas.microsoft.com/office/powerpoint/2010/main" xmlns="" val="2857597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490066"/>
          </a:xfrm>
        </p:spPr>
        <p:txBody>
          <a:bodyPr/>
          <a:lstStyle/>
          <a:p>
            <a:r>
              <a:rPr lang="en-US" sz="2800" dirty="0" smtClean="0"/>
              <a:t>Programme 2: International Relations </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75631164"/>
              </p:ext>
            </p:extLst>
          </p:nvPr>
        </p:nvGraphicFramePr>
        <p:xfrm>
          <a:off x="127229" y="490066"/>
          <a:ext cx="8909266" cy="4572000"/>
        </p:xfrm>
        <a:graphic>
          <a:graphicData uri="http://schemas.openxmlformats.org/drawingml/2006/table">
            <a:tbl>
              <a:tblPr firstRow="1" bandRow="1">
                <a:tableStyleId>{5C22544A-7EE6-4342-B048-85BDC9FD1C3A}</a:tableStyleId>
              </a:tblPr>
              <a:tblGrid>
                <a:gridCol w="1767127">
                  <a:extLst>
                    <a:ext uri="{9D8B030D-6E8A-4147-A177-3AD203B41FA5}">
                      <a16:colId xmlns:a16="http://schemas.microsoft.com/office/drawing/2014/main" xmlns="" val="20000"/>
                    </a:ext>
                  </a:extLst>
                </a:gridCol>
                <a:gridCol w="4549852">
                  <a:extLst>
                    <a:ext uri="{9D8B030D-6E8A-4147-A177-3AD203B41FA5}">
                      <a16:colId xmlns:a16="http://schemas.microsoft.com/office/drawing/2014/main" xmlns="" val="20001"/>
                    </a:ext>
                  </a:extLst>
                </a:gridCol>
                <a:gridCol w="2592287">
                  <a:extLst>
                    <a:ext uri="{9D8B030D-6E8A-4147-A177-3AD203B41FA5}">
                      <a16:colId xmlns:a16="http://schemas.microsoft.com/office/drawing/2014/main" xmlns="" val="20002"/>
                    </a:ext>
                  </a:extLst>
                </a:gridCol>
              </a:tblGrid>
              <a:tr h="344457">
                <a:tc>
                  <a:txBody>
                    <a:bodyPr/>
                    <a:lstStyle/>
                    <a:p>
                      <a:r>
                        <a:rPr lang="en-US" dirty="0" smtClean="0">
                          <a:solidFill>
                            <a:schemeClr val="tx1"/>
                          </a:solidFill>
                        </a:rPr>
                        <a:t>Strategic Objectives</a:t>
                      </a:r>
                      <a:endParaRPr lang="en-ZA" dirty="0">
                        <a:solidFill>
                          <a:schemeClr val="tx1"/>
                        </a:solidFill>
                      </a:endParaRPr>
                    </a:p>
                  </a:txBody>
                  <a:tcPr>
                    <a:solidFill>
                      <a:srgbClr val="00B050"/>
                    </a:solidFill>
                  </a:tcPr>
                </a:tc>
                <a:tc>
                  <a:txBody>
                    <a:bodyPr/>
                    <a:lstStyle/>
                    <a:p>
                      <a:pPr algn="ctr"/>
                      <a:r>
                        <a:rPr lang="en-US" dirty="0" smtClean="0">
                          <a:solidFill>
                            <a:schemeClr val="tx1"/>
                          </a:solidFill>
                        </a:rPr>
                        <a:t>2018/19 Targets</a:t>
                      </a:r>
                      <a:endParaRPr lang="en-ZA" dirty="0">
                        <a:solidFill>
                          <a:schemeClr val="tx1"/>
                        </a:solidFill>
                      </a:endParaRPr>
                    </a:p>
                  </a:txBody>
                  <a:tcPr>
                    <a:solidFill>
                      <a:srgbClr val="00B050"/>
                    </a:solidFill>
                  </a:tcPr>
                </a:tc>
                <a:tc>
                  <a:txBody>
                    <a:bodyPr/>
                    <a:lstStyle/>
                    <a:p>
                      <a:r>
                        <a:rPr lang="en-US" dirty="0" smtClean="0">
                          <a:solidFill>
                            <a:schemeClr val="tx1"/>
                          </a:solidFill>
                        </a:rPr>
                        <a:t>Strategic Plan Target</a:t>
                      </a:r>
                      <a:endParaRPr lang="en-ZA" dirty="0">
                        <a:solidFill>
                          <a:schemeClr val="tx1"/>
                        </a:solidFill>
                      </a:endParaRPr>
                    </a:p>
                  </a:txBody>
                  <a:tcPr>
                    <a:solidFill>
                      <a:srgbClr val="00B050"/>
                    </a:solidFill>
                  </a:tcPr>
                </a:tc>
                <a:extLst>
                  <a:ext uri="{0D108BD9-81ED-4DB2-BD59-A6C34878D82A}">
                    <a16:rowId xmlns:a16="http://schemas.microsoft.com/office/drawing/2014/main" xmlns="" val="10000"/>
                  </a:ext>
                </a:extLst>
              </a:tr>
              <a:tr h="3227514">
                <a:tc>
                  <a:txBody>
                    <a:bodyPr/>
                    <a:lstStyle/>
                    <a:p>
                      <a:endParaRPr lang="en-US" dirty="0" smtClean="0"/>
                    </a:p>
                    <a:p>
                      <a:endParaRPr lang="en-US" dirty="0" smtClean="0"/>
                    </a:p>
                    <a:p>
                      <a:r>
                        <a:rPr lang="en-US" dirty="0" smtClean="0"/>
                        <a:t>South Africa’s political, economic and social relations strengthened and consolidated</a:t>
                      </a:r>
                      <a:endParaRPr lang="en-ZA" dirty="0"/>
                    </a:p>
                  </a:txBody>
                  <a:tcPr>
                    <a:solidFill>
                      <a:srgbClr val="7BEFA1"/>
                    </a:solidFill>
                  </a:tcPr>
                </a:tc>
                <a:tc>
                  <a:txBody>
                    <a:bodyPr/>
                    <a:lstStyle/>
                    <a:p>
                      <a:r>
                        <a:rPr lang="en-GB" sz="1800" b="0" kern="1200" dirty="0" smtClean="0">
                          <a:solidFill>
                            <a:schemeClr val="dk1"/>
                          </a:solidFill>
                          <a:effectLst/>
                          <a:latin typeface="+mn-lt"/>
                          <a:ea typeface="+mn-ea"/>
                          <a:cs typeface="+mn-cs"/>
                        </a:rPr>
                        <a:t>Economic diplomacy initiatives,  engagements, networking opportunities and identified processes utilised in order to identify and explore opportunities in the areas of the five national priorities and the nine point plan:  </a:t>
                      </a:r>
                    </a:p>
                    <a:p>
                      <a:pPr marL="742950" lvl="1" indent="-285750">
                        <a:buFont typeface="Wingdings" panose="05000000000000000000" pitchFamily="2" charset="2"/>
                        <a:buChar char="Ø"/>
                      </a:pPr>
                      <a:r>
                        <a:rPr lang="en-US" b="0" dirty="0" smtClean="0"/>
                        <a:t>112 trade and investment seminars</a:t>
                      </a:r>
                      <a:endParaRPr lang="en-ZA" b="0" dirty="0"/>
                    </a:p>
                    <a:p>
                      <a:pPr marL="742950" lvl="1" indent="-285750">
                        <a:buFont typeface="Wingdings" panose="05000000000000000000" pitchFamily="2" charset="2"/>
                        <a:buChar char="Ø"/>
                      </a:pPr>
                      <a:r>
                        <a:rPr lang="en-US" dirty="0" smtClean="0"/>
                        <a:t>126 engagements with Chambers of commerce</a:t>
                      </a:r>
                      <a:endParaRPr lang="en-ZA" dirty="0"/>
                    </a:p>
                    <a:p>
                      <a:pPr marL="742950" lvl="1" indent="-285750">
                        <a:buFont typeface="Wingdings" panose="05000000000000000000" pitchFamily="2" charset="2"/>
                        <a:buChar char="Ø"/>
                      </a:pPr>
                      <a:r>
                        <a:rPr lang="en-US" dirty="0" smtClean="0"/>
                        <a:t>70 engagements with targeted government ministries</a:t>
                      </a:r>
                      <a:endParaRPr lang="en-ZA" dirty="0"/>
                    </a:p>
                    <a:p>
                      <a:pPr marL="742950" lvl="1" indent="-285750">
                        <a:buFont typeface="Wingdings" panose="05000000000000000000" pitchFamily="2" charset="2"/>
                        <a:buChar char="Ø"/>
                      </a:pPr>
                      <a:r>
                        <a:rPr lang="en-US" dirty="0" smtClean="0"/>
                        <a:t>90 high-level potential investors and importers</a:t>
                      </a:r>
                      <a:endParaRPr lang="en-ZA" dirty="0"/>
                    </a:p>
                    <a:p>
                      <a:pPr marL="742950" lvl="1" indent="-285750">
                        <a:buFont typeface="Wingdings" panose="05000000000000000000" pitchFamily="2" charset="2"/>
                        <a:buChar char="Ø"/>
                      </a:pPr>
                      <a:r>
                        <a:rPr lang="en-US" dirty="0" smtClean="0"/>
                        <a:t>60 tourism promotion events</a:t>
                      </a:r>
                      <a:endParaRPr lang="en-ZA" dirty="0"/>
                    </a:p>
                  </a:txBody>
                  <a:tcPr>
                    <a:solidFill>
                      <a:srgbClr val="D3FDE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Outcomes of economic diplomacy initiatives to contribute to economic development and growth</a:t>
                      </a:r>
                      <a:endParaRPr lang="en-ZA" dirty="0"/>
                    </a:p>
                  </a:txBody>
                  <a:tcPr>
                    <a:solidFill>
                      <a:srgbClr val="D3FDE6"/>
                    </a:solidFill>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13</a:t>
            </a:fld>
            <a:endParaRPr lang="en-GB"/>
          </a:p>
        </p:txBody>
      </p:sp>
    </p:spTree>
    <p:extLst>
      <p:ext uri="{BB962C8B-B14F-4D97-AF65-F5344CB8AC3E}">
        <p14:creationId xmlns:p14="http://schemas.microsoft.com/office/powerpoint/2010/main" xmlns="" val="3057081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082" y="0"/>
            <a:ext cx="8229600" cy="692696"/>
          </a:xfrm>
        </p:spPr>
        <p:txBody>
          <a:bodyPr/>
          <a:lstStyle/>
          <a:p>
            <a:r>
              <a:rPr lang="en-ZA" sz="2800" dirty="0" smtClean="0"/>
              <a:t>Programme 2: International Relations: SADC</a:t>
            </a:r>
            <a:endParaRPr lang="en-ZA" sz="2800" dirty="0"/>
          </a:p>
        </p:txBody>
      </p:sp>
      <p:sp>
        <p:nvSpPr>
          <p:cNvPr id="3" name="Content Placeholder 2"/>
          <p:cNvSpPr>
            <a:spLocks noGrp="1"/>
          </p:cNvSpPr>
          <p:nvPr>
            <p:ph idx="1"/>
          </p:nvPr>
        </p:nvSpPr>
        <p:spPr>
          <a:xfrm>
            <a:off x="143390" y="692696"/>
            <a:ext cx="8856983" cy="5616624"/>
          </a:xfrm>
        </p:spPr>
        <p:txBody>
          <a:bodyPr/>
          <a:lstStyle/>
          <a:p>
            <a:pPr marL="457200" lvl="1" indent="0" algn="just">
              <a:spcBef>
                <a:spcPts val="0"/>
              </a:spcBef>
              <a:spcAft>
                <a:spcPts val="0"/>
              </a:spcAft>
              <a:buNone/>
            </a:pPr>
            <a:endParaRPr lang="en-ZA" dirty="0"/>
          </a:p>
          <a:p>
            <a:pPr algn="just">
              <a:spcBef>
                <a:spcPts val="0"/>
              </a:spcBef>
              <a:spcAft>
                <a:spcPts val="600"/>
              </a:spcAft>
            </a:pPr>
            <a:r>
              <a:rPr lang="en-GB" dirty="0" smtClean="0"/>
              <a:t>Regional integration remains critical for the economic development of the region.</a:t>
            </a:r>
          </a:p>
          <a:p>
            <a:pPr marL="0" indent="0" algn="just">
              <a:spcBef>
                <a:spcPts val="0"/>
              </a:spcBef>
              <a:spcAft>
                <a:spcPts val="600"/>
              </a:spcAft>
              <a:buNone/>
            </a:pPr>
            <a:endParaRPr lang="en-GB" dirty="0" smtClean="0"/>
          </a:p>
          <a:p>
            <a:pPr algn="just">
              <a:spcBef>
                <a:spcPts val="0"/>
              </a:spcBef>
              <a:spcAft>
                <a:spcPts val="600"/>
              </a:spcAft>
            </a:pPr>
            <a:r>
              <a:rPr lang="en-GB" dirty="0" smtClean="0"/>
              <a:t>It is essential to strengthen political cohesion within SADC and ensuring political stability and economic viability through strengthening governance and institutional capacity within SADC.</a:t>
            </a:r>
          </a:p>
          <a:p>
            <a:pPr algn="just">
              <a:spcBef>
                <a:spcPts val="0"/>
              </a:spcBef>
              <a:spcAft>
                <a:spcPts val="600"/>
              </a:spcAft>
            </a:pPr>
            <a:endParaRPr lang="en-GB" dirty="0" smtClean="0"/>
          </a:p>
          <a:p>
            <a:pPr algn="just">
              <a:spcBef>
                <a:spcPts val="0"/>
              </a:spcBef>
              <a:spcAft>
                <a:spcPts val="600"/>
              </a:spcAft>
            </a:pPr>
            <a:r>
              <a:rPr lang="en-GB" dirty="0" smtClean="0"/>
              <a:t>SA will continue through its </a:t>
            </a:r>
            <a:r>
              <a:rPr lang="en-GB" dirty="0" err="1" smtClean="0"/>
              <a:t>Chairship</a:t>
            </a:r>
            <a:r>
              <a:rPr lang="en-GB" dirty="0" smtClean="0"/>
              <a:t> to focus on  realising the SADC strategy under the theme “Partnering with the Private Sector in Developing Industry and Regional Value Chains”.</a:t>
            </a:r>
          </a:p>
          <a:p>
            <a:pPr algn="just">
              <a:spcBef>
                <a:spcPts val="0"/>
              </a:spcBef>
              <a:spcAft>
                <a:spcPts val="600"/>
              </a:spcAft>
            </a:pPr>
            <a:r>
              <a:rPr lang="en-GB" dirty="0" smtClean="0"/>
              <a:t>South Africa will continue to participate in election observer missions as part of SADC.</a:t>
            </a:r>
            <a:endParaRPr lang="en-GB" dirty="0"/>
          </a:p>
          <a:p>
            <a:pPr algn="just">
              <a:spcBef>
                <a:spcPts val="0"/>
              </a:spcBef>
              <a:spcAft>
                <a:spcPts val="600"/>
              </a:spcAft>
            </a:pPr>
            <a:endParaRPr lang="en-ZA" dirty="0" smtClean="0"/>
          </a:p>
          <a:p>
            <a:endParaRPr lang="en-ZA" dirty="0"/>
          </a:p>
        </p:txBody>
      </p:sp>
    </p:spTree>
    <p:extLst>
      <p:ext uri="{BB962C8B-B14F-4D97-AF65-F5344CB8AC3E}">
        <p14:creationId xmlns:p14="http://schemas.microsoft.com/office/powerpoint/2010/main" xmlns="" val="1510474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229600" cy="936104"/>
          </a:xfrm>
        </p:spPr>
        <p:txBody>
          <a:bodyPr/>
          <a:lstStyle/>
          <a:p>
            <a:r>
              <a:rPr lang="en-US" sz="2800" dirty="0" smtClean="0"/>
              <a:t>Programme 2: International Relations </a:t>
            </a:r>
            <a:br>
              <a:rPr lang="en-US" sz="2800" dirty="0" smtClean="0"/>
            </a:br>
            <a:r>
              <a:rPr lang="en-US" sz="2800" dirty="0" smtClean="0"/>
              <a:t>Regional Integration</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4814019"/>
              </p:ext>
            </p:extLst>
          </p:nvPr>
        </p:nvGraphicFramePr>
        <p:xfrm>
          <a:off x="107504" y="1412776"/>
          <a:ext cx="8909266" cy="4176464"/>
        </p:xfrm>
        <a:graphic>
          <a:graphicData uri="http://schemas.openxmlformats.org/drawingml/2006/table">
            <a:tbl>
              <a:tblPr firstRow="1" bandRow="1">
                <a:tableStyleId>{5C22544A-7EE6-4342-B048-85BDC9FD1C3A}</a:tableStyleId>
              </a:tblPr>
              <a:tblGrid>
                <a:gridCol w="1767127">
                  <a:extLst>
                    <a:ext uri="{9D8B030D-6E8A-4147-A177-3AD203B41FA5}">
                      <a16:colId xmlns:a16="http://schemas.microsoft.com/office/drawing/2014/main" xmlns="" val="20000"/>
                    </a:ext>
                  </a:extLst>
                </a:gridCol>
                <a:gridCol w="4549852">
                  <a:extLst>
                    <a:ext uri="{9D8B030D-6E8A-4147-A177-3AD203B41FA5}">
                      <a16:colId xmlns:a16="http://schemas.microsoft.com/office/drawing/2014/main" xmlns="" val="20001"/>
                    </a:ext>
                  </a:extLst>
                </a:gridCol>
                <a:gridCol w="2592287">
                  <a:extLst>
                    <a:ext uri="{9D8B030D-6E8A-4147-A177-3AD203B41FA5}">
                      <a16:colId xmlns:a16="http://schemas.microsoft.com/office/drawing/2014/main" xmlns="" val="20002"/>
                    </a:ext>
                  </a:extLst>
                </a:gridCol>
              </a:tblGrid>
              <a:tr h="649672">
                <a:tc>
                  <a:txBody>
                    <a:bodyPr/>
                    <a:lstStyle/>
                    <a:p>
                      <a:r>
                        <a:rPr lang="en-US" dirty="0" smtClean="0">
                          <a:solidFill>
                            <a:schemeClr val="tx1"/>
                          </a:solidFill>
                        </a:rPr>
                        <a:t>Strategic Objectives</a:t>
                      </a:r>
                      <a:endParaRPr lang="en-ZA" dirty="0">
                        <a:solidFill>
                          <a:schemeClr val="tx1"/>
                        </a:solidFill>
                      </a:endParaRPr>
                    </a:p>
                  </a:txBody>
                  <a:tcPr>
                    <a:solidFill>
                      <a:srgbClr val="00B050"/>
                    </a:solidFill>
                  </a:tcPr>
                </a:tc>
                <a:tc>
                  <a:txBody>
                    <a:bodyPr/>
                    <a:lstStyle/>
                    <a:p>
                      <a:pPr algn="ctr"/>
                      <a:r>
                        <a:rPr lang="en-US" dirty="0" smtClean="0">
                          <a:solidFill>
                            <a:schemeClr val="tx1"/>
                          </a:solidFill>
                        </a:rPr>
                        <a:t>2018/19 Targets</a:t>
                      </a:r>
                      <a:endParaRPr lang="en-ZA" dirty="0">
                        <a:solidFill>
                          <a:schemeClr val="tx1"/>
                        </a:solidFill>
                      </a:endParaRPr>
                    </a:p>
                  </a:txBody>
                  <a:tcPr>
                    <a:solidFill>
                      <a:srgbClr val="00B050"/>
                    </a:solidFill>
                  </a:tcPr>
                </a:tc>
                <a:tc>
                  <a:txBody>
                    <a:bodyPr/>
                    <a:lstStyle/>
                    <a:p>
                      <a:r>
                        <a:rPr lang="en-US" dirty="0" smtClean="0">
                          <a:solidFill>
                            <a:schemeClr val="tx1"/>
                          </a:solidFill>
                        </a:rPr>
                        <a:t>Strategic Plan Target</a:t>
                      </a:r>
                      <a:endParaRPr lang="en-ZA" dirty="0">
                        <a:solidFill>
                          <a:schemeClr val="tx1"/>
                        </a:solidFill>
                      </a:endParaRPr>
                    </a:p>
                  </a:txBody>
                  <a:tcPr>
                    <a:solidFill>
                      <a:srgbClr val="00B050"/>
                    </a:solidFill>
                  </a:tcPr>
                </a:tc>
                <a:extLst>
                  <a:ext uri="{0D108BD9-81ED-4DB2-BD59-A6C34878D82A}">
                    <a16:rowId xmlns:a16="http://schemas.microsoft.com/office/drawing/2014/main" xmlns="" val="10000"/>
                  </a:ext>
                </a:extLst>
              </a:tr>
              <a:tr h="1763396">
                <a:tc rowSpan="2">
                  <a:txBody>
                    <a:bodyPr/>
                    <a:lstStyle/>
                    <a:p>
                      <a:r>
                        <a:rPr lang="en-US" dirty="0" smtClean="0"/>
                        <a:t>SADC’s political</a:t>
                      </a:r>
                      <a:r>
                        <a:rPr lang="en-US" baseline="0" dirty="0" smtClean="0"/>
                        <a:t> and economic integration strengthened </a:t>
                      </a:r>
                      <a:endParaRPr lang="en-ZA" dirty="0"/>
                    </a:p>
                  </a:txBody>
                  <a:tcPr>
                    <a:solidFill>
                      <a:srgbClr val="7BEFA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Seven  structures and processes</a:t>
                      </a:r>
                      <a:r>
                        <a:rPr lang="en-US" sz="1800" baseline="0" dirty="0" smtClean="0">
                          <a:solidFill>
                            <a:schemeClr val="tx1"/>
                          </a:solidFill>
                        </a:rPr>
                        <a:t> to promote  peace and stability, socio-economic development, good governance and democracy and regional integration </a:t>
                      </a:r>
                      <a:endParaRPr lang="en-ZA" sz="1800" dirty="0" smtClean="0">
                        <a:solidFill>
                          <a:schemeClr val="tx1"/>
                        </a:solidFill>
                      </a:endParaRPr>
                    </a:p>
                  </a:txBody>
                  <a:tcPr>
                    <a:solidFill>
                      <a:srgbClr val="7BEFA1"/>
                    </a:solidFill>
                  </a:tcPr>
                </a:tc>
                <a:tc rowSpan="2">
                  <a:txBody>
                    <a:bodyPr/>
                    <a:lstStyle/>
                    <a:p>
                      <a:r>
                        <a:rPr lang="en-US" dirty="0" smtClean="0"/>
                        <a:t>80% of applicable resolutions, decisions/outcomes in SADC mechanisms reflecting</a:t>
                      </a:r>
                      <a:r>
                        <a:rPr lang="en-US" baseline="0" dirty="0" smtClean="0"/>
                        <a:t> South Africa’s national and regional interest</a:t>
                      </a:r>
                    </a:p>
                  </a:txBody>
                  <a:tcPr>
                    <a:solidFill>
                      <a:srgbClr val="7BEFA1"/>
                    </a:solidFill>
                  </a:tcPr>
                </a:tc>
                <a:extLst>
                  <a:ext uri="{0D108BD9-81ED-4DB2-BD59-A6C34878D82A}">
                    <a16:rowId xmlns:a16="http://schemas.microsoft.com/office/drawing/2014/main" xmlns="" val="10001"/>
                  </a:ext>
                </a:extLst>
              </a:tr>
              <a:tr h="1763396">
                <a:tc vMerge="1">
                  <a:txBody>
                    <a:bodyPr/>
                    <a:lstStyle/>
                    <a:p>
                      <a:endParaRPr lang="en-ZA" dirty="0"/>
                    </a:p>
                  </a:txBody>
                  <a:tcPr>
                    <a:solidFill>
                      <a:srgbClr val="7BEFA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Participate</a:t>
                      </a:r>
                      <a:r>
                        <a:rPr lang="en-US" sz="1800" baseline="0" dirty="0" smtClean="0">
                          <a:solidFill>
                            <a:schemeClr val="tx1"/>
                          </a:solidFill>
                        </a:rPr>
                        <a:t> in three (3) elections observer missions (Zimbabwe, Madagascar &amp; DRC)</a:t>
                      </a:r>
                      <a:endParaRPr lang="en-ZA" sz="1800" dirty="0" smtClean="0">
                        <a:solidFill>
                          <a:schemeClr val="tx1"/>
                        </a:solidFill>
                      </a:endParaRPr>
                    </a:p>
                  </a:txBody>
                  <a:tcPr>
                    <a:solidFill>
                      <a:srgbClr val="7BEFA1"/>
                    </a:solidFill>
                  </a:tcPr>
                </a:tc>
                <a:tc vMerge="1">
                  <a:txBody>
                    <a:bodyPr/>
                    <a:lstStyle/>
                    <a:p>
                      <a:endParaRPr lang="en-ZA" dirty="0"/>
                    </a:p>
                  </a:txBody>
                  <a:tcPr>
                    <a:solidFill>
                      <a:srgbClr val="7BEFA1"/>
                    </a:solidFill>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15</a:t>
            </a:fld>
            <a:endParaRPr lang="en-GB"/>
          </a:p>
        </p:txBody>
      </p:sp>
    </p:spTree>
    <p:extLst>
      <p:ext uri="{BB962C8B-B14F-4D97-AF65-F5344CB8AC3E}">
        <p14:creationId xmlns:p14="http://schemas.microsoft.com/office/powerpoint/2010/main" xmlns="" val="3085584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576064"/>
          </a:xfrm>
        </p:spPr>
        <p:txBody>
          <a:bodyPr/>
          <a:lstStyle/>
          <a:p>
            <a:r>
              <a:rPr lang="en-US" dirty="0"/>
              <a:t>Programme 2: International Relations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35706261"/>
              </p:ext>
            </p:extLst>
          </p:nvPr>
        </p:nvGraphicFramePr>
        <p:xfrm>
          <a:off x="251521" y="908718"/>
          <a:ext cx="8435279" cy="4608512"/>
        </p:xfrm>
        <a:graphic>
          <a:graphicData uri="http://schemas.openxmlformats.org/drawingml/2006/table">
            <a:tbl>
              <a:tblPr>
                <a:tableStyleId>{5C22544A-7EE6-4342-B048-85BDC9FD1C3A}</a:tableStyleId>
              </a:tblPr>
              <a:tblGrid>
                <a:gridCol w="3554408">
                  <a:extLst>
                    <a:ext uri="{9D8B030D-6E8A-4147-A177-3AD203B41FA5}">
                      <a16:colId xmlns:a16="http://schemas.microsoft.com/office/drawing/2014/main" xmlns="" val="20000"/>
                    </a:ext>
                  </a:extLst>
                </a:gridCol>
                <a:gridCol w="1403734">
                  <a:extLst>
                    <a:ext uri="{9D8B030D-6E8A-4147-A177-3AD203B41FA5}">
                      <a16:colId xmlns:a16="http://schemas.microsoft.com/office/drawing/2014/main" xmlns="" val="20001"/>
                    </a:ext>
                  </a:extLst>
                </a:gridCol>
                <a:gridCol w="1133289">
                  <a:extLst>
                    <a:ext uri="{9D8B030D-6E8A-4147-A177-3AD203B41FA5}">
                      <a16:colId xmlns:a16="http://schemas.microsoft.com/office/drawing/2014/main" xmlns="" val="20002"/>
                    </a:ext>
                  </a:extLst>
                </a:gridCol>
                <a:gridCol w="1159046">
                  <a:extLst>
                    <a:ext uri="{9D8B030D-6E8A-4147-A177-3AD203B41FA5}">
                      <a16:colId xmlns:a16="http://schemas.microsoft.com/office/drawing/2014/main" xmlns="" val="20003"/>
                    </a:ext>
                  </a:extLst>
                </a:gridCol>
                <a:gridCol w="1184802">
                  <a:extLst>
                    <a:ext uri="{9D8B030D-6E8A-4147-A177-3AD203B41FA5}">
                      <a16:colId xmlns:a16="http://schemas.microsoft.com/office/drawing/2014/main" xmlns="" val="20004"/>
                    </a:ext>
                  </a:extLst>
                </a:gridCol>
              </a:tblGrid>
              <a:tr h="633830">
                <a:tc gridSpan="2">
                  <a:txBody>
                    <a:bodyPr/>
                    <a:lstStyle/>
                    <a:p>
                      <a:pPr algn="l"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gridSpan="3">
                  <a:txBody>
                    <a:bodyPr/>
                    <a:lstStyle/>
                    <a:p>
                      <a:pPr algn="r" fontAlgn="b"/>
                      <a:r>
                        <a:rPr lang="en-US" sz="1600" b="1" u="none" strike="noStrike" dirty="0">
                          <a:effectLst/>
                        </a:rPr>
                        <a:t> MTEF Allocation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62447">
                <a:tc>
                  <a:txBody>
                    <a:bodyPr/>
                    <a:lstStyle/>
                    <a:p>
                      <a:pPr algn="l" fontAlgn="ctr"/>
                      <a:r>
                        <a:rPr lang="en-US" sz="1600" b="1" u="none" strike="noStrike" dirty="0">
                          <a:effectLst/>
                        </a:rPr>
                        <a:t> Economic classification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a:effectLst/>
                        </a:rPr>
                        <a:t> 2017/18 AENE R'000 </a:t>
                      </a:r>
                      <a:endParaRPr lang="en-US" sz="1600" b="1" i="0" u="none" strike="noStrike">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a:effectLst/>
                        </a:rPr>
                        <a:t> 2018/19 R'000 </a:t>
                      </a:r>
                      <a:endParaRPr lang="en-US" sz="1600" b="1" i="0" u="none" strike="noStrike">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2019/20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2020/21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extLst>
                  <a:ext uri="{0D108BD9-81ED-4DB2-BD59-A6C34878D82A}">
                    <a16:rowId xmlns:a16="http://schemas.microsoft.com/office/drawing/2014/main" xmlns="" val="10001"/>
                  </a:ext>
                </a:extLst>
              </a:tr>
              <a:tr h="662447">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Compensation of employees</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2,091,752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1,943,564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1,766,400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1,898,742 </a:t>
                      </a:r>
                    </a:p>
                  </a:txBody>
                  <a:tcPr marL="9423" marR="9423" marT="9423" marB="0" anchor="b">
                    <a:solidFill>
                      <a:schemeClr val="bg1"/>
                    </a:solidFill>
                  </a:tcPr>
                </a:tc>
                <a:extLst>
                  <a:ext uri="{0D108BD9-81ED-4DB2-BD59-A6C34878D82A}">
                    <a16:rowId xmlns:a16="http://schemas.microsoft.com/office/drawing/2014/main" xmlns="" val="10002"/>
                  </a:ext>
                </a:extLst>
              </a:tr>
              <a:tr h="662447">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Goods And Services</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a:solidFill>
                            <a:schemeClr val="dk1"/>
                          </a:solidFill>
                          <a:effectLst/>
                          <a:latin typeface="+mn-lt"/>
                          <a:ea typeface="+mn-ea"/>
                          <a:cs typeface="+mn-cs"/>
                        </a:rPr>
                        <a:t>                          1,359,414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1,391,356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1,251,981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1,320,302 </a:t>
                      </a:r>
                    </a:p>
                  </a:txBody>
                  <a:tcPr marL="9423" marR="9423" marT="9423" marB="0" anchor="b">
                    <a:solidFill>
                      <a:schemeClr val="bg1"/>
                    </a:solidFill>
                  </a:tcPr>
                </a:tc>
                <a:extLst>
                  <a:ext uri="{0D108BD9-81ED-4DB2-BD59-A6C34878D82A}">
                    <a16:rowId xmlns:a16="http://schemas.microsoft.com/office/drawing/2014/main" xmlns="" val="10003"/>
                  </a:ext>
                </a:extLst>
              </a:tr>
              <a:tr h="662447">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Transfers And Subsidies</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5,173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5,473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5,780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6,098 </a:t>
                      </a:r>
                    </a:p>
                  </a:txBody>
                  <a:tcPr marL="9423" marR="9423" marT="9423" marB="0" anchor="b">
                    <a:solidFill>
                      <a:schemeClr val="bg1"/>
                    </a:solidFill>
                  </a:tcPr>
                </a:tc>
                <a:extLst>
                  <a:ext uri="{0D108BD9-81ED-4DB2-BD59-A6C34878D82A}">
                    <a16:rowId xmlns:a16="http://schemas.microsoft.com/office/drawing/2014/main" xmlns="" val="10004"/>
                  </a:ext>
                </a:extLst>
              </a:tr>
              <a:tr h="662447">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Capital Expenditure</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a:solidFill>
                            <a:schemeClr val="dk1"/>
                          </a:solidFill>
                          <a:effectLst/>
                          <a:latin typeface="+mn-lt"/>
                          <a:ea typeface="+mn-ea"/>
                          <a:cs typeface="+mn-cs"/>
                        </a:rPr>
                        <a:t>                                14,004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a:solidFill>
                            <a:schemeClr val="dk1"/>
                          </a:solidFill>
                          <a:effectLst/>
                          <a:latin typeface="+mn-lt"/>
                          <a:ea typeface="+mn-ea"/>
                          <a:cs typeface="+mn-cs"/>
                        </a:rPr>
                        <a:t>                       19,043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a:solidFill>
                            <a:schemeClr val="dk1"/>
                          </a:solidFill>
                          <a:effectLst/>
                          <a:latin typeface="+mn-lt"/>
                          <a:ea typeface="+mn-ea"/>
                          <a:cs typeface="+mn-cs"/>
                        </a:rPr>
                        <a:t>                        20,110 </a:t>
                      </a:r>
                    </a:p>
                  </a:txBody>
                  <a:tcPr marL="9423" marR="9423" marT="9423" marB="0" anchor="b">
                    <a:solidFill>
                      <a:schemeClr val="bg1"/>
                    </a:solidFill>
                  </a:tcPr>
                </a:tc>
                <a:tc>
                  <a:txBody>
                    <a:bodyPr/>
                    <a:lstStyle/>
                    <a:p>
                      <a:pPr marL="0" algn="l" defTabSz="914400" rtl="0" eaLnBrk="1" fontAlgn="b" latinLnBrk="0" hangingPunct="1"/>
                      <a:r>
                        <a:rPr lang="en-US" sz="1600" u="none" strike="noStrike" kern="1200" dirty="0">
                          <a:solidFill>
                            <a:schemeClr val="dk1"/>
                          </a:solidFill>
                          <a:effectLst/>
                          <a:latin typeface="+mn-lt"/>
                          <a:ea typeface="+mn-ea"/>
                          <a:cs typeface="+mn-cs"/>
                        </a:rPr>
                        <a:t>                         21,217 </a:t>
                      </a:r>
                    </a:p>
                  </a:txBody>
                  <a:tcPr marL="9423" marR="9423" marT="9423" marB="0" anchor="b">
                    <a:solidFill>
                      <a:schemeClr val="bg1"/>
                    </a:solidFill>
                  </a:tcPr>
                </a:tc>
                <a:extLst>
                  <a:ext uri="{0D108BD9-81ED-4DB2-BD59-A6C34878D82A}">
                    <a16:rowId xmlns:a16="http://schemas.microsoft.com/office/drawing/2014/main" xmlns="" val="10005"/>
                  </a:ext>
                </a:extLst>
              </a:tr>
              <a:tr h="662447">
                <a:tc>
                  <a:txBody>
                    <a:bodyPr/>
                    <a:lstStyle/>
                    <a:p>
                      <a:pPr algn="l" fontAlgn="b"/>
                      <a:r>
                        <a:rPr lang="en-US" sz="1600" u="none" strike="noStrike" dirty="0">
                          <a:effectLst/>
                        </a:rPr>
                        <a:t>Total</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u="none" strike="noStrike" dirty="0">
                          <a:effectLst/>
                        </a:rPr>
                        <a:t>                          3,470,343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u="none" strike="noStrike" dirty="0">
                          <a:effectLst/>
                        </a:rPr>
                        <a:t>                 3,359,436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u="none" strike="noStrike" dirty="0">
                          <a:effectLst/>
                        </a:rPr>
                        <a:t>                  3,044,271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u="none" strike="noStrike" dirty="0">
                          <a:effectLst/>
                        </a:rPr>
                        <a:t>                   3,246,359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16</a:t>
            </a:fld>
            <a:endParaRPr lang="en-GB"/>
          </a:p>
        </p:txBody>
      </p:sp>
    </p:spTree>
    <p:extLst>
      <p:ext uri="{BB962C8B-B14F-4D97-AF65-F5344CB8AC3E}">
        <p14:creationId xmlns:p14="http://schemas.microsoft.com/office/powerpoint/2010/main" xmlns="" val="419843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876" y="0"/>
            <a:ext cx="8229600" cy="1008112"/>
          </a:xfrm>
        </p:spPr>
        <p:txBody>
          <a:bodyPr/>
          <a:lstStyle/>
          <a:p>
            <a:r>
              <a:rPr lang="en-ZA" sz="2800" dirty="0"/>
              <a:t>Programme 3: International Cooperation</a:t>
            </a:r>
            <a:br>
              <a:rPr lang="en-ZA" sz="2800" dirty="0"/>
            </a:br>
            <a:r>
              <a:rPr lang="en-ZA" sz="2800" dirty="0"/>
              <a:t>Sub-programme 3.1: </a:t>
            </a:r>
            <a:r>
              <a:rPr lang="en-ZA" sz="2800" dirty="0" smtClean="0"/>
              <a:t>Global Governance </a:t>
            </a:r>
            <a:endParaRPr lang="en-ZA" sz="2800" dirty="0"/>
          </a:p>
        </p:txBody>
      </p:sp>
      <p:sp>
        <p:nvSpPr>
          <p:cNvPr id="3" name="Content Placeholder 2"/>
          <p:cNvSpPr>
            <a:spLocks noGrp="1"/>
          </p:cNvSpPr>
          <p:nvPr>
            <p:ph idx="1"/>
          </p:nvPr>
        </p:nvSpPr>
        <p:spPr>
          <a:xfrm>
            <a:off x="369876" y="1124744"/>
            <a:ext cx="8424936" cy="5112568"/>
          </a:xfrm>
        </p:spPr>
        <p:txBody>
          <a:bodyPr/>
          <a:lstStyle/>
          <a:p>
            <a:pPr algn="just">
              <a:spcBef>
                <a:spcPts val="0"/>
              </a:spcBef>
              <a:spcAft>
                <a:spcPts val="1200"/>
              </a:spcAft>
            </a:pPr>
            <a:r>
              <a:rPr lang="en-GB" dirty="0" smtClean="0"/>
              <a:t>South Africa is committed to multilateralism and a rules-based international order and to this end participates and plays an active role in all fora of the United Nations system and its specialised agencies, funds and programmes</a:t>
            </a:r>
          </a:p>
          <a:p>
            <a:pPr algn="just">
              <a:spcBef>
                <a:spcPts val="0"/>
              </a:spcBef>
              <a:spcAft>
                <a:spcPts val="1200"/>
              </a:spcAft>
            </a:pPr>
            <a:r>
              <a:rPr lang="en-GB" dirty="0" smtClean="0"/>
              <a:t>With </a:t>
            </a:r>
            <a:r>
              <a:rPr lang="en-GB" dirty="0"/>
              <a:t>particular focus </a:t>
            </a:r>
            <a:r>
              <a:rPr lang="en-GB" dirty="0" smtClean="0"/>
              <a:t>on peace and security, sustainable development (social, economic and environmental) protection and promotion of human rights and humanitarian affairs, international crime and international law</a:t>
            </a:r>
          </a:p>
          <a:p>
            <a:pPr algn="just">
              <a:spcBef>
                <a:spcPts val="0"/>
              </a:spcBef>
              <a:spcAft>
                <a:spcPts val="1200"/>
              </a:spcAft>
              <a:buFontTx/>
              <a:buChar char="-"/>
            </a:pPr>
            <a:r>
              <a:rPr lang="en-US" dirty="0" smtClean="0"/>
              <a:t>Advocate for UNSC reform to curb unilateral actions taken outside the United </a:t>
            </a:r>
            <a:r>
              <a:rPr lang="en-US" dirty="0"/>
              <a:t>Nation’s peace and security mechanisms </a:t>
            </a:r>
            <a:r>
              <a:rPr lang="en-US" dirty="0" smtClean="0"/>
              <a:t>in various regions </a:t>
            </a:r>
            <a:endParaRPr lang="en-GB" dirty="0" smtClean="0"/>
          </a:p>
          <a:p>
            <a:pPr>
              <a:spcBef>
                <a:spcPts val="0"/>
              </a:spcBef>
              <a:spcAft>
                <a:spcPts val="1200"/>
              </a:spcAft>
            </a:pPr>
            <a:endParaRPr lang="en-ZA" dirty="0"/>
          </a:p>
        </p:txBody>
      </p:sp>
    </p:spTree>
    <p:extLst>
      <p:ext uri="{BB962C8B-B14F-4D97-AF65-F5344CB8AC3E}">
        <p14:creationId xmlns:p14="http://schemas.microsoft.com/office/powerpoint/2010/main" xmlns="" val="1779144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876" y="0"/>
            <a:ext cx="8229600" cy="1008112"/>
          </a:xfrm>
        </p:spPr>
        <p:txBody>
          <a:bodyPr/>
          <a:lstStyle/>
          <a:p>
            <a:r>
              <a:rPr lang="en-ZA" sz="2800" dirty="0"/>
              <a:t>Programme 3: International Cooperation</a:t>
            </a:r>
            <a:br>
              <a:rPr lang="en-ZA" sz="2800" dirty="0"/>
            </a:br>
            <a:r>
              <a:rPr lang="en-ZA" sz="2800" dirty="0"/>
              <a:t>Sub-programme 3.1: </a:t>
            </a:r>
            <a:r>
              <a:rPr lang="en-ZA" sz="2800" dirty="0" smtClean="0"/>
              <a:t>Global Governance </a:t>
            </a:r>
            <a:endParaRPr lang="en-ZA" sz="2800" dirty="0"/>
          </a:p>
        </p:txBody>
      </p:sp>
      <p:sp>
        <p:nvSpPr>
          <p:cNvPr id="3" name="Content Placeholder 2"/>
          <p:cNvSpPr>
            <a:spLocks noGrp="1"/>
          </p:cNvSpPr>
          <p:nvPr>
            <p:ph idx="1"/>
          </p:nvPr>
        </p:nvSpPr>
        <p:spPr>
          <a:xfrm>
            <a:off x="369876" y="1124744"/>
            <a:ext cx="8424936" cy="5112568"/>
          </a:xfrm>
        </p:spPr>
        <p:txBody>
          <a:bodyPr/>
          <a:lstStyle/>
          <a:p>
            <a:pPr>
              <a:spcBef>
                <a:spcPts val="0"/>
              </a:spcBef>
              <a:spcAft>
                <a:spcPts val="1200"/>
              </a:spcAft>
            </a:pPr>
            <a:r>
              <a:rPr lang="en-ZA" dirty="0" smtClean="0"/>
              <a:t>SA regards the UN as the foremost vehicle to advance the global development agenda and address underdevelopment and the eradication of poverty.</a:t>
            </a:r>
          </a:p>
          <a:p>
            <a:pPr>
              <a:spcBef>
                <a:spcPts val="0"/>
              </a:spcBef>
              <a:spcAft>
                <a:spcPts val="1200"/>
              </a:spcAft>
            </a:pPr>
            <a:r>
              <a:rPr lang="en-ZA" dirty="0" smtClean="0"/>
              <a:t>SA must be represented at multilateral fora to engage, influence, negotiate and articulate its positions and to have these positions reflected in the outcomes of multilateral meetings and processes.</a:t>
            </a:r>
          </a:p>
          <a:p>
            <a:pPr>
              <a:spcBef>
                <a:spcPts val="0"/>
              </a:spcBef>
              <a:spcAft>
                <a:spcPts val="1200"/>
              </a:spcAft>
            </a:pPr>
            <a:r>
              <a:rPr lang="en-ZA" dirty="0" smtClean="0"/>
              <a:t>The NDP stipulates that DIRCO must retain an influential space for SA in key multilateral institutions.</a:t>
            </a:r>
          </a:p>
          <a:p>
            <a:pPr>
              <a:spcBef>
                <a:spcPts val="0"/>
              </a:spcBef>
              <a:spcAft>
                <a:spcPts val="1200"/>
              </a:spcAft>
            </a:pPr>
            <a:endParaRPr lang="en-ZA" dirty="0"/>
          </a:p>
        </p:txBody>
      </p:sp>
    </p:spTree>
    <p:extLst>
      <p:ext uri="{BB962C8B-B14F-4D97-AF65-F5344CB8AC3E}">
        <p14:creationId xmlns:p14="http://schemas.microsoft.com/office/powerpoint/2010/main" xmlns="" val="2202779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3408"/>
            <a:ext cx="8579296" cy="1156990"/>
          </a:xfrm>
        </p:spPr>
        <p:txBody>
          <a:bodyPr/>
          <a:lstStyle/>
          <a:p>
            <a:r>
              <a:rPr lang="en-ZA" sz="2800" dirty="0"/>
              <a:t>Programme 3: International Cooperation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45984722"/>
              </p:ext>
            </p:extLst>
          </p:nvPr>
        </p:nvGraphicFramePr>
        <p:xfrm>
          <a:off x="107504" y="692697"/>
          <a:ext cx="8892480" cy="5699760"/>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xmlns="" val="20000"/>
                    </a:ext>
                  </a:extLst>
                </a:gridCol>
                <a:gridCol w="4824536">
                  <a:extLst>
                    <a:ext uri="{9D8B030D-6E8A-4147-A177-3AD203B41FA5}">
                      <a16:colId xmlns:a16="http://schemas.microsoft.com/office/drawing/2014/main" xmlns="" val="20001"/>
                    </a:ext>
                  </a:extLst>
                </a:gridCol>
                <a:gridCol w="1979712">
                  <a:extLst>
                    <a:ext uri="{9D8B030D-6E8A-4147-A177-3AD203B41FA5}">
                      <a16:colId xmlns:a16="http://schemas.microsoft.com/office/drawing/2014/main" xmlns="" val="20002"/>
                    </a:ext>
                  </a:extLst>
                </a:gridCol>
              </a:tblGrid>
              <a:tr h="6064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kern="1200" dirty="0" smtClean="0">
                          <a:solidFill>
                            <a:schemeClr val="tx1"/>
                          </a:solidFill>
                          <a:latin typeface="+mn-lt"/>
                          <a:ea typeface="+mn-ea"/>
                          <a:cs typeface="+mn-cs"/>
                        </a:rPr>
                        <a:t>Strategic Objective</a:t>
                      </a:r>
                      <a:endParaRPr lang="en-ZA" sz="1800" b="1" kern="1200" dirty="0">
                        <a:solidFill>
                          <a:schemeClr val="tx1"/>
                        </a:solidFill>
                        <a:latin typeface="+mn-lt"/>
                        <a:ea typeface="+mn-ea"/>
                        <a:cs typeface="+mn-cs"/>
                      </a:endParaRPr>
                    </a:p>
                  </a:txBody>
                  <a:tcP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solidFill>
                            <a:schemeClr val="tx1"/>
                          </a:solidFill>
                        </a:rPr>
                        <a:t>2018/19 Targets</a:t>
                      </a:r>
                      <a:endParaRPr lang="en-ZA" dirty="0">
                        <a:solidFill>
                          <a:schemeClr val="tx1"/>
                        </a:solidFill>
                      </a:endParaRPr>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Strategic Plan </a:t>
                      </a:r>
                      <a:r>
                        <a:rPr lang="en-ZA" dirty="0" smtClean="0">
                          <a:solidFill>
                            <a:schemeClr val="tx1"/>
                          </a:solidFill>
                        </a:rPr>
                        <a:t> Targets</a:t>
                      </a:r>
                      <a:endParaRPr lang="en-ZA" dirty="0">
                        <a:solidFill>
                          <a:schemeClr val="tx1"/>
                        </a:solidFill>
                      </a:endParaRPr>
                    </a:p>
                  </a:txBody>
                  <a:tcPr>
                    <a:solidFill>
                      <a:srgbClr val="00B050"/>
                    </a:solidFill>
                  </a:tcPr>
                </a:tc>
                <a:extLst>
                  <a:ext uri="{0D108BD9-81ED-4DB2-BD59-A6C34878D82A}">
                    <a16:rowId xmlns:a16="http://schemas.microsoft.com/office/drawing/2014/main" xmlns="" val="10000"/>
                  </a:ext>
                </a:extLst>
              </a:tr>
              <a:tr h="2397057">
                <a:tc rowSpan="3">
                  <a:txBody>
                    <a:bodyPr/>
                    <a:lstStyle/>
                    <a:p>
                      <a:r>
                        <a:rPr lang="en-US" sz="1800" b="0" i="0" u="none" strike="noStrike" kern="1200" baseline="0" dirty="0" smtClean="0">
                          <a:solidFill>
                            <a:schemeClr val="tx1"/>
                          </a:solidFill>
                          <a:latin typeface="+mn-lt"/>
                          <a:ea typeface="+mn-ea"/>
                          <a:cs typeface="+mn-cs"/>
                        </a:rPr>
                        <a:t>To enhance international responsiveness to the needs of developing counties and Africa through negotiations and influencing process in the global governance System towards a reformed, strengthened and equitable rules-based multilateral system</a:t>
                      </a:r>
                      <a:endParaRPr lang="en-ZA" sz="1800" b="0" i="0" u="none" strike="noStrike" kern="1200" baseline="0" dirty="0" smtClean="0">
                        <a:solidFill>
                          <a:schemeClr val="tx1"/>
                        </a:solidFill>
                        <a:latin typeface="+mn-lt"/>
                        <a:ea typeface="+mn-ea"/>
                        <a:cs typeface="+mn-cs"/>
                      </a:endParaRPr>
                    </a:p>
                  </a:txBody>
                  <a:tcPr>
                    <a:solidFill>
                      <a:srgbClr val="85EFA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0" i="0" u="none" strike="noStrike" kern="1200" baseline="0" dirty="0" smtClean="0">
                          <a:solidFill>
                            <a:schemeClr val="tx1"/>
                          </a:solidFill>
                          <a:latin typeface="+mn-lt"/>
                          <a:ea typeface="+mn-ea"/>
                          <a:cs typeface="+mn-cs"/>
                        </a:rPr>
                        <a:t>Negotiate and influence  the outcomes of 11 multilateral meetings and processes (</a:t>
                      </a:r>
                      <a:r>
                        <a:rPr lang="en-ZA" sz="1600" b="1" i="1" u="none" strike="noStrike" kern="1200" baseline="0" dirty="0" smtClean="0">
                          <a:solidFill>
                            <a:schemeClr val="tx1"/>
                          </a:solidFill>
                          <a:latin typeface="+mn-lt"/>
                          <a:ea typeface="+mn-ea"/>
                          <a:cs typeface="+mn-cs"/>
                        </a:rPr>
                        <a:t>UNGA; UNHRC; NSG; UNESCO, NPT, ECOSOC and others</a:t>
                      </a:r>
                      <a:r>
                        <a:rPr lang="en-ZA" sz="1800" b="1" i="0" u="none" strike="noStrike" kern="1200" baseline="0" dirty="0" smtClean="0">
                          <a:solidFill>
                            <a:schemeClr val="tx1"/>
                          </a:solidFill>
                          <a:latin typeface="+mn-lt"/>
                          <a:ea typeface="+mn-ea"/>
                          <a:cs typeface="+mn-cs"/>
                        </a:rPr>
                        <a:t>)</a:t>
                      </a:r>
                      <a:r>
                        <a:rPr lang="en-ZA" sz="1800" b="0" i="0" u="none" strike="noStrike" kern="1200" baseline="0" dirty="0" smtClean="0">
                          <a:solidFill>
                            <a:schemeClr val="tx1"/>
                          </a:solidFill>
                          <a:latin typeface="+mn-lt"/>
                          <a:ea typeface="+mn-ea"/>
                          <a:cs typeface="+mn-cs"/>
                        </a:rPr>
                        <a:t> to reflect South Africa’s national interests on peace and security, sustainable development (social, economic and environmental), human rights and humanitarian affairs, international crime and international law</a:t>
                      </a:r>
                    </a:p>
                  </a:txBody>
                  <a:tcPr>
                    <a:solidFill>
                      <a:srgbClr val="85EFA1"/>
                    </a:solid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Remain an influential member of the international community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85% of resolutions, decisions or outcomes reflecting SA’s national interest</a:t>
                      </a:r>
                      <a:endParaRPr lang="en-ZA" sz="1800" dirty="0" smtClean="0">
                        <a:solidFill>
                          <a:schemeClr val="tx1"/>
                        </a:solidFill>
                      </a:endParaRPr>
                    </a:p>
                  </a:txBody>
                  <a:tcPr>
                    <a:solidFill>
                      <a:srgbClr val="85EFA1"/>
                    </a:solidFill>
                  </a:tcPr>
                </a:tc>
                <a:extLst>
                  <a:ext uri="{0D108BD9-81ED-4DB2-BD59-A6C34878D82A}">
                    <a16:rowId xmlns:a16="http://schemas.microsoft.com/office/drawing/2014/main" xmlns="" val="10001"/>
                  </a:ext>
                </a:extLst>
              </a:tr>
              <a:tr h="866406">
                <a:tc vMerge="1">
                  <a:txBody>
                    <a:bodyPr/>
                    <a:lstStyle/>
                    <a:p>
                      <a:endParaRPr lang="en-ZA" sz="1800" b="0" i="0" u="none" strike="noStrike" kern="1200" baseline="0" dirty="0" smtClean="0">
                        <a:solidFill>
                          <a:schemeClr val="tx1"/>
                        </a:solidFill>
                        <a:latin typeface="+mn-lt"/>
                        <a:ea typeface="+mn-ea"/>
                        <a:cs typeface="+mn-cs"/>
                      </a:endParaRPr>
                    </a:p>
                  </a:txBody>
                  <a:tcPr>
                    <a:solidFill>
                      <a:srgbClr val="85EFA1"/>
                    </a:solidFill>
                  </a:tcPr>
                </a:tc>
                <a:tc>
                  <a:txBody>
                    <a:bodyPr/>
                    <a:lstStyle/>
                    <a:p>
                      <a:r>
                        <a:rPr lang="en-ZA" sz="1800" b="0" i="0" u="none" strike="noStrike" kern="1200" baseline="0" dirty="0" smtClean="0">
                          <a:solidFill>
                            <a:schemeClr val="tx1"/>
                          </a:solidFill>
                          <a:latin typeface="+mn-lt"/>
                          <a:ea typeface="+mn-ea"/>
                          <a:cs typeface="+mn-cs"/>
                        </a:rPr>
                        <a:t>Negotiate and influence  the outcomes of two (2) multistate meetings and processes (</a:t>
                      </a:r>
                      <a:r>
                        <a:rPr lang="en-GB" sz="1800" b="1" i="1" dirty="0" smtClean="0">
                          <a:solidFill>
                            <a:schemeClr val="tx1"/>
                          </a:solidFill>
                        </a:rPr>
                        <a:t>CHOGM</a:t>
                      </a:r>
                      <a:r>
                        <a:rPr lang="en-GB" sz="1800" b="1" i="1" baseline="0" dirty="0" smtClean="0">
                          <a:solidFill>
                            <a:schemeClr val="tx1"/>
                          </a:solidFill>
                        </a:rPr>
                        <a:t> &amp; G20 Leaders Summit</a:t>
                      </a:r>
                      <a:r>
                        <a:rPr lang="en-GB" sz="1800" b="0" i="1" baseline="0" dirty="0" smtClean="0">
                          <a:solidFill>
                            <a:schemeClr val="tx1"/>
                          </a:solidFill>
                        </a:rPr>
                        <a:t>)</a:t>
                      </a:r>
                      <a:endParaRPr lang="en-GB" sz="1800" b="0" i="1" dirty="0" smtClean="0">
                        <a:solidFill>
                          <a:schemeClr val="tx1"/>
                        </a:solidFill>
                      </a:endParaRPr>
                    </a:p>
                  </a:txBody>
                  <a:tcPr>
                    <a:solidFill>
                      <a:srgbClr val="85EFA1"/>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800" dirty="0" smtClean="0">
                        <a:solidFill>
                          <a:schemeClr val="tx1"/>
                        </a:solidFill>
                      </a:endParaRPr>
                    </a:p>
                  </a:txBody>
                  <a:tcPr>
                    <a:solidFill>
                      <a:srgbClr val="85EFA1"/>
                    </a:solidFill>
                  </a:tcPr>
                </a:tc>
                <a:extLst>
                  <a:ext uri="{0D108BD9-81ED-4DB2-BD59-A6C34878D82A}">
                    <a16:rowId xmlns:a16="http://schemas.microsoft.com/office/drawing/2014/main" xmlns="" val="10002"/>
                  </a:ext>
                </a:extLst>
              </a:tr>
              <a:tr h="1241849">
                <a:tc vMerge="1">
                  <a:txBody>
                    <a:bodyPr/>
                    <a:lstStyle/>
                    <a:p>
                      <a:endParaRPr lang="en-ZA" sz="1800" b="0" i="0" u="none" strike="noStrike" kern="1200" baseline="0" dirty="0" smtClean="0">
                        <a:solidFill>
                          <a:schemeClr val="tx1"/>
                        </a:solidFill>
                        <a:latin typeface="+mn-lt"/>
                        <a:ea typeface="+mn-ea"/>
                        <a:cs typeface="+mn-cs"/>
                      </a:endParaRPr>
                    </a:p>
                  </a:txBody>
                  <a:tcPr>
                    <a:solidFill>
                      <a:srgbClr val="85EFA1"/>
                    </a:solidFill>
                  </a:tcPr>
                </a:tc>
                <a:tc>
                  <a:txBody>
                    <a:bodyPr/>
                    <a:lstStyle/>
                    <a:p>
                      <a:r>
                        <a:rPr lang="en-GB" sz="1800" b="0" dirty="0" smtClean="0">
                          <a:solidFill>
                            <a:schemeClr val="tx1"/>
                          </a:solidFill>
                        </a:rPr>
                        <a:t>60 positions on identified influential multilateral bodies where South Africa is represented</a:t>
                      </a:r>
                    </a:p>
                  </a:txBody>
                  <a:tcPr>
                    <a:solidFill>
                      <a:srgbClr val="85EFA1"/>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800" dirty="0" smtClean="0">
                        <a:solidFill>
                          <a:schemeClr val="tx1"/>
                        </a:solidFill>
                      </a:endParaRPr>
                    </a:p>
                  </a:txBody>
                  <a:tcPr>
                    <a:solidFill>
                      <a:srgbClr val="85EFA1"/>
                    </a:solidFill>
                  </a:tcPr>
                </a:tc>
                <a:extLst>
                  <a:ext uri="{0D108BD9-81ED-4DB2-BD59-A6C34878D82A}">
                    <a16:rowId xmlns:a16="http://schemas.microsoft.com/office/drawing/2014/main" xmlns="" val="10003"/>
                  </a:ext>
                </a:extLst>
              </a:tr>
              <a:tr h="288802">
                <a:tc>
                  <a:txBody>
                    <a:bodyPr/>
                    <a:lstStyle/>
                    <a:p>
                      <a:endParaRPr lang="en-ZA" sz="1400" dirty="0">
                        <a:solidFill>
                          <a:schemeClr val="tx1"/>
                        </a:solidFill>
                      </a:endParaRPr>
                    </a:p>
                  </a:txBody>
                  <a:tcPr>
                    <a:solidFill>
                      <a:schemeClr val="bg1"/>
                    </a:solidFill>
                  </a:tcPr>
                </a:tc>
                <a:tc gridSpan="2">
                  <a:txBody>
                    <a:bodyPr/>
                    <a:lstStyle/>
                    <a:p>
                      <a:pPr marL="0" algn="l" defTabSz="914400" rtl="0" eaLnBrk="1" latinLnBrk="0" hangingPunct="1"/>
                      <a:endParaRPr lang="en-ZA" sz="1400" b="0" i="0" u="none" strike="noStrike" kern="1200" baseline="0" dirty="0" smtClean="0">
                        <a:solidFill>
                          <a:schemeClr val="tx1"/>
                        </a:solidFill>
                        <a:latin typeface="+mn-lt"/>
                        <a:ea typeface="+mn-ea"/>
                        <a:cs typeface="+mn-cs"/>
                      </a:endParaRPr>
                    </a:p>
                  </a:txBody>
                  <a:tcPr>
                    <a:solidFill>
                      <a:schemeClr val="bg1"/>
                    </a:solidFill>
                  </a:tcPr>
                </a:tc>
                <a:tc hMerge="1">
                  <a:txBody>
                    <a:bodyPr/>
                    <a:lstStyle/>
                    <a:p>
                      <a:endParaRPr lang="en-ZA" dirty="0"/>
                    </a:p>
                  </a:txBody>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19</a:t>
            </a:fld>
            <a:endParaRPr lang="en-GB"/>
          </a:p>
        </p:txBody>
      </p:sp>
    </p:spTree>
    <p:extLst>
      <p:ext uri="{BB962C8B-B14F-4D97-AF65-F5344CB8AC3E}">
        <p14:creationId xmlns:p14="http://schemas.microsoft.com/office/powerpoint/2010/main" xmlns="" val="3065754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631CB7C0-102F-455D-9F7D-04C6A75B179B}" type="slidenum">
              <a:rPr lang="en-GB" altLang="en-US" sz="2000" smtClean="0">
                <a:solidFill>
                  <a:srgbClr val="000000"/>
                </a:solidFill>
                <a:latin typeface="Times" panose="02020603050405020304" pitchFamily="18" charset="0"/>
              </a:rPr>
              <a:pPr>
                <a:spcBef>
                  <a:spcPct val="0"/>
                </a:spcBef>
                <a:buFontTx/>
                <a:buNone/>
              </a:pPr>
              <a:t>2</a:t>
            </a:fld>
            <a:endParaRPr lang="en-GB" altLang="en-US" sz="2000" smtClean="0">
              <a:solidFill>
                <a:srgbClr val="000000"/>
              </a:solidFill>
              <a:latin typeface="Times" panose="02020603050405020304" pitchFamily="18" charset="0"/>
            </a:endParaRPr>
          </a:p>
        </p:txBody>
      </p:sp>
      <p:sp>
        <p:nvSpPr>
          <p:cNvPr id="61443" name="Content Placeholder 2"/>
          <p:cNvSpPr>
            <a:spLocks noGrp="1"/>
          </p:cNvSpPr>
          <p:nvPr>
            <p:ph idx="1"/>
          </p:nvPr>
        </p:nvSpPr>
        <p:spPr>
          <a:xfrm>
            <a:off x="323528" y="476672"/>
            <a:ext cx="8568952" cy="5112569"/>
          </a:xfrm>
        </p:spPr>
        <p:txBody>
          <a:bodyPr/>
          <a:lstStyle/>
          <a:p>
            <a:pPr marL="0" indent="0" algn="just">
              <a:buNone/>
            </a:pPr>
            <a:r>
              <a:rPr lang="en-US" sz="2000" dirty="0"/>
              <a:t>The National Development Plan (NDP) serves as an overarching vision that guides our foreign policy imperatives and our international relations programme</a:t>
            </a:r>
          </a:p>
          <a:p>
            <a:pPr marL="0" indent="0" algn="just">
              <a:buNone/>
            </a:pPr>
            <a:endParaRPr lang="en-US" sz="2000" dirty="0"/>
          </a:p>
          <a:p>
            <a:pPr marL="0" indent="0" algn="just">
              <a:buNone/>
            </a:pPr>
            <a:r>
              <a:rPr lang="en-US" sz="2000" dirty="0" smtClean="0"/>
              <a:t>The situational analysis is divided into two; namely: (1) Performance Environment, and the (2) Operational Environment.</a:t>
            </a:r>
          </a:p>
          <a:p>
            <a:pPr marL="0" indent="0" algn="just">
              <a:buNone/>
            </a:pPr>
            <a:endParaRPr lang="en-US" sz="2000" dirty="0" smtClean="0"/>
          </a:p>
          <a:p>
            <a:pPr marL="0" indent="0">
              <a:buNone/>
            </a:pPr>
            <a:r>
              <a:rPr lang="en-US" sz="2000" dirty="0" smtClean="0"/>
              <a:t> (1) </a:t>
            </a:r>
            <a:r>
              <a:rPr lang="en-US" sz="2000" b="1" i="1" dirty="0" smtClean="0"/>
              <a:t>Performance Environment </a:t>
            </a:r>
          </a:p>
          <a:p>
            <a:r>
              <a:rPr lang="en-US" sz="2000" dirty="0" smtClean="0"/>
              <a:t>South </a:t>
            </a:r>
            <a:r>
              <a:rPr lang="en-US" sz="2000" dirty="0"/>
              <a:t>Africa’s foreign policy is implemented within a highly dynamic and challenging global environment that is often </a:t>
            </a:r>
            <a:r>
              <a:rPr lang="en-US" sz="2000" dirty="0" smtClean="0"/>
              <a:t>volatile, unpredictable   complex and ambiguous.(VUCA)</a:t>
            </a:r>
          </a:p>
          <a:p>
            <a:r>
              <a:rPr lang="en-US" sz="2000" dirty="0" err="1" smtClean="0"/>
              <a:t>Globalisation</a:t>
            </a:r>
            <a:r>
              <a:rPr lang="en-US" sz="2000" dirty="0" smtClean="0"/>
              <a:t> continues to shape the world at an accelerating pace.</a:t>
            </a:r>
          </a:p>
          <a:p>
            <a:r>
              <a:rPr lang="en-US" sz="2000" dirty="0" smtClean="0"/>
              <a:t>Global trends such as rising populism, global economic imbalances, the e</a:t>
            </a:r>
            <a:r>
              <a:rPr lang="en-US" altLang="en-US" sz="2000" dirty="0" smtClean="0"/>
              <a:t>mergence </a:t>
            </a:r>
            <a:r>
              <a:rPr lang="en-US" altLang="en-US" sz="2000" dirty="0"/>
              <a:t>and societal impact of social networks </a:t>
            </a:r>
            <a:r>
              <a:rPr lang="en-US" sz="2000" dirty="0" smtClean="0"/>
              <a:t>and climate change</a:t>
            </a:r>
            <a:endParaRPr lang="en-US" sz="2000" dirty="0">
              <a:solidFill>
                <a:srgbClr val="FF0000"/>
              </a:solidFill>
            </a:endParaRPr>
          </a:p>
          <a:p>
            <a:endParaRPr lang="en-US" sz="2000" dirty="0" smtClean="0"/>
          </a:p>
          <a:p>
            <a:pPr algn="just">
              <a:buFont typeface="Arial" panose="020B0604020202020204" pitchFamily="34" charset="0"/>
              <a:buChar char="•"/>
            </a:pPr>
            <a:endParaRPr lang="en-US" sz="2000" dirty="0"/>
          </a:p>
        </p:txBody>
      </p:sp>
      <p:sp>
        <p:nvSpPr>
          <p:cNvPr id="61444" name="Title 3"/>
          <p:cNvSpPr>
            <a:spLocks noGrp="1"/>
          </p:cNvSpPr>
          <p:nvPr>
            <p:ph type="title"/>
          </p:nvPr>
        </p:nvSpPr>
        <p:spPr>
          <a:xfrm>
            <a:off x="466607" y="0"/>
            <a:ext cx="8229600" cy="476672"/>
          </a:xfrm>
        </p:spPr>
        <p:txBody>
          <a:bodyPr/>
          <a:lstStyle/>
          <a:p>
            <a:r>
              <a:rPr lang="en-ZA" dirty="0" smtClean="0">
                <a:solidFill>
                  <a:schemeClr val="tx1"/>
                </a:solidFill>
              </a:rPr>
              <a:t>SITUATION ANALYSIS</a:t>
            </a:r>
          </a:p>
        </p:txBody>
      </p:sp>
    </p:spTree>
    <p:extLst>
      <p:ext uri="{BB962C8B-B14F-4D97-AF65-F5344CB8AC3E}">
        <p14:creationId xmlns:p14="http://schemas.microsoft.com/office/powerpoint/2010/main" xmlns="" val="2203978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324528" cy="720080"/>
          </a:xfrm>
        </p:spPr>
        <p:txBody>
          <a:bodyPr/>
          <a:lstStyle/>
          <a:p>
            <a:r>
              <a:rPr lang="en-ZA" sz="2800" dirty="0"/>
              <a:t>Sub -programme 3.2</a:t>
            </a:r>
            <a:br>
              <a:rPr lang="en-ZA" sz="2800" dirty="0"/>
            </a:br>
            <a:r>
              <a:rPr lang="en-ZA" sz="2800" dirty="0"/>
              <a:t>Continental </a:t>
            </a:r>
            <a:r>
              <a:rPr lang="en-ZA" sz="2800" dirty="0" smtClean="0"/>
              <a:t>Cooperation</a:t>
            </a:r>
            <a:endParaRPr lang="en-ZA" sz="2800" dirty="0"/>
          </a:p>
        </p:txBody>
      </p:sp>
      <p:sp>
        <p:nvSpPr>
          <p:cNvPr id="3" name="Content Placeholder 2"/>
          <p:cNvSpPr>
            <a:spLocks noGrp="1"/>
          </p:cNvSpPr>
          <p:nvPr>
            <p:ph idx="1"/>
          </p:nvPr>
        </p:nvSpPr>
        <p:spPr>
          <a:xfrm>
            <a:off x="107504" y="1052736"/>
            <a:ext cx="8856984" cy="4686672"/>
          </a:xfrm>
        </p:spPr>
        <p:txBody>
          <a:bodyPr/>
          <a:lstStyle/>
          <a:p>
            <a:pPr algn="just">
              <a:spcBef>
                <a:spcPts val="0"/>
              </a:spcBef>
              <a:spcAft>
                <a:spcPts val="1200"/>
              </a:spcAft>
            </a:pPr>
            <a:r>
              <a:rPr lang="en-GB" dirty="0" smtClean="0"/>
              <a:t>South Africa will align its foreign policy engagements with Africa’s Agenda 2063 to contribute to the socio-economic development of the African continent. </a:t>
            </a:r>
          </a:p>
          <a:p>
            <a:pPr algn="just">
              <a:spcBef>
                <a:spcPts val="0"/>
              </a:spcBef>
              <a:spcAft>
                <a:spcPts val="1200"/>
              </a:spcAft>
            </a:pPr>
            <a:r>
              <a:rPr lang="en-GB" dirty="0" smtClean="0"/>
              <a:t>South Africa will continue to focus on implementation of the continental integration agenda, regional economic integration and finding African Solutions to African problems through: </a:t>
            </a:r>
            <a:endParaRPr lang="en-GB" dirty="0"/>
          </a:p>
          <a:p>
            <a:pPr algn="just">
              <a:spcBef>
                <a:spcPts val="0"/>
              </a:spcBef>
              <a:spcAft>
                <a:spcPts val="200"/>
              </a:spcAft>
              <a:buFont typeface="Wingdings" panose="05000000000000000000" pitchFamily="2" charset="2"/>
              <a:buChar char="v"/>
            </a:pPr>
            <a:r>
              <a:rPr lang="en-GB" dirty="0" smtClean="0"/>
              <a:t>Strengthening </a:t>
            </a:r>
            <a:r>
              <a:rPr lang="en-GB" dirty="0"/>
              <a:t>the AU and its </a:t>
            </a:r>
            <a:r>
              <a:rPr lang="en-GB" dirty="0" smtClean="0"/>
              <a:t>structures</a:t>
            </a:r>
          </a:p>
          <a:p>
            <a:pPr algn="just">
              <a:spcBef>
                <a:spcPts val="0"/>
              </a:spcBef>
              <a:spcAft>
                <a:spcPts val="200"/>
              </a:spcAft>
              <a:buFont typeface="Wingdings" panose="05000000000000000000" pitchFamily="2" charset="2"/>
              <a:buChar char="v"/>
            </a:pPr>
            <a:r>
              <a:rPr lang="en-GB" dirty="0" smtClean="0"/>
              <a:t>Participating </a:t>
            </a:r>
            <a:r>
              <a:rPr lang="en-GB" dirty="0"/>
              <a:t>in peace missions, and (Peace, Conflict, Reconstruction and Development (PCRD)  </a:t>
            </a:r>
            <a:r>
              <a:rPr lang="en-GB" dirty="0" smtClean="0"/>
              <a:t>initiatives</a:t>
            </a:r>
          </a:p>
          <a:p>
            <a:pPr algn="just">
              <a:spcBef>
                <a:spcPts val="0"/>
              </a:spcBef>
              <a:spcAft>
                <a:spcPts val="200"/>
              </a:spcAft>
              <a:buFont typeface="Wingdings" panose="05000000000000000000" pitchFamily="2" charset="2"/>
              <a:buChar char="v"/>
            </a:pPr>
            <a:r>
              <a:rPr lang="en-GB" dirty="0" smtClean="0"/>
              <a:t>Promotion of Good Governance &amp;  protection of Human Rights</a:t>
            </a:r>
          </a:p>
          <a:p>
            <a:pPr algn="just">
              <a:spcBef>
                <a:spcPts val="0"/>
              </a:spcBef>
              <a:spcAft>
                <a:spcPts val="200"/>
              </a:spcAft>
              <a:buFont typeface="Wingdings" panose="05000000000000000000" pitchFamily="2" charset="2"/>
              <a:buChar char="v"/>
            </a:pPr>
            <a:r>
              <a:rPr lang="en-GB" dirty="0" smtClean="0"/>
              <a:t>Contributing to Socio-economic development</a:t>
            </a:r>
            <a:endParaRPr lang="en-ZA" dirty="0" smtClean="0"/>
          </a:p>
        </p:txBody>
      </p:sp>
    </p:spTree>
    <p:extLst>
      <p:ext uri="{BB962C8B-B14F-4D97-AF65-F5344CB8AC3E}">
        <p14:creationId xmlns:p14="http://schemas.microsoft.com/office/powerpoint/2010/main" xmlns="" val="395680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62074"/>
          </a:xfrm>
        </p:spPr>
        <p:txBody>
          <a:bodyPr/>
          <a:lstStyle/>
          <a:p>
            <a:r>
              <a:rPr lang="en-US" sz="2800" dirty="0" smtClean="0"/>
              <a:t>Programme 3 (Continental Cooperation)</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26752910"/>
              </p:ext>
            </p:extLst>
          </p:nvPr>
        </p:nvGraphicFramePr>
        <p:xfrm>
          <a:off x="179512" y="1124744"/>
          <a:ext cx="8712967" cy="3960440"/>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xmlns="" val="20000"/>
                    </a:ext>
                  </a:extLst>
                </a:gridCol>
                <a:gridCol w="3611398">
                  <a:extLst>
                    <a:ext uri="{9D8B030D-6E8A-4147-A177-3AD203B41FA5}">
                      <a16:colId xmlns:a16="http://schemas.microsoft.com/office/drawing/2014/main" xmlns="" val="20001"/>
                    </a:ext>
                  </a:extLst>
                </a:gridCol>
                <a:gridCol w="3013337">
                  <a:extLst>
                    <a:ext uri="{9D8B030D-6E8A-4147-A177-3AD203B41FA5}">
                      <a16:colId xmlns:a16="http://schemas.microsoft.com/office/drawing/2014/main" xmlns="" val="20002"/>
                    </a:ext>
                  </a:extLst>
                </a:gridCol>
              </a:tblGrid>
              <a:tr h="792088">
                <a:tc>
                  <a:txBody>
                    <a:bodyPr/>
                    <a:lstStyle/>
                    <a:p>
                      <a:r>
                        <a:rPr lang="en-US" sz="1800" dirty="0" smtClean="0">
                          <a:solidFill>
                            <a:schemeClr val="tx1"/>
                          </a:solidFill>
                        </a:rPr>
                        <a:t>Strategic Objectives</a:t>
                      </a:r>
                      <a:endParaRPr lang="en-ZA" sz="1800" dirty="0">
                        <a:solidFill>
                          <a:schemeClr val="tx1"/>
                        </a:solidFill>
                      </a:endParaRPr>
                    </a:p>
                  </a:txBody>
                  <a:tcPr>
                    <a:solidFill>
                      <a:srgbClr val="00B050"/>
                    </a:solidFill>
                  </a:tcPr>
                </a:tc>
                <a:tc>
                  <a:txBody>
                    <a:bodyPr/>
                    <a:lstStyle/>
                    <a:p>
                      <a:pPr algn="ctr"/>
                      <a:r>
                        <a:rPr lang="en-US" sz="1800" dirty="0" smtClean="0">
                          <a:solidFill>
                            <a:schemeClr val="tx1"/>
                          </a:solidFill>
                        </a:rPr>
                        <a:t>2018/19 Targets</a:t>
                      </a:r>
                      <a:endParaRPr lang="en-ZA" sz="1800" dirty="0">
                        <a:solidFill>
                          <a:schemeClr val="tx1"/>
                        </a:solidFill>
                      </a:endParaRPr>
                    </a:p>
                  </a:txBody>
                  <a:tcPr>
                    <a:solidFill>
                      <a:srgbClr val="00B050"/>
                    </a:solidFill>
                  </a:tcPr>
                </a:tc>
                <a:tc>
                  <a:txBody>
                    <a:bodyPr/>
                    <a:lstStyle/>
                    <a:p>
                      <a:r>
                        <a:rPr lang="en-US" dirty="0" smtClean="0">
                          <a:solidFill>
                            <a:schemeClr val="tx1"/>
                          </a:solidFill>
                        </a:rPr>
                        <a:t>Strategic Plan </a:t>
                      </a:r>
                      <a:r>
                        <a:rPr lang="en-US" sz="1800" dirty="0" smtClean="0">
                          <a:solidFill>
                            <a:schemeClr val="tx1"/>
                          </a:solidFill>
                        </a:rPr>
                        <a:t>Target</a:t>
                      </a:r>
                      <a:endParaRPr lang="en-ZA" sz="1800" dirty="0">
                        <a:solidFill>
                          <a:schemeClr val="tx1"/>
                        </a:solidFill>
                      </a:endParaRPr>
                    </a:p>
                  </a:txBody>
                  <a:tcPr>
                    <a:solidFill>
                      <a:srgbClr val="00B050"/>
                    </a:solidFill>
                  </a:tcPr>
                </a:tc>
                <a:extLst>
                  <a:ext uri="{0D108BD9-81ED-4DB2-BD59-A6C34878D82A}">
                    <a16:rowId xmlns:a16="http://schemas.microsoft.com/office/drawing/2014/main" xmlns="" val="10000"/>
                  </a:ext>
                </a:extLst>
              </a:tr>
              <a:tr h="3168352">
                <a:tc>
                  <a:txBody>
                    <a:bodyPr/>
                    <a:lstStyle/>
                    <a:p>
                      <a:r>
                        <a:rPr lang="en-US" sz="1800" dirty="0" smtClean="0">
                          <a:solidFill>
                            <a:schemeClr val="tx1"/>
                          </a:solidFill>
                        </a:rPr>
                        <a:t>To consolidate  the African Agenda</a:t>
                      </a:r>
                      <a:endParaRPr lang="en-ZA" sz="1800" dirty="0">
                        <a:solidFill>
                          <a:schemeClr val="tx1"/>
                        </a:solidFill>
                      </a:endParaRPr>
                    </a:p>
                  </a:txBody>
                  <a:tcPr>
                    <a:solidFill>
                      <a:srgbClr val="7BEFA1"/>
                    </a:solidFill>
                  </a:tcPr>
                </a:tc>
                <a:tc>
                  <a:txBody>
                    <a:bodyPr/>
                    <a:lstStyle/>
                    <a:p>
                      <a:r>
                        <a:rPr lang="en-US" sz="1800" dirty="0" smtClean="0">
                          <a:solidFill>
                            <a:schemeClr val="tx1"/>
                          </a:solidFill>
                        </a:rPr>
                        <a:t>Promote democracy, good governance, human rights, peace and security on the continent in pursuit of Africa’s Vision 2063 through participation in: </a:t>
                      </a:r>
                    </a:p>
                    <a:p>
                      <a:endParaRPr lang="en-US" sz="1800" dirty="0" smtClean="0">
                        <a:solidFill>
                          <a:schemeClr val="tx1"/>
                        </a:solidFill>
                      </a:endParaRPr>
                    </a:p>
                    <a:p>
                      <a:pPr marL="285750" indent="-285750">
                        <a:buFont typeface="Wingdings" panose="05000000000000000000" pitchFamily="2" charset="2"/>
                        <a:buChar char="Ø"/>
                      </a:pPr>
                      <a:r>
                        <a:rPr lang="en-US" sz="1800" dirty="0" smtClean="0">
                          <a:solidFill>
                            <a:schemeClr val="tx1"/>
                          </a:solidFill>
                        </a:rPr>
                        <a:t>Two (2) Assembly of the Ordinary Sessions of the AU </a:t>
                      </a:r>
                    </a:p>
                    <a:p>
                      <a:pPr marL="285750" indent="-285750">
                        <a:buFont typeface="Wingdings" panose="05000000000000000000" pitchFamily="2" charset="2"/>
                        <a:buChar char="Ø"/>
                      </a:pPr>
                      <a:r>
                        <a:rPr lang="en-US" sz="1800" dirty="0" smtClean="0">
                          <a:solidFill>
                            <a:schemeClr val="tx1"/>
                          </a:solidFill>
                        </a:rPr>
                        <a:t>Two (2) AUPSC meetings</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800" dirty="0" smtClean="0">
                          <a:solidFill>
                            <a:schemeClr val="tx1"/>
                          </a:solidFill>
                        </a:rPr>
                        <a:t>Two (2) NEPAD Sessions</a:t>
                      </a:r>
                    </a:p>
                  </a:txBody>
                  <a:tcPr>
                    <a:solidFill>
                      <a:srgbClr val="7BEFA1"/>
                    </a:solidFill>
                  </a:tcPr>
                </a:tc>
                <a:tc>
                  <a:txBody>
                    <a:bodyPr/>
                    <a:lstStyle/>
                    <a:p>
                      <a:r>
                        <a:rPr lang="en-US" sz="1800" dirty="0" smtClean="0">
                          <a:solidFill>
                            <a:schemeClr val="tx1"/>
                          </a:solidFill>
                        </a:rPr>
                        <a:t>80%  of applicable outcomes of identified meetings reflecting SA’s national interests and in support of democracy, good governance, human rights, peace and security and aligned to </a:t>
                      </a:r>
                      <a:r>
                        <a:rPr lang="en-GB" dirty="0" smtClean="0"/>
                        <a:t>Africa’s Agenda 2063</a:t>
                      </a:r>
                      <a:endParaRPr lang="en-ZA" sz="1800" dirty="0">
                        <a:solidFill>
                          <a:schemeClr val="tx1"/>
                        </a:solidFill>
                      </a:endParaRPr>
                    </a:p>
                  </a:txBody>
                  <a:tcPr>
                    <a:solidFill>
                      <a:srgbClr val="7BEFA1"/>
                    </a:solidFill>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21</a:t>
            </a:fld>
            <a:endParaRPr lang="en-GB"/>
          </a:p>
        </p:txBody>
      </p:sp>
    </p:spTree>
    <p:extLst>
      <p:ext uri="{BB962C8B-B14F-4D97-AF65-F5344CB8AC3E}">
        <p14:creationId xmlns:p14="http://schemas.microsoft.com/office/powerpoint/2010/main" xmlns="" val="39606712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2074"/>
          </a:xfrm>
        </p:spPr>
        <p:txBody>
          <a:bodyPr/>
          <a:lstStyle/>
          <a:p>
            <a:r>
              <a:rPr lang="en-US" sz="2800" dirty="0" smtClean="0"/>
              <a:t>Programme 3 (South – South Cooperation)</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59608749"/>
              </p:ext>
            </p:extLst>
          </p:nvPr>
        </p:nvGraphicFramePr>
        <p:xfrm>
          <a:off x="251520" y="514539"/>
          <a:ext cx="8712967" cy="548640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xmlns="" val="20000"/>
                    </a:ext>
                  </a:extLst>
                </a:gridCol>
                <a:gridCol w="4464496">
                  <a:extLst>
                    <a:ext uri="{9D8B030D-6E8A-4147-A177-3AD203B41FA5}">
                      <a16:colId xmlns:a16="http://schemas.microsoft.com/office/drawing/2014/main" xmlns="" val="20001"/>
                    </a:ext>
                  </a:extLst>
                </a:gridCol>
                <a:gridCol w="1944215">
                  <a:extLst>
                    <a:ext uri="{9D8B030D-6E8A-4147-A177-3AD203B41FA5}">
                      <a16:colId xmlns:a16="http://schemas.microsoft.com/office/drawing/2014/main" xmlns="" val="20002"/>
                    </a:ext>
                  </a:extLst>
                </a:gridCol>
              </a:tblGrid>
              <a:tr h="392341">
                <a:tc>
                  <a:txBody>
                    <a:bodyPr/>
                    <a:lstStyle/>
                    <a:p>
                      <a:r>
                        <a:rPr lang="en-US" sz="1800" dirty="0" smtClean="0">
                          <a:solidFill>
                            <a:schemeClr val="tx1"/>
                          </a:solidFill>
                        </a:rPr>
                        <a:t>Strategic Objective</a:t>
                      </a:r>
                      <a:endParaRPr lang="en-ZA" sz="1800" dirty="0">
                        <a:solidFill>
                          <a:schemeClr val="tx1"/>
                        </a:solidFill>
                      </a:endParaRPr>
                    </a:p>
                  </a:txBody>
                  <a:tcPr>
                    <a:solidFill>
                      <a:srgbClr val="00B050"/>
                    </a:solidFill>
                  </a:tcPr>
                </a:tc>
                <a:tc>
                  <a:txBody>
                    <a:bodyPr/>
                    <a:lstStyle/>
                    <a:p>
                      <a:pPr algn="ctr"/>
                      <a:r>
                        <a:rPr lang="en-US" sz="1800" dirty="0" smtClean="0">
                          <a:solidFill>
                            <a:schemeClr val="tx1"/>
                          </a:solidFill>
                        </a:rPr>
                        <a:t>2018/19 Targets</a:t>
                      </a:r>
                      <a:endParaRPr lang="en-ZA" sz="1800" dirty="0">
                        <a:solidFill>
                          <a:schemeClr val="tx1"/>
                        </a:solidFill>
                      </a:endParaRPr>
                    </a:p>
                  </a:txBody>
                  <a:tcPr>
                    <a:solidFill>
                      <a:srgbClr val="00B050"/>
                    </a:solidFill>
                  </a:tcPr>
                </a:tc>
                <a:tc>
                  <a:txBody>
                    <a:bodyPr/>
                    <a:lstStyle/>
                    <a:p>
                      <a:r>
                        <a:rPr lang="en-US" dirty="0" smtClean="0">
                          <a:solidFill>
                            <a:schemeClr val="tx1"/>
                          </a:solidFill>
                        </a:rPr>
                        <a:t>Strategic Plan </a:t>
                      </a:r>
                      <a:r>
                        <a:rPr lang="en-US" sz="1800" dirty="0" smtClean="0">
                          <a:solidFill>
                            <a:schemeClr val="tx1"/>
                          </a:solidFill>
                        </a:rPr>
                        <a:t> Targets</a:t>
                      </a:r>
                      <a:endParaRPr lang="en-ZA" sz="1800" dirty="0">
                        <a:solidFill>
                          <a:schemeClr val="tx1"/>
                        </a:solidFill>
                      </a:endParaRPr>
                    </a:p>
                  </a:txBody>
                  <a:tcPr>
                    <a:solidFill>
                      <a:srgbClr val="00B050"/>
                    </a:solidFill>
                  </a:tcPr>
                </a:tc>
                <a:extLst>
                  <a:ext uri="{0D108BD9-81ED-4DB2-BD59-A6C34878D82A}">
                    <a16:rowId xmlns:a16="http://schemas.microsoft.com/office/drawing/2014/main" xmlns="" val="10000"/>
                  </a:ext>
                </a:extLst>
              </a:tr>
              <a:tr h="1515797">
                <a:tc rowSpan="2">
                  <a:txBody>
                    <a:bodyPr/>
                    <a:lstStyle/>
                    <a:p>
                      <a:r>
                        <a:rPr lang="en-US" sz="1800" dirty="0" smtClean="0">
                          <a:solidFill>
                            <a:schemeClr val="tx1"/>
                          </a:solidFill>
                        </a:rPr>
                        <a:t>South relations strengthened and consolidated</a:t>
                      </a:r>
                      <a:endParaRPr lang="en-ZA" sz="1800" dirty="0">
                        <a:solidFill>
                          <a:schemeClr val="tx1"/>
                        </a:solidFill>
                      </a:endParaRPr>
                    </a:p>
                  </a:txBody>
                  <a:tcPr>
                    <a:solidFill>
                      <a:srgbClr val="7BEFA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One strategy for SA’s engagement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Participate in 14 identified meetings and processes </a:t>
                      </a:r>
                      <a:r>
                        <a:rPr lang="en-US" sz="1800" b="1" i="1" dirty="0" smtClean="0">
                          <a:solidFill>
                            <a:schemeClr val="tx1"/>
                          </a:solidFill>
                        </a:rPr>
                        <a:t>(</a:t>
                      </a:r>
                      <a:r>
                        <a:rPr lang="en-US" sz="1800" b="1" i="1" dirty="0" err="1" smtClean="0">
                          <a:solidFill>
                            <a:schemeClr val="tx1"/>
                          </a:solidFill>
                        </a:rPr>
                        <a:t>e.g</a:t>
                      </a:r>
                      <a:r>
                        <a:rPr lang="en-US" sz="1800" b="1" i="1" dirty="0" smtClean="0">
                          <a:solidFill>
                            <a:schemeClr val="tx1"/>
                          </a:solidFill>
                        </a:rPr>
                        <a:t> NAM, IBSA,</a:t>
                      </a:r>
                      <a:r>
                        <a:rPr lang="en-US" sz="1800" b="1" i="1" baseline="0" dirty="0" smtClean="0">
                          <a:solidFill>
                            <a:schemeClr val="tx1"/>
                          </a:solidFill>
                        </a:rPr>
                        <a:t> FOCAC, IORA, ACP)</a:t>
                      </a:r>
                      <a:r>
                        <a:rPr lang="en-US" sz="1800" b="1" i="1" dirty="0" smtClean="0">
                          <a:solidFill>
                            <a:schemeClr val="tx1"/>
                          </a:solidFill>
                        </a:rPr>
                        <a:t> </a:t>
                      </a:r>
                      <a:r>
                        <a:rPr lang="en-US" sz="1800" dirty="0" smtClean="0">
                          <a:solidFill>
                            <a:schemeClr val="tx1"/>
                          </a:solidFill>
                        </a:rPr>
                        <a:t>of organisations of the South in pursuit of South Africa’s national interest, particularly the five priorities and the nine point plan and pursuing the interest of the continent</a:t>
                      </a:r>
                      <a:endParaRPr lang="en-ZA" sz="1800" dirty="0">
                        <a:solidFill>
                          <a:schemeClr val="tx1"/>
                        </a:solidFill>
                      </a:endParaRPr>
                    </a:p>
                  </a:txBody>
                  <a:tcPr>
                    <a:solidFill>
                      <a:srgbClr val="7BEFA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Five strategies for SA’s engagement with identified formations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85% of applicable outcomes of the identified meetings and processes reflecting SA’s national interest</a:t>
                      </a:r>
                      <a:endParaRPr lang="en-ZA"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txBody>
                  <a:tcPr>
                    <a:solidFill>
                      <a:srgbClr val="7BEFA1"/>
                    </a:solidFill>
                  </a:tcPr>
                </a:tc>
                <a:extLst>
                  <a:ext uri="{0D108BD9-81ED-4DB2-BD59-A6C34878D82A}">
                    <a16:rowId xmlns:a16="http://schemas.microsoft.com/office/drawing/2014/main" xmlns="" val="10001"/>
                  </a:ext>
                </a:extLst>
              </a:tr>
              <a:tr h="1069974">
                <a:tc vMerge="1">
                  <a:txBody>
                    <a:bodyPr/>
                    <a:lstStyle/>
                    <a:p>
                      <a:endParaRPr lang="en-ZA" sz="1800" dirty="0">
                        <a:solidFill>
                          <a:schemeClr val="tx1"/>
                        </a:solidFill>
                      </a:endParaRPr>
                    </a:p>
                  </a:txBody>
                  <a:tcPr>
                    <a:solidFill>
                      <a:srgbClr val="D3FDE6"/>
                    </a:solidFill>
                  </a:tcPr>
                </a:tc>
                <a:tc>
                  <a:txBody>
                    <a:bodyPr/>
                    <a:lstStyle/>
                    <a:p>
                      <a:r>
                        <a:rPr lang="en-US" sz="1800" dirty="0" smtClean="0">
                          <a:solidFill>
                            <a:schemeClr val="tx1"/>
                          </a:solidFill>
                        </a:rPr>
                        <a:t>Engaged</a:t>
                      </a:r>
                      <a:r>
                        <a:rPr lang="en-US" sz="1800" baseline="0" dirty="0" smtClean="0">
                          <a:solidFill>
                            <a:schemeClr val="tx1"/>
                          </a:solidFill>
                        </a:rPr>
                        <a:t> in four BRICS structures to advance the development agenda in line with SA’s international relations policy objectives</a:t>
                      </a:r>
                    </a:p>
                    <a:p>
                      <a:endParaRPr lang="en-US" sz="1800" baseline="0" dirty="0" smtClean="0">
                        <a:solidFill>
                          <a:schemeClr val="tx1"/>
                        </a:solidFill>
                      </a:endParaRPr>
                    </a:p>
                    <a:p>
                      <a:r>
                        <a:rPr lang="en-US" sz="1800" baseline="0" dirty="0" smtClean="0">
                          <a:solidFill>
                            <a:schemeClr val="tx1"/>
                          </a:solidFill>
                        </a:rPr>
                        <a:t>Four (4) BRICS Inter-Ministerial Committee (IMC) to implement agreed BRICS outcomes  </a:t>
                      </a:r>
                      <a:endParaRPr lang="en-ZA" sz="1800" dirty="0">
                        <a:solidFill>
                          <a:schemeClr val="tx1"/>
                        </a:solidFill>
                      </a:endParaRPr>
                    </a:p>
                  </a:txBody>
                  <a:tcPr>
                    <a:solidFill>
                      <a:srgbClr val="D3FDE6"/>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800" dirty="0">
                        <a:solidFill>
                          <a:schemeClr val="tx1"/>
                        </a:solidFill>
                      </a:endParaRPr>
                    </a:p>
                  </a:txBody>
                  <a:tcPr>
                    <a:solidFill>
                      <a:srgbClr val="D3FDE6"/>
                    </a:solidFill>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22</a:t>
            </a:fld>
            <a:endParaRPr lang="en-GB"/>
          </a:p>
        </p:txBody>
      </p:sp>
    </p:spTree>
    <p:extLst>
      <p:ext uri="{BB962C8B-B14F-4D97-AF65-F5344CB8AC3E}">
        <p14:creationId xmlns:p14="http://schemas.microsoft.com/office/powerpoint/2010/main" xmlns="" val="13530063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2074"/>
          </a:xfrm>
        </p:spPr>
        <p:txBody>
          <a:bodyPr/>
          <a:lstStyle/>
          <a:p>
            <a:r>
              <a:rPr lang="en-US" sz="2800" dirty="0" smtClean="0"/>
              <a:t>Programme 3 (North – South Cooperation)</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17274144"/>
              </p:ext>
            </p:extLst>
          </p:nvPr>
        </p:nvGraphicFramePr>
        <p:xfrm>
          <a:off x="251520" y="1124744"/>
          <a:ext cx="8712967" cy="4022635"/>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xmlns="" val="20000"/>
                    </a:ext>
                  </a:extLst>
                </a:gridCol>
                <a:gridCol w="3744416">
                  <a:extLst>
                    <a:ext uri="{9D8B030D-6E8A-4147-A177-3AD203B41FA5}">
                      <a16:colId xmlns:a16="http://schemas.microsoft.com/office/drawing/2014/main" xmlns="" val="20001"/>
                    </a:ext>
                  </a:extLst>
                </a:gridCol>
                <a:gridCol w="2664295">
                  <a:extLst>
                    <a:ext uri="{9D8B030D-6E8A-4147-A177-3AD203B41FA5}">
                      <a16:colId xmlns:a16="http://schemas.microsoft.com/office/drawing/2014/main" xmlns="" val="20002"/>
                    </a:ext>
                  </a:extLst>
                </a:gridCol>
              </a:tblGrid>
              <a:tr h="392341">
                <a:tc>
                  <a:txBody>
                    <a:bodyPr/>
                    <a:lstStyle/>
                    <a:p>
                      <a:r>
                        <a:rPr lang="en-US" sz="1800" dirty="0" smtClean="0">
                          <a:solidFill>
                            <a:schemeClr val="tx1"/>
                          </a:solidFill>
                        </a:rPr>
                        <a:t>Strategic Objective</a:t>
                      </a:r>
                      <a:endParaRPr lang="en-ZA" sz="1800" dirty="0">
                        <a:solidFill>
                          <a:schemeClr val="tx1"/>
                        </a:solidFill>
                      </a:endParaRPr>
                    </a:p>
                  </a:txBody>
                  <a:tcPr>
                    <a:solidFill>
                      <a:srgbClr val="00B050"/>
                    </a:solidFill>
                  </a:tcPr>
                </a:tc>
                <a:tc>
                  <a:txBody>
                    <a:bodyPr/>
                    <a:lstStyle/>
                    <a:p>
                      <a:pPr algn="ctr"/>
                      <a:r>
                        <a:rPr lang="en-US" sz="1800" dirty="0" smtClean="0">
                          <a:solidFill>
                            <a:schemeClr val="tx1"/>
                          </a:solidFill>
                        </a:rPr>
                        <a:t>2018/19 Targets</a:t>
                      </a:r>
                      <a:endParaRPr lang="en-ZA" sz="1800" dirty="0">
                        <a:solidFill>
                          <a:schemeClr val="tx1"/>
                        </a:solidFill>
                      </a:endParaRPr>
                    </a:p>
                  </a:txBody>
                  <a:tcPr>
                    <a:solidFill>
                      <a:srgbClr val="00B050"/>
                    </a:solidFill>
                  </a:tcPr>
                </a:tc>
                <a:tc>
                  <a:txBody>
                    <a:bodyPr/>
                    <a:lstStyle/>
                    <a:p>
                      <a:r>
                        <a:rPr lang="en-US" dirty="0" smtClean="0">
                          <a:solidFill>
                            <a:schemeClr val="tx1"/>
                          </a:solidFill>
                        </a:rPr>
                        <a:t>Strategic Plan </a:t>
                      </a:r>
                      <a:r>
                        <a:rPr lang="en-US" sz="1800" dirty="0" smtClean="0">
                          <a:solidFill>
                            <a:schemeClr val="tx1"/>
                          </a:solidFill>
                        </a:rPr>
                        <a:t>Target</a:t>
                      </a:r>
                      <a:endParaRPr lang="en-ZA" sz="1800" dirty="0">
                        <a:solidFill>
                          <a:schemeClr val="tx1"/>
                        </a:solidFill>
                      </a:endParaRPr>
                    </a:p>
                  </a:txBody>
                  <a:tcPr>
                    <a:solidFill>
                      <a:srgbClr val="00B050"/>
                    </a:solidFill>
                  </a:tcPr>
                </a:tc>
                <a:extLst>
                  <a:ext uri="{0D108BD9-81ED-4DB2-BD59-A6C34878D82A}">
                    <a16:rowId xmlns:a16="http://schemas.microsoft.com/office/drawing/2014/main" xmlns="" val="10000"/>
                  </a:ext>
                </a:extLst>
              </a:tr>
              <a:tr h="1069974">
                <a:tc rowSpan="2">
                  <a:txBody>
                    <a:bodyPr/>
                    <a:lstStyle/>
                    <a:p>
                      <a:endParaRPr lang="en-US" sz="1800" dirty="0" smtClean="0">
                        <a:solidFill>
                          <a:schemeClr val="tx1"/>
                        </a:solidFill>
                      </a:endParaRPr>
                    </a:p>
                    <a:p>
                      <a:r>
                        <a:rPr lang="en-US" sz="1800" dirty="0" smtClean="0">
                          <a:solidFill>
                            <a:schemeClr val="tx1"/>
                          </a:solidFill>
                        </a:rPr>
                        <a:t>To leverage relations with the North in advancement of national and continental priorities, as well as the interest of the South</a:t>
                      </a:r>
                      <a:endParaRPr lang="en-ZA" sz="1800" dirty="0">
                        <a:solidFill>
                          <a:schemeClr val="tx1"/>
                        </a:solidFill>
                      </a:endParaRPr>
                    </a:p>
                  </a:txBody>
                  <a:tcPr>
                    <a:solidFill>
                      <a:srgbClr val="D3FDE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One identified meeting (SA-EU) with formations of the North in pursuit of South Africa’s national interest, particularly the five priorities and the nine point plan and pursuing the interest of the continent and the global South</a:t>
                      </a:r>
                      <a:endParaRPr lang="en-ZA" sz="1800" dirty="0" smtClean="0">
                        <a:solidFill>
                          <a:schemeClr val="tx1"/>
                        </a:solidFill>
                      </a:endParaRPr>
                    </a:p>
                    <a:p>
                      <a:endParaRPr lang="en-ZA" sz="1800" dirty="0">
                        <a:solidFill>
                          <a:schemeClr val="tx1"/>
                        </a:solidFill>
                      </a:endParaRPr>
                    </a:p>
                  </a:txBody>
                  <a:tcPr>
                    <a:solidFill>
                      <a:srgbClr val="D3FDE6"/>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80% of</a:t>
                      </a:r>
                      <a:r>
                        <a:rPr lang="en-US" sz="1800" baseline="0" dirty="0" smtClean="0">
                          <a:solidFill>
                            <a:schemeClr val="tx1"/>
                          </a:solidFill>
                        </a:rPr>
                        <a:t> o</a:t>
                      </a:r>
                      <a:r>
                        <a:rPr lang="en-US" sz="1800" dirty="0" smtClean="0">
                          <a:solidFill>
                            <a:schemeClr val="tx1"/>
                          </a:solidFill>
                        </a:rPr>
                        <a:t>utcomes of the identified meetings and processes reflecting SA’s national interest</a:t>
                      </a:r>
                      <a:endParaRPr lang="en-ZA" sz="1800" dirty="0">
                        <a:solidFill>
                          <a:schemeClr val="tx1"/>
                        </a:solidFill>
                      </a:endParaRPr>
                    </a:p>
                  </a:txBody>
                  <a:tcPr>
                    <a:solidFill>
                      <a:srgbClr val="D3FDE6"/>
                    </a:solidFill>
                  </a:tcPr>
                </a:tc>
                <a:extLst>
                  <a:ext uri="{0D108BD9-81ED-4DB2-BD59-A6C34878D82A}">
                    <a16:rowId xmlns:a16="http://schemas.microsoft.com/office/drawing/2014/main" xmlns="" val="10001"/>
                  </a:ext>
                </a:extLst>
              </a:tr>
              <a:tr h="1069974">
                <a:tc vMerge="1">
                  <a:txBody>
                    <a:bodyPr/>
                    <a:lstStyle/>
                    <a:p>
                      <a:endParaRPr lang="en-ZA" sz="1800" dirty="0">
                        <a:solidFill>
                          <a:schemeClr val="tx1"/>
                        </a:solidFill>
                      </a:endParaRPr>
                    </a:p>
                  </a:txBody>
                  <a:tcPr>
                    <a:solidFill>
                      <a:srgbClr val="D3FDE6"/>
                    </a:solidFill>
                  </a:tcPr>
                </a:tc>
                <a:tc>
                  <a:txBody>
                    <a:bodyPr/>
                    <a:lstStyle/>
                    <a:p>
                      <a:r>
                        <a:rPr lang="en-ZA" sz="1800" dirty="0" smtClean="0">
                          <a:solidFill>
                            <a:schemeClr val="tx1"/>
                          </a:solidFill>
                        </a:rPr>
                        <a:t>100% of partnerships convened with outcomes aligned to Agenda</a:t>
                      </a:r>
                      <a:r>
                        <a:rPr lang="en-ZA" sz="1800" baseline="0" dirty="0" smtClean="0">
                          <a:solidFill>
                            <a:schemeClr val="tx1"/>
                          </a:solidFill>
                        </a:rPr>
                        <a:t> 2063, the NDP and SDGs</a:t>
                      </a:r>
                      <a:endParaRPr lang="en-ZA" sz="1800" dirty="0">
                        <a:solidFill>
                          <a:schemeClr val="tx1"/>
                        </a:solidFill>
                      </a:endParaRPr>
                    </a:p>
                  </a:txBody>
                  <a:tcPr>
                    <a:solidFill>
                      <a:srgbClr val="D3FDE6"/>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800" dirty="0">
                        <a:solidFill>
                          <a:schemeClr val="tx1"/>
                        </a:solidFill>
                      </a:endParaRPr>
                    </a:p>
                  </a:txBody>
                  <a:tcPr>
                    <a:solidFill>
                      <a:srgbClr val="D3FDE6"/>
                    </a:solidFill>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23</a:t>
            </a:fld>
            <a:endParaRPr lang="en-GB"/>
          </a:p>
        </p:txBody>
      </p:sp>
    </p:spTree>
    <p:extLst>
      <p:ext uri="{BB962C8B-B14F-4D97-AF65-F5344CB8AC3E}">
        <p14:creationId xmlns:p14="http://schemas.microsoft.com/office/powerpoint/2010/main" xmlns="" val="3591925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a:t>Programme 3: International Cooperation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1566689"/>
              </p:ext>
            </p:extLst>
          </p:nvPr>
        </p:nvGraphicFramePr>
        <p:xfrm>
          <a:off x="251521" y="1124747"/>
          <a:ext cx="8435279" cy="4392483"/>
        </p:xfrm>
        <a:graphic>
          <a:graphicData uri="http://schemas.openxmlformats.org/drawingml/2006/table">
            <a:tbl>
              <a:tblPr>
                <a:tableStyleId>{5C22544A-7EE6-4342-B048-85BDC9FD1C3A}</a:tableStyleId>
              </a:tblPr>
              <a:tblGrid>
                <a:gridCol w="3554408">
                  <a:extLst>
                    <a:ext uri="{9D8B030D-6E8A-4147-A177-3AD203B41FA5}">
                      <a16:colId xmlns:a16="http://schemas.microsoft.com/office/drawing/2014/main" xmlns="" val="20000"/>
                    </a:ext>
                  </a:extLst>
                </a:gridCol>
                <a:gridCol w="1403734">
                  <a:extLst>
                    <a:ext uri="{9D8B030D-6E8A-4147-A177-3AD203B41FA5}">
                      <a16:colId xmlns:a16="http://schemas.microsoft.com/office/drawing/2014/main" xmlns="" val="20001"/>
                    </a:ext>
                  </a:extLst>
                </a:gridCol>
                <a:gridCol w="1133289">
                  <a:extLst>
                    <a:ext uri="{9D8B030D-6E8A-4147-A177-3AD203B41FA5}">
                      <a16:colId xmlns:a16="http://schemas.microsoft.com/office/drawing/2014/main" xmlns="" val="20002"/>
                    </a:ext>
                  </a:extLst>
                </a:gridCol>
                <a:gridCol w="1159046">
                  <a:extLst>
                    <a:ext uri="{9D8B030D-6E8A-4147-A177-3AD203B41FA5}">
                      <a16:colId xmlns:a16="http://schemas.microsoft.com/office/drawing/2014/main" xmlns="" val="20003"/>
                    </a:ext>
                  </a:extLst>
                </a:gridCol>
                <a:gridCol w="1184802">
                  <a:extLst>
                    <a:ext uri="{9D8B030D-6E8A-4147-A177-3AD203B41FA5}">
                      <a16:colId xmlns:a16="http://schemas.microsoft.com/office/drawing/2014/main" xmlns="" val="20004"/>
                    </a:ext>
                  </a:extLst>
                </a:gridCol>
              </a:tblGrid>
              <a:tr h="604119">
                <a:tc gridSpan="2">
                  <a:txBody>
                    <a:bodyPr/>
                    <a:lstStyle/>
                    <a:p>
                      <a:pPr algn="r"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gridSpan="3">
                  <a:txBody>
                    <a:bodyPr/>
                    <a:lstStyle/>
                    <a:p>
                      <a:pPr algn="r" fontAlgn="b"/>
                      <a:r>
                        <a:rPr lang="en-US" sz="1600" b="1" u="none" strike="noStrike" dirty="0">
                          <a:effectLst/>
                        </a:rPr>
                        <a:t> MTEF Allocation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31394">
                <a:tc>
                  <a:txBody>
                    <a:bodyPr/>
                    <a:lstStyle/>
                    <a:p>
                      <a:pPr algn="l" fontAlgn="ctr"/>
                      <a:r>
                        <a:rPr lang="en-US" sz="1600" b="1" u="none" strike="noStrike" dirty="0">
                          <a:effectLst/>
                        </a:rPr>
                        <a:t> Economic classification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a:effectLst/>
                        </a:rPr>
                        <a:t> 2017/18 AENE R'000 </a:t>
                      </a:r>
                      <a:endParaRPr lang="en-US" sz="1600" b="1" i="0" u="none" strike="noStrike">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2018/19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2019/20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2020/21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extLst>
                  <a:ext uri="{0D108BD9-81ED-4DB2-BD59-A6C34878D82A}">
                    <a16:rowId xmlns:a16="http://schemas.microsoft.com/office/drawing/2014/main" xmlns="" val="10001"/>
                  </a:ext>
                </a:extLst>
              </a:tr>
              <a:tr h="631394">
                <a:tc>
                  <a:txBody>
                    <a:bodyPr/>
                    <a:lstStyle/>
                    <a:p>
                      <a:pPr algn="l" fontAlgn="b"/>
                      <a:r>
                        <a:rPr lang="en-US" sz="1600" u="none" strike="noStrike" dirty="0">
                          <a:effectLst/>
                        </a:rPr>
                        <a:t>Compensation of employees</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322,826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341,835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376,131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404,223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2"/>
                  </a:ext>
                </a:extLst>
              </a:tr>
              <a:tr h="631394">
                <a:tc>
                  <a:txBody>
                    <a:bodyPr/>
                    <a:lstStyle/>
                    <a:p>
                      <a:pPr algn="l" fontAlgn="b"/>
                      <a:r>
                        <a:rPr lang="en-US" sz="1600" u="none" strike="noStrike" dirty="0">
                          <a:effectLst/>
                        </a:rPr>
                        <a:t>Goods And Services</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164,841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225,097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196,615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207,958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3"/>
                  </a:ext>
                </a:extLst>
              </a:tr>
              <a:tr h="631394">
                <a:tc>
                  <a:txBody>
                    <a:bodyPr/>
                    <a:lstStyle/>
                    <a:p>
                      <a:pPr algn="l" fontAlgn="b"/>
                      <a:r>
                        <a:rPr lang="en-US" sz="1600" u="none" strike="noStrike" dirty="0">
                          <a:effectLst/>
                        </a:rPr>
                        <a:t>Transfers And Subsidies</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a:effectLst/>
                        </a:rPr>
                        <a:t>                                      653 </a:t>
                      </a:r>
                      <a:endParaRPr lang="en-US" sz="1600" b="0" i="0" u="none" strike="noStrike">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1,212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a:effectLst/>
                        </a:rPr>
                        <a:t>                          1,280 </a:t>
                      </a:r>
                      <a:endParaRPr lang="en-US" sz="1600" b="0" i="0" u="none" strike="noStrike">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1,350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4"/>
                  </a:ext>
                </a:extLst>
              </a:tr>
              <a:tr h="631394">
                <a:tc>
                  <a:txBody>
                    <a:bodyPr/>
                    <a:lstStyle/>
                    <a:p>
                      <a:pPr algn="l" fontAlgn="b"/>
                      <a:r>
                        <a:rPr lang="en-US" sz="1600" u="none" strike="noStrike" dirty="0">
                          <a:effectLst/>
                        </a:rPr>
                        <a:t>Capital Expenditure</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1,803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a:effectLst/>
                        </a:rPr>
                        <a:t>                             115 </a:t>
                      </a:r>
                      <a:endParaRPr lang="en-US" sz="1600" b="0" i="0" u="none" strike="noStrike">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a:effectLst/>
                        </a:rPr>
                        <a:t>                              398 </a:t>
                      </a:r>
                      <a:endParaRPr lang="en-US" sz="1600" b="0" i="0" u="none" strike="noStrike">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309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5"/>
                  </a:ext>
                </a:extLst>
              </a:tr>
              <a:tr h="631394">
                <a:tc>
                  <a:txBody>
                    <a:bodyPr/>
                    <a:lstStyle/>
                    <a:p>
                      <a:pPr algn="l" fontAlgn="b"/>
                      <a:r>
                        <a:rPr lang="en-US" sz="1600" b="1" u="none" strike="noStrike" dirty="0">
                          <a:effectLst/>
                        </a:rPr>
                        <a:t>Total</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b="1" u="none" strike="noStrike" dirty="0">
                          <a:effectLst/>
                        </a:rPr>
                        <a:t>                              490,123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568,259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574,424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613,840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24</a:t>
            </a:fld>
            <a:endParaRPr lang="en-GB"/>
          </a:p>
        </p:txBody>
      </p:sp>
    </p:spTree>
    <p:extLst>
      <p:ext uri="{BB962C8B-B14F-4D97-AF65-F5344CB8AC3E}">
        <p14:creationId xmlns:p14="http://schemas.microsoft.com/office/powerpoint/2010/main" xmlns="" val="31535564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3408"/>
            <a:ext cx="8579296" cy="1156990"/>
          </a:xfrm>
        </p:spPr>
        <p:txBody>
          <a:bodyPr/>
          <a:lstStyle/>
          <a:p>
            <a:r>
              <a:rPr lang="en-ZA" dirty="0"/>
              <a:t/>
            </a:r>
            <a:br>
              <a:rPr lang="en-ZA" dirty="0"/>
            </a:br>
            <a:r>
              <a:rPr lang="en-ZA" sz="2800" dirty="0" smtClean="0"/>
              <a:t>Programme 4</a:t>
            </a:r>
            <a:br>
              <a:rPr lang="en-ZA" sz="2800" dirty="0" smtClean="0"/>
            </a:br>
            <a:r>
              <a:rPr lang="en-ZA" sz="2800" dirty="0" smtClean="0"/>
              <a:t>Sub-programme 4.1: Public Diplomacy</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12895239"/>
              </p:ext>
            </p:extLst>
          </p:nvPr>
        </p:nvGraphicFramePr>
        <p:xfrm>
          <a:off x="179512" y="1124744"/>
          <a:ext cx="8892480" cy="4189080"/>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xmlns="" val="20000"/>
                    </a:ext>
                  </a:extLst>
                </a:gridCol>
                <a:gridCol w="3312368">
                  <a:extLst>
                    <a:ext uri="{9D8B030D-6E8A-4147-A177-3AD203B41FA5}">
                      <a16:colId xmlns:a16="http://schemas.microsoft.com/office/drawing/2014/main" xmlns="" val="20001"/>
                    </a:ext>
                  </a:extLst>
                </a:gridCol>
                <a:gridCol w="3203848">
                  <a:extLst>
                    <a:ext uri="{9D8B030D-6E8A-4147-A177-3AD203B41FA5}">
                      <a16:colId xmlns:a16="http://schemas.microsoft.com/office/drawing/2014/main" xmlns="" val="20002"/>
                    </a:ext>
                  </a:extLst>
                </a:gridCol>
              </a:tblGrid>
              <a:tr h="72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solidFill>
                            <a:schemeClr val="tx1"/>
                          </a:solidFill>
                        </a:rPr>
                        <a:t>Strategic</a:t>
                      </a:r>
                      <a:r>
                        <a:rPr lang="en-ZA" baseline="0" dirty="0" smtClean="0">
                          <a:solidFill>
                            <a:schemeClr val="tx1"/>
                          </a:solidFill>
                        </a:rPr>
                        <a:t> objectives</a:t>
                      </a:r>
                      <a:endParaRPr lang="en-ZA" dirty="0">
                        <a:solidFill>
                          <a:schemeClr val="tx1"/>
                        </a:solidFill>
                      </a:endParaRPr>
                    </a:p>
                  </a:txBody>
                  <a:tcPr>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solidFill>
                            <a:schemeClr val="tx1"/>
                          </a:solidFill>
                        </a:rPr>
                        <a:t>2018/19 targets</a:t>
                      </a:r>
                      <a:endParaRPr lang="en-ZA" dirty="0">
                        <a:solidFill>
                          <a:schemeClr val="tx1"/>
                        </a:solidFill>
                      </a:endParaRPr>
                    </a:p>
                  </a:txBody>
                  <a:tcPr>
                    <a:solidFill>
                      <a:srgbClr val="00B050"/>
                    </a:solidFill>
                  </a:tcPr>
                </a:tc>
                <a:tc>
                  <a:txBody>
                    <a:bodyPr/>
                    <a:lstStyle/>
                    <a:p>
                      <a:endParaRPr lang="en-ZA" dirty="0" smtClean="0">
                        <a:solidFill>
                          <a:schemeClr val="tx1"/>
                        </a:solidFill>
                      </a:endParaRPr>
                    </a:p>
                    <a:p>
                      <a:r>
                        <a:rPr lang="en-US" dirty="0" smtClean="0">
                          <a:solidFill>
                            <a:schemeClr val="tx1"/>
                          </a:solidFill>
                        </a:rPr>
                        <a:t>Strategic Plan </a:t>
                      </a:r>
                      <a:r>
                        <a:rPr lang="en-ZA" dirty="0" smtClean="0">
                          <a:solidFill>
                            <a:schemeClr val="tx1"/>
                          </a:solidFill>
                        </a:rPr>
                        <a:t>Target</a:t>
                      </a:r>
                      <a:endParaRPr lang="en-ZA" dirty="0">
                        <a:solidFill>
                          <a:schemeClr val="tx1"/>
                        </a:solidFill>
                      </a:endParaRPr>
                    </a:p>
                  </a:txBody>
                  <a:tcPr>
                    <a:solidFill>
                      <a:srgbClr val="00B050"/>
                    </a:solidFill>
                  </a:tcPr>
                </a:tc>
                <a:extLst>
                  <a:ext uri="{0D108BD9-81ED-4DB2-BD59-A6C34878D82A}">
                    <a16:rowId xmlns:a16="http://schemas.microsoft.com/office/drawing/2014/main" xmlns="" val="10000"/>
                  </a:ext>
                </a:extLst>
              </a:tr>
              <a:tr h="2325960">
                <a:tc>
                  <a:txBody>
                    <a:bodyPr/>
                    <a:lstStyle/>
                    <a:p>
                      <a:pPr marL="0" indent="0">
                        <a:buFontTx/>
                        <a:buNone/>
                      </a:pPr>
                      <a:r>
                        <a:rPr lang="en-ZA" sz="1800" b="0" i="0" u="none" strike="noStrike" kern="1200" baseline="0" dirty="0" smtClean="0">
                          <a:solidFill>
                            <a:schemeClr val="dk1"/>
                          </a:solidFill>
                          <a:latin typeface="+mn-lt"/>
                          <a:ea typeface="+mn-ea"/>
                          <a:cs typeface="+mn-cs"/>
                        </a:rPr>
                        <a:t>A better understanding and awareness of South Africa’s foreign policy through targeted public diplomacy partnerships and platforms  </a:t>
                      </a:r>
                    </a:p>
                  </a:txBody>
                  <a:tcPr>
                    <a:solidFill>
                      <a:srgbClr val="7BEFA1"/>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dirty="0" smtClean="0"/>
                        <a:t>Platforms utilised</a:t>
                      </a:r>
                      <a:r>
                        <a:rPr lang="en-GB" sz="1800" b="0" baseline="0" dirty="0" smtClean="0"/>
                        <a:t> to inform and promote SA’s foreign policy to domestic and international audiences</a:t>
                      </a:r>
                      <a:r>
                        <a:rPr lang="en-GB" sz="1800" b="0" dirty="0" smtClean="0"/>
                        <a:t>:</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dirty="0" smtClean="0"/>
                        <a:t>12 Public Participation</a:t>
                      </a:r>
                      <a:r>
                        <a:rPr lang="en-GB" sz="1800" b="0" baseline="0" dirty="0" smtClean="0"/>
                        <a:t> </a:t>
                      </a:r>
                      <a:r>
                        <a:rPr lang="en-GB" sz="1800" b="0" dirty="0" smtClean="0"/>
                        <a:t>Programmes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dirty="0" smtClean="0"/>
                        <a:t>120 media statements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dirty="0" smtClean="0"/>
                        <a:t>Four (4) stakeholder publications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dirty="0" smtClean="0"/>
                        <a:t>10 opinion pieces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b="0" dirty="0" smtClean="0"/>
                    </a:p>
                  </a:txBody>
                  <a:tcPr>
                    <a:solidFill>
                      <a:srgbClr val="85EFA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Implement the Public Diplomacy Strategy</a:t>
                      </a:r>
                      <a:r>
                        <a:rPr lang="en-US" sz="1800" b="0" baseline="0" dirty="0" smtClean="0">
                          <a:solidFill>
                            <a:schemeClr val="tx1"/>
                          </a:solidFill>
                        </a:rPr>
                        <a:t> which will enhance understanding and awareness of South Africa’s foreign policy through targeted public diplomacy partnerships and platforms </a:t>
                      </a:r>
                      <a:endParaRPr lang="en-ZA" sz="1800" b="0" dirty="0" smtClean="0">
                        <a:solidFill>
                          <a:schemeClr val="tx1"/>
                        </a:solidFill>
                      </a:endParaRPr>
                    </a:p>
                  </a:txBody>
                  <a:tcPr>
                    <a:solidFill>
                      <a:srgbClr val="85EFA1"/>
                    </a:solidFill>
                  </a:tcPr>
                </a:tc>
                <a:extLst>
                  <a:ext uri="{0D108BD9-81ED-4DB2-BD59-A6C34878D82A}">
                    <a16:rowId xmlns:a16="http://schemas.microsoft.com/office/drawing/2014/main" xmlns="" val="10001"/>
                  </a:ext>
                </a:extLst>
              </a:tr>
              <a:tr h="360040">
                <a:tc>
                  <a:txBody>
                    <a:bodyPr/>
                    <a:lstStyle/>
                    <a:p>
                      <a:endParaRPr lang="en-ZA" sz="1400" dirty="0"/>
                    </a:p>
                  </a:txBody>
                  <a:tcPr>
                    <a:solidFill>
                      <a:schemeClr val="bg1"/>
                    </a:solidFill>
                  </a:tcPr>
                </a:tc>
                <a:tc gridSpan="2">
                  <a:txBody>
                    <a:bodyPr/>
                    <a:lstStyle/>
                    <a:p>
                      <a:pPr marL="0" algn="l" defTabSz="914400" rtl="0" eaLnBrk="1" latinLnBrk="0" hangingPunct="1"/>
                      <a:endParaRPr lang="en-ZA" sz="1400" b="0" i="0" u="none" strike="noStrike" kern="1200" baseline="0" dirty="0" smtClean="0">
                        <a:solidFill>
                          <a:schemeClr val="dk1"/>
                        </a:solidFill>
                        <a:latin typeface="+mn-lt"/>
                        <a:ea typeface="+mn-ea"/>
                        <a:cs typeface="+mn-cs"/>
                      </a:endParaRPr>
                    </a:p>
                  </a:txBody>
                  <a:tcPr>
                    <a:solidFill>
                      <a:schemeClr val="bg1"/>
                    </a:solidFill>
                  </a:tcPr>
                </a:tc>
                <a:tc hMerge="1">
                  <a:txBody>
                    <a:bodyPr/>
                    <a:lstStyle/>
                    <a:p>
                      <a:endParaRPr lang="en-ZA"/>
                    </a:p>
                  </a:txBody>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25</a:t>
            </a:fld>
            <a:endParaRPr lang="en-GB"/>
          </a:p>
        </p:txBody>
      </p:sp>
    </p:spTree>
    <p:extLst>
      <p:ext uri="{BB962C8B-B14F-4D97-AF65-F5344CB8AC3E}">
        <p14:creationId xmlns:p14="http://schemas.microsoft.com/office/powerpoint/2010/main" xmlns="" val="6182263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3408"/>
            <a:ext cx="8579296" cy="1080120"/>
          </a:xfrm>
        </p:spPr>
        <p:txBody>
          <a:bodyPr/>
          <a:lstStyle/>
          <a:p>
            <a:r>
              <a:rPr lang="en-ZA" dirty="0"/>
              <a:t/>
            </a:r>
            <a:br>
              <a:rPr lang="en-ZA" dirty="0"/>
            </a:br>
            <a:r>
              <a:rPr lang="en-ZA" sz="2800" dirty="0" smtClean="0"/>
              <a:t>Programme 4</a:t>
            </a:r>
            <a:br>
              <a:rPr lang="en-ZA" sz="2800" dirty="0" smtClean="0"/>
            </a:br>
            <a:r>
              <a:rPr lang="en-ZA" sz="2800" dirty="0" smtClean="0"/>
              <a:t>Sub-programme 4.2: State Protocol &amp; Consular Services </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24768851"/>
              </p:ext>
            </p:extLst>
          </p:nvPr>
        </p:nvGraphicFramePr>
        <p:xfrm>
          <a:off x="197920" y="1268760"/>
          <a:ext cx="8766567" cy="5029767"/>
        </p:xfrm>
        <a:graphic>
          <a:graphicData uri="http://schemas.openxmlformats.org/drawingml/2006/table">
            <a:tbl>
              <a:tblPr firstRow="1" bandRow="1">
                <a:tableStyleId>{5C22544A-7EE6-4342-B048-85BDC9FD1C3A}</a:tableStyleId>
              </a:tblPr>
              <a:tblGrid>
                <a:gridCol w="1781792">
                  <a:extLst>
                    <a:ext uri="{9D8B030D-6E8A-4147-A177-3AD203B41FA5}">
                      <a16:colId xmlns:a16="http://schemas.microsoft.com/office/drawing/2014/main" xmlns="" val="20000"/>
                    </a:ext>
                  </a:extLst>
                </a:gridCol>
                <a:gridCol w="4968552">
                  <a:extLst>
                    <a:ext uri="{9D8B030D-6E8A-4147-A177-3AD203B41FA5}">
                      <a16:colId xmlns:a16="http://schemas.microsoft.com/office/drawing/2014/main" xmlns="" val="20001"/>
                    </a:ext>
                  </a:extLst>
                </a:gridCol>
                <a:gridCol w="2016223">
                  <a:extLst>
                    <a:ext uri="{9D8B030D-6E8A-4147-A177-3AD203B41FA5}">
                      <a16:colId xmlns:a16="http://schemas.microsoft.com/office/drawing/2014/main" xmlns="" val="20002"/>
                    </a:ext>
                  </a:extLst>
                </a:gridCol>
              </a:tblGrid>
              <a:tr h="4742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solidFill>
                            <a:schemeClr val="tx1"/>
                          </a:solidFill>
                        </a:rPr>
                        <a:t>Strategic</a:t>
                      </a:r>
                      <a:r>
                        <a:rPr lang="en-ZA" sz="1800" baseline="0" dirty="0" smtClean="0">
                          <a:solidFill>
                            <a:schemeClr val="tx1"/>
                          </a:solidFill>
                        </a:rPr>
                        <a:t> objectives</a:t>
                      </a:r>
                      <a:endParaRPr lang="en-ZA" sz="1800" dirty="0">
                        <a:solidFill>
                          <a:schemeClr val="tx1"/>
                        </a:solidFill>
                      </a:endParaRPr>
                    </a:p>
                  </a:txBody>
                  <a:tcPr>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solidFill>
                            <a:schemeClr val="tx1"/>
                          </a:solidFill>
                        </a:rPr>
                        <a:t>2018/19 targets</a:t>
                      </a:r>
                      <a:endParaRPr lang="en-ZA" dirty="0">
                        <a:solidFill>
                          <a:schemeClr val="tx1"/>
                        </a:solidFill>
                      </a:endParaRPr>
                    </a:p>
                  </a:txBody>
                  <a:tcPr>
                    <a:solidFill>
                      <a:srgbClr val="00B050"/>
                    </a:solidFill>
                  </a:tcPr>
                </a:tc>
                <a:tc>
                  <a:txBody>
                    <a:bodyPr/>
                    <a:lstStyle/>
                    <a:p>
                      <a:r>
                        <a:rPr lang="en-US" dirty="0" smtClean="0">
                          <a:solidFill>
                            <a:schemeClr val="tx1"/>
                          </a:solidFill>
                        </a:rPr>
                        <a:t>Strategic Plan </a:t>
                      </a:r>
                      <a:r>
                        <a:rPr lang="en-ZA" dirty="0" smtClean="0">
                          <a:solidFill>
                            <a:schemeClr val="tx1"/>
                          </a:solidFill>
                        </a:rPr>
                        <a:t>Target</a:t>
                      </a:r>
                      <a:endParaRPr lang="en-ZA" dirty="0">
                        <a:solidFill>
                          <a:schemeClr val="tx1"/>
                        </a:solidFill>
                      </a:endParaRPr>
                    </a:p>
                  </a:txBody>
                  <a:tcPr>
                    <a:solidFill>
                      <a:srgbClr val="00B050"/>
                    </a:solidFill>
                  </a:tcPr>
                </a:tc>
                <a:extLst>
                  <a:ext uri="{0D108BD9-81ED-4DB2-BD59-A6C34878D82A}">
                    <a16:rowId xmlns:a16="http://schemas.microsoft.com/office/drawing/2014/main" xmlns="" val="10000"/>
                  </a:ext>
                </a:extLst>
              </a:tr>
              <a:tr h="4023927">
                <a:tc>
                  <a:txBody>
                    <a:bodyPr/>
                    <a:lstStyle/>
                    <a:p>
                      <a:pPr marL="0" indent="0">
                        <a:buFontTx/>
                        <a:buNone/>
                      </a:pPr>
                      <a:r>
                        <a:rPr lang="en-ZA" sz="1800" b="0" i="0" u="none" strike="noStrike" kern="1200" baseline="0" dirty="0" smtClean="0">
                          <a:solidFill>
                            <a:schemeClr val="dk1"/>
                          </a:solidFill>
                          <a:latin typeface="+mn-lt"/>
                          <a:ea typeface="+mn-ea"/>
                          <a:cs typeface="+mn-cs"/>
                        </a:rPr>
                        <a:t>Professional State Protocol services and consular services </a:t>
                      </a:r>
                    </a:p>
                  </a:txBody>
                  <a:tcPr>
                    <a:solidFill>
                      <a:srgbClr val="85EFA1"/>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dirty="0" smtClean="0"/>
                        <a:t>Providing protocol and consular services on request for:</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dirty="0" smtClean="0"/>
                        <a:t>Coordination of International Conferences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dirty="0" smtClean="0"/>
                        <a:t>Incoming</a:t>
                      </a:r>
                      <a:r>
                        <a:rPr lang="en-GB" sz="1800" b="0" baseline="0" dirty="0" smtClean="0"/>
                        <a:t> and Outgoing international visits for </a:t>
                      </a:r>
                      <a:r>
                        <a:rPr lang="en-GB" sz="1800" b="0" dirty="0" smtClean="0"/>
                        <a:t>Principals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dirty="0" smtClean="0"/>
                        <a:t>Strategic engagements with Diplomatic Corps in support of facilitating diplomatic immunities and privileges</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dirty="0" smtClean="0"/>
                        <a:t>Consular services - South African Citizens abroad </a:t>
                      </a:r>
                    </a:p>
                    <a:p>
                      <a:pPr marL="742950" marR="0" lvl="1"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800" b="0" dirty="0" smtClean="0"/>
                        <a:t>Legalisation services - South African Citizens wishing to use SA issued documents abroad, e.g. certificates</a:t>
                      </a:r>
                    </a:p>
                  </a:txBody>
                  <a:tcPr>
                    <a:solidFill>
                      <a:srgbClr val="85EFA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0" dirty="0" smtClean="0"/>
                        <a:t>Provide 100 % of requested state protocol and consular services as per Service Delivery</a:t>
                      </a:r>
                      <a:r>
                        <a:rPr lang="en-ZA" sz="1800" b="0" baseline="0" dirty="0" smtClean="0"/>
                        <a:t> Charter </a:t>
                      </a:r>
                      <a:endParaRPr lang="en-ZA" sz="1800" b="0" dirty="0" smtClean="0"/>
                    </a:p>
                  </a:txBody>
                  <a:tcPr>
                    <a:solidFill>
                      <a:srgbClr val="85EFA1"/>
                    </a:solidFill>
                  </a:tcPr>
                </a:tc>
                <a:extLst>
                  <a:ext uri="{0D108BD9-81ED-4DB2-BD59-A6C34878D82A}">
                    <a16:rowId xmlns:a16="http://schemas.microsoft.com/office/drawing/2014/main" xmlns="" val="10001"/>
                  </a:ext>
                </a:extLst>
              </a:tr>
              <a:tr h="349907">
                <a:tc>
                  <a:txBody>
                    <a:bodyPr/>
                    <a:lstStyle/>
                    <a:p>
                      <a:endParaRPr lang="en-ZA" sz="1800" dirty="0"/>
                    </a:p>
                  </a:txBody>
                  <a:tcPr>
                    <a:solidFill>
                      <a:schemeClr val="bg1"/>
                    </a:solidFill>
                  </a:tcPr>
                </a:tc>
                <a:tc gridSpan="2">
                  <a:txBody>
                    <a:bodyPr/>
                    <a:lstStyle/>
                    <a:p>
                      <a:pPr marL="0" algn="l" defTabSz="914400" rtl="0" eaLnBrk="1" latinLnBrk="0" hangingPunct="1"/>
                      <a:endParaRPr lang="en-ZA" sz="1800" b="0" i="0" u="none" strike="noStrike" kern="1200" baseline="0" dirty="0" smtClean="0">
                        <a:solidFill>
                          <a:schemeClr val="dk1"/>
                        </a:solidFill>
                        <a:latin typeface="+mn-lt"/>
                        <a:ea typeface="+mn-ea"/>
                        <a:cs typeface="+mn-cs"/>
                      </a:endParaRPr>
                    </a:p>
                  </a:txBody>
                  <a:tcPr>
                    <a:solidFill>
                      <a:schemeClr val="bg1"/>
                    </a:solidFill>
                  </a:tcPr>
                </a:tc>
                <a:tc hMerge="1">
                  <a:txBody>
                    <a:bodyPr/>
                    <a:lstStyle/>
                    <a:p>
                      <a:endParaRPr lang="en-ZA"/>
                    </a:p>
                  </a:txBody>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26</a:t>
            </a:fld>
            <a:endParaRPr lang="en-GB"/>
          </a:p>
        </p:txBody>
      </p:sp>
    </p:spTree>
    <p:extLst>
      <p:ext uri="{BB962C8B-B14F-4D97-AF65-F5344CB8AC3E}">
        <p14:creationId xmlns:p14="http://schemas.microsoft.com/office/powerpoint/2010/main" xmlns="" val="10220921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38" y="108721"/>
            <a:ext cx="8229600" cy="1008112"/>
          </a:xfrm>
        </p:spPr>
        <p:txBody>
          <a:bodyPr/>
          <a:lstStyle/>
          <a:p>
            <a:r>
              <a:rPr lang="en-US" sz="2800" dirty="0"/>
              <a:t>Programme 4: Public Diplomacy and State </a:t>
            </a:r>
            <a:r>
              <a:rPr lang="en-US" sz="2800" dirty="0" smtClean="0"/>
              <a:t>Protocol</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55105692"/>
              </p:ext>
            </p:extLst>
          </p:nvPr>
        </p:nvGraphicFramePr>
        <p:xfrm>
          <a:off x="179511" y="1196754"/>
          <a:ext cx="8640961" cy="4464494"/>
        </p:xfrm>
        <a:graphic>
          <a:graphicData uri="http://schemas.openxmlformats.org/drawingml/2006/table">
            <a:tbl>
              <a:tblPr>
                <a:tableStyleId>{5C22544A-7EE6-4342-B048-85BDC9FD1C3A}</a:tableStyleId>
              </a:tblPr>
              <a:tblGrid>
                <a:gridCol w="3641077">
                  <a:extLst>
                    <a:ext uri="{9D8B030D-6E8A-4147-A177-3AD203B41FA5}">
                      <a16:colId xmlns:a16="http://schemas.microsoft.com/office/drawing/2014/main" xmlns="" val="20000"/>
                    </a:ext>
                  </a:extLst>
                </a:gridCol>
                <a:gridCol w="1437962">
                  <a:extLst>
                    <a:ext uri="{9D8B030D-6E8A-4147-A177-3AD203B41FA5}">
                      <a16:colId xmlns:a16="http://schemas.microsoft.com/office/drawing/2014/main" xmlns="" val="20001"/>
                    </a:ext>
                  </a:extLst>
                </a:gridCol>
                <a:gridCol w="1160923">
                  <a:extLst>
                    <a:ext uri="{9D8B030D-6E8A-4147-A177-3AD203B41FA5}">
                      <a16:colId xmlns:a16="http://schemas.microsoft.com/office/drawing/2014/main" xmlns="" val="20002"/>
                    </a:ext>
                  </a:extLst>
                </a:gridCol>
                <a:gridCol w="1187308">
                  <a:extLst>
                    <a:ext uri="{9D8B030D-6E8A-4147-A177-3AD203B41FA5}">
                      <a16:colId xmlns:a16="http://schemas.microsoft.com/office/drawing/2014/main" xmlns="" val="20003"/>
                    </a:ext>
                  </a:extLst>
                </a:gridCol>
                <a:gridCol w="1213691">
                  <a:extLst>
                    <a:ext uri="{9D8B030D-6E8A-4147-A177-3AD203B41FA5}">
                      <a16:colId xmlns:a16="http://schemas.microsoft.com/office/drawing/2014/main" xmlns="" val="20004"/>
                    </a:ext>
                  </a:extLst>
                </a:gridCol>
              </a:tblGrid>
              <a:tr h="597482">
                <a:tc gridSpan="2">
                  <a:txBody>
                    <a:bodyPr/>
                    <a:lstStyle/>
                    <a:p>
                      <a:pPr algn="r" fontAlgn="b"/>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gridSpan="3">
                  <a:txBody>
                    <a:bodyPr/>
                    <a:lstStyle/>
                    <a:p>
                      <a:pPr algn="r" fontAlgn="b"/>
                      <a:r>
                        <a:rPr lang="en-US" sz="1600" b="1" u="none" strike="noStrike" dirty="0">
                          <a:effectLst/>
                        </a:rPr>
                        <a:t> MTEF Allocation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24458">
                <a:tc>
                  <a:txBody>
                    <a:bodyPr/>
                    <a:lstStyle/>
                    <a:p>
                      <a:pPr algn="l" fontAlgn="ctr"/>
                      <a:r>
                        <a:rPr lang="en-US" sz="1600" b="1" u="none" strike="noStrike" dirty="0">
                          <a:effectLst/>
                        </a:rPr>
                        <a:t> Economic classification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a:effectLst/>
                        </a:rPr>
                        <a:t> 2017/18 AENE R'000 </a:t>
                      </a:r>
                      <a:endParaRPr lang="en-US" sz="1600" b="1" i="0" u="none" strike="noStrike">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2018/19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2019/20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2020/21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extLst>
                  <a:ext uri="{0D108BD9-81ED-4DB2-BD59-A6C34878D82A}">
                    <a16:rowId xmlns:a16="http://schemas.microsoft.com/office/drawing/2014/main" xmlns="" val="10001"/>
                  </a:ext>
                </a:extLst>
              </a:tr>
              <a:tr h="722030">
                <a:tc>
                  <a:txBody>
                    <a:bodyPr/>
                    <a:lstStyle/>
                    <a:p>
                      <a:pPr algn="l" fontAlgn="b"/>
                      <a:r>
                        <a:rPr lang="en-US" sz="1600" u="none" strike="noStrike" dirty="0">
                          <a:effectLst/>
                        </a:rPr>
                        <a:t>Compensation of employees</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170,248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183,537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197,662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212,626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2"/>
                  </a:ext>
                </a:extLst>
              </a:tr>
              <a:tr h="624458">
                <a:tc>
                  <a:txBody>
                    <a:bodyPr/>
                    <a:lstStyle/>
                    <a:p>
                      <a:pPr algn="l" fontAlgn="b"/>
                      <a:r>
                        <a:rPr lang="en-US" sz="1600" u="none" strike="noStrike" dirty="0">
                          <a:effectLst/>
                        </a:rPr>
                        <a:t>Goods And Services</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111,481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117,057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123,639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130,411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3"/>
                  </a:ext>
                </a:extLst>
              </a:tr>
              <a:tr h="647150">
                <a:tc>
                  <a:txBody>
                    <a:bodyPr/>
                    <a:lstStyle/>
                    <a:p>
                      <a:pPr algn="l" fontAlgn="b"/>
                      <a:r>
                        <a:rPr lang="en-US" sz="1600" u="none" strike="noStrike" dirty="0">
                          <a:effectLst/>
                        </a:rPr>
                        <a:t>Transfers And Subsidies</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a:effectLst/>
                        </a:rPr>
                        <a:t>                                      403 </a:t>
                      </a:r>
                      <a:endParaRPr lang="en-US" sz="1600" b="0" i="0" u="none" strike="noStrike">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a:effectLst/>
                        </a:rPr>
                        <a:t>                         1,553 </a:t>
                      </a:r>
                      <a:endParaRPr lang="en-US" sz="1600" b="0" i="0" u="none" strike="noStrike">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1,640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1,698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4"/>
                  </a:ext>
                </a:extLst>
              </a:tr>
              <a:tr h="624458">
                <a:tc>
                  <a:txBody>
                    <a:bodyPr/>
                    <a:lstStyle/>
                    <a:p>
                      <a:pPr algn="l" fontAlgn="b"/>
                      <a:r>
                        <a:rPr lang="en-US" sz="1600" u="none" strike="noStrike" dirty="0">
                          <a:effectLst/>
                        </a:rPr>
                        <a:t>Capital Expenditure</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528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32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5"/>
                  </a:ext>
                </a:extLst>
              </a:tr>
              <a:tr h="624458">
                <a:tc>
                  <a:txBody>
                    <a:bodyPr/>
                    <a:lstStyle/>
                    <a:p>
                      <a:pPr algn="l" fontAlgn="b"/>
                      <a:r>
                        <a:rPr lang="en-US" sz="1600" u="none" strike="noStrike" dirty="0">
                          <a:effectLst/>
                        </a:rPr>
                        <a:t>Total</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u="none" strike="noStrike" dirty="0">
                          <a:effectLst/>
                        </a:rPr>
                        <a:t>                              282,660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u="none" strike="noStrike" dirty="0">
                          <a:effectLst/>
                        </a:rPr>
                        <a:t>                     302,147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u="none" strike="noStrike" dirty="0">
                          <a:effectLst/>
                        </a:rPr>
                        <a:t>                      322,941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u="none" strike="noStrike" dirty="0">
                          <a:effectLst/>
                        </a:rPr>
                        <a:t>                      344,767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27</a:t>
            </a:fld>
            <a:endParaRPr lang="en-GB"/>
          </a:p>
        </p:txBody>
      </p:sp>
    </p:spTree>
    <p:extLst>
      <p:ext uri="{BB962C8B-B14F-4D97-AF65-F5344CB8AC3E}">
        <p14:creationId xmlns:p14="http://schemas.microsoft.com/office/powerpoint/2010/main" xmlns="" val="11823205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Programme 5: International Transfers</a:t>
            </a:r>
            <a:endParaRPr lang="en-US" dirty="0"/>
          </a:p>
        </p:txBody>
      </p:sp>
      <p:sp>
        <p:nvSpPr>
          <p:cNvPr id="3" name="Content Placeholder 2"/>
          <p:cNvSpPr>
            <a:spLocks noGrp="1"/>
          </p:cNvSpPr>
          <p:nvPr>
            <p:ph idx="1"/>
          </p:nvPr>
        </p:nvSpPr>
        <p:spPr>
          <a:xfrm>
            <a:off x="323528" y="1268760"/>
            <a:ext cx="8229600" cy="4038600"/>
          </a:xfrm>
        </p:spPr>
        <p:txBody>
          <a:bodyPr/>
          <a:lstStyle/>
          <a:p>
            <a:pPr>
              <a:lnSpc>
                <a:spcPct val="150000"/>
              </a:lnSpc>
            </a:pPr>
            <a:r>
              <a:rPr lang="en-US" dirty="0" smtClean="0"/>
              <a:t>This programme provides for the membership of South Africa to International Organisations such as the United Nations, African Union and Southern African Development Co-operation.</a:t>
            </a:r>
          </a:p>
          <a:p>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28</a:t>
            </a:fld>
            <a:endParaRPr lang="en-GB"/>
          </a:p>
        </p:txBody>
      </p:sp>
    </p:spTree>
    <p:extLst>
      <p:ext uri="{BB962C8B-B14F-4D97-AF65-F5344CB8AC3E}">
        <p14:creationId xmlns:p14="http://schemas.microsoft.com/office/powerpoint/2010/main" xmlns="" val="752351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711"/>
            <a:ext cx="8229600" cy="850106"/>
          </a:xfrm>
        </p:spPr>
        <p:txBody>
          <a:bodyPr/>
          <a:lstStyle/>
          <a:p>
            <a:r>
              <a:rPr lang="en-US" dirty="0"/>
              <a:t>Programme 5: International Transfers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665079012"/>
              </p:ext>
            </p:extLst>
          </p:nvPr>
        </p:nvGraphicFramePr>
        <p:xfrm>
          <a:off x="251520" y="836712"/>
          <a:ext cx="8640959" cy="4919245"/>
        </p:xfrm>
        <a:graphic>
          <a:graphicData uri="http://schemas.openxmlformats.org/drawingml/2006/table">
            <a:tbl>
              <a:tblPr>
                <a:tableStyleId>{5C22544A-7EE6-4342-B048-85BDC9FD1C3A}</a:tableStyleId>
              </a:tblPr>
              <a:tblGrid>
                <a:gridCol w="3641077">
                  <a:extLst>
                    <a:ext uri="{9D8B030D-6E8A-4147-A177-3AD203B41FA5}">
                      <a16:colId xmlns:a16="http://schemas.microsoft.com/office/drawing/2014/main" xmlns="" val="20000"/>
                    </a:ext>
                  </a:extLst>
                </a:gridCol>
                <a:gridCol w="1437962">
                  <a:extLst>
                    <a:ext uri="{9D8B030D-6E8A-4147-A177-3AD203B41FA5}">
                      <a16:colId xmlns:a16="http://schemas.microsoft.com/office/drawing/2014/main" xmlns="" val="20001"/>
                    </a:ext>
                  </a:extLst>
                </a:gridCol>
                <a:gridCol w="1160922">
                  <a:extLst>
                    <a:ext uri="{9D8B030D-6E8A-4147-A177-3AD203B41FA5}">
                      <a16:colId xmlns:a16="http://schemas.microsoft.com/office/drawing/2014/main" xmlns="" val="20002"/>
                    </a:ext>
                  </a:extLst>
                </a:gridCol>
                <a:gridCol w="1187308">
                  <a:extLst>
                    <a:ext uri="{9D8B030D-6E8A-4147-A177-3AD203B41FA5}">
                      <a16:colId xmlns:a16="http://schemas.microsoft.com/office/drawing/2014/main" xmlns="" val="20003"/>
                    </a:ext>
                  </a:extLst>
                </a:gridCol>
                <a:gridCol w="1213690">
                  <a:extLst>
                    <a:ext uri="{9D8B030D-6E8A-4147-A177-3AD203B41FA5}">
                      <a16:colId xmlns:a16="http://schemas.microsoft.com/office/drawing/2014/main" xmlns="" val="20004"/>
                    </a:ext>
                  </a:extLst>
                </a:gridCol>
              </a:tblGrid>
              <a:tr h="635770">
                <a:tc gridSpan="2">
                  <a:txBody>
                    <a:bodyPr/>
                    <a:lstStyle/>
                    <a:p>
                      <a:pPr algn="r"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gridSpan="3">
                  <a:txBody>
                    <a:bodyPr/>
                    <a:lstStyle/>
                    <a:p>
                      <a:pPr algn="r" fontAlgn="b"/>
                      <a:r>
                        <a:rPr lang="en-US" sz="1600" b="1" u="none" strike="noStrike" dirty="0">
                          <a:effectLst/>
                        </a:rPr>
                        <a:t> MTEF Allocation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64475">
                <a:tc>
                  <a:txBody>
                    <a:bodyPr/>
                    <a:lstStyle/>
                    <a:p>
                      <a:pPr algn="l" fontAlgn="ctr"/>
                      <a:r>
                        <a:rPr lang="en-US" sz="1600" b="1" u="none" strike="noStrike" dirty="0">
                          <a:effectLst/>
                        </a:rPr>
                        <a:t> Economic classification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2017/18 AENE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a:effectLst/>
                        </a:rPr>
                        <a:t> 2018/19 R'000 </a:t>
                      </a:r>
                      <a:endParaRPr lang="en-US" sz="1600" b="1" i="0" u="none" strike="noStrike">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2019/20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2020/21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extLst>
                  <a:ext uri="{0D108BD9-81ED-4DB2-BD59-A6C34878D82A}">
                    <a16:rowId xmlns:a16="http://schemas.microsoft.com/office/drawing/2014/main" xmlns="" val="10001"/>
                  </a:ext>
                </a:extLst>
              </a:tr>
              <a:tr h="635770">
                <a:tc>
                  <a:txBody>
                    <a:bodyPr/>
                    <a:lstStyle/>
                    <a:p>
                      <a:pPr algn="l" fontAlgn="b"/>
                      <a:r>
                        <a:rPr lang="en-US" sz="1600" b="0" i="0" u="none" strike="noStrike" dirty="0">
                          <a:solidFill>
                            <a:srgbClr val="000000"/>
                          </a:solidFill>
                          <a:effectLst/>
                          <a:latin typeface="Calibri" panose="020F0502020204030204" pitchFamily="34" charset="0"/>
                        </a:rPr>
                        <a:t>African Renaissance and International Cooperation Fund</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22,243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38,692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46,272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48,816 </a:t>
                      </a:r>
                    </a:p>
                  </a:txBody>
                  <a:tcPr marL="9525" marR="9525" marT="9525" marB="0" anchor="b">
                    <a:solidFill>
                      <a:schemeClr val="bg1">
                        <a:lumMod val="95000"/>
                      </a:schemeClr>
                    </a:solidFill>
                  </a:tcPr>
                </a:tc>
                <a:extLst>
                  <a:ext uri="{0D108BD9-81ED-4DB2-BD59-A6C34878D82A}">
                    <a16:rowId xmlns:a16="http://schemas.microsoft.com/office/drawing/2014/main" xmlns="" val="10002"/>
                  </a:ext>
                </a:extLst>
              </a:tr>
              <a:tr h="368243">
                <a:tc>
                  <a:txBody>
                    <a:bodyPr/>
                    <a:lstStyle/>
                    <a:p>
                      <a:pPr algn="l" fontAlgn="b"/>
                      <a:r>
                        <a:rPr lang="en-US" sz="1600" b="0" i="0" u="none" strike="noStrike">
                          <a:solidFill>
                            <a:srgbClr val="000000"/>
                          </a:solidFill>
                          <a:effectLst/>
                          <a:latin typeface="Calibri" panose="020F0502020204030204" pitchFamily="34" charset="0"/>
                        </a:rPr>
                        <a:t>African Union</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200,075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227,417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237,912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250,997 </a:t>
                      </a:r>
                    </a:p>
                  </a:txBody>
                  <a:tcPr marL="9525" marR="9525" marT="9525" marB="0" anchor="b">
                    <a:solidFill>
                      <a:schemeClr val="bg1">
                        <a:lumMod val="95000"/>
                      </a:schemeClr>
                    </a:solidFill>
                  </a:tcPr>
                </a:tc>
                <a:extLst>
                  <a:ext uri="{0D108BD9-81ED-4DB2-BD59-A6C34878D82A}">
                    <a16:rowId xmlns:a16="http://schemas.microsoft.com/office/drawing/2014/main" xmlns="" val="10003"/>
                  </a:ext>
                </a:extLst>
              </a:tr>
              <a:tr h="375094">
                <a:tc>
                  <a:txBody>
                    <a:bodyPr/>
                    <a:lstStyle/>
                    <a:p>
                      <a:pPr algn="l" fontAlgn="b"/>
                      <a:r>
                        <a:rPr lang="en-US" sz="1600" b="0" i="0" u="none" strike="noStrike" dirty="0">
                          <a:solidFill>
                            <a:srgbClr val="000000"/>
                          </a:solidFill>
                          <a:effectLst/>
                          <a:latin typeface="Calibri" panose="020F0502020204030204" pitchFamily="34" charset="0"/>
                        </a:rPr>
                        <a:t>Group of 77 Countries</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208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241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253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222 </a:t>
                      </a:r>
                    </a:p>
                  </a:txBody>
                  <a:tcPr marL="9525" marR="9525" marT="9525" marB="0" anchor="b">
                    <a:solidFill>
                      <a:schemeClr val="bg1">
                        <a:lumMod val="95000"/>
                      </a:schemeClr>
                    </a:solidFill>
                  </a:tcPr>
                </a:tc>
                <a:extLst>
                  <a:ext uri="{0D108BD9-81ED-4DB2-BD59-A6C34878D82A}">
                    <a16:rowId xmlns:a16="http://schemas.microsoft.com/office/drawing/2014/main" xmlns="" val="10004"/>
                  </a:ext>
                </a:extLst>
              </a:tr>
              <a:tr h="381945">
                <a:tc>
                  <a:txBody>
                    <a:bodyPr/>
                    <a:lstStyle/>
                    <a:p>
                      <a:pPr algn="l" fontAlgn="b"/>
                      <a:r>
                        <a:rPr lang="en-US" sz="1600" b="0" i="0" u="none" strike="noStrike">
                          <a:solidFill>
                            <a:srgbClr val="000000"/>
                          </a:solidFill>
                          <a:effectLst/>
                          <a:latin typeface="Calibri" panose="020F0502020204030204" pitchFamily="34" charset="0"/>
                        </a:rPr>
                        <a:t>India-Brazil-South Africa Trust Fund</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14,060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15,900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14,616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15,690 </a:t>
                      </a:r>
                    </a:p>
                  </a:txBody>
                  <a:tcPr marL="9525" marR="9525" marT="9525" marB="0" anchor="b">
                    <a:solidFill>
                      <a:schemeClr val="bg1">
                        <a:lumMod val="95000"/>
                      </a:schemeClr>
                    </a:solidFill>
                  </a:tcPr>
                </a:tc>
                <a:extLst>
                  <a:ext uri="{0D108BD9-81ED-4DB2-BD59-A6C34878D82A}">
                    <a16:rowId xmlns:a16="http://schemas.microsoft.com/office/drawing/2014/main" xmlns="" val="10005"/>
                  </a:ext>
                </a:extLst>
              </a:tr>
              <a:tr h="388796">
                <a:tc>
                  <a:txBody>
                    <a:bodyPr/>
                    <a:lstStyle/>
                    <a:p>
                      <a:pPr algn="l" fontAlgn="b"/>
                      <a:r>
                        <a:rPr lang="en-US" sz="1600" b="0" i="0" u="none" strike="noStrike">
                          <a:solidFill>
                            <a:srgbClr val="000000"/>
                          </a:solidFill>
                          <a:effectLst/>
                          <a:latin typeface="Calibri" panose="020F0502020204030204" pitchFamily="34" charset="0"/>
                        </a:rPr>
                        <a:t>New Partnership for Africa's Development</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7,030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7,700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8,375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8,686 </a:t>
                      </a:r>
                    </a:p>
                  </a:txBody>
                  <a:tcPr marL="9525" marR="9525" marT="9525" marB="0" anchor="b">
                    <a:solidFill>
                      <a:schemeClr val="bg1">
                        <a:lumMod val="95000"/>
                      </a:schemeClr>
                    </a:solidFill>
                  </a:tcPr>
                </a:tc>
                <a:extLst>
                  <a:ext uri="{0D108BD9-81ED-4DB2-BD59-A6C34878D82A}">
                    <a16:rowId xmlns:a16="http://schemas.microsoft.com/office/drawing/2014/main" xmlns="" val="10006"/>
                  </a:ext>
                </a:extLst>
              </a:tr>
              <a:tr h="323639">
                <a:tc>
                  <a:txBody>
                    <a:bodyPr/>
                    <a:lstStyle/>
                    <a:p>
                      <a:pPr algn="l" fontAlgn="b"/>
                      <a:r>
                        <a:rPr lang="en-US" sz="1600" b="0" i="0" u="none" strike="noStrike">
                          <a:solidFill>
                            <a:srgbClr val="000000"/>
                          </a:solidFill>
                          <a:effectLst/>
                          <a:latin typeface="Calibri" panose="020F0502020204030204" pitchFamily="34" charset="0"/>
                        </a:rPr>
                        <a:t>African Peer Review Mechanism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2,730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3,243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3,425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3,613 </a:t>
                      </a:r>
                    </a:p>
                  </a:txBody>
                  <a:tcPr marL="9525" marR="9525" marT="9525" marB="0" anchor="b">
                    <a:solidFill>
                      <a:schemeClr val="bg1">
                        <a:lumMod val="95000"/>
                      </a:schemeClr>
                    </a:solidFill>
                  </a:tcPr>
                </a:tc>
                <a:extLst>
                  <a:ext uri="{0D108BD9-81ED-4DB2-BD59-A6C34878D82A}">
                    <a16:rowId xmlns:a16="http://schemas.microsoft.com/office/drawing/2014/main" xmlns="" val="10007"/>
                  </a:ext>
                </a:extLst>
              </a:tr>
              <a:tr h="474506">
                <a:tc>
                  <a:txBody>
                    <a:bodyPr/>
                    <a:lstStyle/>
                    <a:p>
                      <a:pPr algn="l" fontAlgn="b"/>
                      <a:r>
                        <a:rPr lang="en-US" sz="1600" b="0" i="0" u="none" strike="noStrike">
                          <a:solidFill>
                            <a:srgbClr val="000000"/>
                          </a:solidFill>
                          <a:effectLst/>
                          <a:latin typeface="Calibri" panose="020F0502020204030204" pitchFamily="34" charset="0"/>
                        </a:rPr>
                        <a:t>Organisation for Economic Cooperation and Development</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553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305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322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340 </a:t>
                      </a:r>
                    </a:p>
                  </a:txBody>
                  <a:tcPr marL="9525" marR="9525" marT="9525" marB="0" anchor="b">
                    <a:solidFill>
                      <a:schemeClr val="bg1">
                        <a:lumMod val="95000"/>
                      </a:schemeClr>
                    </a:solidFill>
                  </a:tcP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29</a:t>
            </a:fld>
            <a:endParaRPr lang="en-GB"/>
          </a:p>
        </p:txBody>
      </p:sp>
    </p:spTree>
    <p:extLst>
      <p:ext uri="{BB962C8B-B14F-4D97-AF65-F5344CB8AC3E}">
        <p14:creationId xmlns:p14="http://schemas.microsoft.com/office/powerpoint/2010/main" xmlns="" val="1452130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6A66A95F-F30D-4DA6-86A5-E5ACE83F04F2}" type="slidenum">
              <a:rPr lang="en-GB" altLang="en-US" sz="2000" smtClean="0">
                <a:solidFill>
                  <a:srgbClr val="000000"/>
                </a:solidFill>
                <a:latin typeface="Times" panose="02020603050405020304" pitchFamily="18" charset="0"/>
              </a:rPr>
              <a:pPr>
                <a:spcBef>
                  <a:spcPct val="0"/>
                </a:spcBef>
                <a:buFontTx/>
                <a:buNone/>
              </a:pPr>
              <a:t>3</a:t>
            </a:fld>
            <a:endParaRPr lang="en-GB" altLang="en-US" sz="2000" smtClean="0">
              <a:solidFill>
                <a:srgbClr val="000000"/>
              </a:solidFill>
              <a:latin typeface="Times" panose="02020603050405020304" pitchFamily="18" charset="0"/>
            </a:endParaRPr>
          </a:p>
        </p:txBody>
      </p:sp>
      <p:sp>
        <p:nvSpPr>
          <p:cNvPr id="60419" name="Content Placeholder 2"/>
          <p:cNvSpPr>
            <a:spLocks noGrp="1"/>
          </p:cNvSpPr>
          <p:nvPr>
            <p:ph idx="1"/>
          </p:nvPr>
        </p:nvSpPr>
        <p:spPr>
          <a:xfrm>
            <a:off x="107504" y="836712"/>
            <a:ext cx="8856984" cy="4896544"/>
          </a:xfrm>
        </p:spPr>
        <p:txBody>
          <a:bodyPr/>
          <a:lstStyle/>
          <a:p>
            <a:pPr algn="just">
              <a:buFont typeface="Arial" panose="020B0604020202020204" pitchFamily="34" charset="0"/>
              <a:buChar char="•"/>
            </a:pPr>
            <a:endParaRPr lang="en-US" sz="2000" dirty="0" smtClean="0">
              <a:solidFill>
                <a:srgbClr val="FF0000"/>
              </a:solidFill>
            </a:endParaRPr>
          </a:p>
          <a:p>
            <a:pPr algn="just">
              <a:buFont typeface="Arial" panose="020B0604020202020204" pitchFamily="34" charset="0"/>
              <a:buChar char="•"/>
            </a:pPr>
            <a:r>
              <a:rPr lang="en-US" sz="2000" dirty="0" smtClean="0"/>
              <a:t>The geopolitical trends such as change of leadership in influential countries; rise of anti-immigrant nationalism in the EU and the US; increased terrorism as well as Fourth Industrial Revolution might also have an impact. </a:t>
            </a:r>
          </a:p>
          <a:p>
            <a:pPr algn="just">
              <a:buFont typeface="Arial" panose="020B0604020202020204" pitchFamily="34" charset="0"/>
              <a:buChar char="•"/>
            </a:pPr>
            <a:r>
              <a:rPr lang="en-GB" altLang="en-US" sz="2000" dirty="0"/>
              <a:t>Information and communications technology transcend sovereignty, international boundaries and regulatory systems, accelerating a massive flow of information in ideology, ideas and capital across the world</a:t>
            </a:r>
            <a:endParaRPr lang="en-US" sz="2000" dirty="0" smtClean="0"/>
          </a:p>
          <a:p>
            <a:pPr algn="just">
              <a:buFont typeface="Arial" panose="020B0604020202020204" pitchFamily="34" charset="0"/>
              <a:buChar char="•"/>
            </a:pPr>
            <a:r>
              <a:rPr lang="en-GB" sz="2000" dirty="0" smtClean="0"/>
              <a:t>The </a:t>
            </a:r>
            <a:r>
              <a:rPr lang="en-GB" sz="2000" dirty="0"/>
              <a:t>rise of new economic powers continues to impact and cause shifts in the balance of regional and global distribution of power, resulting in the formation of new economic and political groupings</a:t>
            </a:r>
            <a:r>
              <a:rPr lang="en-GB" sz="2000" dirty="0" smtClean="0"/>
              <a:t>.</a:t>
            </a:r>
          </a:p>
          <a:p>
            <a:pPr algn="just">
              <a:buFont typeface="Arial" panose="020B0604020202020204" pitchFamily="34" charset="0"/>
              <a:buChar char="•"/>
            </a:pPr>
            <a:r>
              <a:rPr lang="en-US" sz="2000" dirty="0"/>
              <a:t>Pockets of political instability in some of the countries on  the continent remains a challenge  and South Africa will continue to play its part in conflict resolutions.</a:t>
            </a:r>
          </a:p>
          <a:p>
            <a:pPr algn="just">
              <a:buFont typeface="Arial" panose="020B0604020202020204" pitchFamily="34" charset="0"/>
              <a:buChar char="•"/>
            </a:pPr>
            <a:endParaRPr lang="en-US" sz="2000" dirty="0" smtClean="0"/>
          </a:p>
          <a:p>
            <a:pPr algn="just">
              <a:buFont typeface="Arial" panose="020B0604020202020204" pitchFamily="34" charset="0"/>
              <a:buChar char="•"/>
            </a:pPr>
            <a:endParaRPr lang="en-US" sz="2000" dirty="0" smtClean="0"/>
          </a:p>
          <a:p>
            <a:pPr algn="just">
              <a:buFont typeface="Arial" panose="020B0604020202020204" pitchFamily="34" charset="0"/>
              <a:buChar char="•"/>
            </a:pPr>
            <a:endParaRPr lang="en-US" sz="2000" dirty="0"/>
          </a:p>
          <a:p>
            <a:pPr algn="just">
              <a:buFont typeface="Arial" panose="020B0604020202020204" pitchFamily="34" charset="0"/>
              <a:buChar char="•"/>
            </a:pPr>
            <a:endParaRPr lang="en-US" sz="2000" dirty="0" smtClean="0"/>
          </a:p>
          <a:p>
            <a:pPr marL="0" indent="0" algn="just">
              <a:buNone/>
            </a:pPr>
            <a:endParaRPr lang="en-US" sz="2000" dirty="0" smtClean="0"/>
          </a:p>
          <a:p>
            <a:pPr marL="0" indent="0" algn="just">
              <a:buNone/>
            </a:pPr>
            <a:r>
              <a:rPr lang="en-US" sz="2000" dirty="0" smtClean="0"/>
              <a:t> </a:t>
            </a:r>
          </a:p>
          <a:p>
            <a:pPr marL="0" indent="0" algn="just">
              <a:buNone/>
            </a:pPr>
            <a:endParaRPr lang="en-US" sz="2000" dirty="0" smtClean="0"/>
          </a:p>
          <a:p>
            <a:pPr marL="0" indent="0" algn="just">
              <a:buNone/>
            </a:pPr>
            <a:endParaRPr lang="en-US" sz="2000" dirty="0" smtClean="0"/>
          </a:p>
          <a:p>
            <a:pPr marL="0" indent="0">
              <a:buNone/>
            </a:pPr>
            <a:r>
              <a:rPr lang="en-US" dirty="0" smtClean="0"/>
              <a:t> </a:t>
            </a:r>
            <a:endParaRPr lang="en-ZA" dirty="0" smtClean="0"/>
          </a:p>
        </p:txBody>
      </p:sp>
      <p:sp>
        <p:nvSpPr>
          <p:cNvPr id="60420" name="Title 3"/>
          <p:cNvSpPr>
            <a:spLocks noGrp="1"/>
          </p:cNvSpPr>
          <p:nvPr>
            <p:ph type="title"/>
          </p:nvPr>
        </p:nvSpPr>
        <p:spPr>
          <a:xfrm>
            <a:off x="467544" y="116632"/>
            <a:ext cx="8229600" cy="570235"/>
          </a:xfrm>
        </p:spPr>
        <p:txBody>
          <a:bodyPr/>
          <a:lstStyle/>
          <a:p>
            <a:r>
              <a:rPr lang="en-ZA" dirty="0">
                <a:solidFill>
                  <a:schemeClr val="tx1"/>
                </a:solidFill>
              </a:rPr>
              <a:t>SITUATION ANALYSIS</a:t>
            </a:r>
            <a:endParaRPr lang="en-ZA" dirty="0" smtClean="0"/>
          </a:p>
        </p:txBody>
      </p:sp>
    </p:spTree>
    <p:extLst>
      <p:ext uri="{BB962C8B-B14F-4D97-AF65-F5344CB8AC3E}">
        <p14:creationId xmlns:p14="http://schemas.microsoft.com/office/powerpoint/2010/main" xmlns="" val="3800306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711"/>
            <a:ext cx="8229600" cy="850106"/>
          </a:xfrm>
        </p:spPr>
        <p:txBody>
          <a:bodyPr/>
          <a:lstStyle/>
          <a:p>
            <a:r>
              <a:rPr lang="en-US" dirty="0"/>
              <a:t>Programme 5: International Transfers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92931605"/>
              </p:ext>
            </p:extLst>
          </p:nvPr>
        </p:nvGraphicFramePr>
        <p:xfrm>
          <a:off x="251520" y="836712"/>
          <a:ext cx="8640959" cy="4861571"/>
        </p:xfrm>
        <a:graphic>
          <a:graphicData uri="http://schemas.openxmlformats.org/drawingml/2006/table">
            <a:tbl>
              <a:tblPr>
                <a:tableStyleId>{5C22544A-7EE6-4342-B048-85BDC9FD1C3A}</a:tableStyleId>
              </a:tblPr>
              <a:tblGrid>
                <a:gridCol w="3641077">
                  <a:extLst>
                    <a:ext uri="{9D8B030D-6E8A-4147-A177-3AD203B41FA5}">
                      <a16:colId xmlns:a16="http://schemas.microsoft.com/office/drawing/2014/main" xmlns="" val="20000"/>
                    </a:ext>
                  </a:extLst>
                </a:gridCol>
                <a:gridCol w="1437962">
                  <a:extLst>
                    <a:ext uri="{9D8B030D-6E8A-4147-A177-3AD203B41FA5}">
                      <a16:colId xmlns:a16="http://schemas.microsoft.com/office/drawing/2014/main" xmlns="" val="20001"/>
                    </a:ext>
                  </a:extLst>
                </a:gridCol>
                <a:gridCol w="1160922">
                  <a:extLst>
                    <a:ext uri="{9D8B030D-6E8A-4147-A177-3AD203B41FA5}">
                      <a16:colId xmlns:a16="http://schemas.microsoft.com/office/drawing/2014/main" xmlns="" val="20002"/>
                    </a:ext>
                  </a:extLst>
                </a:gridCol>
                <a:gridCol w="1187308">
                  <a:extLst>
                    <a:ext uri="{9D8B030D-6E8A-4147-A177-3AD203B41FA5}">
                      <a16:colId xmlns:a16="http://schemas.microsoft.com/office/drawing/2014/main" xmlns="" val="20003"/>
                    </a:ext>
                  </a:extLst>
                </a:gridCol>
                <a:gridCol w="1213690">
                  <a:extLst>
                    <a:ext uri="{9D8B030D-6E8A-4147-A177-3AD203B41FA5}">
                      <a16:colId xmlns:a16="http://schemas.microsoft.com/office/drawing/2014/main" xmlns="" val="20004"/>
                    </a:ext>
                  </a:extLst>
                </a:gridCol>
              </a:tblGrid>
              <a:tr h="360040">
                <a:tc gridSpan="2">
                  <a:txBody>
                    <a:bodyPr/>
                    <a:lstStyle/>
                    <a:p>
                      <a:pPr algn="r"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gridSpan="3">
                  <a:txBody>
                    <a:bodyPr/>
                    <a:lstStyle/>
                    <a:p>
                      <a:pPr algn="r" fontAlgn="b"/>
                      <a:r>
                        <a:rPr lang="en-US" sz="1600" b="1" u="none" strike="noStrike" dirty="0">
                          <a:effectLst/>
                        </a:rPr>
                        <a:t> MTEF Allocation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54615">
                <a:tc>
                  <a:txBody>
                    <a:bodyPr/>
                    <a:lstStyle/>
                    <a:p>
                      <a:pPr algn="l" fontAlgn="ctr"/>
                      <a:r>
                        <a:rPr lang="en-US" sz="1600" b="1" u="none" strike="noStrike" dirty="0">
                          <a:effectLst/>
                        </a:rPr>
                        <a:t> Economic classification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2017/18 AENE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a:effectLst/>
                        </a:rPr>
                        <a:t> 2018/19 R'000 </a:t>
                      </a:r>
                      <a:endParaRPr lang="en-US" sz="1600" b="1" i="0" u="none" strike="noStrike">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2019/20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2020/21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extLst>
                  <a:ext uri="{0D108BD9-81ED-4DB2-BD59-A6C34878D82A}">
                    <a16:rowId xmlns:a16="http://schemas.microsoft.com/office/drawing/2014/main" xmlns="" val="10001"/>
                  </a:ext>
                </a:extLst>
              </a:tr>
              <a:tr h="722016">
                <a:tc>
                  <a:txBody>
                    <a:bodyPr/>
                    <a:lstStyle/>
                    <a:p>
                      <a:pPr algn="l" fontAlgn="b"/>
                      <a:r>
                        <a:rPr lang="en-US" sz="1600" b="0" i="0" u="none" strike="noStrike" dirty="0">
                          <a:solidFill>
                            <a:srgbClr val="000000"/>
                          </a:solidFill>
                          <a:effectLst/>
                          <a:latin typeface="Calibri" panose="020F0502020204030204" pitchFamily="34" charset="0"/>
                        </a:rPr>
                        <a:t>United Nations Development Programme</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6,862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7,260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7,667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8,089 </a:t>
                      </a:r>
                    </a:p>
                  </a:txBody>
                  <a:tcPr marL="9525" marR="9525" marT="9525" marB="0" anchor="b">
                    <a:solidFill>
                      <a:schemeClr val="bg1">
                        <a:lumMod val="95000"/>
                      </a:schemeClr>
                    </a:solidFill>
                  </a:tcPr>
                </a:tc>
                <a:extLst>
                  <a:ext uri="{0D108BD9-81ED-4DB2-BD59-A6C34878D82A}">
                    <a16:rowId xmlns:a16="http://schemas.microsoft.com/office/drawing/2014/main" xmlns="" val="10002"/>
                  </a:ext>
                </a:extLst>
              </a:tr>
              <a:tr h="418197">
                <a:tc>
                  <a:txBody>
                    <a:bodyPr/>
                    <a:lstStyle/>
                    <a:p>
                      <a:pPr algn="l" fontAlgn="b"/>
                      <a:r>
                        <a:rPr lang="en-US" sz="1600" b="0" i="0" u="none" strike="noStrike">
                          <a:solidFill>
                            <a:srgbClr val="000000"/>
                          </a:solidFill>
                          <a:effectLst/>
                          <a:latin typeface="Calibri" panose="020F0502020204030204" pitchFamily="34" charset="0"/>
                        </a:rPr>
                        <a:t>African, Caribbean and Pacific Group of States</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10,747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7,552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7,624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7,921 </a:t>
                      </a:r>
                    </a:p>
                  </a:txBody>
                  <a:tcPr marL="9525" marR="9525" marT="9525" marB="0" anchor="b">
                    <a:solidFill>
                      <a:schemeClr val="bg1">
                        <a:lumMod val="95000"/>
                      </a:schemeClr>
                    </a:solidFill>
                  </a:tcPr>
                </a:tc>
                <a:extLst>
                  <a:ext uri="{0D108BD9-81ED-4DB2-BD59-A6C34878D82A}">
                    <a16:rowId xmlns:a16="http://schemas.microsoft.com/office/drawing/2014/main" xmlns="" val="10003"/>
                  </a:ext>
                </a:extLst>
              </a:tr>
              <a:tr h="425978">
                <a:tc>
                  <a:txBody>
                    <a:bodyPr/>
                    <a:lstStyle/>
                    <a:p>
                      <a:pPr algn="l" fontAlgn="b"/>
                      <a:r>
                        <a:rPr lang="en-US" sz="1600" b="0" i="0" u="none" strike="noStrike">
                          <a:solidFill>
                            <a:srgbClr val="000000"/>
                          </a:solidFill>
                          <a:effectLst/>
                          <a:latin typeface="Calibri" panose="020F0502020204030204" pitchFamily="34" charset="0"/>
                        </a:rPr>
                        <a:t>Commonwealth of Nations</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8,206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11,927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12,134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12,252 </a:t>
                      </a:r>
                    </a:p>
                  </a:txBody>
                  <a:tcPr marL="9525" marR="9525" marT="9525" marB="0" anchor="b">
                    <a:solidFill>
                      <a:schemeClr val="bg1">
                        <a:lumMod val="95000"/>
                      </a:schemeClr>
                    </a:solidFill>
                  </a:tcPr>
                </a:tc>
                <a:extLst>
                  <a:ext uri="{0D108BD9-81ED-4DB2-BD59-A6C34878D82A}">
                    <a16:rowId xmlns:a16="http://schemas.microsoft.com/office/drawing/2014/main" xmlns="" val="10004"/>
                  </a:ext>
                </a:extLst>
              </a:tr>
              <a:tr h="433758">
                <a:tc>
                  <a:txBody>
                    <a:bodyPr/>
                    <a:lstStyle/>
                    <a:p>
                      <a:pPr algn="l" fontAlgn="b"/>
                      <a:r>
                        <a:rPr lang="en-US" sz="1600" b="0" i="0" u="none" strike="noStrike">
                          <a:solidFill>
                            <a:srgbClr val="000000"/>
                          </a:solidFill>
                          <a:effectLst/>
                          <a:latin typeface="Calibri" panose="020F0502020204030204" pitchFamily="34" charset="0"/>
                        </a:rPr>
                        <a:t>Southern African Development Community</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107,884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97,708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74,469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78,565 </a:t>
                      </a:r>
                    </a:p>
                  </a:txBody>
                  <a:tcPr marL="9525" marR="9525" marT="9525" marB="0" anchor="b">
                    <a:solidFill>
                      <a:schemeClr val="bg1">
                        <a:lumMod val="95000"/>
                      </a:schemeClr>
                    </a:solidFill>
                  </a:tcPr>
                </a:tc>
                <a:extLst>
                  <a:ext uri="{0D108BD9-81ED-4DB2-BD59-A6C34878D82A}">
                    <a16:rowId xmlns:a16="http://schemas.microsoft.com/office/drawing/2014/main" xmlns="" val="10005"/>
                  </a:ext>
                </a:extLst>
              </a:tr>
              <a:tr h="441538">
                <a:tc>
                  <a:txBody>
                    <a:bodyPr/>
                    <a:lstStyle/>
                    <a:p>
                      <a:pPr algn="l" fontAlgn="b"/>
                      <a:r>
                        <a:rPr lang="en-US" sz="1600" b="0" i="0" u="none" strike="noStrike">
                          <a:solidFill>
                            <a:srgbClr val="000000"/>
                          </a:solidFill>
                          <a:effectLst/>
                          <a:latin typeface="Calibri" panose="020F0502020204030204" pitchFamily="34" charset="0"/>
                        </a:rPr>
                        <a:t>United Nations</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175,870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180,403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180,763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190,705 </a:t>
                      </a:r>
                    </a:p>
                  </a:txBody>
                  <a:tcPr marL="9525" marR="9525" marT="9525" marB="0" anchor="b">
                    <a:solidFill>
                      <a:schemeClr val="bg1">
                        <a:lumMod val="95000"/>
                      </a:schemeClr>
                    </a:solidFill>
                  </a:tcPr>
                </a:tc>
                <a:extLst>
                  <a:ext uri="{0D108BD9-81ED-4DB2-BD59-A6C34878D82A}">
                    <a16:rowId xmlns:a16="http://schemas.microsoft.com/office/drawing/2014/main" xmlns="" val="10006"/>
                  </a:ext>
                </a:extLst>
              </a:tr>
              <a:tr h="367542">
                <a:tc>
                  <a:txBody>
                    <a:bodyPr/>
                    <a:lstStyle/>
                    <a:p>
                      <a:pPr algn="l" fontAlgn="b"/>
                      <a:r>
                        <a:rPr lang="en-US" sz="1600" b="0" i="0" u="none" strike="noStrike">
                          <a:solidFill>
                            <a:srgbClr val="000000"/>
                          </a:solidFill>
                          <a:effectLst/>
                          <a:latin typeface="Calibri" panose="020F0502020204030204" pitchFamily="34" charset="0"/>
                        </a:rPr>
                        <a:t>United Nations Human Rights Council</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424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449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474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500 </a:t>
                      </a:r>
                    </a:p>
                  </a:txBody>
                  <a:tcPr marL="9525" marR="9525" marT="9525" marB="0" anchor="b">
                    <a:solidFill>
                      <a:schemeClr val="bg1">
                        <a:lumMod val="95000"/>
                      </a:schemeClr>
                    </a:solidFill>
                  </a:tcPr>
                </a:tc>
                <a:extLst>
                  <a:ext uri="{0D108BD9-81ED-4DB2-BD59-A6C34878D82A}">
                    <a16:rowId xmlns:a16="http://schemas.microsoft.com/office/drawing/2014/main" xmlns="" val="10007"/>
                  </a:ext>
                </a:extLst>
              </a:tr>
              <a:tr h="538875">
                <a:tc>
                  <a:txBody>
                    <a:bodyPr/>
                    <a:lstStyle/>
                    <a:p>
                      <a:pPr algn="l" fontAlgn="b"/>
                      <a:r>
                        <a:rPr lang="en-US" sz="1600" b="0" i="0" u="none" strike="noStrike">
                          <a:solidFill>
                            <a:srgbClr val="000000"/>
                          </a:solidFill>
                          <a:effectLst/>
                          <a:latin typeface="Calibri" panose="020F0502020204030204" pitchFamily="34" charset="0"/>
                        </a:rPr>
                        <a:t>Biological and Toxin Weapons Convention</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744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649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685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723 </a:t>
                      </a:r>
                    </a:p>
                  </a:txBody>
                  <a:tcPr marL="9525" marR="9525" marT="9525" marB="0" anchor="b">
                    <a:solidFill>
                      <a:schemeClr val="bg1">
                        <a:lumMod val="95000"/>
                      </a:schemeClr>
                    </a:solidFill>
                  </a:tcP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30</a:t>
            </a:fld>
            <a:endParaRPr lang="en-GB"/>
          </a:p>
        </p:txBody>
      </p:sp>
    </p:spTree>
    <p:extLst>
      <p:ext uri="{BB962C8B-B14F-4D97-AF65-F5344CB8AC3E}">
        <p14:creationId xmlns:p14="http://schemas.microsoft.com/office/powerpoint/2010/main" xmlns="" val="31584026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711"/>
            <a:ext cx="8229600" cy="850106"/>
          </a:xfrm>
        </p:spPr>
        <p:txBody>
          <a:bodyPr/>
          <a:lstStyle/>
          <a:p>
            <a:r>
              <a:rPr lang="en-US" dirty="0"/>
              <a:t>Programme 5: International Transfers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36295160"/>
              </p:ext>
            </p:extLst>
          </p:nvPr>
        </p:nvGraphicFramePr>
        <p:xfrm>
          <a:off x="251520" y="836712"/>
          <a:ext cx="8640959" cy="4861571"/>
        </p:xfrm>
        <a:graphic>
          <a:graphicData uri="http://schemas.openxmlformats.org/drawingml/2006/table">
            <a:tbl>
              <a:tblPr>
                <a:tableStyleId>{5C22544A-7EE6-4342-B048-85BDC9FD1C3A}</a:tableStyleId>
              </a:tblPr>
              <a:tblGrid>
                <a:gridCol w="3641077">
                  <a:extLst>
                    <a:ext uri="{9D8B030D-6E8A-4147-A177-3AD203B41FA5}">
                      <a16:colId xmlns:a16="http://schemas.microsoft.com/office/drawing/2014/main" xmlns="" val="20000"/>
                    </a:ext>
                  </a:extLst>
                </a:gridCol>
                <a:gridCol w="1437962">
                  <a:extLst>
                    <a:ext uri="{9D8B030D-6E8A-4147-A177-3AD203B41FA5}">
                      <a16:colId xmlns:a16="http://schemas.microsoft.com/office/drawing/2014/main" xmlns="" val="20001"/>
                    </a:ext>
                  </a:extLst>
                </a:gridCol>
                <a:gridCol w="1160922">
                  <a:extLst>
                    <a:ext uri="{9D8B030D-6E8A-4147-A177-3AD203B41FA5}">
                      <a16:colId xmlns:a16="http://schemas.microsoft.com/office/drawing/2014/main" xmlns="" val="20002"/>
                    </a:ext>
                  </a:extLst>
                </a:gridCol>
                <a:gridCol w="1187308">
                  <a:extLst>
                    <a:ext uri="{9D8B030D-6E8A-4147-A177-3AD203B41FA5}">
                      <a16:colId xmlns:a16="http://schemas.microsoft.com/office/drawing/2014/main" xmlns="" val="20003"/>
                    </a:ext>
                  </a:extLst>
                </a:gridCol>
                <a:gridCol w="1213690">
                  <a:extLst>
                    <a:ext uri="{9D8B030D-6E8A-4147-A177-3AD203B41FA5}">
                      <a16:colId xmlns:a16="http://schemas.microsoft.com/office/drawing/2014/main" xmlns="" val="20004"/>
                    </a:ext>
                  </a:extLst>
                </a:gridCol>
              </a:tblGrid>
              <a:tr h="360040">
                <a:tc gridSpan="2">
                  <a:txBody>
                    <a:bodyPr/>
                    <a:lstStyle/>
                    <a:p>
                      <a:pPr algn="r"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gridSpan="3">
                  <a:txBody>
                    <a:bodyPr/>
                    <a:lstStyle/>
                    <a:p>
                      <a:pPr algn="r" fontAlgn="b"/>
                      <a:r>
                        <a:rPr lang="en-US" sz="1600" b="1" u="none" strike="noStrike" dirty="0">
                          <a:effectLst/>
                        </a:rPr>
                        <a:t> MTEF Allocation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54615">
                <a:tc>
                  <a:txBody>
                    <a:bodyPr/>
                    <a:lstStyle/>
                    <a:p>
                      <a:pPr algn="l" fontAlgn="ctr"/>
                      <a:r>
                        <a:rPr lang="en-US" sz="1600" b="1" u="none" strike="noStrike" dirty="0">
                          <a:effectLst/>
                        </a:rPr>
                        <a:t> Economic classification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2017/18 AENE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a:effectLst/>
                        </a:rPr>
                        <a:t> 2018/19 R'000 </a:t>
                      </a:r>
                      <a:endParaRPr lang="en-US" sz="1600" b="1" i="0" u="none" strike="noStrike">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2019/20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2020/21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extLst>
                  <a:ext uri="{0D108BD9-81ED-4DB2-BD59-A6C34878D82A}">
                    <a16:rowId xmlns:a16="http://schemas.microsoft.com/office/drawing/2014/main" xmlns="" val="10001"/>
                  </a:ext>
                </a:extLst>
              </a:tr>
              <a:tr h="722016">
                <a:tc>
                  <a:txBody>
                    <a:bodyPr/>
                    <a:lstStyle/>
                    <a:p>
                      <a:pPr algn="l" fontAlgn="b"/>
                      <a:r>
                        <a:rPr lang="en-US" sz="1600" b="0" i="0" u="none" strike="noStrike">
                          <a:solidFill>
                            <a:srgbClr val="000000"/>
                          </a:solidFill>
                          <a:effectLst/>
                          <a:latin typeface="Calibri" panose="020F0502020204030204" pitchFamily="34" charset="0"/>
                        </a:rPr>
                        <a:t>Comprehensive Nuclear-Test-Ban Treaty</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6,371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6,711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6,586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7,531 </a:t>
                      </a:r>
                    </a:p>
                  </a:txBody>
                  <a:tcPr marL="9525" marR="9525" marT="9525" marB="0" anchor="b">
                    <a:solidFill>
                      <a:schemeClr val="bg1">
                        <a:lumMod val="95000"/>
                      </a:schemeClr>
                    </a:solidFill>
                  </a:tcPr>
                </a:tc>
                <a:extLst>
                  <a:ext uri="{0D108BD9-81ED-4DB2-BD59-A6C34878D82A}">
                    <a16:rowId xmlns:a16="http://schemas.microsoft.com/office/drawing/2014/main" xmlns="" val="10002"/>
                  </a:ext>
                </a:extLst>
              </a:tr>
              <a:tr h="418197">
                <a:tc>
                  <a:txBody>
                    <a:bodyPr/>
                    <a:lstStyle/>
                    <a:p>
                      <a:pPr algn="l" fontAlgn="b"/>
                      <a:r>
                        <a:rPr lang="en-US" sz="1600" b="0" i="0" u="none" strike="noStrike">
                          <a:solidFill>
                            <a:srgbClr val="000000"/>
                          </a:solidFill>
                          <a:effectLst/>
                          <a:latin typeface="Calibri" panose="020F0502020204030204" pitchFamily="34" charset="0"/>
                        </a:rPr>
                        <a:t>Humanitarian Aid</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37,497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34,276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36,195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38,186 </a:t>
                      </a:r>
                    </a:p>
                  </a:txBody>
                  <a:tcPr marL="9525" marR="9525" marT="9525" marB="0" anchor="b">
                    <a:solidFill>
                      <a:schemeClr val="bg1">
                        <a:lumMod val="95000"/>
                      </a:schemeClr>
                    </a:solidFill>
                  </a:tcPr>
                </a:tc>
                <a:extLst>
                  <a:ext uri="{0D108BD9-81ED-4DB2-BD59-A6C34878D82A}">
                    <a16:rowId xmlns:a16="http://schemas.microsoft.com/office/drawing/2014/main" xmlns="" val="10003"/>
                  </a:ext>
                </a:extLst>
              </a:tr>
              <a:tr h="425978">
                <a:tc>
                  <a:txBody>
                    <a:bodyPr/>
                    <a:lstStyle/>
                    <a:p>
                      <a:pPr algn="l" fontAlgn="b"/>
                      <a:r>
                        <a:rPr lang="en-US" sz="1600" b="0" i="0" u="none" strike="noStrike">
                          <a:solidFill>
                            <a:srgbClr val="000000"/>
                          </a:solidFill>
                          <a:effectLst/>
                          <a:latin typeface="Calibri" panose="020F0502020204030204" pitchFamily="34" charset="0"/>
                        </a:rPr>
                        <a:t>Indian Ocean Rim Research Centre</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387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341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344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355 </a:t>
                      </a:r>
                    </a:p>
                  </a:txBody>
                  <a:tcPr marL="9525" marR="9525" marT="9525" marB="0" anchor="b">
                    <a:solidFill>
                      <a:schemeClr val="bg1">
                        <a:lumMod val="95000"/>
                      </a:schemeClr>
                    </a:solidFill>
                  </a:tcPr>
                </a:tc>
                <a:extLst>
                  <a:ext uri="{0D108BD9-81ED-4DB2-BD59-A6C34878D82A}">
                    <a16:rowId xmlns:a16="http://schemas.microsoft.com/office/drawing/2014/main" xmlns="" val="10004"/>
                  </a:ext>
                </a:extLst>
              </a:tr>
              <a:tr h="433758">
                <a:tc>
                  <a:txBody>
                    <a:bodyPr/>
                    <a:lstStyle/>
                    <a:p>
                      <a:pPr algn="l" fontAlgn="b"/>
                      <a:r>
                        <a:rPr lang="en-US" sz="1600" b="0" i="0" u="none" strike="noStrike">
                          <a:solidFill>
                            <a:srgbClr val="000000"/>
                          </a:solidFill>
                          <a:effectLst/>
                          <a:latin typeface="Calibri" panose="020F0502020204030204" pitchFamily="34" charset="0"/>
                        </a:rPr>
                        <a:t>Perez-Guerrero Trust Fund</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95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80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84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89 </a:t>
                      </a:r>
                    </a:p>
                  </a:txBody>
                  <a:tcPr marL="9525" marR="9525" marT="9525" marB="0" anchor="b">
                    <a:solidFill>
                      <a:schemeClr val="bg1">
                        <a:lumMod val="95000"/>
                      </a:schemeClr>
                    </a:solidFill>
                  </a:tcPr>
                </a:tc>
                <a:extLst>
                  <a:ext uri="{0D108BD9-81ED-4DB2-BD59-A6C34878D82A}">
                    <a16:rowId xmlns:a16="http://schemas.microsoft.com/office/drawing/2014/main" xmlns="" val="10005"/>
                  </a:ext>
                </a:extLst>
              </a:tr>
              <a:tr h="441538">
                <a:tc>
                  <a:txBody>
                    <a:bodyPr/>
                    <a:lstStyle/>
                    <a:p>
                      <a:pPr algn="l" fontAlgn="b"/>
                      <a:r>
                        <a:rPr lang="en-US" sz="1600" b="0" i="0" u="none" strike="noStrike">
                          <a:solidFill>
                            <a:srgbClr val="000000"/>
                          </a:solidFill>
                          <a:effectLst/>
                          <a:latin typeface="Calibri" panose="020F0502020204030204" pitchFamily="34" charset="0"/>
                        </a:rPr>
                        <a:t>South Centre Capital Fund</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1,484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1,570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1,658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1,749 </a:t>
                      </a:r>
                    </a:p>
                  </a:txBody>
                  <a:tcPr marL="9525" marR="9525" marT="9525" marB="0" anchor="b">
                    <a:solidFill>
                      <a:schemeClr val="bg1">
                        <a:lumMod val="95000"/>
                      </a:schemeClr>
                    </a:solidFill>
                  </a:tcPr>
                </a:tc>
                <a:extLst>
                  <a:ext uri="{0D108BD9-81ED-4DB2-BD59-A6C34878D82A}">
                    <a16:rowId xmlns:a16="http://schemas.microsoft.com/office/drawing/2014/main" xmlns="" val="10006"/>
                  </a:ext>
                </a:extLst>
              </a:tr>
              <a:tr h="367542">
                <a:tc>
                  <a:txBody>
                    <a:bodyPr/>
                    <a:lstStyle/>
                    <a:p>
                      <a:pPr algn="l" fontAlgn="b"/>
                      <a:r>
                        <a:rPr lang="en-US" sz="1600" b="0" i="0" u="none" strike="noStrike" dirty="0">
                          <a:solidFill>
                            <a:srgbClr val="000000"/>
                          </a:solidFill>
                          <a:effectLst/>
                          <a:latin typeface="Calibri" panose="020F0502020204030204" pitchFamily="34" charset="0"/>
                        </a:rPr>
                        <a:t>United Nations Development Programme in Southern Africa</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1,410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1,492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1,576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1,663 </a:t>
                      </a:r>
                    </a:p>
                  </a:txBody>
                  <a:tcPr marL="9525" marR="9525" marT="9525" marB="0" anchor="b">
                    <a:solidFill>
                      <a:schemeClr val="bg1">
                        <a:lumMod val="95000"/>
                      </a:schemeClr>
                    </a:solidFill>
                  </a:tcPr>
                </a:tc>
                <a:extLst>
                  <a:ext uri="{0D108BD9-81ED-4DB2-BD59-A6C34878D82A}">
                    <a16:rowId xmlns:a16="http://schemas.microsoft.com/office/drawing/2014/main" xmlns="" val="10007"/>
                  </a:ext>
                </a:extLst>
              </a:tr>
              <a:tr h="538875">
                <a:tc>
                  <a:txBody>
                    <a:bodyPr/>
                    <a:lstStyle/>
                    <a:p>
                      <a:pPr algn="l" fontAlgn="b"/>
                      <a:r>
                        <a:rPr lang="en-US" sz="1600" b="0" i="0" u="none" strike="noStrike">
                          <a:solidFill>
                            <a:srgbClr val="000000"/>
                          </a:solidFill>
                          <a:effectLst/>
                          <a:latin typeface="Calibri" panose="020F0502020204030204" pitchFamily="34" charset="0"/>
                        </a:rPr>
                        <a:t>United Nations Technical Cooperation</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142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150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158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167 </a:t>
                      </a:r>
                    </a:p>
                  </a:txBody>
                  <a:tcPr marL="9525" marR="9525" marT="9525" marB="0" anchor="b">
                    <a:solidFill>
                      <a:schemeClr val="bg1">
                        <a:lumMod val="95000"/>
                      </a:schemeClr>
                    </a:solidFill>
                  </a:tcP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31</a:t>
            </a:fld>
            <a:endParaRPr lang="en-GB"/>
          </a:p>
        </p:txBody>
      </p:sp>
    </p:spTree>
    <p:extLst>
      <p:ext uri="{BB962C8B-B14F-4D97-AF65-F5344CB8AC3E}">
        <p14:creationId xmlns:p14="http://schemas.microsoft.com/office/powerpoint/2010/main" xmlns="" val="25343641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711"/>
            <a:ext cx="8229600" cy="850106"/>
          </a:xfrm>
        </p:spPr>
        <p:txBody>
          <a:bodyPr/>
          <a:lstStyle/>
          <a:p>
            <a:r>
              <a:rPr lang="en-US" dirty="0"/>
              <a:t>Programme 5: International Transfers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8828199"/>
              </p:ext>
            </p:extLst>
          </p:nvPr>
        </p:nvGraphicFramePr>
        <p:xfrm>
          <a:off x="107504" y="764705"/>
          <a:ext cx="8928992" cy="4948559"/>
        </p:xfrm>
        <a:graphic>
          <a:graphicData uri="http://schemas.openxmlformats.org/drawingml/2006/table">
            <a:tbl>
              <a:tblPr>
                <a:tableStyleId>{5C22544A-7EE6-4342-B048-85BDC9FD1C3A}</a:tableStyleId>
              </a:tblPr>
              <a:tblGrid>
                <a:gridCol w="3762447">
                  <a:extLst>
                    <a:ext uri="{9D8B030D-6E8A-4147-A177-3AD203B41FA5}">
                      <a16:colId xmlns:a16="http://schemas.microsoft.com/office/drawing/2014/main" xmlns="" val="20000"/>
                    </a:ext>
                  </a:extLst>
                </a:gridCol>
                <a:gridCol w="1485894">
                  <a:extLst>
                    <a:ext uri="{9D8B030D-6E8A-4147-A177-3AD203B41FA5}">
                      <a16:colId xmlns:a16="http://schemas.microsoft.com/office/drawing/2014/main" xmlns="" val="20001"/>
                    </a:ext>
                  </a:extLst>
                </a:gridCol>
                <a:gridCol w="1199620">
                  <a:extLst>
                    <a:ext uri="{9D8B030D-6E8A-4147-A177-3AD203B41FA5}">
                      <a16:colId xmlns:a16="http://schemas.microsoft.com/office/drawing/2014/main" xmlns="" val="20002"/>
                    </a:ext>
                  </a:extLst>
                </a:gridCol>
                <a:gridCol w="1226885">
                  <a:extLst>
                    <a:ext uri="{9D8B030D-6E8A-4147-A177-3AD203B41FA5}">
                      <a16:colId xmlns:a16="http://schemas.microsoft.com/office/drawing/2014/main" xmlns="" val="20003"/>
                    </a:ext>
                  </a:extLst>
                </a:gridCol>
                <a:gridCol w="1254146">
                  <a:extLst>
                    <a:ext uri="{9D8B030D-6E8A-4147-A177-3AD203B41FA5}">
                      <a16:colId xmlns:a16="http://schemas.microsoft.com/office/drawing/2014/main" xmlns="" val="20004"/>
                    </a:ext>
                  </a:extLst>
                </a:gridCol>
              </a:tblGrid>
              <a:tr h="323094">
                <a:tc gridSpan="2">
                  <a:txBody>
                    <a:bodyPr/>
                    <a:lstStyle/>
                    <a:p>
                      <a:pPr algn="r"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gridSpan="3">
                  <a:txBody>
                    <a:bodyPr/>
                    <a:lstStyle/>
                    <a:p>
                      <a:pPr algn="r" fontAlgn="b"/>
                      <a:r>
                        <a:rPr lang="en-US" sz="1600" b="1" u="none" strike="noStrike" dirty="0">
                          <a:effectLst/>
                        </a:rPr>
                        <a:t> MTEF Allocation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90602">
                <a:tc>
                  <a:txBody>
                    <a:bodyPr/>
                    <a:lstStyle/>
                    <a:p>
                      <a:pPr algn="l" fontAlgn="ctr"/>
                      <a:r>
                        <a:rPr lang="en-US" sz="1600" b="1" u="none" strike="noStrike" dirty="0">
                          <a:effectLst/>
                        </a:rPr>
                        <a:t> Economic classification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2017/18 AENE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a:effectLst/>
                        </a:rPr>
                        <a:t> 2018/19 R'000 </a:t>
                      </a:r>
                      <a:endParaRPr lang="en-US" sz="1600" b="1" i="0" u="none" strike="noStrike">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2019/20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tc>
                  <a:txBody>
                    <a:bodyPr/>
                    <a:lstStyle/>
                    <a:p>
                      <a:pPr algn="r" fontAlgn="ctr"/>
                      <a:r>
                        <a:rPr lang="en-US" sz="1600" b="1" u="none" strike="noStrike" dirty="0">
                          <a:effectLst/>
                        </a:rPr>
                        <a:t> 2020/21 R'000 </a:t>
                      </a:r>
                      <a:endParaRPr lang="en-US" sz="1600" b="1" i="0" u="none" strike="noStrike" dirty="0">
                        <a:solidFill>
                          <a:srgbClr val="000000"/>
                        </a:solidFill>
                        <a:effectLst/>
                        <a:latin typeface="Calibri" panose="020F0502020204030204" pitchFamily="34" charset="0"/>
                      </a:endParaRPr>
                    </a:p>
                  </a:txBody>
                  <a:tcPr marL="9423" marR="9423" marT="9423" marB="0" anchor="ctr">
                    <a:solidFill>
                      <a:srgbClr val="00B050"/>
                    </a:solidFill>
                  </a:tcPr>
                </a:tc>
                <a:extLst>
                  <a:ext uri="{0D108BD9-81ED-4DB2-BD59-A6C34878D82A}">
                    <a16:rowId xmlns:a16="http://schemas.microsoft.com/office/drawing/2014/main" xmlns="" val="10001"/>
                  </a:ext>
                </a:extLst>
              </a:tr>
              <a:tr h="647927">
                <a:tc>
                  <a:txBody>
                    <a:bodyPr/>
                    <a:lstStyle/>
                    <a:p>
                      <a:pPr algn="l" fontAlgn="b"/>
                      <a:r>
                        <a:rPr lang="en-US" sz="1600" b="0" i="0" u="none" strike="noStrike" dirty="0">
                          <a:solidFill>
                            <a:srgbClr val="000000"/>
                          </a:solidFill>
                          <a:effectLst/>
                          <a:latin typeface="Calibri" panose="020F0502020204030204" pitchFamily="34" charset="0"/>
                        </a:rPr>
                        <a:t>United Nations Voluntary Fund for Disability</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95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101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107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113 </a:t>
                      </a:r>
                    </a:p>
                  </a:txBody>
                  <a:tcPr marL="9525" marR="9525" marT="9525" marB="0" anchor="b">
                    <a:solidFill>
                      <a:schemeClr val="bg1">
                        <a:lumMod val="95000"/>
                      </a:schemeClr>
                    </a:solidFill>
                  </a:tcPr>
                </a:tc>
                <a:extLst>
                  <a:ext uri="{0D108BD9-81ED-4DB2-BD59-A6C34878D82A}">
                    <a16:rowId xmlns:a16="http://schemas.microsoft.com/office/drawing/2014/main" xmlns="" val="10002"/>
                  </a:ext>
                </a:extLst>
              </a:tr>
              <a:tr h="490703">
                <a:tc>
                  <a:txBody>
                    <a:bodyPr/>
                    <a:lstStyle/>
                    <a:p>
                      <a:pPr algn="l" fontAlgn="b"/>
                      <a:r>
                        <a:rPr lang="en-US" sz="1600" b="0" i="0" u="none" strike="noStrike">
                          <a:solidFill>
                            <a:srgbClr val="000000"/>
                          </a:solidFill>
                          <a:effectLst/>
                          <a:latin typeface="Calibri" panose="020F0502020204030204" pitchFamily="34" charset="0"/>
                        </a:rPr>
                        <a:t>United Nations Children’s Fund</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282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298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315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332 </a:t>
                      </a:r>
                    </a:p>
                  </a:txBody>
                  <a:tcPr marL="9525" marR="9525" marT="9525" marB="0" anchor="b">
                    <a:solidFill>
                      <a:schemeClr val="bg1">
                        <a:lumMod val="95000"/>
                      </a:schemeClr>
                    </a:solidFill>
                  </a:tcPr>
                </a:tc>
                <a:extLst>
                  <a:ext uri="{0D108BD9-81ED-4DB2-BD59-A6C34878D82A}">
                    <a16:rowId xmlns:a16="http://schemas.microsoft.com/office/drawing/2014/main" xmlns="" val="10003"/>
                  </a:ext>
                </a:extLst>
              </a:tr>
              <a:tr h="490703">
                <a:tc>
                  <a:txBody>
                    <a:bodyPr/>
                    <a:lstStyle/>
                    <a:p>
                      <a:pPr algn="l" fontAlgn="b"/>
                      <a:r>
                        <a:rPr lang="en-US" sz="1600" b="0" i="0" u="none" strike="noStrike">
                          <a:solidFill>
                            <a:srgbClr val="000000"/>
                          </a:solidFill>
                          <a:effectLst/>
                          <a:latin typeface="Calibri" panose="020F0502020204030204" pitchFamily="34" charset="0"/>
                        </a:rPr>
                        <a:t>United Nations Convention on the Law of the Sea</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1,329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705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792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836 </a:t>
                      </a:r>
                    </a:p>
                  </a:txBody>
                  <a:tcPr marL="9525" marR="9525" marT="9525" marB="0" anchor="b">
                    <a:solidFill>
                      <a:schemeClr val="bg1">
                        <a:lumMod val="95000"/>
                      </a:schemeClr>
                    </a:solidFill>
                  </a:tcPr>
                </a:tc>
                <a:extLst>
                  <a:ext uri="{0D108BD9-81ED-4DB2-BD59-A6C34878D82A}">
                    <a16:rowId xmlns:a16="http://schemas.microsoft.com/office/drawing/2014/main" xmlns="" val="10004"/>
                  </a:ext>
                </a:extLst>
              </a:tr>
              <a:tr h="490703">
                <a:tc>
                  <a:txBody>
                    <a:bodyPr/>
                    <a:lstStyle/>
                    <a:p>
                      <a:pPr algn="l" fontAlgn="b"/>
                      <a:r>
                        <a:rPr lang="en-US" sz="1600" b="0" i="0" u="none" strike="noStrike" dirty="0">
                          <a:solidFill>
                            <a:srgbClr val="000000"/>
                          </a:solidFill>
                          <a:effectLst/>
                          <a:latin typeface="Calibri" panose="020F0502020204030204" pitchFamily="34" charset="0"/>
                        </a:rPr>
                        <a:t>South African Development Partnership Agency</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9,532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10,065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10,619 </a:t>
                      </a:r>
                    </a:p>
                  </a:txBody>
                  <a:tcPr marL="9525" marR="9525" marT="9525" marB="0" anchor="b">
                    <a:solidFill>
                      <a:schemeClr val="bg1">
                        <a:lumMod val="95000"/>
                      </a:schemeClr>
                    </a:solidFill>
                  </a:tcPr>
                </a:tc>
                <a:extLst>
                  <a:ext uri="{0D108BD9-81ED-4DB2-BD59-A6C34878D82A}">
                    <a16:rowId xmlns:a16="http://schemas.microsoft.com/office/drawing/2014/main" xmlns="" val="10005"/>
                  </a:ext>
                </a:extLst>
              </a:tr>
              <a:tr h="490703">
                <a:tc>
                  <a:txBody>
                    <a:bodyPr/>
                    <a:lstStyle/>
                    <a:p>
                      <a:pPr algn="l" fontAlgn="b"/>
                      <a:r>
                        <a:rPr lang="en-US" sz="1600" b="0" i="0" u="none" strike="noStrike">
                          <a:solidFill>
                            <a:srgbClr val="000000"/>
                          </a:solidFill>
                          <a:effectLst/>
                          <a:latin typeface="Calibri" panose="020F0502020204030204" pitchFamily="34" charset="0"/>
                        </a:rPr>
                        <a:t>International Tribunal for the Law of the sea</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1,448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2,055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2,035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2,320 </a:t>
                      </a:r>
                    </a:p>
                  </a:txBody>
                  <a:tcPr marL="9525" marR="9525" marT="9525" marB="0" anchor="b">
                    <a:solidFill>
                      <a:schemeClr val="bg1">
                        <a:lumMod val="95000"/>
                      </a:schemeClr>
                    </a:solidFill>
                  </a:tcPr>
                </a:tc>
                <a:extLst>
                  <a:ext uri="{0D108BD9-81ED-4DB2-BD59-A6C34878D82A}">
                    <a16:rowId xmlns:a16="http://schemas.microsoft.com/office/drawing/2014/main" xmlns="" val="10006"/>
                  </a:ext>
                </a:extLst>
              </a:tr>
              <a:tr h="490703">
                <a:tc>
                  <a:txBody>
                    <a:bodyPr/>
                    <a:lstStyle/>
                    <a:p>
                      <a:pPr algn="l" fontAlgn="b"/>
                      <a:r>
                        <a:rPr lang="en-US" sz="1600" b="0" i="0" u="none" strike="noStrike">
                          <a:solidFill>
                            <a:srgbClr val="000000"/>
                          </a:solidFill>
                          <a:effectLst/>
                          <a:latin typeface="Calibri" panose="020F0502020204030204" pitchFamily="34" charset="0"/>
                        </a:rPr>
                        <a:t>Asia-Africa Legal Consultative Organisation</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266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383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433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399 </a:t>
                      </a:r>
                    </a:p>
                  </a:txBody>
                  <a:tcPr marL="9525" marR="9525" marT="9525" marB="0" anchor="b">
                    <a:solidFill>
                      <a:schemeClr val="bg1">
                        <a:lumMod val="95000"/>
                      </a:schemeClr>
                    </a:solidFill>
                  </a:tcPr>
                </a:tc>
                <a:extLst>
                  <a:ext uri="{0D108BD9-81ED-4DB2-BD59-A6C34878D82A}">
                    <a16:rowId xmlns:a16="http://schemas.microsoft.com/office/drawing/2014/main" xmlns="" val="10007"/>
                  </a:ext>
                </a:extLst>
              </a:tr>
              <a:tr h="490703">
                <a:tc>
                  <a:txBody>
                    <a:bodyPr/>
                    <a:lstStyle/>
                    <a:p>
                      <a:pPr algn="l" fontAlgn="b"/>
                      <a:r>
                        <a:rPr lang="en-US" sz="1600" b="0" i="0" u="none" strike="noStrike" dirty="0">
                          <a:solidFill>
                            <a:srgbClr val="000000"/>
                          </a:solidFill>
                          <a:effectLst/>
                          <a:latin typeface="Calibri" panose="020F0502020204030204" pitchFamily="34" charset="0"/>
                        </a:rPr>
                        <a:t>Permanent Court of Arbitration</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158 </a:t>
                      </a:r>
                    </a:p>
                  </a:txBody>
                  <a:tcPr marL="9525" marR="9525" marT="9525" marB="0" anchor="b">
                    <a:solidFill>
                      <a:schemeClr val="bg1">
                        <a:lumMod val="95000"/>
                      </a:schemeClr>
                    </a:solidFill>
                  </a:tcPr>
                </a:tc>
                <a:tc>
                  <a:txBody>
                    <a:bodyPr/>
                    <a:lstStyle/>
                    <a:p>
                      <a:pPr algn="r" fontAlgn="b"/>
                      <a:r>
                        <a:rPr lang="en-US" sz="1600" b="0" i="0" u="none" strike="noStrike">
                          <a:solidFill>
                            <a:srgbClr val="000000"/>
                          </a:solidFill>
                          <a:effectLst/>
                          <a:latin typeface="Calibri" panose="020F0502020204030204" pitchFamily="34" charset="0"/>
                        </a:rPr>
                        <a:t>                      215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272 </a:t>
                      </a:r>
                    </a:p>
                  </a:txBody>
                  <a:tcPr marL="9525" marR="9525" marT="9525" marB="0" anchor="b">
                    <a:solidFill>
                      <a:schemeClr val="bg1">
                        <a:lumMod val="95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192 </a:t>
                      </a:r>
                    </a:p>
                  </a:txBody>
                  <a:tcPr marL="9525" marR="9525" marT="9525" marB="0" anchor="b">
                    <a:solidFill>
                      <a:schemeClr val="bg1">
                        <a:lumMod val="95000"/>
                      </a:schemeClr>
                    </a:solidFill>
                  </a:tcPr>
                </a:tc>
                <a:extLst>
                  <a:ext uri="{0D108BD9-81ED-4DB2-BD59-A6C34878D82A}">
                    <a16:rowId xmlns:a16="http://schemas.microsoft.com/office/drawing/2014/main" xmlns="" val="10008"/>
                  </a:ext>
                </a:extLst>
              </a:tr>
              <a:tr h="490703">
                <a:tc>
                  <a:txBody>
                    <a:bodyPr/>
                    <a:lstStyle/>
                    <a:p>
                      <a:pPr algn="l" fontAlgn="b"/>
                      <a:r>
                        <a:rPr lang="en-US" sz="1600" b="1" i="0" u="none" strike="noStrike" dirty="0" smtClean="0">
                          <a:solidFill>
                            <a:srgbClr val="000000"/>
                          </a:solidFill>
                          <a:effectLst/>
                          <a:latin typeface="Calibri" panose="020F0502020204030204" pitchFamily="34" charset="0"/>
                        </a:rPr>
                        <a:t>TOTAL</a:t>
                      </a:r>
                      <a:endParaRPr lang="en-US" sz="1600" b="1" i="0" u="none" strike="noStrike" dirty="0">
                        <a:solidFill>
                          <a:srgbClr val="000000"/>
                        </a:solidFill>
                        <a:effectLst/>
                        <a:latin typeface="Calibri" panose="020F0502020204030204" pitchFamily="34" charset="0"/>
                      </a:endParaRPr>
                    </a:p>
                  </a:txBody>
                  <a:tcPr marL="9525" marR="9525" marT="9525" marB="0" anchor="b">
                    <a:solidFill>
                      <a:schemeClr val="bg1">
                        <a:lumMod val="95000"/>
                      </a:schemeClr>
                    </a:solidFill>
                  </a:tcPr>
                </a:tc>
                <a:tc>
                  <a:txBody>
                    <a:bodyPr/>
                    <a:lstStyle/>
                    <a:p>
                      <a:pPr algn="r" fontAlgn="b"/>
                      <a:r>
                        <a:rPr lang="en-US" sz="1600" b="1" i="0" u="none" strike="noStrike" dirty="0">
                          <a:solidFill>
                            <a:srgbClr val="000000"/>
                          </a:solidFill>
                          <a:effectLst/>
                          <a:latin typeface="Calibri" panose="020F0502020204030204" pitchFamily="34" charset="0"/>
                        </a:rPr>
                        <a:t>              608,600 </a:t>
                      </a:r>
                    </a:p>
                  </a:txBody>
                  <a:tcPr marL="9525" marR="9525" marT="9525" marB="0" anchor="b">
                    <a:solidFill>
                      <a:schemeClr val="bg1">
                        <a:lumMod val="95000"/>
                      </a:schemeClr>
                    </a:solidFill>
                  </a:tcPr>
                </a:tc>
                <a:tc>
                  <a:txBody>
                    <a:bodyPr/>
                    <a:lstStyle/>
                    <a:p>
                      <a:pPr algn="r" fontAlgn="b"/>
                      <a:r>
                        <a:rPr lang="en-US" sz="1600" b="1" i="0" u="none" strike="noStrike" dirty="0">
                          <a:solidFill>
                            <a:srgbClr val="000000"/>
                          </a:solidFill>
                          <a:effectLst/>
                          <a:latin typeface="Calibri" panose="020F0502020204030204" pitchFamily="34" charset="0"/>
                        </a:rPr>
                        <a:t>              657,355 </a:t>
                      </a:r>
                    </a:p>
                  </a:txBody>
                  <a:tcPr marL="9525" marR="9525" marT="9525" marB="0" anchor="b">
                    <a:solidFill>
                      <a:schemeClr val="bg1">
                        <a:lumMod val="95000"/>
                      </a:schemeClr>
                    </a:solidFill>
                  </a:tcPr>
                </a:tc>
                <a:tc>
                  <a:txBody>
                    <a:bodyPr/>
                    <a:lstStyle/>
                    <a:p>
                      <a:pPr algn="r" fontAlgn="b"/>
                      <a:r>
                        <a:rPr lang="en-US" sz="1600" b="1" i="0" u="none" strike="noStrike" dirty="0">
                          <a:solidFill>
                            <a:srgbClr val="000000"/>
                          </a:solidFill>
                          <a:effectLst/>
                          <a:latin typeface="Calibri" panose="020F0502020204030204" pitchFamily="34" charset="0"/>
                        </a:rPr>
                        <a:t>              655,611 </a:t>
                      </a:r>
                    </a:p>
                  </a:txBody>
                  <a:tcPr marL="9525" marR="9525" marT="9525" marB="0" anchor="b">
                    <a:solidFill>
                      <a:schemeClr val="bg1">
                        <a:lumMod val="95000"/>
                      </a:schemeClr>
                    </a:solidFill>
                  </a:tcPr>
                </a:tc>
                <a:tc>
                  <a:txBody>
                    <a:bodyPr/>
                    <a:lstStyle/>
                    <a:p>
                      <a:pPr algn="r" fontAlgn="b"/>
                      <a:r>
                        <a:rPr lang="en-US" sz="1600" b="1" i="0" u="none" strike="noStrike" dirty="0">
                          <a:solidFill>
                            <a:srgbClr val="000000"/>
                          </a:solidFill>
                          <a:effectLst/>
                          <a:latin typeface="Calibri" panose="020F0502020204030204" pitchFamily="34" charset="0"/>
                        </a:rPr>
                        <a:t>              691,670 </a:t>
                      </a:r>
                    </a:p>
                  </a:txBody>
                  <a:tcPr marL="9525" marR="9525" marT="9525" marB="0" anchor="b">
                    <a:solidFill>
                      <a:schemeClr val="bg1">
                        <a:lumMod val="95000"/>
                      </a:schemeClr>
                    </a:solidFill>
                  </a:tcPr>
                </a:tc>
                <a:extLst>
                  <a:ext uri="{0D108BD9-81ED-4DB2-BD59-A6C34878D82A}">
                    <a16:rowId xmlns:a16="http://schemas.microsoft.com/office/drawing/2014/main" xmlns="" val="10009"/>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32</a:t>
            </a:fld>
            <a:endParaRPr lang="en-GB"/>
          </a:p>
        </p:txBody>
      </p:sp>
    </p:spTree>
    <p:extLst>
      <p:ext uri="{BB962C8B-B14F-4D97-AF65-F5344CB8AC3E}">
        <p14:creationId xmlns:p14="http://schemas.microsoft.com/office/powerpoint/2010/main" xmlns="" val="19603706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9644"/>
            <a:ext cx="8229600" cy="439036"/>
          </a:xfrm>
        </p:spPr>
        <p:txBody>
          <a:bodyPr/>
          <a:lstStyle/>
          <a:p>
            <a:r>
              <a:rPr lang="en-ZA" altLang="en-US" dirty="0"/>
              <a:t>2018 MTEF ALLOCATIONS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36898371"/>
              </p:ext>
            </p:extLst>
          </p:nvPr>
        </p:nvGraphicFramePr>
        <p:xfrm>
          <a:off x="323528" y="764701"/>
          <a:ext cx="8424936" cy="4896551"/>
        </p:xfrm>
        <a:graphic>
          <a:graphicData uri="http://schemas.openxmlformats.org/drawingml/2006/table">
            <a:tbl>
              <a:tblPr>
                <a:tableStyleId>{5C22544A-7EE6-4342-B048-85BDC9FD1C3A}</a:tableStyleId>
              </a:tblPr>
              <a:tblGrid>
                <a:gridCol w="3550050">
                  <a:extLst>
                    <a:ext uri="{9D8B030D-6E8A-4147-A177-3AD203B41FA5}">
                      <a16:colId xmlns:a16="http://schemas.microsoft.com/office/drawing/2014/main" xmlns="" val="20000"/>
                    </a:ext>
                  </a:extLst>
                </a:gridCol>
                <a:gridCol w="1402013">
                  <a:extLst>
                    <a:ext uri="{9D8B030D-6E8A-4147-A177-3AD203B41FA5}">
                      <a16:colId xmlns:a16="http://schemas.microsoft.com/office/drawing/2014/main" xmlns="" val="20001"/>
                    </a:ext>
                  </a:extLst>
                </a:gridCol>
                <a:gridCol w="1131899">
                  <a:extLst>
                    <a:ext uri="{9D8B030D-6E8A-4147-A177-3AD203B41FA5}">
                      <a16:colId xmlns:a16="http://schemas.microsoft.com/office/drawing/2014/main" xmlns="" val="20002"/>
                    </a:ext>
                  </a:extLst>
                </a:gridCol>
                <a:gridCol w="1157625">
                  <a:extLst>
                    <a:ext uri="{9D8B030D-6E8A-4147-A177-3AD203B41FA5}">
                      <a16:colId xmlns:a16="http://schemas.microsoft.com/office/drawing/2014/main" xmlns="" val="20003"/>
                    </a:ext>
                  </a:extLst>
                </a:gridCol>
                <a:gridCol w="1183349">
                  <a:extLst>
                    <a:ext uri="{9D8B030D-6E8A-4147-A177-3AD203B41FA5}">
                      <a16:colId xmlns:a16="http://schemas.microsoft.com/office/drawing/2014/main" xmlns="" val="20004"/>
                    </a:ext>
                  </a:extLst>
                </a:gridCol>
              </a:tblGrid>
              <a:tr h="684523">
                <a:tc>
                  <a:txBody>
                    <a:bodyPr/>
                    <a:lstStyle/>
                    <a:p>
                      <a:pPr algn="l" fontAlgn="b"/>
                      <a:r>
                        <a:rPr lang="en-US" sz="1100" u="none" strike="noStrike" dirty="0">
                          <a:effectLst/>
                        </a:rPr>
                        <a:t> Programme </a:t>
                      </a:r>
                      <a:endParaRPr lang="en-US" sz="1100" b="1" i="0" u="none" strike="noStrike" dirty="0">
                        <a:solidFill>
                          <a:srgbClr val="000000"/>
                        </a:solidFill>
                        <a:effectLst/>
                        <a:latin typeface="Calibri" panose="020F0502020204030204" pitchFamily="34" charset="0"/>
                      </a:endParaRPr>
                    </a:p>
                  </a:txBody>
                  <a:tcPr marL="6698" marR="6698" marT="6698" marB="0" anchor="b">
                    <a:solidFill>
                      <a:srgbClr val="00B050"/>
                    </a:solidFill>
                  </a:tcPr>
                </a:tc>
                <a:tc>
                  <a:txBody>
                    <a:bodyPr/>
                    <a:lstStyle/>
                    <a:p>
                      <a:pPr algn="ctr" fontAlgn="ctr"/>
                      <a:r>
                        <a:rPr lang="en-US" sz="1100" u="none" strike="noStrike" dirty="0">
                          <a:effectLst/>
                        </a:rPr>
                        <a:t> 2017/18 AENE R'000 </a:t>
                      </a:r>
                      <a:endParaRPr lang="en-US" sz="1100" b="1" i="0" u="none" strike="noStrike" dirty="0">
                        <a:solidFill>
                          <a:srgbClr val="000000"/>
                        </a:solidFill>
                        <a:effectLst/>
                        <a:latin typeface="Calibri" panose="020F0502020204030204" pitchFamily="34" charset="0"/>
                      </a:endParaRPr>
                    </a:p>
                  </a:txBody>
                  <a:tcPr marL="6698" marR="6698" marT="6698" marB="0" anchor="ctr">
                    <a:solidFill>
                      <a:srgbClr val="00B050"/>
                    </a:solidFill>
                  </a:tcPr>
                </a:tc>
                <a:tc>
                  <a:txBody>
                    <a:bodyPr/>
                    <a:lstStyle/>
                    <a:p>
                      <a:pPr algn="ctr" fontAlgn="ctr"/>
                      <a:r>
                        <a:rPr lang="en-US" sz="1100" u="none" strike="noStrike" dirty="0">
                          <a:effectLst/>
                        </a:rPr>
                        <a:t> 2018/19 R'000 </a:t>
                      </a:r>
                      <a:endParaRPr lang="en-US" sz="1100" b="1" i="0" u="none" strike="noStrike" dirty="0">
                        <a:solidFill>
                          <a:srgbClr val="000000"/>
                        </a:solidFill>
                        <a:effectLst/>
                        <a:latin typeface="Calibri" panose="020F0502020204030204" pitchFamily="34" charset="0"/>
                      </a:endParaRPr>
                    </a:p>
                  </a:txBody>
                  <a:tcPr marL="6698" marR="6698" marT="6698" marB="0" anchor="ctr">
                    <a:solidFill>
                      <a:srgbClr val="00B050"/>
                    </a:solidFill>
                  </a:tcPr>
                </a:tc>
                <a:tc>
                  <a:txBody>
                    <a:bodyPr/>
                    <a:lstStyle/>
                    <a:p>
                      <a:pPr algn="ctr" fontAlgn="ctr"/>
                      <a:r>
                        <a:rPr lang="en-US" sz="1100" u="none" strike="noStrike" dirty="0">
                          <a:effectLst/>
                        </a:rPr>
                        <a:t> 2019/20 R'000 </a:t>
                      </a:r>
                      <a:endParaRPr lang="en-US" sz="1100" b="1" i="0" u="none" strike="noStrike" dirty="0">
                        <a:solidFill>
                          <a:srgbClr val="000000"/>
                        </a:solidFill>
                        <a:effectLst/>
                        <a:latin typeface="Calibri" panose="020F0502020204030204" pitchFamily="34" charset="0"/>
                      </a:endParaRPr>
                    </a:p>
                  </a:txBody>
                  <a:tcPr marL="6698" marR="6698" marT="6698" marB="0" anchor="ctr">
                    <a:solidFill>
                      <a:srgbClr val="00B050"/>
                    </a:solidFill>
                  </a:tcPr>
                </a:tc>
                <a:tc>
                  <a:txBody>
                    <a:bodyPr/>
                    <a:lstStyle/>
                    <a:p>
                      <a:pPr algn="ctr" fontAlgn="ctr"/>
                      <a:r>
                        <a:rPr lang="en-US" sz="1100" u="none" strike="noStrike" dirty="0">
                          <a:effectLst/>
                        </a:rPr>
                        <a:t> 2020/21 R'000 </a:t>
                      </a:r>
                      <a:endParaRPr lang="en-US" sz="1100" b="1" i="0" u="none" strike="noStrike" dirty="0">
                        <a:solidFill>
                          <a:srgbClr val="000000"/>
                        </a:solidFill>
                        <a:effectLst/>
                        <a:latin typeface="Calibri" panose="020F0502020204030204" pitchFamily="34" charset="0"/>
                      </a:endParaRPr>
                    </a:p>
                  </a:txBody>
                  <a:tcPr marL="6698" marR="6698" marT="6698" marB="0" anchor="ctr">
                    <a:solidFill>
                      <a:srgbClr val="00B050"/>
                    </a:solidFill>
                  </a:tcPr>
                </a:tc>
                <a:extLst>
                  <a:ext uri="{0D108BD9-81ED-4DB2-BD59-A6C34878D82A}">
                    <a16:rowId xmlns:a16="http://schemas.microsoft.com/office/drawing/2014/main" xmlns="" val="10000"/>
                  </a:ext>
                </a:extLst>
              </a:tr>
              <a:tr h="290982">
                <a:tc>
                  <a:txBody>
                    <a:bodyPr/>
                    <a:lstStyle/>
                    <a:p>
                      <a:pPr algn="l" fontAlgn="b"/>
                      <a:r>
                        <a:rPr lang="en-US" sz="1100" u="none" strike="noStrike" dirty="0">
                          <a:effectLst/>
                        </a:rPr>
                        <a:t> Programme 1: Administration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ctr" fontAlgn="ctr"/>
                      <a:r>
                        <a:rPr lang="en-US" sz="1100" u="none" strike="noStrike">
                          <a:effectLst/>
                        </a:rPr>
                        <a:t>                  1,556,613 </a:t>
                      </a:r>
                      <a:endParaRPr lang="en-US" sz="1100" b="0" i="0" u="none" strike="noStrike">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a:effectLst/>
                        </a:rPr>
                        <a:t>           1,665,571 </a:t>
                      </a:r>
                      <a:endParaRPr lang="en-US" sz="1100" b="0" i="0" u="none" strike="noStrike">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a:effectLst/>
                        </a:rPr>
                        <a:t>           1,711,268 </a:t>
                      </a:r>
                      <a:endParaRPr lang="en-US" sz="1100" b="0" i="0" u="none" strike="noStrike">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dirty="0">
                          <a:effectLst/>
                        </a:rPr>
                        <a:t>            1,816,190 </a:t>
                      </a:r>
                      <a:endParaRPr lang="en-US" sz="1100" b="0" i="0" u="none" strike="noStrike" dirty="0">
                        <a:solidFill>
                          <a:srgbClr val="000000"/>
                        </a:solidFill>
                        <a:effectLst/>
                        <a:latin typeface="Arial" panose="020B0604020202020204" pitchFamily="34" charset="0"/>
                      </a:endParaRPr>
                    </a:p>
                  </a:txBody>
                  <a:tcPr marL="6698" marR="6698" marT="6698" marB="0" anchor="ctr">
                    <a:solidFill>
                      <a:schemeClr val="bg1">
                        <a:lumMod val="95000"/>
                      </a:schemeClr>
                    </a:solidFill>
                  </a:tcPr>
                </a:tc>
                <a:extLst>
                  <a:ext uri="{0D108BD9-81ED-4DB2-BD59-A6C34878D82A}">
                    <a16:rowId xmlns:a16="http://schemas.microsoft.com/office/drawing/2014/main" xmlns="" val="10001"/>
                  </a:ext>
                </a:extLst>
              </a:tr>
              <a:tr h="290982">
                <a:tc>
                  <a:txBody>
                    <a:bodyPr/>
                    <a:lstStyle/>
                    <a:p>
                      <a:pPr algn="l" fontAlgn="b"/>
                      <a:r>
                        <a:rPr lang="en-US" sz="1100" u="none" strike="noStrike" dirty="0">
                          <a:effectLst/>
                        </a:rPr>
                        <a:t> Programme 2: International Relations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ctr" fontAlgn="ctr"/>
                      <a:r>
                        <a:rPr lang="en-US" sz="1100" u="none" strike="noStrike" dirty="0">
                          <a:effectLst/>
                        </a:rPr>
                        <a:t>                  3,470,343 </a:t>
                      </a:r>
                      <a:endParaRPr lang="en-US" sz="1100" b="0" i="0" u="none" strike="noStrike" dirty="0">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a:effectLst/>
                        </a:rPr>
                        <a:t>           3,359,436 </a:t>
                      </a:r>
                      <a:endParaRPr lang="en-US" sz="1100" b="0" i="0" u="none" strike="noStrike">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a:effectLst/>
                        </a:rPr>
                        <a:t>           3,044,271 </a:t>
                      </a:r>
                      <a:endParaRPr lang="en-US" sz="1100" b="0" i="0" u="none" strike="noStrike">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dirty="0">
                          <a:effectLst/>
                        </a:rPr>
                        <a:t>            3,246,359 </a:t>
                      </a:r>
                      <a:endParaRPr lang="en-US" sz="1100" b="0" i="0" u="none" strike="noStrike" dirty="0">
                        <a:solidFill>
                          <a:srgbClr val="000000"/>
                        </a:solidFill>
                        <a:effectLst/>
                        <a:latin typeface="Arial" panose="020B0604020202020204" pitchFamily="34" charset="0"/>
                      </a:endParaRPr>
                    </a:p>
                  </a:txBody>
                  <a:tcPr marL="6698" marR="6698" marT="6698" marB="0" anchor="ctr">
                    <a:solidFill>
                      <a:schemeClr val="bg1">
                        <a:lumMod val="95000"/>
                      </a:schemeClr>
                    </a:solidFill>
                  </a:tcPr>
                </a:tc>
                <a:extLst>
                  <a:ext uri="{0D108BD9-81ED-4DB2-BD59-A6C34878D82A}">
                    <a16:rowId xmlns:a16="http://schemas.microsoft.com/office/drawing/2014/main" xmlns="" val="10002"/>
                  </a:ext>
                </a:extLst>
              </a:tr>
              <a:tr h="290982">
                <a:tc>
                  <a:txBody>
                    <a:bodyPr/>
                    <a:lstStyle/>
                    <a:p>
                      <a:pPr algn="l" fontAlgn="b"/>
                      <a:r>
                        <a:rPr lang="en-US" sz="1100" u="none" strike="noStrike" dirty="0">
                          <a:effectLst/>
                        </a:rPr>
                        <a:t> Programme 3: International Cooperation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ctr" fontAlgn="ctr"/>
                      <a:r>
                        <a:rPr lang="en-US" sz="1100" u="none" strike="noStrike" dirty="0">
                          <a:effectLst/>
                        </a:rPr>
                        <a:t>                     490,123 </a:t>
                      </a:r>
                      <a:endParaRPr lang="en-US" sz="1100" b="0" i="0" u="none" strike="noStrike" dirty="0">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dirty="0">
                          <a:effectLst/>
                        </a:rPr>
                        <a:t>              568,259 </a:t>
                      </a:r>
                      <a:endParaRPr lang="en-US" sz="1100" b="0" i="0" u="none" strike="noStrike" dirty="0">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dirty="0">
                          <a:effectLst/>
                        </a:rPr>
                        <a:t>              574,424 </a:t>
                      </a:r>
                      <a:endParaRPr lang="en-US" sz="1100" b="0" i="0" u="none" strike="noStrike" dirty="0">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dirty="0">
                          <a:effectLst/>
                        </a:rPr>
                        <a:t>               613,840 </a:t>
                      </a:r>
                      <a:endParaRPr lang="en-US" sz="1100" b="0" i="0" u="none" strike="noStrike" dirty="0">
                        <a:solidFill>
                          <a:srgbClr val="000000"/>
                        </a:solidFill>
                        <a:effectLst/>
                        <a:latin typeface="Arial" panose="020B0604020202020204" pitchFamily="34" charset="0"/>
                      </a:endParaRPr>
                    </a:p>
                  </a:txBody>
                  <a:tcPr marL="6698" marR="6698" marT="6698" marB="0" anchor="ctr">
                    <a:solidFill>
                      <a:schemeClr val="bg1">
                        <a:lumMod val="95000"/>
                      </a:schemeClr>
                    </a:solidFill>
                  </a:tcPr>
                </a:tc>
                <a:extLst>
                  <a:ext uri="{0D108BD9-81ED-4DB2-BD59-A6C34878D82A}">
                    <a16:rowId xmlns:a16="http://schemas.microsoft.com/office/drawing/2014/main" xmlns="" val="10003"/>
                  </a:ext>
                </a:extLst>
              </a:tr>
              <a:tr h="290982">
                <a:tc>
                  <a:txBody>
                    <a:bodyPr/>
                    <a:lstStyle/>
                    <a:p>
                      <a:pPr algn="l" fontAlgn="b"/>
                      <a:r>
                        <a:rPr lang="en-US" sz="1100" u="none" strike="noStrike" dirty="0">
                          <a:effectLst/>
                        </a:rPr>
                        <a:t> Programme 4: Public Diplomacy and State Protocol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ctr" fontAlgn="ctr"/>
                      <a:r>
                        <a:rPr lang="en-US" sz="1100" u="none" strike="noStrike">
                          <a:effectLst/>
                        </a:rPr>
                        <a:t>                     282,660 </a:t>
                      </a:r>
                      <a:endParaRPr lang="en-US" sz="1100" b="0" i="0" u="none" strike="noStrike">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a:effectLst/>
                        </a:rPr>
                        <a:t>              302,147 </a:t>
                      </a:r>
                      <a:endParaRPr lang="en-US" sz="1100" b="0" i="0" u="none" strike="noStrike">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dirty="0">
                          <a:effectLst/>
                        </a:rPr>
                        <a:t>              322,941 </a:t>
                      </a:r>
                      <a:endParaRPr lang="en-US" sz="1100" b="0" i="0" u="none" strike="noStrike" dirty="0">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dirty="0">
                          <a:effectLst/>
                        </a:rPr>
                        <a:t>               344,767 </a:t>
                      </a:r>
                      <a:endParaRPr lang="en-US" sz="1100" b="0" i="0" u="none" strike="noStrike" dirty="0">
                        <a:solidFill>
                          <a:srgbClr val="000000"/>
                        </a:solidFill>
                        <a:effectLst/>
                        <a:latin typeface="Arial" panose="020B0604020202020204" pitchFamily="34" charset="0"/>
                      </a:endParaRPr>
                    </a:p>
                  </a:txBody>
                  <a:tcPr marL="6698" marR="6698" marT="6698" marB="0" anchor="ctr">
                    <a:solidFill>
                      <a:schemeClr val="bg1">
                        <a:lumMod val="95000"/>
                      </a:schemeClr>
                    </a:solidFill>
                  </a:tcPr>
                </a:tc>
                <a:extLst>
                  <a:ext uri="{0D108BD9-81ED-4DB2-BD59-A6C34878D82A}">
                    <a16:rowId xmlns:a16="http://schemas.microsoft.com/office/drawing/2014/main" xmlns="" val="10004"/>
                  </a:ext>
                </a:extLst>
              </a:tr>
              <a:tr h="290982">
                <a:tc>
                  <a:txBody>
                    <a:bodyPr/>
                    <a:lstStyle/>
                    <a:p>
                      <a:pPr algn="l" fontAlgn="b"/>
                      <a:r>
                        <a:rPr lang="en-US" sz="1100" u="none" strike="noStrike" dirty="0">
                          <a:effectLst/>
                        </a:rPr>
                        <a:t> Programme 5: International Transfers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ctr" fontAlgn="ctr"/>
                      <a:r>
                        <a:rPr lang="en-US" sz="1100" u="none" strike="noStrike">
                          <a:effectLst/>
                        </a:rPr>
                        <a:t>                     608,600 </a:t>
                      </a:r>
                      <a:endParaRPr lang="en-US" sz="1100" b="0" i="0" u="none" strike="noStrike">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a:effectLst/>
                        </a:rPr>
                        <a:t>              657,355 </a:t>
                      </a:r>
                      <a:endParaRPr lang="en-US" sz="1100" b="0" i="0" u="none" strike="noStrike">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a:effectLst/>
                        </a:rPr>
                        <a:t>              655,611 </a:t>
                      </a:r>
                      <a:endParaRPr lang="en-US" sz="1100" b="0" i="0" u="none" strike="noStrike">
                        <a:solidFill>
                          <a:srgbClr val="000000"/>
                        </a:solidFill>
                        <a:effectLst/>
                        <a:latin typeface="Arial" panose="020B0604020202020204" pitchFamily="34" charset="0"/>
                      </a:endParaRPr>
                    </a:p>
                  </a:txBody>
                  <a:tcPr marL="6698" marR="6698" marT="6698" marB="0" anchor="ctr">
                    <a:solidFill>
                      <a:schemeClr val="bg1">
                        <a:lumMod val="95000"/>
                      </a:schemeClr>
                    </a:solidFill>
                  </a:tcPr>
                </a:tc>
                <a:tc>
                  <a:txBody>
                    <a:bodyPr/>
                    <a:lstStyle/>
                    <a:p>
                      <a:pPr algn="ctr" fontAlgn="ctr"/>
                      <a:r>
                        <a:rPr lang="en-US" sz="1100" u="none" strike="noStrike" dirty="0">
                          <a:effectLst/>
                        </a:rPr>
                        <a:t>               691,670 </a:t>
                      </a:r>
                      <a:endParaRPr lang="en-US" sz="1100" b="0" i="0" u="none" strike="noStrike" dirty="0">
                        <a:solidFill>
                          <a:srgbClr val="000000"/>
                        </a:solidFill>
                        <a:effectLst/>
                        <a:latin typeface="Arial" panose="020B0604020202020204" pitchFamily="34" charset="0"/>
                      </a:endParaRPr>
                    </a:p>
                  </a:txBody>
                  <a:tcPr marL="6698" marR="6698" marT="6698" marB="0" anchor="ctr">
                    <a:solidFill>
                      <a:schemeClr val="bg1">
                        <a:lumMod val="95000"/>
                      </a:schemeClr>
                    </a:solidFill>
                  </a:tcPr>
                </a:tc>
                <a:extLst>
                  <a:ext uri="{0D108BD9-81ED-4DB2-BD59-A6C34878D82A}">
                    <a16:rowId xmlns:a16="http://schemas.microsoft.com/office/drawing/2014/main" xmlns="" val="10005"/>
                  </a:ext>
                </a:extLst>
              </a:tr>
              <a:tr h="290982">
                <a:tc>
                  <a:txBody>
                    <a:bodyPr/>
                    <a:lstStyle/>
                    <a:p>
                      <a:pPr algn="l" fontAlgn="b"/>
                      <a:r>
                        <a:rPr lang="en-US" sz="1100" u="none" strike="noStrike" dirty="0">
                          <a:effectLst/>
                        </a:rPr>
                        <a:t> Total </a:t>
                      </a:r>
                      <a:endParaRPr lang="en-US" sz="1100" b="1" i="0" u="none" strike="noStrike" dirty="0">
                        <a:solidFill>
                          <a:srgbClr val="000000"/>
                        </a:solidFill>
                        <a:effectLst/>
                        <a:latin typeface="Arial" panose="020B0604020202020204" pitchFamily="34" charset="0"/>
                      </a:endParaRPr>
                    </a:p>
                  </a:txBody>
                  <a:tcPr marL="6698" marR="6698" marT="6698" marB="0" anchor="b">
                    <a:solidFill>
                      <a:srgbClr val="00B050"/>
                    </a:solidFill>
                  </a:tcPr>
                </a:tc>
                <a:tc>
                  <a:txBody>
                    <a:bodyPr/>
                    <a:lstStyle/>
                    <a:p>
                      <a:pPr algn="l" fontAlgn="b"/>
                      <a:r>
                        <a:rPr lang="en-US" sz="1100" u="none" strike="noStrike" dirty="0">
                          <a:effectLst/>
                        </a:rPr>
                        <a:t>                  6,408,339 </a:t>
                      </a:r>
                      <a:endParaRPr lang="en-US" sz="1100" b="1" i="0" u="none" strike="noStrike" dirty="0">
                        <a:solidFill>
                          <a:srgbClr val="000000"/>
                        </a:solidFill>
                        <a:effectLst/>
                        <a:latin typeface="Arial" panose="020B0604020202020204" pitchFamily="34" charset="0"/>
                      </a:endParaRPr>
                    </a:p>
                  </a:txBody>
                  <a:tcPr marL="6698" marR="6698" marT="6698" marB="0" anchor="b">
                    <a:solidFill>
                      <a:srgbClr val="00B050"/>
                    </a:solidFill>
                  </a:tcPr>
                </a:tc>
                <a:tc>
                  <a:txBody>
                    <a:bodyPr/>
                    <a:lstStyle/>
                    <a:p>
                      <a:pPr algn="l" fontAlgn="b"/>
                      <a:r>
                        <a:rPr lang="en-US" sz="1100" u="none" strike="noStrike" dirty="0">
                          <a:effectLst/>
                        </a:rPr>
                        <a:t>           6,552,768 </a:t>
                      </a:r>
                      <a:endParaRPr lang="en-US" sz="1100" b="1" i="0" u="none" strike="noStrike" dirty="0">
                        <a:solidFill>
                          <a:srgbClr val="000000"/>
                        </a:solidFill>
                        <a:effectLst/>
                        <a:latin typeface="Arial" panose="020B0604020202020204" pitchFamily="34" charset="0"/>
                      </a:endParaRPr>
                    </a:p>
                  </a:txBody>
                  <a:tcPr marL="6698" marR="6698" marT="6698" marB="0" anchor="b">
                    <a:solidFill>
                      <a:srgbClr val="00B050"/>
                    </a:solidFill>
                  </a:tcPr>
                </a:tc>
                <a:tc>
                  <a:txBody>
                    <a:bodyPr/>
                    <a:lstStyle/>
                    <a:p>
                      <a:pPr algn="l" fontAlgn="b"/>
                      <a:r>
                        <a:rPr lang="en-US" sz="1100" u="none" strike="noStrike" dirty="0">
                          <a:effectLst/>
                        </a:rPr>
                        <a:t>           6,308,515 </a:t>
                      </a:r>
                      <a:endParaRPr lang="en-US" sz="1100" b="1" i="0" u="none" strike="noStrike" dirty="0">
                        <a:solidFill>
                          <a:srgbClr val="000000"/>
                        </a:solidFill>
                        <a:effectLst/>
                        <a:latin typeface="Arial" panose="020B0604020202020204" pitchFamily="34" charset="0"/>
                      </a:endParaRPr>
                    </a:p>
                  </a:txBody>
                  <a:tcPr marL="6698" marR="6698" marT="6698" marB="0" anchor="b">
                    <a:solidFill>
                      <a:srgbClr val="00B050"/>
                    </a:solidFill>
                  </a:tcPr>
                </a:tc>
                <a:tc>
                  <a:txBody>
                    <a:bodyPr/>
                    <a:lstStyle/>
                    <a:p>
                      <a:pPr algn="l" fontAlgn="b"/>
                      <a:r>
                        <a:rPr lang="en-US" sz="1100" u="none" strike="noStrike" dirty="0">
                          <a:effectLst/>
                        </a:rPr>
                        <a:t>            6,712,826 </a:t>
                      </a:r>
                      <a:endParaRPr lang="en-US" sz="1100" b="1" i="0" u="none" strike="noStrike" dirty="0">
                        <a:solidFill>
                          <a:srgbClr val="000000"/>
                        </a:solidFill>
                        <a:effectLst/>
                        <a:latin typeface="Arial" panose="020B0604020202020204" pitchFamily="34" charset="0"/>
                      </a:endParaRPr>
                    </a:p>
                  </a:txBody>
                  <a:tcPr marL="6698" marR="6698" marT="6698" marB="0" anchor="b">
                    <a:solidFill>
                      <a:srgbClr val="00B050"/>
                    </a:solidFill>
                  </a:tcPr>
                </a:tc>
                <a:extLst>
                  <a:ext uri="{0D108BD9-81ED-4DB2-BD59-A6C34878D82A}">
                    <a16:rowId xmlns:a16="http://schemas.microsoft.com/office/drawing/2014/main" xmlns="" val="10006"/>
                  </a:ext>
                </a:extLst>
              </a:tr>
              <a:tr h="272253">
                <a:tc>
                  <a:txBody>
                    <a:bodyPr/>
                    <a:lstStyle/>
                    <a:p>
                      <a:pPr algn="l" fontAlgn="b"/>
                      <a:endParaRPr lang="en-US" sz="1100" b="1" i="0" u="none" strike="noStrike" dirty="0">
                        <a:solidFill>
                          <a:srgbClr val="000000"/>
                        </a:solidFill>
                        <a:effectLst/>
                        <a:latin typeface="Calibri" panose="020F0502020204030204" pitchFamily="34" charset="0"/>
                      </a:endParaRPr>
                    </a:p>
                  </a:txBody>
                  <a:tcPr marL="6698" marR="6698" marT="6698"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6698" marR="6698" marT="6698"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6698" marR="6698" marT="6698"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6698" marR="6698" marT="6698"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6698" marR="6698" marT="6698" marB="0" anchor="b"/>
                </a:tc>
                <a:extLst>
                  <a:ext uri="{0D108BD9-81ED-4DB2-BD59-A6C34878D82A}">
                    <a16:rowId xmlns:a16="http://schemas.microsoft.com/office/drawing/2014/main" xmlns="" val="10007"/>
                  </a:ext>
                </a:extLst>
              </a:tr>
              <a:tr h="272253">
                <a:tc gridSpan="2">
                  <a:txBody>
                    <a:bodyPr/>
                    <a:lstStyle/>
                    <a:p>
                      <a:pPr algn="l"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6698" marR="6698" marT="6698" marB="0" anchor="b">
                    <a:solidFill>
                      <a:srgbClr val="00B050"/>
                    </a:solidFill>
                  </a:tcPr>
                </a:tc>
                <a:tc hMerge="1">
                  <a:txBody>
                    <a:bodyPr/>
                    <a:lstStyle/>
                    <a:p>
                      <a:endParaRPr lang="en-US"/>
                    </a:p>
                  </a:txBody>
                  <a:tcPr/>
                </a:tc>
                <a:tc gridSpan="3">
                  <a:txBody>
                    <a:bodyPr/>
                    <a:lstStyle/>
                    <a:p>
                      <a:pPr algn="ctr" fontAlgn="b"/>
                      <a:r>
                        <a:rPr lang="en-US" sz="1100" u="none" strike="noStrike" dirty="0">
                          <a:effectLst/>
                        </a:rPr>
                        <a:t> MTEF Allocation </a:t>
                      </a:r>
                      <a:endParaRPr lang="en-US" sz="1100" b="1" i="0" u="none" strike="noStrike" dirty="0">
                        <a:solidFill>
                          <a:srgbClr val="000000"/>
                        </a:solidFill>
                        <a:effectLst/>
                        <a:latin typeface="Calibri" panose="020F0502020204030204" pitchFamily="34" charset="0"/>
                      </a:endParaRPr>
                    </a:p>
                  </a:txBody>
                  <a:tcPr marL="6698" marR="6698" marT="6698" marB="0" anchor="b">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8"/>
                  </a:ext>
                </a:extLst>
              </a:tr>
              <a:tr h="466720">
                <a:tc>
                  <a:txBody>
                    <a:bodyPr/>
                    <a:lstStyle/>
                    <a:p>
                      <a:pPr algn="l" fontAlgn="ctr"/>
                      <a:r>
                        <a:rPr lang="en-US" sz="1100" u="none" strike="noStrike" dirty="0">
                          <a:effectLst/>
                        </a:rPr>
                        <a:t> Economic classification </a:t>
                      </a:r>
                      <a:endParaRPr lang="en-US" sz="1100" b="1" i="0" u="none" strike="noStrike" dirty="0">
                        <a:solidFill>
                          <a:srgbClr val="000000"/>
                        </a:solidFill>
                        <a:effectLst/>
                        <a:latin typeface="Arial" panose="020B0604020202020204" pitchFamily="34" charset="0"/>
                      </a:endParaRPr>
                    </a:p>
                  </a:txBody>
                  <a:tcPr marL="6698" marR="6698" marT="6698" marB="0" anchor="ctr">
                    <a:solidFill>
                      <a:srgbClr val="00B050"/>
                    </a:solidFill>
                  </a:tcPr>
                </a:tc>
                <a:tc>
                  <a:txBody>
                    <a:bodyPr/>
                    <a:lstStyle/>
                    <a:p>
                      <a:pPr algn="ctr" fontAlgn="ctr"/>
                      <a:r>
                        <a:rPr lang="en-US" sz="1100" u="none" strike="noStrike" dirty="0">
                          <a:effectLst/>
                        </a:rPr>
                        <a:t> 2017/18 AENE R'000 </a:t>
                      </a:r>
                      <a:endParaRPr lang="en-US" sz="1100" b="1" i="0" u="none" strike="noStrike" dirty="0">
                        <a:solidFill>
                          <a:srgbClr val="000000"/>
                        </a:solidFill>
                        <a:effectLst/>
                        <a:latin typeface="Arial" panose="020B0604020202020204" pitchFamily="34" charset="0"/>
                      </a:endParaRPr>
                    </a:p>
                  </a:txBody>
                  <a:tcPr marL="6698" marR="6698" marT="6698" marB="0" anchor="ctr">
                    <a:solidFill>
                      <a:srgbClr val="00B050"/>
                    </a:solidFill>
                  </a:tcPr>
                </a:tc>
                <a:tc>
                  <a:txBody>
                    <a:bodyPr/>
                    <a:lstStyle/>
                    <a:p>
                      <a:pPr algn="ctr" fontAlgn="ctr"/>
                      <a:r>
                        <a:rPr lang="en-US" sz="1100" u="none" strike="noStrike" dirty="0">
                          <a:effectLst/>
                        </a:rPr>
                        <a:t> 2018/19 R'000 </a:t>
                      </a:r>
                      <a:endParaRPr lang="en-US" sz="1100" b="1" i="0" u="none" strike="noStrike" dirty="0">
                        <a:solidFill>
                          <a:srgbClr val="000000"/>
                        </a:solidFill>
                        <a:effectLst/>
                        <a:latin typeface="Arial" panose="020B0604020202020204" pitchFamily="34" charset="0"/>
                      </a:endParaRPr>
                    </a:p>
                  </a:txBody>
                  <a:tcPr marL="6698" marR="6698" marT="6698" marB="0" anchor="ctr">
                    <a:solidFill>
                      <a:srgbClr val="00B050"/>
                    </a:solidFill>
                  </a:tcPr>
                </a:tc>
                <a:tc>
                  <a:txBody>
                    <a:bodyPr/>
                    <a:lstStyle/>
                    <a:p>
                      <a:pPr algn="ctr" fontAlgn="ctr"/>
                      <a:r>
                        <a:rPr lang="en-US" sz="1100" u="none" strike="noStrike" dirty="0">
                          <a:effectLst/>
                        </a:rPr>
                        <a:t> 2019/20 R'000 </a:t>
                      </a:r>
                      <a:endParaRPr lang="en-US" sz="1100" b="1" i="0" u="none" strike="noStrike" dirty="0">
                        <a:solidFill>
                          <a:srgbClr val="000000"/>
                        </a:solidFill>
                        <a:effectLst/>
                        <a:latin typeface="Arial" panose="020B0604020202020204" pitchFamily="34" charset="0"/>
                      </a:endParaRPr>
                    </a:p>
                  </a:txBody>
                  <a:tcPr marL="6698" marR="6698" marT="6698" marB="0" anchor="ctr">
                    <a:solidFill>
                      <a:srgbClr val="00B050"/>
                    </a:solidFill>
                  </a:tcPr>
                </a:tc>
                <a:tc>
                  <a:txBody>
                    <a:bodyPr/>
                    <a:lstStyle/>
                    <a:p>
                      <a:pPr algn="ctr" fontAlgn="ctr"/>
                      <a:r>
                        <a:rPr lang="en-US" sz="1100" u="none" strike="noStrike" dirty="0">
                          <a:effectLst/>
                        </a:rPr>
                        <a:t> 2020/21 R'000 </a:t>
                      </a:r>
                      <a:endParaRPr lang="en-US" sz="1100" b="1" i="0" u="none" strike="noStrike" dirty="0">
                        <a:solidFill>
                          <a:srgbClr val="000000"/>
                        </a:solidFill>
                        <a:effectLst/>
                        <a:latin typeface="Arial" panose="020B0604020202020204" pitchFamily="34" charset="0"/>
                      </a:endParaRPr>
                    </a:p>
                  </a:txBody>
                  <a:tcPr marL="6698" marR="6698" marT="6698" marB="0" anchor="ctr">
                    <a:solidFill>
                      <a:srgbClr val="00B050"/>
                    </a:solidFill>
                  </a:tcPr>
                </a:tc>
                <a:extLst>
                  <a:ext uri="{0D108BD9-81ED-4DB2-BD59-A6C34878D82A}">
                    <a16:rowId xmlns:a16="http://schemas.microsoft.com/office/drawing/2014/main" xmlns="" val="10009"/>
                  </a:ext>
                </a:extLst>
              </a:tr>
              <a:tr h="290982">
                <a:tc>
                  <a:txBody>
                    <a:bodyPr/>
                    <a:lstStyle/>
                    <a:p>
                      <a:pPr algn="l" fontAlgn="b"/>
                      <a:r>
                        <a:rPr lang="en-US" sz="1100" u="none" strike="noStrike" dirty="0">
                          <a:effectLst/>
                        </a:rPr>
                        <a:t> Compensation of employees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dirty="0">
                          <a:effectLst/>
                        </a:rPr>
                        <a:t>                  3,022,027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dirty="0">
                          <a:effectLst/>
                        </a:rPr>
                        <a:t>           2,964,489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a:effectLst/>
                        </a:rPr>
                        <a:t>           2,874,494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dirty="0">
                          <a:effectLst/>
                        </a:rPr>
                        <a:t>            3,090,080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extLst>
                  <a:ext uri="{0D108BD9-81ED-4DB2-BD59-A6C34878D82A}">
                    <a16:rowId xmlns:a16="http://schemas.microsoft.com/office/drawing/2014/main" xmlns="" val="10010"/>
                  </a:ext>
                </a:extLst>
              </a:tr>
              <a:tr h="290982">
                <a:tc>
                  <a:txBody>
                    <a:bodyPr/>
                    <a:lstStyle/>
                    <a:p>
                      <a:pPr algn="l" fontAlgn="b"/>
                      <a:r>
                        <a:rPr lang="en-US" sz="1100" u="none" strike="noStrike">
                          <a:effectLst/>
                        </a:rPr>
                        <a:t> Goods and services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a:effectLst/>
                        </a:rPr>
                        <a:t>                  2,448,600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dirty="0">
                          <a:effectLst/>
                        </a:rPr>
                        <a:t>           2,610,439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dirty="0">
                          <a:effectLst/>
                        </a:rPr>
                        <a:t>           2,446,595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dirty="0">
                          <a:effectLst/>
                        </a:rPr>
                        <a:t>            2,581,122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extLst>
                  <a:ext uri="{0D108BD9-81ED-4DB2-BD59-A6C34878D82A}">
                    <a16:rowId xmlns:a16="http://schemas.microsoft.com/office/drawing/2014/main" xmlns="" val="10011"/>
                  </a:ext>
                </a:extLst>
              </a:tr>
              <a:tr h="290982">
                <a:tc>
                  <a:txBody>
                    <a:bodyPr/>
                    <a:lstStyle/>
                    <a:p>
                      <a:pPr algn="l" fontAlgn="b"/>
                      <a:r>
                        <a:rPr lang="en-US" sz="1100" u="none" strike="noStrike">
                          <a:effectLst/>
                        </a:rPr>
                        <a:t> Transfers and subsidies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a:effectLst/>
                        </a:rPr>
                        <a:t>                     616,305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a:effectLst/>
                        </a:rPr>
                        <a:t>              667,154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a:effectLst/>
                        </a:rPr>
                        <a:t>              665,960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dirty="0">
                          <a:effectLst/>
                        </a:rPr>
                        <a:t>               702,555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extLst>
                  <a:ext uri="{0D108BD9-81ED-4DB2-BD59-A6C34878D82A}">
                    <a16:rowId xmlns:a16="http://schemas.microsoft.com/office/drawing/2014/main" xmlns="" val="10012"/>
                  </a:ext>
                </a:extLst>
              </a:tr>
              <a:tr h="290982">
                <a:tc>
                  <a:txBody>
                    <a:bodyPr/>
                    <a:lstStyle/>
                    <a:p>
                      <a:pPr algn="l" fontAlgn="b"/>
                      <a:r>
                        <a:rPr lang="en-US" sz="1100" u="none" strike="noStrike">
                          <a:effectLst/>
                        </a:rPr>
                        <a:t> Capital expenditure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a:effectLst/>
                        </a:rPr>
                        <a:t>                     321,407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a:effectLst/>
                        </a:rPr>
                        <a:t>              310,686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a:effectLst/>
                        </a:rPr>
                        <a:t>              321,466 </a:t>
                      </a:r>
                      <a:endParaRPr lang="en-US" sz="1100" b="0" i="0" u="none" strike="noStrike">
                        <a:solidFill>
                          <a:srgbClr val="000000"/>
                        </a:solidFill>
                        <a:effectLst/>
                        <a:latin typeface="Arial" panose="020B0604020202020204" pitchFamily="34" charset="0"/>
                      </a:endParaRPr>
                    </a:p>
                  </a:txBody>
                  <a:tcPr marL="6698" marR="6698" marT="6698" marB="0" anchor="b">
                    <a:solidFill>
                      <a:schemeClr val="bg1">
                        <a:lumMod val="95000"/>
                      </a:schemeClr>
                    </a:solidFill>
                  </a:tcPr>
                </a:tc>
                <a:tc>
                  <a:txBody>
                    <a:bodyPr/>
                    <a:lstStyle/>
                    <a:p>
                      <a:pPr algn="l" fontAlgn="b"/>
                      <a:r>
                        <a:rPr lang="en-US" sz="1100" u="none" strike="noStrike" dirty="0">
                          <a:effectLst/>
                        </a:rPr>
                        <a:t>               339,069 </a:t>
                      </a:r>
                      <a:endParaRPr lang="en-US" sz="1100" b="0" i="0" u="none" strike="noStrike" dirty="0">
                        <a:solidFill>
                          <a:srgbClr val="000000"/>
                        </a:solidFill>
                        <a:effectLst/>
                        <a:latin typeface="Arial" panose="020B0604020202020204" pitchFamily="34" charset="0"/>
                      </a:endParaRPr>
                    </a:p>
                  </a:txBody>
                  <a:tcPr marL="6698" marR="6698" marT="6698" marB="0" anchor="b">
                    <a:solidFill>
                      <a:schemeClr val="bg1">
                        <a:lumMod val="95000"/>
                      </a:schemeClr>
                    </a:solidFill>
                  </a:tcPr>
                </a:tc>
                <a:extLst>
                  <a:ext uri="{0D108BD9-81ED-4DB2-BD59-A6C34878D82A}">
                    <a16:rowId xmlns:a16="http://schemas.microsoft.com/office/drawing/2014/main" xmlns="" val="10013"/>
                  </a:ext>
                </a:extLst>
              </a:tr>
              <a:tr h="290982">
                <a:tc>
                  <a:txBody>
                    <a:bodyPr/>
                    <a:lstStyle/>
                    <a:p>
                      <a:pPr algn="l" fontAlgn="b"/>
                      <a:r>
                        <a:rPr lang="en-US" sz="1100" u="none" strike="noStrike" dirty="0">
                          <a:effectLst/>
                        </a:rPr>
                        <a:t> Total  </a:t>
                      </a:r>
                      <a:endParaRPr lang="en-US" sz="1100" b="1" i="0" u="none" strike="noStrike" dirty="0">
                        <a:solidFill>
                          <a:srgbClr val="000000"/>
                        </a:solidFill>
                        <a:effectLst/>
                        <a:latin typeface="Arial" panose="020B0604020202020204" pitchFamily="34" charset="0"/>
                      </a:endParaRPr>
                    </a:p>
                  </a:txBody>
                  <a:tcPr marL="6698" marR="6698" marT="6698" marB="0" anchor="b">
                    <a:solidFill>
                      <a:srgbClr val="00B050"/>
                    </a:solidFill>
                  </a:tcPr>
                </a:tc>
                <a:tc>
                  <a:txBody>
                    <a:bodyPr/>
                    <a:lstStyle/>
                    <a:p>
                      <a:pPr algn="ctr" fontAlgn="ctr"/>
                      <a:r>
                        <a:rPr lang="en-US" sz="1100" u="none" strike="noStrike" dirty="0">
                          <a:effectLst/>
                        </a:rPr>
                        <a:t>                  6,408,339 </a:t>
                      </a:r>
                      <a:endParaRPr lang="en-US" sz="1100" b="1" i="0" u="none" strike="noStrike" dirty="0">
                        <a:solidFill>
                          <a:srgbClr val="000000"/>
                        </a:solidFill>
                        <a:effectLst/>
                        <a:latin typeface="Arial" panose="020B0604020202020204" pitchFamily="34" charset="0"/>
                      </a:endParaRPr>
                    </a:p>
                  </a:txBody>
                  <a:tcPr marL="6698" marR="6698" marT="6698" marB="0" anchor="ctr">
                    <a:solidFill>
                      <a:srgbClr val="00B050"/>
                    </a:solidFill>
                  </a:tcPr>
                </a:tc>
                <a:tc>
                  <a:txBody>
                    <a:bodyPr/>
                    <a:lstStyle/>
                    <a:p>
                      <a:pPr algn="ctr" fontAlgn="ctr"/>
                      <a:r>
                        <a:rPr lang="en-US" sz="1100" u="none" strike="noStrike" dirty="0">
                          <a:effectLst/>
                        </a:rPr>
                        <a:t>           6,552,768 </a:t>
                      </a:r>
                      <a:endParaRPr lang="en-US" sz="1100" b="1" i="0" u="none" strike="noStrike" dirty="0">
                        <a:solidFill>
                          <a:srgbClr val="000000"/>
                        </a:solidFill>
                        <a:effectLst/>
                        <a:latin typeface="Arial" panose="020B0604020202020204" pitchFamily="34" charset="0"/>
                      </a:endParaRPr>
                    </a:p>
                  </a:txBody>
                  <a:tcPr marL="6698" marR="6698" marT="6698" marB="0" anchor="ctr">
                    <a:solidFill>
                      <a:srgbClr val="00B050"/>
                    </a:solidFill>
                  </a:tcPr>
                </a:tc>
                <a:tc>
                  <a:txBody>
                    <a:bodyPr/>
                    <a:lstStyle/>
                    <a:p>
                      <a:pPr algn="ctr" fontAlgn="ctr"/>
                      <a:r>
                        <a:rPr lang="en-US" sz="1100" u="none" strike="noStrike" dirty="0">
                          <a:effectLst/>
                        </a:rPr>
                        <a:t>           6,308,515 </a:t>
                      </a:r>
                      <a:endParaRPr lang="en-US" sz="1100" b="1" i="0" u="none" strike="noStrike" dirty="0">
                        <a:solidFill>
                          <a:srgbClr val="000000"/>
                        </a:solidFill>
                        <a:effectLst/>
                        <a:latin typeface="Arial" panose="020B0604020202020204" pitchFamily="34" charset="0"/>
                      </a:endParaRPr>
                    </a:p>
                  </a:txBody>
                  <a:tcPr marL="6698" marR="6698" marT="6698" marB="0" anchor="ctr">
                    <a:solidFill>
                      <a:srgbClr val="00B050"/>
                    </a:solidFill>
                  </a:tcPr>
                </a:tc>
                <a:tc>
                  <a:txBody>
                    <a:bodyPr/>
                    <a:lstStyle/>
                    <a:p>
                      <a:pPr algn="ctr" fontAlgn="ctr"/>
                      <a:r>
                        <a:rPr lang="en-US" sz="1100" u="none" strike="noStrike" dirty="0">
                          <a:effectLst/>
                        </a:rPr>
                        <a:t>            6,712,826 </a:t>
                      </a:r>
                      <a:endParaRPr lang="en-US" sz="1100" b="1" i="0" u="none" strike="noStrike" dirty="0">
                        <a:solidFill>
                          <a:srgbClr val="000000"/>
                        </a:solidFill>
                        <a:effectLst/>
                        <a:latin typeface="Arial" panose="020B0604020202020204" pitchFamily="34" charset="0"/>
                      </a:endParaRPr>
                    </a:p>
                  </a:txBody>
                  <a:tcPr marL="6698" marR="6698" marT="6698" marB="0" anchor="ctr">
                    <a:solidFill>
                      <a:srgbClr val="00B050"/>
                    </a:solidFill>
                  </a:tcPr>
                </a:tc>
                <a:extLst>
                  <a:ext uri="{0D108BD9-81ED-4DB2-BD59-A6C34878D82A}">
                    <a16:rowId xmlns:a16="http://schemas.microsoft.com/office/drawing/2014/main" xmlns="" val="10014"/>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33</a:t>
            </a:fld>
            <a:endParaRPr lang="en-GB"/>
          </a:p>
        </p:txBody>
      </p:sp>
    </p:spTree>
    <p:extLst>
      <p:ext uri="{BB962C8B-B14F-4D97-AF65-F5344CB8AC3E}">
        <p14:creationId xmlns:p14="http://schemas.microsoft.com/office/powerpoint/2010/main" xmlns="" val="2445829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r>
              <a:rPr lang="en-ZA" dirty="0" smtClean="0"/>
              <a:t>2018/19 </a:t>
            </a:r>
            <a:r>
              <a:rPr lang="en-ZA" dirty="0"/>
              <a:t>Budget Pressures</a:t>
            </a:r>
            <a:endParaRPr lang="en-US" dirty="0"/>
          </a:p>
        </p:txBody>
      </p:sp>
      <p:sp>
        <p:nvSpPr>
          <p:cNvPr id="3" name="Content Placeholder 2"/>
          <p:cNvSpPr>
            <a:spLocks noGrp="1"/>
          </p:cNvSpPr>
          <p:nvPr>
            <p:ph idx="1"/>
          </p:nvPr>
        </p:nvSpPr>
        <p:spPr>
          <a:xfrm>
            <a:off x="323528" y="1124744"/>
            <a:ext cx="8229600" cy="4221162"/>
          </a:xfrm>
        </p:spPr>
        <p:txBody>
          <a:bodyPr/>
          <a:lstStyle/>
          <a:p>
            <a:pPr marL="457200" indent="-457200" algn="just">
              <a:lnSpc>
                <a:spcPct val="150000"/>
              </a:lnSpc>
              <a:spcBef>
                <a:spcPts val="0"/>
              </a:spcBef>
              <a:spcAft>
                <a:spcPts val="1200"/>
              </a:spcAft>
              <a:buFont typeface="+mj-lt"/>
              <a:buAutoNum type="arabicPeriod"/>
            </a:pPr>
            <a:r>
              <a:rPr lang="en-US" dirty="0"/>
              <a:t>Containing Compensation of Employees within the predetermined expenditure ceiling.</a:t>
            </a:r>
          </a:p>
          <a:p>
            <a:pPr marL="457200" indent="-457200" algn="just">
              <a:lnSpc>
                <a:spcPct val="150000"/>
              </a:lnSpc>
              <a:spcBef>
                <a:spcPts val="0"/>
              </a:spcBef>
              <a:spcAft>
                <a:spcPts val="1200"/>
              </a:spcAft>
              <a:buFont typeface="+mj-lt"/>
              <a:buAutoNum type="arabicPeriod"/>
            </a:pPr>
            <a:r>
              <a:rPr lang="en-US" dirty="0"/>
              <a:t>Funding of </a:t>
            </a:r>
            <a:r>
              <a:rPr lang="en-US" dirty="0" smtClean="0"/>
              <a:t>unavoidable </a:t>
            </a:r>
            <a:r>
              <a:rPr lang="en-US" dirty="0"/>
              <a:t>expenditure.</a:t>
            </a:r>
          </a:p>
          <a:p>
            <a:pPr marL="457200" indent="-457200" algn="just">
              <a:lnSpc>
                <a:spcPct val="150000"/>
              </a:lnSpc>
              <a:spcBef>
                <a:spcPts val="0"/>
              </a:spcBef>
              <a:spcAft>
                <a:spcPts val="1200"/>
              </a:spcAft>
              <a:buFont typeface="+mj-lt"/>
              <a:buAutoNum type="arabicPeriod"/>
            </a:pPr>
            <a:r>
              <a:rPr lang="en-US" dirty="0"/>
              <a:t>Managing the fluctuation of main currencies which in turn have significant impact on the overall spending of the department.</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34</a:t>
            </a:fld>
            <a:endParaRPr lang="en-GB"/>
          </a:p>
        </p:txBody>
      </p:sp>
    </p:spTree>
    <p:extLst>
      <p:ext uri="{BB962C8B-B14F-4D97-AF65-F5344CB8AC3E}">
        <p14:creationId xmlns:p14="http://schemas.microsoft.com/office/powerpoint/2010/main" xmlns="" val="22467485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71475" y="-6350"/>
            <a:ext cx="8763000" cy="771525"/>
          </a:xfrm>
        </p:spPr>
        <p:txBody>
          <a:bodyPr/>
          <a:lstStyle/>
          <a:p>
            <a:r>
              <a:rPr lang="en-GB" altLang="en-US" dirty="0" smtClean="0"/>
              <a:t/>
            </a:r>
            <a:br>
              <a:rPr lang="en-GB" altLang="en-US" dirty="0" smtClean="0"/>
            </a:br>
            <a:r>
              <a:rPr lang="en-ZA" dirty="0"/>
              <a:t>Compensation of employees </a:t>
            </a:r>
            <a:r>
              <a:rPr lang="en-US" dirty="0">
                <a:solidFill>
                  <a:srgbClr val="000000"/>
                </a:solidFill>
              </a:rPr>
              <a:t> ceiling</a:t>
            </a:r>
            <a:br>
              <a:rPr lang="en-US" dirty="0">
                <a:solidFill>
                  <a:srgbClr val="000000"/>
                </a:solidFill>
              </a:rPr>
            </a:br>
            <a:endParaRPr lang="en-US" altLang="en-US" dirty="0" smtClean="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673312733"/>
              </p:ext>
            </p:extLst>
          </p:nvPr>
        </p:nvGraphicFramePr>
        <p:xfrm>
          <a:off x="250825" y="908050"/>
          <a:ext cx="8763000" cy="3816350"/>
        </p:xfrm>
        <a:graphic>
          <a:graphicData uri="http://schemas.openxmlformats.org/drawingml/2006/table">
            <a:tbl>
              <a:tblPr/>
              <a:tblGrid>
                <a:gridCol w="6912768">
                  <a:extLst>
                    <a:ext uri="{9D8B030D-6E8A-4147-A177-3AD203B41FA5}">
                      <a16:colId xmlns:a16="http://schemas.microsoft.com/office/drawing/2014/main" xmlns="" val="20000"/>
                    </a:ext>
                  </a:extLst>
                </a:gridCol>
                <a:gridCol w="1850232">
                  <a:extLst>
                    <a:ext uri="{9D8B030D-6E8A-4147-A177-3AD203B41FA5}">
                      <a16:colId xmlns:a16="http://schemas.microsoft.com/office/drawing/2014/main" xmlns="" val="20001"/>
                    </a:ext>
                  </a:extLst>
                </a:gridCol>
              </a:tblGrid>
              <a:tr h="388248">
                <a:tc rowSpan="2">
                  <a:txBody>
                    <a:bodyPr/>
                    <a:lstStyle/>
                    <a:p>
                      <a:pPr algn="ctr" rtl="0" fontAlgn="ctr"/>
                      <a:r>
                        <a:rPr lang="en-US" sz="2200" b="1" i="0" u="none" strike="noStrike" dirty="0">
                          <a:solidFill>
                            <a:srgbClr val="000000"/>
                          </a:solidFill>
                          <a:effectLst/>
                          <a:latin typeface="+mn-lt"/>
                        </a:rPr>
                        <a:t> </a:t>
                      </a:r>
                    </a:p>
                  </a:txBody>
                  <a:tcPr marL="9525" marR="9525" marT="95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r" rtl="0" fontAlgn="ctr"/>
                      <a:r>
                        <a:rPr lang="en-US" sz="2200" b="1" i="0" u="none" strike="noStrike" dirty="0">
                          <a:solidFill>
                            <a:srgbClr val="000000"/>
                          </a:solidFill>
                          <a:effectLst/>
                          <a:latin typeface="+mn-lt"/>
                        </a:rPr>
                        <a:t> 2018/19 </a:t>
                      </a:r>
                    </a:p>
                  </a:txBody>
                  <a:tcPr marL="9525" marR="9525" marT="95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474869">
                <a:tc vMerge="1">
                  <a:txBody>
                    <a:bodyPr/>
                    <a:lstStyle/>
                    <a:p>
                      <a:endParaRPr lang="en-US"/>
                    </a:p>
                  </a:txBody>
                  <a:tcPr/>
                </a:tc>
                <a:tc>
                  <a:txBody>
                    <a:bodyPr/>
                    <a:lstStyle/>
                    <a:p>
                      <a:pPr algn="r" rtl="0" fontAlgn="ctr"/>
                      <a:r>
                        <a:rPr lang="en-US" sz="2200" b="1" i="0" u="none" strike="noStrike" dirty="0">
                          <a:solidFill>
                            <a:srgbClr val="000000"/>
                          </a:solidFill>
                          <a:effectLst/>
                          <a:latin typeface="+mn-lt"/>
                        </a:rPr>
                        <a:t>R’000 </a:t>
                      </a:r>
                    </a:p>
                  </a:txBody>
                  <a:tcPr marL="9525" marR="9525" marT="95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863117">
                <a:tc>
                  <a:txBody>
                    <a:bodyPr/>
                    <a:lstStyle/>
                    <a:p>
                      <a:pPr algn="l" rtl="0" fontAlgn="ctr"/>
                      <a:r>
                        <a:rPr lang="en-ZA" sz="2200" b="1" dirty="0" smtClean="0">
                          <a:latin typeface="+mn-lt"/>
                        </a:rPr>
                        <a:t>Compensation of employees </a:t>
                      </a:r>
                      <a:r>
                        <a:rPr lang="en-US" sz="2200" b="1" i="0" u="none" strike="noStrike" dirty="0" smtClean="0">
                          <a:solidFill>
                            <a:srgbClr val="000000"/>
                          </a:solidFill>
                          <a:effectLst/>
                          <a:latin typeface="+mn-lt"/>
                        </a:rPr>
                        <a:t> ceiling</a:t>
                      </a:r>
                      <a:endParaRPr lang="en-US" sz="2200" b="1" i="0" u="none" strike="noStrike" dirty="0">
                        <a:solidFill>
                          <a:srgbClr val="000000"/>
                        </a:solidFill>
                        <a:effectLst/>
                        <a:latin typeface="+mn-lt"/>
                      </a:endParaRPr>
                    </a:p>
                  </a:txBody>
                  <a:tcPr marL="9525" marR="9525" marT="95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20000"/>
                        <a:lumOff val="80000"/>
                      </a:schemeClr>
                    </a:solidFill>
                  </a:tcPr>
                </a:tc>
                <a:tc>
                  <a:txBody>
                    <a:bodyPr/>
                    <a:lstStyle/>
                    <a:p>
                      <a:pPr algn="r" rtl="0" fontAlgn="ctr"/>
                      <a:r>
                        <a:rPr lang="en-US" sz="2200" b="0" i="0" u="none" strike="noStrike" dirty="0">
                          <a:solidFill>
                            <a:srgbClr val="000000"/>
                          </a:solidFill>
                          <a:effectLst/>
                          <a:latin typeface="+mn-lt"/>
                        </a:rPr>
                        <a:t>    2,964,489 </a:t>
                      </a:r>
                    </a:p>
                  </a:txBody>
                  <a:tcPr marL="9525" marR="9525" marT="95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2"/>
                  </a:ext>
                </a:extLst>
              </a:tr>
              <a:tr h="1045058">
                <a:tc>
                  <a:txBody>
                    <a:bodyPr/>
                    <a:lstStyle/>
                    <a:p>
                      <a:pPr algn="l" rtl="0" fontAlgn="ctr"/>
                      <a:r>
                        <a:rPr lang="en-US" sz="2200" b="1" i="0" u="none" strike="noStrike" dirty="0">
                          <a:solidFill>
                            <a:srgbClr val="000000"/>
                          </a:solidFill>
                          <a:effectLst/>
                          <a:latin typeface="+mn-lt"/>
                        </a:rPr>
                        <a:t>Filled position in </a:t>
                      </a:r>
                      <a:r>
                        <a:rPr lang="en-US" sz="2200" b="1" i="0" u="none" strike="noStrike" dirty="0" smtClean="0">
                          <a:solidFill>
                            <a:srgbClr val="000000"/>
                          </a:solidFill>
                          <a:effectLst/>
                          <a:latin typeface="+mn-lt"/>
                        </a:rPr>
                        <a:t>2017/18:</a:t>
                      </a:r>
                    </a:p>
                    <a:p>
                      <a:pPr algn="l" rtl="0" fontAlgn="ctr"/>
                      <a:r>
                        <a:rPr lang="en-US" sz="2200" b="1" i="0" u="none" strike="noStrike" dirty="0" smtClean="0">
                          <a:solidFill>
                            <a:srgbClr val="000000"/>
                          </a:solidFill>
                          <a:effectLst/>
                          <a:latin typeface="+mn-lt"/>
                        </a:rPr>
                        <a:t>2,223</a:t>
                      </a:r>
                      <a:r>
                        <a:rPr lang="en-US" sz="2200" b="1" i="0" u="none" strike="noStrike" baseline="0" dirty="0" smtClean="0">
                          <a:solidFill>
                            <a:srgbClr val="000000"/>
                          </a:solidFill>
                          <a:effectLst/>
                          <a:latin typeface="+mn-lt"/>
                        </a:rPr>
                        <a:t> </a:t>
                      </a:r>
                      <a:r>
                        <a:rPr lang="en-US" sz="2200" b="0" i="0" u="none" strike="noStrike" dirty="0" smtClean="0">
                          <a:solidFill>
                            <a:srgbClr val="000000"/>
                          </a:solidFill>
                          <a:effectLst/>
                          <a:latin typeface="+mn-lt"/>
                        </a:rPr>
                        <a:t>DIRCO Head Office and missions</a:t>
                      </a:r>
                    </a:p>
                    <a:p>
                      <a:pPr algn="l" rtl="0" fontAlgn="ctr"/>
                      <a:r>
                        <a:rPr lang="en-US" sz="2200" b="0" i="0" u="none" strike="noStrike" dirty="0" smtClean="0">
                          <a:solidFill>
                            <a:srgbClr val="000000"/>
                          </a:solidFill>
                          <a:effectLst/>
                          <a:latin typeface="+mn-lt"/>
                        </a:rPr>
                        <a:t>1,674</a:t>
                      </a:r>
                      <a:r>
                        <a:rPr lang="en-US" sz="2200" b="0" i="0" u="none" strike="noStrike" baseline="0" dirty="0" smtClean="0">
                          <a:solidFill>
                            <a:srgbClr val="000000"/>
                          </a:solidFill>
                          <a:effectLst/>
                          <a:latin typeface="+mn-lt"/>
                        </a:rPr>
                        <a:t> Locally Recruited Personnel</a:t>
                      </a:r>
                      <a:endParaRPr lang="en-US" sz="2200" b="0" i="0" u="none" strike="noStrike" dirty="0">
                        <a:solidFill>
                          <a:srgbClr val="000000"/>
                        </a:solidFill>
                        <a:effectLst/>
                        <a:latin typeface="+mn-lt"/>
                      </a:endParaRPr>
                    </a:p>
                  </a:txBody>
                  <a:tcPr marL="9525" marR="9525" marT="95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20000"/>
                        <a:lumOff val="80000"/>
                      </a:schemeClr>
                    </a:solidFill>
                  </a:tcPr>
                </a:tc>
                <a:tc>
                  <a:txBody>
                    <a:bodyPr/>
                    <a:lstStyle/>
                    <a:p>
                      <a:pPr algn="r" rtl="0" fontAlgn="ctr"/>
                      <a:r>
                        <a:rPr lang="en-US" sz="2200" b="0" i="0" u="none" strike="noStrike" dirty="0" smtClean="0">
                          <a:solidFill>
                            <a:srgbClr val="000000"/>
                          </a:solidFill>
                          <a:effectLst/>
                          <a:latin typeface="+mn-lt"/>
                        </a:rPr>
                        <a:t>3,090,080</a:t>
                      </a:r>
                      <a:endParaRPr lang="en-US" sz="2200" b="0" i="0" u="none" strike="noStrike" dirty="0">
                        <a:solidFill>
                          <a:srgbClr val="000000"/>
                        </a:solidFill>
                        <a:effectLst/>
                        <a:latin typeface="+mn-lt"/>
                      </a:endParaRPr>
                    </a:p>
                  </a:txBody>
                  <a:tcPr marL="9525" marR="9525" marT="95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xmlns="" val="10003"/>
                  </a:ext>
                </a:extLst>
              </a:tr>
              <a:tr h="1045058">
                <a:tc>
                  <a:txBody>
                    <a:bodyPr/>
                    <a:lstStyle/>
                    <a:p>
                      <a:pPr algn="l" rtl="0" fontAlgn="ctr"/>
                      <a:r>
                        <a:rPr lang="en-US" sz="2200" b="1" i="0" u="none" strike="noStrike" dirty="0" smtClean="0">
                          <a:solidFill>
                            <a:srgbClr val="CC0000"/>
                          </a:solidFill>
                          <a:effectLst/>
                          <a:latin typeface="+mn-lt"/>
                        </a:rPr>
                        <a:t>Anticipated Budget </a:t>
                      </a:r>
                      <a:r>
                        <a:rPr lang="en-US" sz="2200" b="1" i="0" u="none" strike="noStrike" dirty="0">
                          <a:solidFill>
                            <a:srgbClr val="CC0000"/>
                          </a:solidFill>
                          <a:effectLst/>
                          <a:latin typeface="+mn-lt"/>
                        </a:rPr>
                        <a:t>Shortfall based on </a:t>
                      </a:r>
                      <a:r>
                        <a:rPr lang="en-US" sz="2200" b="1" i="0" u="none" strike="noStrike" dirty="0" smtClean="0">
                          <a:solidFill>
                            <a:srgbClr val="CC0000"/>
                          </a:solidFill>
                          <a:effectLst/>
                          <a:latin typeface="+mn-lt"/>
                        </a:rPr>
                        <a:t>2018/19 </a:t>
                      </a:r>
                      <a:r>
                        <a:rPr lang="en-US" sz="2200" b="1" i="0" u="none" strike="noStrike" dirty="0">
                          <a:solidFill>
                            <a:srgbClr val="CC0000"/>
                          </a:solidFill>
                          <a:effectLst/>
                          <a:latin typeface="+mn-lt"/>
                        </a:rPr>
                        <a:t>filled positions</a:t>
                      </a:r>
                    </a:p>
                  </a:txBody>
                  <a:tcPr marL="9525" marR="9525" marT="95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50"/>
                    </a:solidFill>
                  </a:tcPr>
                </a:tc>
                <a:tc>
                  <a:txBody>
                    <a:bodyPr/>
                    <a:lstStyle/>
                    <a:p>
                      <a:pPr algn="r" fontAlgn="b"/>
                      <a:r>
                        <a:rPr lang="en-US" sz="2200" b="1" i="0" u="none" strike="noStrike" dirty="0">
                          <a:solidFill>
                            <a:srgbClr val="FF0000"/>
                          </a:solidFill>
                          <a:effectLst/>
                          <a:latin typeface="+mn-lt"/>
                        </a:rPr>
                        <a:t>       </a:t>
                      </a:r>
                      <a:r>
                        <a:rPr lang="en-US" sz="2200" b="1" i="0" u="none" strike="noStrike" dirty="0" smtClean="0">
                          <a:solidFill>
                            <a:srgbClr val="FF0000"/>
                          </a:solidFill>
                          <a:effectLst/>
                          <a:latin typeface="+mn-lt"/>
                        </a:rPr>
                        <a:t>(125</a:t>
                      </a:r>
                      <a:r>
                        <a:rPr lang="en-US" sz="2200" b="1" i="0" u="none" strike="noStrike" baseline="0" dirty="0" smtClean="0">
                          <a:solidFill>
                            <a:srgbClr val="FF0000"/>
                          </a:solidFill>
                          <a:effectLst/>
                          <a:latin typeface="+mn-lt"/>
                        </a:rPr>
                        <a:t>,591</a:t>
                      </a:r>
                      <a:r>
                        <a:rPr lang="en-US" sz="2200" b="1" i="0" u="none" strike="noStrike" dirty="0" smtClean="0">
                          <a:solidFill>
                            <a:srgbClr val="FF0000"/>
                          </a:solidFill>
                          <a:effectLst/>
                          <a:latin typeface="+mn-lt"/>
                        </a:rPr>
                        <a:t>) </a:t>
                      </a:r>
                      <a:endParaRPr lang="en-US" sz="2200" b="1" i="0" u="none" strike="noStrike" dirty="0">
                        <a:solidFill>
                          <a:srgbClr val="FF0000"/>
                        </a:solidFill>
                        <a:effectLst/>
                        <a:latin typeface="+mn-lt"/>
                      </a:endParaRPr>
                    </a:p>
                  </a:txBody>
                  <a:tcPr marL="9525" marR="9525" marT="952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00B050"/>
                    </a:solidFill>
                  </a:tcPr>
                </a:tc>
                <a:extLst>
                  <a:ext uri="{0D108BD9-81ED-4DB2-BD59-A6C34878D82A}">
                    <a16:rowId xmlns:a16="http://schemas.microsoft.com/office/drawing/2014/main" xmlns="" val="10004"/>
                  </a:ext>
                </a:extLst>
              </a:tr>
            </a:tbl>
          </a:graphicData>
        </a:graphic>
      </p:graphicFrame>
      <p:sp>
        <p:nvSpPr>
          <p:cNvPr id="2255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A8FDB7F-D176-4107-AE3B-6CDA6B0674C6}" type="slidenum">
              <a:rPr lang="en-GB" altLang="en-US" sz="1000" smtClean="0">
                <a:latin typeface="Times" panose="02020603050405020304" pitchFamily="18" charset="0"/>
              </a:rPr>
              <a:pPr>
                <a:spcBef>
                  <a:spcPct val="0"/>
                </a:spcBef>
                <a:buFontTx/>
                <a:buNone/>
              </a:pPr>
              <a:t>35</a:t>
            </a:fld>
            <a:endParaRPr lang="en-GB" altLang="en-US" sz="1000" smtClean="0">
              <a:latin typeface="Times" panose="02020603050405020304" pitchFamily="18" charset="0"/>
            </a:endParaRPr>
          </a:p>
        </p:txBody>
      </p:sp>
    </p:spTree>
    <p:extLst>
      <p:ext uri="{BB962C8B-B14F-4D97-AF65-F5344CB8AC3E}">
        <p14:creationId xmlns:p14="http://schemas.microsoft.com/office/powerpoint/2010/main" xmlns="" val="33151704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4925" y="0"/>
            <a:ext cx="9074150" cy="887413"/>
          </a:xfrm>
        </p:spPr>
        <p:txBody>
          <a:bodyPr/>
          <a:lstStyle/>
          <a:p>
            <a:r>
              <a:rPr lang="en-US" altLang="en-US" dirty="0" smtClean="0"/>
              <a:t>2018/19 MAJOR EVENTS</a:t>
            </a:r>
            <a:endParaRPr lang="en-ZA" altLang="en-US" dirty="0" smtClean="0"/>
          </a:p>
        </p:txBody>
      </p:sp>
      <p:sp>
        <p:nvSpPr>
          <p:cNvPr id="24579" name="Content Placeholder 2"/>
          <p:cNvSpPr>
            <a:spLocks noGrp="1"/>
          </p:cNvSpPr>
          <p:nvPr>
            <p:ph idx="1"/>
          </p:nvPr>
        </p:nvSpPr>
        <p:spPr>
          <a:xfrm>
            <a:off x="303213" y="871771"/>
            <a:ext cx="8229600" cy="4657725"/>
          </a:xfrm>
        </p:spPr>
        <p:txBody>
          <a:bodyPr/>
          <a:lstStyle/>
          <a:p>
            <a:pPr marL="0" indent="0">
              <a:buFontTx/>
              <a:buNone/>
            </a:pPr>
            <a:endParaRPr lang="en-US" altLang="en-US" sz="2000" dirty="0" smtClean="0"/>
          </a:p>
          <a:p>
            <a:pPr marL="0" indent="0">
              <a:buFontTx/>
              <a:buNone/>
            </a:pPr>
            <a:r>
              <a:rPr lang="en-US" altLang="en-US" sz="2000" dirty="0" smtClean="0"/>
              <a:t>The following are the major events for the financial year 2018/19</a:t>
            </a:r>
          </a:p>
          <a:p>
            <a:pPr marL="0" indent="0">
              <a:buFontTx/>
              <a:buNone/>
            </a:pPr>
            <a:endParaRPr lang="en-US" altLang="en-US" sz="2000" dirty="0" smtClean="0"/>
          </a:p>
          <a:p>
            <a:pPr>
              <a:lnSpc>
                <a:spcPct val="150000"/>
              </a:lnSpc>
            </a:pPr>
            <a:r>
              <a:rPr lang="en-ZA" altLang="en-US" dirty="0" smtClean="0"/>
              <a:t> </a:t>
            </a:r>
            <a:r>
              <a:rPr lang="en-ZA" sz="2000" dirty="0"/>
              <a:t>BRICS Summit </a:t>
            </a:r>
            <a:r>
              <a:rPr lang="en-US" sz="2000" dirty="0" smtClean="0"/>
              <a:t>R60 </a:t>
            </a:r>
            <a:r>
              <a:rPr lang="en-US" sz="2000" dirty="0"/>
              <a:t>million</a:t>
            </a:r>
          </a:p>
          <a:p>
            <a:pPr>
              <a:lnSpc>
                <a:spcPct val="150000"/>
              </a:lnSpc>
            </a:pPr>
            <a:r>
              <a:rPr lang="en-US" sz="2000" dirty="0"/>
              <a:t>Indian Ocean Rim Associations chairship R13 million </a:t>
            </a:r>
          </a:p>
          <a:p>
            <a:endParaRPr lang="en-US" sz="2000" dirty="0"/>
          </a:p>
          <a:p>
            <a:endParaRPr lang="en-US" sz="2000" dirty="0"/>
          </a:p>
        </p:txBody>
      </p:sp>
      <p:sp>
        <p:nvSpPr>
          <p:cNvPr id="2458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4CFA7FA0-FE8A-4A64-9F59-E8CB76DB3E03}" type="slidenum">
              <a:rPr lang="en-GB" altLang="en-US" sz="1000" smtClean="0">
                <a:solidFill>
                  <a:srgbClr val="000000"/>
                </a:solidFill>
                <a:latin typeface="Times" panose="02020603050405020304" pitchFamily="18" charset="0"/>
              </a:rPr>
              <a:pPr>
                <a:spcBef>
                  <a:spcPct val="0"/>
                </a:spcBef>
                <a:buFontTx/>
                <a:buNone/>
              </a:pPr>
              <a:t>36</a:t>
            </a:fld>
            <a:endParaRPr lang="en-GB" altLang="en-US" sz="100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375025948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1188" y="0"/>
            <a:ext cx="8229600" cy="620713"/>
          </a:xfrm>
        </p:spPr>
        <p:txBody>
          <a:bodyPr/>
          <a:lstStyle/>
          <a:p>
            <a:r>
              <a:rPr lang="en-US" altLang="en-US" smtClean="0"/>
              <a:t>Mitigating factors implemented</a:t>
            </a:r>
          </a:p>
        </p:txBody>
      </p:sp>
      <p:sp>
        <p:nvSpPr>
          <p:cNvPr id="23555" name="Content Placeholder 2"/>
          <p:cNvSpPr>
            <a:spLocks noGrp="1"/>
          </p:cNvSpPr>
          <p:nvPr>
            <p:ph idx="1"/>
          </p:nvPr>
        </p:nvSpPr>
        <p:spPr>
          <a:xfrm>
            <a:off x="601226" y="674756"/>
            <a:ext cx="8229600" cy="4986492"/>
          </a:xfrm>
        </p:spPr>
        <p:txBody>
          <a:bodyPr/>
          <a:lstStyle/>
          <a:p>
            <a:pPr marL="457200" indent="-457200">
              <a:lnSpc>
                <a:spcPct val="150000"/>
              </a:lnSpc>
              <a:spcBef>
                <a:spcPct val="0"/>
              </a:spcBef>
              <a:buFont typeface="+mj-lt"/>
              <a:buAutoNum type="arabicPeriod"/>
            </a:pPr>
            <a:r>
              <a:rPr lang="en-US" altLang="en-US" sz="2000" dirty="0" smtClean="0"/>
              <a:t>Lay off personnel in circumstances where it is feasible to do so, particularly in Missions.</a:t>
            </a:r>
          </a:p>
          <a:p>
            <a:pPr marL="457200" indent="-457200">
              <a:lnSpc>
                <a:spcPct val="150000"/>
              </a:lnSpc>
              <a:spcBef>
                <a:spcPct val="0"/>
              </a:spcBef>
              <a:buFont typeface="+mj-lt"/>
              <a:buAutoNum type="arabicPeriod"/>
            </a:pPr>
            <a:r>
              <a:rPr lang="en-US" altLang="en-US" sz="2000" dirty="0" smtClean="0"/>
              <a:t>Defer the filing of some vacant posts in the department.</a:t>
            </a:r>
          </a:p>
          <a:p>
            <a:pPr marL="457200" indent="-457200">
              <a:lnSpc>
                <a:spcPct val="150000"/>
              </a:lnSpc>
              <a:spcBef>
                <a:spcPct val="0"/>
              </a:spcBef>
              <a:buFont typeface="+mj-lt"/>
              <a:buAutoNum type="arabicPeriod"/>
            </a:pPr>
            <a:r>
              <a:rPr lang="en-US" altLang="en-US" sz="2000" dirty="0" smtClean="0"/>
              <a:t>Freezing posts as and when they became vacant in instances where it will not affect the performance of the department.</a:t>
            </a:r>
          </a:p>
          <a:p>
            <a:pPr marL="457200" indent="-457200">
              <a:lnSpc>
                <a:spcPct val="150000"/>
              </a:lnSpc>
              <a:spcBef>
                <a:spcPct val="0"/>
              </a:spcBef>
              <a:buFont typeface="+mj-lt"/>
              <a:buAutoNum type="arabicPeriod"/>
            </a:pPr>
            <a:r>
              <a:rPr lang="en-US" altLang="en-US" sz="2000" dirty="0"/>
              <a:t>The department to </a:t>
            </a:r>
            <a:r>
              <a:rPr lang="en-US" altLang="en-US" sz="2000" dirty="0" err="1" smtClean="0"/>
              <a:t>reprioritise</a:t>
            </a:r>
            <a:r>
              <a:rPr lang="en-US" altLang="en-US" sz="2000" dirty="0" smtClean="0"/>
              <a:t> </a:t>
            </a:r>
            <a:r>
              <a:rPr lang="en-US" altLang="en-US" sz="2000" dirty="0"/>
              <a:t>its 2018/19 budget to </a:t>
            </a:r>
            <a:r>
              <a:rPr lang="en-US" altLang="en-US" sz="2000" dirty="0" smtClean="0"/>
              <a:t>enable the delivery of the unavoidable expenditure </a:t>
            </a:r>
            <a:r>
              <a:rPr lang="en-US" altLang="en-US" sz="2000" dirty="0"/>
              <a:t>for the </a:t>
            </a:r>
            <a:r>
              <a:rPr lang="en-US" altLang="en-US" sz="2000" dirty="0" smtClean="0"/>
              <a:t>summit.</a:t>
            </a:r>
          </a:p>
          <a:p>
            <a:pPr marL="457200" indent="-457200">
              <a:lnSpc>
                <a:spcPct val="150000"/>
              </a:lnSpc>
              <a:spcBef>
                <a:spcPct val="0"/>
              </a:spcBef>
              <a:buFont typeface="+mj-lt"/>
              <a:buAutoNum type="arabicPeriod"/>
            </a:pPr>
            <a:r>
              <a:rPr lang="en-US" altLang="en-US" sz="2000" dirty="0" smtClean="0"/>
              <a:t>Continuous engagement with NT to consider additional funding of unavoidable, yet mandatory foreign policy priorities.</a:t>
            </a:r>
          </a:p>
          <a:p>
            <a:pPr marL="457200" indent="-457200">
              <a:buFontTx/>
              <a:buNone/>
            </a:pPr>
            <a:r>
              <a:rPr lang="en-ZA" altLang="en-US" sz="1900" dirty="0" smtClean="0"/>
              <a:t>				</a:t>
            </a:r>
            <a:endParaRPr lang="en-ZA" altLang="en-US" sz="2000" dirty="0" smtClean="0"/>
          </a:p>
          <a:p>
            <a:pPr marL="457200" indent="-457200">
              <a:lnSpc>
                <a:spcPct val="150000"/>
              </a:lnSpc>
              <a:buFontTx/>
              <a:buNone/>
            </a:pPr>
            <a:endParaRPr lang="en-ZA" altLang="en-US" sz="2000" dirty="0" smtClean="0"/>
          </a:p>
          <a:p>
            <a:pPr marL="457200" indent="-457200">
              <a:lnSpc>
                <a:spcPct val="150000"/>
              </a:lnSpc>
              <a:buFontTx/>
              <a:buNone/>
            </a:pPr>
            <a:endParaRPr lang="en-US" altLang="en-US" dirty="0" smtClean="0"/>
          </a:p>
          <a:p>
            <a:pPr marL="457200" indent="-457200">
              <a:buFontTx/>
              <a:buNone/>
            </a:pPr>
            <a:endParaRPr lang="en-US" altLang="en-US" dirty="0" smtClean="0"/>
          </a:p>
          <a:p>
            <a:pPr marL="457200" indent="-457200">
              <a:buFontTx/>
              <a:buAutoNum type="arabicPeriod"/>
            </a:pPr>
            <a:endParaRPr lang="en-US" altLang="en-US" dirty="0" smtClean="0"/>
          </a:p>
        </p:txBody>
      </p:sp>
      <p:sp>
        <p:nvSpPr>
          <p:cNvPr id="2355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A3306328-57D7-4C4E-8D8D-41E21F714CCF}" type="slidenum">
              <a:rPr lang="en-GB" altLang="en-US" sz="1000" smtClean="0">
                <a:solidFill>
                  <a:srgbClr val="000000"/>
                </a:solidFill>
                <a:latin typeface="Times" panose="02020603050405020304" pitchFamily="18" charset="0"/>
              </a:rPr>
              <a:pPr>
                <a:spcBef>
                  <a:spcPct val="0"/>
                </a:spcBef>
                <a:buFontTx/>
                <a:buNone/>
              </a:pPr>
              <a:t>37</a:t>
            </a:fld>
            <a:endParaRPr lang="en-GB" altLang="en-US" sz="100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23906028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7502"/>
          </a:xfrm>
        </p:spPr>
        <p:txBody>
          <a:bodyPr/>
          <a:lstStyle/>
          <a:p>
            <a:r>
              <a:rPr lang="en-US" sz="6600" dirty="0" smtClean="0"/>
              <a:t>Thank you</a:t>
            </a:r>
            <a:endParaRPr lang="en-US" sz="6600" dirty="0"/>
          </a:p>
        </p:txBody>
      </p:sp>
    </p:spTree>
    <p:extLst>
      <p:ext uri="{BB962C8B-B14F-4D97-AF65-F5344CB8AC3E}">
        <p14:creationId xmlns:p14="http://schemas.microsoft.com/office/powerpoint/2010/main" xmlns="" val="2373248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790"/>
            <a:ext cx="8229600" cy="586898"/>
          </a:xfrm>
        </p:spPr>
        <p:txBody>
          <a:bodyPr/>
          <a:lstStyle/>
          <a:p>
            <a:r>
              <a:rPr lang="en-ZA" sz="2800" dirty="0">
                <a:solidFill>
                  <a:schemeClr val="tx1"/>
                </a:solidFill>
              </a:rPr>
              <a:t>SITUATION ANALYSIS</a:t>
            </a:r>
            <a:endParaRPr lang="en-ZA" sz="2800" dirty="0"/>
          </a:p>
        </p:txBody>
      </p:sp>
      <p:sp>
        <p:nvSpPr>
          <p:cNvPr id="3" name="Content Placeholder 2"/>
          <p:cNvSpPr>
            <a:spLocks noGrp="1"/>
          </p:cNvSpPr>
          <p:nvPr>
            <p:ph idx="1"/>
          </p:nvPr>
        </p:nvSpPr>
        <p:spPr>
          <a:xfrm>
            <a:off x="155648" y="369702"/>
            <a:ext cx="8880848" cy="5363553"/>
          </a:xfrm>
        </p:spPr>
        <p:txBody>
          <a:bodyPr/>
          <a:lstStyle/>
          <a:p>
            <a:pPr marL="0" indent="0" algn="just">
              <a:spcBef>
                <a:spcPts val="0"/>
              </a:spcBef>
              <a:spcAft>
                <a:spcPts val="1200"/>
              </a:spcAft>
              <a:buNone/>
            </a:pPr>
            <a:r>
              <a:rPr lang="en-US" sz="2000" dirty="0" smtClean="0"/>
              <a:t>(2) </a:t>
            </a:r>
            <a:r>
              <a:rPr lang="en-US" sz="2000" b="1" i="1" dirty="0" smtClean="0"/>
              <a:t>Organisational Environment </a:t>
            </a:r>
            <a:endParaRPr lang="en-US" sz="2000" dirty="0"/>
          </a:p>
          <a:p>
            <a:pPr algn="just">
              <a:spcBef>
                <a:spcPts val="0"/>
              </a:spcBef>
              <a:spcAft>
                <a:spcPts val="1200"/>
              </a:spcAft>
              <a:buFont typeface="Arial" panose="020B0604020202020204" pitchFamily="34" charset="0"/>
              <a:buChar char="•"/>
            </a:pPr>
            <a:r>
              <a:rPr lang="en-US" sz="2000" dirty="0" smtClean="0"/>
              <a:t>South Africa’s diplomatic service is conducted within a dynamic environment with varying foreign legislative contexts and unstable monetary regimes that impact on the resources of the department. </a:t>
            </a:r>
          </a:p>
          <a:p>
            <a:pPr algn="just">
              <a:spcBef>
                <a:spcPts val="0"/>
              </a:spcBef>
              <a:spcAft>
                <a:spcPts val="1200"/>
              </a:spcAft>
              <a:buFont typeface="Arial" panose="020B0604020202020204" pitchFamily="34" charset="0"/>
              <a:buChar char="•"/>
            </a:pPr>
            <a:r>
              <a:rPr lang="en-US" sz="2000" dirty="0" smtClean="0"/>
              <a:t>In view of the increasing demands being placed on the national fiscus and the drive to curtail the public sector wage bill, departments have to operate within a set ceiling of compensation of employees.</a:t>
            </a:r>
          </a:p>
          <a:p>
            <a:pPr algn="just">
              <a:spcBef>
                <a:spcPts val="0"/>
              </a:spcBef>
              <a:spcAft>
                <a:spcPts val="1200"/>
              </a:spcAft>
              <a:buFont typeface="Arial" panose="020B0604020202020204" pitchFamily="34" charset="0"/>
              <a:buChar char="•"/>
            </a:pPr>
            <a:r>
              <a:rPr lang="en-US" sz="2000" dirty="0" smtClean="0"/>
              <a:t>DIRCO found itself affected by the ceiling being set below the existing wage bill which leaves the department with very little room to maneuver.</a:t>
            </a:r>
          </a:p>
          <a:p>
            <a:pPr marL="0" indent="0" algn="just">
              <a:spcBef>
                <a:spcPts val="0"/>
              </a:spcBef>
              <a:spcAft>
                <a:spcPts val="1200"/>
              </a:spcAft>
              <a:buNone/>
            </a:pPr>
            <a:r>
              <a:rPr lang="en-US" sz="2000" dirty="0" smtClean="0"/>
              <a:t>The Foreign Service Bill is currently in the parliamentary process for finalization and the intention is to table the Partnership Fund for Development Bill for finalization in 2018/19.</a:t>
            </a:r>
          </a:p>
          <a:p>
            <a:pPr marL="0" indent="0" algn="just">
              <a:spcBef>
                <a:spcPts val="0"/>
              </a:spcBef>
              <a:spcAft>
                <a:spcPts val="1200"/>
              </a:spcAft>
              <a:buNone/>
            </a:pPr>
            <a:r>
              <a:rPr lang="en-US" sz="2000" b="1" dirty="0" smtClean="0"/>
              <a:t>The </a:t>
            </a:r>
            <a:r>
              <a:rPr lang="en-US" sz="2000" b="1" dirty="0"/>
              <a:t>implementation of the 2018/2019 Annual Performance Plan should be viewed against the performance and </a:t>
            </a:r>
            <a:r>
              <a:rPr lang="en-US" sz="2000" b="1" dirty="0" err="1"/>
              <a:t>organisational</a:t>
            </a:r>
            <a:r>
              <a:rPr lang="en-US" sz="2000" b="1" dirty="0"/>
              <a:t> environments alluded to above.</a:t>
            </a:r>
          </a:p>
          <a:p>
            <a:pPr algn="just">
              <a:spcBef>
                <a:spcPts val="0"/>
              </a:spcBef>
              <a:spcAft>
                <a:spcPts val="1200"/>
              </a:spcAft>
              <a:buFont typeface="Arial" panose="020B0604020202020204" pitchFamily="34" charset="0"/>
              <a:buChar char="•"/>
            </a:pPr>
            <a:endParaRPr lang="en-US" sz="2000" dirty="0" smtClean="0"/>
          </a:p>
          <a:p>
            <a:pPr algn="just">
              <a:spcBef>
                <a:spcPts val="0"/>
              </a:spcBef>
              <a:spcAft>
                <a:spcPts val="1200"/>
              </a:spcAft>
              <a:buFont typeface="Arial" panose="020B0604020202020204" pitchFamily="34" charset="0"/>
              <a:buChar char="•"/>
            </a:pPr>
            <a:endParaRPr lang="en-US" sz="2000" dirty="0" smtClean="0"/>
          </a:p>
          <a:p>
            <a:pPr>
              <a:spcBef>
                <a:spcPts val="0"/>
              </a:spcBef>
              <a:spcAft>
                <a:spcPts val="1200"/>
              </a:spcAft>
            </a:pP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a:t>
            </a:fld>
            <a:endParaRPr lang="en-GB"/>
          </a:p>
        </p:txBody>
      </p:sp>
    </p:spTree>
    <p:extLst>
      <p:ext uri="{BB962C8B-B14F-4D97-AF65-F5344CB8AC3E}">
        <p14:creationId xmlns:p14="http://schemas.microsoft.com/office/powerpoint/2010/main" xmlns="" val="1877355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6A66A95F-F30D-4DA6-86A5-E5ACE83F04F2}" type="slidenum">
              <a:rPr lang="en-GB" altLang="en-US" sz="2000" smtClean="0">
                <a:solidFill>
                  <a:srgbClr val="000000"/>
                </a:solidFill>
                <a:latin typeface="Times" panose="02020603050405020304" pitchFamily="18" charset="0"/>
              </a:rPr>
              <a:pPr>
                <a:spcBef>
                  <a:spcPct val="0"/>
                </a:spcBef>
                <a:buFontTx/>
                <a:buNone/>
              </a:pPr>
              <a:t>5</a:t>
            </a:fld>
            <a:endParaRPr lang="en-GB" altLang="en-US" sz="2000" smtClean="0">
              <a:solidFill>
                <a:srgbClr val="000000"/>
              </a:solidFill>
              <a:latin typeface="Times" panose="02020603050405020304" pitchFamily="18" charset="0"/>
            </a:endParaRPr>
          </a:p>
        </p:txBody>
      </p:sp>
      <p:sp>
        <p:nvSpPr>
          <p:cNvPr id="60419" name="Content Placeholder 2"/>
          <p:cNvSpPr>
            <a:spLocks noGrp="1"/>
          </p:cNvSpPr>
          <p:nvPr>
            <p:ph idx="1"/>
          </p:nvPr>
        </p:nvSpPr>
        <p:spPr>
          <a:xfrm>
            <a:off x="179512" y="1052736"/>
            <a:ext cx="8784976" cy="4824536"/>
          </a:xfrm>
        </p:spPr>
        <p:txBody>
          <a:bodyPr/>
          <a:lstStyle/>
          <a:p>
            <a:pPr algn="just"/>
            <a:r>
              <a:rPr lang="en-US" sz="2000" dirty="0" smtClean="0"/>
              <a:t>Continue to strengthen the economic and political relations through structured bilateral mechanisms and high level engagements; </a:t>
            </a:r>
          </a:p>
          <a:p>
            <a:pPr algn="just"/>
            <a:r>
              <a:rPr lang="en-US" sz="2000" dirty="0" err="1" smtClean="0"/>
              <a:t>Utilise</a:t>
            </a:r>
            <a:r>
              <a:rPr lang="en-US" sz="2000" dirty="0" smtClean="0"/>
              <a:t> South Africa’s Chairship </a:t>
            </a:r>
            <a:r>
              <a:rPr lang="en-US" sz="2000" dirty="0"/>
              <a:t>of </a:t>
            </a:r>
            <a:r>
              <a:rPr lang="en-US" sz="2000" dirty="0" smtClean="0"/>
              <a:t>various </a:t>
            </a:r>
            <a:r>
              <a:rPr lang="en-US" sz="2000" dirty="0" err="1" smtClean="0"/>
              <a:t>plurilateral</a:t>
            </a:r>
            <a:r>
              <a:rPr lang="en-US" sz="2000" dirty="0" smtClean="0"/>
              <a:t> </a:t>
            </a:r>
            <a:r>
              <a:rPr lang="en-US" sz="2000" dirty="0" err="1" smtClean="0"/>
              <a:t>organisations</a:t>
            </a:r>
            <a:r>
              <a:rPr lang="en-US" sz="2000" dirty="0" smtClean="0"/>
              <a:t> to pursue our foreign policy priorities:</a:t>
            </a:r>
          </a:p>
          <a:p>
            <a:pPr algn="just"/>
            <a:r>
              <a:rPr lang="en-US" sz="2000" b="1" i="1" u="sng" dirty="0" smtClean="0"/>
              <a:t>SADC</a:t>
            </a:r>
            <a:r>
              <a:rPr lang="en-US" sz="2000" dirty="0" smtClean="0"/>
              <a:t> </a:t>
            </a:r>
            <a:r>
              <a:rPr lang="en-US" sz="2000" dirty="0"/>
              <a:t>from August 2017 to focus on programs which will expedite the regional integration agenda</a:t>
            </a:r>
            <a:r>
              <a:rPr lang="en-US" sz="2000" dirty="0" smtClean="0"/>
              <a:t>; </a:t>
            </a:r>
          </a:p>
          <a:p>
            <a:pPr lvl="1" algn="just"/>
            <a:r>
              <a:rPr lang="en-US" sz="1800" i="1" dirty="0" smtClean="0"/>
              <a:t>Control </a:t>
            </a:r>
            <a:r>
              <a:rPr lang="en-US" sz="1800" i="1" dirty="0"/>
              <a:t>and management of the Fall Army Worm and other diseases which will contribute towards addressing regional food security </a:t>
            </a:r>
            <a:r>
              <a:rPr lang="en-US" sz="1800" i="1" dirty="0" smtClean="0"/>
              <a:t>challenges; </a:t>
            </a:r>
          </a:p>
          <a:p>
            <a:pPr lvl="1" algn="just"/>
            <a:r>
              <a:rPr lang="en-US" sz="1800" i="1" dirty="0" smtClean="0"/>
              <a:t>The </a:t>
            </a:r>
            <a:r>
              <a:rPr lang="en-US" sz="1800" i="1" dirty="0"/>
              <a:t>establishment of a regional Natural </a:t>
            </a:r>
            <a:r>
              <a:rPr lang="en-US" sz="1800" i="1" dirty="0" smtClean="0"/>
              <a:t>Gas Committee </a:t>
            </a:r>
            <a:r>
              <a:rPr lang="en-US" sz="1800" i="1" dirty="0"/>
              <a:t>to promote the inclusion of gas </a:t>
            </a:r>
            <a:r>
              <a:rPr lang="en-US" sz="1800" i="1" dirty="0" smtClean="0"/>
              <a:t>in the </a:t>
            </a:r>
            <a:r>
              <a:rPr lang="en-US" sz="1800" i="1" dirty="0"/>
              <a:t>regional energy mix and in the </a:t>
            </a:r>
            <a:r>
              <a:rPr lang="en-US" sz="1800" i="1" dirty="0" smtClean="0"/>
              <a:t>promotion of </a:t>
            </a:r>
            <a:r>
              <a:rPr lang="en-US" sz="1800" i="1" dirty="0"/>
              <a:t>industrial </a:t>
            </a:r>
            <a:r>
              <a:rPr lang="en-US" sz="1800" i="1" dirty="0" smtClean="0"/>
              <a:t>development; </a:t>
            </a:r>
          </a:p>
          <a:p>
            <a:pPr lvl="1" algn="just"/>
            <a:r>
              <a:rPr lang="en-US" sz="1800" i="1" dirty="0" smtClean="0"/>
              <a:t>Project </a:t>
            </a:r>
            <a:r>
              <a:rPr lang="en-US" sz="1800" i="1" dirty="0"/>
              <a:t>Preparation and </a:t>
            </a:r>
            <a:r>
              <a:rPr lang="en-US" sz="1800" i="1" dirty="0" smtClean="0"/>
              <a:t>Development Facility </a:t>
            </a:r>
            <a:r>
              <a:rPr lang="en-US" sz="1800" i="1" dirty="0"/>
              <a:t>(PPDF) to take projects </a:t>
            </a:r>
            <a:r>
              <a:rPr lang="en-US" sz="1800" i="1" dirty="0" smtClean="0"/>
              <a:t>to       </a:t>
            </a:r>
            <a:r>
              <a:rPr lang="en-US" sz="1800" i="1" dirty="0"/>
              <a:t>bankability stage and therefore </a:t>
            </a:r>
            <a:r>
              <a:rPr lang="en-US" sz="1800" i="1" dirty="0" smtClean="0"/>
              <a:t>unlock opportunities </a:t>
            </a:r>
            <a:r>
              <a:rPr lang="en-US" sz="1800" i="1" dirty="0"/>
              <a:t>that exist in the </a:t>
            </a:r>
            <a:r>
              <a:rPr lang="en-US" sz="1800" i="1" dirty="0" smtClean="0"/>
              <a:t>region (</a:t>
            </a:r>
            <a:r>
              <a:rPr lang="en-US" sz="1800" i="1" dirty="0"/>
              <a:t>industrial and infrastructure development)</a:t>
            </a:r>
            <a:endParaRPr lang="en-US" sz="1800" i="1" dirty="0" smtClean="0"/>
          </a:p>
          <a:p>
            <a:pPr lvl="0"/>
            <a:endParaRPr lang="en-ZA" sz="2000" dirty="0"/>
          </a:p>
          <a:p>
            <a:pPr marL="0" indent="0" algn="just">
              <a:buNone/>
            </a:pPr>
            <a:endParaRPr lang="en-US" sz="2000" dirty="0"/>
          </a:p>
          <a:p>
            <a:pPr marL="0" indent="0" algn="just">
              <a:buNone/>
            </a:pPr>
            <a:endParaRPr lang="en-US" sz="2000" dirty="0" smtClean="0"/>
          </a:p>
          <a:p>
            <a:pPr marL="0" indent="0" algn="just">
              <a:buNone/>
            </a:pPr>
            <a:endParaRPr lang="en-US" sz="2000" dirty="0" smtClean="0"/>
          </a:p>
        </p:txBody>
      </p:sp>
      <p:sp>
        <p:nvSpPr>
          <p:cNvPr id="60420" name="Title 3"/>
          <p:cNvSpPr>
            <a:spLocks noGrp="1"/>
          </p:cNvSpPr>
          <p:nvPr>
            <p:ph type="title"/>
          </p:nvPr>
        </p:nvSpPr>
        <p:spPr>
          <a:xfrm>
            <a:off x="467544" y="116632"/>
            <a:ext cx="8229600" cy="936104"/>
          </a:xfrm>
        </p:spPr>
        <p:txBody>
          <a:bodyPr/>
          <a:lstStyle/>
          <a:p>
            <a:r>
              <a:rPr lang="en-US" sz="2400" i="1" dirty="0"/>
              <a:t>The focus of the APP in the period under review will amongst  others be covering the </a:t>
            </a:r>
            <a:r>
              <a:rPr lang="en-US" sz="2400" i="1" dirty="0" smtClean="0"/>
              <a:t>following:</a:t>
            </a:r>
            <a:endParaRPr lang="en-ZA" sz="2400" dirty="0" smtClean="0"/>
          </a:p>
        </p:txBody>
      </p:sp>
    </p:spTree>
    <p:extLst>
      <p:ext uri="{BB962C8B-B14F-4D97-AF65-F5344CB8AC3E}">
        <p14:creationId xmlns:p14="http://schemas.microsoft.com/office/powerpoint/2010/main" xmlns="" val="1621067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686800" cy="720080"/>
          </a:xfrm>
        </p:spPr>
        <p:txBody>
          <a:bodyPr/>
          <a:lstStyle/>
          <a:p>
            <a:r>
              <a:rPr lang="en-US" sz="2400" i="1" dirty="0"/>
              <a:t>The focus of the APP in the period under review will amongst  others be covering the following:</a:t>
            </a:r>
            <a:endParaRPr lang="en-ZA" sz="2400" dirty="0"/>
          </a:p>
        </p:txBody>
      </p:sp>
      <p:sp>
        <p:nvSpPr>
          <p:cNvPr id="3" name="Content Placeholder 2"/>
          <p:cNvSpPr>
            <a:spLocks noGrp="1"/>
          </p:cNvSpPr>
          <p:nvPr>
            <p:ph idx="1"/>
          </p:nvPr>
        </p:nvSpPr>
        <p:spPr>
          <a:xfrm>
            <a:off x="149664" y="845374"/>
            <a:ext cx="8886832" cy="5463945"/>
          </a:xfrm>
        </p:spPr>
        <p:txBody>
          <a:bodyPr/>
          <a:lstStyle/>
          <a:p>
            <a:pPr lvl="0"/>
            <a:r>
              <a:rPr lang="en-US" sz="2400" b="1" i="1" u="sng" dirty="0"/>
              <a:t>BRICS </a:t>
            </a:r>
            <a:r>
              <a:rPr lang="en-US" sz="2400" dirty="0"/>
              <a:t>with the following priorities:  </a:t>
            </a:r>
            <a:endParaRPr lang="en-US" sz="2400" dirty="0" smtClean="0"/>
          </a:p>
          <a:p>
            <a:pPr lvl="1"/>
            <a:r>
              <a:rPr lang="en-US" i="1" dirty="0" smtClean="0"/>
              <a:t>Establishment </a:t>
            </a:r>
            <a:r>
              <a:rPr lang="en-US" i="1" dirty="0"/>
              <a:t>of a Working Group on Peacekeeping; </a:t>
            </a:r>
            <a:endParaRPr lang="en-US" i="1" dirty="0" smtClean="0"/>
          </a:p>
          <a:p>
            <a:pPr lvl="1"/>
            <a:r>
              <a:rPr lang="en-ZA" i="1" dirty="0" smtClean="0"/>
              <a:t>Virtual </a:t>
            </a:r>
            <a:r>
              <a:rPr lang="en-ZA" i="1" dirty="0"/>
              <a:t>Vaccine Research Platform for Collaboration with BRICS vaccine innovation and development partners; </a:t>
            </a:r>
            <a:endParaRPr lang="en-ZA" i="1" dirty="0" smtClean="0"/>
          </a:p>
          <a:p>
            <a:pPr lvl="1"/>
            <a:r>
              <a:rPr lang="en-US" i="1" dirty="0" smtClean="0"/>
              <a:t>Establishment </a:t>
            </a:r>
            <a:r>
              <a:rPr lang="en-US" i="1" dirty="0"/>
              <a:t>of BRICS Gender and Women’s Forum; Leveraging the Strategy for BRICS Economic Partnership, as linked to the notion of a “Fourth Industrial Revolution: </a:t>
            </a:r>
            <a:endParaRPr lang="en-ZA" dirty="0"/>
          </a:p>
          <a:p>
            <a:r>
              <a:rPr lang="en-US" sz="2400" b="1" i="1" u="sng" dirty="0" smtClean="0"/>
              <a:t>Indian </a:t>
            </a:r>
            <a:r>
              <a:rPr lang="en-US" sz="2400" b="1" i="1" u="sng" dirty="0"/>
              <a:t>Ocean Rim Association (IORA): </a:t>
            </a:r>
            <a:endParaRPr lang="en-US" sz="2400" b="1" i="1" u="sng" dirty="0" smtClean="0"/>
          </a:p>
          <a:p>
            <a:pPr lvl="1"/>
            <a:r>
              <a:rPr lang="en-US" i="1" dirty="0" smtClean="0"/>
              <a:t>Promoting </a:t>
            </a:r>
            <a:r>
              <a:rPr lang="en-US" i="1" dirty="0"/>
              <a:t>the Indian Ocean as a “zone of peace, stability and development; </a:t>
            </a:r>
            <a:endParaRPr lang="en-US" i="1" dirty="0" smtClean="0"/>
          </a:p>
          <a:p>
            <a:pPr lvl="1"/>
            <a:r>
              <a:rPr lang="en-US" i="1" dirty="0" smtClean="0"/>
              <a:t>Aligning </a:t>
            </a:r>
            <a:r>
              <a:rPr lang="en-US" i="1" dirty="0"/>
              <a:t>IORA priorities to South Africa’s domestic (and foreign policy) priorities, such as aligning IORA’s Blue Economy strategic outlook to the AU’s 2050 Africa Integrated Maritime Strategy (AIMS) and South Africa’s Operation Phakisa: Oceans Economy programme</a:t>
            </a:r>
            <a:r>
              <a:rPr lang="en-US" dirty="0"/>
              <a:t>. </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6</a:t>
            </a:fld>
            <a:endParaRPr lang="en-GB"/>
          </a:p>
        </p:txBody>
      </p:sp>
    </p:spTree>
    <p:extLst>
      <p:ext uri="{BB962C8B-B14F-4D97-AF65-F5344CB8AC3E}">
        <p14:creationId xmlns:p14="http://schemas.microsoft.com/office/powerpoint/2010/main" xmlns="" val="26866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6A66A95F-F30D-4DA6-86A5-E5ACE83F04F2}" type="slidenum">
              <a:rPr lang="en-GB" altLang="en-US" sz="2000" smtClean="0">
                <a:solidFill>
                  <a:srgbClr val="000000"/>
                </a:solidFill>
                <a:latin typeface="Times" panose="02020603050405020304" pitchFamily="18" charset="0"/>
              </a:rPr>
              <a:pPr>
                <a:spcBef>
                  <a:spcPct val="0"/>
                </a:spcBef>
                <a:buFontTx/>
                <a:buNone/>
              </a:pPr>
              <a:t>7</a:t>
            </a:fld>
            <a:endParaRPr lang="en-GB" altLang="en-US" sz="2000" smtClean="0">
              <a:solidFill>
                <a:srgbClr val="000000"/>
              </a:solidFill>
              <a:latin typeface="Times" panose="02020603050405020304" pitchFamily="18" charset="0"/>
            </a:endParaRPr>
          </a:p>
        </p:txBody>
      </p:sp>
      <p:sp>
        <p:nvSpPr>
          <p:cNvPr id="60419" name="Content Placeholder 2"/>
          <p:cNvSpPr>
            <a:spLocks noGrp="1"/>
          </p:cNvSpPr>
          <p:nvPr>
            <p:ph idx="1"/>
          </p:nvPr>
        </p:nvSpPr>
        <p:spPr>
          <a:xfrm>
            <a:off x="212756" y="764704"/>
            <a:ext cx="8751732" cy="5040560"/>
          </a:xfrm>
        </p:spPr>
        <p:txBody>
          <a:bodyPr/>
          <a:lstStyle/>
          <a:p>
            <a:pPr algn="just"/>
            <a:r>
              <a:rPr lang="en-US" sz="2000" dirty="0" smtClean="0"/>
              <a:t>Support </a:t>
            </a:r>
            <a:r>
              <a:rPr lang="en-US" sz="2000" dirty="0"/>
              <a:t>peace and security efforts </a:t>
            </a:r>
            <a:r>
              <a:rPr lang="en-US" sz="2000" dirty="0" smtClean="0"/>
              <a:t>on </a:t>
            </a:r>
            <a:r>
              <a:rPr lang="en-US" sz="2000" dirty="0"/>
              <a:t>the continent to ensure </a:t>
            </a:r>
            <a:r>
              <a:rPr lang="en-US" sz="2000" dirty="0" smtClean="0"/>
              <a:t>	positive   growth </a:t>
            </a:r>
            <a:r>
              <a:rPr lang="en-US" sz="2000" dirty="0"/>
              <a:t>and development </a:t>
            </a:r>
            <a:r>
              <a:rPr lang="en-US" sz="2000" b="1" i="1" dirty="0" smtClean="0"/>
              <a:t>( South Sudan, DRC and Burundi, Central African Republic, Lesotho, Mozambique);</a:t>
            </a:r>
          </a:p>
          <a:p>
            <a:pPr algn="just"/>
            <a:r>
              <a:rPr lang="en-US" sz="2000" dirty="0"/>
              <a:t>Implement the AU Agenda 2063, by bolstering continental self-reliance so as to reduce dependency on international cooperation</a:t>
            </a:r>
            <a:r>
              <a:rPr lang="en-US" sz="2000" dirty="0" smtClean="0"/>
              <a:t>; support for the Continental Free Trade Agreement</a:t>
            </a:r>
            <a:endParaRPr lang="en-US" sz="2000" dirty="0"/>
          </a:p>
          <a:p>
            <a:pPr>
              <a:buFont typeface="Arial" panose="020B0604020202020204" pitchFamily="34" charset="0"/>
              <a:buChar char="•"/>
            </a:pPr>
            <a:r>
              <a:rPr lang="en-ZA" sz="2000" dirty="0" smtClean="0"/>
              <a:t>Continue to negotiate </a:t>
            </a:r>
            <a:r>
              <a:rPr lang="en-ZA" sz="2000" dirty="0"/>
              <a:t>and influence  the </a:t>
            </a:r>
            <a:r>
              <a:rPr lang="en-ZA" sz="2000" dirty="0" smtClean="0"/>
              <a:t>outcomes of key multilateral structures and </a:t>
            </a:r>
            <a:r>
              <a:rPr lang="en-US" sz="2000" dirty="0" smtClean="0"/>
              <a:t>advocate </a:t>
            </a:r>
            <a:r>
              <a:rPr lang="en-US" sz="2000" dirty="0"/>
              <a:t>for </a:t>
            </a:r>
            <a:r>
              <a:rPr lang="en-US" sz="2000" dirty="0" smtClean="0"/>
              <a:t>reform of the global governance institutions; </a:t>
            </a:r>
          </a:p>
          <a:p>
            <a:pPr>
              <a:buFont typeface="Arial" panose="020B0604020202020204" pitchFamily="34" charset="0"/>
              <a:buChar char="•"/>
            </a:pPr>
            <a:r>
              <a:rPr lang="en-ZA" sz="2000" dirty="0" smtClean="0"/>
              <a:t>Lobby for non-permanent seat on UNSC</a:t>
            </a:r>
            <a:endParaRPr lang="en-ZA" sz="2000" dirty="0"/>
          </a:p>
          <a:p>
            <a:pPr algn="just"/>
            <a:r>
              <a:rPr lang="en-US" sz="2000" dirty="0" smtClean="0"/>
              <a:t>Utilize </a:t>
            </a:r>
            <a:r>
              <a:rPr lang="en-US" sz="2000" dirty="0"/>
              <a:t>the </a:t>
            </a:r>
            <a:r>
              <a:rPr lang="en-US" sz="2000" dirty="0" smtClean="0"/>
              <a:t>Co-Chairship </a:t>
            </a:r>
            <a:r>
              <a:rPr lang="en-US" sz="2000" dirty="0"/>
              <a:t>of the G20 Development Working Group (DWG) to promote priorities that support economic development and inclusive growth that would be of benefit to RSA, </a:t>
            </a:r>
            <a:r>
              <a:rPr lang="en-US" sz="2000" dirty="0" smtClean="0"/>
              <a:t>the African </a:t>
            </a:r>
            <a:r>
              <a:rPr lang="en-US" sz="2000" dirty="0"/>
              <a:t>continent and the developing </a:t>
            </a:r>
            <a:r>
              <a:rPr lang="en-US" sz="2000" dirty="0" smtClean="0"/>
              <a:t>world, with particular focus on the priorities of the Argentina Chairship </a:t>
            </a:r>
            <a:r>
              <a:rPr lang="en-US" sz="2000" i="1" dirty="0" smtClean="0"/>
              <a:t>ear</a:t>
            </a:r>
            <a:r>
              <a:rPr lang="en-GB" altLang="en-US" sz="2000" i="1" dirty="0" err="1" smtClean="0"/>
              <a:t>ly</a:t>
            </a:r>
            <a:r>
              <a:rPr lang="en-GB" altLang="en-US" sz="2000" i="1" dirty="0" smtClean="0"/>
              <a:t> </a:t>
            </a:r>
            <a:r>
              <a:rPr lang="en-GB" altLang="en-US" sz="2000" i="1" dirty="0"/>
              <a:t>childhood development, inclusive business and sustainable habitats</a:t>
            </a:r>
            <a:r>
              <a:rPr lang="en-GB" altLang="en-US" sz="2000" b="1" dirty="0"/>
              <a:t>. </a:t>
            </a:r>
          </a:p>
          <a:p>
            <a:pPr algn="just"/>
            <a:endParaRPr lang="en-US" sz="2000" dirty="0" smtClean="0"/>
          </a:p>
          <a:p>
            <a:pPr algn="just"/>
            <a:endParaRPr lang="en-US" sz="2000" dirty="0"/>
          </a:p>
          <a:p>
            <a:pPr algn="just"/>
            <a:endParaRPr lang="en-US" sz="2000" dirty="0" smtClean="0"/>
          </a:p>
          <a:p>
            <a:pPr marL="0" indent="0" algn="just">
              <a:buNone/>
            </a:pPr>
            <a:endParaRPr lang="en-US" sz="2000" dirty="0"/>
          </a:p>
          <a:p>
            <a:pPr marL="0" indent="0">
              <a:buNone/>
            </a:pPr>
            <a:endParaRPr lang="en-US" dirty="0" smtClean="0"/>
          </a:p>
          <a:p>
            <a:pPr marL="0" indent="0">
              <a:buNone/>
            </a:pPr>
            <a:r>
              <a:rPr lang="en-US" dirty="0" smtClean="0"/>
              <a:t> </a:t>
            </a:r>
            <a:endParaRPr lang="en-ZA" dirty="0" smtClean="0"/>
          </a:p>
        </p:txBody>
      </p:sp>
      <p:sp>
        <p:nvSpPr>
          <p:cNvPr id="60420" name="Title 3"/>
          <p:cNvSpPr>
            <a:spLocks noGrp="1"/>
          </p:cNvSpPr>
          <p:nvPr>
            <p:ph type="title"/>
          </p:nvPr>
        </p:nvSpPr>
        <p:spPr>
          <a:xfrm>
            <a:off x="467544" y="116632"/>
            <a:ext cx="8229600" cy="570235"/>
          </a:xfrm>
        </p:spPr>
        <p:txBody>
          <a:bodyPr/>
          <a:lstStyle/>
          <a:p>
            <a:r>
              <a:rPr lang="en-US" sz="2400" i="1" dirty="0"/>
              <a:t>The focus of the APP in the period under review will amongst  others be covering the following:</a:t>
            </a:r>
            <a:endParaRPr lang="en-ZA" sz="2400" dirty="0" smtClean="0"/>
          </a:p>
        </p:txBody>
      </p:sp>
    </p:spTree>
    <p:extLst>
      <p:ext uri="{BB962C8B-B14F-4D97-AF65-F5344CB8AC3E}">
        <p14:creationId xmlns:p14="http://schemas.microsoft.com/office/powerpoint/2010/main" xmlns="" val="2043231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490066"/>
          </a:xfrm>
        </p:spPr>
        <p:txBody>
          <a:bodyPr/>
          <a:lstStyle/>
          <a:p>
            <a:r>
              <a:rPr lang="en-ZA" dirty="0"/>
              <a:t>Programme 1: Administration </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8</a:t>
            </a:fld>
            <a:endParaRPr lang="en-GB"/>
          </a:p>
        </p:txBody>
      </p:sp>
      <p:sp>
        <p:nvSpPr>
          <p:cNvPr id="3" name="Content Placeholder 2"/>
          <p:cNvSpPr>
            <a:spLocks noGrp="1"/>
          </p:cNvSpPr>
          <p:nvPr>
            <p:ph idx="1"/>
          </p:nvPr>
        </p:nvSpPr>
        <p:spPr>
          <a:xfrm>
            <a:off x="323528" y="1124744"/>
            <a:ext cx="8229600" cy="4038600"/>
          </a:xfrm>
        </p:spPr>
        <p:txBody>
          <a:bodyPr/>
          <a:lstStyle/>
          <a:p>
            <a:r>
              <a:rPr lang="en-ZA" dirty="0" smtClean="0"/>
              <a:t>Programme 1 focus on the administrative support to the Department.</a:t>
            </a:r>
          </a:p>
          <a:p>
            <a:pPr marL="712788" indent="-268288"/>
            <a:r>
              <a:rPr lang="en-ZA" dirty="0" smtClean="0"/>
              <a:t>100% compliance with 30 day payment period</a:t>
            </a:r>
          </a:p>
          <a:p>
            <a:pPr marL="712788" indent="-268288"/>
            <a:r>
              <a:rPr lang="en-ZA" dirty="0" smtClean="0"/>
              <a:t>105 training programmes</a:t>
            </a:r>
          </a:p>
          <a:p>
            <a:pPr marL="712788" indent="-268288"/>
            <a:r>
              <a:rPr lang="en-ZA" dirty="0" smtClean="0"/>
              <a:t>100% of Legal services upon request</a:t>
            </a:r>
          </a:p>
          <a:p>
            <a:pPr marL="712788" indent="-268288"/>
            <a:r>
              <a:rPr lang="en-ZA" dirty="0" smtClean="0"/>
              <a:t>10 programmes to advance gender mainstreaming, youth development and access for people with disabilities</a:t>
            </a:r>
          </a:p>
          <a:p>
            <a:pPr marL="712788" indent="-268288"/>
            <a:endParaRPr lang="en-ZA" dirty="0"/>
          </a:p>
        </p:txBody>
      </p:sp>
    </p:spTree>
    <p:extLst>
      <p:ext uri="{BB962C8B-B14F-4D97-AF65-F5344CB8AC3E}">
        <p14:creationId xmlns:p14="http://schemas.microsoft.com/office/powerpoint/2010/main" xmlns="" val="3144269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20026"/>
          </a:xfrm>
        </p:spPr>
        <p:txBody>
          <a:bodyPr/>
          <a:lstStyle/>
          <a:p>
            <a:r>
              <a:rPr lang="en-US" dirty="0"/>
              <a:t>Programme 1: Administration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95394381"/>
              </p:ext>
            </p:extLst>
          </p:nvPr>
        </p:nvGraphicFramePr>
        <p:xfrm>
          <a:off x="179511" y="1008666"/>
          <a:ext cx="8507289" cy="4652581"/>
        </p:xfrm>
        <a:graphic>
          <a:graphicData uri="http://schemas.openxmlformats.org/drawingml/2006/table">
            <a:tbl>
              <a:tblPr>
                <a:tableStyleId>{5C22544A-7EE6-4342-B048-85BDC9FD1C3A}</a:tableStyleId>
              </a:tblPr>
              <a:tblGrid>
                <a:gridCol w="3584751">
                  <a:extLst>
                    <a:ext uri="{9D8B030D-6E8A-4147-A177-3AD203B41FA5}">
                      <a16:colId xmlns:a16="http://schemas.microsoft.com/office/drawing/2014/main" xmlns="" val="20000"/>
                    </a:ext>
                  </a:extLst>
                </a:gridCol>
                <a:gridCol w="1415717">
                  <a:extLst>
                    <a:ext uri="{9D8B030D-6E8A-4147-A177-3AD203B41FA5}">
                      <a16:colId xmlns:a16="http://schemas.microsoft.com/office/drawing/2014/main" xmlns="" val="20001"/>
                    </a:ext>
                  </a:extLst>
                </a:gridCol>
                <a:gridCol w="1142964">
                  <a:extLst>
                    <a:ext uri="{9D8B030D-6E8A-4147-A177-3AD203B41FA5}">
                      <a16:colId xmlns:a16="http://schemas.microsoft.com/office/drawing/2014/main" xmlns="" val="20002"/>
                    </a:ext>
                  </a:extLst>
                </a:gridCol>
                <a:gridCol w="1168941">
                  <a:extLst>
                    <a:ext uri="{9D8B030D-6E8A-4147-A177-3AD203B41FA5}">
                      <a16:colId xmlns:a16="http://schemas.microsoft.com/office/drawing/2014/main" xmlns="" val="20003"/>
                    </a:ext>
                  </a:extLst>
                </a:gridCol>
                <a:gridCol w="1194916">
                  <a:extLst>
                    <a:ext uri="{9D8B030D-6E8A-4147-A177-3AD203B41FA5}">
                      <a16:colId xmlns:a16="http://schemas.microsoft.com/office/drawing/2014/main" xmlns="" val="20004"/>
                    </a:ext>
                  </a:extLst>
                </a:gridCol>
              </a:tblGrid>
              <a:tr h="559471">
                <a:tc gridSpan="2">
                  <a:txBody>
                    <a:bodyPr/>
                    <a:lstStyle/>
                    <a:p>
                      <a:pPr algn="l"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gridSpan="3">
                  <a:txBody>
                    <a:bodyPr/>
                    <a:lstStyle/>
                    <a:p>
                      <a:pPr algn="ctr" fontAlgn="b"/>
                      <a:r>
                        <a:rPr lang="en-US" sz="1600" b="1" u="none" strike="noStrike" dirty="0">
                          <a:effectLst/>
                        </a:rPr>
                        <a:t> MTEF Allocation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84730">
                <a:tc>
                  <a:txBody>
                    <a:bodyPr/>
                    <a:lstStyle/>
                    <a:p>
                      <a:pPr algn="l" fontAlgn="ctr"/>
                      <a:r>
                        <a:rPr lang="en-US" sz="1600" b="1" u="none" strike="noStrike" dirty="0">
                          <a:effectLst/>
                        </a:rPr>
                        <a:t> Economic classification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b="1" u="none" strike="noStrike">
                          <a:effectLst/>
                        </a:rPr>
                        <a:t> 2017/18 AENE R'000 </a:t>
                      </a:r>
                      <a:endParaRPr lang="en-US" sz="1600" b="1" i="0" u="none" strike="noStrike">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b="1" u="none" strike="noStrike">
                          <a:effectLst/>
                        </a:rPr>
                        <a:t> 2018/19 R'000 </a:t>
                      </a:r>
                      <a:endParaRPr lang="en-US" sz="1600" b="1" i="0" u="none" strike="noStrike">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b="1" u="none" strike="noStrike" dirty="0">
                          <a:effectLst/>
                        </a:rPr>
                        <a:t> 2019/20 R'000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b="1" u="none" strike="noStrike" dirty="0">
                          <a:effectLst/>
                        </a:rPr>
                        <a:t> 2020/21 R'000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extLst>
                  <a:ext uri="{0D108BD9-81ED-4DB2-BD59-A6C34878D82A}">
                    <a16:rowId xmlns:a16="http://schemas.microsoft.com/office/drawing/2014/main" xmlns="" val="10001"/>
                  </a:ext>
                </a:extLst>
              </a:tr>
              <a:tr h="584730">
                <a:tc>
                  <a:txBody>
                    <a:bodyPr/>
                    <a:lstStyle/>
                    <a:p>
                      <a:pPr algn="l" fontAlgn="b"/>
                      <a:r>
                        <a:rPr lang="en-US" sz="1600" u="none" strike="noStrike" dirty="0">
                          <a:effectLst/>
                        </a:rPr>
                        <a:t> Compensation of employees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437,201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495,553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534,301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574,489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2"/>
                  </a:ext>
                </a:extLst>
              </a:tr>
              <a:tr h="584730">
                <a:tc>
                  <a:txBody>
                    <a:bodyPr/>
                    <a:lstStyle/>
                    <a:p>
                      <a:pPr algn="l" fontAlgn="b"/>
                      <a:r>
                        <a:rPr lang="en-US" sz="1600" u="none" strike="noStrike" dirty="0">
                          <a:effectLst/>
                        </a:rPr>
                        <a:t> Goods and Services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730,130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789,657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782,362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825,393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3"/>
                  </a:ext>
                </a:extLst>
              </a:tr>
              <a:tr h="584730">
                <a:tc>
                  <a:txBody>
                    <a:bodyPr/>
                    <a:lstStyle/>
                    <a:p>
                      <a:pPr algn="l" fontAlgn="b"/>
                      <a:r>
                        <a:rPr lang="en-US" sz="1600" u="none" strike="noStrike" dirty="0">
                          <a:effectLst/>
                        </a:rPr>
                        <a:t> Interest and rent on land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82,734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87,272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91,998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97,058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4"/>
                  </a:ext>
                </a:extLst>
              </a:tr>
              <a:tr h="584730">
                <a:tc>
                  <a:txBody>
                    <a:bodyPr/>
                    <a:lstStyle/>
                    <a:p>
                      <a:pPr algn="l" fontAlgn="b"/>
                      <a:r>
                        <a:rPr lang="en-US" sz="1600" u="none" strike="noStrike" dirty="0">
                          <a:effectLst/>
                        </a:rPr>
                        <a:t> Transfers And Subsidies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1,476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1,561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1,649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1,739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5"/>
                  </a:ext>
                </a:extLst>
              </a:tr>
              <a:tr h="584730">
                <a:tc>
                  <a:txBody>
                    <a:bodyPr/>
                    <a:lstStyle/>
                    <a:p>
                      <a:pPr algn="l" fontAlgn="b"/>
                      <a:r>
                        <a:rPr lang="en-US" sz="1600" u="none" strike="noStrike" dirty="0">
                          <a:effectLst/>
                        </a:rPr>
                        <a:t> Capital Expenditure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305,072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a:effectLst/>
                        </a:rPr>
                        <a:t>                     291,528 </a:t>
                      </a:r>
                      <a:endParaRPr lang="en-US" sz="1600" b="0" i="0" u="none" strike="noStrike">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300,958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tc>
                  <a:txBody>
                    <a:bodyPr/>
                    <a:lstStyle/>
                    <a:p>
                      <a:pPr algn="r" fontAlgn="b"/>
                      <a:r>
                        <a:rPr lang="en-US" sz="1600" u="none" strike="noStrike" dirty="0">
                          <a:effectLst/>
                        </a:rPr>
                        <a:t>                      317,511 </a:t>
                      </a:r>
                      <a:endParaRPr lang="en-US" sz="1600" b="0" i="0" u="none" strike="noStrike" dirty="0">
                        <a:solidFill>
                          <a:srgbClr val="000000"/>
                        </a:solidFill>
                        <a:effectLst/>
                        <a:latin typeface="Calibri" panose="020F0502020204030204" pitchFamily="34" charset="0"/>
                      </a:endParaRPr>
                    </a:p>
                  </a:txBody>
                  <a:tcPr marL="9423" marR="9423" marT="9423" marB="0" anchor="b">
                    <a:solidFill>
                      <a:schemeClr val="bg1">
                        <a:lumMod val="95000"/>
                      </a:schemeClr>
                    </a:solidFill>
                  </a:tcPr>
                </a:tc>
                <a:extLst>
                  <a:ext uri="{0D108BD9-81ED-4DB2-BD59-A6C34878D82A}">
                    <a16:rowId xmlns:a16="http://schemas.microsoft.com/office/drawing/2014/main" xmlns="" val="10006"/>
                  </a:ext>
                </a:extLst>
              </a:tr>
              <a:tr h="584730">
                <a:tc>
                  <a:txBody>
                    <a:bodyPr/>
                    <a:lstStyle/>
                    <a:p>
                      <a:pPr algn="l" fontAlgn="b"/>
                      <a:r>
                        <a:rPr lang="en-US" sz="1600" b="1" u="none" strike="noStrike" dirty="0">
                          <a:effectLst/>
                        </a:rPr>
                        <a:t>Total</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b="1" u="none" strike="noStrike" dirty="0">
                          <a:effectLst/>
                        </a:rPr>
                        <a:t>                          1,556,613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b="1" u="none" strike="noStrike" dirty="0">
                          <a:effectLst/>
                        </a:rPr>
                        <a:t>                 1,665,571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b="1" u="none" strike="noStrike" dirty="0">
                          <a:effectLst/>
                        </a:rPr>
                        <a:t>                  1,711,268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tc>
                  <a:txBody>
                    <a:bodyPr/>
                    <a:lstStyle/>
                    <a:p>
                      <a:pPr algn="r" fontAlgn="ctr"/>
                      <a:r>
                        <a:rPr lang="en-US" sz="1600" b="1" u="none" strike="noStrike" dirty="0">
                          <a:effectLst/>
                        </a:rPr>
                        <a:t>                   1,816,190 </a:t>
                      </a:r>
                      <a:endParaRPr lang="en-US" sz="1600" b="1" i="0" u="none" strike="noStrike" dirty="0">
                        <a:solidFill>
                          <a:srgbClr val="000000"/>
                        </a:solidFill>
                        <a:effectLst/>
                        <a:latin typeface="Calibri" panose="020F0502020204030204" pitchFamily="34" charset="0"/>
                      </a:endParaRPr>
                    </a:p>
                  </a:txBody>
                  <a:tcPr marL="9423" marR="9423" marT="9423" marB="0" anchor="b">
                    <a:solidFill>
                      <a:srgbClr val="00B050"/>
                    </a:solidFill>
                  </a:tcPr>
                </a:tc>
                <a:extLst>
                  <a:ext uri="{0D108BD9-81ED-4DB2-BD59-A6C34878D82A}">
                    <a16:rowId xmlns:a16="http://schemas.microsoft.com/office/drawing/2014/main" xmlns="" val="10007"/>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9</a:t>
            </a:fld>
            <a:endParaRPr lang="en-GB"/>
          </a:p>
        </p:txBody>
      </p:sp>
    </p:spTree>
    <p:extLst>
      <p:ext uri="{BB962C8B-B14F-4D97-AF65-F5344CB8AC3E}">
        <p14:creationId xmlns:p14="http://schemas.microsoft.com/office/powerpoint/2010/main" xmlns="" val="835423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2004:Templates:Presentations:Content:Business Plan</Template>
  <TotalTime>9397</TotalTime>
  <Words>3464</Words>
  <Application>Microsoft Office PowerPoint</Application>
  <PresentationFormat>On-screen Show (4:3)</PresentationFormat>
  <Paragraphs>687</Paragraphs>
  <Slides>38</Slides>
  <Notes>15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Blank Presentation</vt:lpstr>
      <vt:lpstr> </vt:lpstr>
      <vt:lpstr>SITUATION ANALYSIS</vt:lpstr>
      <vt:lpstr>SITUATION ANALYSIS</vt:lpstr>
      <vt:lpstr>SITUATION ANALYSIS</vt:lpstr>
      <vt:lpstr>The focus of the APP in the period under review will amongst  others be covering the following:</vt:lpstr>
      <vt:lpstr>The focus of the APP in the period under review will amongst  others be covering the following:</vt:lpstr>
      <vt:lpstr>The focus of the APP in the period under review will amongst  others be covering the following:</vt:lpstr>
      <vt:lpstr>Programme 1: Administration </vt:lpstr>
      <vt:lpstr>Programme 1: Administration </vt:lpstr>
      <vt:lpstr>Programme 2: International Relations </vt:lpstr>
      <vt:lpstr>Programme 2: International Relations </vt:lpstr>
      <vt:lpstr>Programme 2: International Relations </vt:lpstr>
      <vt:lpstr>Programme 2: International Relations </vt:lpstr>
      <vt:lpstr>Programme 2: International Relations: SADC</vt:lpstr>
      <vt:lpstr>Programme 2: International Relations  Regional Integration</vt:lpstr>
      <vt:lpstr>Programme 2: International Relations </vt:lpstr>
      <vt:lpstr>Programme 3: International Cooperation Sub-programme 3.1: Global Governance </vt:lpstr>
      <vt:lpstr>Programme 3: International Cooperation Sub-programme 3.1: Global Governance </vt:lpstr>
      <vt:lpstr>Programme 3: International Cooperation</vt:lpstr>
      <vt:lpstr>Sub -programme 3.2 Continental Cooperation</vt:lpstr>
      <vt:lpstr>Programme 3 (Continental Cooperation)</vt:lpstr>
      <vt:lpstr>Programme 3 (South – South Cooperation)</vt:lpstr>
      <vt:lpstr>Programme 3 (North – South Cooperation)</vt:lpstr>
      <vt:lpstr>Programme 3: International Cooperation </vt:lpstr>
      <vt:lpstr> Programme 4 Sub-programme 4.1: Public Diplomacy</vt:lpstr>
      <vt:lpstr> Programme 4 Sub-programme 4.2: State Protocol &amp; Consular Services </vt:lpstr>
      <vt:lpstr>Programme 4: Public Diplomacy and State Protocol</vt:lpstr>
      <vt:lpstr>Programme 5: International Transfers</vt:lpstr>
      <vt:lpstr>Programme 5: International Transfers </vt:lpstr>
      <vt:lpstr>Programme 5: International Transfers </vt:lpstr>
      <vt:lpstr>Programme 5: International Transfers </vt:lpstr>
      <vt:lpstr>Programme 5: International Transfers </vt:lpstr>
      <vt:lpstr>2018 MTEF ALLOCATIONS</vt:lpstr>
      <vt:lpstr>2018/19 Budget Pressures</vt:lpstr>
      <vt:lpstr> Compensation of employees  ceiling </vt:lpstr>
      <vt:lpstr>2018/19 MAJOR EVENTS</vt:lpstr>
      <vt:lpstr>Mitigating factors implemented</vt:lpstr>
      <vt:lpstr>Thank you</vt:lpstr>
    </vt:vector>
  </TitlesOfParts>
  <Company>DFA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PUMZA</cp:lastModifiedBy>
  <cp:revision>755</cp:revision>
  <cp:lastPrinted>2018-04-23T12:49:29Z</cp:lastPrinted>
  <dcterms:created xsi:type="dcterms:W3CDTF">2005-10-07T13:50:53Z</dcterms:created>
  <dcterms:modified xsi:type="dcterms:W3CDTF">2018-04-25T12:36:18Z</dcterms:modified>
</cp:coreProperties>
</file>