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72" r:id="rId3"/>
    <p:sldId id="282" r:id="rId4"/>
    <p:sldId id="321" r:id="rId5"/>
    <p:sldId id="317" r:id="rId6"/>
    <p:sldId id="319" r:id="rId7"/>
    <p:sldId id="320" r:id="rId8"/>
    <p:sldId id="278" r:id="rId9"/>
    <p:sldId id="313" r:id="rId10"/>
    <p:sldId id="314" r:id="rId11"/>
    <p:sldId id="307" r:id="rId12"/>
    <p:sldId id="308" r:id="rId13"/>
    <p:sldId id="315" r:id="rId14"/>
    <p:sldId id="305" r:id="rId15"/>
    <p:sldId id="312" r:id="rId16"/>
    <p:sldId id="323" r:id="rId17"/>
    <p:sldId id="316" r:id="rId18"/>
    <p:sldId id="285" r:id="rId19"/>
    <p:sldId id="303" r:id="rId20"/>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1332" y="-10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FEF2B4D-C3F5-4927-9789-F719D8072F13}" type="datetimeFigureOut">
              <a:rPr lang="en-ZA" smtClean="0"/>
              <a:t>2018/04/23</a:t>
            </a:fld>
            <a:endParaRPr lang="en-ZA"/>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E516AAE7-EDDA-4578-9CEC-162E71C7BEB6}" type="slidenum">
              <a:rPr lang="en-ZA" smtClean="0"/>
              <a:t>‹#›</a:t>
            </a:fld>
            <a:endParaRPr lang="en-ZA"/>
          </a:p>
        </p:txBody>
      </p:sp>
    </p:spTree>
    <p:extLst>
      <p:ext uri="{BB962C8B-B14F-4D97-AF65-F5344CB8AC3E}">
        <p14:creationId xmlns:p14="http://schemas.microsoft.com/office/powerpoint/2010/main" val="1499324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FF25E3-0798-4FA4-9660-BC3109CDE36E}" type="datetime1">
              <a:rPr lang="en-US" smtClean="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E1A27E-51D2-364B-80C5-0F2292843484}" type="slidenum">
              <a:rPr lang="en-US" smtClean="0"/>
              <a:t>‹#›</a:t>
            </a:fld>
            <a:endParaRPr lang="en-US" dirty="0"/>
          </a:p>
        </p:txBody>
      </p:sp>
    </p:spTree>
    <p:extLst>
      <p:ext uri="{BB962C8B-B14F-4D97-AF65-F5344CB8AC3E}">
        <p14:creationId xmlns:p14="http://schemas.microsoft.com/office/powerpoint/2010/main" val="3020760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95CF79-26C1-479C-A563-6927E8349C8C}" type="datetime1">
              <a:rPr lang="en-US" smtClean="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E1A27E-51D2-364B-80C5-0F2292843484}" type="slidenum">
              <a:rPr lang="en-US" smtClean="0"/>
              <a:t>‹#›</a:t>
            </a:fld>
            <a:endParaRPr lang="en-US" dirty="0"/>
          </a:p>
        </p:txBody>
      </p:sp>
    </p:spTree>
    <p:extLst>
      <p:ext uri="{BB962C8B-B14F-4D97-AF65-F5344CB8AC3E}">
        <p14:creationId xmlns:p14="http://schemas.microsoft.com/office/powerpoint/2010/main" val="2022243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5D0C7-597B-47AC-BA63-5546C5816DB9}" type="datetime1">
              <a:rPr lang="en-US" smtClean="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E1A27E-51D2-364B-80C5-0F2292843484}" type="slidenum">
              <a:rPr lang="en-US" smtClean="0"/>
              <a:t>‹#›</a:t>
            </a:fld>
            <a:endParaRPr lang="en-US" dirty="0"/>
          </a:p>
        </p:txBody>
      </p:sp>
    </p:spTree>
    <p:extLst>
      <p:ext uri="{BB962C8B-B14F-4D97-AF65-F5344CB8AC3E}">
        <p14:creationId xmlns:p14="http://schemas.microsoft.com/office/powerpoint/2010/main" val="274778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4F0E4-9F6F-4335-9479-894E3606543D}" type="datetime1">
              <a:rPr lang="en-US" smtClean="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E1A27E-51D2-364B-80C5-0F2292843484}" type="slidenum">
              <a:rPr lang="en-US" smtClean="0"/>
              <a:t>‹#›</a:t>
            </a:fld>
            <a:endParaRPr lang="en-US" dirty="0"/>
          </a:p>
        </p:txBody>
      </p:sp>
    </p:spTree>
    <p:extLst>
      <p:ext uri="{BB962C8B-B14F-4D97-AF65-F5344CB8AC3E}">
        <p14:creationId xmlns:p14="http://schemas.microsoft.com/office/powerpoint/2010/main" val="11936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8902C6-4374-41E0-94BF-37EAC060871C}" type="datetime1">
              <a:rPr lang="en-US" smtClean="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E1A27E-51D2-364B-80C5-0F2292843484}" type="slidenum">
              <a:rPr lang="en-US" smtClean="0"/>
              <a:t>‹#›</a:t>
            </a:fld>
            <a:endParaRPr lang="en-US" dirty="0"/>
          </a:p>
        </p:txBody>
      </p:sp>
    </p:spTree>
    <p:extLst>
      <p:ext uri="{BB962C8B-B14F-4D97-AF65-F5344CB8AC3E}">
        <p14:creationId xmlns:p14="http://schemas.microsoft.com/office/powerpoint/2010/main" val="98830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853709-19A4-446E-B61C-01540DB7ECEE}" type="datetime1">
              <a:rPr lang="en-US" smtClean="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E1A27E-51D2-364B-80C5-0F2292843484}" type="slidenum">
              <a:rPr lang="en-US" smtClean="0"/>
              <a:t>‹#›</a:t>
            </a:fld>
            <a:endParaRPr lang="en-US" dirty="0"/>
          </a:p>
        </p:txBody>
      </p:sp>
    </p:spTree>
    <p:extLst>
      <p:ext uri="{BB962C8B-B14F-4D97-AF65-F5344CB8AC3E}">
        <p14:creationId xmlns:p14="http://schemas.microsoft.com/office/powerpoint/2010/main" val="2344669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0BA730-9CEB-493F-83AD-1B155F1A565E}" type="datetime1">
              <a:rPr lang="en-US" smtClean="0"/>
              <a:t>4/23/2018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E1A27E-51D2-364B-80C5-0F2292843484}" type="slidenum">
              <a:rPr lang="en-US" smtClean="0"/>
              <a:t>‹#›</a:t>
            </a:fld>
            <a:endParaRPr lang="en-US" dirty="0"/>
          </a:p>
        </p:txBody>
      </p:sp>
    </p:spTree>
    <p:extLst>
      <p:ext uri="{BB962C8B-B14F-4D97-AF65-F5344CB8AC3E}">
        <p14:creationId xmlns:p14="http://schemas.microsoft.com/office/powerpoint/2010/main" val="2192647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6C2138-FE27-4D59-B5FB-4363D53EF121}" type="datetime1">
              <a:rPr lang="en-US" smtClean="0"/>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E1A27E-51D2-364B-80C5-0F2292843484}" type="slidenum">
              <a:rPr lang="en-US" smtClean="0"/>
              <a:t>‹#›</a:t>
            </a:fld>
            <a:endParaRPr lang="en-US" dirty="0"/>
          </a:p>
        </p:txBody>
      </p:sp>
    </p:spTree>
    <p:extLst>
      <p:ext uri="{BB962C8B-B14F-4D97-AF65-F5344CB8AC3E}">
        <p14:creationId xmlns:p14="http://schemas.microsoft.com/office/powerpoint/2010/main" val="121064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B03510-7A8C-4620-8394-C4BCFF7FD261}" type="datetime1">
              <a:rPr lang="en-US" smtClean="0"/>
              <a:t>4/23/2018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E1A27E-51D2-364B-80C5-0F2292843484}" type="slidenum">
              <a:rPr lang="en-US" smtClean="0"/>
              <a:t>‹#›</a:t>
            </a:fld>
            <a:endParaRPr lang="en-US" dirty="0"/>
          </a:p>
        </p:txBody>
      </p:sp>
    </p:spTree>
    <p:extLst>
      <p:ext uri="{BB962C8B-B14F-4D97-AF65-F5344CB8AC3E}">
        <p14:creationId xmlns:p14="http://schemas.microsoft.com/office/powerpoint/2010/main" val="1410101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134908-0B9E-4DDC-8E80-2DA19E8F3300}" type="datetime1">
              <a:rPr lang="en-US" smtClean="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E1A27E-51D2-364B-80C5-0F2292843484}" type="slidenum">
              <a:rPr lang="en-US" smtClean="0"/>
              <a:t>‹#›</a:t>
            </a:fld>
            <a:endParaRPr lang="en-US" dirty="0"/>
          </a:p>
        </p:txBody>
      </p:sp>
    </p:spTree>
    <p:extLst>
      <p:ext uri="{BB962C8B-B14F-4D97-AF65-F5344CB8AC3E}">
        <p14:creationId xmlns:p14="http://schemas.microsoft.com/office/powerpoint/2010/main" val="1263690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54677-BAE2-453A-856B-065ABAAD132D}" type="datetime1">
              <a:rPr lang="en-US" smtClean="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E1A27E-51D2-364B-80C5-0F2292843484}" type="slidenum">
              <a:rPr lang="en-US" smtClean="0"/>
              <a:t>‹#›</a:t>
            </a:fld>
            <a:endParaRPr lang="en-US" dirty="0"/>
          </a:p>
        </p:txBody>
      </p:sp>
    </p:spTree>
    <p:extLst>
      <p:ext uri="{BB962C8B-B14F-4D97-AF65-F5344CB8AC3E}">
        <p14:creationId xmlns:p14="http://schemas.microsoft.com/office/powerpoint/2010/main" val="3340089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5B302A-E05F-4710-B392-CCF8E3F5F67B}" type="datetime1">
              <a:rPr lang="en-US" smtClean="0"/>
              <a:t>4/23/2018</a:t>
            </a:fld>
            <a:endParaRPr lang="en-US"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E1A27E-51D2-364B-80C5-0F2292843484}" type="slidenum">
              <a:rPr lang="en-US" smtClean="0"/>
              <a:t>‹#›</a:t>
            </a:fld>
            <a:endParaRPr lang="en-US" dirty="0"/>
          </a:p>
        </p:txBody>
      </p:sp>
    </p:spTree>
    <p:extLst>
      <p:ext uri="{BB962C8B-B14F-4D97-AF65-F5344CB8AC3E}">
        <p14:creationId xmlns:p14="http://schemas.microsoft.com/office/powerpoint/2010/main" val="572223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e dti presentati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906000" cy="6858000"/>
          </a:xfrm>
          <a:prstGeom prst="rect">
            <a:avLst/>
          </a:prstGeom>
        </p:spPr>
      </p:pic>
      <p:sp>
        <p:nvSpPr>
          <p:cNvPr id="9" name="Title 1"/>
          <p:cNvSpPr>
            <a:spLocks noGrp="1"/>
          </p:cNvSpPr>
          <p:nvPr>
            <p:ph type="ctrTitle"/>
          </p:nvPr>
        </p:nvSpPr>
        <p:spPr>
          <a:xfrm>
            <a:off x="742950" y="1592873"/>
            <a:ext cx="8420100" cy="1470025"/>
          </a:xfrm>
        </p:spPr>
        <p:txBody>
          <a:bodyPr>
            <a:normAutofit/>
          </a:bodyPr>
          <a:lstStyle/>
          <a:p>
            <a:r>
              <a:rPr lang="en-US" sz="3600" b="1" dirty="0" smtClean="0"/>
              <a:t>Presentation to  Portfolio Committee on Trade &amp; Industry</a:t>
            </a:r>
            <a:endParaRPr lang="en-US" sz="3600" b="1" dirty="0"/>
          </a:p>
        </p:txBody>
      </p:sp>
      <p:sp>
        <p:nvSpPr>
          <p:cNvPr id="10" name="Subtitle 2"/>
          <p:cNvSpPr>
            <a:spLocks noGrp="1"/>
          </p:cNvSpPr>
          <p:nvPr>
            <p:ph type="subTitle" idx="1"/>
          </p:nvPr>
        </p:nvSpPr>
        <p:spPr>
          <a:xfrm>
            <a:off x="1485899" y="3266768"/>
            <a:ext cx="7237771" cy="2635268"/>
          </a:xfrm>
        </p:spPr>
        <p:txBody>
          <a:bodyPr>
            <a:normAutofit fontScale="92500" lnSpcReduction="20000"/>
          </a:bodyPr>
          <a:lstStyle/>
          <a:p>
            <a:r>
              <a:rPr lang="en-US" sz="2800" b="1" dirty="0" smtClean="0">
                <a:solidFill>
                  <a:schemeClr val="tx1"/>
                </a:solidFill>
              </a:rPr>
              <a:t>Sugar Industry Report </a:t>
            </a:r>
          </a:p>
          <a:p>
            <a:r>
              <a:rPr lang="en-ZA" dirty="0"/>
              <a:t>Follow-up meeting on issues raised during sugar industry oversight visit </a:t>
            </a:r>
            <a:endParaRPr lang="en-ZA" sz="2800" b="1" dirty="0" smtClean="0">
              <a:solidFill>
                <a:schemeClr val="tx1"/>
              </a:solidFill>
            </a:endParaRPr>
          </a:p>
          <a:p>
            <a:endParaRPr lang="en-ZA" sz="2800" dirty="0" smtClean="0">
              <a:solidFill>
                <a:schemeClr val="tx1"/>
              </a:solidFill>
            </a:endParaRPr>
          </a:p>
          <a:p>
            <a:r>
              <a:rPr lang="en-ZA" sz="2800" dirty="0" smtClean="0">
                <a:solidFill>
                  <a:schemeClr val="tx1"/>
                </a:solidFill>
              </a:rPr>
              <a:t>24 April  2018</a:t>
            </a:r>
          </a:p>
          <a:p>
            <a:r>
              <a:rPr lang="en-US" sz="2800" dirty="0" smtClean="0">
                <a:solidFill>
                  <a:schemeClr val="tx1"/>
                </a:solidFill>
              </a:rPr>
              <a:t>Parliament , Cape Town</a:t>
            </a:r>
            <a:endParaRPr lang="en-ZA" sz="2800" dirty="0" smtClean="0">
              <a:solidFill>
                <a:schemeClr val="tx1"/>
              </a:solidFill>
            </a:endParaRPr>
          </a:p>
        </p:txBody>
      </p:sp>
      <p:sp>
        <p:nvSpPr>
          <p:cNvPr id="3" name="Slide Number Placeholder 2"/>
          <p:cNvSpPr>
            <a:spLocks noGrp="1"/>
          </p:cNvSpPr>
          <p:nvPr>
            <p:ph type="sldNum" sz="quarter" idx="12"/>
          </p:nvPr>
        </p:nvSpPr>
        <p:spPr/>
        <p:txBody>
          <a:bodyPr/>
          <a:lstStyle/>
          <a:p>
            <a:fld id="{08E1A27E-51D2-364B-80C5-0F2292843484}" type="slidenum">
              <a:rPr lang="en-US" smtClean="0"/>
              <a:t>1</a:t>
            </a:fld>
            <a:endParaRPr lang="en-US" dirty="0"/>
          </a:p>
        </p:txBody>
      </p:sp>
    </p:spTree>
    <p:extLst>
      <p:ext uri="{BB962C8B-B14F-4D97-AF65-F5344CB8AC3E}">
        <p14:creationId xmlns:p14="http://schemas.microsoft.com/office/powerpoint/2010/main" val="2166390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a:t>Sugar Industry Consultation Process</a:t>
            </a:r>
            <a:r>
              <a:rPr lang="en-ZA" dirty="0"/>
              <a:t/>
            </a:r>
            <a:br>
              <a:rPr lang="en-ZA" dirty="0"/>
            </a:br>
            <a:endParaRPr lang="en-ZA" dirty="0"/>
          </a:p>
        </p:txBody>
      </p:sp>
      <p:sp>
        <p:nvSpPr>
          <p:cNvPr id="3" name="Content Placeholder 2"/>
          <p:cNvSpPr>
            <a:spLocks noGrp="1"/>
          </p:cNvSpPr>
          <p:nvPr>
            <p:ph idx="1"/>
          </p:nvPr>
        </p:nvSpPr>
        <p:spPr/>
        <p:txBody>
          <a:bodyPr>
            <a:normAutofit fontScale="70000" lnSpcReduction="20000"/>
          </a:bodyPr>
          <a:lstStyle/>
          <a:p>
            <a:pPr lvl="0" algn="just">
              <a:buFont typeface="Wingdings" panose="05000000000000000000" pitchFamily="2" charset="2"/>
              <a:buChar char="§"/>
            </a:pPr>
            <a:r>
              <a:rPr lang="en-ZA" dirty="0"/>
              <a:t>SASA Special Delegates meeting held on 5</a:t>
            </a:r>
            <a:r>
              <a:rPr lang="en-ZA" baseline="30000" dirty="0"/>
              <a:t>th</a:t>
            </a:r>
            <a:r>
              <a:rPr lang="en-ZA" dirty="0"/>
              <a:t> February 2018 in </a:t>
            </a:r>
            <a:r>
              <a:rPr lang="en-ZA" dirty="0" err="1"/>
              <a:t>KwaShukela</a:t>
            </a:r>
            <a:r>
              <a:rPr lang="en-ZA" dirty="0"/>
              <a:t>, </a:t>
            </a:r>
            <a:r>
              <a:rPr lang="en-ZA" dirty="0" smtClean="0"/>
              <a:t>KZN. </a:t>
            </a:r>
          </a:p>
          <a:p>
            <a:pPr marL="0" lvl="0" indent="0" algn="just">
              <a:buNone/>
            </a:pPr>
            <a:endParaRPr lang="en-ZA" dirty="0"/>
          </a:p>
          <a:p>
            <a:pPr marL="0" indent="0" algn="just">
              <a:buNone/>
            </a:pPr>
            <a:r>
              <a:rPr lang="en-ZA" b="1" dirty="0"/>
              <a:t>   </a:t>
            </a:r>
            <a:r>
              <a:rPr lang="en-ZA" b="1" dirty="0" smtClean="0"/>
              <a:t>	</a:t>
            </a:r>
            <a:r>
              <a:rPr lang="en-ZA" b="1" dirty="0" smtClean="0"/>
              <a:t>- Outcome</a:t>
            </a:r>
            <a:r>
              <a:rPr lang="en-ZA" dirty="0"/>
              <a:t>: Ratified the draft documents incorporating the amendments </a:t>
            </a:r>
            <a:r>
              <a:rPr lang="en-ZA" dirty="0" smtClean="0"/>
              <a:t>  	made </a:t>
            </a:r>
            <a:r>
              <a:rPr lang="en-ZA" dirty="0"/>
              <a:t>by SASA Council</a:t>
            </a:r>
            <a:r>
              <a:rPr lang="en-ZA" dirty="0" smtClean="0"/>
              <a:t>.</a:t>
            </a:r>
          </a:p>
          <a:p>
            <a:pPr marL="0" indent="0" algn="just">
              <a:buNone/>
            </a:pPr>
            <a:endParaRPr lang="en-ZA" dirty="0"/>
          </a:p>
          <a:p>
            <a:pPr lvl="0" algn="just">
              <a:buFont typeface="Wingdings" panose="05000000000000000000" pitchFamily="2" charset="2"/>
              <a:buChar char="§"/>
            </a:pPr>
            <a:r>
              <a:rPr lang="en-ZA" dirty="0"/>
              <a:t>On 15 March 2018, SASA Council agreed on transitional arrangements pending the gazetting of the amended SASA Constitution and </a:t>
            </a:r>
            <a:r>
              <a:rPr lang="en-ZA" dirty="0" smtClean="0"/>
              <a:t>SIA.</a:t>
            </a:r>
            <a:endParaRPr lang="en-ZA" dirty="0" smtClean="0"/>
          </a:p>
          <a:p>
            <a:pPr marL="0" lvl="0" indent="0" algn="just">
              <a:buNone/>
            </a:pPr>
            <a:endParaRPr lang="en-ZA" dirty="0"/>
          </a:p>
          <a:p>
            <a:pPr algn="just">
              <a:buFont typeface="Wingdings" panose="05000000000000000000" pitchFamily="2" charset="2"/>
              <a:buChar char="§"/>
            </a:pPr>
            <a:r>
              <a:rPr lang="en-ZA" dirty="0"/>
              <a:t>On </a:t>
            </a:r>
            <a:r>
              <a:rPr lang="en-ZA" dirty="0" smtClean="0"/>
              <a:t>16 </a:t>
            </a:r>
            <a:r>
              <a:rPr lang="en-ZA" dirty="0"/>
              <a:t>April 2018, the Delegates of the South African Sugar Association as well as </a:t>
            </a:r>
            <a:r>
              <a:rPr lang="en-ZA" dirty="0" smtClean="0"/>
              <a:t>representatives of </a:t>
            </a:r>
            <a:r>
              <a:rPr lang="en-ZA" dirty="0"/>
              <a:t>the South African </a:t>
            </a:r>
            <a:r>
              <a:rPr lang="en-ZA" dirty="0" smtClean="0"/>
              <a:t>Farmers </a:t>
            </a:r>
            <a:r>
              <a:rPr lang="en-ZA" dirty="0"/>
              <a:t>Development Association, approved the amendments to the SASA Constitution and the Sugar Industry Agreement, 2000 and agreed that the amendments be submitted to the Department of Trade and Industry for approval and promulgation in the Government Gazette.</a:t>
            </a:r>
          </a:p>
        </p:txBody>
      </p:sp>
      <p:sp>
        <p:nvSpPr>
          <p:cNvPr id="5" name="Slide Number Placeholder 4"/>
          <p:cNvSpPr>
            <a:spLocks noGrp="1"/>
          </p:cNvSpPr>
          <p:nvPr>
            <p:ph type="sldNum" sz="quarter" idx="12"/>
          </p:nvPr>
        </p:nvSpPr>
        <p:spPr/>
        <p:txBody>
          <a:bodyPr/>
          <a:lstStyle/>
          <a:p>
            <a:fld id="{08E1A27E-51D2-364B-80C5-0F2292843484}" type="slidenum">
              <a:rPr lang="en-US" smtClean="0"/>
              <a:t>10</a:t>
            </a:fld>
            <a:endParaRPr lang="en-US" dirty="0"/>
          </a:p>
        </p:txBody>
      </p:sp>
    </p:spTree>
    <p:extLst>
      <p:ext uri="{BB962C8B-B14F-4D97-AF65-F5344CB8AC3E}">
        <p14:creationId xmlns:p14="http://schemas.microsoft.com/office/powerpoint/2010/main" val="1248997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8871" y="271985"/>
            <a:ext cx="2999210" cy="1257925"/>
          </a:xfrm>
          <a:ln>
            <a:solidFill>
              <a:schemeClr val="tx1"/>
            </a:solidFill>
          </a:ln>
        </p:spPr>
        <p:txBody>
          <a:bodyPr>
            <a:normAutofit/>
          </a:bodyPr>
          <a:lstStyle/>
          <a:p>
            <a:r>
              <a:rPr lang="en-ZA" sz="1200" b="1" dirty="0"/>
              <a:t>SASA DELEGATES</a:t>
            </a:r>
            <a:br>
              <a:rPr lang="en-ZA" sz="1200" b="1" dirty="0"/>
            </a:br>
            <a:r>
              <a:rPr lang="en-ZA" sz="1200" dirty="0"/>
              <a:t>Independent Chairperson</a:t>
            </a:r>
            <a:br>
              <a:rPr lang="en-ZA" sz="1200" dirty="0"/>
            </a:br>
            <a:r>
              <a:rPr lang="en-ZA" sz="1200" dirty="0"/>
              <a:t>Qualified majority 70%</a:t>
            </a:r>
            <a:br>
              <a:rPr lang="en-ZA" sz="1200" dirty="0"/>
            </a:br>
            <a:r>
              <a:rPr lang="en-ZA" sz="1200" dirty="0"/>
              <a:t>24 appointed by CFF</a:t>
            </a:r>
            <a:br>
              <a:rPr lang="en-ZA" sz="1200" dirty="0"/>
            </a:br>
            <a:r>
              <a:rPr lang="en-ZA" sz="1200" dirty="0"/>
              <a:t>24 appointed by SMRF</a:t>
            </a:r>
          </a:p>
        </p:txBody>
      </p:sp>
      <p:sp>
        <p:nvSpPr>
          <p:cNvPr id="4" name="Title 1"/>
          <p:cNvSpPr txBox="1">
            <a:spLocks/>
          </p:cNvSpPr>
          <p:nvPr/>
        </p:nvSpPr>
        <p:spPr>
          <a:xfrm>
            <a:off x="6609184" y="2204864"/>
            <a:ext cx="2439888" cy="1224136"/>
          </a:xfrm>
          <a:prstGeom prst="rect">
            <a:avLst/>
          </a:prstGeom>
          <a:ln>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1200" b="1" dirty="0"/>
              <a:t>Sugar Milling &amp; Refining</a:t>
            </a:r>
            <a:br>
              <a:rPr lang="en-ZA" sz="1200" b="1" dirty="0"/>
            </a:br>
            <a:r>
              <a:rPr lang="en-ZA" sz="1200" b="1" dirty="0"/>
              <a:t>Federation (SMRF)</a:t>
            </a:r>
          </a:p>
          <a:p>
            <a:endParaRPr lang="en-ZA" sz="1200" b="1" dirty="0"/>
          </a:p>
          <a:p>
            <a:pPr algn="l"/>
            <a:r>
              <a:rPr lang="en-ZA" sz="1200" dirty="0"/>
              <a:t>Independent Chairperson </a:t>
            </a:r>
          </a:p>
          <a:p>
            <a:pPr algn="l"/>
            <a:r>
              <a:rPr lang="en-ZA" sz="1200" dirty="0"/>
              <a:t>24 Directors</a:t>
            </a:r>
          </a:p>
          <a:p>
            <a:pPr algn="l"/>
            <a:endParaRPr lang="en-ZA" sz="1200" dirty="0"/>
          </a:p>
        </p:txBody>
      </p:sp>
      <p:sp>
        <p:nvSpPr>
          <p:cNvPr id="5" name="Title 1"/>
          <p:cNvSpPr txBox="1">
            <a:spLocks/>
          </p:cNvSpPr>
          <p:nvPr/>
        </p:nvSpPr>
        <p:spPr>
          <a:xfrm>
            <a:off x="928936" y="2204864"/>
            <a:ext cx="2221632" cy="1224136"/>
          </a:xfrm>
          <a:prstGeom prst="rect">
            <a:avLst/>
          </a:prstGeom>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1200" b="1" dirty="0"/>
              <a:t>Cane Farmers’ Federation</a:t>
            </a:r>
          </a:p>
          <a:p>
            <a:r>
              <a:rPr lang="en-ZA" sz="1200" b="1" dirty="0"/>
              <a:t>(CFF)</a:t>
            </a:r>
          </a:p>
          <a:p>
            <a:endParaRPr lang="en-ZA" sz="1200" b="1" dirty="0"/>
          </a:p>
          <a:p>
            <a:pPr algn="l"/>
            <a:r>
              <a:rPr lang="en-ZA" sz="1200" dirty="0"/>
              <a:t>Independent Chairperson</a:t>
            </a:r>
          </a:p>
          <a:p>
            <a:pPr algn="l"/>
            <a:r>
              <a:rPr lang="en-ZA" sz="1200" dirty="0"/>
              <a:t>24 Directors</a:t>
            </a:r>
          </a:p>
          <a:p>
            <a:pPr algn="l"/>
            <a:endParaRPr lang="en-ZA" sz="1200" dirty="0"/>
          </a:p>
        </p:txBody>
      </p:sp>
      <p:sp>
        <p:nvSpPr>
          <p:cNvPr id="6" name="Title 1"/>
          <p:cNvSpPr txBox="1">
            <a:spLocks/>
          </p:cNvSpPr>
          <p:nvPr/>
        </p:nvSpPr>
        <p:spPr>
          <a:xfrm>
            <a:off x="928936" y="4362674"/>
            <a:ext cx="999728" cy="362471"/>
          </a:xfrm>
          <a:prstGeom prst="rect">
            <a:avLst/>
          </a:prstGeom>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1400" b="1" dirty="0"/>
              <a:t>SACGA</a:t>
            </a:r>
          </a:p>
        </p:txBody>
      </p:sp>
      <p:sp>
        <p:nvSpPr>
          <p:cNvPr id="7" name="Title 1"/>
          <p:cNvSpPr txBox="1">
            <a:spLocks/>
          </p:cNvSpPr>
          <p:nvPr/>
        </p:nvSpPr>
        <p:spPr>
          <a:xfrm>
            <a:off x="2009056" y="4362674"/>
            <a:ext cx="999728" cy="362471"/>
          </a:xfrm>
          <a:prstGeom prst="rect">
            <a:avLst/>
          </a:prstGeom>
          <a:solidFill>
            <a:schemeClr val="accent2">
              <a:lumMod val="20000"/>
              <a:lumOff val="80000"/>
            </a:schemeClr>
          </a:solidFill>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1400" b="1" dirty="0"/>
              <a:t>SAFDA</a:t>
            </a:r>
          </a:p>
        </p:txBody>
      </p:sp>
      <p:sp>
        <p:nvSpPr>
          <p:cNvPr id="9" name="Title 1"/>
          <p:cNvSpPr txBox="1">
            <a:spLocks/>
          </p:cNvSpPr>
          <p:nvPr/>
        </p:nvSpPr>
        <p:spPr>
          <a:xfrm>
            <a:off x="6617568" y="4362674"/>
            <a:ext cx="999728" cy="362471"/>
          </a:xfrm>
          <a:prstGeom prst="rect">
            <a:avLst/>
          </a:prstGeom>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1400" b="1" dirty="0"/>
              <a:t>SASMA</a:t>
            </a:r>
          </a:p>
        </p:txBody>
      </p:sp>
      <p:sp>
        <p:nvSpPr>
          <p:cNvPr id="10" name="Title 1"/>
          <p:cNvSpPr txBox="1">
            <a:spLocks/>
          </p:cNvSpPr>
          <p:nvPr/>
        </p:nvSpPr>
        <p:spPr>
          <a:xfrm>
            <a:off x="8057728" y="4362674"/>
            <a:ext cx="999728" cy="362471"/>
          </a:xfrm>
          <a:prstGeom prst="rect">
            <a:avLst/>
          </a:prstGeom>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1400" b="1" dirty="0"/>
              <a:t>Others</a:t>
            </a:r>
          </a:p>
        </p:txBody>
      </p:sp>
      <p:sp>
        <p:nvSpPr>
          <p:cNvPr id="11" name="Title 1"/>
          <p:cNvSpPr txBox="1">
            <a:spLocks/>
          </p:cNvSpPr>
          <p:nvPr/>
        </p:nvSpPr>
        <p:spPr>
          <a:xfrm>
            <a:off x="3089176" y="4362674"/>
            <a:ext cx="999728" cy="362471"/>
          </a:xfrm>
          <a:prstGeom prst="rect">
            <a:avLst/>
          </a:prstGeom>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1400" b="1" dirty="0"/>
              <a:t>Others</a:t>
            </a:r>
          </a:p>
        </p:txBody>
      </p:sp>
      <p:sp>
        <p:nvSpPr>
          <p:cNvPr id="12" name="Title 1"/>
          <p:cNvSpPr txBox="1">
            <a:spLocks/>
          </p:cNvSpPr>
          <p:nvPr/>
        </p:nvSpPr>
        <p:spPr>
          <a:xfrm>
            <a:off x="928936" y="4797153"/>
            <a:ext cx="999728" cy="362471"/>
          </a:xfrm>
          <a:prstGeom prst="rect">
            <a:avLst/>
          </a:prstGeom>
          <a:ln>
            <a:solidFill>
              <a:schemeClr val="tx1"/>
            </a:solidFill>
          </a:ln>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1400" dirty="0"/>
              <a:t>SACGA</a:t>
            </a:r>
          </a:p>
          <a:p>
            <a:r>
              <a:rPr lang="en-ZA" sz="1400" dirty="0"/>
              <a:t>Board</a:t>
            </a:r>
          </a:p>
        </p:txBody>
      </p:sp>
      <p:sp>
        <p:nvSpPr>
          <p:cNvPr id="13" name="Title 1"/>
          <p:cNvSpPr txBox="1">
            <a:spLocks/>
          </p:cNvSpPr>
          <p:nvPr/>
        </p:nvSpPr>
        <p:spPr>
          <a:xfrm>
            <a:off x="928936" y="5229201"/>
            <a:ext cx="999728" cy="362471"/>
          </a:xfrm>
          <a:prstGeom prst="rect">
            <a:avLst/>
          </a:prstGeom>
          <a:ln>
            <a:solidFill>
              <a:schemeClr val="tx1"/>
            </a:solidFill>
          </a:ln>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1400" dirty="0"/>
              <a:t>SACGA</a:t>
            </a:r>
          </a:p>
          <a:p>
            <a:r>
              <a:rPr lang="en-ZA" sz="1400" dirty="0"/>
              <a:t>Congress</a:t>
            </a:r>
          </a:p>
        </p:txBody>
      </p:sp>
      <p:sp>
        <p:nvSpPr>
          <p:cNvPr id="14" name="Title 1"/>
          <p:cNvSpPr txBox="1">
            <a:spLocks/>
          </p:cNvSpPr>
          <p:nvPr/>
        </p:nvSpPr>
        <p:spPr>
          <a:xfrm>
            <a:off x="928936" y="5661249"/>
            <a:ext cx="999728" cy="399319"/>
          </a:xfrm>
          <a:prstGeom prst="rect">
            <a:avLst/>
          </a:prstGeom>
          <a:ln>
            <a:solidFill>
              <a:schemeClr val="tx1"/>
            </a:solidFill>
          </a:ln>
        </p:spPr>
        <p:txBody>
          <a:bodyPr vert="horz" lIns="91440" tIns="45720" rIns="91440" bIns="45720" rtlCol="0"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1400" dirty="0"/>
              <a:t>14 Local Grower Councils</a:t>
            </a:r>
          </a:p>
          <a:p>
            <a:r>
              <a:rPr lang="en-ZA" sz="1400" dirty="0"/>
              <a:t>Board</a:t>
            </a:r>
          </a:p>
        </p:txBody>
      </p:sp>
      <p:sp>
        <p:nvSpPr>
          <p:cNvPr id="22" name="TextBox 21"/>
          <p:cNvSpPr txBox="1"/>
          <p:nvPr/>
        </p:nvSpPr>
        <p:spPr>
          <a:xfrm>
            <a:off x="920552" y="3574758"/>
            <a:ext cx="3168352" cy="646331"/>
          </a:xfrm>
          <a:prstGeom prst="rect">
            <a:avLst/>
          </a:prstGeom>
          <a:solidFill>
            <a:srgbClr val="FFFFCC"/>
          </a:solidFill>
          <a:ln>
            <a:solidFill>
              <a:schemeClr val="accent2">
                <a:lumMod val="75000"/>
              </a:schemeClr>
            </a:solidFill>
          </a:ln>
        </p:spPr>
        <p:txBody>
          <a:bodyPr wrap="square" rtlCol="0">
            <a:spAutoFit/>
          </a:bodyPr>
          <a:lstStyle/>
          <a:p>
            <a:r>
              <a:rPr lang="en-ZA" sz="1200" u="sng" dirty="0">
                <a:solidFill>
                  <a:schemeClr val="accent2">
                    <a:lumMod val="75000"/>
                  </a:schemeClr>
                </a:solidFill>
              </a:rPr>
              <a:t>Representation proportionate to</a:t>
            </a:r>
            <a:r>
              <a:rPr lang="en-ZA" sz="1200" dirty="0">
                <a:solidFill>
                  <a:schemeClr val="accent2">
                    <a:lumMod val="75000"/>
                  </a:schemeClr>
                </a:solidFill>
              </a:rPr>
              <a:t> :- </a:t>
            </a:r>
          </a:p>
          <a:p>
            <a:pPr marL="171450" indent="-171450">
              <a:buFont typeface="Arial" panose="020B0604020202020204" pitchFamily="34" charset="0"/>
              <a:buChar char="•"/>
            </a:pPr>
            <a:r>
              <a:rPr lang="en-ZA" sz="1200" dirty="0">
                <a:solidFill>
                  <a:schemeClr val="accent6">
                    <a:lumMod val="75000"/>
                  </a:schemeClr>
                </a:solidFill>
              </a:rPr>
              <a:t>50% </a:t>
            </a:r>
            <a:r>
              <a:rPr lang="en-ZA" sz="1200" dirty="0">
                <a:solidFill>
                  <a:schemeClr val="accent2">
                    <a:lumMod val="75000"/>
                  </a:schemeClr>
                </a:solidFill>
              </a:rPr>
              <a:t>basis cane deliveries</a:t>
            </a:r>
          </a:p>
          <a:p>
            <a:pPr marL="171450" indent="-171450">
              <a:buFont typeface="Arial" panose="020B0604020202020204" pitchFamily="34" charset="0"/>
              <a:buChar char="•"/>
            </a:pPr>
            <a:r>
              <a:rPr lang="en-ZA" sz="1200" dirty="0">
                <a:solidFill>
                  <a:schemeClr val="accent6">
                    <a:lumMod val="75000"/>
                  </a:schemeClr>
                </a:solidFill>
              </a:rPr>
              <a:t>50% </a:t>
            </a:r>
            <a:r>
              <a:rPr lang="en-ZA" sz="1200" dirty="0">
                <a:solidFill>
                  <a:schemeClr val="accent2">
                    <a:lumMod val="75000"/>
                  </a:schemeClr>
                </a:solidFill>
              </a:rPr>
              <a:t>basis membership</a:t>
            </a:r>
          </a:p>
        </p:txBody>
      </p:sp>
      <p:cxnSp>
        <p:nvCxnSpPr>
          <p:cNvPr id="24" name="Straight Connector 23"/>
          <p:cNvCxnSpPr>
            <a:stCxn id="5" idx="0"/>
            <a:endCxn id="2" idx="2"/>
          </p:cNvCxnSpPr>
          <p:nvPr/>
        </p:nvCxnSpPr>
        <p:spPr>
          <a:xfrm flipV="1">
            <a:off x="2039752" y="1529910"/>
            <a:ext cx="2828724" cy="6749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4" idx="0"/>
            <a:endCxn id="2" idx="2"/>
          </p:cNvCxnSpPr>
          <p:nvPr/>
        </p:nvCxnSpPr>
        <p:spPr>
          <a:xfrm flipH="1" flipV="1">
            <a:off x="4868476" y="1529910"/>
            <a:ext cx="2960652" cy="6749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915996" y="1772816"/>
            <a:ext cx="452368" cy="276999"/>
          </a:xfrm>
          <a:prstGeom prst="rect">
            <a:avLst/>
          </a:prstGeom>
          <a:solidFill>
            <a:schemeClr val="bg1"/>
          </a:solidFill>
          <a:ln>
            <a:solidFill>
              <a:schemeClr val="tx1"/>
            </a:solidFill>
          </a:ln>
        </p:spPr>
        <p:txBody>
          <a:bodyPr wrap="none" rtlCol="0">
            <a:spAutoFit/>
          </a:bodyPr>
          <a:lstStyle/>
          <a:p>
            <a:r>
              <a:rPr lang="en-ZA" sz="1200" dirty="0"/>
              <a:t>50%</a:t>
            </a:r>
          </a:p>
        </p:txBody>
      </p:sp>
      <p:sp>
        <p:nvSpPr>
          <p:cNvPr id="15" name="TextBox 14"/>
          <p:cNvSpPr txBox="1"/>
          <p:nvPr/>
        </p:nvSpPr>
        <p:spPr>
          <a:xfrm>
            <a:off x="3374936" y="1772817"/>
            <a:ext cx="452368" cy="276999"/>
          </a:xfrm>
          <a:prstGeom prst="rect">
            <a:avLst/>
          </a:prstGeom>
          <a:solidFill>
            <a:schemeClr val="bg1"/>
          </a:solidFill>
          <a:ln>
            <a:solidFill>
              <a:schemeClr val="tx1"/>
            </a:solidFill>
          </a:ln>
        </p:spPr>
        <p:txBody>
          <a:bodyPr wrap="none" rtlCol="0">
            <a:spAutoFit/>
          </a:bodyPr>
          <a:lstStyle/>
          <a:p>
            <a:r>
              <a:rPr lang="en-ZA" sz="1200" dirty="0"/>
              <a:t>50%</a:t>
            </a:r>
          </a:p>
        </p:txBody>
      </p:sp>
      <p:sp>
        <p:nvSpPr>
          <p:cNvPr id="28" name="Title 1"/>
          <p:cNvSpPr txBox="1">
            <a:spLocks/>
          </p:cNvSpPr>
          <p:nvPr/>
        </p:nvSpPr>
        <p:spPr>
          <a:xfrm>
            <a:off x="3368872" y="2204864"/>
            <a:ext cx="3024289" cy="1224136"/>
          </a:xfrm>
          <a:prstGeom prst="rect">
            <a:avLst/>
          </a:prstGeom>
          <a:ln>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1200" b="1" dirty="0"/>
              <a:t>SASA COUNCIL</a:t>
            </a:r>
          </a:p>
          <a:p>
            <a:pPr algn="l"/>
            <a:r>
              <a:rPr lang="en-ZA" sz="1200" dirty="0"/>
              <a:t>Independent Chairperson</a:t>
            </a:r>
          </a:p>
          <a:p>
            <a:pPr algn="l"/>
            <a:r>
              <a:rPr lang="en-ZA" sz="1200" dirty="0">
                <a:solidFill>
                  <a:schemeClr val="accent6">
                    <a:lumMod val="75000"/>
                  </a:schemeClr>
                </a:solidFill>
              </a:rPr>
              <a:t>DTI observer status at all Council meetings</a:t>
            </a:r>
            <a:br>
              <a:rPr lang="en-ZA" sz="1200" dirty="0">
                <a:solidFill>
                  <a:schemeClr val="accent6">
                    <a:lumMod val="75000"/>
                  </a:schemeClr>
                </a:solidFill>
              </a:rPr>
            </a:br>
            <a:r>
              <a:rPr lang="en-ZA" sz="1200" dirty="0"/>
              <a:t>Qualified majority 70%</a:t>
            </a:r>
          </a:p>
          <a:p>
            <a:pPr algn="l"/>
            <a:r>
              <a:rPr lang="en-ZA" sz="1200" dirty="0"/>
              <a:t>16 Councillors nominated by CFF Delegates</a:t>
            </a:r>
          </a:p>
          <a:p>
            <a:pPr algn="l"/>
            <a:r>
              <a:rPr lang="en-ZA" sz="1200" dirty="0"/>
              <a:t>16 Councillors nominated by SMRF Delegates</a:t>
            </a:r>
          </a:p>
        </p:txBody>
      </p:sp>
      <p:cxnSp>
        <p:nvCxnSpPr>
          <p:cNvPr id="33" name="Straight Connector 32"/>
          <p:cNvCxnSpPr>
            <a:stCxn id="28" idx="0"/>
            <a:endCxn id="2" idx="2"/>
          </p:cNvCxnSpPr>
          <p:nvPr/>
        </p:nvCxnSpPr>
        <p:spPr>
          <a:xfrm flipH="1" flipV="1">
            <a:off x="4868476" y="1529910"/>
            <a:ext cx="12540" cy="6749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8" idx="1"/>
            <a:endCxn id="5" idx="3"/>
          </p:cNvCxnSpPr>
          <p:nvPr/>
        </p:nvCxnSpPr>
        <p:spPr>
          <a:xfrm flipH="1">
            <a:off x="3150569" y="2816932"/>
            <a:ext cx="21830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4" idx="1"/>
            <a:endCxn id="28" idx="3"/>
          </p:cNvCxnSpPr>
          <p:nvPr/>
        </p:nvCxnSpPr>
        <p:spPr>
          <a:xfrm flipH="1">
            <a:off x="6393160" y="2816932"/>
            <a:ext cx="21602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Title 1"/>
          <p:cNvSpPr txBox="1">
            <a:spLocks/>
          </p:cNvSpPr>
          <p:nvPr/>
        </p:nvSpPr>
        <p:spPr>
          <a:xfrm>
            <a:off x="6617568" y="4797153"/>
            <a:ext cx="999728" cy="362471"/>
          </a:xfrm>
          <a:prstGeom prst="rect">
            <a:avLst/>
          </a:prstGeom>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1200" dirty="0"/>
              <a:t>14 Mills</a:t>
            </a:r>
          </a:p>
        </p:txBody>
      </p:sp>
      <p:sp>
        <p:nvSpPr>
          <p:cNvPr id="3" name="TextBox 2"/>
          <p:cNvSpPr txBox="1"/>
          <p:nvPr/>
        </p:nvSpPr>
        <p:spPr>
          <a:xfrm>
            <a:off x="776536" y="188641"/>
            <a:ext cx="2353658" cy="830997"/>
          </a:xfrm>
          <a:prstGeom prst="rect">
            <a:avLst/>
          </a:prstGeom>
          <a:solidFill>
            <a:schemeClr val="accent3">
              <a:lumMod val="20000"/>
              <a:lumOff val="80000"/>
            </a:schemeClr>
          </a:solidFill>
          <a:ln>
            <a:solidFill>
              <a:schemeClr val="tx1"/>
            </a:solidFill>
          </a:ln>
        </p:spPr>
        <p:txBody>
          <a:bodyPr wrap="none" rtlCol="0">
            <a:spAutoFit/>
          </a:bodyPr>
          <a:lstStyle/>
          <a:p>
            <a:r>
              <a:rPr lang="en-ZA" sz="1600" b="1" u="sng" dirty="0"/>
              <a:t>LONG-TERM SOLUTION</a:t>
            </a:r>
          </a:p>
          <a:p>
            <a:r>
              <a:rPr lang="en-ZA" sz="1600" b="1" dirty="0"/>
              <a:t>REPRESENTATION</a:t>
            </a:r>
          </a:p>
          <a:p>
            <a:r>
              <a:rPr lang="en-ZA" sz="1600" b="1" dirty="0">
                <a:solidFill>
                  <a:schemeClr val="accent6">
                    <a:lumMod val="75000"/>
                  </a:schemeClr>
                </a:solidFill>
              </a:rPr>
              <a:t>SASA REVISED PROPOSAL</a:t>
            </a:r>
          </a:p>
        </p:txBody>
      </p:sp>
      <p:sp>
        <p:nvSpPr>
          <p:cNvPr id="54" name="TextBox 53"/>
          <p:cNvSpPr txBox="1"/>
          <p:nvPr/>
        </p:nvSpPr>
        <p:spPr>
          <a:xfrm>
            <a:off x="4219266" y="4365105"/>
            <a:ext cx="301686" cy="276999"/>
          </a:xfrm>
          <a:prstGeom prst="rect">
            <a:avLst/>
          </a:prstGeom>
          <a:solidFill>
            <a:schemeClr val="accent6">
              <a:lumMod val="20000"/>
              <a:lumOff val="80000"/>
            </a:schemeClr>
          </a:solidFill>
          <a:ln>
            <a:solidFill>
              <a:schemeClr val="tx1"/>
            </a:solidFill>
          </a:ln>
        </p:spPr>
        <p:txBody>
          <a:bodyPr wrap="none" rtlCol="0">
            <a:spAutoFit/>
          </a:bodyPr>
          <a:lstStyle/>
          <a:p>
            <a:r>
              <a:rPr lang="en-ZA" sz="1200" dirty="0"/>
              <a:t>1.</a:t>
            </a:r>
          </a:p>
        </p:txBody>
      </p:sp>
      <p:sp>
        <p:nvSpPr>
          <p:cNvPr id="55" name="TextBox 54"/>
          <p:cNvSpPr txBox="1"/>
          <p:nvPr/>
        </p:nvSpPr>
        <p:spPr>
          <a:xfrm>
            <a:off x="4592960" y="5301208"/>
            <a:ext cx="4248472" cy="246221"/>
          </a:xfrm>
          <a:prstGeom prst="rect">
            <a:avLst/>
          </a:prstGeom>
          <a:solidFill>
            <a:schemeClr val="accent6">
              <a:lumMod val="20000"/>
              <a:lumOff val="80000"/>
            </a:schemeClr>
          </a:solidFill>
          <a:ln>
            <a:solidFill>
              <a:schemeClr val="tx1"/>
            </a:solidFill>
          </a:ln>
        </p:spPr>
        <p:txBody>
          <a:bodyPr wrap="square" rtlCol="0">
            <a:spAutoFit/>
          </a:bodyPr>
          <a:lstStyle/>
          <a:p>
            <a:r>
              <a:rPr lang="en-ZA" sz="1000" dirty="0">
                <a:solidFill>
                  <a:schemeClr val="accent6">
                    <a:lumMod val="75000"/>
                  </a:schemeClr>
                </a:solidFill>
              </a:rPr>
              <a:t>1.  Criteria for Grower Association qualification </a:t>
            </a:r>
            <a:r>
              <a:rPr lang="en-ZA" sz="1000" dirty="0" smtClean="0">
                <a:solidFill>
                  <a:schemeClr val="accent6">
                    <a:lumMod val="75000"/>
                  </a:schemeClr>
                </a:solidFill>
              </a:rPr>
              <a:t>–</a:t>
            </a:r>
            <a:endParaRPr lang="en-ZA" sz="1000" dirty="0">
              <a:solidFill>
                <a:schemeClr val="accent6">
                  <a:lumMod val="75000"/>
                </a:schemeClr>
              </a:solidFill>
            </a:endParaRPr>
          </a:p>
        </p:txBody>
      </p:sp>
      <p:sp>
        <p:nvSpPr>
          <p:cNvPr id="56" name="TextBox 55"/>
          <p:cNvSpPr txBox="1"/>
          <p:nvPr/>
        </p:nvSpPr>
        <p:spPr>
          <a:xfrm>
            <a:off x="4592960" y="4365105"/>
            <a:ext cx="301686" cy="276999"/>
          </a:xfrm>
          <a:prstGeom prst="rect">
            <a:avLst/>
          </a:prstGeom>
          <a:solidFill>
            <a:schemeClr val="accent6">
              <a:lumMod val="20000"/>
              <a:lumOff val="80000"/>
            </a:schemeClr>
          </a:solidFill>
          <a:ln>
            <a:solidFill>
              <a:schemeClr val="tx1"/>
            </a:solidFill>
          </a:ln>
        </p:spPr>
        <p:txBody>
          <a:bodyPr wrap="none" rtlCol="0">
            <a:spAutoFit/>
          </a:bodyPr>
          <a:lstStyle/>
          <a:p>
            <a:r>
              <a:rPr lang="en-ZA" sz="1200" dirty="0"/>
              <a:t>2.</a:t>
            </a:r>
          </a:p>
        </p:txBody>
      </p:sp>
      <p:sp>
        <p:nvSpPr>
          <p:cNvPr id="57" name="TextBox 56"/>
          <p:cNvSpPr txBox="1"/>
          <p:nvPr/>
        </p:nvSpPr>
        <p:spPr>
          <a:xfrm>
            <a:off x="4592960" y="5805265"/>
            <a:ext cx="4248472" cy="246221"/>
          </a:xfrm>
          <a:prstGeom prst="rect">
            <a:avLst/>
          </a:prstGeom>
          <a:solidFill>
            <a:schemeClr val="accent6">
              <a:lumMod val="20000"/>
              <a:lumOff val="80000"/>
            </a:schemeClr>
          </a:solidFill>
          <a:ln>
            <a:solidFill>
              <a:schemeClr val="tx1"/>
            </a:solidFill>
          </a:ln>
        </p:spPr>
        <p:txBody>
          <a:bodyPr wrap="square" rtlCol="0">
            <a:spAutoFit/>
          </a:bodyPr>
          <a:lstStyle/>
          <a:p>
            <a:r>
              <a:rPr lang="en-ZA" sz="1000" dirty="0"/>
              <a:t>2. Independent audit to verify membership &amp; levy disbursement  </a:t>
            </a:r>
          </a:p>
        </p:txBody>
      </p:sp>
      <p:sp>
        <p:nvSpPr>
          <p:cNvPr id="59" name="TextBox 58"/>
          <p:cNvSpPr txBox="1"/>
          <p:nvPr/>
        </p:nvSpPr>
        <p:spPr>
          <a:xfrm>
            <a:off x="3139146" y="6400343"/>
            <a:ext cx="301686" cy="276999"/>
          </a:xfrm>
          <a:prstGeom prst="rect">
            <a:avLst/>
          </a:prstGeom>
          <a:solidFill>
            <a:schemeClr val="accent6">
              <a:lumMod val="20000"/>
              <a:lumOff val="80000"/>
            </a:schemeClr>
          </a:solidFill>
          <a:ln>
            <a:solidFill>
              <a:schemeClr val="tx1"/>
            </a:solidFill>
          </a:ln>
        </p:spPr>
        <p:txBody>
          <a:bodyPr wrap="none" rtlCol="0">
            <a:spAutoFit/>
          </a:bodyPr>
          <a:lstStyle/>
          <a:p>
            <a:r>
              <a:rPr lang="en-ZA" sz="1200" dirty="0"/>
              <a:t>3.</a:t>
            </a:r>
          </a:p>
        </p:txBody>
      </p:sp>
      <p:sp>
        <p:nvSpPr>
          <p:cNvPr id="60" name="TextBox 59"/>
          <p:cNvSpPr txBox="1"/>
          <p:nvPr/>
        </p:nvSpPr>
        <p:spPr>
          <a:xfrm>
            <a:off x="4592960" y="6165305"/>
            <a:ext cx="4248472" cy="246221"/>
          </a:xfrm>
          <a:prstGeom prst="rect">
            <a:avLst/>
          </a:prstGeom>
          <a:solidFill>
            <a:schemeClr val="accent6">
              <a:lumMod val="20000"/>
              <a:lumOff val="80000"/>
            </a:schemeClr>
          </a:solidFill>
          <a:ln>
            <a:solidFill>
              <a:schemeClr val="tx1"/>
            </a:solidFill>
          </a:ln>
        </p:spPr>
        <p:txBody>
          <a:bodyPr wrap="square" rtlCol="0">
            <a:spAutoFit/>
          </a:bodyPr>
          <a:lstStyle/>
          <a:p>
            <a:r>
              <a:rPr lang="en-ZA" sz="1000" dirty="0"/>
              <a:t>3. Representation of  SAFDA &amp; OTHER on MGB / local structures </a:t>
            </a:r>
          </a:p>
        </p:txBody>
      </p:sp>
      <p:sp>
        <p:nvSpPr>
          <p:cNvPr id="34" name="TextBox 33"/>
          <p:cNvSpPr txBox="1"/>
          <p:nvPr/>
        </p:nvSpPr>
        <p:spPr>
          <a:xfrm>
            <a:off x="6617568" y="3573017"/>
            <a:ext cx="2439888" cy="646331"/>
          </a:xfrm>
          <a:prstGeom prst="rect">
            <a:avLst/>
          </a:prstGeom>
          <a:solidFill>
            <a:srgbClr val="FFFFCC"/>
          </a:solidFill>
          <a:ln>
            <a:solidFill>
              <a:schemeClr val="accent2">
                <a:lumMod val="75000"/>
              </a:schemeClr>
            </a:solidFill>
          </a:ln>
        </p:spPr>
        <p:txBody>
          <a:bodyPr wrap="square" rtlCol="0">
            <a:spAutoFit/>
          </a:bodyPr>
          <a:lstStyle/>
          <a:p>
            <a:r>
              <a:rPr lang="en-ZA" sz="1200" u="sng" dirty="0">
                <a:solidFill>
                  <a:schemeClr val="accent2">
                    <a:lumMod val="75000"/>
                  </a:schemeClr>
                </a:solidFill>
              </a:rPr>
              <a:t>Based on proportional representation </a:t>
            </a:r>
            <a:r>
              <a:rPr lang="en-ZA" sz="1200" dirty="0">
                <a:solidFill>
                  <a:schemeClr val="accent2">
                    <a:lumMod val="75000"/>
                  </a:schemeClr>
                </a:solidFill>
              </a:rPr>
              <a:t> </a:t>
            </a:r>
          </a:p>
          <a:p>
            <a:r>
              <a:rPr lang="en-ZA" sz="1200" dirty="0">
                <a:solidFill>
                  <a:schemeClr val="accent2">
                    <a:lumMod val="75000"/>
                  </a:schemeClr>
                </a:solidFill>
              </a:rPr>
              <a:t>Members  / production</a:t>
            </a:r>
          </a:p>
        </p:txBody>
      </p:sp>
      <p:sp>
        <p:nvSpPr>
          <p:cNvPr id="58" name="Title 1"/>
          <p:cNvSpPr txBox="1">
            <a:spLocks/>
          </p:cNvSpPr>
          <p:nvPr/>
        </p:nvSpPr>
        <p:spPr>
          <a:xfrm>
            <a:off x="2009056" y="6378898"/>
            <a:ext cx="999728" cy="362471"/>
          </a:xfrm>
          <a:prstGeom prst="rect">
            <a:avLst/>
          </a:prstGeom>
          <a:ln>
            <a:solidFill>
              <a:schemeClr val="tx1"/>
            </a:solidFill>
          </a:ln>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1400" dirty="0"/>
              <a:t>MGB &amp; local structures</a:t>
            </a:r>
          </a:p>
        </p:txBody>
      </p:sp>
      <p:cxnSp>
        <p:nvCxnSpPr>
          <p:cNvPr id="47" name="Straight Connector 46"/>
          <p:cNvCxnSpPr/>
          <p:nvPr/>
        </p:nvCxnSpPr>
        <p:spPr>
          <a:xfrm>
            <a:off x="1428800" y="6253256"/>
            <a:ext cx="21602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58" idx="0"/>
            <a:endCxn id="7" idx="2"/>
          </p:cNvCxnSpPr>
          <p:nvPr/>
        </p:nvCxnSpPr>
        <p:spPr>
          <a:xfrm flipV="1">
            <a:off x="2508920" y="4725145"/>
            <a:ext cx="0" cy="16537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14" idx="2"/>
          </p:cNvCxnSpPr>
          <p:nvPr/>
        </p:nvCxnSpPr>
        <p:spPr>
          <a:xfrm>
            <a:off x="1428800" y="6060568"/>
            <a:ext cx="0" cy="192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endCxn id="11" idx="2"/>
          </p:cNvCxnSpPr>
          <p:nvPr/>
        </p:nvCxnSpPr>
        <p:spPr>
          <a:xfrm flipV="1">
            <a:off x="3589040" y="4725144"/>
            <a:ext cx="0" cy="1528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000673" y="5085185"/>
            <a:ext cx="1008159" cy="830997"/>
          </a:xfrm>
          <a:prstGeom prst="rect">
            <a:avLst/>
          </a:prstGeom>
          <a:solidFill>
            <a:schemeClr val="bg1"/>
          </a:solidFill>
          <a:ln>
            <a:solidFill>
              <a:schemeClr val="accent6">
                <a:lumMod val="75000"/>
              </a:schemeClr>
            </a:solidFill>
          </a:ln>
        </p:spPr>
        <p:txBody>
          <a:bodyPr wrap="square" rtlCol="0">
            <a:spAutoFit/>
          </a:bodyPr>
          <a:lstStyle/>
          <a:p>
            <a:pPr algn="ctr"/>
            <a:r>
              <a:rPr lang="en-ZA" sz="1200" dirty="0">
                <a:solidFill>
                  <a:schemeClr val="accent6">
                    <a:lumMod val="75000"/>
                  </a:schemeClr>
                </a:solidFill>
              </a:rPr>
              <a:t>SAFDA structures to be included here</a:t>
            </a:r>
          </a:p>
        </p:txBody>
      </p:sp>
      <p:sp>
        <p:nvSpPr>
          <p:cNvPr id="17" name="Slide Number Placeholder 16"/>
          <p:cNvSpPr>
            <a:spLocks noGrp="1"/>
          </p:cNvSpPr>
          <p:nvPr>
            <p:ph type="sldNum" sz="quarter" idx="12"/>
          </p:nvPr>
        </p:nvSpPr>
        <p:spPr/>
        <p:txBody>
          <a:bodyPr/>
          <a:lstStyle/>
          <a:p>
            <a:fld id="{08E1A27E-51D2-364B-80C5-0F2292843484}" type="slidenum">
              <a:rPr lang="en-US" smtClean="0"/>
              <a:t>11</a:t>
            </a:fld>
            <a:endParaRPr lang="en-US" dirty="0"/>
          </a:p>
        </p:txBody>
      </p:sp>
    </p:spTree>
    <p:extLst>
      <p:ext uri="{BB962C8B-B14F-4D97-AF65-F5344CB8AC3E}">
        <p14:creationId xmlns:p14="http://schemas.microsoft.com/office/powerpoint/2010/main" val="354554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49239" y="620689"/>
            <a:ext cx="2863506" cy="1010543"/>
          </a:xfrm>
          <a:ln>
            <a:solidFill>
              <a:schemeClr val="tx1"/>
            </a:solidFill>
          </a:ln>
        </p:spPr>
        <p:txBody>
          <a:bodyPr>
            <a:normAutofit/>
          </a:bodyPr>
          <a:lstStyle/>
          <a:p>
            <a:r>
              <a:rPr lang="en-ZA" sz="1400" b="1" dirty="0"/>
              <a:t>SASA (LEVY)</a:t>
            </a:r>
            <a:br>
              <a:rPr lang="en-ZA" sz="1400" b="1" dirty="0"/>
            </a:br>
            <a:r>
              <a:rPr lang="en-ZA" sz="1400" b="1" dirty="0"/>
              <a:t>INDUSTRY OBLIGATIONS</a:t>
            </a:r>
            <a:endParaRPr lang="en-ZA" sz="1400" dirty="0"/>
          </a:p>
        </p:txBody>
      </p:sp>
      <p:sp>
        <p:nvSpPr>
          <p:cNvPr id="4" name="Title 1"/>
          <p:cNvSpPr txBox="1">
            <a:spLocks/>
          </p:cNvSpPr>
          <p:nvPr/>
        </p:nvSpPr>
        <p:spPr>
          <a:xfrm>
            <a:off x="5817097" y="2276872"/>
            <a:ext cx="3024336" cy="1301660"/>
          </a:xfrm>
          <a:prstGeom prst="rect">
            <a:avLst/>
          </a:prstGeom>
          <a:ln>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1400" b="1" dirty="0"/>
              <a:t>Sugar Milling &amp; Refining</a:t>
            </a:r>
            <a:br>
              <a:rPr lang="en-ZA" sz="1400" b="1" dirty="0"/>
            </a:br>
            <a:r>
              <a:rPr lang="en-ZA" sz="1400" b="1" dirty="0"/>
              <a:t>Federation</a:t>
            </a:r>
          </a:p>
          <a:p>
            <a:r>
              <a:rPr lang="en-ZA" sz="1200" dirty="0"/>
              <a:t>Costs – Voluntary Levy</a:t>
            </a:r>
            <a:br>
              <a:rPr lang="en-ZA" sz="1200" dirty="0"/>
            </a:br>
            <a:r>
              <a:rPr lang="en-ZA" sz="1200" dirty="0"/>
              <a:t/>
            </a:r>
            <a:br>
              <a:rPr lang="en-ZA" sz="1200" dirty="0"/>
            </a:br>
            <a:endParaRPr lang="en-ZA" sz="1200" dirty="0"/>
          </a:p>
        </p:txBody>
      </p:sp>
      <p:sp>
        <p:nvSpPr>
          <p:cNvPr id="5" name="Title 1"/>
          <p:cNvSpPr txBox="1">
            <a:spLocks/>
          </p:cNvSpPr>
          <p:nvPr/>
        </p:nvSpPr>
        <p:spPr>
          <a:xfrm>
            <a:off x="928936" y="2276872"/>
            <a:ext cx="3159968" cy="1301660"/>
          </a:xfrm>
          <a:prstGeom prst="rect">
            <a:avLst/>
          </a:prstGeom>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1400" b="1" dirty="0"/>
              <a:t>Cane Farmers’ Federation</a:t>
            </a:r>
          </a:p>
          <a:p>
            <a:pPr marL="171450" indent="-171450" algn="l">
              <a:buFont typeface="Arial" panose="020B0604020202020204" pitchFamily="34" charset="0"/>
              <a:buChar char="•"/>
            </a:pPr>
            <a:r>
              <a:rPr lang="en-ZA" sz="1200" dirty="0"/>
              <a:t>Central Levy paid by member organisations </a:t>
            </a:r>
          </a:p>
          <a:p>
            <a:pPr marL="171450" indent="-171450" algn="l">
              <a:buFont typeface="Arial" panose="020B0604020202020204" pitchFamily="34" charset="0"/>
              <a:buChar char="•"/>
            </a:pPr>
            <a:r>
              <a:rPr lang="en-ZA" sz="1200" dirty="0"/>
              <a:t>Operational costs </a:t>
            </a:r>
          </a:p>
          <a:p>
            <a:pPr marL="171450" indent="-171450" algn="l">
              <a:buFont typeface="Arial" panose="020B0604020202020204" pitchFamily="34" charset="0"/>
              <a:buChar char="•"/>
            </a:pPr>
            <a:r>
              <a:rPr lang="en-ZA" sz="1200" dirty="0"/>
              <a:t>Attendance costs – CFF &amp; SASA meetings</a:t>
            </a:r>
          </a:p>
          <a:p>
            <a:pPr marL="171450" indent="-171450" algn="l">
              <a:buFont typeface="Arial" panose="020B0604020202020204" pitchFamily="34" charset="0"/>
              <a:buChar char="•"/>
            </a:pPr>
            <a:r>
              <a:rPr lang="en-ZA" sz="1200" dirty="0"/>
              <a:t>Any other cost that is for the benefit of all growers</a:t>
            </a:r>
          </a:p>
        </p:txBody>
      </p:sp>
      <p:sp>
        <p:nvSpPr>
          <p:cNvPr id="6" name="Title 1"/>
          <p:cNvSpPr txBox="1">
            <a:spLocks/>
          </p:cNvSpPr>
          <p:nvPr/>
        </p:nvSpPr>
        <p:spPr>
          <a:xfrm>
            <a:off x="928936" y="3861049"/>
            <a:ext cx="999728" cy="618455"/>
          </a:xfrm>
          <a:prstGeom prst="rect">
            <a:avLst/>
          </a:prstGeom>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1400" b="1" dirty="0"/>
              <a:t>SACGA</a:t>
            </a:r>
          </a:p>
          <a:p>
            <a:r>
              <a:rPr lang="en-ZA" sz="1400" dirty="0"/>
              <a:t>Costs</a:t>
            </a:r>
          </a:p>
        </p:txBody>
      </p:sp>
      <p:sp>
        <p:nvSpPr>
          <p:cNvPr id="7" name="Title 1"/>
          <p:cNvSpPr txBox="1">
            <a:spLocks/>
          </p:cNvSpPr>
          <p:nvPr/>
        </p:nvSpPr>
        <p:spPr>
          <a:xfrm>
            <a:off x="2009056" y="3861049"/>
            <a:ext cx="999728" cy="618455"/>
          </a:xfrm>
          <a:prstGeom prst="rect">
            <a:avLst/>
          </a:prstGeom>
          <a:solidFill>
            <a:schemeClr val="accent2">
              <a:lumMod val="20000"/>
              <a:lumOff val="80000"/>
            </a:schemeClr>
          </a:solidFill>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1400" b="1" dirty="0"/>
              <a:t>SAFDA</a:t>
            </a:r>
          </a:p>
          <a:p>
            <a:r>
              <a:rPr lang="en-ZA" sz="1400" dirty="0"/>
              <a:t>Costs</a:t>
            </a:r>
          </a:p>
        </p:txBody>
      </p:sp>
      <p:sp>
        <p:nvSpPr>
          <p:cNvPr id="9" name="Title 1"/>
          <p:cNvSpPr txBox="1">
            <a:spLocks/>
          </p:cNvSpPr>
          <p:nvPr/>
        </p:nvSpPr>
        <p:spPr>
          <a:xfrm>
            <a:off x="5817098" y="3861048"/>
            <a:ext cx="1368151" cy="606210"/>
          </a:xfrm>
          <a:prstGeom prst="rect">
            <a:avLst/>
          </a:prstGeom>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1400" b="1" dirty="0"/>
              <a:t>SASMA</a:t>
            </a:r>
          </a:p>
          <a:p>
            <a:r>
              <a:rPr lang="en-ZA" sz="1400" dirty="0"/>
              <a:t>Costs</a:t>
            </a:r>
          </a:p>
        </p:txBody>
      </p:sp>
      <p:sp>
        <p:nvSpPr>
          <p:cNvPr id="10" name="Title 1"/>
          <p:cNvSpPr txBox="1">
            <a:spLocks/>
          </p:cNvSpPr>
          <p:nvPr/>
        </p:nvSpPr>
        <p:spPr>
          <a:xfrm>
            <a:off x="7617296" y="3861048"/>
            <a:ext cx="1224136" cy="602430"/>
          </a:xfrm>
          <a:prstGeom prst="rect">
            <a:avLst/>
          </a:prstGeom>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1400" b="1" dirty="0"/>
              <a:t>Other</a:t>
            </a:r>
          </a:p>
          <a:p>
            <a:r>
              <a:rPr lang="en-ZA" sz="1400" dirty="0"/>
              <a:t>Costs</a:t>
            </a:r>
          </a:p>
        </p:txBody>
      </p:sp>
      <p:sp>
        <p:nvSpPr>
          <p:cNvPr id="11" name="Title 1"/>
          <p:cNvSpPr txBox="1">
            <a:spLocks/>
          </p:cNvSpPr>
          <p:nvPr/>
        </p:nvSpPr>
        <p:spPr>
          <a:xfrm>
            <a:off x="3089176" y="3861049"/>
            <a:ext cx="999728" cy="618455"/>
          </a:xfrm>
          <a:prstGeom prst="rect">
            <a:avLst/>
          </a:prstGeom>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1400" b="1" dirty="0"/>
              <a:t>Others</a:t>
            </a:r>
          </a:p>
          <a:p>
            <a:r>
              <a:rPr lang="en-ZA" sz="1400" dirty="0"/>
              <a:t>Costs</a:t>
            </a:r>
          </a:p>
        </p:txBody>
      </p:sp>
      <p:cxnSp>
        <p:nvCxnSpPr>
          <p:cNvPr id="24" name="Straight Connector 23"/>
          <p:cNvCxnSpPr>
            <a:stCxn id="5" idx="0"/>
            <a:endCxn id="2" idx="2"/>
          </p:cNvCxnSpPr>
          <p:nvPr/>
        </p:nvCxnSpPr>
        <p:spPr>
          <a:xfrm flipV="1">
            <a:off x="2508920" y="1631232"/>
            <a:ext cx="2372072" cy="6456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4" idx="0"/>
            <a:endCxn id="2" idx="2"/>
          </p:cNvCxnSpPr>
          <p:nvPr/>
        </p:nvCxnSpPr>
        <p:spPr>
          <a:xfrm flipH="1" flipV="1">
            <a:off x="4880993" y="1631232"/>
            <a:ext cx="2448273" cy="6456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817097" y="1825080"/>
            <a:ext cx="495649" cy="307777"/>
          </a:xfrm>
          <a:prstGeom prst="rect">
            <a:avLst/>
          </a:prstGeom>
          <a:solidFill>
            <a:schemeClr val="bg1"/>
          </a:solidFill>
          <a:ln>
            <a:solidFill>
              <a:schemeClr val="tx1"/>
            </a:solidFill>
          </a:ln>
        </p:spPr>
        <p:txBody>
          <a:bodyPr wrap="none" rtlCol="0">
            <a:spAutoFit/>
          </a:bodyPr>
          <a:lstStyle/>
          <a:p>
            <a:r>
              <a:rPr lang="en-ZA" sz="1400" dirty="0"/>
              <a:t>36%</a:t>
            </a:r>
          </a:p>
        </p:txBody>
      </p:sp>
      <p:sp>
        <p:nvSpPr>
          <p:cNvPr id="15" name="TextBox 14"/>
          <p:cNvSpPr txBox="1"/>
          <p:nvPr/>
        </p:nvSpPr>
        <p:spPr>
          <a:xfrm>
            <a:off x="3449240" y="1825080"/>
            <a:ext cx="495649" cy="307777"/>
          </a:xfrm>
          <a:prstGeom prst="rect">
            <a:avLst/>
          </a:prstGeom>
          <a:solidFill>
            <a:schemeClr val="bg1"/>
          </a:solidFill>
          <a:ln>
            <a:solidFill>
              <a:schemeClr val="tx1"/>
            </a:solidFill>
          </a:ln>
        </p:spPr>
        <p:txBody>
          <a:bodyPr wrap="none" rtlCol="0">
            <a:spAutoFit/>
          </a:bodyPr>
          <a:lstStyle/>
          <a:p>
            <a:r>
              <a:rPr lang="en-ZA" sz="1400" dirty="0"/>
              <a:t>64%</a:t>
            </a:r>
          </a:p>
        </p:txBody>
      </p:sp>
      <p:sp>
        <p:nvSpPr>
          <p:cNvPr id="43" name="TextBox 42"/>
          <p:cNvSpPr txBox="1"/>
          <p:nvPr/>
        </p:nvSpPr>
        <p:spPr>
          <a:xfrm>
            <a:off x="560512" y="188640"/>
            <a:ext cx="2664296" cy="1077218"/>
          </a:xfrm>
          <a:prstGeom prst="rect">
            <a:avLst/>
          </a:prstGeom>
          <a:solidFill>
            <a:schemeClr val="accent3">
              <a:lumMod val="20000"/>
              <a:lumOff val="80000"/>
            </a:schemeClr>
          </a:solidFill>
          <a:ln>
            <a:solidFill>
              <a:schemeClr val="tx1"/>
            </a:solidFill>
          </a:ln>
        </p:spPr>
        <p:txBody>
          <a:bodyPr wrap="square" rtlCol="0">
            <a:spAutoFit/>
          </a:bodyPr>
          <a:lstStyle/>
          <a:p>
            <a:r>
              <a:rPr lang="en-ZA" sz="1600" b="1" u="sng" dirty="0"/>
              <a:t>LONG-TERM SOLUTION</a:t>
            </a:r>
          </a:p>
          <a:p>
            <a:r>
              <a:rPr lang="en-ZA" sz="1600" b="1" dirty="0"/>
              <a:t>STAKEHOLDER LEVY STRUCTURE</a:t>
            </a:r>
          </a:p>
          <a:p>
            <a:r>
              <a:rPr lang="en-ZA" sz="1600" b="1" dirty="0">
                <a:solidFill>
                  <a:schemeClr val="accent6">
                    <a:lumMod val="75000"/>
                  </a:schemeClr>
                </a:solidFill>
              </a:rPr>
              <a:t>SASA REVISED PROPOSAL</a:t>
            </a:r>
          </a:p>
        </p:txBody>
      </p:sp>
      <p:sp>
        <p:nvSpPr>
          <p:cNvPr id="26" name="TextBox 25"/>
          <p:cNvSpPr txBox="1"/>
          <p:nvPr/>
        </p:nvSpPr>
        <p:spPr>
          <a:xfrm>
            <a:off x="920552" y="4581129"/>
            <a:ext cx="3168352" cy="1015663"/>
          </a:xfrm>
          <a:prstGeom prst="rect">
            <a:avLst/>
          </a:prstGeom>
          <a:noFill/>
          <a:ln>
            <a:solidFill>
              <a:schemeClr val="tx1"/>
            </a:solidFill>
          </a:ln>
        </p:spPr>
        <p:txBody>
          <a:bodyPr wrap="square" rtlCol="0">
            <a:spAutoFit/>
          </a:bodyPr>
          <a:lstStyle/>
          <a:p>
            <a:pPr marL="171450" indent="-171450">
              <a:buFont typeface="Arial" panose="020B0604020202020204" pitchFamily="34" charset="0"/>
              <a:buChar char="•"/>
            </a:pPr>
            <a:r>
              <a:rPr lang="en-ZA" sz="1200" dirty="0"/>
              <a:t>Collect levies from their own members</a:t>
            </a:r>
          </a:p>
          <a:p>
            <a:pPr marL="171450" indent="-171450">
              <a:buFont typeface="Arial" panose="020B0604020202020204" pitchFamily="34" charset="0"/>
              <a:buChar char="•"/>
            </a:pPr>
            <a:r>
              <a:rPr lang="en-ZA" sz="1200" dirty="0"/>
              <a:t>Collect income from services provided to CFF and/or any third party</a:t>
            </a:r>
          </a:p>
          <a:p>
            <a:pPr marL="171450" indent="-171450">
              <a:buFont typeface="Arial" panose="020B0604020202020204" pitchFamily="34" charset="0"/>
              <a:buChar char="•"/>
            </a:pPr>
            <a:r>
              <a:rPr lang="en-ZA" sz="1200" dirty="0"/>
              <a:t>Can ask Millers to deduct off cane payment systems – signed cessions</a:t>
            </a:r>
          </a:p>
        </p:txBody>
      </p:sp>
      <p:sp>
        <p:nvSpPr>
          <p:cNvPr id="8" name="Slide Number Placeholder 7"/>
          <p:cNvSpPr>
            <a:spLocks noGrp="1"/>
          </p:cNvSpPr>
          <p:nvPr>
            <p:ph type="sldNum" sz="quarter" idx="12"/>
          </p:nvPr>
        </p:nvSpPr>
        <p:spPr/>
        <p:txBody>
          <a:bodyPr/>
          <a:lstStyle/>
          <a:p>
            <a:fld id="{08E1A27E-51D2-364B-80C5-0F2292843484}" type="slidenum">
              <a:rPr lang="en-US" smtClean="0"/>
              <a:t>12</a:t>
            </a:fld>
            <a:endParaRPr lang="en-US" dirty="0"/>
          </a:p>
        </p:txBody>
      </p:sp>
    </p:spTree>
    <p:extLst>
      <p:ext uri="{BB962C8B-B14F-4D97-AF65-F5344CB8AC3E}">
        <p14:creationId xmlns:p14="http://schemas.microsoft.com/office/powerpoint/2010/main" val="2185523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Proposed  Structure</a:t>
            </a:r>
            <a:endParaRPr lang="en-ZA" b="1" dirty="0"/>
          </a:p>
        </p:txBody>
      </p:sp>
      <p:sp>
        <p:nvSpPr>
          <p:cNvPr id="3" name="Content Placeholder 2"/>
          <p:cNvSpPr>
            <a:spLocks noGrp="1"/>
          </p:cNvSpPr>
          <p:nvPr>
            <p:ph idx="1"/>
          </p:nvPr>
        </p:nvSpPr>
        <p:spPr>
          <a:xfrm>
            <a:off x="383457" y="1069259"/>
            <a:ext cx="9328356" cy="5493774"/>
          </a:xfrm>
        </p:spPr>
        <p:txBody>
          <a:bodyPr>
            <a:noAutofit/>
          </a:bodyPr>
          <a:lstStyle/>
          <a:p>
            <a:pPr marL="0" indent="0">
              <a:buNone/>
            </a:pPr>
            <a:r>
              <a:rPr lang="en-GB" sz="2000" u="sng" dirty="0" smtClean="0"/>
              <a:t>Membership</a:t>
            </a:r>
            <a:endParaRPr lang="en-ZA" sz="2000" u="sng" dirty="0"/>
          </a:p>
          <a:p>
            <a:pPr algn="just"/>
            <a:r>
              <a:rPr lang="en-GB" sz="2000" dirty="0" smtClean="0"/>
              <a:t>SASA </a:t>
            </a:r>
            <a:r>
              <a:rPr lang="en-GB" sz="2000" dirty="0"/>
              <a:t>will have two members constituted by two (2)</a:t>
            </a:r>
            <a:r>
              <a:rPr lang="en-GB" sz="2000" i="1" dirty="0"/>
              <a:t> </a:t>
            </a:r>
            <a:r>
              <a:rPr lang="en-GB" sz="2000" dirty="0"/>
              <a:t>sectional structures (federations) to be known as the South African Sugar Milling and Refining Federation (“the Milling Groups”) abbreviated as (“the SMRF”) and the South African Cane Farmers Federation abbreviated as (“the CFF”).</a:t>
            </a:r>
            <a:endParaRPr lang="en-ZA" sz="2000" dirty="0"/>
          </a:p>
          <a:p>
            <a:pPr marL="0" indent="0" algn="just">
              <a:buNone/>
            </a:pPr>
            <a:r>
              <a:rPr lang="en-GB" sz="2000" dirty="0"/>
              <a:t>	</a:t>
            </a:r>
            <a:r>
              <a:rPr lang="en-GB" sz="2000" i="1" dirty="0"/>
              <a:t>“The SMRF”</a:t>
            </a:r>
            <a:r>
              <a:rPr lang="en-GB" sz="2000" dirty="0"/>
              <a:t> represents Millers and Refiners.</a:t>
            </a:r>
            <a:endParaRPr lang="en-ZA" sz="2000" dirty="0"/>
          </a:p>
          <a:p>
            <a:pPr marL="0" indent="0" algn="just">
              <a:buNone/>
            </a:pPr>
            <a:r>
              <a:rPr lang="en-GB" sz="2000" i="1" dirty="0" smtClean="0"/>
              <a:t>	“</a:t>
            </a:r>
            <a:r>
              <a:rPr lang="en-GB" sz="2000" i="1" dirty="0"/>
              <a:t>The CFF”</a:t>
            </a:r>
            <a:r>
              <a:rPr lang="en-GB" sz="2000" dirty="0"/>
              <a:t> represents all </a:t>
            </a:r>
            <a:r>
              <a:rPr lang="en-GB" sz="2000" dirty="0" smtClean="0"/>
              <a:t>growers</a:t>
            </a:r>
            <a:endParaRPr lang="en-GB" sz="2000" u="sng" dirty="0"/>
          </a:p>
          <a:p>
            <a:pPr marL="0" indent="0" algn="just">
              <a:buNone/>
            </a:pPr>
            <a:r>
              <a:rPr lang="en-GB" sz="2000" u="sng" dirty="0" smtClean="0"/>
              <a:t> </a:t>
            </a:r>
            <a:r>
              <a:rPr lang="en-GB" sz="2000" u="sng" dirty="0"/>
              <a:t>Federations </a:t>
            </a:r>
            <a:endParaRPr lang="en-ZA" sz="2000" dirty="0"/>
          </a:p>
          <a:p>
            <a:pPr algn="just"/>
            <a:r>
              <a:rPr lang="en-GB" sz="2000" dirty="0" smtClean="0"/>
              <a:t>Each </a:t>
            </a:r>
            <a:r>
              <a:rPr lang="en-GB" sz="2000" dirty="0"/>
              <a:t>federation shall elect its independent chairperson at its General Meeting.</a:t>
            </a:r>
            <a:endParaRPr lang="en-ZA" sz="2000" dirty="0"/>
          </a:p>
          <a:p>
            <a:pPr algn="just"/>
            <a:r>
              <a:rPr lang="en-GB" sz="2000" dirty="0" smtClean="0"/>
              <a:t>Each </a:t>
            </a:r>
            <a:r>
              <a:rPr lang="en-GB" sz="2000" dirty="0"/>
              <a:t>federation to consist of twenty-four (24) representatives.</a:t>
            </a:r>
            <a:endParaRPr lang="en-ZA" sz="2000" dirty="0"/>
          </a:p>
          <a:p>
            <a:pPr algn="just"/>
            <a:r>
              <a:rPr lang="en-GB" sz="2000" dirty="0" smtClean="0"/>
              <a:t>Each </a:t>
            </a:r>
            <a:r>
              <a:rPr lang="en-GB" sz="2000" dirty="0"/>
              <a:t>federation to be represented by 24 delegates.</a:t>
            </a:r>
            <a:endParaRPr lang="en-ZA" sz="2000" dirty="0"/>
          </a:p>
          <a:p>
            <a:pPr algn="just"/>
            <a:r>
              <a:rPr lang="en-GB" sz="2000" dirty="0" smtClean="0"/>
              <a:t>Cane </a:t>
            </a:r>
            <a:r>
              <a:rPr lang="en-GB" sz="2000" dirty="0"/>
              <a:t>Growers Association (“CGA ”) will have representation on the CFF, which representation is to be determined in proportion to cane deliveries and membership in ratio of </a:t>
            </a:r>
            <a:r>
              <a:rPr lang="en-GB" sz="2000" dirty="0" smtClean="0"/>
              <a:t>50:50.</a:t>
            </a:r>
            <a:endParaRPr lang="en-ZA" sz="2000" dirty="0"/>
          </a:p>
          <a:p>
            <a:pPr algn="just"/>
            <a:r>
              <a:rPr lang="en-GB" sz="2000" dirty="0" smtClean="0"/>
              <a:t>Every </a:t>
            </a:r>
            <a:r>
              <a:rPr lang="en-GB" sz="2000" dirty="0"/>
              <a:t>cane grower is obliged to be a member of the CGA. </a:t>
            </a:r>
            <a:endParaRPr lang="en-ZA" sz="2000" dirty="0"/>
          </a:p>
        </p:txBody>
      </p:sp>
      <p:sp>
        <p:nvSpPr>
          <p:cNvPr id="5" name="Slide Number Placeholder 4"/>
          <p:cNvSpPr>
            <a:spLocks noGrp="1"/>
          </p:cNvSpPr>
          <p:nvPr>
            <p:ph type="sldNum" sz="quarter" idx="12"/>
          </p:nvPr>
        </p:nvSpPr>
        <p:spPr/>
        <p:txBody>
          <a:bodyPr/>
          <a:lstStyle/>
          <a:p>
            <a:fld id="{08E1A27E-51D2-364B-80C5-0F2292843484}" type="slidenum">
              <a:rPr lang="en-US" smtClean="0"/>
              <a:t>13</a:t>
            </a:fld>
            <a:endParaRPr lang="en-US" dirty="0"/>
          </a:p>
        </p:txBody>
      </p:sp>
    </p:spTree>
    <p:extLst>
      <p:ext uri="{BB962C8B-B14F-4D97-AF65-F5344CB8AC3E}">
        <p14:creationId xmlns:p14="http://schemas.microsoft.com/office/powerpoint/2010/main" val="1534443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Sugar Industry Regulation - Amendments </a:t>
            </a:r>
            <a:endParaRPr lang="en-ZA" b="1" dirty="0"/>
          </a:p>
        </p:txBody>
      </p:sp>
      <p:sp>
        <p:nvSpPr>
          <p:cNvPr id="3" name="Content Placeholder 2"/>
          <p:cNvSpPr>
            <a:spLocks noGrp="1"/>
          </p:cNvSpPr>
          <p:nvPr>
            <p:ph idx="1"/>
          </p:nvPr>
        </p:nvSpPr>
        <p:spPr/>
        <p:txBody>
          <a:bodyPr>
            <a:normAutofit/>
          </a:bodyPr>
          <a:lstStyle/>
          <a:p>
            <a:pPr algn="just"/>
            <a:r>
              <a:rPr lang="en-ZA" dirty="0"/>
              <a:t>On the 16 April 2018 the Delegates of SASA and SAFDA approved the amendments to the SIA and SASA Constitution inclusive of the Transitional </a:t>
            </a:r>
            <a:r>
              <a:rPr lang="en-ZA" dirty="0" smtClean="0"/>
              <a:t>Arrangements. </a:t>
            </a:r>
            <a:endParaRPr lang="en-ZA" dirty="0"/>
          </a:p>
          <a:p>
            <a:pPr marL="0" lvl="0" indent="0" algn="just">
              <a:buNone/>
            </a:pPr>
            <a:endParaRPr lang="en-US" dirty="0" smtClean="0"/>
          </a:p>
          <a:p>
            <a:pPr marL="0" lvl="0" indent="0" algn="just">
              <a:buNone/>
            </a:pPr>
            <a:r>
              <a:rPr lang="en-US" dirty="0" smtClean="0"/>
              <a:t>Documents </a:t>
            </a:r>
            <a:r>
              <a:rPr lang="en-US" dirty="0" smtClean="0"/>
              <a:t>submitted to </a:t>
            </a:r>
            <a:r>
              <a:rPr lang="en-US" b="1" dirty="0" smtClean="0"/>
              <a:t>the </a:t>
            </a:r>
            <a:r>
              <a:rPr lang="en-US" b="1" dirty="0" err="1" smtClean="0"/>
              <a:t>dti</a:t>
            </a:r>
            <a:r>
              <a:rPr lang="en-US" dirty="0" smtClean="0"/>
              <a:t> </a:t>
            </a:r>
            <a:r>
              <a:rPr lang="en-US" dirty="0" smtClean="0"/>
              <a:t>by </a:t>
            </a:r>
            <a:r>
              <a:rPr lang="en-US" dirty="0" smtClean="0"/>
              <a:t>SASA - </a:t>
            </a:r>
            <a:endParaRPr lang="en-ZA" dirty="0" smtClean="0"/>
          </a:p>
          <a:p>
            <a:pPr lvl="0" algn="just"/>
            <a:r>
              <a:rPr lang="en-ZA" dirty="0" smtClean="0"/>
              <a:t>The </a:t>
            </a:r>
            <a:r>
              <a:rPr lang="en-ZA" dirty="0"/>
              <a:t>Amended SASA Constitution. </a:t>
            </a:r>
            <a:endParaRPr lang="en-ZA" dirty="0" smtClean="0"/>
          </a:p>
          <a:p>
            <a:pPr lvl="0" algn="just"/>
            <a:r>
              <a:rPr lang="en-ZA" dirty="0" smtClean="0"/>
              <a:t>The </a:t>
            </a:r>
            <a:r>
              <a:rPr lang="en-ZA" dirty="0"/>
              <a:t>Amended Sugar Industry Agreement. </a:t>
            </a:r>
          </a:p>
          <a:p>
            <a:pPr marL="0" indent="0">
              <a:buNone/>
            </a:pPr>
            <a:endParaRPr lang="en-ZA" dirty="0"/>
          </a:p>
        </p:txBody>
      </p:sp>
      <p:sp>
        <p:nvSpPr>
          <p:cNvPr id="5" name="Slide Number Placeholder 4"/>
          <p:cNvSpPr>
            <a:spLocks noGrp="1"/>
          </p:cNvSpPr>
          <p:nvPr>
            <p:ph type="sldNum" sz="quarter" idx="12"/>
          </p:nvPr>
        </p:nvSpPr>
        <p:spPr/>
        <p:txBody>
          <a:bodyPr/>
          <a:lstStyle/>
          <a:p>
            <a:fld id="{08E1A27E-51D2-364B-80C5-0F2292843484}" type="slidenum">
              <a:rPr lang="en-US" smtClean="0"/>
              <a:t>14</a:t>
            </a:fld>
            <a:endParaRPr lang="en-US" dirty="0"/>
          </a:p>
        </p:txBody>
      </p:sp>
    </p:spTree>
    <p:extLst>
      <p:ext uri="{BB962C8B-B14F-4D97-AF65-F5344CB8AC3E}">
        <p14:creationId xmlns:p14="http://schemas.microsoft.com/office/powerpoint/2010/main" val="4064671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b="1" dirty="0" smtClean="0"/>
              <a:t>Interim </a:t>
            </a:r>
            <a:r>
              <a:rPr lang="en-GB" b="1" dirty="0"/>
              <a:t>Arrangement </a:t>
            </a:r>
            <a:r>
              <a:rPr lang="en-ZA" dirty="0"/>
              <a:t/>
            </a:r>
            <a:br>
              <a:rPr lang="en-ZA" dirty="0"/>
            </a:br>
            <a:endParaRPr lang="en-ZA" dirty="0"/>
          </a:p>
        </p:txBody>
      </p:sp>
      <p:sp>
        <p:nvSpPr>
          <p:cNvPr id="3" name="Content Placeholder 2"/>
          <p:cNvSpPr>
            <a:spLocks noGrp="1"/>
          </p:cNvSpPr>
          <p:nvPr>
            <p:ph idx="1"/>
          </p:nvPr>
        </p:nvSpPr>
        <p:spPr>
          <a:xfrm>
            <a:off x="81116" y="1201994"/>
            <a:ext cx="9329584" cy="4924170"/>
          </a:xfrm>
        </p:spPr>
        <p:txBody>
          <a:bodyPr>
            <a:normAutofit fontScale="25000" lnSpcReduction="20000"/>
          </a:bodyPr>
          <a:lstStyle/>
          <a:p>
            <a:pPr marL="0" indent="0">
              <a:buNone/>
            </a:pPr>
            <a:r>
              <a:rPr lang="en-GB" dirty="0"/>
              <a:t> </a:t>
            </a:r>
            <a:endParaRPr lang="en-ZA" dirty="0"/>
          </a:p>
          <a:p>
            <a:pPr algn="just"/>
            <a:r>
              <a:rPr lang="en-GB" sz="9600" dirty="0"/>
              <a:t>SASA and SAFDA agreed that the measures stated hereunder shall, as approved by the SASA council on the 12</a:t>
            </a:r>
            <a:r>
              <a:rPr lang="en-GB" sz="9600" baseline="30000" dirty="0"/>
              <a:t>th</a:t>
            </a:r>
            <a:r>
              <a:rPr lang="en-GB" sz="9600" dirty="0"/>
              <a:t> December 2017, immediately come into effect. </a:t>
            </a:r>
            <a:r>
              <a:rPr lang="en-GB" sz="9600" dirty="0" smtClean="0"/>
              <a:t>These </a:t>
            </a:r>
            <a:r>
              <a:rPr lang="en-GB" sz="9600" dirty="0"/>
              <a:t>include:</a:t>
            </a:r>
            <a:endParaRPr lang="en-ZA" sz="9600" dirty="0"/>
          </a:p>
          <a:p>
            <a:pPr algn="just"/>
            <a:r>
              <a:rPr lang="en-GB" sz="9600" dirty="0" smtClean="0"/>
              <a:t>To </a:t>
            </a:r>
            <a:r>
              <a:rPr lang="en-GB" sz="9600" dirty="0"/>
              <a:t>granting three SAFDA representatives observers status with a voice at SASA council.</a:t>
            </a:r>
            <a:endParaRPr lang="en-ZA" sz="9600" dirty="0"/>
          </a:p>
          <a:p>
            <a:pPr algn="just"/>
            <a:r>
              <a:rPr lang="en-GB" sz="9600" dirty="0"/>
              <a:t>T</a:t>
            </a:r>
            <a:r>
              <a:rPr lang="en-GB" sz="9600" dirty="0" smtClean="0"/>
              <a:t>o </a:t>
            </a:r>
            <a:r>
              <a:rPr lang="en-GB" sz="9600" dirty="0"/>
              <a:t>considering any application by SAFDA for the funding of its operational costs from the 12</a:t>
            </a:r>
            <a:r>
              <a:rPr lang="en-GB" sz="9600" baseline="30000" dirty="0"/>
              <a:t>th</a:t>
            </a:r>
            <a:r>
              <a:rPr lang="en-GB" sz="9600" dirty="0"/>
              <a:t> of December 2017 to 31</a:t>
            </a:r>
            <a:r>
              <a:rPr lang="en-GB" sz="9600" baseline="30000" dirty="0"/>
              <a:t>st</a:t>
            </a:r>
            <a:r>
              <a:rPr lang="en-GB" sz="9600" dirty="0"/>
              <a:t> of March 2018 from SASA’s Grower’s Development Account. </a:t>
            </a:r>
            <a:endParaRPr lang="en-GB" sz="9600" dirty="0" smtClean="0"/>
          </a:p>
          <a:p>
            <a:pPr algn="just"/>
            <a:r>
              <a:rPr lang="en-GB" sz="9600" dirty="0" smtClean="0"/>
              <a:t>This </a:t>
            </a:r>
            <a:r>
              <a:rPr lang="en-GB" sz="9600" dirty="0"/>
              <a:t>application to include a detailed budget and be submitted by SAFDA to SASA on or before the 5</a:t>
            </a:r>
            <a:r>
              <a:rPr lang="en-GB" sz="9600" baseline="30000" dirty="0"/>
              <a:t>th</a:t>
            </a:r>
            <a:r>
              <a:rPr lang="en-GB" sz="9600" dirty="0"/>
              <a:t> of December 2017. </a:t>
            </a:r>
            <a:endParaRPr lang="en-ZA" sz="9600" dirty="0"/>
          </a:p>
          <a:p>
            <a:pPr algn="just"/>
            <a:r>
              <a:rPr lang="en-GB" sz="9600" dirty="0"/>
              <a:t>T</a:t>
            </a:r>
            <a:r>
              <a:rPr lang="en-GB" sz="9600" dirty="0" smtClean="0"/>
              <a:t>o </a:t>
            </a:r>
            <a:r>
              <a:rPr lang="en-GB" sz="9600" dirty="0"/>
              <a:t>considering the application that was submitted by SAFDA for a grant from the Grower Development Account for development projects</a:t>
            </a:r>
            <a:r>
              <a:rPr lang="en-GB" sz="9600" dirty="0" smtClean="0"/>
              <a:t>.</a:t>
            </a:r>
            <a:endParaRPr lang="en-ZA" sz="9600" dirty="0"/>
          </a:p>
          <a:p>
            <a:pPr algn="just"/>
            <a:r>
              <a:rPr lang="en-GB" sz="9600" dirty="0"/>
              <a:t>Long term solutions were to be included in the amendment to the SASA Constitution and Sugar Industry Agreement, 2000 and put them into effect upon gazetting the Constitution amendment by the 1</a:t>
            </a:r>
            <a:r>
              <a:rPr lang="en-GB" sz="9600" baseline="30000" dirty="0"/>
              <a:t>st</a:t>
            </a:r>
            <a:r>
              <a:rPr lang="en-GB" sz="9600" dirty="0"/>
              <a:t> of April 2018. </a:t>
            </a:r>
            <a:endParaRPr lang="en-ZA" sz="9600" dirty="0"/>
          </a:p>
          <a:p>
            <a:pPr algn="just"/>
            <a:endParaRPr lang="en-ZA" sz="9600" dirty="0"/>
          </a:p>
        </p:txBody>
      </p:sp>
      <p:sp>
        <p:nvSpPr>
          <p:cNvPr id="5" name="Slide Number Placeholder 4"/>
          <p:cNvSpPr>
            <a:spLocks noGrp="1"/>
          </p:cNvSpPr>
          <p:nvPr>
            <p:ph type="sldNum" sz="quarter" idx="12"/>
          </p:nvPr>
        </p:nvSpPr>
        <p:spPr/>
        <p:txBody>
          <a:bodyPr/>
          <a:lstStyle/>
          <a:p>
            <a:fld id="{08E1A27E-51D2-364B-80C5-0F2292843484}" type="slidenum">
              <a:rPr lang="en-US" smtClean="0"/>
              <a:t>15</a:t>
            </a:fld>
            <a:endParaRPr lang="en-US" dirty="0"/>
          </a:p>
        </p:txBody>
      </p:sp>
    </p:spTree>
    <p:extLst>
      <p:ext uri="{BB962C8B-B14F-4D97-AF65-F5344CB8AC3E}">
        <p14:creationId xmlns:p14="http://schemas.microsoft.com/office/powerpoint/2010/main" val="1763463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457200" y="1135592"/>
            <a:ext cx="8965883" cy="854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4295" tIns="37148" rIns="74295" bIns="37148" numCol="1" anchor="ctr" anchorCtr="0" compatLnSpc="1">
            <a:prstTxWarp prst="textNoShape">
              <a:avLst/>
            </a:prstTxWarp>
            <a:spAutoFit/>
          </a:bodyPr>
          <a:lstStyle>
            <a:lvl1pPr eaLnBrk="0" fontAlgn="base" hangingPunct="0">
              <a:spcBef>
                <a:spcPct val="0"/>
              </a:spcBef>
              <a:spcAft>
                <a:spcPct val="0"/>
              </a:spcAft>
              <a:tabLst>
                <a:tab pos="457200" algn="r"/>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457200" algn="r"/>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457200" algn="r"/>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457200" algn="r"/>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457200" algn="r"/>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457200" algn="r"/>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457200" algn="r"/>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457200" algn="r"/>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457200" algn="r"/>
                <a:tab pos="2743200" algn="ctr"/>
                <a:tab pos="5486400" algn="r"/>
              </a:tabLst>
              <a:defRPr>
                <a:solidFill>
                  <a:schemeClr val="tx1"/>
                </a:solidFill>
                <a:latin typeface="Arial" panose="020B0604020202020204" pitchFamily="34" charset="0"/>
              </a:defRPr>
            </a:lvl9pPr>
          </a:lstStyle>
          <a:p>
            <a:pPr eaLnBrk="1" hangingPunct="1">
              <a:lnSpc>
                <a:spcPct val="90000"/>
              </a:lnSpc>
              <a:spcBef>
                <a:spcPts val="813"/>
              </a:spcBef>
              <a:tabLst>
                <a:tab pos="371475" algn="r"/>
                <a:tab pos="2228850" algn="ctr"/>
                <a:tab pos="4457700" algn="r"/>
              </a:tabLst>
            </a:pPr>
            <a:r>
              <a:rPr lang="en-US" altLang="en-US" sz="2925" b="1" dirty="0">
                <a:latin typeface="+mn-lt"/>
              </a:rPr>
              <a:t>	</a:t>
            </a:r>
            <a:r>
              <a:rPr lang="en-US" altLang="en-US" sz="2925" b="1" dirty="0" smtClean="0">
                <a:latin typeface="+mn-lt"/>
              </a:rPr>
              <a:t>	</a:t>
            </a:r>
            <a:r>
              <a:rPr lang="en-US" altLang="en-US" sz="4000" b="1" dirty="0" smtClean="0">
                <a:latin typeface="+mn-lt"/>
              </a:rPr>
              <a:t>                         SASA Report </a:t>
            </a:r>
            <a:endParaRPr lang="en-ZA" altLang="en-US" sz="4000" b="1" dirty="0">
              <a:latin typeface="+mn-lt"/>
            </a:endParaRPr>
          </a:p>
          <a:p>
            <a:pPr defTabSz="742950">
              <a:tabLst>
                <a:tab pos="371475" algn="r"/>
                <a:tab pos="2228850" algn="ctr"/>
                <a:tab pos="4457700" algn="r"/>
              </a:tabLst>
            </a:pPr>
            <a:endParaRPr lang="en-ZA" altLang="en-US" sz="1463" dirty="0"/>
          </a:p>
        </p:txBody>
      </p:sp>
      <p:sp>
        <p:nvSpPr>
          <p:cNvPr id="2" name="Rectangle 1"/>
          <p:cNvSpPr/>
          <p:nvPr/>
        </p:nvSpPr>
        <p:spPr>
          <a:xfrm>
            <a:off x="1312606" y="3105835"/>
            <a:ext cx="7403691" cy="1200329"/>
          </a:xfrm>
          <a:prstGeom prst="rect">
            <a:avLst/>
          </a:prstGeom>
        </p:spPr>
        <p:txBody>
          <a:bodyPr wrap="square">
            <a:spAutoFit/>
          </a:bodyPr>
          <a:lstStyle/>
          <a:p>
            <a:pPr algn="just"/>
            <a:r>
              <a:rPr lang="en-ZA" sz="2400" b="1" dirty="0" smtClean="0"/>
              <a:t>      </a:t>
            </a:r>
            <a:r>
              <a:rPr lang="en-ZA" sz="2400" dirty="0" smtClean="0"/>
              <a:t>Follow-up </a:t>
            </a:r>
            <a:r>
              <a:rPr lang="en-ZA" sz="2400" dirty="0"/>
              <a:t>meeting on issues raised during sugar 		             </a:t>
            </a:r>
            <a:r>
              <a:rPr lang="en-ZA" sz="2400" dirty="0" smtClean="0"/>
              <a:t>   industry </a:t>
            </a:r>
            <a:r>
              <a:rPr lang="en-ZA" sz="2400" dirty="0"/>
              <a:t>oversight visit </a:t>
            </a:r>
            <a:endParaRPr lang="en-ZA" sz="2400" dirty="0" smtClean="0"/>
          </a:p>
          <a:p>
            <a:pPr algn="just"/>
            <a:r>
              <a:rPr lang="en-ZA" sz="2400" dirty="0"/>
              <a:t> </a:t>
            </a:r>
            <a:r>
              <a:rPr lang="en-ZA" sz="2400" dirty="0" smtClean="0"/>
              <a:t>               </a:t>
            </a:r>
            <a:r>
              <a:rPr lang="en-ZA" sz="2400" dirty="0" smtClean="0"/>
              <a:t>(</a:t>
            </a:r>
            <a:r>
              <a:rPr lang="en-ZA" sz="2400" i="1" dirty="0" smtClean="0"/>
              <a:t>please </a:t>
            </a:r>
            <a:r>
              <a:rPr lang="en-ZA" sz="2400" i="1" dirty="0" smtClean="0"/>
              <a:t>see attached report from SASA</a:t>
            </a:r>
            <a:r>
              <a:rPr lang="en-ZA" sz="2400" dirty="0" smtClean="0"/>
              <a:t>)</a:t>
            </a:r>
            <a:endParaRPr lang="en-ZA" sz="2400" dirty="0"/>
          </a:p>
        </p:txBody>
      </p:sp>
      <p:sp>
        <p:nvSpPr>
          <p:cNvPr id="4" name="Slide Number Placeholder 3"/>
          <p:cNvSpPr>
            <a:spLocks noGrp="1"/>
          </p:cNvSpPr>
          <p:nvPr>
            <p:ph type="sldNum" sz="quarter" idx="12"/>
          </p:nvPr>
        </p:nvSpPr>
        <p:spPr/>
        <p:txBody>
          <a:bodyPr/>
          <a:lstStyle/>
          <a:p>
            <a:fld id="{08E1A27E-51D2-364B-80C5-0F2292843484}" type="slidenum">
              <a:rPr lang="en-US" smtClean="0"/>
              <a:t>16</a:t>
            </a:fld>
            <a:endParaRPr lang="en-US" dirty="0"/>
          </a:p>
        </p:txBody>
      </p:sp>
    </p:spTree>
    <p:extLst>
      <p:ext uri="{BB962C8B-B14F-4D97-AF65-F5344CB8AC3E}">
        <p14:creationId xmlns:p14="http://schemas.microsoft.com/office/powerpoint/2010/main" val="3366376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Recommendations</a:t>
            </a:r>
            <a:endParaRPr lang="en-ZA" b="1" dirty="0"/>
          </a:p>
        </p:txBody>
      </p:sp>
      <p:sp>
        <p:nvSpPr>
          <p:cNvPr id="3" name="Content Placeholder 2"/>
          <p:cNvSpPr>
            <a:spLocks noGrp="1"/>
          </p:cNvSpPr>
          <p:nvPr>
            <p:ph idx="1"/>
          </p:nvPr>
        </p:nvSpPr>
        <p:spPr>
          <a:xfrm>
            <a:off x="282388" y="1600201"/>
            <a:ext cx="9128312" cy="4525963"/>
          </a:xfrm>
        </p:spPr>
        <p:txBody>
          <a:bodyPr>
            <a:normAutofit fontScale="92500" lnSpcReduction="10000"/>
          </a:bodyPr>
          <a:lstStyle/>
          <a:p>
            <a:pPr algn="just">
              <a:buFont typeface="Arial" pitchFamily="34" charset="0"/>
              <a:buChar char="•"/>
            </a:pPr>
            <a:r>
              <a:rPr lang="en-GB" dirty="0"/>
              <a:t>Note the progress report on amended Constitution of the Sugar Association of South Africa </a:t>
            </a:r>
            <a:r>
              <a:rPr lang="en-GB" dirty="0" smtClean="0"/>
              <a:t>(“the </a:t>
            </a:r>
            <a:r>
              <a:rPr lang="en-GB" dirty="0"/>
              <a:t>SASA”) and the amended Sugar Industry Agreement (“the SIA”) in recognition of the South African Farmers Development Association (“the SAFDA”) as an independent </a:t>
            </a:r>
            <a:r>
              <a:rPr lang="en-GB" dirty="0" smtClean="0"/>
              <a:t>association</a:t>
            </a:r>
            <a:r>
              <a:rPr lang="en-GB" dirty="0"/>
              <a:t>.</a:t>
            </a:r>
            <a:endParaRPr lang="en-ZA" dirty="0"/>
          </a:p>
          <a:p>
            <a:pPr algn="just">
              <a:buFont typeface="Arial" pitchFamily="34" charset="0"/>
              <a:buChar char="•"/>
            </a:pPr>
            <a:r>
              <a:rPr lang="en-GB" dirty="0"/>
              <a:t> The report from South African Sugar Association(SASA) on the oversight visit to the sugar cane farmers and sugar industry association in </a:t>
            </a:r>
            <a:r>
              <a:rPr lang="en-GB" dirty="0" smtClean="0"/>
              <a:t>KwaZulu</a:t>
            </a:r>
            <a:r>
              <a:rPr lang="en-GB" dirty="0"/>
              <a:t>-</a:t>
            </a:r>
            <a:r>
              <a:rPr lang="en-GB" dirty="0" smtClean="0"/>
              <a:t>Natal </a:t>
            </a:r>
            <a:r>
              <a:rPr lang="en-GB" dirty="0"/>
              <a:t>by the Portfolio Committee on Trade &amp; Industry. </a:t>
            </a:r>
            <a:endParaRPr lang="en-ZA" dirty="0"/>
          </a:p>
          <a:p>
            <a:endParaRPr lang="en-ZA" dirty="0"/>
          </a:p>
        </p:txBody>
      </p:sp>
      <p:sp>
        <p:nvSpPr>
          <p:cNvPr id="5" name="Slide Number Placeholder 4"/>
          <p:cNvSpPr>
            <a:spLocks noGrp="1"/>
          </p:cNvSpPr>
          <p:nvPr>
            <p:ph type="sldNum" sz="quarter" idx="12"/>
          </p:nvPr>
        </p:nvSpPr>
        <p:spPr/>
        <p:txBody>
          <a:bodyPr/>
          <a:lstStyle/>
          <a:p>
            <a:fld id="{08E1A27E-51D2-364B-80C5-0F2292843484}" type="slidenum">
              <a:rPr lang="en-US" smtClean="0"/>
              <a:t>17</a:t>
            </a:fld>
            <a:endParaRPr lang="en-US" dirty="0"/>
          </a:p>
        </p:txBody>
      </p:sp>
    </p:spTree>
    <p:extLst>
      <p:ext uri="{BB962C8B-B14F-4D97-AF65-F5344CB8AC3E}">
        <p14:creationId xmlns:p14="http://schemas.microsoft.com/office/powerpoint/2010/main" val="18095198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Conclusion </a:t>
            </a:r>
            <a:endParaRPr lang="en-ZA" b="1" dirty="0"/>
          </a:p>
        </p:txBody>
      </p:sp>
      <p:sp>
        <p:nvSpPr>
          <p:cNvPr id="3" name="Content Placeholder 2"/>
          <p:cNvSpPr>
            <a:spLocks noGrp="1"/>
          </p:cNvSpPr>
          <p:nvPr>
            <p:ph idx="1"/>
          </p:nvPr>
        </p:nvSpPr>
        <p:spPr>
          <a:xfrm>
            <a:off x="339213" y="1305233"/>
            <a:ext cx="9071487" cy="4820932"/>
          </a:xfrm>
        </p:spPr>
        <p:txBody>
          <a:bodyPr>
            <a:normAutofit fontScale="92500" lnSpcReduction="20000"/>
          </a:bodyPr>
          <a:lstStyle/>
          <a:p>
            <a:pPr marL="0" indent="0">
              <a:buNone/>
            </a:pPr>
            <a:endParaRPr lang="en-ZA" dirty="0"/>
          </a:p>
          <a:p>
            <a:pPr algn="just"/>
            <a:r>
              <a:rPr lang="en-ZA" dirty="0"/>
              <a:t>In conclusion the amendments to the Sugar industry regulation shall come into effect upon gazetting of the amendments of the SASA Constitution and the Sugar Industry Agreement (SIA) of which the process has commenced through the Legal Services of the Department of Trade &amp; Industry.</a:t>
            </a:r>
            <a:r>
              <a:rPr lang="en-ZA" b="1" dirty="0"/>
              <a:t> </a:t>
            </a:r>
            <a:endParaRPr lang="en-ZA" b="1" dirty="0" smtClean="0"/>
          </a:p>
          <a:p>
            <a:pPr algn="just"/>
            <a:r>
              <a:rPr lang="en-GB" dirty="0" smtClean="0"/>
              <a:t>The </a:t>
            </a:r>
            <a:r>
              <a:rPr lang="en-GB" dirty="0"/>
              <a:t>Department’s intervention was aimed at addressing issues and to emphasise the importance of economic transformation in the sugar industry and specifically the importance of recognising black players in the Sugar industry.</a:t>
            </a:r>
            <a:endParaRPr lang="en-ZA" dirty="0"/>
          </a:p>
          <a:p>
            <a:pPr algn="just"/>
            <a:endParaRPr lang="en-ZA" sz="2800" dirty="0"/>
          </a:p>
        </p:txBody>
      </p:sp>
      <p:sp>
        <p:nvSpPr>
          <p:cNvPr id="5" name="Slide Number Placeholder 4"/>
          <p:cNvSpPr>
            <a:spLocks noGrp="1"/>
          </p:cNvSpPr>
          <p:nvPr>
            <p:ph type="sldNum" sz="quarter" idx="12"/>
          </p:nvPr>
        </p:nvSpPr>
        <p:spPr/>
        <p:txBody>
          <a:bodyPr/>
          <a:lstStyle/>
          <a:p>
            <a:fld id="{08E1A27E-51D2-364B-80C5-0F2292843484}" type="slidenum">
              <a:rPr lang="en-US" smtClean="0"/>
              <a:t>18</a:t>
            </a:fld>
            <a:endParaRPr lang="en-US" dirty="0"/>
          </a:p>
        </p:txBody>
      </p:sp>
    </p:spTree>
    <p:extLst>
      <p:ext uri="{BB962C8B-B14F-4D97-AF65-F5344CB8AC3E}">
        <p14:creationId xmlns:p14="http://schemas.microsoft.com/office/powerpoint/2010/main" val="1077114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t0.gstatic.com/images?q=tbn:ANd9GcT7-QBYCBuqEulVj0YZFRbYfBmI93_66GWByhARhk4BVgDHclzG"/>
          <p:cNvPicPr>
            <a:picLocks noChangeAspect="1" noChangeArrowheads="1"/>
          </p:cNvPicPr>
          <p:nvPr/>
        </p:nvPicPr>
        <p:blipFill>
          <a:blip r:embed="rId2" cstate="print"/>
          <a:srcRect/>
          <a:stretch>
            <a:fillRect/>
          </a:stretch>
        </p:blipFill>
        <p:spPr bwMode="auto">
          <a:xfrm>
            <a:off x="774700" y="762001"/>
            <a:ext cx="8295456" cy="4876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08E1A27E-51D2-364B-80C5-0F2292843484}" type="slidenum">
              <a:rPr lang="en-US" smtClean="0"/>
              <a:t>19</a:t>
            </a:fld>
            <a:endParaRPr lang="en-US" dirty="0"/>
          </a:p>
        </p:txBody>
      </p:sp>
    </p:spTree>
    <p:extLst>
      <p:ext uri="{BB962C8B-B14F-4D97-AF65-F5344CB8AC3E}">
        <p14:creationId xmlns:p14="http://schemas.microsoft.com/office/powerpoint/2010/main" val="1188835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a:t>
            </a:r>
            <a:endParaRPr lang="en-ZA" b="1" dirty="0"/>
          </a:p>
        </p:txBody>
      </p:sp>
      <p:sp>
        <p:nvSpPr>
          <p:cNvPr id="3" name="Content Placeholder 2"/>
          <p:cNvSpPr>
            <a:spLocks noGrp="1"/>
          </p:cNvSpPr>
          <p:nvPr>
            <p:ph idx="1"/>
          </p:nvPr>
        </p:nvSpPr>
        <p:spPr>
          <a:xfrm>
            <a:off x="495300" y="1253613"/>
            <a:ext cx="8915400" cy="4872551"/>
          </a:xfrm>
        </p:spPr>
        <p:txBody>
          <a:bodyPr>
            <a:normAutofit lnSpcReduction="10000"/>
          </a:bodyPr>
          <a:lstStyle/>
          <a:p>
            <a:pPr marL="0" indent="0">
              <a:buNone/>
            </a:pPr>
            <a:endParaRPr lang="en-ZA" dirty="0"/>
          </a:p>
          <a:p>
            <a:r>
              <a:rPr lang="en-ZA" dirty="0" smtClean="0"/>
              <a:t>Background</a:t>
            </a:r>
          </a:p>
          <a:p>
            <a:r>
              <a:rPr lang="en-ZA" dirty="0" smtClean="0"/>
              <a:t>Objective of the review of Sugar Regulation</a:t>
            </a:r>
          </a:p>
          <a:p>
            <a:r>
              <a:rPr lang="en-ZA" dirty="0" smtClean="0"/>
              <a:t>Sugar industry consultation process</a:t>
            </a:r>
          </a:p>
          <a:p>
            <a:r>
              <a:rPr lang="en-US" dirty="0" smtClean="0"/>
              <a:t>Proposed amendments to  Sugar Industry Regulation </a:t>
            </a:r>
          </a:p>
          <a:p>
            <a:r>
              <a:rPr lang="en-US" dirty="0" smtClean="0"/>
              <a:t>SASA- Progress on oversight visit  by PC</a:t>
            </a:r>
            <a:endParaRPr lang="en-ZA" dirty="0" smtClean="0"/>
          </a:p>
          <a:p>
            <a:r>
              <a:rPr lang="en-ZA" dirty="0" smtClean="0"/>
              <a:t>Recommendations</a:t>
            </a:r>
          </a:p>
          <a:p>
            <a:r>
              <a:rPr lang="en-US" dirty="0" smtClean="0"/>
              <a:t>Conclusion</a:t>
            </a:r>
            <a:endParaRPr lang="en-ZA" dirty="0"/>
          </a:p>
        </p:txBody>
      </p:sp>
      <p:sp>
        <p:nvSpPr>
          <p:cNvPr id="5" name="Slide Number Placeholder 4"/>
          <p:cNvSpPr>
            <a:spLocks noGrp="1"/>
          </p:cNvSpPr>
          <p:nvPr>
            <p:ph type="sldNum" sz="quarter" idx="12"/>
          </p:nvPr>
        </p:nvSpPr>
        <p:spPr/>
        <p:txBody>
          <a:bodyPr/>
          <a:lstStyle/>
          <a:p>
            <a:fld id="{08E1A27E-51D2-364B-80C5-0F2292843484}" type="slidenum">
              <a:rPr lang="en-US" smtClean="0"/>
              <a:t>2</a:t>
            </a:fld>
            <a:endParaRPr lang="en-US" dirty="0"/>
          </a:p>
        </p:txBody>
      </p:sp>
    </p:spTree>
    <p:extLst>
      <p:ext uri="{BB962C8B-B14F-4D97-AF65-F5344CB8AC3E}">
        <p14:creationId xmlns:p14="http://schemas.microsoft.com/office/powerpoint/2010/main" val="3461257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 </a:t>
            </a:r>
            <a:endParaRPr lang="en-ZA" b="1" dirty="0"/>
          </a:p>
        </p:txBody>
      </p:sp>
      <p:sp>
        <p:nvSpPr>
          <p:cNvPr id="3" name="Content Placeholder 2"/>
          <p:cNvSpPr>
            <a:spLocks noGrp="1"/>
          </p:cNvSpPr>
          <p:nvPr>
            <p:ph idx="1"/>
          </p:nvPr>
        </p:nvSpPr>
        <p:spPr/>
        <p:txBody>
          <a:bodyPr>
            <a:normAutofit lnSpcReduction="10000"/>
          </a:bodyPr>
          <a:lstStyle/>
          <a:p>
            <a:pPr algn="just"/>
            <a:r>
              <a:rPr lang="en-ZA" dirty="0"/>
              <a:t>Parliament’s Portfolio Committee on Trade and Industry met with the South African Farmers Development Association (SAFDA) </a:t>
            </a:r>
            <a:r>
              <a:rPr lang="en-ZA" dirty="0" smtClean="0"/>
              <a:t>to </a:t>
            </a:r>
            <a:r>
              <a:rPr lang="en-ZA" dirty="0"/>
              <a:t>hear its concerns regarding not being recognized by the South African Sugar Association (SASA) and the South African Cane Growers’ Association (SACGA). </a:t>
            </a:r>
          </a:p>
          <a:p>
            <a:pPr algn="just"/>
            <a:r>
              <a:rPr lang="en-ZA" dirty="0"/>
              <a:t>The Committee acknowledged that this was an urgent matter and that swift action should be taken by the Department of Trade and Industry. </a:t>
            </a:r>
          </a:p>
          <a:p>
            <a:pPr algn="just"/>
            <a:endParaRPr lang="en-ZA" dirty="0"/>
          </a:p>
        </p:txBody>
      </p:sp>
      <p:sp>
        <p:nvSpPr>
          <p:cNvPr id="5" name="Slide Number Placeholder 4"/>
          <p:cNvSpPr>
            <a:spLocks noGrp="1"/>
          </p:cNvSpPr>
          <p:nvPr>
            <p:ph type="sldNum" sz="quarter" idx="12"/>
          </p:nvPr>
        </p:nvSpPr>
        <p:spPr/>
        <p:txBody>
          <a:bodyPr/>
          <a:lstStyle/>
          <a:p>
            <a:fld id="{08E1A27E-51D2-364B-80C5-0F2292843484}" type="slidenum">
              <a:rPr lang="en-US" smtClean="0"/>
              <a:t>3</a:t>
            </a:fld>
            <a:endParaRPr lang="en-US" dirty="0"/>
          </a:p>
        </p:txBody>
      </p:sp>
    </p:spTree>
    <p:extLst>
      <p:ext uri="{BB962C8B-B14F-4D97-AF65-F5344CB8AC3E}">
        <p14:creationId xmlns:p14="http://schemas.microsoft.com/office/powerpoint/2010/main" val="923684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b="1" dirty="0"/>
              <a:t>Composition of sugar cane </a:t>
            </a:r>
            <a:r>
              <a:rPr lang="en-ZA" sz="2800" b="1" dirty="0" smtClean="0"/>
              <a:t>growers</a:t>
            </a:r>
            <a:r>
              <a:rPr lang="en-ZA" sz="2800" b="1" dirty="0"/>
              <a:t/>
            </a:r>
            <a:br>
              <a:rPr lang="en-ZA" sz="2800" b="1" dirty="0"/>
            </a:br>
            <a:endParaRPr lang="en-ZA" sz="2800"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417638"/>
            <a:ext cx="8363272" cy="5179714"/>
          </a:xfrm>
          <a:prstGeom prst="rect">
            <a:avLst/>
          </a:prstGeom>
          <a:noFill/>
          <a:ln>
            <a:noFill/>
          </a:ln>
        </p:spPr>
      </p:pic>
      <p:sp>
        <p:nvSpPr>
          <p:cNvPr id="5" name="Slide Number Placeholder 4"/>
          <p:cNvSpPr>
            <a:spLocks noGrp="1"/>
          </p:cNvSpPr>
          <p:nvPr>
            <p:ph type="sldNum" sz="quarter" idx="12"/>
          </p:nvPr>
        </p:nvSpPr>
        <p:spPr/>
        <p:txBody>
          <a:bodyPr/>
          <a:lstStyle/>
          <a:p>
            <a:fld id="{08E1A27E-51D2-364B-80C5-0F2292843484}" type="slidenum">
              <a:rPr lang="en-US" smtClean="0"/>
              <a:t>4</a:t>
            </a:fld>
            <a:endParaRPr lang="en-US" dirty="0"/>
          </a:p>
        </p:txBody>
      </p:sp>
    </p:spTree>
    <p:extLst>
      <p:ext uri="{BB962C8B-B14F-4D97-AF65-F5344CB8AC3E}">
        <p14:creationId xmlns:p14="http://schemas.microsoft.com/office/powerpoint/2010/main" val="2508056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8229600" cy="1143000"/>
          </a:xfrm>
        </p:spPr>
        <p:txBody>
          <a:bodyPr>
            <a:normAutofit fontScale="90000"/>
          </a:bodyPr>
          <a:lstStyle/>
          <a:p>
            <a:pPr lvl="1" algn="ctr" rtl="0">
              <a:spcBef>
                <a:spcPct val="0"/>
              </a:spcBef>
            </a:pPr>
            <a:r>
              <a:rPr lang="en-ZA" sz="2800" b="1" dirty="0"/>
              <a:t/>
            </a:r>
            <a:br>
              <a:rPr lang="en-ZA" sz="2800" b="1" dirty="0"/>
            </a:br>
            <a:r>
              <a:rPr lang="en-ZA" sz="2800" b="1" dirty="0"/>
              <a:t>Production Trends </a:t>
            </a:r>
            <a:br>
              <a:rPr lang="en-ZA" sz="2800" b="1" dirty="0"/>
            </a:br>
            <a:endParaRPr lang="en-ZA" sz="2800" dirty="0"/>
          </a:p>
        </p:txBody>
      </p:sp>
      <p:sp>
        <p:nvSpPr>
          <p:cNvPr id="3" name="Content Placeholder 2"/>
          <p:cNvSpPr>
            <a:spLocks noGrp="1"/>
          </p:cNvSpPr>
          <p:nvPr>
            <p:ph idx="1"/>
          </p:nvPr>
        </p:nvSpPr>
        <p:spPr>
          <a:xfrm>
            <a:off x="632520" y="1052736"/>
            <a:ext cx="8435280" cy="5616624"/>
          </a:xfrm>
        </p:spPr>
        <p:txBody>
          <a:bodyPr>
            <a:noAutofit/>
          </a:bodyPr>
          <a:lstStyle/>
          <a:p>
            <a:pPr algn="just"/>
            <a:r>
              <a:rPr lang="en-ZA" sz="2400" dirty="0"/>
              <a:t>Sugar cane is mostly produced by large-scale growers. </a:t>
            </a:r>
          </a:p>
          <a:p>
            <a:pPr algn="just"/>
            <a:r>
              <a:rPr lang="en-ZA" sz="2400" dirty="0"/>
              <a:t>Of the 22 500 registered sugarcane growers, approximately only 21 110 are small-scale growers, mainly on “tribal” land. </a:t>
            </a:r>
          </a:p>
          <a:p>
            <a:pPr algn="just"/>
            <a:r>
              <a:rPr lang="en-ZA" sz="2400" dirty="0"/>
              <a:t>The six sugar millers also own some sugar estates, which represent about 7% of sugar cane growers. </a:t>
            </a:r>
          </a:p>
          <a:p>
            <a:pPr algn="just"/>
            <a:r>
              <a:rPr lang="en-ZA" sz="2400" dirty="0"/>
              <a:t>The industry generates approximately 79 000 direct jobs (7 000 of which are in employed in milling). </a:t>
            </a:r>
          </a:p>
          <a:p>
            <a:pPr algn="just"/>
            <a:r>
              <a:rPr lang="en-ZA" sz="2400" dirty="0"/>
              <a:t>This represents over 11% of the total agricultural workforce in South Africa, according to the South African Sugar Association (SASA). </a:t>
            </a:r>
          </a:p>
          <a:p>
            <a:pPr algn="just"/>
            <a:r>
              <a:rPr lang="en-ZA" sz="2400" dirty="0"/>
              <a:t>Direct and indirect employment is estimated at 350 000 people.</a:t>
            </a:r>
          </a:p>
          <a:p>
            <a:pPr algn="just"/>
            <a:r>
              <a:rPr lang="en-ZA" sz="2400" dirty="0"/>
              <a:t>An important feature of the industry is the employment in rural areas where there is often little other economic opportunity</a:t>
            </a:r>
          </a:p>
        </p:txBody>
      </p:sp>
      <p:sp>
        <p:nvSpPr>
          <p:cNvPr id="5" name="Slide Number Placeholder 4"/>
          <p:cNvSpPr>
            <a:spLocks noGrp="1"/>
          </p:cNvSpPr>
          <p:nvPr>
            <p:ph type="sldNum" sz="quarter" idx="12"/>
          </p:nvPr>
        </p:nvSpPr>
        <p:spPr/>
        <p:txBody>
          <a:bodyPr/>
          <a:lstStyle/>
          <a:p>
            <a:fld id="{08E1A27E-51D2-364B-80C5-0F2292843484}" type="slidenum">
              <a:rPr lang="en-US" smtClean="0"/>
              <a:t>5</a:t>
            </a:fld>
            <a:endParaRPr lang="en-US" dirty="0"/>
          </a:p>
        </p:txBody>
      </p:sp>
    </p:spTree>
    <p:extLst>
      <p:ext uri="{BB962C8B-B14F-4D97-AF65-F5344CB8AC3E}">
        <p14:creationId xmlns:p14="http://schemas.microsoft.com/office/powerpoint/2010/main" val="1885829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a:t/>
            </a:r>
            <a:br>
              <a:rPr lang="en-ZA" b="1" dirty="0"/>
            </a:br>
            <a:r>
              <a:rPr lang="en-ZA" sz="3600" b="1" dirty="0"/>
              <a:t>Area planted of sugar cane and production of sugar </a:t>
            </a:r>
            <a:br>
              <a:rPr lang="en-ZA" sz="3600" b="1" dirty="0"/>
            </a:br>
            <a:endParaRPr lang="en-ZA" sz="3600"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633202"/>
            <a:ext cx="8229600" cy="3451982"/>
          </a:xfrm>
          <a:prstGeom prst="rect">
            <a:avLst/>
          </a:prstGeom>
          <a:noFill/>
          <a:ln>
            <a:noFill/>
          </a:ln>
        </p:spPr>
      </p:pic>
      <p:sp>
        <p:nvSpPr>
          <p:cNvPr id="5" name="Rectangle 4"/>
          <p:cNvSpPr/>
          <p:nvPr/>
        </p:nvSpPr>
        <p:spPr>
          <a:xfrm>
            <a:off x="704528" y="5373217"/>
            <a:ext cx="8496944" cy="738664"/>
          </a:xfrm>
          <a:prstGeom prst="rect">
            <a:avLst/>
          </a:prstGeom>
        </p:spPr>
        <p:txBody>
          <a:bodyPr wrap="square">
            <a:spAutoFit/>
          </a:bodyPr>
          <a:lstStyle/>
          <a:p>
            <a:r>
              <a:rPr lang="en-ZA" sz="1400" dirty="0">
                <a:latin typeface="Calibri" panose="020F0502020204030204" pitchFamily="34" charset="0"/>
                <a:ea typeface="Calibri" panose="020F0502020204030204" pitchFamily="34" charset="0"/>
                <a:cs typeface="Times New Roman" panose="02020603050405020304" pitchFamily="18" charset="0"/>
              </a:rPr>
              <a:t>Small scale sugar cane growers have suffered disproportionately from challenges facing the sugar growing industry in general, including poor rainfall, increased input prices (mainly for fertiliser, labour and fuel), </a:t>
            </a:r>
            <a:r>
              <a:rPr lang="en-ZA" sz="1400" dirty="0" smtClean="0">
                <a:latin typeface="Calibri" panose="020F0502020204030204" pitchFamily="34" charset="0"/>
                <a:ea typeface="Calibri" panose="020F0502020204030204" pitchFamily="34" charset="0"/>
                <a:cs typeface="Times New Roman" panose="02020603050405020304" pitchFamily="18" charset="0"/>
              </a:rPr>
              <a:t>services </a:t>
            </a:r>
            <a:r>
              <a:rPr lang="en-ZA" sz="1400" dirty="0" err="1" smtClean="0">
                <a:latin typeface="Calibri" panose="020F0502020204030204" pitchFamily="34" charset="0"/>
                <a:ea typeface="Calibri" panose="020F0502020204030204" pitchFamily="34" charset="0"/>
                <a:cs typeface="Times New Roman" panose="02020603050405020304" pitchFamily="18" charset="0"/>
              </a:rPr>
              <a:t>etc</a:t>
            </a:r>
            <a:endParaRPr lang="en-ZA" sz="1400" dirty="0" smtClean="0">
              <a:latin typeface="Calibri" panose="020F0502020204030204" pitchFamily="34" charset="0"/>
              <a:ea typeface="Calibri" panose="020F0502020204030204" pitchFamily="34" charset="0"/>
              <a:cs typeface="Times New Roman" panose="02020603050405020304" pitchFamily="18" charset="0"/>
            </a:endParaRPr>
          </a:p>
          <a:p>
            <a:r>
              <a:rPr lang="en-ZA" sz="1400" dirty="0" smtClean="0">
                <a:latin typeface="Calibri" panose="020F0502020204030204" pitchFamily="34" charset="0"/>
                <a:ea typeface="Calibri" panose="020F0502020204030204" pitchFamily="34" charset="0"/>
                <a:cs typeface="Times New Roman" panose="02020603050405020304" pitchFamily="18" charset="0"/>
              </a:rPr>
              <a:t> </a:t>
            </a:r>
            <a:r>
              <a:rPr lang="en-ZA" sz="1400" dirty="0">
                <a:latin typeface="Calibri" panose="020F0502020204030204" pitchFamily="34" charset="0"/>
                <a:ea typeface="Calibri" panose="020F0502020204030204" pitchFamily="34" charset="0"/>
                <a:cs typeface="Times New Roman" panose="02020603050405020304" pitchFamily="18" charset="0"/>
              </a:rPr>
              <a:t>(Bureau for Food and Agricultural Policy, 2014; </a:t>
            </a:r>
            <a:r>
              <a:rPr lang="en-ZA" sz="1400" dirty="0" err="1">
                <a:latin typeface="Calibri" panose="020F0502020204030204" pitchFamily="34" charset="0"/>
                <a:ea typeface="Calibri" panose="020F0502020204030204" pitchFamily="34" charset="0"/>
                <a:cs typeface="Times New Roman" panose="02020603050405020304" pitchFamily="18" charset="0"/>
              </a:rPr>
              <a:t>Dubb</a:t>
            </a:r>
            <a:r>
              <a:rPr lang="en-ZA" sz="1400" dirty="0">
                <a:latin typeface="Calibri" panose="020F0502020204030204" pitchFamily="34" charset="0"/>
                <a:ea typeface="Calibri" panose="020F0502020204030204" pitchFamily="34" charset="0"/>
                <a:cs typeface="Times New Roman" panose="02020603050405020304" pitchFamily="18" charset="0"/>
              </a:rPr>
              <a:t>, 2014). </a:t>
            </a:r>
          </a:p>
        </p:txBody>
      </p:sp>
      <p:sp>
        <p:nvSpPr>
          <p:cNvPr id="6" name="Slide Number Placeholder 5"/>
          <p:cNvSpPr>
            <a:spLocks noGrp="1"/>
          </p:cNvSpPr>
          <p:nvPr>
            <p:ph type="sldNum" sz="quarter" idx="12"/>
          </p:nvPr>
        </p:nvSpPr>
        <p:spPr/>
        <p:txBody>
          <a:bodyPr/>
          <a:lstStyle/>
          <a:p>
            <a:fld id="{08E1A27E-51D2-364B-80C5-0F2292843484}" type="slidenum">
              <a:rPr lang="en-US" smtClean="0"/>
              <a:t>6</a:t>
            </a:fld>
            <a:endParaRPr lang="en-US" dirty="0"/>
          </a:p>
        </p:txBody>
      </p:sp>
    </p:spTree>
    <p:extLst>
      <p:ext uri="{BB962C8B-B14F-4D97-AF65-F5344CB8AC3E}">
        <p14:creationId xmlns:p14="http://schemas.microsoft.com/office/powerpoint/2010/main" val="1719055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b="1" dirty="0" smtClean="0"/>
              <a:t>Agroprocessing -  Value Chain Support</a:t>
            </a:r>
            <a:endParaRPr lang="en-ZA" sz="3600" b="1" dirty="0"/>
          </a:p>
        </p:txBody>
      </p:sp>
      <p:sp>
        <p:nvSpPr>
          <p:cNvPr id="3" name="Content Placeholder 2"/>
          <p:cNvSpPr>
            <a:spLocks noGrp="1"/>
          </p:cNvSpPr>
          <p:nvPr>
            <p:ph idx="1"/>
          </p:nvPr>
        </p:nvSpPr>
        <p:spPr>
          <a:xfrm>
            <a:off x="685800" y="1260987"/>
            <a:ext cx="8382000" cy="5336365"/>
          </a:xfrm>
        </p:spPr>
        <p:txBody>
          <a:bodyPr>
            <a:normAutofit fontScale="92500" lnSpcReduction="20000"/>
          </a:bodyPr>
          <a:lstStyle/>
          <a:p>
            <a:r>
              <a:rPr lang="en-ZA" sz="3000" dirty="0" smtClean="0"/>
              <a:t>Aim</a:t>
            </a:r>
            <a:endParaRPr lang="en-ZA" sz="3000" dirty="0" smtClean="0"/>
          </a:p>
          <a:p>
            <a:pPr lvl="1"/>
            <a:r>
              <a:rPr lang="en-ZA" sz="3000" dirty="0" smtClean="0"/>
              <a:t>Stem retrenchments </a:t>
            </a:r>
          </a:p>
          <a:p>
            <a:pPr lvl="1"/>
            <a:r>
              <a:rPr lang="en-ZA" sz="3000" dirty="0" smtClean="0"/>
              <a:t>Assist in finding alternate markets for sugar including direct and indirect markets; export support</a:t>
            </a:r>
          </a:p>
          <a:p>
            <a:pPr lvl="1"/>
            <a:r>
              <a:rPr lang="en-ZA" sz="3000" dirty="0" smtClean="0"/>
              <a:t>Address competitiveness </a:t>
            </a:r>
          </a:p>
          <a:p>
            <a:pPr lvl="1"/>
            <a:r>
              <a:rPr lang="en-ZA" sz="3000" dirty="0" smtClean="0"/>
              <a:t>Trade issues (imports / tariffs)</a:t>
            </a:r>
          </a:p>
          <a:p>
            <a:pPr marL="0" indent="0">
              <a:buNone/>
            </a:pPr>
            <a:endParaRPr lang="en-ZA" sz="3000" dirty="0" smtClean="0"/>
          </a:p>
          <a:p>
            <a:r>
              <a:rPr lang="en-ZA" sz="3000" dirty="0" smtClean="0"/>
              <a:t>Measures</a:t>
            </a:r>
            <a:endParaRPr lang="en-ZA" sz="3000" dirty="0" smtClean="0"/>
          </a:p>
          <a:p>
            <a:pPr marL="400050" lvl="1" indent="0" algn="just">
              <a:buNone/>
            </a:pPr>
            <a:r>
              <a:rPr lang="en-ZA" sz="3000" dirty="0" smtClean="0"/>
              <a:t> - Agro </a:t>
            </a:r>
            <a:r>
              <a:rPr lang="en-ZA" sz="3000" dirty="0" smtClean="0"/>
              <a:t>processing Support </a:t>
            </a:r>
            <a:r>
              <a:rPr lang="en-ZA" sz="3000" dirty="0" smtClean="0"/>
              <a:t>Scheme (APSS</a:t>
            </a:r>
            <a:r>
              <a:rPr lang="en-ZA" sz="3000" dirty="0" smtClean="0"/>
              <a:t>)</a:t>
            </a:r>
          </a:p>
          <a:p>
            <a:pPr marL="400050" lvl="1" indent="0" algn="just">
              <a:buNone/>
            </a:pPr>
            <a:r>
              <a:rPr lang="en-US" sz="3000" dirty="0" smtClean="0"/>
              <a:t> - Comprehensive </a:t>
            </a:r>
            <a:r>
              <a:rPr lang="en-US" sz="3000" dirty="0" smtClean="0"/>
              <a:t>Agricultural Support </a:t>
            </a:r>
            <a:r>
              <a:rPr lang="en-US" sz="3000" dirty="0" err="1" smtClean="0"/>
              <a:t>Programme</a:t>
            </a:r>
            <a:r>
              <a:rPr lang="en-US" sz="3000" dirty="0"/>
              <a:t>:</a:t>
            </a:r>
            <a:r>
              <a:rPr lang="en-US" sz="3000" dirty="0" smtClean="0"/>
              <a:t>   Conditional </a:t>
            </a:r>
            <a:r>
              <a:rPr lang="en-US" sz="3000" dirty="0" smtClean="0"/>
              <a:t>Grant by NT &amp; DAFF support to small growers </a:t>
            </a:r>
          </a:p>
          <a:p>
            <a:endParaRPr lang="en-ZA" dirty="0">
              <a:solidFill>
                <a:srgbClr val="FF0000"/>
              </a:solidFill>
            </a:endParaRPr>
          </a:p>
        </p:txBody>
      </p:sp>
      <p:sp>
        <p:nvSpPr>
          <p:cNvPr id="5" name="Slide Number Placeholder 4"/>
          <p:cNvSpPr>
            <a:spLocks noGrp="1"/>
          </p:cNvSpPr>
          <p:nvPr>
            <p:ph type="sldNum" sz="quarter" idx="12"/>
          </p:nvPr>
        </p:nvSpPr>
        <p:spPr/>
        <p:txBody>
          <a:bodyPr/>
          <a:lstStyle/>
          <a:p>
            <a:fld id="{08E1A27E-51D2-364B-80C5-0F2292843484}" type="slidenum">
              <a:rPr lang="en-US" smtClean="0"/>
              <a:t>7</a:t>
            </a:fld>
            <a:endParaRPr lang="en-US" dirty="0"/>
          </a:p>
        </p:txBody>
      </p:sp>
    </p:spTree>
    <p:extLst>
      <p:ext uri="{BB962C8B-B14F-4D97-AF65-F5344CB8AC3E}">
        <p14:creationId xmlns:p14="http://schemas.microsoft.com/office/powerpoint/2010/main" val="2201839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4000" b="1" dirty="0"/>
              <a:t>Objective of the review of the </a:t>
            </a:r>
            <a:r>
              <a:rPr lang="en-ZA" b="1" dirty="0" smtClean="0"/>
              <a:t>regulation</a:t>
            </a:r>
            <a:endParaRPr lang="en-ZA" b="1" dirty="0"/>
          </a:p>
        </p:txBody>
      </p:sp>
      <p:sp>
        <p:nvSpPr>
          <p:cNvPr id="3" name="Content Placeholder 2"/>
          <p:cNvSpPr>
            <a:spLocks noGrp="1"/>
          </p:cNvSpPr>
          <p:nvPr>
            <p:ph idx="1"/>
          </p:nvPr>
        </p:nvSpPr>
        <p:spPr/>
        <p:txBody>
          <a:bodyPr>
            <a:normAutofit/>
          </a:bodyPr>
          <a:lstStyle/>
          <a:p>
            <a:pPr algn="just"/>
            <a:r>
              <a:rPr lang="en-ZA" sz="2800" dirty="0"/>
              <a:t>To improve the competitive environment in which the industry operates in a manner that will contribute to the optimal development of the industry </a:t>
            </a:r>
            <a:r>
              <a:rPr lang="en-ZA" sz="2800" dirty="0" smtClean="0"/>
              <a:t>and inclusive growth</a:t>
            </a:r>
          </a:p>
          <a:p>
            <a:pPr algn="just"/>
            <a:r>
              <a:rPr lang="en-ZA" sz="2800" dirty="0"/>
              <a:t>E</a:t>
            </a:r>
            <a:r>
              <a:rPr lang="en-ZA" sz="2800" dirty="0" smtClean="0"/>
              <a:t>nsuring </a:t>
            </a:r>
            <a:r>
              <a:rPr lang="en-ZA" sz="2800" dirty="0"/>
              <a:t>the long term cost competitiveness of the industry</a:t>
            </a:r>
            <a:r>
              <a:rPr lang="en-ZA" sz="2800" dirty="0" smtClean="0"/>
              <a:t>.</a:t>
            </a:r>
          </a:p>
          <a:p>
            <a:pPr algn="just"/>
            <a:r>
              <a:rPr lang="en-ZA" sz="2800" dirty="0" smtClean="0"/>
              <a:t>To </a:t>
            </a:r>
            <a:r>
              <a:rPr lang="en-ZA" sz="2800" dirty="0"/>
              <a:t>provide a positive legal position and minimise self regulation by industry</a:t>
            </a:r>
            <a:r>
              <a:rPr lang="en-ZA" sz="2800" dirty="0" smtClean="0"/>
              <a:t>.</a:t>
            </a:r>
          </a:p>
          <a:p>
            <a:pPr algn="just"/>
            <a:r>
              <a:rPr lang="en-ZA" sz="2800" dirty="0" smtClean="0"/>
              <a:t>Towards transformation of the Sugar </a:t>
            </a:r>
            <a:r>
              <a:rPr lang="en-ZA" sz="2800" dirty="0" smtClean="0"/>
              <a:t>Industry. </a:t>
            </a:r>
            <a:endParaRPr lang="en-ZA" sz="2800" dirty="0"/>
          </a:p>
        </p:txBody>
      </p:sp>
      <p:sp>
        <p:nvSpPr>
          <p:cNvPr id="5" name="Slide Number Placeholder 4"/>
          <p:cNvSpPr>
            <a:spLocks noGrp="1"/>
          </p:cNvSpPr>
          <p:nvPr>
            <p:ph type="sldNum" sz="quarter" idx="12"/>
          </p:nvPr>
        </p:nvSpPr>
        <p:spPr/>
        <p:txBody>
          <a:bodyPr/>
          <a:lstStyle/>
          <a:p>
            <a:fld id="{08E1A27E-51D2-364B-80C5-0F2292843484}" type="slidenum">
              <a:rPr lang="en-US" smtClean="0"/>
              <a:t>8</a:t>
            </a:fld>
            <a:endParaRPr lang="en-US" dirty="0"/>
          </a:p>
        </p:txBody>
      </p:sp>
    </p:spTree>
    <p:extLst>
      <p:ext uri="{BB962C8B-B14F-4D97-AF65-F5344CB8AC3E}">
        <p14:creationId xmlns:p14="http://schemas.microsoft.com/office/powerpoint/2010/main" val="1047026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a:t>Sugar Industry Consultation Process</a:t>
            </a:r>
            <a:r>
              <a:rPr lang="en-ZA" dirty="0"/>
              <a:t/>
            </a:r>
            <a:br>
              <a:rPr lang="en-ZA" dirty="0"/>
            </a:br>
            <a:endParaRPr lang="en-ZA" dirty="0"/>
          </a:p>
        </p:txBody>
      </p:sp>
      <p:sp>
        <p:nvSpPr>
          <p:cNvPr id="3" name="Content Placeholder 2"/>
          <p:cNvSpPr>
            <a:spLocks noGrp="1"/>
          </p:cNvSpPr>
          <p:nvPr>
            <p:ph idx="1"/>
          </p:nvPr>
        </p:nvSpPr>
        <p:spPr>
          <a:xfrm>
            <a:off x="213852" y="1194619"/>
            <a:ext cx="9196848" cy="4931545"/>
          </a:xfrm>
        </p:spPr>
        <p:txBody>
          <a:bodyPr>
            <a:normAutofit fontScale="62500" lnSpcReduction="20000"/>
          </a:bodyPr>
          <a:lstStyle/>
          <a:p>
            <a:pPr lvl="0" algn="just">
              <a:buFont typeface="Wingdings" panose="05000000000000000000" pitchFamily="2" charset="2"/>
              <a:buChar char="§"/>
            </a:pPr>
            <a:r>
              <a:rPr lang="en-GB" sz="3400" dirty="0"/>
              <a:t>The Department of Trade &amp; Industry participated in the mediation process that was led by Mr Charlse Nupen from 2-3 December 2017 which resulted in the Draft Agreement of Cooperation, proposed amendments to the sugar industry regulations and a proposed new structure to serve as umbrella body for the sugar cane farmers.  This necessitated the amendments to the SASA Constitution and the Sugar Industry Agreement.</a:t>
            </a:r>
            <a:endParaRPr lang="en-ZA" sz="3400" dirty="0"/>
          </a:p>
          <a:p>
            <a:pPr marL="0" indent="0">
              <a:buNone/>
            </a:pPr>
            <a:endParaRPr lang="en-ZA" sz="3400" b="1" dirty="0" smtClean="0"/>
          </a:p>
          <a:p>
            <a:pPr marL="0" indent="0">
              <a:buNone/>
            </a:pPr>
            <a:r>
              <a:rPr lang="en-ZA" sz="3400" b="1" dirty="0"/>
              <a:t>	</a:t>
            </a:r>
            <a:r>
              <a:rPr lang="en-ZA" sz="3400" b="1" dirty="0" smtClean="0"/>
              <a:t> - Outcome</a:t>
            </a:r>
            <a:r>
              <a:rPr lang="en-ZA" sz="3400" dirty="0"/>
              <a:t>: A new agreement was signed by all parties namely South African </a:t>
            </a:r>
            <a:r>
              <a:rPr lang="en-ZA" sz="3400" dirty="0" smtClean="0"/>
              <a:t>	Farmers </a:t>
            </a:r>
            <a:r>
              <a:rPr lang="en-ZA" sz="3400" dirty="0"/>
              <a:t>Development </a:t>
            </a:r>
            <a:r>
              <a:rPr lang="en-ZA" sz="3400" dirty="0" smtClean="0"/>
              <a:t>Association</a:t>
            </a:r>
            <a:r>
              <a:rPr lang="en-ZA" sz="3400" dirty="0"/>
              <a:t>, South African Cane Growers </a:t>
            </a:r>
            <a:r>
              <a:rPr lang="en-ZA" sz="3400" dirty="0" smtClean="0"/>
              <a:t>Association    	and </a:t>
            </a:r>
            <a:r>
              <a:rPr lang="en-ZA" sz="3400" dirty="0"/>
              <a:t>SA Millers </a:t>
            </a:r>
            <a:r>
              <a:rPr lang="en-ZA" sz="3400" dirty="0" smtClean="0"/>
              <a:t>Association</a:t>
            </a:r>
          </a:p>
          <a:p>
            <a:pPr marL="0" indent="0">
              <a:buNone/>
            </a:pPr>
            <a:endParaRPr lang="en-ZA" sz="3400" dirty="0" smtClean="0"/>
          </a:p>
          <a:p>
            <a:pPr lvl="0">
              <a:buFont typeface="Wingdings" panose="05000000000000000000" pitchFamily="2" charset="2"/>
              <a:buChar char="§"/>
            </a:pPr>
            <a:r>
              <a:rPr lang="en-ZA" sz="3400" dirty="0" smtClean="0"/>
              <a:t>SASA </a:t>
            </a:r>
            <a:r>
              <a:rPr lang="en-ZA" sz="3400" dirty="0"/>
              <a:t>Special Council Meeting was held on the 12 December in </a:t>
            </a:r>
            <a:r>
              <a:rPr lang="en-ZA" sz="3400" dirty="0" err="1"/>
              <a:t>KwaShukela</a:t>
            </a:r>
            <a:r>
              <a:rPr lang="en-ZA" sz="3400" dirty="0"/>
              <a:t>, </a:t>
            </a:r>
            <a:r>
              <a:rPr lang="en-ZA" sz="3400" dirty="0" smtClean="0"/>
              <a:t>KZN. </a:t>
            </a:r>
          </a:p>
          <a:p>
            <a:pPr marL="0" lvl="0" indent="0">
              <a:buNone/>
            </a:pPr>
            <a:endParaRPr lang="en-ZA" sz="3400" dirty="0"/>
          </a:p>
          <a:p>
            <a:pPr marL="0" indent="0">
              <a:buNone/>
            </a:pPr>
            <a:r>
              <a:rPr lang="en-ZA" sz="3400" b="1" dirty="0"/>
              <a:t>	</a:t>
            </a:r>
            <a:r>
              <a:rPr lang="en-ZA" sz="3400" b="1" dirty="0" smtClean="0"/>
              <a:t> - Outcome</a:t>
            </a:r>
            <a:r>
              <a:rPr lang="en-ZA" sz="3400" dirty="0"/>
              <a:t>: Changes to the SASA Constitution and Sugar Industry Agreement </a:t>
            </a:r>
            <a:r>
              <a:rPr lang="en-ZA" sz="3400" dirty="0" smtClean="0"/>
              <a:t>	were </a:t>
            </a:r>
            <a:r>
              <a:rPr lang="en-ZA" sz="3400" dirty="0"/>
              <a:t>adopted </a:t>
            </a:r>
            <a:endParaRPr lang="en-ZA" sz="3400" dirty="0" smtClean="0"/>
          </a:p>
          <a:p>
            <a:pPr marL="0" indent="0">
              <a:buNone/>
            </a:pPr>
            <a:endParaRPr lang="en-ZA" sz="3400" dirty="0"/>
          </a:p>
        </p:txBody>
      </p:sp>
      <p:sp>
        <p:nvSpPr>
          <p:cNvPr id="5" name="Slide Number Placeholder 4"/>
          <p:cNvSpPr>
            <a:spLocks noGrp="1"/>
          </p:cNvSpPr>
          <p:nvPr>
            <p:ph type="sldNum" sz="quarter" idx="12"/>
          </p:nvPr>
        </p:nvSpPr>
        <p:spPr/>
        <p:txBody>
          <a:bodyPr/>
          <a:lstStyle/>
          <a:p>
            <a:fld id="{08E1A27E-51D2-364B-80C5-0F2292843484}" type="slidenum">
              <a:rPr lang="en-US" smtClean="0"/>
              <a:t>9</a:t>
            </a:fld>
            <a:endParaRPr lang="en-US" dirty="0"/>
          </a:p>
        </p:txBody>
      </p:sp>
    </p:spTree>
    <p:extLst>
      <p:ext uri="{BB962C8B-B14F-4D97-AF65-F5344CB8AC3E}">
        <p14:creationId xmlns:p14="http://schemas.microsoft.com/office/powerpoint/2010/main" val="4117749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764</TotalTime>
  <Words>1025</Words>
  <Application>Microsoft Office PowerPoint</Application>
  <PresentationFormat>A4 Paper (210x297 mm)</PresentationFormat>
  <Paragraphs>186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Presentation to  Portfolio Committee on Trade &amp; Industry</vt:lpstr>
      <vt:lpstr>Contents</vt:lpstr>
      <vt:lpstr>Background </vt:lpstr>
      <vt:lpstr>Composition of sugar cane growers </vt:lpstr>
      <vt:lpstr> Production Trends  </vt:lpstr>
      <vt:lpstr> Area planted of sugar cane and production of sugar  </vt:lpstr>
      <vt:lpstr>Agroprocessing -  Value Chain Support</vt:lpstr>
      <vt:lpstr>Objective of the review of the regulation</vt:lpstr>
      <vt:lpstr>Sugar Industry Consultation Process </vt:lpstr>
      <vt:lpstr>Sugar Industry Consultation Process </vt:lpstr>
      <vt:lpstr>SASA DELEGATES Independent Chairperson Qualified majority 70% 24 appointed by CFF 24 appointed by SMRF</vt:lpstr>
      <vt:lpstr>SASA (LEVY) INDUSTRY OBLIGATIONS</vt:lpstr>
      <vt:lpstr>Proposed  Structure</vt:lpstr>
      <vt:lpstr>Sugar Industry Regulation - Amendments </vt:lpstr>
      <vt:lpstr> Interim Arrangement  </vt:lpstr>
      <vt:lpstr>PowerPoint Presentation</vt:lpstr>
      <vt:lpstr>Recommendations</vt:lpstr>
      <vt:lpstr>Conclusion </vt:lpstr>
      <vt:lpstr>PowerPoint Presentation</vt:lpstr>
    </vt:vector>
  </TitlesOfParts>
  <Company>the dti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NCMhlauli</dc:creator>
  <cp:lastModifiedBy>Emcy Garner</cp:lastModifiedBy>
  <cp:revision>25</cp:revision>
  <cp:lastPrinted>2017-10-06T13:04:53Z</cp:lastPrinted>
  <dcterms:created xsi:type="dcterms:W3CDTF">2017-03-14T09:22:59Z</dcterms:created>
  <dcterms:modified xsi:type="dcterms:W3CDTF">2018-04-23T12:41:57Z</dcterms:modified>
</cp:coreProperties>
</file>