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714" r:id="rId1"/>
  </p:sldMasterIdLst>
  <p:notesMasterIdLst>
    <p:notesMasterId r:id="rId106"/>
  </p:notesMasterIdLst>
  <p:handoutMasterIdLst>
    <p:handoutMasterId r:id="rId107"/>
  </p:handoutMasterIdLst>
  <p:sldIdLst>
    <p:sldId id="763" r:id="rId2"/>
    <p:sldId id="516" r:id="rId3"/>
    <p:sldId id="827" r:id="rId4"/>
    <p:sldId id="828" r:id="rId5"/>
    <p:sldId id="829" r:id="rId6"/>
    <p:sldId id="830" r:id="rId7"/>
    <p:sldId id="831" r:id="rId8"/>
    <p:sldId id="832" r:id="rId9"/>
    <p:sldId id="833" r:id="rId10"/>
    <p:sldId id="834" r:id="rId11"/>
    <p:sldId id="764" r:id="rId12"/>
    <p:sldId id="779" r:id="rId13"/>
    <p:sldId id="633" r:id="rId14"/>
    <p:sldId id="732" r:id="rId15"/>
    <p:sldId id="733" r:id="rId16"/>
    <p:sldId id="734" r:id="rId17"/>
    <p:sldId id="735" r:id="rId18"/>
    <p:sldId id="736" r:id="rId19"/>
    <p:sldId id="737" r:id="rId20"/>
    <p:sldId id="780" r:id="rId21"/>
    <p:sldId id="740" r:id="rId22"/>
    <p:sldId id="741" r:id="rId23"/>
    <p:sldId id="743" r:id="rId24"/>
    <p:sldId id="742" r:id="rId25"/>
    <p:sldId id="744" r:id="rId26"/>
    <p:sldId id="745" r:id="rId27"/>
    <p:sldId id="746" r:id="rId28"/>
    <p:sldId id="755" r:id="rId29"/>
    <p:sldId id="756" r:id="rId30"/>
    <p:sldId id="757" r:id="rId31"/>
    <p:sldId id="758" r:id="rId32"/>
    <p:sldId id="819" r:id="rId33"/>
    <p:sldId id="820" r:id="rId34"/>
    <p:sldId id="759" r:id="rId35"/>
    <p:sldId id="760" r:id="rId36"/>
    <p:sldId id="754" r:id="rId37"/>
    <p:sldId id="781" r:id="rId38"/>
    <p:sldId id="783" r:id="rId39"/>
    <p:sldId id="784" r:id="rId40"/>
    <p:sldId id="785" r:id="rId41"/>
    <p:sldId id="765" r:id="rId42"/>
    <p:sldId id="773" r:id="rId43"/>
    <p:sldId id="680" r:id="rId44"/>
    <p:sldId id="681" r:id="rId45"/>
    <p:sldId id="711" r:id="rId46"/>
    <p:sldId id="712" r:id="rId47"/>
    <p:sldId id="786" r:id="rId48"/>
    <p:sldId id="774" r:id="rId49"/>
    <p:sldId id="684" r:id="rId50"/>
    <p:sldId id="685" r:id="rId51"/>
    <p:sldId id="686" r:id="rId52"/>
    <p:sldId id="688" r:id="rId53"/>
    <p:sldId id="689" r:id="rId54"/>
    <p:sldId id="691" r:id="rId55"/>
    <p:sldId id="787" r:id="rId56"/>
    <p:sldId id="775" r:id="rId57"/>
    <p:sldId id="693" r:id="rId58"/>
    <p:sldId id="694" r:id="rId59"/>
    <p:sldId id="695" r:id="rId60"/>
    <p:sldId id="788" r:id="rId61"/>
    <p:sldId id="776" r:id="rId62"/>
    <p:sldId id="697" r:id="rId63"/>
    <p:sldId id="698" r:id="rId64"/>
    <p:sldId id="714" r:id="rId65"/>
    <p:sldId id="715" r:id="rId66"/>
    <p:sldId id="699" r:id="rId67"/>
    <p:sldId id="789" r:id="rId68"/>
    <p:sldId id="777" r:id="rId69"/>
    <p:sldId id="701" r:id="rId70"/>
    <p:sldId id="782" r:id="rId71"/>
    <p:sldId id="703" r:id="rId72"/>
    <p:sldId id="790" r:id="rId73"/>
    <p:sldId id="778" r:id="rId74"/>
    <p:sldId id="705" r:id="rId75"/>
    <p:sldId id="707" r:id="rId76"/>
    <p:sldId id="791" r:id="rId77"/>
    <p:sldId id="766" r:id="rId78"/>
    <p:sldId id="761" r:id="rId79"/>
    <p:sldId id="795" r:id="rId80"/>
    <p:sldId id="796" r:id="rId81"/>
    <p:sldId id="797" r:id="rId82"/>
    <p:sldId id="762" r:id="rId83"/>
    <p:sldId id="798" r:id="rId84"/>
    <p:sldId id="800" r:id="rId85"/>
    <p:sldId id="802" r:id="rId86"/>
    <p:sldId id="805" r:id="rId87"/>
    <p:sldId id="799" r:id="rId88"/>
    <p:sldId id="803" r:id="rId89"/>
    <p:sldId id="801" r:id="rId90"/>
    <p:sldId id="638" r:id="rId91"/>
    <p:sldId id="807" r:id="rId92"/>
    <p:sldId id="808" r:id="rId93"/>
    <p:sldId id="810" r:id="rId94"/>
    <p:sldId id="811" r:id="rId95"/>
    <p:sldId id="812" r:id="rId96"/>
    <p:sldId id="813" r:id="rId97"/>
    <p:sldId id="814" r:id="rId98"/>
    <p:sldId id="815" r:id="rId99"/>
    <p:sldId id="817" r:id="rId100"/>
    <p:sldId id="818" r:id="rId101"/>
    <p:sldId id="400" r:id="rId102"/>
    <p:sldId id="804" r:id="rId103"/>
    <p:sldId id="793" r:id="rId104"/>
    <p:sldId id="794" r:id="rId105"/>
  </p:sldIdLst>
  <p:sldSz cx="12192000" cy="6858000"/>
  <p:notesSz cx="6797675" cy="9926638"/>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C22EBB-4088-4BAC-9D80-0B323AD6A309}">
          <p14:sldIdLst>
            <p14:sldId id="763"/>
            <p14:sldId id="516"/>
            <p14:sldId id="827"/>
            <p14:sldId id="828"/>
            <p14:sldId id="829"/>
            <p14:sldId id="830"/>
            <p14:sldId id="831"/>
            <p14:sldId id="832"/>
            <p14:sldId id="833"/>
            <p14:sldId id="834"/>
            <p14:sldId id="764"/>
            <p14:sldId id="779"/>
            <p14:sldId id="633"/>
            <p14:sldId id="732"/>
            <p14:sldId id="733"/>
            <p14:sldId id="734"/>
            <p14:sldId id="735"/>
            <p14:sldId id="736"/>
            <p14:sldId id="737"/>
            <p14:sldId id="780"/>
            <p14:sldId id="740"/>
            <p14:sldId id="741"/>
            <p14:sldId id="743"/>
            <p14:sldId id="742"/>
            <p14:sldId id="744"/>
            <p14:sldId id="745"/>
            <p14:sldId id="746"/>
            <p14:sldId id="755"/>
            <p14:sldId id="756"/>
            <p14:sldId id="757"/>
            <p14:sldId id="758"/>
            <p14:sldId id="819"/>
            <p14:sldId id="820"/>
            <p14:sldId id="759"/>
            <p14:sldId id="760"/>
            <p14:sldId id="754"/>
            <p14:sldId id="781"/>
            <p14:sldId id="783"/>
            <p14:sldId id="784"/>
            <p14:sldId id="785"/>
            <p14:sldId id="765"/>
            <p14:sldId id="773"/>
            <p14:sldId id="680"/>
            <p14:sldId id="681"/>
            <p14:sldId id="711"/>
            <p14:sldId id="712"/>
            <p14:sldId id="786"/>
            <p14:sldId id="774"/>
            <p14:sldId id="684"/>
            <p14:sldId id="685"/>
            <p14:sldId id="686"/>
            <p14:sldId id="688"/>
            <p14:sldId id="689"/>
            <p14:sldId id="691"/>
            <p14:sldId id="787"/>
            <p14:sldId id="775"/>
            <p14:sldId id="693"/>
            <p14:sldId id="694"/>
            <p14:sldId id="695"/>
            <p14:sldId id="788"/>
            <p14:sldId id="776"/>
            <p14:sldId id="697"/>
            <p14:sldId id="698"/>
            <p14:sldId id="714"/>
            <p14:sldId id="715"/>
            <p14:sldId id="699"/>
            <p14:sldId id="789"/>
            <p14:sldId id="777"/>
            <p14:sldId id="701"/>
            <p14:sldId id="782"/>
            <p14:sldId id="703"/>
            <p14:sldId id="790"/>
            <p14:sldId id="778"/>
            <p14:sldId id="705"/>
            <p14:sldId id="707"/>
            <p14:sldId id="791"/>
            <p14:sldId id="766"/>
            <p14:sldId id="761"/>
            <p14:sldId id="795"/>
            <p14:sldId id="796"/>
            <p14:sldId id="797"/>
            <p14:sldId id="762"/>
            <p14:sldId id="798"/>
            <p14:sldId id="800"/>
            <p14:sldId id="802"/>
            <p14:sldId id="805"/>
            <p14:sldId id="799"/>
            <p14:sldId id="803"/>
            <p14:sldId id="801"/>
            <p14:sldId id="638"/>
            <p14:sldId id="807"/>
            <p14:sldId id="808"/>
            <p14:sldId id="810"/>
            <p14:sldId id="811"/>
            <p14:sldId id="812"/>
            <p14:sldId id="813"/>
            <p14:sldId id="814"/>
            <p14:sldId id="815"/>
            <p14:sldId id="817"/>
            <p14:sldId id="818"/>
            <p14:sldId id="400"/>
            <p14:sldId id="804"/>
            <p14:sldId id="793"/>
            <p14:sldId id="7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E6D"/>
    <a:srgbClr val="C6D9F1"/>
    <a:srgbClr val="66FF33"/>
    <a:srgbClr val="BDD6EE"/>
    <a:srgbClr val="000000"/>
    <a:srgbClr val="92B7D2"/>
    <a:srgbClr val="39688B"/>
    <a:srgbClr val="3F7194"/>
    <a:srgbClr val="376485"/>
    <a:srgbClr val="548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5501" autoAdjust="0"/>
  </p:normalViewPr>
  <p:slideViewPr>
    <p:cSldViewPr>
      <p:cViewPr varScale="1">
        <p:scale>
          <a:sx n="107" d="100"/>
          <a:sy n="107" d="100"/>
        </p:scale>
        <p:origin x="87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898" y="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nashtheer%20sankar\Documents\Projects\AFS%20-AG%20SUBMISSION_30062017\20July17\PMTE_LAND_31%20MARCH%202017_30062017.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Nombeko%20Mamputa\AppData\Local\Microsoft\Windows\INetCache\Content.Outlook\YY6U11HJ\USER%20DEPARTMENTS%20REPORT.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Maanda%20Mphaphuli\Desktop\June%202016%20Back%20up\Annual%20Report\IAR%20repor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Land Per Region</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Sheet1!$K$20</c:f>
              <c:strCache>
                <c:ptCount val="1"/>
                <c:pt idx="0">
                  <c:v>Grand 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Sheet1!$A$21:$A$31</c:f>
              <c:strCache>
                <c:ptCount val="11"/>
                <c:pt idx="0">
                  <c:v>BLOEMFONTEIN</c:v>
                </c:pt>
                <c:pt idx="1">
                  <c:v>CAPE TOWN</c:v>
                </c:pt>
                <c:pt idx="2">
                  <c:v>DURBAN</c:v>
                </c:pt>
                <c:pt idx="3">
                  <c:v>JOHANNESBURG</c:v>
                </c:pt>
                <c:pt idx="4">
                  <c:v>KIMBERLEY</c:v>
                </c:pt>
                <c:pt idx="5">
                  <c:v>MMABATHO</c:v>
                </c:pt>
                <c:pt idx="6">
                  <c:v>MTHATHA</c:v>
                </c:pt>
                <c:pt idx="7">
                  <c:v>NELSPRUIT</c:v>
                </c:pt>
                <c:pt idx="8">
                  <c:v>POLOKWANE</c:v>
                </c:pt>
                <c:pt idx="9">
                  <c:v>PORT ELIZABETH</c:v>
                </c:pt>
                <c:pt idx="10">
                  <c:v>PRETORIA</c:v>
                </c:pt>
              </c:strCache>
            </c:strRef>
          </c:cat>
          <c:val>
            <c:numRef>
              <c:f>Sheet1!$K$21:$K$31</c:f>
              <c:numCache>
                <c:formatCode>General</c:formatCode>
                <c:ptCount val="11"/>
                <c:pt idx="0">
                  <c:v>2982</c:v>
                </c:pt>
                <c:pt idx="1">
                  <c:v>4039</c:v>
                </c:pt>
                <c:pt idx="2">
                  <c:v>7072</c:v>
                </c:pt>
                <c:pt idx="3">
                  <c:v>1863</c:v>
                </c:pt>
                <c:pt idx="4">
                  <c:v>2164</c:v>
                </c:pt>
                <c:pt idx="5">
                  <c:v>1969</c:v>
                </c:pt>
                <c:pt idx="6">
                  <c:v>290</c:v>
                </c:pt>
                <c:pt idx="7">
                  <c:v>2198</c:v>
                </c:pt>
                <c:pt idx="8">
                  <c:v>2934</c:v>
                </c:pt>
                <c:pt idx="9">
                  <c:v>2082</c:v>
                </c:pt>
                <c:pt idx="10">
                  <c:v>1729</c:v>
                </c:pt>
              </c:numCache>
            </c:numRef>
          </c:val>
        </c:ser>
        <c:dLbls>
          <c:dLblPos val="inEnd"/>
          <c:showLegendKey val="0"/>
          <c:showVal val="1"/>
          <c:showCatName val="0"/>
          <c:showSerName val="0"/>
          <c:showPercent val="0"/>
          <c:showBubbleSize val="0"/>
        </c:dLbls>
        <c:gapWidth val="100"/>
        <c:overlap val="-24"/>
        <c:axId val="-586339856"/>
        <c:axId val="-586350192"/>
      </c:barChart>
      <c:catAx>
        <c:axId val="-5863398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6350192"/>
        <c:crosses val="autoZero"/>
        <c:auto val="1"/>
        <c:lblAlgn val="ctr"/>
        <c:lblOffset val="100"/>
        <c:noMultiLvlLbl val="0"/>
      </c:catAx>
      <c:valAx>
        <c:axId val="-5863501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6339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Improvements per Region</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Sheet3!$K$20</c:f>
              <c:strCache>
                <c:ptCount val="1"/>
                <c:pt idx="0">
                  <c:v>Grand 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Sheet3!$A$21:$A$31</c:f>
              <c:strCache>
                <c:ptCount val="11"/>
                <c:pt idx="0">
                  <c:v>BLOEMFONTEIN</c:v>
                </c:pt>
                <c:pt idx="1">
                  <c:v>CAPE TOWN</c:v>
                </c:pt>
                <c:pt idx="2">
                  <c:v>DURBAN</c:v>
                </c:pt>
                <c:pt idx="3">
                  <c:v>JOHANNESBURG</c:v>
                </c:pt>
                <c:pt idx="4">
                  <c:v>KIMBERLEY</c:v>
                </c:pt>
                <c:pt idx="5">
                  <c:v>MMABATHO</c:v>
                </c:pt>
                <c:pt idx="6">
                  <c:v>MTHATHA</c:v>
                </c:pt>
                <c:pt idx="7">
                  <c:v>NELSPRUIT</c:v>
                </c:pt>
                <c:pt idx="8">
                  <c:v>POLOKWANE</c:v>
                </c:pt>
                <c:pt idx="9">
                  <c:v>PORT ELIZABETH</c:v>
                </c:pt>
                <c:pt idx="10">
                  <c:v>PRETORIA</c:v>
                </c:pt>
              </c:strCache>
            </c:strRef>
          </c:cat>
          <c:val>
            <c:numRef>
              <c:f>Sheet3!$K$21:$K$31</c:f>
              <c:numCache>
                <c:formatCode>General</c:formatCode>
                <c:ptCount val="11"/>
                <c:pt idx="0">
                  <c:v>8085</c:v>
                </c:pt>
                <c:pt idx="1">
                  <c:v>13469</c:v>
                </c:pt>
                <c:pt idx="2">
                  <c:v>11080</c:v>
                </c:pt>
                <c:pt idx="3">
                  <c:v>6245</c:v>
                </c:pt>
                <c:pt idx="4">
                  <c:v>8667</c:v>
                </c:pt>
                <c:pt idx="5">
                  <c:v>7379</c:v>
                </c:pt>
                <c:pt idx="6">
                  <c:v>1679</c:v>
                </c:pt>
                <c:pt idx="7">
                  <c:v>10413</c:v>
                </c:pt>
                <c:pt idx="8">
                  <c:v>10655</c:v>
                </c:pt>
                <c:pt idx="9">
                  <c:v>6526</c:v>
                </c:pt>
                <c:pt idx="10">
                  <c:v>9329</c:v>
                </c:pt>
              </c:numCache>
            </c:numRef>
          </c:val>
        </c:ser>
        <c:dLbls>
          <c:showLegendKey val="0"/>
          <c:showVal val="0"/>
          <c:showCatName val="0"/>
          <c:showSerName val="0"/>
          <c:showPercent val="0"/>
          <c:showBubbleSize val="0"/>
        </c:dLbls>
        <c:gapWidth val="100"/>
        <c:overlap val="-24"/>
        <c:axId val="-586341488"/>
        <c:axId val="-586348560"/>
      </c:barChart>
      <c:catAx>
        <c:axId val="-5863414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6348560"/>
        <c:crosses val="autoZero"/>
        <c:auto val="1"/>
        <c:lblAlgn val="ctr"/>
        <c:lblOffset val="100"/>
        <c:noMultiLvlLbl val="0"/>
      </c:catAx>
      <c:valAx>
        <c:axId val="-5863485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634148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[USER DEPARTMENTS REPORT.xlsx]Sheet2!PivotTable1</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rgbClr val="5C4878"/>
          </a:solidFill>
          <a:ln>
            <a:noFill/>
          </a:ln>
          <a:effectLst>
            <a:outerShdw blurRad="254000" sx="102000" sy="102000" algn="ctr" rotWithShape="0">
              <a:prstClr val="black">
                <a:alpha val="20000"/>
              </a:prstClr>
            </a:outerShdw>
          </a:effectLst>
          <a:sp3d/>
        </c:spPr>
      </c:pivotFmt>
      <c:pivotFmt>
        <c:idx val="2"/>
        <c:spPr>
          <a:solidFill>
            <a:srgbClr val="ED7D31"/>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pivotFmt>
      <c:pivotFmt>
        <c:idx val="4"/>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5"/>
        <c:spPr>
          <a:solidFill>
            <a:srgbClr val="ED7D31"/>
          </a:solidFill>
          <a:ln>
            <a:noFill/>
          </a:ln>
          <a:effectLst>
            <a:outerShdw blurRad="254000" sx="102000" sy="102000" algn="ctr" rotWithShape="0">
              <a:prstClr val="black">
                <a:alpha val="20000"/>
              </a:prstClr>
            </a:outerShdw>
          </a:effectLst>
          <a:sp3d/>
        </c:spPr>
      </c:pivotFmt>
      <c:pivotFmt>
        <c:idx val="6"/>
        <c:spPr>
          <a:solidFill>
            <a:srgbClr val="5C4878"/>
          </a:solidFill>
          <a:ln>
            <a:noFill/>
          </a:ln>
          <a:effectLst>
            <a:outerShdw blurRad="254000" sx="102000" sy="102000" algn="ctr" rotWithShape="0">
              <a:prstClr val="black">
                <a:alpha val="20000"/>
              </a:prstClr>
            </a:outerShdw>
          </a:effectLst>
          <a:sp3d/>
        </c:spPr>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9"/>
        <c:spPr>
          <a:solidFill>
            <a:srgbClr val="ED7D31"/>
          </a:solidFill>
          <a:ln>
            <a:noFill/>
          </a:ln>
          <a:effectLst>
            <a:outerShdw blurRad="254000" sx="102000" sy="102000" algn="ctr" rotWithShape="0">
              <a:prstClr val="black">
                <a:alpha val="20000"/>
              </a:prstClr>
            </a:outerShdw>
          </a:effectLst>
          <a:sp3d/>
        </c:spPr>
      </c:pivotFmt>
      <c:pivotFmt>
        <c:idx val="10"/>
        <c:spPr>
          <a:solidFill>
            <a:srgbClr val="5C4878"/>
          </a:solidFill>
          <a:ln>
            <a:noFill/>
          </a:ln>
          <a:effectLst>
            <a:outerShdw blurRad="254000" sx="102000" sy="102000" algn="ctr" rotWithShape="0">
              <a:prstClr val="black">
                <a:alpha val="20000"/>
              </a:prstClr>
            </a:outerShdw>
          </a:effectLst>
          <a:sp3d/>
        </c:spPr>
      </c:pivotFmt>
      <c:pivotFmt>
        <c:idx val="11"/>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50257880278402"/>
          <c:y val="0.16087858051697118"/>
          <c:w val="0.88875212793846914"/>
          <c:h val="0.83912141948302876"/>
        </c:manualLayout>
      </c:layout>
      <c:pie3DChart>
        <c:varyColors val="1"/>
        <c:ser>
          <c:idx val="0"/>
          <c:order val="0"/>
          <c:tx>
            <c:strRef>
              <c:f>Sheet2!$B$3</c:f>
              <c:strCache>
                <c:ptCount val="1"/>
                <c:pt idx="0">
                  <c:v>Total</c:v>
                </c:pt>
              </c:strCache>
            </c:strRef>
          </c:tx>
          <c:dPt>
            <c:idx val="0"/>
            <c:bubble3D val="0"/>
            <c:spPr>
              <a:solidFill>
                <a:srgbClr val="ED7D31"/>
              </a:solidFill>
              <a:ln>
                <a:noFill/>
              </a:ln>
              <a:effectLst>
                <a:outerShdw blurRad="254000" sx="102000" sy="102000" algn="ctr" rotWithShape="0">
                  <a:prstClr val="black">
                    <a:alpha val="20000"/>
                  </a:prstClr>
                </a:outerShdw>
              </a:effectLst>
              <a:sp3d/>
            </c:spPr>
          </c:dPt>
          <c:dPt>
            <c:idx val="1"/>
            <c:bubble3D val="0"/>
            <c:spPr>
              <a:solidFill>
                <a:srgbClr val="5C4878"/>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Sheet2!$A$4:$A$7</c:f>
              <c:strCache>
                <c:ptCount val="3"/>
                <c:pt idx="0">
                  <c:v>UNUTILISED</c:v>
                </c:pt>
                <c:pt idx="1">
                  <c:v>UTILISED</c:v>
                </c:pt>
                <c:pt idx="2">
                  <c:v>(blank)</c:v>
                </c:pt>
              </c:strCache>
            </c:strRef>
          </c:cat>
          <c:val>
            <c:numRef>
              <c:f>Sheet2!$B$4:$B$7</c:f>
              <c:numCache>
                <c:formatCode>General</c:formatCode>
                <c:ptCount val="3"/>
                <c:pt idx="0">
                  <c:v>3563</c:v>
                </c:pt>
                <c:pt idx="1">
                  <c:v>89031</c:v>
                </c:pt>
              </c:numCache>
            </c:numRef>
          </c:val>
        </c:ser>
        <c:dLbls>
          <c:dLblPos val="ctr"/>
          <c:showLegendKey val="0"/>
          <c:showVal val="0"/>
          <c:showCatName val="0"/>
          <c:showSerName val="0"/>
          <c:showPercent val="1"/>
          <c:showBubbleSize val="0"/>
          <c:showLeaderLines val="1"/>
        </c:dLbls>
      </c:pie3DChart>
      <c:spPr>
        <a:noFill/>
        <a:ln w="25400">
          <a:noFill/>
        </a:ln>
        <a:effectLst/>
      </c:spPr>
    </c:plotArea>
    <c:legend>
      <c:legendPos val="r"/>
      <c:legendEntry>
        <c:idx val="2"/>
        <c:delete val="1"/>
      </c:legendEntry>
      <c:layout>
        <c:manualLayout>
          <c:xMode val="edge"/>
          <c:yMode val="edge"/>
          <c:x val="0.76820270768492083"/>
          <c:y val="0.45543533716987356"/>
          <c:w val="0.21513067923622364"/>
          <c:h val="0.264147393595690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en-GB" sz="1600" b="1" dirty="0" smtClean="0">
                <a:solidFill>
                  <a:schemeClr val="tx1"/>
                </a:solidFill>
              </a:rPr>
              <a:t>Accommodation Type</a:t>
            </a:r>
            <a:endParaRPr lang="en-GB" sz="1600" b="1" dirty="0">
              <a:solidFill>
                <a:schemeClr val="tx1"/>
              </a:solidFill>
            </a:endParaRPr>
          </a:p>
        </c:rich>
      </c:tx>
      <c:layout>
        <c:manualLayout>
          <c:xMode val="edge"/>
          <c:yMode val="edge"/>
          <c:x val="2.2408547041524132E-2"/>
          <c:y val="2.1458263896604081E-2"/>
        </c:manualLayout>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431086074885753E-2"/>
          <c:y val="0.14021358737918008"/>
          <c:w val="0.58642668973086054"/>
          <c:h val="0.75200517843696379"/>
        </c:manualLayout>
      </c:layout>
      <c:pie3D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1"/>
              </a:solidFill>
              <a:ln>
                <a:noFill/>
              </a:ln>
              <a:effectLst>
                <a:outerShdw blurRad="254000" sx="102000" sy="102000" algn="ctr" rotWithShape="0">
                  <a:prstClr val="black">
                    <a:alpha val="20000"/>
                  </a:prstClr>
                </a:outerShdw>
              </a:effectLst>
              <a:sp3d/>
            </c:spPr>
          </c:dPt>
          <c:dPt>
            <c:idx val="2"/>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'Improvements Analysis'!$A$101:$A$103</c:f>
              <c:strCache>
                <c:ptCount val="3"/>
                <c:pt idx="0">
                  <c:v>Residential</c:v>
                </c:pt>
                <c:pt idx="1">
                  <c:v>Offices</c:v>
                </c:pt>
                <c:pt idx="2">
                  <c:v>Specialised Assets</c:v>
                </c:pt>
              </c:strCache>
            </c:strRef>
          </c:cat>
          <c:val>
            <c:numRef>
              <c:f>'Improvements Analysis'!$D$101:$D$103</c:f>
              <c:numCache>
                <c:formatCode>0%</c:formatCode>
                <c:ptCount val="3"/>
                <c:pt idx="0">
                  <c:v>0.39159547697990099</c:v>
                </c:pt>
                <c:pt idx="1">
                  <c:v>7.1506485371464396E-2</c:v>
                </c:pt>
                <c:pt idx="2">
                  <c:v>0.53689803764863497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626201438725549"/>
          <c:y val="0.28064860077275366"/>
          <c:w val="0.28763364800096031"/>
          <c:h val="0.4654209804675406"/>
        </c:manualLayout>
      </c:layout>
      <c:overlay val="0"/>
      <c:spPr>
        <a:solidFill>
          <a:schemeClr val="bg1">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600" dirty="0">
                <a:solidFill>
                  <a:schemeClr val="tx1"/>
                </a:solidFill>
              </a:rPr>
              <a:t>Land Parcels</a:t>
            </a:r>
          </a:p>
        </c:rich>
      </c:tx>
      <c:layout>
        <c:manualLayout>
          <c:xMode val="edge"/>
          <c:yMode val="edge"/>
          <c:x val="0.32907091542799338"/>
          <c:y val="4.5682540261482579E-2"/>
        </c:manualLayout>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noFill/>
            </a:ln>
          </c:spPr>
          <c:dPt>
            <c:idx val="0"/>
            <c:bubble3D val="0"/>
            <c:spPr>
              <a:solidFill>
                <a:schemeClr val="accent1"/>
              </a:solidFill>
              <a:ln>
                <a:noFill/>
              </a:ln>
              <a:effectLst>
                <a:outerShdw blurRad="254000" sx="102000" sy="102000" algn="ctr" rotWithShape="0">
                  <a:prstClr val="black">
                    <a:alpha val="20000"/>
                  </a:prstClr>
                </a:outerShdw>
              </a:effectLst>
              <a:sp3d>
                <a:contourClr>
                  <a:schemeClr val="tx1"/>
                </a:contourClr>
              </a:sp3d>
            </c:spPr>
          </c:dPt>
          <c:dPt>
            <c:idx val="1"/>
            <c:bubble3D val="0"/>
            <c:spPr>
              <a:solidFill>
                <a:schemeClr val="accent2"/>
              </a:solidFill>
              <a:ln>
                <a:noFill/>
              </a:ln>
              <a:effectLst>
                <a:outerShdw blurRad="254000" sx="102000" sy="102000" algn="ctr" rotWithShape="0">
                  <a:prstClr val="black">
                    <a:alpha val="20000"/>
                  </a:prstClr>
                </a:outerShdw>
              </a:effectLst>
              <a:sp3d>
                <a:contourClr>
                  <a:schemeClr val="tx1"/>
                </a:contourClr>
              </a:sp3d>
            </c:spPr>
          </c:dPt>
          <c:dLbls>
            <c:dLbl>
              <c:idx val="0"/>
              <c:layout/>
              <c:tx>
                <c:rich>
                  <a:bodyPr/>
                  <a:lstStyle/>
                  <a:p>
                    <a:r>
                      <a:rPr lang="en-US" dirty="0" smtClean="0"/>
                      <a:t>64%</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36%</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'Land Analysis'!$F$26:$F$27</c:f>
              <c:strCache>
                <c:ptCount val="2"/>
                <c:pt idx="0">
                  <c:v>OCCUPIED</c:v>
                </c:pt>
                <c:pt idx="1">
                  <c:v>VACANT</c:v>
                </c:pt>
              </c:strCache>
            </c:strRef>
          </c:cat>
          <c:val>
            <c:numRef>
              <c:f>'Land Analysis'!$H$26:$H$27</c:f>
              <c:numCache>
                <c:formatCode>0%</c:formatCode>
                <c:ptCount val="2"/>
                <c:pt idx="0">
                  <c:v>0.57695259134225696</c:v>
                </c:pt>
                <c:pt idx="1">
                  <c:v>0.42304740865774298</c:v>
                </c:pt>
              </c:numCache>
            </c:numRef>
          </c:val>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Building/Structures utilised per</a:t>
            </a:r>
            <a:r>
              <a:rPr lang="en-US" baseline="0"/>
              <a:t> user department </a:t>
            </a:r>
            <a:r>
              <a:rPr lang="en-US"/>
              <a:t>(m²) </a:t>
            </a:r>
          </a:p>
        </c:rich>
      </c:tx>
      <c:layout>
        <c:manualLayout>
          <c:xMode val="edge"/>
          <c:yMode val="edge"/>
          <c:x val="0.15730941075113702"/>
          <c:y val="0"/>
        </c:manualLayout>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4.7518554562702126E-2"/>
          <c:y val="0.33782619964785898"/>
          <c:w val="0.86251594955124988"/>
          <c:h val="0.59199799798010488"/>
        </c:manualLayout>
      </c:layout>
      <c:pie3DChart>
        <c:varyColors val="1"/>
        <c:ser>
          <c:idx val="5"/>
          <c:order val="0"/>
          <c:tx>
            <c:strRef>
              <c:f>'LAND PIVOT'!$G$3:$G$4</c:f>
              <c:strCache>
                <c:ptCount val="2"/>
                <c:pt idx="0">
                  <c:v>Building/Structures</c:v>
                </c:pt>
                <c:pt idx="1">
                  <c:v>Extent of utilised buildings / structures (m²) </c:v>
                </c:pt>
              </c:strCache>
            </c:strRef>
          </c:tx>
          <c:dPt>
            <c:idx val="0"/>
            <c:bubble3D val="0"/>
          </c:dPt>
          <c:dPt>
            <c:idx val="1"/>
            <c:bubble3D val="0"/>
          </c:dPt>
          <c:dPt>
            <c:idx val="2"/>
            <c:bubble3D val="0"/>
          </c:dPt>
          <c:dPt>
            <c:idx val="3"/>
            <c:bubble3D val="0"/>
          </c:dPt>
          <c:dPt>
            <c:idx val="4"/>
            <c:bubble3D val="0"/>
          </c:dPt>
          <c:dPt>
            <c:idx val="5"/>
            <c:bubble3D val="0"/>
          </c:dPt>
          <c:dPt>
            <c:idx val="6"/>
            <c:bubble3D val="0"/>
          </c:dPt>
          <c:dLbls>
            <c:dLbl>
              <c:idx val="0"/>
              <c:layout>
                <c:manualLayout>
                  <c:x val="0.15915332212686897"/>
                  <c:y val="-1.0105910427484873E-2"/>
                </c:manualLayout>
              </c:layout>
              <c:spPr>
                <a:noFill/>
                <a:ln w="25450">
                  <a:noFill/>
                </a:ln>
              </c:spPr>
              <c:txPr>
                <a:bodyPr wrap="square" lIns="38100" tIns="19050" rIns="38100" bIns="19050" anchor="ctr">
                  <a:sp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tx>
                <c:rich>
                  <a:bodyPr wrap="square" lIns="38100" tIns="19050" rIns="38100" bIns="19050" anchor="ctr">
                    <a:spAutoFit/>
                  </a:bodyPr>
                  <a:lstStyle/>
                  <a:p>
                    <a:pPr>
                      <a:defRPr/>
                    </a:pPr>
                    <a:r>
                      <a:rPr lang="en-US"/>
                      <a:t>HOME AFFAIRS
1%</a:t>
                    </a:r>
                  </a:p>
                </c:rich>
              </c:tx>
              <c:spPr>
                <a:noFill/>
                <a:ln w="25450">
                  <a:noFill/>
                </a:ln>
              </c:spPr>
              <c:showLegendKey val="0"/>
              <c:showVal val="0"/>
              <c:showCatName val="0"/>
              <c:showSerName val="0"/>
              <c:showPercent val="0"/>
              <c:showBubbleSize val="0"/>
              <c:extLst>
                <c:ext xmlns:c15="http://schemas.microsoft.com/office/drawing/2012/chart" uri="{CE6537A1-D6FC-4f65-9D91-7224C49458BB}">
                  <c15:layout/>
                </c:ext>
              </c:extLst>
            </c:dLbl>
            <c:dLbl>
              <c:idx val="3"/>
              <c:layout/>
              <c:tx>
                <c:rich>
                  <a:bodyPr wrap="square" lIns="38100" tIns="19050" rIns="38100" bIns="19050" anchor="ctr">
                    <a:spAutoFit/>
                  </a:bodyPr>
                  <a:lstStyle/>
                  <a:p>
                    <a:pPr>
                      <a:defRPr/>
                    </a:pPr>
                    <a:r>
                      <a:rPr lang="en-ZA"/>
                      <a:t>JUSTICE AND CONSTITUTIONAL DEVELOPMENT
2%</a:t>
                    </a:r>
                  </a:p>
                </c:rich>
              </c:tx>
              <c:spPr>
                <a:noFill/>
                <a:ln w="25450">
                  <a:noFill/>
                </a:ln>
              </c:spPr>
              <c:showLegendKey val="0"/>
              <c:showVal val="0"/>
              <c:showCatName val="0"/>
              <c:showSerName val="0"/>
              <c:showPercent val="0"/>
              <c:showBubbleSize val="0"/>
              <c:extLst>
                <c:ext xmlns:c15="http://schemas.microsoft.com/office/drawing/2012/chart" uri="{CE6537A1-D6FC-4f65-9D91-7224C49458BB}">
                  <c15:layout/>
                </c:ext>
              </c:extLst>
            </c:dLbl>
            <c:dLbl>
              <c:idx val="4"/>
              <c:layout>
                <c:manualLayout>
                  <c:x val="7.5247869297236716E-2"/>
                  <c:y val="0.18034767220499254"/>
                </c:manualLayout>
              </c:layout>
              <c:spPr>
                <a:noFill/>
                <a:ln w="25450">
                  <a:noFill/>
                </a:ln>
              </c:spPr>
              <c:txPr>
                <a:bodyPr wrap="square" lIns="38100" tIns="19050" rIns="38100" bIns="19050" anchor="ctr">
                  <a:sp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w="25450">
                <a:noFill/>
              </a:ln>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'LAND PIVOT'!$A$5:$A$12</c:f>
              <c:strCache>
                <c:ptCount val="8"/>
                <c:pt idx="0">
                  <c:v>CORRECTIONAL SERVICES</c:v>
                </c:pt>
                <c:pt idx="1">
                  <c:v>DEFENCE AND MILITARY</c:v>
                </c:pt>
                <c:pt idx="2">
                  <c:v>HOME AFFAIRS</c:v>
                </c:pt>
                <c:pt idx="3">
                  <c:v>JUSTICE AND CONSTITUTIONAL DEVELOPMENT</c:v>
                </c:pt>
                <c:pt idx="4">
                  <c:v>LABOUR</c:v>
                </c:pt>
                <c:pt idx="5">
                  <c:v>SA POLICE SERVICES</c:v>
                </c:pt>
                <c:pt idx="6">
                  <c:v>OTHER DEPARTMENTS</c:v>
                </c:pt>
                <c:pt idx="7">
                  <c:v>Total</c:v>
                </c:pt>
              </c:strCache>
            </c:strRef>
          </c:cat>
          <c:val>
            <c:numRef>
              <c:f>'LAND PIVOT'!$G$5:$G$11</c:f>
              <c:numCache>
                <c:formatCode>#,##0</c:formatCode>
                <c:ptCount val="7"/>
                <c:pt idx="0">
                  <c:v>4588813.5240000002</c:v>
                </c:pt>
                <c:pt idx="1">
                  <c:v>7233104.9458000176</c:v>
                </c:pt>
                <c:pt idx="2">
                  <c:v>192095.45199999999</c:v>
                </c:pt>
                <c:pt idx="3">
                  <c:v>1438539.858</c:v>
                </c:pt>
                <c:pt idx="4">
                  <c:v>194322.63199999998</c:v>
                </c:pt>
                <c:pt idx="5">
                  <c:v>8394876.3779999986</c:v>
                </c:pt>
                <c:pt idx="6">
                  <c:v>20473098.368999999</c:v>
                </c:pt>
              </c:numCache>
            </c:numRef>
          </c:val>
        </c:ser>
        <c:dLbls>
          <c:showLegendKey val="0"/>
          <c:showVal val="0"/>
          <c:showCatName val="0"/>
          <c:showSerName val="0"/>
          <c:showPercent val="0"/>
          <c:showBubbleSize val="0"/>
          <c:showLeaderLines val="1"/>
        </c:dLbls>
      </c:pie3DChart>
      <c:spPr>
        <a:noFill/>
        <a:ln w="2545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ZA" sz="1400"/>
              <a:t>Infrastructure project pipeline</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402617264665947"/>
          <c:y val="0.15383762449662097"/>
          <c:w val="0.863147514840371"/>
          <c:h val="0.58327613961091629"/>
        </c:manualLayout>
      </c:layout>
      <c:barChart>
        <c:barDir val="col"/>
        <c:grouping val="percentStacked"/>
        <c:varyColors val="0"/>
        <c:ser>
          <c:idx val="1"/>
          <c:order val="0"/>
          <c:tx>
            <c:strRef>
              <c:f>'Sheet1 (3)'!$D$4</c:f>
              <c:strCache>
                <c:ptCount val="1"/>
                <c:pt idx="0">
                  <c:v>PMTE Infrastructure Projects</c:v>
                </c:pt>
              </c:strCache>
            </c:strRef>
          </c:tx>
          <c:spPr>
            <a:solidFill>
              <a:srgbClr val="00B050"/>
            </a:solidFill>
            <a:ln w="9525" cap="flat" cmpd="sng" algn="ctr">
              <a:solidFill>
                <a:schemeClr val="lt1">
                  <a:alpha val="50000"/>
                </a:schemeClr>
              </a:solidFill>
              <a:round/>
            </a:ln>
            <a:effectLst/>
            <a:scene3d>
              <a:camera prst="orthographicFront"/>
              <a:lightRig rig="threePt" dir="t"/>
            </a:scene3d>
            <a:sp3d>
              <a:bevelT w="190500" h="38100"/>
            </a:sp3d>
          </c:spPr>
          <c:invertIfNegative val="0"/>
          <c:dLbls>
            <c:spPr>
              <a:noFill/>
              <a:ln>
                <a:noFill/>
              </a:ln>
              <a:effectLst/>
            </c:spPr>
            <c:txPr>
              <a:bodyPr rot="-5400000" spcFirstLastPara="1" vertOverflow="ellipsis"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 (3)'!$C$5:$C$23</c:f>
              <c:strCache>
                <c:ptCount val="19"/>
                <c:pt idx="0">
                  <c:v>2</c:v>
                </c:pt>
                <c:pt idx="1">
                  <c:v>3</c:v>
                </c:pt>
                <c:pt idx="2">
                  <c:v>3A</c:v>
                </c:pt>
                <c:pt idx="3">
                  <c:v>3B</c:v>
                </c:pt>
                <c:pt idx="4">
                  <c:v>3C</c:v>
                </c:pt>
                <c:pt idx="5">
                  <c:v>4</c:v>
                </c:pt>
                <c:pt idx="6">
                  <c:v>4A</c:v>
                </c:pt>
                <c:pt idx="7">
                  <c:v>4B</c:v>
                </c:pt>
                <c:pt idx="8">
                  <c:v>4C</c:v>
                </c:pt>
                <c:pt idx="9">
                  <c:v>5</c:v>
                </c:pt>
                <c:pt idx="10">
                  <c:v>5A</c:v>
                </c:pt>
                <c:pt idx="11">
                  <c:v>5B</c:v>
                </c:pt>
                <c:pt idx="12">
                  <c:v>5C</c:v>
                </c:pt>
                <c:pt idx="13">
                  <c:v>5D</c:v>
                </c:pt>
                <c:pt idx="14">
                  <c:v>6A</c:v>
                </c:pt>
                <c:pt idx="15">
                  <c:v>6C</c:v>
                </c:pt>
                <c:pt idx="16">
                  <c:v>7</c:v>
                </c:pt>
                <c:pt idx="17">
                  <c:v>7A</c:v>
                </c:pt>
                <c:pt idx="18">
                  <c:v>8</c:v>
                </c:pt>
              </c:strCache>
            </c:strRef>
          </c:cat>
          <c:val>
            <c:numRef>
              <c:f>'Sheet1 (3)'!$D$5:$D$23</c:f>
              <c:numCache>
                <c:formatCode>General</c:formatCode>
                <c:ptCount val="19"/>
                <c:pt idx="0">
                  <c:v>1</c:v>
                </c:pt>
                <c:pt idx="1">
                  <c:v>96</c:v>
                </c:pt>
                <c:pt idx="2">
                  <c:v>35</c:v>
                </c:pt>
                <c:pt idx="3">
                  <c:v>14</c:v>
                </c:pt>
                <c:pt idx="4">
                  <c:v>20</c:v>
                </c:pt>
                <c:pt idx="5">
                  <c:v>95</c:v>
                </c:pt>
                <c:pt idx="6">
                  <c:v>5</c:v>
                </c:pt>
                <c:pt idx="7">
                  <c:v>4</c:v>
                </c:pt>
                <c:pt idx="8">
                  <c:v>1</c:v>
                </c:pt>
                <c:pt idx="9">
                  <c:v>5</c:v>
                </c:pt>
                <c:pt idx="10">
                  <c:v>5</c:v>
                </c:pt>
                <c:pt idx="11">
                  <c:v>59</c:v>
                </c:pt>
                <c:pt idx="12">
                  <c:v>1</c:v>
                </c:pt>
                <c:pt idx="14">
                  <c:v>33</c:v>
                </c:pt>
                <c:pt idx="15">
                  <c:v>1</c:v>
                </c:pt>
                <c:pt idx="16">
                  <c:v>32</c:v>
                </c:pt>
                <c:pt idx="17">
                  <c:v>5</c:v>
                </c:pt>
                <c:pt idx="18">
                  <c:v>18</c:v>
                </c:pt>
              </c:numCache>
            </c:numRef>
          </c:val>
          <c:extLst xmlns:c16r2="http://schemas.microsoft.com/office/drawing/2015/06/chart">
            <c:ext xmlns:c16="http://schemas.microsoft.com/office/drawing/2014/chart" uri="{C3380CC4-5D6E-409C-BE32-E72D297353CC}">
              <c16:uniqueId val="{00000001-0CA5-49F1-939B-AE8685ADB77E}"/>
            </c:ext>
          </c:extLst>
        </c:ser>
        <c:ser>
          <c:idx val="2"/>
          <c:order val="1"/>
          <c:tx>
            <c:strRef>
              <c:f>'Sheet1 (3)'!$E$4</c:f>
              <c:strCache>
                <c:ptCount val="1"/>
                <c:pt idx="0">
                  <c:v>Infrastructure projects of user departments</c:v>
                </c:pt>
              </c:strCache>
            </c:strRef>
          </c:tx>
          <c:spPr>
            <a:solidFill>
              <a:schemeClr val="accent5"/>
            </a:solidFill>
            <a:ln w="9525" cap="flat" cmpd="sng" algn="ctr">
              <a:solidFill>
                <a:schemeClr val="lt1">
                  <a:alpha val="50000"/>
                </a:schemeClr>
              </a:solidFill>
              <a:round/>
            </a:ln>
            <a:effectLst/>
            <a:scene3d>
              <a:camera prst="orthographicFront"/>
              <a:lightRig rig="threePt" dir="t"/>
            </a:scene3d>
            <a:sp3d>
              <a:bevelT w="190500" h="38100"/>
            </a:sp3d>
          </c:spPr>
          <c:invertIfNegative val="0"/>
          <c:dLbls>
            <c:spPr>
              <a:noFill/>
              <a:ln>
                <a:noFill/>
              </a:ln>
              <a:effectLst/>
            </c:spPr>
            <c:txPr>
              <a:bodyPr rot="-5400000" spcFirstLastPara="1" vertOverflow="overflow" horzOverflow="overflow" vert="horz" wrap="square" lIns="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a:solidFill>
                        <a:schemeClr val="dk1">
                          <a:lumMod val="50000"/>
                          <a:lumOff val="50000"/>
                        </a:schemeClr>
                      </a:solidFill>
                    </a:ln>
                    <a:effectLst/>
                  </c:spPr>
                </c15:leaderLines>
              </c:ext>
            </c:extLst>
          </c:dLbls>
          <c:cat>
            <c:strRef>
              <c:f>'Sheet1 (3)'!$C$5:$C$23</c:f>
              <c:strCache>
                <c:ptCount val="19"/>
                <c:pt idx="0">
                  <c:v>2</c:v>
                </c:pt>
                <c:pt idx="1">
                  <c:v>3</c:v>
                </c:pt>
                <c:pt idx="2">
                  <c:v>3A</c:v>
                </c:pt>
                <c:pt idx="3">
                  <c:v>3B</c:v>
                </c:pt>
                <c:pt idx="4">
                  <c:v>3C</c:v>
                </c:pt>
                <c:pt idx="5">
                  <c:v>4</c:v>
                </c:pt>
                <c:pt idx="6">
                  <c:v>4A</c:v>
                </c:pt>
                <c:pt idx="7">
                  <c:v>4B</c:v>
                </c:pt>
                <c:pt idx="8">
                  <c:v>4C</c:v>
                </c:pt>
                <c:pt idx="9">
                  <c:v>5</c:v>
                </c:pt>
                <c:pt idx="10">
                  <c:v>5A</c:v>
                </c:pt>
                <c:pt idx="11">
                  <c:v>5B</c:v>
                </c:pt>
                <c:pt idx="12">
                  <c:v>5C</c:v>
                </c:pt>
                <c:pt idx="13">
                  <c:v>5D</c:v>
                </c:pt>
                <c:pt idx="14">
                  <c:v>6A</c:v>
                </c:pt>
                <c:pt idx="15">
                  <c:v>6C</c:v>
                </c:pt>
                <c:pt idx="16">
                  <c:v>7</c:v>
                </c:pt>
                <c:pt idx="17">
                  <c:v>7A</c:v>
                </c:pt>
                <c:pt idx="18">
                  <c:v>8</c:v>
                </c:pt>
              </c:strCache>
            </c:strRef>
          </c:cat>
          <c:val>
            <c:numRef>
              <c:f>'Sheet1 (3)'!$E$5:$E$23</c:f>
              <c:numCache>
                <c:formatCode>General</c:formatCode>
                <c:ptCount val="19"/>
                <c:pt idx="1">
                  <c:v>35</c:v>
                </c:pt>
                <c:pt idx="2">
                  <c:v>250</c:v>
                </c:pt>
                <c:pt idx="3">
                  <c:v>18</c:v>
                </c:pt>
                <c:pt idx="4">
                  <c:v>36</c:v>
                </c:pt>
                <c:pt idx="5">
                  <c:v>458</c:v>
                </c:pt>
                <c:pt idx="6">
                  <c:v>18</c:v>
                </c:pt>
                <c:pt idx="7">
                  <c:v>14</c:v>
                </c:pt>
                <c:pt idx="8">
                  <c:v>3</c:v>
                </c:pt>
                <c:pt idx="9">
                  <c:v>6</c:v>
                </c:pt>
                <c:pt idx="10">
                  <c:v>1</c:v>
                </c:pt>
                <c:pt idx="11">
                  <c:v>109</c:v>
                </c:pt>
                <c:pt idx="12">
                  <c:v>12</c:v>
                </c:pt>
                <c:pt idx="13">
                  <c:v>42</c:v>
                </c:pt>
                <c:pt idx="14">
                  <c:v>83</c:v>
                </c:pt>
                <c:pt idx="16">
                  <c:v>89</c:v>
                </c:pt>
                <c:pt idx="17">
                  <c:v>17</c:v>
                </c:pt>
                <c:pt idx="18">
                  <c:v>55</c:v>
                </c:pt>
              </c:numCache>
            </c:numRef>
          </c:val>
          <c:extLst xmlns:c16r2="http://schemas.microsoft.com/office/drawing/2015/06/chart">
            <c:ext xmlns:c16="http://schemas.microsoft.com/office/drawing/2014/chart" uri="{C3380CC4-5D6E-409C-BE32-E72D297353CC}">
              <c16:uniqueId val="{00000002-0CA5-49F1-939B-AE8685ADB77E}"/>
            </c:ext>
          </c:extLst>
        </c:ser>
        <c:ser>
          <c:idx val="3"/>
          <c:order val="2"/>
          <c:tx>
            <c:strRef>
              <c:f>'Sheet1 (3)'!$F$4</c:f>
              <c:strCache>
                <c:ptCount val="1"/>
                <c:pt idx="0">
                  <c:v>Planned Maintenance</c:v>
                </c:pt>
              </c:strCache>
            </c:strRef>
          </c:tx>
          <c:spPr>
            <a:solidFill>
              <a:srgbClr val="FF0000"/>
            </a:solidFill>
            <a:ln w="9525" cap="flat" cmpd="sng" algn="ctr">
              <a:solidFill>
                <a:schemeClr val="lt1">
                  <a:alpha val="50000"/>
                </a:schemeClr>
              </a:solidFill>
              <a:round/>
            </a:ln>
            <a:effectLst/>
            <a:scene3d>
              <a:camera prst="orthographicFront"/>
              <a:lightRig rig="threePt" dir="t"/>
            </a:scene3d>
            <a:sp3d>
              <a:bevelT w="190500" h="38100"/>
            </a:sp3d>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 (3)'!$C$5:$C$23</c:f>
              <c:strCache>
                <c:ptCount val="19"/>
                <c:pt idx="0">
                  <c:v>2</c:v>
                </c:pt>
                <c:pt idx="1">
                  <c:v>3</c:v>
                </c:pt>
                <c:pt idx="2">
                  <c:v>3A</c:v>
                </c:pt>
                <c:pt idx="3">
                  <c:v>3B</c:v>
                </c:pt>
                <c:pt idx="4">
                  <c:v>3C</c:v>
                </c:pt>
                <c:pt idx="5">
                  <c:v>4</c:v>
                </c:pt>
                <c:pt idx="6">
                  <c:v>4A</c:v>
                </c:pt>
                <c:pt idx="7">
                  <c:v>4B</c:v>
                </c:pt>
                <c:pt idx="8">
                  <c:v>4C</c:v>
                </c:pt>
                <c:pt idx="9">
                  <c:v>5</c:v>
                </c:pt>
                <c:pt idx="10">
                  <c:v>5A</c:v>
                </c:pt>
                <c:pt idx="11">
                  <c:v>5B</c:v>
                </c:pt>
                <c:pt idx="12">
                  <c:v>5C</c:v>
                </c:pt>
                <c:pt idx="13">
                  <c:v>5D</c:v>
                </c:pt>
                <c:pt idx="14">
                  <c:v>6A</c:v>
                </c:pt>
                <c:pt idx="15">
                  <c:v>6C</c:v>
                </c:pt>
                <c:pt idx="16">
                  <c:v>7</c:v>
                </c:pt>
                <c:pt idx="17">
                  <c:v>7A</c:v>
                </c:pt>
                <c:pt idx="18">
                  <c:v>8</c:v>
                </c:pt>
              </c:strCache>
            </c:strRef>
          </c:cat>
          <c:val>
            <c:numRef>
              <c:f>'Sheet1 (3)'!$F$5:$F$23</c:f>
              <c:numCache>
                <c:formatCode>General</c:formatCode>
                <c:ptCount val="19"/>
                <c:pt idx="1">
                  <c:v>420</c:v>
                </c:pt>
                <c:pt idx="2">
                  <c:v>7</c:v>
                </c:pt>
                <c:pt idx="3">
                  <c:v>16</c:v>
                </c:pt>
                <c:pt idx="4">
                  <c:v>9</c:v>
                </c:pt>
                <c:pt idx="5">
                  <c:v>270</c:v>
                </c:pt>
                <c:pt idx="6">
                  <c:v>7</c:v>
                </c:pt>
                <c:pt idx="7">
                  <c:v>21</c:v>
                </c:pt>
                <c:pt idx="8">
                  <c:v>3</c:v>
                </c:pt>
                <c:pt idx="9">
                  <c:v>14</c:v>
                </c:pt>
                <c:pt idx="10">
                  <c:v>1</c:v>
                </c:pt>
                <c:pt idx="11">
                  <c:v>147</c:v>
                </c:pt>
                <c:pt idx="14">
                  <c:v>79</c:v>
                </c:pt>
                <c:pt idx="16">
                  <c:v>123</c:v>
                </c:pt>
                <c:pt idx="17">
                  <c:v>17</c:v>
                </c:pt>
                <c:pt idx="18">
                  <c:v>66</c:v>
                </c:pt>
              </c:numCache>
            </c:numRef>
          </c:val>
          <c:extLst xmlns:c16r2="http://schemas.microsoft.com/office/drawing/2015/06/chart">
            <c:ext xmlns:c16="http://schemas.microsoft.com/office/drawing/2014/chart" uri="{C3380CC4-5D6E-409C-BE32-E72D297353CC}">
              <c16:uniqueId val="{00000003-0CA5-49F1-939B-AE8685ADB77E}"/>
            </c:ext>
          </c:extLst>
        </c:ser>
        <c:dLbls>
          <c:dLblPos val="ctr"/>
          <c:showLegendKey val="0"/>
          <c:showVal val="1"/>
          <c:showCatName val="0"/>
          <c:showSerName val="0"/>
          <c:showPercent val="0"/>
          <c:showBubbleSize val="0"/>
        </c:dLbls>
        <c:gapWidth val="150"/>
        <c:overlap val="100"/>
        <c:axId val="-514158400"/>
        <c:axId val="-514163840"/>
      </c:barChart>
      <c:catAx>
        <c:axId val="-51415840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ZA"/>
                  <a:t>Project status</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14163840"/>
        <c:crosses val="autoZero"/>
        <c:auto val="1"/>
        <c:lblAlgn val="ctr"/>
        <c:lblOffset val="100"/>
        <c:noMultiLvlLbl val="0"/>
      </c:catAx>
      <c:valAx>
        <c:axId val="-51416384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ZA" baseline="0"/>
                  <a:t>Projects per status</a:t>
                </a:r>
                <a:endParaRPr lang="en-ZA"/>
              </a:p>
            </c:rich>
          </c:tx>
          <c:layout>
            <c:manualLayout>
              <c:xMode val="edge"/>
              <c:yMode val="edge"/>
              <c:x val="0.97097937462112738"/>
              <c:y val="0.6583201267828843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141584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SUMMARY OF UNSCHEDULED MAINTENANCE SERVICES</a:t>
            </a:r>
          </a:p>
        </c:rich>
      </c:tx>
      <c:layout>
        <c:manualLayout>
          <c:xMode val="edge"/>
          <c:yMode val="edge"/>
          <c:x val="0.24451377952755901"/>
          <c:y val="2.77777777777777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Sheet2!$H$4:$H$8</c:f>
              <c:strCache>
                <c:ptCount val="5"/>
                <c:pt idx="0">
                  <c:v>2013/14</c:v>
                </c:pt>
                <c:pt idx="1">
                  <c:v>2014/15</c:v>
                </c:pt>
                <c:pt idx="2">
                  <c:v>2015/16</c:v>
                </c:pt>
                <c:pt idx="3">
                  <c:v>2016/17</c:v>
                </c:pt>
                <c:pt idx="4">
                  <c:v>2017/18</c:v>
                </c:pt>
              </c:strCache>
            </c:strRef>
          </c:cat>
          <c:val>
            <c:numRef>
              <c:f>Sheet2!$I$4:$I$8</c:f>
              <c:numCache>
                <c:formatCode>General</c:formatCode>
                <c:ptCount val="5"/>
                <c:pt idx="0">
                  <c:v>51000</c:v>
                </c:pt>
                <c:pt idx="1">
                  <c:v>53000</c:v>
                </c:pt>
                <c:pt idx="2">
                  <c:v>62000</c:v>
                </c:pt>
                <c:pt idx="3">
                  <c:v>56000</c:v>
                </c:pt>
                <c:pt idx="4">
                  <c:v>53730</c:v>
                </c:pt>
              </c:numCache>
            </c:numRef>
          </c:val>
        </c:ser>
        <c:dLbls>
          <c:showLegendKey val="0"/>
          <c:showVal val="0"/>
          <c:showCatName val="0"/>
          <c:showSerName val="0"/>
          <c:showPercent val="0"/>
          <c:showBubbleSize val="0"/>
        </c:dLbls>
        <c:gapWidth val="100"/>
        <c:overlap val="-24"/>
        <c:axId val="-514160032"/>
        <c:axId val="-514165472"/>
      </c:barChart>
      <c:catAx>
        <c:axId val="-514160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165472"/>
        <c:crosses val="autoZero"/>
        <c:auto val="1"/>
        <c:lblAlgn val="ctr"/>
        <c:lblOffset val="100"/>
        <c:noMultiLvlLbl val="0"/>
      </c:catAx>
      <c:valAx>
        <c:axId val="-51416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160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A9DC3-BB11-419D-913E-BD612BA024AE}" type="doc">
      <dgm:prSet loTypeId="urn:microsoft.com/office/officeart/2008/layout/AccentedPicture" loCatId="picture" qsTypeId="urn:microsoft.com/office/officeart/2005/8/quickstyle/3d3" qsCatId="3D" csTypeId="urn:microsoft.com/office/officeart/2005/8/colors/accent1_2" csCatId="accent1" phldr="1"/>
      <dgm:spPr/>
      <dgm:t>
        <a:bodyPr/>
        <a:lstStyle/>
        <a:p>
          <a:endParaRPr lang="en-ZA"/>
        </a:p>
      </dgm:t>
    </dgm:pt>
    <dgm:pt modelId="{1EDEBD07-157F-4D93-B8C4-0E1B6C59E960}">
      <dgm:prSet phldrT="[Text]"/>
      <dgm:spPr>
        <a:xfrm>
          <a:off x="348519" y="1886545"/>
          <a:ext cx="2773567" cy="2756659"/>
        </a:xfrm>
        <a:noFill/>
        <a:ln>
          <a:noFill/>
        </a:ln>
        <a:effectLst/>
        <a:scene3d>
          <a:camera prst="orthographicFront">
            <a:rot lat="0" lon="0" rev="0"/>
          </a:camera>
          <a:lightRig rig="contrasting" dir="t">
            <a:rot lat="0" lon="0" rev="1200000"/>
          </a:lightRig>
        </a:scene3d>
        <a:sp3d/>
      </dgm:spPr>
      <dgm:t>
        <a:bodyPr/>
        <a:lstStyle/>
        <a:p>
          <a:r>
            <a:rPr lang="en-ZA" dirty="0" smtClean="0">
              <a:solidFill>
                <a:sysClr val="window" lastClr="FFFFFF"/>
              </a:solidFill>
              <a:latin typeface="Calibri" panose="020F0502020204030204"/>
              <a:ea typeface="+mn-ea"/>
              <a:cs typeface="+mn-cs"/>
            </a:rPr>
            <a:t>2014-2019 Medium Term Strategic Framework (MTSF)</a:t>
          </a:r>
          <a:endParaRPr lang="en-ZA" dirty="0">
            <a:solidFill>
              <a:sysClr val="window" lastClr="FFFFFF"/>
            </a:solidFill>
            <a:latin typeface="Calibri" panose="020F0502020204030204"/>
            <a:ea typeface="+mn-ea"/>
            <a:cs typeface="+mn-cs"/>
          </a:endParaRPr>
        </a:p>
      </dgm:t>
    </dgm:pt>
    <dgm:pt modelId="{20613C76-B7E4-4582-B6BF-33EFCA4C2918}" type="parTrans" cxnId="{627B3CB5-E904-4DCA-8E15-881AC18D814D}">
      <dgm:prSet/>
      <dgm:spPr/>
      <dgm:t>
        <a:bodyPr/>
        <a:lstStyle/>
        <a:p>
          <a:endParaRPr lang="en-ZA"/>
        </a:p>
      </dgm:t>
    </dgm:pt>
    <dgm:pt modelId="{4224B99E-93F7-4D28-92CB-804D73733989}" type="sibTrans" cxnId="{627B3CB5-E904-4DCA-8E15-881AC18D814D}">
      <dgm:prSet/>
      <dgm:spPr>
        <a:xfrm>
          <a:off x="204438" y="232549"/>
          <a:ext cx="3602035" cy="4594433"/>
        </a:xfrm>
        <a:blipFill>
          <a:blip xmlns:r="http://schemas.openxmlformats.org/officeDocument/2006/relationships" r:embed="rId1">
            <a:extLst>
              <a:ext uri="{28A0092B-C50C-407E-A947-70E740481C1C}">
                <a14:useLocalDpi xmlns:a14="http://schemas.microsoft.com/office/drawing/2010/main" val="0"/>
              </a:ext>
            </a:extLst>
          </a:blip>
          <a:srcRect/>
          <a:stretch>
            <a:fillRect t="-42000" b="-4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ZA"/>
        </a:p>
      </dgm:t>
    </dgm:pt>
    <dgm:pt modelId="{06F11F1D-378A-49FB-86D8-22D3BC7F72C0}">
      <dgm:prSet phldrT="[Text]"/>
      <dgm:spPr>
        <a:xfrm>
          <a:off x="4172323" y="1729638"/>
          <a:ext cx="3903513" cy="731699"/>
        </a:xfrm>
        <a:noFill/>
        <a:ln w="6350" cap="flat" cmpd="sng" algn="ctr">
          <a:solidFill>
            <a:sysClr val="windowText" lastClr="000000">
              <a:alpha val="0"/>
              <a:hueOff val="0"/>
              <a:satOff val="0"/>
              <a:lumOff val="0"/>
              <a:alphaOff val="0"/>
            </a:sysClr>
          </a:solidFill>
          <a:prstDash val="solid"/>
          <a:miter lim="800000"/>
        </a:ln>
        <a:effectLst/>
      </dgm:spPr>
      <dgm:t>
        <a:bodyPr/>
        <a:lstStyle/>
        <a:p>
          <a:r>
            <a:rPr lang="en-ZA" dirty="0" smtClean="0">
              <a:solidFill>
                <a:sysClr val="windowText" lastClr="000000">
                  <a:hueOff val="0"/>
                  <a:satOff val="0"/>
                  <a:lumOff val="0"/>
                  <a:alphaOff val="0"/>
                </a:sysClr>
              </a:solidFill>
              <a:latin typeface="Calibri" panose="020F0502020204030204"/>
              <a:ea typeface="+mn-ea"/>
              <a:cs typeface="+mn-cs"/>
            </a:rPr>
            <a:t>Outcome 6: An efficient, responsive economic infrastructure network</a:t>
          </a:r>
          <a:endParaRPr lang="en-ZA" dirty="0">
            <a:solidFill>
              <a:sysClr val="windowText" lastClr="000000">
                <a:hueOff val="0"/>
                <a:satOff val="0"/>
                <a:lumOff val="0"/>
                <a:alphaOff val="0"/>
              </a:sysClr>
            </a:solidFill>
            <a:latin typeface="Calibri" panose="020F0502020204030204"/>
            <a:ea typeface="+mn-ea"/>
            <a:cs typeface="+mn-cs"/>
          </a:endParaRPr>
        </a:p>
      </dgm:t>
    </dgm:pt>
    <dgm:pt modelId="{2B4ED1F9-2ADC-4489-8D79-5E382029E5A8}" type="parTrans" cxnId="{4972FF12-087B-45D5-B313-5D0B696F2D3B}">
      <dgm:prSet/>
      <dgm:spPr/>
      <dgm:t>
        <a:bodyPr/>
        <a:lstStyle/>
        <a:p>
          <a:endParaRPr lang="en-ZA"/>
        </a:p>
      </dgm:t>
    </dgm:pt>
    <dgm:pt modelId="{C81557E1-B9FB-4A05-A627-CBA32C125907}" type="sibTrans" cxnId="{4972FF12-087B-45D5-B313-5D0B696F2D3B}">
      <dgm:prSet/>
      <dgm:spPr/>
      <dgm:t>
        <a:bodyPr/>
        <a:lstStyle/>
        <a:p>
          <a:endParaRPr lang="en-ZA"/>
        </a:p>
      </dgm:t>
    </dgm:pt>
    <dgm:pt modelId="{F3A4F26E-3D3F-4DC6-B235-F815423DF66C}">
      <dgm:prSet phldrT="[Text]"/>
      <dgm:spPr>
        <a:xfrm>
          <a:off x="4172323" y="2593043"/>
          <a:ext cx="3903513" cy="731699"/>
        </a:xfrm>
        <a:noFill/>
        <a:ln w="6350" cap="flat" cmpd="sng" algn="ctr">
          <a:solidFill>
            <a:sysClr val="windowText" lastClr="000000">
              <a:alpha val="0"/>
              <a:hueOff val="0"/>
              <a:satOff val="0"/>
              <a:lumOff val="0"/>
              <a:alphaOff val="0"/>
            </a:sysClr>
          </a:solidFill>
          <a:prstDash val="solid"/>
          <a:miter lim="800000"/>
        </a:ln>
        <a:effectLst/>
      </dgm:spPr>
      <dgm:t>
        <a:bodyPr/>
        <a:lstStyle/>
        <a:p>
          <a:r>
            <a:rPr lang="en-ZA" dirty="0" smtClean="0">
              <a:solidFill>
                <a:sysClr val="windowText" lastClr="000000">
                  <a:hueOff val="0"/>
                  <a:satOff val="0"/>
                  <a:lumOff val="0"/>
                  <a:alphaOff val="0"/>
                </a:sysClr>
              </a:solidFill>
              <a:latin typeface="Calibri" panose="020F0502020204030204"/>
              <a:ea typeface="+mn-ea"/>
              <a:cs typeface="+mn-cs"/>
            </a:rPr>
            <a:t>Outcome 7: Comprehensive Rural Development</a:t>
          </a:r>
          <a:endParaRPr lang="en-ZA" dirty="0">
            <a:solidFill>
              <a:sysClr val="windowText" lastClr="000000">
                <a:hueOff val="0"/>
                <a:satOff val="0"/>
                <a:lumOff val="0"/>
                <a:alphaOff val="0"/>
              </a:sysClr>
            </a:solidFill>
            <a:latin typeface="Calibri" panose="020F0502020204030204"/>
            <a:ea typeface="+mn-ea"/>
            <a:cs typeface="+mn-cs"/>
          </a:endParaRPr>
        </a:p>
      </dgm:t>
    </dgm:pt>
    <dgm:pt modelId="{BB7FD8F4-010A-43A4-A719-5A1AD393583D}" type="parTrans" cxnId="{F7108742-3C6A-4145-960E-18981A2EC578}">
      <dgm:prSet/>
      <dgm:spPr/>
      <dgm:t>
        <a:bodyPr/>
        <a:lstStyle/>
        <a:p>
          <a:endParaRPr lang="en-ZA"/>
        </a:p>
      </dgm:t>
    </dgm:pt>
    <dgm:pt modelId="{100D414B-2ADB-4C86-9D40-00A93E940FBC}" type="sibTrans" cxnId="{F7108742-3C6A-4145-960E-18981A2EC578}">
      <dgm:prSet/>
      <dgm:spPr/>
      <dgm:t>
        <a:bodyPr/>
        <a:lstStyle/>
        <a:p>
          <a:endParaRPr lang="en-ZA"/>
        </a:p>
      </dgm:t>
    </dgm:pt>
    <dgm:pt modelId="{A465034E-9CB9-46FB-8849-C7606A868089}">
      <dgm:prSet phldrT="[Text]"/>
      <dgm:spPr>
        <a:xfrm>
          <a:off x="4172323" y="3456449"/>
          <a:ext cx="3903513" cy="731699"/>
        </a:xfrm>
        <a:noFill/>
        <a:ln w="6350" cap="flat" cmpd="sng" algn="ctr">
          <a:solidFill>
            <a:sysClr val="windowText" lastClr="000000">
              <a:alpha val="0"/>
              <a:hueOff val="0"/>
              <a:satOff val="0"/>
              <a:lumOff val="0"/>
              <a:alphaOff val="0"/>
            </a:sysClr>
          </a:solidFill>
          <a:prstDash val="solid"/>
          <a:miter lim="800000"/>
        </a:ln>
        <a:effectLst/>
      </dgm:spPr>
      <dgm:t>
        <a:bodyPr/>
        <a:lstStyle/>
        <a:p>
          <a:r>
            <a:rPr lang="en-ZA" dirty="0" smtClean="0">
              <a:solidFill>
                <a:sysClr val="windowText" lastClr="000000">
                  <a:hueOff val="0"/>
                  <a:satOff val="0"/>
                  <a:lumOff val="0"/>
                  <a:alphaOff val="0"/>
                </a:sysClr>
              </a:solidFill>
              <a:latin typeface="Calibri" panose="020F0502020204030204"/>
              <a:ea typeface="+mn-ea"/>
              <a:cs typeface="+mn-cs"/>
            </a:rPr>
            <a:t>Outcome 10: Protected and enhanced environmental assets and natural resources</a:t>
          </a:r>
        </a:p>
      </dgm:t>
    </dgm:pt>
    <dgm:pt modelId="{A13A1751-EBBC-4420-89FB-614134672992}" type="parTrans" cxnId="{34152B7C-3907-46E4-A0ED-EDF3E93D057C}">
      <dgm:prSet/>
      <dgm:spPr/>
      <dgm:t>
        <a:bodyPr/>
        <a:lstStyle/>
        <a:p>
          <a:endParaRPr lang="en-ZA"/>
        </a:p>
      </dgm:t>
    </dgm:pt>
    <dgm:pt modelId="{A7980076-6400-42B6-82E7-C4AEC68A032E}" type="sibTrans" cxnId="{34152B7C-3907-46E4-A0ED-EDF3E93D057C}">
      <dgm:prSet/>
      <dgm:spPr/>
      <dgm:t>
        <a:bodyPr/>
        <a:lstStyle/>
        <a:p>
          <a:endParaRPr lang="en-ZA"/>
        </a:p>
      </dgm:t>
    </dgm:pt>
    <dgm:pt modelId="{434FBD38-F331-4F19-B037-B638661BD380}">
      <dgm:prSet phldrT="[Text]"/>
      <dgm:spPr>
        <a:xfrm>
          <a:off x="4172323" y="4319854"/>
          <a:ext cx="3903513" cy="731699"/>
        </a:xfrm>
        <a:noFill/>
        <a:ln w="6350" cap="flat" cmpd="sng" algn="ctr">
          <a:solidFill>
            <a:sysClr val="windowText" lastClr="000000">
              <a:alpha val="0"/>
              <a:hueOff val="0"/>
              <a:satOff val="0"/>
              <a:lumOff val="0"/>
              <a:alphaOff val="0"/>
            </a:sysClr>
          </a:solidFill>
          <a:prstDash val="solid"/>
          <a:miter lim="800000"/>
        </a:ln>
        <a:effectLst/>
      </dgm:spPr>
      <dgm:t>
        <a:bodyPr/>
        <a:lstStyle/>
        <a:p>
          <a:r>
            <a:rPr lang="en-ZA" dirty="0" smtClean="0">
              <a:solidFill>
                <a:sysClr val="windowText" lastClr="000000">
                  <a:hueOff val="0"/>
                  <a:satOff val="0"/>
                  <a:lumOff val="0"/>
                  <a:alphaOff val="0"/>
                </a:sysClr>
              </a:solidFill>
              <a:latin typeface="Calibri" panose="020F0502020204030204"/>
              <a:ea typeface="+mn-ea"/>
              <a:cs typeface="+mn-cs"/>
            </a:rPr>
            <a:t>Outcome 12: An efficient and effective development-oriented public service</a:t>
          </a:r>
          <a:endParaRPr lang="en-ZA" dirty="0">
            <a:solidFill>
              <a:sysClr val="windowText" lastClr="000000">
                <a:hueOff val="0"/>
                <a:satOff val="0"/>
                <a:lumOff val="0"/>
                <a:alphaOff val="0"/>
              </a:sysClr>
            </a:solidFill>
            <a:latin typeface="Calibri" panose="020F0502020204030204"/>
            <a:ea typeface="+mn-ea"/>
            <a:cs typeface="+mn-cs"/>
          </a:endParaRPr>
        </a:p>
      </dgm:t>
    </dgm:pt>
    <dgm:pt modelId="{FE5A6272-F1CA-4164-AC3C-3D9D0420D40D}" type="parTrans" cxnId="{37D36CD2-A675-4AFC-ACF8-26FA83C87A83}">
      <dgm:prSet/>
      <dgm:spPr/>
      <dgm:t>
        <a:bodyPr/>
        <a:lstStyle/>
        <a:p>
          <a:endParaRPr lang="en-ZA"/>
        </a:p>
      </dgm:t>
    </dgm:pt>
    <dgm:pt modelId="{B1E44177-232D-41A4-B844-F9DB5D98FD8B}" type="sibTrans" cxnId="{37D36CD2-A675-4AFC-ACF8-26FA83C87A83}">
      <dgm:prSet/>
      <dgm:spPr/>
      <dgm:t>
        <a:bodyPr/>
        <a:lstStyle/>
        <a:p>
          <a:endParaRPr lang="en-ZA"/>
        </a:p>
      </dgm:t>
    </dgm:pt>
    <dgm:pt modelId="{445C5CFD-F63F-49BE-BC15-36FA8BB66985}">
      <dgm:prSet phldrT="[Text]"/>
      <dgm:spPr>
        <a:xfrm>
          <a:off x="4172323" y="2593043"/>
          <a:ext cx="3903513" cy="731699"/>
        </a:xfrm>
        <a:noFill/>
        <a:ln w="6350" cap="flat" cmpd="sng" algn="ctr">
          <a:solidFill>
            <a:sysClr val="windowText" lastClr="000000">
              <a:alpha val="0"/>
              <a:hueOff val="0"/>
              <a:satOff val="0"/>
              <a:lumOff val="0"/>
              <a:alphaOff val="0"/>
            </a:sysClr>
          </a:solidFill>
          <a:prstDash val="solid"/>
          <a:miter lim="800000"/>
        </a:ln>
        <a:effectLst/>
      </dgm:spPr>
      <dgm:t>
        <a:bodyPr/>
        <a:lstStyle/>
        <a:p>
          <a:r>
            <a:rPr lang="en-ZA" dirty="0" smtClean="0">
              <a:solidFill>
                <a:sysClr val="windowText" lastClr="000000">
                  <a:hueOff val="0"/>
                  <a:satOff val="0"/>
                  <a:lumOff val="0"/>
                  <a:alphaOff val="0"/>
                </a:sysClr>
              </a:solidFill>
              <a:latin typeface="Calibri" panose="020F0502020204030204"/>
              <a:ea typeface="+mn-ea"/>
              <a:cs typeface="+mn-cs"/>
            </a:rPr>
            <a:t>Outcome 8: Sustainable human settlements and improved quality of household life</a:t>
          </a:r>
          <a:endParaRPr lang="en-ZA" dirty="0">
            <a:solidFill>
              <a:sysClr val="windowText" lastClr="000000">
                <a:hueOff val="0"/>
                <a:satOff val="0"/>
                <a:lumOff val="0"/>
                <a:alphaOff val="0"/>
              </a:sysClr>
            </a:solidFill>
            <a:latin typeface="Calibri" panose="020F0502020204030204"/>
            <a:ea typeface="+mn-ea"/>
            <a:cs typeface="+mn-cs"/>
          </a:endParaRPr>
        </a:p>
      </dgm:t>
    </dgm:pt>
    <dgm:pt modelId="{CA70568D-E2A8-442F-9D7C-362AD5B7801E}" type="parTrans" cxnId="{9A0CD5C8-EFF0-4F5B-B8CF-9AA71CDE8A96}">
      <dgm:prSet/>
      <dgm:spPr/>
      <dgm:t>
        <a:bodyPr/>
        <a:lstStyle/>
        <a:p>
          <a:endParaRPr lang="en-ZA"/>
        </a:p>
      </dgm:t>
    </dgm:pt>
    <dgm:pt modelId="{AC37BDBE-4623-42A8-9C3F-0957A7F7983D}" type="sibTrans" cxnId="{9A0CD5C8-EFF0-4F5B-B8CF-9AA71CDE8A96}">
      <dgm:prSet/>
      <dgm:spPr/>
      <dgm:t>
        <a:bodyPr/>
        <a:lstStyle/>
        <a:p>
          <a:endParaRPr lang="en-ZA"/>
        </a:p>
      </dgm:t>
    </dgm:pt>
    <dgm:pt modelId="{7C4183B7-2EA6-4CE4-BB1D-4B8CC867ABE0}" type="pres">
      <dgm:prSet presAssocID="{6BFA9DC3-BB11-419D-913E-BD612BA024AE}" presName="Name0" presStyleCnt="0">
        <dgm:presLayoutVars>
          <dgm:dir/>
        </dgm:presLayoutVars>
      </dgm:prSet>
      <dgm:spPr/>
      <dgm:t>
        <a:bodyPr/>
        <a:lstStyle/>
        <a:p>
          <a:endParaRPr lang="en-ZA"/>
        </a:p>
      </dgm:t>
    </dgm:pt>
    <dgm:pt modelId="{67FF10B9-A01C-43D4-8BE2-D42DC2242FC2}" type="pres">
      <dgm:prSet presAssocID="{4224B99E-93F7-4D28-92CB-804D73733989}" presName="picture_1" presStyleLbl="bgImgPlace1" presStyleIdx="0" presStyleCnt="1"/>
      <dgm:spPr>
        <a:prstGeom prst="roundRect">
          <a:avLst/>
        </a:prstGeom>
      </dgm:spPr>
      <dgm:t>
        <a:bodyPr/>
        <a:lstStyle/>
        <a:p>
          <a:endParaRPr lang="en-ZA"/>
        </a:p>
      </dgm:t>
    </dgm:pt>
    <dgm:pt modelId="{0419DF58-4008-404B-AA65-687ABE8B6B1B}" type="pres">
      <dgm:prSet presAssocID="{1EDEBD07-157F-4D93-B8C4-0E1B6C59E960}" presName="text_1" presStyleLbl="node1" presStyleIdx="0" presStyleCnt="0">
        <dgm:presLayoutVars>
          <dgm:bulletEnabled val="1"/>
        </dgm:presLayoutVars>
      </dgm:prSet>
      <dgm:spPr>
        <a:prstGeom prst="rect">
          <a:avLst/>
        </a:prstGeom>
      </dgm:spPr>
      <dgm:t>
        <a:bodyPr/>
        <a:lstStyle/>
        <a:p>
          <a:endParaRPr lang="en-ZA"/>
        </a:p>
      </dgm:t>
    </dgm:pt>
    <dgm:pt modelId="{899D7546-F6D3-4404-81C7-BE3E92A87D7E}" type="pres">
      <dgm:prSet presAssocID="{6BFA9DC3-BB11-419D-913E-BD612BA024AE}" presName="linV" presStyleCnt="0"/>
      <dgm:spPr/>
    </dgm:pt>
    <dgm:pt modelId="{D78FAEA3-55DF-42F8-85ED-CBDE1CBC1B68}" type="pres">
      <dgm:prSet presAssocID="{06F11F1D-378A-49FB-86D8-22D3BC7F72C0}" presName="pair" presStyleCnt="0"/>
      <dgm:spPr/>
    </dgm:pt>
    <dgm:pt modelId="{00575A14-A73D-4B9D-A7AD-A08CB5C3A7ED}" type="pres">
      <dgm:prSet presAssocID="{06F11F1D-378A-49FB-86D8-22D3BC7F72C0}" presName="spaceH" presStyleLbl="node1" presStyleIdx="0" presStyleCnt="0"/>
      <dgm:spPr/>
    </dgm:pt>
    <dgm:pt modelId="{0F3120B2-9B14-4FCE-9135-8DC8CF62CD01}" type="pres">
      <dgm:prSet presAssocID="{06F11F1D-378A-49FB-86D8-22D3BC7F72C0}" presName="desPictures" presStyleLbl="alignImgPlace1" presStyleIdx="0" presStyleCnt="5"/>
      <dgm:spPr>
        <a:xfrm>
          <a:off x="3440624" y="1729638"/>
          <a:ext cx="731699" cy="73169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a:noFill/>
        </a:ln>
        <a:effectLst/>
        <a:scene3d>
          <a:camera prst="orthographicFront">
            <a:rot lat="0" lon="0" rev="0"/>
          </a:camera>
          <a:lightRig rig="contrasting" dir="t">
            <a:rot lat="0" lon="0" rev="1200000"/>
          </a:lightRig>
        </a:scene3d>
        <a:sp3d contourW="12700" prstMaterial="flat">
          <a:bevelT w="177800" h="254000"/>
          <a:bevelB w="152400"/>
        </a:sp3d>
      </dgm:spPr>
      <dgm:t>
        <a:bodyPr/>
        <a:lstStyle/>
        <a:p>
          <a:endParaRPr lang="en-ZA"/>
        </a:p>
      </dgm:t>
    </dgm:pt>
    <dgm:pt modelId="{EB853419-ECCC-4E85-BDB1-B5555C075310}" type="pres">
      <dgm:prSet presAssocID="{06F11F1D-378A-49FB-86D8-22D3BC7F72C0}" presName="desTextWrapper" presStyleCnt="0"/>
      <dgm:spPr/>
    </dgm:pt>
    <dgm:pt modelId="{A6455445-5A40-4462-BB4A-1B731A979719}" type="pres">
      <dgm:prSet presAssocID="{06F11F1D-378A-49FB-86D8-22D3BC7F72C0}" presName="desText" presStyleLbl="revTx" presStyleIdx="0" presStyleCnt="5" custLinFactNeighborX="349" custLinFactNeighborY="-37384">
        <dgm:presLayoutVars>
          <dgm:bulletEnabled val="1"/>
        </dgm:presLayoutVars>
      </dgm:prSet>
      <dgm:spPr>
        <a:prstGeom prst="rect">
          <a:avLst/>
        </a:prstGeom>
      </dgm:spPr>
      <dgm:t>
        <a:bodyPr/>
        <a:lstStyle/>
        <a:p>
          <a:endParaRPr lang="en-ZA"/>
        </a:p>
      </dgm:t>
    </dgm:pt>
    <dgm:pt modelId="{290E7F0A-A1D2-4098-99DC-7C0542C8841D}" type="pres">
      <dgm:prSet presAssocID="{C81557E1-B9FB-4A05-A627-CBA32C125907}" presName="spaceV" presStyleCnt="0"/>
      <dgm:spPr/>
    </dgm:pt>
    <dgm:pt modelId="{76A255EB-1E08-4B7D-A2B7-7BD264FCCD2D}" type="pres">
      <dgm:prSet presAssocID="{F3A4F26E-3D3F-4DC6-B235-F815423DF66C}" presName="pair" presStyleCnt="0"/>
      <dgm:spPr/>
    </dgm:pt>
    <dgm:pt modelId="{31124893-2AEF-4896-A25D-405993D4C559}" type="pres">
      <dgm:prSet presAssocID="{F3A4F26E-3D3F-4DC6-B235-F815423DF66C}" presName="spaceH" presStyleLbl="node1" presStyleIdx="0" presStyleCnt="0"/>
      <dgm:spPr/>
    </dgm:pt>
    <dgm:pt modelId="{46AA443B-0439-4DAE-B964-5BCBD9B22B11}" type="pres">
      <dgm:prSet presAssocID="{F3A4F26E-3D3F-4DC6-B235-F815423DF66C}" presName="desPictures" presStyleLbl="alignImgPlace1" presStyleIdx="1" presStyleCnt="5"/>
      <dgm:spPr>
        <a:xfrm>
          <a:off x="3440624" y="2593043"/>
          <a:ext cx="731699" cy="7316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6000" r="-36000"/>
          </a:stretch>
        </a:blipFill>
        <a:ln>
          <a:noFill/>
        </a:ln>
        <a:effectLst/>
        <a:scene3d>
          <a:camera prst="orthographicFront">
            <a:rot lat="0" lon="0" rev="0"/>
          </a:camera>
          <a:lightRig rig="contrasting" dir="t">
            <a:rot lat="0" lon="0" rev="1200000"/>
          </a:lightRig>
        </a:scene3d>
        <a:sp3d contourW="12700" prstMaterial="flat">
          <a:bevelT w="177800" h="254000"/>
          <a:bevelB w="152400"/>
        </a:sp3d>
      </dgm:spPr>
      <dgm:t>
        <a:bodyPr/>
        <a:lstStyle/>
        <a:p>
          <a:endParaRPr lang="en-ZA"/>
        </a:p>
      </dgm:t>
    </dgm:pt>
    <dgm:pt modelId="{40252635-FDD1-4C56-A33D-3ECA114927DE}" type="pres">
      <dgm:prSet presAssocID="{F3A4F26E-3D3F-4DC6-B235-F815423DF66C}" presName="desTextWrapper" presStyleCnt="0"/>
      <dgm:spPr/>
    </dgm:pt>
    <dgm:pt modelId="{8384462C-38EC-48D3-8402-BFE7E3059C4C}" type="pres">
      <dgm:prSet presAssocID="{F3A4F26E-3D3F-4DC6-B235-F815423DF66C}" presName="desText" presStyleLbl="revTx" presStyleIdx="1" presStyleCnt="5">
        <dgm:presLayoutVars>
          <dgm:bulletEnabled val="1"/>
        </dgm:presLayoutVars>
      </dgm:prSet>
      <dgm:spPr>
        <a:prstGeom prst="rect">
          <a:avLst/>
        </a:prstGeom>
      </dgm:spPr>
      <dgm:t>
        <a:bodyPr/>
        <a:lstStyle/>
        <a:p>
          <a:endParaRPr lang="en-ZA"/>
        </a:p>
      </dgm:t>
    </dgm:pt>
    <dgm:pt modelId="{1C933668-6D27-4763-92C1-40DE7FD1DE61}" type="pres">
      <dgm:prSet presAssocID="{100D414B-2ADB-4C86-9D40-00A93E940FBC}" presName="spaceV" presStyleCnt="0"/>
      <dgm:spPr/>
    </dgm:pt>
    <dgm:pt modelId="{AF9C1715-E871-4165-9F98-45022C580388}" type="pres">
      <dgm:prSet presAssocID="{445C5CFD-F63F-49BE-BC15-36FA8BB66985}" presName="pair" presStyleCnt="0"/>
      <dgm:spPr/>
    </dgm:pt>
    <dgm:pt modelId="{C4C98DC9-EB25-44F3-ABE7-F26EEA297C39}" type="pres">
      <dgm:prSet presAssocID="{445C5CFD-F63F-49BE-BC15-36FA8BB66985}" presName="spaceH" presStyleLbl="node1" presStyleIdx="0" presStyleCnt="0"/>
      <dgm:spPr/>
    </dgm:pt>
    <dgm:pt modelId="{67183A81-E869-49ED-866A-FBF56E903AA1}" type="pres">
      <dgm:prSet presAssocID="{445C5CFD-F63F-49BE-BC15-36FA8BB66985}" presName="desPictures" presStyleLbl="alignImgPlace1" presStyleIdx="2"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ZA"/>
        </a:p>
      </dgm:t>
    </dgm:pt>
    <dgm:pt modelId="{70BA728D-E1BD-4EE3-AC77-9B325545772F}" type="pres">
      <dgm:prSet presAssocID="{445C5CFD-F63F-49BE-BC15-36FA8BB66985}" presName="desTextWrapper" presStyleCnt="0"/>
      <dgm:spPr/>
    </dgm:pt>
    <dgm:pt modelId="{420F6E40-3F27-4AE8-8CDB-DE95D9AB5F23}" type="pres">
      <dgm:prSet presAssocID="{445C5CFD-F63F-49BE-BC15-36FA8BB66985}" presName="desText" presStyleLbl="revTx" presStyleIdx="2" presStyleCnt="5">
        <dgm:presLayoutVars>
          <dgm:bulletEnabled val="1"/>
        </dgm:presLayoutVars>
      </dgm:prSet>
      <dgm:spPr/>
      <dgm:t>
        <a:bodyPr/>
        <a:lstStyle/>
        <a:p>
          <a:endParaRPr lang="en-ZA"/>
        </a:p>
      </dgm:t>
    </dgm:pt>
    <dgm:pt modelId="{5D234F3E-9DE8-4069-8B3D-22D5DE50F215}" type="pres">
      <dgm:prSet presAssocID="{AC37BDBE-4623-42A8-9C3F-0957A7F7983D}" presName="spaceV" presStyleCnt="0"/>
      <dgm:spPr/>
    </dgm:pt>
    <dgm:pt modelId="{73194716-664A-40F3-A9A2-63965A516ED0}" type="pres">
      <dgm:prSet presAssocID="{A465034E-9CB9-46FB-8849-C7606A868089}" presName="pair" presStyleCnt="0"/>
      <dgm:spPr/>
    </dgm:pt>
    <dgm:pt modelId="{27AD76D9-8E92-4452-A38A-9B897E0D5566}" type="pres">
      <dgm:prSet presAssocID="{A465034E-9CB9-46FB-8849-C7606A868089}" presName="spaceH" presStyleLbl="node1" presStyleIdx="0" presStyleCnt="0"/>
      <dgm:spPr/>
    </dgm:pt>
    <dgm:pt modelId="{8F596D2C-03BC-4D65-B1F7-DE9204ED2F97}" type="pres">
      <dgm:prSet presAssocID="{A465034E-9CB9-46FB-8849-C7606A868089}" presName="desPictures" presStyleLbl="alignImgPlace1" presStyleIdx="3" presStyleCnt="5"/>
      <dgm:spPr>
        <a:xfrm>
          <a:off x="3440624" y="3456449"/>
          <a:ext cx="731699" cy="73169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contourW="12700" prstMaterial="flat">
          <a:bevelT w="177800" h="254000"/>
          <a:bevelB w="152400"/>
        </a:sp3d>
      </dgm:spPr>
      <dgm:t>
        <a:bodyPr/>
        <a:lstStyle/>
        <a:p>
          <a:endParaRPr lang="en-ZA"/>
        </a:p>
      </dgm:t>
    </dgm:pt>
    <dgm:pt modelId="{264ECF39-6DB6-434B-B553-8DB7D8F7F81C}" type="pres">
      <dgm:prSet presAssocID="{A465034E-9CB9-46FB-8849-C7606A868089}" presName="desTextWrapper" presStyleCnt="0"/>
      <dgm:spPr/>
    </dgm:pt>
    <dgm:pt modelId="{1253D4DF-3EA6-47C0-83DA-E9131EE64C7A}" type="pres">
      <dgm:prSet presAssocID="{A465034E-9CB9-46FB-8849-C7606A868089}" presName="desText" presStyleLbl="revTx" presStyleIdx="3" presStyleCnt="5">
        <dgm:presLayoutVars>
          <dgm:bulletEnabled val="1"/>
        </dgm:presLayoutVars>
      </dgm:prSet>
      <dgm:spPr>
        <a:prstGeom prst="rect">
          <a:avLst/>
        </a:prstGeom>
      </dgm:spPr>
      <dgm:t>
        <a:bodyPr/>
        <a:lstStyle/>
        <a:p>
          <a:endParaRPr lang="en-ZA"/>
        </a:p>
      </dgm:t>
    </dgm:pt>
    <dgm:pt modelId="{7E4002D5-5056-4236-B301-52DB61AF2EFC}" type="pres">
      <dgm:prSet presAssocID="{A7980076-6400-42B6-82E7-C4AEC68A032E}" presName="spaceV" presStyleCnt="0"/>
      <dgm:spPr/>
    </dgm:pt>
    <dgm:pt modelId="{FA363E9E-1BA5-4B2B-8CC1-48E3FCF63F8D}" type="pres">
      <dgm:prSet presAssocID="{434FBD38-F331-4F19-B037-B638661BD380}" presName="pair" presStyleCnt="0"/>
      <dgm:spPr/>
    </dgm:pt>
    <dgm:pt modelId="{2947A1B5-EFDC-4E29-8832-5E50F7DC8B4A}" type="pres">
      <dgm:prSet presAssocID="{434FBD38-F331-4F19-B037-B638661BD380}" presName="spaceH" presStyleLbl="node1" presStyleIdx="0" presStyleCnt="0"/>
      <dgm:spPr/>
    </dgm:pt>
    <dgm:pt modelId="{7B9E4952-9EB5-4CA3-98D9-A28A776D7E2C}" type="pres">
      <dgm:prSet presAssocID="{434FBD38-F331-4F19-B037-B638661BD380}" presName="desPictures" presStyleLbl="alignImgPlace1" presStyleIdx="4" presStyleCnt="5"/>
      <dgm:spPr>
        <a:xfrm>
          <a:off x="3440624" y="4319854"/>
          <a:ext cx="731699" cy="731699"/>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3000" r="-33000"/>
          </a:stretch>
        </a:blipFill>
        <a:ln>
          <a:noFill/>
        </a:ln>
        <a:effectLst/>
        <a:scene3d>
          <a:camera prst="orthographicFront">
            <a:rot lat="0" lon="0" rev="0"/>
          </a:camera>
          <a:lightRig rig="contrasting" dir="t">
            <a:rot lat="0" lon="0" rev="1200000"/>
          </a:lightRig>
        </a:scene3d>
        <a:sp3d contourW="12700" prstMaterial="flat">
          <a:bevelT w="177800" h="254000"/>
          <a:bevelB w="152400"/>
        </a:sp3d>
      </dgm:spPr>
      <dgm:t>
        <a:bodyPr/>
        <a:lstStyle/>
        <a:p>
          <a:endParaRPr lang="en-ZA"/>
        </a:p>
      </dgm:t>
    </dgm:pt>
    <dgm:pt modelId="{1FAD273F-3080-4DAB-BD36-CFB9578853A1}" type="pres">
      <dgm:prSet presAssocID="{434FBD38-F331-4F19-B037-B638661BD380}" presName="desTextWrapper" presStyleCnt="0"/>
      <dgm:spPr/>
    </dgm:pt>
    <dgm:pt modelId="{BCACECC8-6B30-406A-82DE-240A8DA119BD}" type="pres">
      <dgm:prSet presAssocID="{434FBD38-F331-4F19-B037-B638661BD380}" presName="desText" presStyleLbl="revTx" presStyleIdx="4" presStyleCnt="5">
        <dgm:presLayoutVars>
          <dgm:bulletEnabled val="1"/>
        </dgm:presLayoutVars>
      </dgm:prSet>
      <dgm:spPr>
        <a:prstGeom prst="rect">
          <a:avLst/>
        </a:prstGeom>
      </dgm:spPr>
      <dgm:t>
        <a:bodyPr/>
        <a:lstStyle/>
        <a:p>
          <a:endParaRPr lang="en-ZA"/>
        </a:p>
      </dgm:t>
    </dgm:pt>
    <dgm:pt modelId="{664D4464-783B-4DF4-8017-88262242A6B0}" type="pres">
      <dgm:prSet presAssocID="{6BFA9DC3-BB11-419D-913E-BD612BA024AE}" presName="maxNode" presStyleCnt="0"/>
      <dgm:spPr/>
    </dgm:pt>
    <dgm:pt modelId="{BDA2AEE4-7533-4008-9665-2C4DD9CD83D4}" type="pres">
      <dgm:prSet presAssocID="{6BFA9DC3-BB11-419D-913E-BD612BA024AE}" presName="Name33" presStyleCnt="0"/>
      <dgm:spPr/>
    </dgm:pt>
  </dgm:ptLst>
  <dgm:cxnLst>
    <dgm:cxn modelId="{9C9F053F-98D8-4D85-A43A-4486AFF7CF00}" type="presOf" srcId="{6BFA9DC3-BB11-419D-913E-BD612BA024AE}" destId="{7C4183B7-2EA6-4CE4-BB1D-4B8CC867ABE0}" srcOrd="0" destOrd="0" presId="urn:microsoft.com/office/officeart/2008/layout/AccentedPicture"/>
    <dgm:cxn modelId="{9A0CD5C8-EFF0-4F5B-B8CF-9AA71CDE8A96}" srcId="{6BFA9DC3-BB11-419D-913E-BD612BA024AE}" destId="{445C5CFD-F63F-49BE-BC15-36FA8BB66985}" srcOrd="3" destOrd="0" parTransId="{CA70568D-E2A8-442F-9D7C-362AD5B7801E}" sibTransId="{AC37BDBE-4623-42A8-9C3F-0957A7F7983D}"/>
    <dgm:cxn modelId="{4972FF12-087B-45D5-B313-5D0B696F2D3B}" srcId="{6BFA9DC3-BB11-419D-913E-BD612BA024AE}" destId="{06F11F1D-378A-49FB-86D8-22D3BC7F72C0}" srcOrd="1" destOrd="0" parTransId="{2B4ED1F9-2ADC-4489-8D79-5E382029E5A8}" sibTransId="{C81557E1-B9FB-4A05-A627-CBA32C125907}"/>
    <dgm:cxn modelId="{F7108742-3C6A-4145-960E-18981A2EC578}" srcId="{6BFA9DC3-BB11-419D-913E-BD612BA024AE}" destId="{F3A4F26E-3D3F-4DC6-B235-F815423DF66C}" srcOrd="2" destOrd="0" parTransId="{BB7FD8F4-010A-43A4-A719-5A1AD393583D}" sibTransId="{100D414B-2ADB-4C86-9D40-00A93E940FBC}"/>
    <dgm:cxn modelId="{627B3CB5-E904-4DCA-8E15-881AC18D814D}" srcId="{6BFA9DC3-BB11-419D-913E-BD612BA024AE}" destId="{1EDEBD07-157F-4D93-B8C4-0E1B6C59E960}" srcOrd="0" destOrd="0" parTransId="{20613C76-B7E4-4582-B6BF-33EFCA4C2918}" sibTransId="{4224B99E-93F7-4D28-92CB-804D73733989}"/>
    <dgm:cxn modelId="{34152B7C-3907-46E4-A0ED-EDF3E93D057C}" srcId="{6BFA9DC3-BB11-419D-913E-BD612BA024AE}" destId="{A465034E-9CB9-46FB-8849-C7606A868089}" srcOrd="4" destOrd="0" parTransId="{A13A1751-EBBC-4420-89FB-614134672992}" sibTransId="{A7980076-6400-42B6-82E7-C4AEC68A032E}"/>
    <dgm:cxn modelId="{37D36CD2-A675-4AFC-ACF8-26FA83C87A83}" srcId="{6BFA9DC3-BB11-419D-913E-BD612BA024AE}" destId="{434FBD38-F331-4F19-B037-B638661BD380}" srcOrd="5" destOrd="0" parTransId="{FE5A6272-F1CA-4164-AC3C-3D9D0420D40D}" sibTransId="{B1E44177-232D-41A4-B844-F9DB5D98FD8B}"/>
    <dgm:cxn modelId="{D88FE3F0-FB6B-407B-AA6D-BC3AF2485F2E}" type="presOf" srcId="{A465034E-9CB9-46FB-8849-C7606A868089}" destId="{1253D4DF-3EA6-47C0-83DA-E9131EE64C7A}" srcOrd="0" destOrd="0" presId="urn:microsoft.com/office/officeart/2008/layout/AccentedPicture"/>
    <dgm:cxn modelId="{3AB3EC22-E1FA-48E0-BCAF-CEF3D9DA0469}" type="presOf" srcId="{1EDEBD07-157F-4D93-B8C4-0E1B6C59E960}" destId="{0419DF58-4008-404B-AA65-687ABE8B6B1B}" srcOrd="0" destOrd="0" presId="urn:microsoft.com/office/officeart/2008/layout/AccentedPicture"/>
    <dgm:cxn modelId="{09B52429-761B-4B63-9C63-C97E0B80753A}" type="presOf" srcId="{F3A4F26E-3D3F-4DC6-B235-F815423DF66C}" destId="{8384462C-38EC-48D3-8402-BFE7E3059C4C}" srcOrd="0" destOrd="0" presId="urn:microsoft.com/office/officeart/2008/layout/AccentedPicture"/>
    <dgm:cxn modelId="{DFAA0819-7CA3-4B9A-8CD7-80D7795A5B5F}" type="presOf" srcId="{06F11F1D-378A-49FB-86D8-22D3BC7F72C0}" destId="{A6455445-5A40-4462-BB4A-1B731A979719}" srcOrd="0" destOrd="0" presId="urn:microsoft.com/office/officeart/2008/layout/AccentedPicture"/>
    <dgm:cxn modelId="{34E23D83-F5CC-4C83-9943-66183BDA20A3}" type="presOf" srcId="{445C5CFD-F63F-49BE-BC15-36FA8BB66985}" destId="{420F6E40-3F27-4AE8-8CDB-DE95D9AB5F23}" srcOrd="0" destOrd="0" presId="urn:microsoft.com/office/officeart/2008/layout/AccentedPicture"/>
    <dgm:cxn modelId="{F8A8980F-293B-41FB-94E9-02B3602E2DF5}" type="presOf" srcId="{434FBD38-F331-4F19-B037-B638661BD380}" destId="{BCACECC8-6B30-406A-82DE-240A8DA119BD}" srcOrd="0" destOrd="0" presId="urn:microsoft.com/office/officeart/2008/layout/AccentedPicture"/>
    <dgm:cxn modelId="{F105BB75-A4D1-4DEE-9633-BBD705FAD7DB}" type="presOf" srcId="{4224B99E-93F7-4D28-92CB-804D73733989}" destId="{67FF10B9-A01C-43D4-8BE2-D42DC2242FC2}" srcOrd="0" destOrd="0" presId="urn:microsoft.com/office/officeart/2008/layout/AccentedPicture"/>
    <dgm:cxn modelId="{E2D17618-E787-438F-BC1D-C995CDE01B23}" type="presParOf" srcId="{7C4183B7-2EA6-4CE4-BB1D-4B8CC867ABE0}" destId="{67FF10B9-A01C-43D4-8BE2-D42DC2242FC2}" srcOrd="0" destOrd="0" presId="urn:microsoft.com/office/officeart/2008/layout/AccentedPicture"/>
    <dgm:cxn modelId="{7D461E22-ED01-4BB6-AB20-BB9E8A02B319}" type="presParOf" srcId="{7C4183B7-2EA6-4CE4-BB1D-4B8CC867ABE0}" destId="{0419DF58-4008-404B-AA65-687ABE8B6B1B}" srcOrd="1" destOrd="0" presId="urn:microsoft.com/office/officeart/2008/layout/AccentedPicture"/>
    <dgm:cxn modelId="{580A84FE-D695-4CB0-BDEA-81DE432E1184}" type="presParOf" srcId="{7C4183B7-2EA6-4CE4-BB1D-4B8CC867ABE0}" destId="{899D7546-F6D3-4404-81C7-BE3E92A87D7E}" srcOrd="2" destOrd="0" presId="urn:microsoft.com/office/officeart/2008/layout/AccentedPicture"/>
    <dgm:cxn modelId="{01419884-32A0-48CF-8E6E-7EFB3035658B}" type="presParOf" srcId="{899D7546-F6D3-4404-81C7-BE3E92A87D7E}" destId="{D78FAEA3-55DF-42F8-85ED-CBDE1CBC1B68}" srcOrd="0" destOrd="0" presId="urn:microsoft.com/office/officeart/2008/layout/AccentedPicture"/>
    <dgm:cxn modelId="{D2C80048-8A9A-48B1-B3A3-55FFCF4948EE}" type="presParOf" srcId="{D78FAEA3-55DF-42F8-85ED-CBDE1CBC1B68}" destId="{00575A14-A73D-4B9D-A7AD-A08CB5C3A7ED}" srcOrd="0" destOrd="0" presId="urn:microsoft.com/office/officeart/2008/layout/AccentedPicture"/>
    <dgm:cxn modelId="{B5AD24A1-66A2-4806-A7F9-D2C4BB781EC8}" type="presParOf" srcId="{D78FAEA3-55DF-42F8-85ED-CBDE1CBC1B68}" destId="{0F3120B2-9B14-4FCE-9135-8DC8CF62CD01}" srcOrd="1" destOrd="0" presId="urn:microsoft.com/office/officeart/2008/layout/AccentedPicture"/>
    <dgm:cxn modelId="{28338F99-7026-4BAC-A43E-3E7D5B8861CC}" type="presParOf" srcId="{D78FAEA3-55DF-42F8-85ED-CBDE1CBC1B68}" destId="{EB853419-ECCC-4E85-BDB1-B5555C075310}" srcOrd="2" destOrd="0" presId="urn:microsoft.com/office/officeart/2008/layout/AccentedPicture"/>
    <dgm:cxn modelId="{4909ADDA-DDD8-4BC2-90BE-61333767C641}" type="presParOf" srcId="{EB853419-ECCC-4E85-BDB1-B5555C075310}" destId="{A6455445-5A40-4462-BB4A-1B731A979719}" srcOrd="0" destOrd="0" presId="urn:microsoft.com/office/officeart/2008/layout/AccentedPicture"/>
    <dgm:cxn modelId="{3593F3D5-40DD-42A6-AC75-2265750601D0}" type="presParOf" srcId="{899D7546-F6D3-4404-81C7-BE3E92A87D7E}" destId="{290E7F0A-A1D2-4098-99DC-7C0542C8841D}" srcOrd="1" destOrd="0" presId="urn:microsoft.com/office/officeart/2008/layout/AccentedPicture"/>
    <dgm:cxn modelId="{8730CA8E-C881-4313-93E4-C337E9AF8FC7}" type="presParOf" srcId="{899D7546-F6D3-4404-81C7-BE3E92A87D7E}" destId="{76A255EB-1E08-4B7D-A2B7-7BD264FCCD2D}" srcOrd="2" destOrd="0" presId="urn:microsoft.com/office/officeart/2008/layout/AccentedPicture"/>
    <dgm:cxn modelId="{86FBECA9-5CB5-4E16-9DB5-3D8C57DE0433}" type="presParOf" srcId="{76A255EB-1E08-4B7D-A2B7-7BD264FCCD2D}" destId="{31124893-2AEF-4896-A25D-405993D4C559}" srcOrd="0" destOrd="0" presId="urn:microsoft.com/office/officeart/2008/layout/AccentedPicture"/>
    <dgm:cxn modelId="{790B959B-BDD5-455C-A25C-09F171B516CE}" type="presParOf" srcId="{76A255EB-1E08-4B7D-A2B7-7BD264FCCD2D}" destId="{46AA443B-0439-4DAE-B964-5BCBD9B22B11}" srcOrd="1" destOrd="0" presId="urn:microsoft.com/office/officeart/2008/layout/AccentedPicture"/>
    <dgm:cxn modelId="{DD5CECC5-6363-4D24-96C5-952DF6DCF245}" type="presParOf" srcId="{76A255EB-1E08-4B7D-A2B7-7BD264FCCD2D}" destId="{40252635-FDD1-4C56-A33D-3ECA114927DE}" srcOrd="2" destOrd="0" presId="urn:microsoft.com/office/officeart/2008/layout/AccentedPicture"/>
    <dgm:cxn modelId="{C76CD9ED-AD36-4481-8079-07CE123E7FBC}" type="presParOf" srcId="{40252635-FDD1-4C56-A33D-3ECA114927DE}" destId="{8384462C-38EC-48D3-8402-BFE7E3059C4C}" srcOrd="0" destOrd="0" presId="urn:microsoft.com/office/officeart/2008/layout/AccentedPicture"/>
    <dgm:cxn modelId="{29A65406-C721-47D7-ABBD-D026F4F7EA4A}" type="presParOf" srcId="{899D7546-F6D3-4404-81C7-BE3E92A87D7E}" destId="{1C933668-6D27-4763-92C1-40DE7FD1DE61}" srcOrd="3" destOrd="0" presId="urn:microsoft.com/office/officeart/2008/layout/AccentedPicture"/>
    <dgm:cxn modelId="{6D4F2BE5-0344-4A14-BE36-7CB0C831D9D5}" type="presParOf" srcId="{899D7546-F6D3-4404-81C7-BE3E92A87D7E}" destId="{AF9C1715-E871-4165-9F98-45022C580388}" srcOrd="4" destOrd="0" presId="urn:microsoft.com/office/officeart/2008/layout/AccentedPicture"/>
    <dgm:cxn modelId="{E8EB104D-95D3-4E96-9CAF-57AD884027AB}" type="presParOf" srcId="{AF9C1715-E871-4165-9F98-45022C580388}" destId="{C4C98DC9-EB25-44F3-ABE7-F26EEA297C39}" srcOrd="0" destOrd="0" presId="urn:microsoft.com/office/officeart/2008/layout/AccentedPicture"/>
    <dgm:cxn modelId="{C95B5E89-5987-4CA7-8C0C-FE8687227674}" type="presParOf" srcId="{AF9C1715-E871-4165-9F98-45022C580388}" destId="{67183A81-E869-49ED-866A-FBF56E903AA1}" srcOrd="1" destOrd="0" presId="urn:microsoft.com/office/officeart/2008/layout/AccentedPicture"/>
    <dgm:cxn modelId="{79F6A7F8-AAF4-464C-B48A-6511EBBD6690}" type="presParOf" srcId="{AF9C1715-E871-4165-9F98-45022C580388}" destId="{70BA728D-E1BD-4EE3-AC77-9B325545772F}" srcOrd="2" destOrd="0" presId="urn:microsoft.com/office/officeart/2008/layout/AccentedPicture"/>
    <dgm:cxn modelId="{67A6F0E3-3864-44EB-A9E8-532E596673B9}" type="presParOf" srcId="{70BA728D-E1BD-4EE3-AC77-9B325545772F}" destId="{420F6E40-3F27-4AE8-8CDB-DE95D9AB5F23}" srcOrd="0" destOrd="0" presId="urn:microsoft.com/office/officeart/2008/layout/AccentedPicture"/>
    <dgm:cxn modelId="{5C0BA0EB-F8DB-4021-B872-0C98E39F109C}" type="presParOf" srcId="{899D7546-F6D3-4404-81C7-BE3E92A87D7E}" destId="{5D234F3E-9DE8-4069-8B3D-22D5DE50F215}" srcOrd="5" destOrd="0" presId="urn:microsoft.com/office/officeart/2008/layout/AccentedPicture"/>
    <dgm:cxn modelId="{B593EEF6-4C8D-47F4-9AD7-524B0A09BEF7}" type="presParOf" srcId="{899D7546-F6D3-4404-81C7-BE3E92A87D7E}" destId="{73194716-664A-40F3-A9A2-63965A516ED0}" srcOrd="6" destOrd="0" presId="urn:microsoft.com/office/officeart/2008/layout/AccentedPicture"/>
    <dgm:cxn modelId="{EC1E9525-1BD1-4704-B31B-8CEB879C14E5}" type="presParOf" srcId="{73194716-664A-40F3-A9A2-63965A516ED0}" destId="{27AD76D9-8E92-4452-A38A-9B897E0D5566}" srcOrd="0" destOrd="0" presId="urn:microsoft.com/office/officeart/2008/layout/AccentedPicture"/>
    <dgm:cxn modelId="{A7082A9A-A658-449C-8B25-4AD9CC081743}" type="presParOf" srcId="{73194716-664A-40F3-A9A2-63965A516ED0}" destId="{8F596D2C-03BC-4D65-B1F7-DE9204ED2F97}" srcOrd="1" destOrd="0" presId="urn:microsoft.com/office/officeart/2008/layout/AccentedPicture"/>
    <dgm:cxn modelId="{5591982B-F794-4AB4-8DB2-2846F1A959EC}" type="presParOf" srcId="{73194716-664A-40F3-A9A2-63965A516ED0}" destId="{264ECF39-6DB6-434B-B553-8DB7D8F7F81C}" srcOrd="2" destOrd="0" presId="urn:microsoft.com/office/officeart/2008/layout/AccentedPicture"/>
    <dgm:cxn modelId="{35798F3D-A6B8-484A-A17F-11E01F580F18}" type="presParOf" srcId="{264ECF39-6DB6-434B-B553-8DB7D8F7F81C}" destId="{1253D4DF-3EA6-47C0-83DA-E9131EE64C7A}" srcOrd="0" destOrd="0" presId="urn:microsoft.com/office/officeart/2008/layout/AccentedPicture"/>
    <dgm:cxn modelId="{07E9FD22-9382-467F-B36B-2D61C9DF5BA8}" type="presParOf" srcId="{899D7546-F6D3-4404-81C7-BE3E92A87D7E}" destId="{7E4002D5-5056-4236-B301-52DB61AF2EFC}" srcOrd="7" destOrd="0" presId="urn:microsoft.com/office/officeart/2008/layout/AccentedPicture"/>
    <dgm:cxn modelId="{DB4D5073-019A-4BBC-94FF-8B916B478E2B}" type="presParOf" srcId="{899D7546-F6D3-4404-81C7-BE3E92A87D7E}" destId="{FA363E9E-1BA5-4B2B-8CC1-48E3FCF63F8D}" srcOrd="8" destOrd="0" presId="urn:microsoft.com/office/officeart/2008/layout/AccentedPicture"/>
    <dgm:cxn modelId="{D28B3B92-33CD-492B-9F54-06EB14DB4594}" type="presParOf" srcId="{FA363E9E-1BA5-4B2B-8CC1-48E3FCF63F8D}" destId="{2947A1B5-EFDC-4E29-8832-5E50F7DC8B4A}" srcOrd="0" destOrd="0" presId="urn:microsoft.com/office/officeart/2008/layout/AccentedPicture"/>
    <dgm:cxn modelId="{5B86112B-7AB2-48BA-857F-7BC5DFCB0688}" type="presParOf" srcId="{FA363E9E-1BA5-4B2B-8CC1-48E3FCF63F8D}" destId="{7B9E4952-9EB5-4CA3-98D9-A28A776D7E2C}" srcOrd="1" destOrd="0" presId="urn:microsoft.com/office/officeart/2008/layout/AccentedPicture"/>
    <dgm:cxn modelId="{DBA1894A-79BC-4449-91F3-23CF54A7199F}" type="presParOf" srcId="{FA363E9E-1BA5-4B2B-8CC1-48E3FCF63F8D}" destId="{1FAD273F-3080-4DAB-BD36-CFB9578853A1}" srcOrd="2" destOrd="0" presId="urn:microsoft.com/office/officeart/2008/layout/AccentedPicture"/>
    <dgm:cxn modelId="{0192D467-6AD1-4FC4-8050-FAD133E6B408}" type="presParOf" srcId="{1FAD273F-3080-4DAB-BD36-CFB9578853A1}" destId="{BCACECC8-6B30-406A-82DE-240A8DA119BD}" srcOrd="0" destOrd="0" presId="urn:microsoft.com/office/officeart/2008/layout/AccentedPicture"/>
    <dgm:cxn modelId="{257006E6-BEB3-4FFF-B2DE-2E0F2C63655D}" type="presParOf" srcId="{7C4183B7-2EA6-4CE4-BB1D-4B8CC867ABE0}" destId="{664D4464-783B-4DF4-8017-88262242A6B0}" srcOrd="3" destOrd="0" presId="urn:microsoft.com/office/officeart/2008/layout/AccentedPicture"/>
    <dgm:cxn modelId="{445FF2B0-95EC-4AFE-9EC0-B1D8A37748BF}" type="presParOf" srcId="{664D4464-783B-4DF4-8017-88262242A6B0}" destId="{BDA2AEE4-7533-4008-9665-2C4DD9CD83D4}"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6D9B2-CE45-449D-ABF6-D54DF465B8F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ZA"/>
        </a:p>
      </dgm:t>
    </dgm:pt>
    <dgm:pt modelId="{14ACCB19-D85B-4232-B1C3-E142DEA6A2EC}">
      <dgm:prSet phldrT="[Text]"/>
      <dgm:spPr>
        <a:xfrm>
          <a:off x="0" y="2863"/>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Policy statement by the Minister of Public Works</a:t>
          </a:r>
          <a:endParaRPr lang="en-ZA" dirty="0">
            <a:solidFill>
              <a:schemeClr val="tx1"/>
            </a:solidFill>
          </a:endParaRPr>
        </a:p>
      </dgm:t>
    </dgm:pt>
    <dgm:pt modelId="{4E80EAE6-34A3-4E37-88C4-B71D2404AEC0}" type="parTrans" cxnId="{7BB3B8BC-7B73-4DA2-823C-FF47CBA913F2}">
      <dgm:prSet/>
      <dgm:spPr/>
      <dgm:t>
        <a:bodyPr/>
        <a:lstStyle/>
        <a:p>
          <a:endParaRPr lang="en-ZA">
            <a:solidFill>
              <a:schemeClr val="tx1"/>
            </a:solidFill>
          </a:endParaRPr>
        </a:p>
      </dgm:t>
    </dgm:pt>
    <dgm:pt modelId="{5A80DD2E-3818-43B9-BF03-57D3BB1D3DED}" type="sibTrans" cxnId="{7BB3B8BC-7B73-4DA2-823C-FF47CBA913F2}">
      <dgm:prSet/>
      <dgm:spPr/>
      <dgm:t>
        <a:bodyPr/>
        <a:lstStyle/>
        <a:p>
          <a:endParaRPr lang="en-ZA">
            <a:solidFill>
              <a:schemeClr val="tx1"/>
            </a:solidFill>
          </a:endParaRPr>
        </a:p>
      </dgm:t>
    </dgm:pt>
    <dgm:pt modelId="{F082B82F-FB81-4225-96DA-0033BFD2A02A}">
      <dgm:prSet phldrT="[Text]"/>
      <dgm:spPr>
        <a:xfrm>
          <a:off x="0" y="1227269"/>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Presentation of 1</a:t>
          </a:r>
          <a:r>
            <a:rPr lang="en-ZA" b="1" baseline="30000" dirty="0" smtClean="0">
              <a:solidFill>
                <a:schemeClr val="tx1"/>
              </a:solidFill>
              <a:latin typeface="Arial" panose="020B0604020202020204" pitchFamily="34" charset="0"/>
              <a:ea typeface="+mn-ea"/>
              <a:cs typeface="Arial" panose="020B0604020202020204" pitchFamily="34" charset="0"/>
            </a:rPr>
            <a:t>st</a:t>
          </a:r>
          <a:r>
            <a:rPr lang="en-ZA" b="1" dirty="0" smtClean="0">
              <a:solidFill>
                <a:schemeClr val="tx1"/>
              </a:solidFill>
              <a:latin typeface="Arial" panose="020B0604020202020204" pitchFamily="34" charset="0"/>
              <a:ea typeface="+mn-ea"/>
              <a:cs typeface="Arial" panose="020B0604020202020204" pitchFamily="34" charset="0"/>
            </a:rPr>
            <a:t> Draft APP</a:t>
          </a:r>
          <a:endParaRPr lang="en-ZA" b="1" dirty="0">
            <a:solidFill>
              <a:schemeClr val="tx1"/>
            </a:solidFill>
            <a:latin typeface="Arial" panose="020B0604020202020204" pitchFamily="34" charset="0"/>
            <a:ea typeface="+mn-ea"/>
            <a:cs typeface="Arial" panose="020B0604020202020204" pitchFamily="34" charset="0"/>
          </a:endParaRPr>
        </a:p>
      </dgm:t>
    </dgm:pt>
    <dgm:pt modelId="{AFB4B0CB-61BC-4EA4-8FAD-28DB86EA9E7A}" type="parTrans" cxnId="{EAC4770F-1B3F-4EAE-8AFA-3896C4EA1B9A}">
      <dgm:prSet/>
      <dgm:spPr/>
      <dgm:t>
        <a:bodyPr/>
        <a:lstStyle/>
        <a:p>
          <a:endParaRPr lang="en-ZA">
            <a:solidFill>
              <a:schemeClr val="tx1"/>
            </a:solidFill>
          </a:endParaRPr>
        </a:p>
      </dgm:t>
    </dgm:pt>
    <dgm:pt modelId="{4BE549F0-3962-4A00-B98A-E73248AF5692}" type="sibTrans" cxnId="{EAC4770F-1B3F-4EAE-8AFA-3896C4EA1B9A}">
      <dgm:prSet/>
      <dgm:spPr/>
      <dgm:t>
        <a:bodyPr/>
        <a:lstStyle/>
        <a:p>
          <a:endParaRPr lang="en-ZA">
            <a:solidFill>
              <a:schemeClr val="tx1"/>
            </a:solidFill>
          </a:endParaRPr>
        </a:p>
      </dgm:t>
    </dgm:pt>
    <dgm:pt modelId="{CD67BC9C-F6B4-4E63-A507-33737883C445}">
      <dgm:prSet phldrT="[Text]"/>
      <dgm:spPr>
        <a:xfrm>
          <a:off x="0" y="1839472"/>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Planning for implementation programmes</a:t>
          </a:r>
          <a:endParaRPr lang="en-ZA" b="1" dirty="0">
            <a:solidFill>
              <a:schemeClr val="tx1"/>
            </a:solidFill>
            <a:latin typeface="Arial" panose="020B0604020202020204" pitchFamily="34" charset="0"/>
            <a:ea typeface="+mn-ea"/>
            <a:cs typeface="Arial" panose="020B0604020202020204" pitchFamily="34" charset="0"/>
          </a:endParaRPr>
        </a:p>
      </dgm:t>
    </dgm:pt>
    <dgm:pt modelId="{3FE918C4-586A-452E-BCB9-EDF1E534A89C}" type="parTrans" cxnId="{7DDC6C0D-61AD-4B32-B98D-D399EB60E531}">
      <dgm:prSet/>
      <dgm:spPr/>
      <dgm:t>
        <a:bodyPr/>
        <a:lstStyle/>
        <a:p>
          <a:endParaRPr lang="en-ZA">
            <a:solidFill>
              <a:schemeClr val="tx1"/>
            </a:solidFill>
          </a:endParaRPr>
        </a:p>
      </dgm:t>
    </dgm:pt>
    <dgm:pt modelId="{69152861-ADDA-40C8-ADF8-14226E2C5A65}" type="sibTrans" cxnId="{7DDC6C0D-61AD-4B32-B98D-D399EB60E531}">
      <dgm:prSet/>
      <dgm:spPr/>
      <dgm:t>
        <a:bodyPr/>
        <a:lstStyle/>
        <a:p>
          <a:endParaRPr lang="en-ZA">
            <a:solidFill>
              <a:schemeClr val="tx1"/>
            </a:solidFill>
          </a:endParaRPr>
        </a:p>
      </dgm:t>
    </dgm:pt>
    <dgm:pt modelId="{5CDE3240-E457-4E14-8C98-7CF168D55790}">
      <dgm:prSet phldrT="[Text]"/>
      <dgm:spPr>
        <a:xfrm>
          <a:off x="0" y="1839472"/>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Submission of the 1st Draft Annual Performance Plan to National Treasury and the DPME</a:t>
          </a:r>
          <a:endParaRPr lang="en-ZA" b="1" dirty="0">
            <a:solidFill>
              <a:schemeClr val="tx1"/>
            </a:solidFill>
            <a:latin typeface="Arial" panose="020B0604020202020204" pitchFamily="34" charset="0"/>
            <a:ea typeface="+mn-ea"/>
            <a:cs typeface="Arial" panose="020B0604020202020204" pitchFamily="34" charset="0"/>
          </a:endParaRPr>
        </a:p>
      </dgm:t>
    </dgm:pt>
    <dgm:pt modelId="{A4239357-6683-422B-9678-2490799C73C4}" type="parTrans" cxnId="{AE2CD7FD-794A-4671-AA76-5C7D2F2D9A47}">
      <dgm:prSet/>
      <dgm:spPr/>
      <dgm:t>
        <a:bodyPr/>
        <a:lstStyle/>
        <a:p>
          <a:endParaRPr lang="en-ZA">
            <a:solidFill>
              <a:schemeClr val="tx1"/>
            </a:solidFill>
          </a:endParaRPr>
        </a:p>
      </dgm:t>
    </dgm:pt>
    <dgm:pt modelId="{D897A286-0E61-4C89-917F-E3DD03817FF2}" type="sibTrans" cxnId="{AE2CD7FD-794A-4671-AA76-5C7D2F2D9A47}">
      <dgm:prSet/>
      <dgm:spPr/>
      <dgm:t>
        <a:bodyPr/>
        <a:lstStyle/>
        <a:p>
          <a:endParaRPr lang="en-ZA">
            <a:solidFill>
              <a:schemeClr val="tx1"/>
            </a:solidFill>
          </a:endParaRPr>
        </a:p>
      </dgm:t>
    </dgm:pt>
    <dgm:pt modelId="{15F3C881-72B9-49C6-9DC3-6E8974A86B78}">
      <dgm:prSet phldrT="[Text]"/>
      <dgm:spPr>
        <a:xfrm>
          <a:off x="0" y="2451674"/>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Organisational Review and Planning Session</a:t>
          </a:r>
          <a:endParaRPr lang="en-ZA" b="1" dirty="0">
            <a:solidFill>
              <a:schemeClr val="tx1"/>
            </a:solidFill>
            <a:latin typeface="Arial" panose="020B0604020202020204" pitchFamily="34" charset="0"/>
            <a:ea typeface="+mn-ea"/>
            <a:cs typeface="Arial" panose="020B0604020202020204" pitchFamily="34" charset="0"/>
          </a:endParaRPr>
        </a:p>
      </dgm:t>
    </dgm:pt>
    <dgm:pt modelId="{81F48E44-FBFA-4C31-84CD-05C205B9DFE2}" type="parTrans" cxnId="{D90125D1-3CDB-4310-80FC-44A506BF512D}">
      <dgm:prSet/>
      <dgm:spPr/>
      <dgm:t>
        <a:bodyPr/>
        <a:lstStyle/>
        <a:p>
          <a:endParaRPr lang="en-ZA">
            <a:solidFill>
              <a:schemeClr val="tx1"/>
            </a:solidFill>
          </a:endParaRPr>
        </a:p>
      </dgm:t>
    </dgm:pt>
    <dgm:pt modelId="{2C898D58-0B23-4313-8C99-2237B3156C43}" type="sibTrans" cxnId="{D90125D1-3CDB-4310-80FC-44A506BF512D}">
      <dgm:prSet/>
      <dgm:spPr/>
      <dgm:t>
        <a:bodyPr/>
        <a:lstStyle/>
        <a:p>
          <a:endParaRPr lang="en-ZA">
            <a:solidFill>
              <a:schemeClr val="tx1"/>
            </a:solidFill>
          </a:endParaRPr>
        </a:p>
      </dgm:t>
    </dgm:pt>
    <dgm:pt modelId="{271D2CA4-3E77-45E6-A7CD-229E166B930A}">
      <dgm:prSet phldrT="[Text]"/>
      <dgm:spPr>
        <a:xfrm>
          <a:off x="0" y="3063877"/>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Submission of the 2nd Draft Annual Performance Plan to National Treasury and the DPME </a:t>
          </a:r>
          <a:endParaRPr lang="en-ZA" b="1" dirty="0">
            <a:solidFill>
              <a:schemeClr val="tx1"/>
            </a:solidFill>
            <a:latin typeface="Arial" panose="020B0604020202020204" pitchFamily="34" charset="0"/>
            <a:ea typeface="+mn-ea"/>
            <a:cs typeface="Arial" panose="020B0604020202020204" pitchFamily="34" charset="0"/>
          </a:endParaRPr>
        </a:p>
      </dgm:t>
    </dgm:pt>
    <dgm:pt modelId="{89F4DB7C-2251-421B-8503-6E7D4A3728FB}" type="parTrans" cxnId="{1ABC3086-B7FD-4E60-9FC8-EDA99CFFB5B4}">
      <dgm:prSet/>
      <dgm:spPr/>
      <dgm:t>
        <a:bodyPr/>
        <a:lstStyle/>
        <a:p>
          <a:endParaRPr lang="en-ZA">
            <a:solidFill>
              <a:schemeClr val="tx1"/>
            </a:solidFill>
          </a:endParaRPr>
        </a:p>
      </dgm:t>
    </dgm:pt>
    <dgm:pt modelId="{C88BA100-7862-4DD6-831D-4B78AEA93EC9}" type="sibTrans" cxnId="{1ABC3086-B7FD-4E60-9FC8-EDA99CFFB5B4}">
      <dgm:prSet/>
      <dgm:spPr/>
      <dgm:t>
        <a:bodyPr/>
        <a:lstStyle/>
        <a:p>
          <a:endParaRPr lang="en-ZA">
            <a:solidFill>
              <a:schemeClr val="tx1"/>
            </a:solidFill>
          </a:endParaRPr>
        </a:p>
      </dgm:t>
    </dgm:pt>
    <dgm:pt modelId="{15DE8BFB-D5FC-4AC2-8C31-FD6FFE0BDD14}">
      <dgm:prSet phldrT="[Text]"/>
      <dgm:spPr>
        <a:xfrm>
          <a:off x="0" y="3676080"/>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Review of the Annual Performance Plan based on mid term Cabinet Review, </a:t>
          </a:r>
          <a:r>
            <a:rPr lang="en-ZA" b="1" dirty="0" err="1" smtClean="0">
              <a:solidFill>
                <a:schemeClr val="tx1"/>
              </a:solidFill>
              <a:latin typeface="Arial" panose="020B0604020202020204" pitchFamily="34" charset="0"/>
              <a:ea typeface="+mn-ea"/>
              <a:cs typeface="Arial" panose="020B0604020202020204" pitchFamily="34" charset="0"/>
            </a:rPr>
            <a:t>SoNA</a:t>
          </a:r>
          <a:r>
            <a:rPr lang="en-ZA" b="1" dirty="0" smtClean="0">
              <a:solidFill>
                <a:schemeClr val="tx1"/>
              </a:solidFill>
              <a:latin typeface="Arial" panose="020B0604020202020204" pitchFamily="34" charset="0"/>
              <a:ea typeface="+mn-ea"/>
              <a:cs typeface="Arial" panose="020B0604020202020204" pitchFamily="34" charset="0"/>
            </a:rPr>
            <a:t>, Budget Vote Speech</a:t>
          </a:r>
          <a:endParaRPr lang="en-ZA" b="1" dirty="0">
            <a:solidFill>
              <a:schemeClr val="tx1"/>
            </a:solidFill>
            <a:latin typeface="Arial" panose="020B0604020202020204" pitchFamily="34" charset="0"/>
            <a:ea typeface="+mn-ea"/>
            <a:cs typeface="Arial" panose="020B0604020202020204" pitchFamily="34" charset="0"/>
          </a:endParaRPr>
        </a:p>
      </dgm:t>
    </dgm:pt>
    <dgm:pt modelId="{81C0EE5E-ABCC-4DA9-B306-F5EC7B13646E}" type="parTrans" cxnId="{922E8E0F-5979-466C-A4AE-6939DFDD512D}">
      <dgm:prSet/>
      <dgm:spPr/>
      <dgm:t>
        <a:bodyPr/>
        <a:lstStyle/>
        <a:p>
          <a:endParaRPr lang="en-ZA">
            <a:solidFill>
              <a:schemeClr val="tx1"/>
            </a:solidFill>
          </a:endParaRPr>
        </a:p>
      </dgm:t>
    </dgm:pt>
    <dgm:pt modelId="{8ADA45D1-EA2D-49FF-8B36-079D0F82CA0D}" type="sibTrans" cxnId="{922E8E0F-5979-466C-A4AE-6939DFDD512D}">
      <dgm:prSet/>
      <dgm:spPr/>
      <dgm:t>
        <a:bodyPr/>
        <a:lstStyle/>
        <a:p>
          <a:endParaRPr lang="en-ZA">
            <a:solidFill>
              <a:schemeClr val="tx1"/>
            </a:solidFill>
          </a:endParaRPr>
        </a:p>
      </dgm:t>
    </dgm:pt>
    <dgm:pt modelId="{5A8C883E-F4E5-46F3-AE40-0768DAE80D34}">
      <dgm:prSet phldrT="[Text]"/>
      <dgm:spPr>
        <a:xfrm>
          <a:off x="0" y="4288283"/>
          <a:ext cx="1514792" cy="583050"/>
        </a:xfrm>
        <a:scene3d>
          <a:camera prst="orthographicFront"/>
          <a:lightRig rig="threePt" dir="t">
            <a:rot lat="0" lon="0" rev="7500000"/>
          </a:lightRig>
        </a:scene3d>
        <a:sp3d prstMaterial="plastic">
          <a:bevelT w="127000" h="25400" prst="relaxedInset"/>
        </a:sp3d>
      </dgm:spPr>
      <dgm:t>
        <a:bodyPr/>
        <a:lstStyle/>
        <a:p>
          <a:r>
            <a:rPr lang="en-ZA" b="1" smtClean="0">
              <a:solidFill>
                <a:schemeClr val="tx1"/>
              </a:solidFill>
              <a:latin typeface="Arial" panose="020B0604020202020204" pitchFamily="34" charset="0"/>
              <a:ea typeface="+mn-ea"/>
              <a:cs typeface="Arial" panose="020B0604020202020204" pitchFamily="34" charset="0"/>
            </a:rPr>
            <a:t>Review of the final Draft Annual Performance Plan (internal/external)</a:t>
          </a:r>
          <a:endParaRPr lang="en-ZA" b="1" dirty="0">
            <a:solidFill>
              <a:schemeClr val="tx1"/>
            </a:solidFill>
            <a:latin typeface="Arial" panose="020B0604020202020204" pitchFamily="34" charset="0"/>
            <a:ea typeface="+mn-ea"/>
            <a:cs typeface="Arial" panose="020B0604020202020204" pitchFamily="34" charset="0"/>
          </a:endParaRPr>
        </a:p>
      </dgm:t>
    </dgm:pt>
    <dgm:pt modelId="{C0DF38D8-FCBB-4E0A-9273-2B65C8B8D008}" type="parTrans" cxnId="{C39A573F-FF11-4AA5-BED7-A659D2501F15}">
      <dgm:prSet/>
      <dgm:spPr/>
      <dgm:t>
        <a:bodyPr/>
        <a:lstStyle/>
        <a:p>
          <a:endParaRPr lang="en-ZA">
            <a:solidFill>
              <a:schemeClr val="tx1"/>
            </a:solidFill>
          </a:endParaRPr>
        </a:p>
      </dgm:t>
    </dgm:pt>
    <dgm:pt modelId="{0ADFCECE-EB41-41C8-954B-CAABAEE8B7CF}" type="sibTrans" cxnId="{C39A573F-FF11-4AA5-BED7-A659D2501F15}">
      <dgm:prSet/>
      <dgm:spPr/>
      <dgm:t>
        <a:bodyPr/>
        <a:lstStyle/>
        <a:p>
          <a:endParaRPr lang="en-ZA">
            <a:solidFill>
              <a:schemeClr val="tx1"/>
            </a:solidFill>
          </a:endParaRPr>
        </a:p>
      </dgm:t>
    </dgm:pt>
    <dgm:pt modelId="{72AC1CAF-726F-4551-AD8F-DCA3F8DE228E}">
      <dgm:prSet phldrT="[Text]"/>
      <dgm:spPr>
        <a:xfrm>
          <a:off x="0" y="4900486"/>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Annual Performance Plan tabled in Parliament</a:t>
          </a:r>
          <a:endParaRPr lang="en-ZA" b="1" dirty="0">
            <a:solidFill>
              <a:schemeClr val="tx1"/>
            </a:solidFill>
            <a:latin typeface="Arial" panose="020B0604020202020204" pitchFamily="34" charset="0"/>
            <a:ea typeface="+mn-ea"/>
            <a:cs typeface="Arial" panose="020B0604020202020204" pitchFamily="34" charset="0"/>
          </a:endParaRPr>
        </a:p>
      </dgm:t>
    </dgm:pt>
    <dgm:pt modelId="{BF89F183-31C8-40A0-A7D3-85ED5A5953D8}" type="parTrans" cxnId="{A4DC6616-24B3-4644-AF6D-1BF50E7F31B8}">
      <dgm:prSet/>
      <dgm:spPr/>
      <dgm:t>
        <a:bodyPr/>
        <a:lstStyle/>
        <a:p>
          <a:endParaRPr lang="en-ZA">
            <a:solidFill>
              <a:schemeClr val="tx1"/>
            </a:solidFill>
          </a:endParaRPr>
        </a:p>
      </dgm:t>
    </dgm:pt>
    <dgm:pt modelId="{A6466DAB-46A4-4E50-A3DA-2D1D4EB74B62}" type="sibTrans" cxnId="{A4DC6616-24B3-4644-AF6D-1BF50E7F31B8}">
      <dgm:prSet/>
      <dgm:spPr/>
      <dgm:t>
        <a:bodyPr/>
        <a:lstStyle/>
        <a:p>
          <a:endParaRPr lang="en-ZA">
            <a:solidFill>
              <a:schemeClr val="tx1"/>
            </a:solidFill>
          </a:endParaRPr>
        </a:p>
      </dgm:t>
    </dgm:pt>
    <dgm:pt modelId="{03871B43-AB9F-42BD-8348-C087C3522935}">
      <dgm:prSet phldrT="[Text]"/>
      <dgm:spPr>
        <a:xfrm>
          <a:off x="0" y="4900486"/>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Development of operational plans and performance agreements</a:t>
          </a:r>
          <a:endParaRPr lang="en-ZA" b="1" dirty="0">
            <a:solidFill>
              <a:schemeClr val="tx1"/>
            </a:solidFill>
            <a:latin typeface="Arial" panose="020B0604020202020204" pitchFamily="34" charset="0"/>
            <a:ea typeface="+mn-ea"/>
            <a:cs typeface="Arial" panose="020B0604020202020204" pitchFamily="34" charset="0"/>
          </a:endParaRPr>
        </a:p>
      </dgm:t>
    </dgm:pt>
    <dgm:pt modelId="{9477F626-D275-4E1D-B3F9-26A5773C2B15}" type="parTrans" cxnId="{ED70B96A-5F89-4A4C-B191-C6CD70B197CF}">
      <dgm:prSet/>
      <dgm:spPr/>
      <dgm:t>
        <a:bodyPr/>
        <a:lstStyle/>
        <a:p>
          <a:endParaRPr lang="en-ZA">
            <a:solidFill>
              <a:schemeClr val="tx1"/>
            </a:solidFill>
          </a:endParaRPr>
        </a:p>
      </dgm:t>
    </dgm:pt>
    <dgm:pt modelId="{7F5FF1C1-BBC1-4B73-8749-244D1F83CEB1}" type="sibTrans" cxnId="{ED70B96A-5F89-4A4C-B191-C6CD70B197CF}">
      <dgm:prSet/>
      <dgm:spPr/>
      <dgm:t>
        <a:bodyPr/>
        <a:lstStyle/>
        <a:p>
          <a:endParaRPr lang="en-ZA">
            <a:solidFill>
              <a:schemeClr val="tx1"/>
            </a:solidFill>
          </a:endParaRPr>
        </a:p>
      </dgm:t>
    </dgm:pt>
    <dgm:pt modelId="{E0B9D644-C6FB-4925-847E-13DF137F73C2}" type="pres">
      <dgm:prSet presAssocID="{27D6D9B2-CE45-449D-ABF6-D54DF465B8FF}" presName="vert0" presStyleCnt="0">
        <dgm:presLayoutVars>
          <dgm:dir/>
          <dgm:animOne val="branch"/>
          <dgm:animLvl val="lvl"/>
        </dgm:presLayoutVars>
      </dgm:prSet>
      <dgm:spPr/>
      <dgm:t>
        <a:bodyPr/>
        <a:lstStyle/>
        <a:p>
          <a:endParaRPr lang="en-ZA"/>
        </a:p>
      </dgm:t>
    </dgm:pt>
    <dgm:pt modelId="{0FC79127-2F87-43BB-A899-02CBCDB0BF6A}" type="pres">
      <dgm:prSet presAssocID="{14ACCB19-D85B-4232-B1C3-E142DEA6A2EC}" presName="thickLine" presStyleLbl="alignNode1" presStyleIdx="0" presStyleCnt="10"/>
      <dgm:spPr/>
    </dgm:pt>
    <dgm:pt modelId="{A36B6F1D-E8D8-40BF-9748-12E9CE8C807E}" type="pres">
      <dgm:prSet presAssocID="{14ACCB19-D85B-4232-B1C3-E142DEA6A2EC}" presName="horz1" presStyleCnt="0"/>
      <dgm:spPr/>
    </dgm:pt>
    <dgm:pt modelId="{C9A0BBF1-E697-4EA3-B545-44A72700DC0A}" type="pres">
      <dgm:prSet presAssocID="{14ACCB19-D85B-4232-B1C3-E142DEA6A2EC}" presName="tx1" presStyleLbl="revTx" presStyleIdx="0" presStyleCnt="10"/>
      <dgm:spPr/>
      <dgm:t>
        <a:bodyPr/>
        <a:lstStyle/>
        <a:p>
          <a:endParaRPr lang="en-ZA"/>
        </a:p>
      </dgm:t>
    </dgm:pt>
    <dgm:pt modelId="{786B60D0-8E9A-4EDB-BD32-EEB180E114E9}" type="pres">
      <dgm:prSet presAssocID="{14ACCB19-D85B-4232-B1C3-E142DEA6A2EC}" presName="vert1" presStyleCnt="0"/>
      <dgm:spPr/>
    </dgm:pt>
    <dgm:pt modelId="{246C2530-8547-4DDE-8993-F86C59E4ED7C}" type="pres">
      <dgm:prSet presAssocID="{F082B82F-FB81-4225-96DA-0033BFD2A02A}" presName="thickLine" presStyleLbl="alignNode1" presStyleIdx="1" presStyleCnt="10"/>
      <dgm:spPr/>
    </dgm:pt>
    <dgm:pt modelId="{9FCBE9AD-59D7-4CA2-B91A-4F35B50DA987}" type="pres">
      <dgm:prSet presAssocID="{F082B82F-FB81-4225-96DA-0033BFD2A02A}" presName="horz1" presStyleCnt="0"/>
      <dgm:spPr/>
    </dgm:pt>
    <dgm:pt modelId="{A2CE331D-9C9B-4FCD-A30C-95005D5284D7}" type="pres">
      <dgm:prSet presAssocID="{F082B82F-FB81-4225-96DA-0033BFD2A02A}" presName="tx1" presStyleLbl="revTx" presStyleIdx="1" presStyleCnt="10"/>
      <dgm:spPr/>
      <dgm:t>
        <a:bodyPr/>
        <a:lstStyle/>
        <a:p>
          <a:endParaRPr lang="en-ZA"/>
        </a:p>
      </dgm:t>
    </dgm:pt>
    <dgm:pt modelId="{26697A7F-6953-4F99-987A-B401AAEF9EDE}" type="pres">
      <dgm:prSet presAssocID="{F082B82F-FB81-4225-96DA-0033BFD2A02A}" presName="vert1" presStyleCnt="0"/>
      <dgm:spPr/>
    </dgm:pt>
    <dgm:pt modelId="{E8FC6C91-DFFD-434C-83A6-71C942F1B86C}" type="pres">
      <dgm:prSet presAssocID="{CD67BC9C-F6B4-4E63-A507-33737883C445}" presName="thickLine" presStyleLbl="alignNode1" presStyleIdx="2" presStyleCnt="10"/>
      <dgm:spPr/>
    </dgm:pt>
    <dgm:pt modelId="{F7C37833-12DA-4FCB-8BA5-2F802FFC8866}" type="pres">
      <dgm:prSet presAssocID="{CD67BC9C-F6B4-4E63-A507-33737883C445}" presName="horz1" presStyleCnt="0"/>
      <dgm:spPr/>
    </dgm:pt>
    <dgm:pt modelId="{EF191E2C-473B-4EED-961F-82D0EADF9AAD}" type="pres">
      <dgm:prSet presAssocID="{CD67BC9C-F6B4-4E63-A507-33737883C445}" presName="tx1" presStyleLbl="revTx" presStyleIdx="2" presStyleCnt="10"/>
      <dgm:spPr/>
      <dgm:t>
        <a:bodyPr/>
        <a:lstStyle/>
        <a:p>
          <a:endParaRPr lang="en-ZA"/>
        </a:p>
      </dgm:t>
    </dgm:pt>
    <dgm:pt modelId="{6ADD4808-20A7-4497-8ADE-731A95228788}" type="pres">
      <dgm:prSet presAssocID="{CD67BC9C-F6B4-4E63-A507-33737883C445}" presName="vert1" presStyleCnt="0"/>
      <dgm:spPr/>
    </dgm:pt>
    <dgm:pt modelId="{9D4F7B2B-9997-4C2E-8280-F25D87833EBD}" type="pres">
      <dgm:prSet presAssocID="{5CDE3240-E457-4E14-8C98-7CF168D55790}" presName="thickLine" presStyleLbl="alignNode1" presStyleIdx="3" presStyleCnt="10"/>
      <dgm:spPr/>
    </dgm:pt>
    <dgm:pt modelId="{96DECFA9-2504-47E7-B1C5-62AD459D61C1}" type="pres">
      <dgm:prSet presAssocID="{5CDE3240-E457-4E14-8C98-7CF168D55790}" presName="horz1" presStyleCnt="0"/>
      <dgm:spPr/>
    </dgm:pt>
    <dgm:pt modelId="{A3BF03BE-D676-4759-AA42-B7F561273BA2}" type="pres">
      <dgm:prSet presAssocID="{5CDE3240-E457-4E14-8C98-7CF168D55790}" presName="tx1" presStyleLbl="revTx" presStyleIdx="3" presStyleCnt="10"/>
      <dgm:spPr/>
      <dgm:t>
        <a:bodyPr/>
        <a:lstStyle/>
        <a:p>
          <a:endParaRPr lang="en-ZA"/>
        </a:p>
      </dgm:t>
    </dgm:pt>
    <dgm:pt modelId="{57B29CDE-DA4F-489A-B1D5-8B1056EE17AC}" type="pres">
      <dgm:prSet presAssocID="{5CDE3240-E457-4E14-8C98-7CF168D55790}" presName="vert1" presStyleCnt="0"/>
      <dgm:spPr/>
    </dgm:pt>
    <dgm:pt modelId="{CAFB9919-1D19-427A-ACF8-C8281B5FFC9D}" type="pres">
      <dgm:prSet presAssocID="{15F3C881-72B9-49C6-9DC3-6E8974A86B78}" presName="thickLine" presStyleLbl="alignNode1" presStyleIdx="4" presStyleCnt="10"/>
      <dgm:spPr/>
    </dgm:pt>
    <dgm:pt modelId="{36A219F9-BBE7-403A-9387-EF08E2DEE9AD}" type="pres">
      <dgm:prSet presAssocID="{15F3C881-72B9-49C6-9DC3-6E8974A86B78}" presName="horz1" presStyleCnt="0"/>
      <dgm:spPr/>
    </dgm:pt>
    <dgm:pt modelId="{5F00A158-3539-45C0-A41B-3D8B0306FA70}" type="pres">
      <dgm:prSet presAssocID="{15F3C881-72B9-49C6-9DC3-6E8974A86B78}" presName="tx1" presStyleLbl="revTx" presStyleIdx="4" presStyleCnt="10"/>
      <dgm:spPr/>
      <dgm:t>
        <a:bodyPr/>
        <a:lstStyle/>
        <a:p>
          <a:endParaRPr lang="en-ZA"/>
        </a:p>
      </dgm:t>
    </dgm:pt>
    <dgm:pt modelId="{D9E71EDD-CF3F-4FE3-874F-B10BE2E998CB}" type="pres">
      <dgm:prSet presAssocID="{15F3C881-72B9-49C6-9DC3-6E8974A86B78}" presName="vert1" presStyleCnt="0"/>
      <dgm:spPr/>
    </dgm:pt>
    <dgm:pt modelId="{9EA70B56-ACB9-44BC-902B-C1993ADAB90F}" type="pres">
      <dgm:prSet presAssocID="{271D2CA4-3E77-45E6-A7CD-229E166B930A}" presName="thickLine" presStyleLbl="alignNode1" presStyleIdx="5" presStyleCnt="10"/>
      <dgm:spPr/>
    </dgm:pt>
    <dgm:pt modelId="{90911D1B-420E-4B88-B045-DF30BCCB0FC2}" type="pres">
      <dgm:prSet presAssocID="{271D2CA4-3E77-45E6-A7CD-229E166B930A}" presName="horz1" presStyleCnt="0"/>
      <dgm:spPr/>
    </dgm:pt>
    <dgm:pt modelId="{1424F4FC-9F04-4753-BCA1-3A1D016749C0}" type="pres">
      <dgm:prSet presAssocID="{271D2CA4-3E77-45E6-A7CD-229E166B930A}" presName="tx1" presStyleLbl="revTx" presStyleIdx="5" presStyleCnt="10"/>
      <dgm:spPr/>
      <dgm:t>
        <a:bodyPr/>
        <a:lstStyle/>
        <a:p>
          <a:endParaRPr lang="en-ZA"/>
        </a:p>
      </dgm:t>
    </dgm:pt>
    <dgm:pt modelId="{0E6B0AC0-CEE2-4FD2-A512-C7469802F130}" type="pres">
      <dgm:prSet presAssocID="{271D2CA4-3E77-45E6-A7CD-229E166B930A}" presName="vert1" presStyleCnt="0"/>
      <dgm:spPr/>
    </dgm:pt>
    <dgm:pt modelId="{48A49124-76D9-468D-B5BF-6EAD4BDAC5C4}" type="pres">
      <dgm:prSet presAssocID="{15DE8BFB-D5FC-4AC2-8C31-FD6FFE0BDD14}" presName="thickLine" presStyleLbl="alignNode1" presStyleIdx="6" presStyleCnt="10"/>
      <dgm:spPr/>
    </dgm:pt>
    <dgm:pt modelId="{651FA73F-B913-4D86-B95F-2948927A686F}" type="pres">
      <dgm:prSet presAssocID="{15DE8BFB-D5FC-4AC2-8C31-FD6FFE0BDD14}" presName="horz1" presStyleCnt="0"/>
      <dgm:spPr/>
    </dgm:pt>
    <dgm:pt modelId="{7C9DCDD8-D9AA-4A06-9CCD-4E7636AFB0B4}" type="pres">
      <dgm:prSet presAssocID="{15DE8BFB-D5FC-4AC2-8C31-FD6FFE0BDD14}" presName="tx1" presStyleLbl="revTx" presStyleIdx="6" presStyleCnt="10"/>
      <dgm:spPr/>
      <dgm:t>
        <a:bodyPr/>
        <a:lstStyle/>
        <a:p>
          <a:endParaRPr lang="en-ZA"/>
        </a:p>
      </dgm:t>
    </dgm:pt>
    <dgm:pt modelId="{F856CCEE-1510-4D85-9E5F-50AAC8CB8707}" type="pres">
      <dgm:prSet presAssocID="{15DE8BFB-D5FC-4AC2-8C31-FD6FFE0BDD14}" presName="vert1" presStyleCnt="0"/>
      <dgm:spPr/>
    </dgm:pt>
    <dgm:pt modelId="{7DF4996F-E32D-4DFF-9958-B74EAE30A68F}" type="pres">
      <dgm:prSet presAssocID="{5A8C883E-F4E5-46F3-AE40-0768DAE80D34}" presName="thickLine" presStyleLbl="alignNode1" presStyleIdx="7" presStyleCnt="10"/>
      <dgm:spPr/>
    </dgm:pt>
    <dgm:pt modelId="{D98A7A03-AFC5-4325-B92C-42BF7CEE44CA}" type="pres">
      <dgm:prSet presAssocID="{5A8C883E-F4E5-46F3-AE40-0768DAE80D34}" presName="horz1" presStyleCnt="0"/>
      <dgm:spPr/>
    </dgm:pt>
    <dgm:pt modelId="{3162316D-F375-4F26-8F00-4402ECD476F0}" type="pres">
      <dgm:prSet presAssocID="{5A8C883E-F4E5-46F3-AE40-0768DAE80D34}" presName="tx1" presStyleLbl="revTx" presStyleIdx="7" presStyleCnt="10"/>
      <dgm:spPr/>
      <dgm:t>
        <a:bodyPr/>
        <a:lstStyle/>
        <a:p>
          <a:endParaRPr lang="en-ZA"/>
        </a:p>
      </dgm:t>
    </dgm:pt>
    <dgm:pt modelId="{9328841F-A4EB-4D39-95D6-81967103E43E}" type="pres">
      <dgm:prSet presAssocID="{5A8C883E-F4E5-46F3-AE40-0768DAE80D34}" presName="vert1" presStyleCnt="0"/>
      <dgm:spPr/>
    </dgm:pt>
    <dgm:pt modelId="{82A92400-114C-494C-8F7C-B7D417FCA208}" type="pres">
      <dgm:prSet presAssocID="{72AC1CAF-726F-4551-AD8F-DCA3F8DE228E}" presName="thickLine" presStyleLbl="alignNode1" presStyleIdx="8" presStyleCnt="10"/>
      <dgm:spPr/>
    </dgm:pt>
    <dgm:pt modelId="{F953DB2A-A3C7-4955-ADEE-FFDB89EEA986}" type="pres">
      <dgm:prSet presAssocID="{72AC1CAF-726F-4551-AD8F-DCA3F8DE228E}" presName="horz1" presStyleCnt="0"/>
      <dgm:spPr/>
    </dgm:pt>
    <dgm:pt modelId="{76F67BF9-CBD1-4B84-A01B-DCF849EA3E54}" type="pres">
      <dgm:prSet presAssocID="{72AC1CAF-726F-4551-AD8F-DCA3F8DE228E}" presName="tx1" presStyleLbl="revTx" presStyleIdx="8" presStyleCnt="10"/>
      <dgm:spPr/>
      <dgm:t>
        <a:bodyPr/>
        <a:lstStyle/>
        <a:p>
          <a:endParaRPr lang="en-ZA"/>
        </a:p>
      </dgm:t>
    </dgm:pt>
    <dgm:pt modelId="{F0FF702B-D19B-4C13-A69E-9E66375F7641}" type="pres">
      <dgm:prSet presAssocID="{72AC1CAF-726F-4551-AD8F-DCA3F8DE228E}" presName="vert1" presStyleCnt="0"/>
      <dgm:spPr/>
    </dgm:pt>
    <dgm:pt modelId="{DEE8637B-1B87-4D54-BB58-2FA51709CCC0}" type="pres">
      <dgm:prSet presAssocID="{03871B43-AB9F-42BD-8348-C087C3522935}" presName="thickLine" presStyleLbl="alignNode1" presStyleIdx="9" presStyleCnt="10"/>
      <dgm:spPr/>
    </dgm:pt>
    <dgm:pt modelId="{A7726E36-5E34-419C-8C25-C672A2A3A0D2}" type="pres">
      <dgm:prSet presAssocID="{03871B43-AB9F-42BD-8348-C087C3522935}" presName="horz1" presStyleCnt="0"/>
      <dgm:spPr/>
    </dgm:pt>
    <dgm:pt modelId="{2CC1665E-0DA9-4172-A922-C0AA6B42ABF7}" type="pres">
      <dgm:prSet presAssocID="{03871B43-AB9F-42BD-8348-C087C3522935}" presName="tx1" presStyleLbl="revTx" presStyleIdx="9" presStyleCnt="10" custLinFactNeighborX="1342" custLinFactNeighborY="98"/>
      <dgm:spPr/>
      <dgm:t>
        <a:bodyPr/>
        <a:lstStyle/>
        <a:p>
          <a:endParaRPr lang="en-ZA"/>
        </a:p>
      </dgm:t>
    </dgm:pt>
    <dgm:pt modelId="{36173272-2FC5-4A61-970B-419CE9D62F12}" type="pres">
      <dgm:prSet presAssocID="{03871B43-AB9F-42BD-8348-C087C3522935}" presName="vert1" presStyleCnt="0"/>
      <dgm:spPr/>
    </dgm:pt>
  </dgm:ptLst>
  <dgm:cxnLst>
    <dgm:cxn modelId="{8A747F67-E0A8-4BE7-ADAC-CAAAFA67B318}" type="presOf" srcId="{72AC1CAF-726F-4551-AD8F-DCA3F8DE228E}" destId="{76F67BF9-CBD1-4B84-A01B-DCF849EA3E54}" srcOrd="0" destOrd="0" presId="urn:microsoft.com/office/officeart/2008/layout/LinedList"/>
    <dgm:cxn modelId="{7DDC6C0D-61AD-4B32-B98D-D399EB60E531}" srcId="{27D6D9B2-CE45-449D-ABF6-D54DF465B8FF}" destId="{CD67BC9C-F6B4-4E63-A507-33737883C445}" srcOrd="2" destOrd="0" parTransId="{3FE918C4-586A-452E-BCB9-EDF1E534A89C}" sibTransId="{69152861-ADDA-40C8-ADF8-14226E2C5A65}"/>
    <dgm:cxn modelId="{FDD9DE7A-DE19-4A99-AC70-236E38112E79}" type="presOf" srcId="{27D6D9B2-CE45-449D-ABF6-D54DF465B8FF}" destId="{E0B9D644-C6FB-4925-847E-13DF137F73C2}" srcOrd="0" destOrd="0" presId="urn:microsoft.com/office/officeart/2008/layout/LinedList"/>
    <dgm:cxn modelId="{3056D172-D4F8-49FF-B6FB-1B3AB199824E}" type="presOf" srcId="{5CDE3240-E457-4E14-8C98-7CF168D55790}" destId="{A3BF03BE-D676-4759-AA42-B7F561273BA2}" srcOrd="0" destOrd="0" presId="urn:microsoft.com/office/officeart/2008/layout/LinedList"/>
    <dgm:cxn modelId="{D3C76B22-78CD-4CB6-9E7C-84D8682587E6}" type="presOf" srcId="{14ACCB19-D85B-4232-B1C3-E142DEA6A2EC}" destId="{C9A0BBF1-E697-4EA3-B545-44A72700DC0A}" srcOrd="0" destOrd="0" presId="urn:microsoft.com/office/officeart/2008/layout/LinedList"/>
    <dgm:cxn modelId="{0C398F9F-22A8-46F2-8009-8ECD1933A47C}" type="presOf" srcId="{15DE8BFB-D5FC-4AC2-8C31-FD6FFE0BDD14}" destId="{7C9DCDD8-D9AA-4A06-9CCD-4E7636AFB0B4}" srcOrd="0" destOrd="0" presId="urn:microsoft.com/office/officeart/2008/layout/LinedList"/>
    <dgm:cxn modelId="{3D1735E2-57BC-4EBC-85A3-BD175403C3D7}" type="presOf" srcId="{5A8C883E-F4E5-46F3-AE40-0768DAE80D34}" destId="{3162316D-F375-4F26-8F00-4402ECD476F0}" srcOrd="0" destOrd="0" presId="urn:microsoft.com/office/officeart/2008/layout/LinedList"/>
    <dgm:cxn modelId="{7BB3B8BC-7B73-4DA2-823C-FF47CBA913F2}" srcId="{27D6D9B2-CE45-449D-ABF6-D54DF465B8FF}" destId="{14ACCB19-D85B-4232-B1C3-E142DEA6A2EC}" srcOrd="0" destOrd="0" parTransId="{4E80EAE6-34A3-4E37-88C4-B71D2404AEC0}" sibTransId="{5A80DD2E-3818-43B9-BF03-57D3BB1D3DED}"/>
    <dgm:cxn modelId="{1ABC3086-B7FD-4E60-9FC8-EDA99CFFB5B4}" srcId="{27D6D9B2-CE45-449D-ABF6-D54DF465B8FF}" destId="{271D2CA4-3E77-45E6-A7CD-229E166B930A}" srcOrd="5" destOrd="0" parTransId="{89F4DB7C-2251-421B-8503-6E7D4A3728FB}" sibTransId="{C88BA100-7862-4DD6-831D-4B78AEA93EC9}"/>
    <dgm:cxn modelId="{25DF8052-7D4D-40FB-8464-DD879956B5C2}" type="presOf" srcId="{F082B82F-FB81-4225-96DA-0033BFD2A02A}" destId="{A2CE331D-9C9B-4FCD-A30C-95005D5284D7}" srcOrd="0" destOrd="0" presId="urn:microsoft.com/office/officeart/2008/layout/LinedList"/>
    <dgm:cxn modelId="{A4DC6616-24B3-4644-AF6D-1BF50E7F31B8}" srcId="{27D6D9B2-CE45-449D-ABF6-D54DF465B8FF}" destId="{72AC1CAF-726F-4551-AD8F-DCA3F8DE228E}" srcOrd="8" destOrd="0" parTransId="{BF89F183-31C8-40A0-A7D3-85ED5A5953D8}" sibTransId="{A6466DAB-46A4-4E50-A3DA-2D1D4EB74B62}"/>
    <dgm:cxn modelId="{C39A573F-FF11-4AA5-BED7-A659D2501F15}" srcId="{27D6D9B2-CE45-449D-ABF6-D54DF465B8FF}" destId="{5A8C883E-F4E5-46F3-AE40-0768DAE80D34}" srcOrd="7" destOrd="0" parTransId="{C0DF38D8-FCBB-4E0A-9273-2B65C8B8D008}" sibTransId="{0ADFCECE-EB41-41C8-954B-CAABAEE8B7CF}"/>
    <dgm:cxn modelId="{922E8E0F-5979-466C-A4AE-6939DFDD512D}" srcId="{27D6D9B2-CE45-449D-ABF6-D54DF465B8FF}" destId="{15DE8BFB-D5FC-4AC2-8C31-FD6FFE0BDD14}" srcOrd="6" destOrd="0" parTransId="{81C0EE5E-ABCC-4DA9-B306-F5EC7B13646E}" sibTransId="{8ADA45D1-EA2D-49FF-8B36-079D0F82CA0D}"/>
    <dgm:cxn modelId="{5F8300A3-6AD9-48F9-BB32-BE72C409D33F}" type="presOf" srcId="{15F3C881-72B9-49C6-9DC3-6E8974A86B78}" destId="{5F00A158-3539-45C0-A41B-3D8B0306FA70}" srcOrd="0" destOrd="0" presId="urn:microsoft.com/office/officeart/2008/layout/LinedList"/>
    <dgm:cxn modelId="{D90125D1-3CDB-4310-80FC-44A506BF512D}" srcId="{27D6D9B2-CE45-449D-ABF6-D54DF465B8FF}" destId="{15F3C881-72B9-49C6-9DC3-6E8974A86B78}" srcOrd="4" destOrd="0" parTransId="{81F48E44-FBFA-4C31-84CD-05C205B9DFE2}" sibTransId="{2C898D58-0B23-4313-8C99-2237B3156C43}"/>
    <dgm:cxn modelId="{EAC4770F-1B3F-4EAE-8AFA-3896C4EA1B9A}" srcId="{27D6D9B2-CE45-449D-ABF6-D54DF465B8FF}" destId="{F082B82F-FB81-4225-96DA-0033BFD2A02A}" srcOrd="1" destOrd="0" parTransId="{AFB4B0CB-61BC-4EA4-8FAD-28DB86EA9E7A}" sibTransId="{4BE549F0-3962-4A00-B98A-E73248AF5692}"/>
    <dgm:cxn modelId="{AE2CD7FD-794A-4671-AA76-5C7D2F2D9A47}" srcId="{27D6D9B2-CE45-449D-ABF6-D54DF465B8FF}" destId="{5CDE3240-E457-4E14-8C98-7CF168D55790}" srcOrd="3" destOrd="0" parTransId="{A4239357-6683-422B-9678-2490799C73C4}" sibTransId="{D897A286-0E61-4C89-917F-E3DD03817FF2}"/>
    <dgm:cxn modelId="{ED70B96A-5F89-4A4C-B191-C6CD70B197CF}" srcId="{27D6D9B2-CE45-449D-ABF6-D54DF465B8FF}" destId="{03871B43-AB9F-42BD-8348-C087C3522935}" srcOrd="9" destOrd="0" parTransId="{9477F626-D275-4E1D-B3F9-26A5773C2B15}" sibTransId="{7F5FF1C1-BBC1-4B73-8749-244D1F83CEB1}"/>
    <dgm:cxn modelId="{0D5E6EBD-1BC1-4E08-97A4-9B6E3B62A98E}" type="presOf" srcId="{03871B43-AB9F-42BD-8348-C087C3522935}" destId="{2CC1665E-0DA9-4172-A922-C0AA6B42ABF7}" srcOrd="0" destOrd="0" presId="urn:microsoft.com/office/officeart/2008/layout/LinedList"/>
    <dgm:cxn modelId="{48CA5DE5-E2B0-46D1-A0E5-9AB0D3281883}" type="presOf" srcId="{271D2CA4-3E77-45E6-A7CD-229E166B930A}" destId="{1424F4FC-9F04-4753-BCA1-3A1D016749C0}" srcOrd="0" destOrd="0" presId="urn:microsoft.com/office/officeart/2008/layout/LinedList"/>
    <dgm:cxn modelId="{C7B18C07-F0C3-4947-B76B-E43776D869B5}" type="presOf" srcId="{CD67BC9C-F6B4-4E63-A507-33737883C445}" destId="{EF191E2C-473B-4EED-961F-82D0EADF9AAD}" srcOrd="0" destOrd="0" presId="urn:microsoft.com/office/officeart/2008/layout/LinedList"/>
    <dgm:cxn modelId="{B08DC4A5-FEA6-485F-BA4A-2141CF372EA9}" type="presParOf" srcId="{E0B9D644-C6FB-4925-847E-13DF137F73C2}" destId="{0FC79127-2F87-43BB-A899-02CBCDB0BF6A}" srcOrd="0" destOrd="0" presId="urn:microsoft.com/office/officeart/2008/layout/LinedList"/>
    <dgm:cxn modelId="{2853241F-9D7D-46E4-B56E-54F1A24C0D42}" type="presParOf" srcId="{E0B9D644-C6FB-4925-847E-13DF137F73C2}" destId="{A36B6F1D-E8D8-40BF-9748-12E9CE8C807E}" srcOrd="1" destOrd="0" presId="urn:microsoft.com/office/officeart/2008/layout/LinedList"/>
    <dgm:cxn modelId="{FDB72518-F676-4E5C-AFF9-9125A96784E0}" type="presParOf" srcId="{A36B6F1D-E8D8-40BF-9748-12E9CE8C807E}" destId="{C9A0BBF1-E697-4EA3-B545-44A72700DC0A}" srcOrd="0" destOrd="0" presId="urn:microsoft.com/office/officeart/2008/layout/LinedList"/>
    <dgm:cxn modelId="{A768536A-7287-490C-8876-40873042D264}" type="presParOf" srcId="{A36B6F1D-E8D8-40BF-9748-12E9CE8C807E}" destId="{786B60D0-8E9A-4EDB-BD32-EEB180E114E9}" srcOrd="1" destOrd="0" presId="urn:microsoft.com/office/officeart/2008/layout/LinedList"/>
    <dgm:cxn modelId="{FABD8042-398B-486B-BC25-B3D73C446D29}" type="presParOf" srcId="{E0B9D644-C6FB-4925-847E-13DF137F73C2}" destId="{246C2530-8547-4DDE-8993-F86C59E4ED7C}" srcOrd="2" destOrd="0" presId="urn:microsoft.com/office/officeart/2008/layout/LinedList"/>
    <dgm:cxn modelId="{9404A577-8826-4F98-BC4C-2BB7024AF286}" type="presParOf" srcId="{E0B9D644-C6FB-4925-847E-13DF137F73C2}" destId="{9FCBE9AD-59D7-4CA2-B91A-4F35B50DA987}" srcOrd="3" destOrd="0" presId="urn:microsoft.com/office/officeart/2008/layout/LinedList"/>
    <dgm:cxn modelId="{602CBE86-1ABB-4833-B6F3-413EF3ED45B6}" type="presParOf" srcId="{9FCBE9AD-59D7-4CA2-B91A-4F35B50DA987}" destId="{A2CE331D-9C9B-4FCD-A30C-95005D5284D7}" srcOrd="0" destOrd="0" presId="urn:microsoft.com/office/officeart/2008/layout/LinedList"/>
    <dgm:cxn modelId="{CBEA36D3-1847-447E-BBE2-91CF9377367E}" type="presParOf" srcId="{9FCBE9AD-59D7-4CA2-B91A-4F35B50DA987}" destId="{26697A7F-6953-4F99-987A-B401AAEF9EDE}" srcOrd="1" destOrd="0" presId="urn:microsoft.com/office/officeart/2008/layout/LinedList"/>
    <dgm:cxn modelId="{AC44C3C6-2E1F-4122-8A51-A058581890C3}" type="presParOf" srcId="{E0B9D644-C6FB-4925-847E-13DF137F73C2}" destId="{E8FC6C91-DFFD-434C-83A6-71C942F1B86C}" srcOrd="4" destOrd="0" presId="urn:microsoft.com/office/officeart/2008/layout/LinedList"/>
    <dgm:cxn modelId="{EBA3DD87-74B4-4B78-BDE9-7D2E6E29743B}" type="presParOf" srcId="{E0B9D644-C6FB-4925-847E-13DF137F73C2}" destId="{F7C37833-12DA-4FCB-8BA5-2F802FFC8866}" srcOrd="5" destOrd="0" presId="urn:microsoft.com/office/officeart/2008/layout/LinedList"/>
    <dgm:cxn modelId="{0DFD92C3-2D19-49E1-8881-6086224ADC25}" type="presParOf" srcId="{F7C37833-12DA-4FCB-8BA5-2F802FFC8866}" destId="{EF191E2C-473B-4EED-961F-82D0EADF9AAD}" srcOrd="0" destOrd="0" presId="urn:microsoft.com/office/officeart/2008/layout/LinedList"/>
    <dgm:cxn modelId="{4C6E82FB-B6BE-493A-A030-D50964D10A7B}" type="presParOf" srcId="{F7C37833-12DA-4FCB-8BA5-2F802FFC8866}" destId="{6ADD4808-20A7-4497-8ADE-731A95228788}" srcOrd="1" destOrd="0" presId="urn:microsoft.com/office/officeart/2008/layout/LinedList"/>
    <dgm:cxn modelId="{86223D6F-D873-4870-A0F9-D4A6118841C3}" type="presParOf" srcId="{E0B9D644-C6FB-4925-847E-13DF137F73C2}" destId="{9D4F7B2B-9997-4C2E-8280-F25D87833EBD}" srcOrd="6" destOrd="0" presId="urn:microsoft.com/office/officeart/2008/layout/LinedList"/>
    <dgm:cxn modelId="{6AA8BBAC-E017-426C-B238-E04A3B459AC9}" type="presParOf" srcId="{E0B9D644-C6FB-4925-847E-13DF137F73C2}" destId="{96DECFA9-2504-47E7-B1C5-62AD459D61C1}" srcOrd="7" destOrd="0" presId="urn:microsoft.com/office/officeart/2008/layout/LinedList"/>
    <dgm:cxn modelId="{DF05CFE6-1DC5-4017-A339-568F970CD296}" type="presParOf" srcId="{96DECFA9-2504-47E7-B1C5-62AD459D61C1}" destId="{A3BF03BE-D676-4759-AA42-B7F561273BA2}" srcOrd="0" destOrd="0" presId="urn:microsoft.com/office/officeart/2008/layout/LinedList"/>
    <dgm:cxn modelId="{322696B1-49C1-449F-B276-FAA0C79A8103}" type="presParOf" srcId="{96DECFA9-2504-47E7-B1C5-62AD459D61C1}" destId="{57B29CDE-DA4F-489A-B1D5-8B1056EE17AC}" srcOrd="1" destOrd="0" presId="urn:microsoft.com/office/officeart/2008/layout/LinedList"/>
    <dgm:cxn modelId="{A9CAFD61-A8B4-4526-AA3C-8053C701BD76}" type="presParOf" srcId="{E0B9D644-C6FB-4925-847E-13DF137F73C2}" destId="{CAFB9919-1D19-427A-ACF8-C8281B5FFC9D}" srcOrd="8" destOrd="0" presId="urn:microsoft.com/office/officeart/2008/layout/LinedList"/>
    <dgm:cxn modelId="{252FA1E5-094E-462C-B2C5-9EB6DB46192F}" type="presParOf" srcId="{E0B9D644-C6FB-4925-847E-13DF137F73C2}" destId="{36A219F9-BBE7-403A-9387-EF08E2DEE9AD}" srcOrd="9" destOrd="0" presId="urn:microsoft.com/office/officeart/2008/layout/LinedList"/>
    <dgm:cxn modelId="{7B4E1A6F-3583-4C9D-BCEE-9986AA5A5BCB}" type="presParOf" srcId="{36A219F9-BBE7-403A-9387-EF08E2DEE9AD}" destId="{5F00A158-3539-45C0-A41B-3D8B0306FA70}" srcOrd="0" destOrd="0" presId="urn:microsoft.com/office/officeart/2008/layout/LinedList"/>
    <dgm:cxn modelId="{2E3905CE-2BED-4B84-A35A-99DEA8912757}" type="presParOf" srcId="{36A219F9-BBE7-403A-9387-EF08E2DEE9AD}" destId="{D9E71EDD-CF3F-4FE3-874F-B10BE2E998CB}" srcOrd="1" destOrd="0" presId="urn:microsoft.com/office/officeart/2008/layout/LinedList"/>
    <dgm:cxn modelId="{AE440619-685E-4935-9F9B-02FF11A4C2C4}" type="presParOf" srcId="{E0B9D644-C6FB-4925-847E-13DF137F73C2}" destId="{9EA70B56-ACB9-44BC-902B-C1993ADAB90F}" srcOrd="10" destOrd="0" presId="urn:microsoft.com/office/officeart/2008/layout/LinedList"/>
    <dgm:cxn modelId="{EF3459DE-9E58-42FB-BCA3-5E944293D688}" type="presParOf" srcId="{E0B9D644-C6FB-4925-847E-13DF137F73C2}" destId="{90911D1B-420E-4B88-B045-DF30BCCB0FC2}" srcOrd="11" destOrd="0" presId="urn:microsoft.com/office/officeart/2008/layout/LinedList"/>
    <dgm:cxn modelId="{1C494426-4196-42AA-8A98-9ADE71916511}" type="presParOf" srcId="{90911D1B-420E-4B88-B045-DF30BCCB0FC2}" destId="{1424F4FC-9F04-4753-BCA1-3A1D016749C0}" srcOrd="0" destOrd="0" presId="urn:microsoft.com/office/officeart/2008/layout/LinedList"/>
    <dgm:cxn modelId="{C81E024E-D2F5-4CBD-B491-EB1E8DF1D03C}" type="presParOf" srcId="{90911D1B-420E-4B88-B045-DF30BCCB0FC2}" destId="{0E6B0AC0-CEE2-4FD2-A512-C7469802F130}" srcOrd="1" destOrd="0" presId="urn:microsoft.com/office/officeart/2008/layout/LinedList"/>
    <dgm:cxn modelId="{1696344B-9B1B-40FE-B04B-C2199DD13AF0}" type="presParOf" srcId="{E0B9D644-C6FB-4925-847E-13DF137F73C2}" destId="{48A49124-76D9-468D-B5BF-6EAD4BDAC5C4}" srcOrd="12" destOrd="0" presId="urn:microsoft.com/office/officeart/2008/layout/LinedList"/>
    <dgm:cxn modelId="{DE3B8434-3512-4299-AEE1-BB6BAF4C3D96}" type="presParOf" srcId="{E0B9D644-C6FB-4925-847E-13DF137F73C2}" destId="{651FA73F-B913-4D86-B95F-2948927A686F}" srcOrd="13" destOrd="0" presId="urn:microsoft.com/office/officeart/2008/layout/LinedList"/>
    <dgm:cxn modelId="{56E90E82-40E2-4186-860C-284589A53C76}" type="presParOf" srcId="{651FA73F-B913-4D86-B95F-2948927A686F}" destId="{7C9DCDD8-D9AA-4A06-9CCD-4E7636AFB0B4}" srcOrd="0" destOrd="0" presId="urn:microsoft.com/office/officeart/2008/layout/LinedList"/>
    <dgm:cxn modelId="{2F745B25-5CB8-48CE-8C30-A94F3E64A44B}" type="presParOf" srcId="{651FA73F-B913-4D86-B95F-2948927A686F}" destId="{F856CCEE-1510-4D85-9E5F-50AAC8CB8707}" srcOrd="1" destOrd="0" presId="urn:microsoft.com/office/officeart/2008/layout/LinedList"/>
    <dgm:cxn modelId="{9AD0F44B-199C-49A5-8C5C-E7C956D2520D}" type="presParOf" srcId="{E0B9D644-C6FB-4925-847E-13DF137F73C2}" destId="{7DF4996F-E32D-4DFF-9958-B74EAE30A68F}" srcOrd="14" destOrd="0" presId="urn:microsoft.com/office/officeart/2008/layout/LinedList"/>
    <dgm:cxn modelId="{8C0E5ADC-0139-4A8A-B2BB-F17F0020617D}" type="presParOf" srcId="{E0B9D644-C6FB-4925-847E-13DF137F73C2}" destId="{D98A7A03-AFC5-4325-B92C-42BF7CEE44CA}" srcOrd="15" destOrd="0" presId="urn:microsoft.com/office/officeart/2008/layout/LinedList"/>
    <dgm:cxn modelId="{9BDE695F-D473-477B-8959-E16631E83CD6}" type="presParOf" srcId="{D98A7A03-AFC5-4325-B92C-42BF7CEE44CA}" destId="{3162316D-F375-4F26-8F00-4402ECD476F0}" srcOrd="0" destOrd="0" presId="urn:microsoft.com/office/officeart/2008/layout/LinedList"/>
    <dgm:cxn modelId="{8A47CD7E-9C08-46A3-9B5B-6D489169E8F0}" type="presParOf" srcId="{D98A7A03-AFC5-4325-B92C-42BF7CEE44CA}" destId="{9328841F-A4EB-4D39-95D6-81967103E43E}" srcOrd="1" destOrd="0" presId="urn:microsoft.com/office/officeart/2008/layout/LinedList"/>
    <dgm:cxn modelId="{25074934-DE63-438D-A810-B4DDB9D0C3DA}" type="presParOf" srcId="{E0B9D644-C6FB-4925-847E-13DF137F73C2}" destId="{82A92400-114C-494C-8F7C-B7D417FCA208}" srcOrd="16" destOrd="0" presId="urn:microsoft.com/office/officeart/2008/layout/LinedList"/>
    <dgm:cxn modelId="{0B307464-9D3A-45C1-B992-E729A92A0778}" type="presParOf" srcId="{E0B9D644-C6FB-4925-847E-13DF137F73C2}" destId="{F953DB2A-A3C7-4955-ADEE-FFDB89EEA986}" srcOrd="17" destOrd="0" presId="urn:microsoft.com/office/officeart/2008/layout/LinedList"/>
    <dgm:cxn modelId="{2B91413B-B41B-43C0-ACDF-DDBE404F44B5}" type="presParOf" srcId="{F953DB2A-A3C7-4955-ADEE-FFDB89EEA986}" destId="{76F67BF9-CBD1-4B84-A01B-DCF849EA3E54}" srcOrd="0" destOrd="0" presId="urn:microsoft.com/office/officeart/2008/layout/LinedList"/>
    <dgm:cxn modelId="{C4AFE72A-521A-437B-B955-51DDF2F4471D}" type="presParOf" srcId="{F953DB2A-A3C7-4955-ADEE-FFDB89EEA986}" destId="{F0FF702B-D19B-4C13-A69E-9E66375F7641}" srcOrd="1" destOrd="0" presId="urn:microsoft.com/office/officeart/2008/layout/LinedList"/>
    <dgm:cxn modelId="{738879B6-93A5-416F-8DA5-CF320557A6C8}" type="presParOf" srcId="{E0B9D644-C6FB-4925-847E-13DF137F73C2}" destId="{DEE8637B-1B87-4D54-BB58-2FA51709CCC0}" srcOrd="18" destOrd="0" presId="urn:microsoft.com/office/officeart/2008/layout/LinedList"/>
    <dgm:cxn modelId="{26E9F935-E668-4BFF-8F88-53A6FAF80975}" type="presParOf" srcId="{E0B9D644-C6FB-4925-847E-13DF137F73C2}" destId="{A7726E36-5E34-419C-8C25-C672A2A3A0D2}" srcOrd="19" destOrd="0" presId="urn:microsoft.com/office/officeart/2008/layout/LinedList"/>
    <dgm:cxn modelId="{DFB226CE-FCF4-4CFD-803C-C29AAA88AB4B}" type="presParOf" srcId="{A7726E36-5E34-419C-8C25-C672A2A3A0D2}" destId="{2CC1665E-0DA9-4172-A922-C0AA6B42ABF7}" srcOrd="0" destOrd="0" presId="urn:microsoft.com/office/officeart/2008/layout/LinedList"/>
    <dgm:cxn modelId="{144C1AE3-DD2F-467D-AA3A-FB571592AC27}" type="presParOf" srcId="{A7726E36-5E34-419C-8C25-C672A2A3A0D2}" destId="{36173272-2FC5-4A61-970B-419CE9D62F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10B9-A01C-43D4-8BE2-D42DC2242FC2}">
      <dsp:nvSpPr>
        <dsp:cNvPr id="0" name=""/>
        <dsp:cNvSpPr/>
      </dsp:nvSpPr>
      <dsp:spPr>
        <a:xfrm>
          <a:off x="1030105" y="214358"/>
          <a:ext cx="3340096" cy="426032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2000" b="-4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419DF58-4008-404B-AA65-687ABE8B6B1B}">
      <dsp:nvSpPr>
        <dsp:cNvPr id="0" name=""/>
        <dsp:cNvSpPr/>
      </dsp:nvSpPr>
      <dsp:spPr>
        <a:xfrm>
          <a:off x="1163709" y="1748076"/>
          <a:ext cx="2571874" cy="2556196"/>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b" anchorCtr="0">
          <a:noAutofit/>
        </a:bodyPr>
        <a:lstStyle/>
        <a:p>
          <a:pPr lvl="0" algn="l" defTabSz="1466850">
            <a:lnSpc>
              <a:spcPct val="90000"/>
            </a:lnSpc>
            <a:spcBef>
              <a:spcPct val="0"/>
            </a:spcBef>
            <a:spcAft>
              <a:spcPct val="35000"/>
            </a:spcAft>
          </a:pPr>
          <a:r>
            <a:rPr lang="en-ZA" sz="3300" kern="1200" dirty="0" smtClean="0">
              <a:solidFill>
                <a:sysClr val="window" lastClr="FFFFFF"/>
              </a:solidFill>
              <a:latin typeface="Calibri" panose="020F0502020204030204"/>
              <a:ea typeface="+mn-ea"/>
              <a:cs typeface="+mn-cs"/>
            </a:rPr>
            <a:t>2014-2019 Medium Term Strategic Framework (MTSF)</a:t>
          </a:r>
          <a:endParaRPr lang="en-ZA" sz="3300" kern="1200" dirty="0">
            <a:solidFill>
              <a:sysClr val="window" lastClr="FFFFFF"/>
            </a:solidFill>
            <a:latin typeface="Calibri" panose="020F0502020204030204"/>
            <a:ea typeface="+mn-ea"/>
            <a:cs typeface="+mn-cs"/>
          </a:endParaRPr>
        </a:p>
      </dsp:txBody>
      <dsp:txXfrm>
        <a:off x="1163709" y="1748076"/>
        <a:ext cx="2571874" cy="2556196"/>
      </dsp:txXfrm>
    </dsp:sp>
    <dsp:sp modelId="{0F3120B2-9B14-4FCE-9135-8DC8CF62CD01}">
      <dsp:nvSpPr>
        <dsp:cNvPr id="0" name=""/>
        <dsp:cNvSpPr/>
      </dsp:nvSpPr>
      <dsp:spPr>
        <a:xfrm>
          <a:off x="3960748" y="1341"/>
          <a:ext cx="818906" cy="8189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6455445-5A40-4462-BB4A-1B731A979719}">
      <dsp:nvSpPr>
        <dsp:cNvPr id="0" name=""/>
        <dsp:cNvSpPr/>
      </dsp:nvSpPr>
      <dsp:spPr>
        <a:xfrm>
          <a:off x="4800599" y="0"/>
          <a:ext cx="6001239" cy="818906"/>
        </a:xfrm>
        <a:prstGeom prst="rect">
          <a:avLst/>
        </a:prstGeom>
        <a:noFill/>
        <a:ln w="6350"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6040" tIns="33020" rIns="66040" bIns="33020" numCol="1" spcCol="1270" anchor="ctr" anchorCtr="0">
          <a:noAutofit/>
        </a:bodyPr>
        <a:lstStyle/>
        <a:p>
          <a:pPr lvl="0" algn="l" defTabSz="1155700">
            <a:lnSpc>
              <a:spcPct val="90000"/>
            </a:lnSpc>
            <a:spcBef>
              <a:spcPct val="0"/>
            </a:spcBef>
            <a:spcAft>
              <a:spcPct val="35000"/>
            </a:spcAft>
          </a:pPr>
          <a:r>
            <a:rPr lang="en-ZA" sz="2600" kern="1200" dirty="0" smtClean="0">
              <a:solidFill>
                <a:sysClr val="windowText" lastClr="000000">
                  <a:hueOff val="0"/>
                  <a:satOff val="0"/>
                  <a:lumOff val="0"/>
                  <a:alphaOff val="0"/>
                </a:sysClr>
              </a:solidFill>
              <a:latin typeface="Calibri" panose="020F0502020204030204"/>
              <a:ea typeface="+mn-ea"/>
              <a:cs typeface="+mn-cs"/>
            </a:rPr>
            <a:t>Outcome 6: An efficient, responsive economic infrastructure network</a:t>
          </a:r>
          <a:endParaRPr lang="en-ZA" sz="2600" kern="1200" dirty="0">
            <a:solidFill>
              <a:sysClr val="windowText" lastClr="000000">
                <a:hueOff val="0"/>
                <a:satOff val="0"/>
                <a:lumOff val="0"/>
                <a:alphaOff val="0"/>
              </a:sysClr>
            </a:solidFill>
            <a:latin typeface="Calibri" panose="020F0502020204030204"/>
            <a:ea typeface="+mn-ea"/>
            <a:cs typeface="+mn-cs"/>
          </a:endParaRPr>
        </a:p>
      </dsp:txBody>
      <dsp:txXfrm>
        <a:off x="4800599" y="0"/>
        <a:ext cx="6001239" cy="818906"/>
      </dsp:txXfrm>
    </dsp:sp>
    <dsp:sp modelId="{46AA443B-0439-4DAE-B964-5BCBD9B22B11}">
      <dsp:nvSpPr>
        <dsp:cNvPr id="0" name=""/>
        <dsp:cNvSpPr/>
      </dsp:nvSpPr>
      <dsp:spPr>
        <a:xfrm>
          <a:off x="3960748" y="967651"/>
          <a:ext cx="818906" cy="8189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6000" r="-36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384462C-38EC-48D3-8402-BFE7E3059C4C}">
      <dsp:nvSpPr>
        <dsp:cNvPr id="0" name=""/>
        <dsp:cNvSpPr/>
      </dsp:nvSpPr>
      <dsp:spPr>
        <a:xfrm>
          <a:off x="4779655" y="967651"/>
          <a:ext cx="6001239" cy="818906"/>
        </a:xfrm>
        <a:prstGeom prst="rect">
          <a:avLst/>
        </a:prstGeom>
        <a:noFill/>
        <a:ln w="6350"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6040" tIns="33020" rIns="66040" bIns="33020" numCol="1" spcCol="1270" anchor="ctr" anchorCtr="0">
          <a:noAutofit/>
        </a:bodyPr>
        <a:lstStyle/>
        <a:p>
          <a:pPr lvl="0" algn="l" defTabSz="1155700">
            <a:lnSpc>
              <a:spcPct val="90000"/>
            </a:lnSpc>
            <a:spcBef>
              <a:spcPct val="0"/>
            </a:spcBef>
            <a:spcAft>
              <a:spcPct val="35000"/>
            </a:spcAft>
          </a:pPr>
          <a:r>
            <a:rPr lang="en-ZA" sz="2600" kern="1200" dirty="0" smtClean="0">
              <a:solidFill>
                <a:sysClr val="windowText" lastClr="000000">
                  <a:hueOff val="0"/>
                  <a:satOff val="0"/>
                  <a:lumOff val="0"/>
                  <a:alphaOff val="0"/>
                </a:sysClr>
              </a:solidFill>
              <a:latin typeface="Calibri" panose="020F0502020204030204"/>
              <a:ea typeface="+mn-ea"/>
              <a:cs typeface="+mn-cs"/>
            </a:rPr>
            <a:t>Outcome 7: Comprehensive Rural Development</a:t>
          </a:r>
          <a:endParaRPr lang="en-ZA" sz="2600" kern="1200" dirty="0">
            <a:solidFill>
              <a:sysClr val="windowText" lastClr="000000">
                <a:hueOff val="0"/>
                <a:satOff val="0"/>
                <a:lumOff val="0"/>
                <a:alphaOff val="0"/>
              </a:sysClr>
            </a:solidFill>
            <a:latin typeface="Calibri" panose="020F0502020204030204"/>
            <a:ea typeface="+mn-ea"/>
            <a:cs typeface="+mn-cs"/>
          </a:endParaRPr>
        </a:p>
      </dsp:txBody>
      <dsp:txXfrm>
        <a:off x="4779655" y="967651"/>
        <a:ext cx="6001239" cy="818906"/>
      </dsp:txXfrm>
    </dsp:sp>
    <dsp:sp modelId="{67183A81-E869-49ED-866A-FBF56E903AA1}">
      <dsp:nvSpPr>
        <dsp:cNvPr id="0" name=""/>
        <dsp:cNvSpPr/>
      </dsp:nvSpPr>
      <dsp:spPr>
        <a:xfrm>
          <a:off x="3960748" y="1933961"/>
          <a:ext cx="818906" cy="81890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20F6E40-3F27-4AE8-8CDB-DE95D9AB5F23}">
      <dsp:nvSpPr>
        <dsp:cNvPr id="0" name=""/>
        <dsp:cNvSpPr/>
      </dsp:nvSpPr>
      <dsp:spPr>
        <a:xfrm>
          <a:off x="4779655" y="1933961"/>
          <a:ext cx="6001239" cy="818906"/>
        </a:xfrm>
        <a:prstGeom prst="rect">
          <a:avLst/>
        </a:prstGeom>
        <a:noFill/>
        <a:ln w="6350"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6040" tIns="33020" rIns="66040" bIns="33020" numCol="1" spcCol="1270" anchor="ctr" anchorCtr="0">
          <a:noAutofit/>
        </a:bodyPr>
        <a:lstStyle/>
        <a:p>
          <a:pPr lvl="0" algn="l" defTabSz="1155700">
            <a:lnSpc>
              <a:spcPct val="90000"/>
            </a:lnSpc>
            <a:spcBef>
              <a:spcPct val="0"/>
            </a:spcBef>
            <a:spcAft>
              <a:spcPct val="35000"/>
            </a:spcAft>
          </a:pPr>
          <a:r>
            <a:rPr lang="en-ZA" sz="2600" kern="1200" dirty="0" smtClean="0">
              <a:solidFill>
                <a:sysClr val="windowText" lastClr="000000">
                  <a:hueOff val="0"/>
                  <a:satOff val="0"/>
                  <a:lumOff val="0"/>
                  <a:alphaOff val="0"/>
                </a:sysClr>
              </a:solidFill>
              <a:latin typeface="Calibri" panose="020F0502020204030204"/>
              <a:ea typeface="+mn-ea"/>
              <a:cs typeface="+mn-cs"/>
            </a:rPr>
            <a:t>Outcome 8: Sustainable human settlements and improved quality of household life</a:t>
          </a:r>
          <a:endParaRPr lang="en-ZA" sz="2600" kern="1200" dirty="0">
            <a:solidFill>
              <a:sysClr val="windowText" lastClr="000000">
                <a:hueOff val="0"/>
                <a:satOff val="0"/>
                <a:lumOff val="0"/>
                <a:alphaOff val="0"/>
              </a:sysClr>
            </a:solidFill>
            <a:latin typeface="Calibri" panose="020F0502020204030204"/>
            <a:ea typeface="+mn-ea"/>
            <a:cs typeface="+mn-cs"/>
          </a:endParaRPr>
        </a:p>
      </dsp:txBody>
      <dsp:txXfrm>
        <a:off x="4779655" y="1933961"/>
        <a:ext cx="6001239" cy="818906"/>
      </dsp:txXfrm>
    </dsp:sp>
    <dsp:sp modelId="{8F596D2C-03BC-4D65-B1F7-DE9204ED2F97}">
      <dsp:nvSpPr>
        <dsp:cNvPr id="0" name=""/>
        <dsp:cNvSpPr/>
      </dsp:nvSpPr>
      <dsp:spPr>
        <a:xfrm>
          <a:off x="3960748" y="2900270"/>
          <a:ext cx="818906" cy="81890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253D4DF-3EA6-47C0-83DA-E9131EE64C7A}">
      <dsp:nvSpPr>
        <dsp:cNvPr id="0" name=""/>
        <dsp:cNvSpPr/>
      </dsp:nvSpPr>
      <dsp:spPr>
        <a:xfrm>
          <a:off x="4779655" y="2900270"/>
          <a:ext cx="6001239" cy="818906"/>
        </a:xfrm>
        <a:prstGeom prst="rect">
          <a:avLst/>
        </a:prstGeom>
        <a:noFill/>
        <a:ln w="6350"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6040" tIns="33020" rIns="66040" bIns="33020" numCol="1" spcCol="1270" anchor="ctr" anchorCtr="0">
          <a:noAutofit/>
        </a:bodyPr>
        <a:lstStyle/>
        <a:p>
          <a:pPr lvl="0" algn="l" defTabSz="1155700">
            <a:lnSpc>
              <a:spcPct val="90000"/>
            </a:lnSpc>
            <a:spcBef>
              <a:spcPct val="0"/>
            </a:spcBef>
            <a:spcAft>
              <a:spcPct val="35000"/>
            </a:spcAft>
          </a:pPr>
          <a:r>
            <a:rPr lang="en-ZA" sz="2600" kern="1200" dirty="0" smtClean="0">
              <a:solidFill>
                <a:sysClr val="windowText" lastClr="000000">
                  <a:hueOff val="0"/>
                  <a:satOff val="0"/>
                  <a:lumOff val="0"/>
                  <a:alphaOff val="0"/>
                </a:sysClr>
              </a:solidFill>
              <a:latin typeface="Calibri" panose="020F0502020204030204"/>
              <a:ea typeface="+mn-ea"/>
              <a:cs typeface="+mn-cs"/>
            </a:rPr>
            <a:t>Outcome 10: Protected and enhanced environmental assets and natural resources</a:t>
          </a:r>
        </a:p>
      </dsp:txBody>
      <dsp:txXfrm>
        <a:off x="4779655" y="2900270"/>
        <a:ext cx="6001239" cy="818906"/>
      </dsp:txXfrm>
    </dsp:sp>
    <dsp:sp modelId="{7B9E4952-9EB5-4CA3-98D9-A28A776D7E2C}">
      <dsp:nvSpPr>
        <dsp:cNvPr id="0" name=""/>
        <dsp:cNvSpPr/>
      </dsp:nvSpPr>
      <dsp:spPr>
        <a:xfrm>
          <a:off x="3960748" y="3866580"/>
          <a:ext cx="818906" cy="81890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3000" r="-33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CACECC8-6B30-406A-82DE-240A8DA119BD}">
      <dsp:nvSpPr>
        <dsp:cNvPr id="0" name=""/>
        <dsp:cNvSpPr/>
      </dsp:nvSpPr>
      <dsp:spPr>
        <a:xfrm>
          <a:off x="4779655" y="3866580"/>
          <a:ext cx="6001239" cy="818906"/>
        </a:xfrm>
        <a:prstGeom prst="rect">
          <a:avLst/>
        </a:prstGeom>
        <a:noFill/>
        <a:ln w="6350"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6040" tIns="33020" rIns="66040" bIns="33020" numCol="1" spcCol="1270" anchor="ctr" anchorCtr="0">
          <a:noAutofit/>
        </a:bodyPr>
        <a:lstStyle/>
        <a:p>
          <a:pPr lvl="0" algn="l" defTabSz="1155700">
            <a:lnSpc>
              <a:spcPct val="90000"/>
            </a:lnSpc>
            <a:spcBef>
              <a:spcPct val="0"/>
            </a:spcBef>
            <a:spcAft>
              <a:spcPct val="35000"/>
            </a:spcAft>
          </a:pPr>
          <a:r>
            <a:rPr lang="en-ZA" sz="2600" kern="1200" dirty="0" smtClean="0">
              <a:solidFill>
                <a:sysClr val="windowText" lastClr="000000">
                  <a:hueOff val="0"/>
                  <a:satOff val="0"/>
                  <a:lumOff val="0"/>
                  <a:alphaOff val="0"/>
                </a:sysClr>
              </a:solidFill>
              <a:latin typeface="Calibri" panose="020F0502020204030204"/>
              <a:ea typeface="+mn-ea"/>
              <a:cs typeface="+mn-cs"/>
            </a:rPr>
            <a:t>Outcome 12: An efficient and effective development-oriented public service</a:t>
          </a:r>
          <a:endParaRPr lang="en-ZA" sz="2600" kern="1200" dirty="0">
            <a:solidFill>
              <a:sysClr val="windowText" lastClr="000000">
                <a:hueOff val="0"/>
                <a:satOff val="0"/>
                <a:lumOff val="0"/>
                <a:alphaOff val="0"/>
              </a:sysClr>
            </a:solidFill>
            <a:latin typeface="Calibri" panose="020F0502020204030204"/>
            <a:ea typeface="+mn-ea"/>
            <a:cs typeface="+mn-cs"/>
          </a:endParaRPr>
        </a:p>
      </dsp:txBody>
      <dsp:txXfrm>
        <a:off x="4779655" y="3866580"/>
        <a:ext cx="6001239" cy="818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79127-2F87-43BB-A899-02CBCDB0BF6A}">
      <dsp:nvSpPr>
        <dsp:cNvPr id="0" name=""/>
        <dsp:cNvSpPr/>
      </dsp:nvSpPr>
      <dsp:spPr>
        <a:xfrm>
          <a:off x="0" y="661"/>
          <a:ext cx="11353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0BBF1-E697-4EA3-B545-44A72700DC0A}">
      <dsp:nvSpPr>
        <dsp:cNvPr id="0" name=""/>
        <dsp:cNvSpPr/>
      </dsp:nvSpPr>
      <dsp:spPr>
        <a:xfrm>
          <a:off x="0" y="661"/>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Policy statement by the Minister of Public Works</a:t>
          </a:r>
          <a:endParaRPr lang="en-ZA" sz="1700" kern="1200" dirty="0">
            <a:solidFill>
              <a:schemeClr val="tx1"/>
            </a:solidFill>
          </a:endParaRPr>
        </a:p>
      </dsp:txBody>
      <dsp:txXfrm>
        <a:off x="0" y="661"/>
        <a:ext cx="11353800" cy="541734"/>
      </dsp:txXfrm>
    </dsp:sp>
    <dsp:sp modelId="{246C2530-8547-4DDE-8993-F86C59E4ED7C}">
      <dsp:nvSpPr>
        <dsp:cNvPr id="0" name=""/>
        <dsp:cNvSpPr/>
      </dsp:nvSpPr>
      <dsp:spPr>
        <a:xfrm>
          <a:off x="0" y="542395"/>
          <a:ext cx="11353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E331D-9C9B-4FCD-A30C-95005D5284D7}">
      <dsp:nvSpPr>
        <dsp:cNvPr id="0" name=""/>
        <dsp:cNvSpPr/>
      </dsp:nvSpPr>
      <dsp:spPr>
        <a:xfrm>
          <a:off x="0" y="542395"/>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Presentation of 1</a:t>
          </a:r>
          <a:r>
            <a:rPr lang="en-ZA" sz="1700" b="1" kern="1200" baseline="30000" dirty="0" smtClean="0">
              <a:solidFill>
                <a:schemeClr val="tx1"/>
              </a:solidFill>
              <a:latin typeface="Arial" panose="020B0604020202020204" pitchFamily="34" charset="0"/>
              <a:ea typeface="+mn-ea"/>
              <a:cs typeface="Arial" panose="020B0604020202020204" pitchFamily="34" charset="0"/>
            </a:rPr>
            <a:t>st</a:t>
          </a:r>
          <a:r>
            <a:rPr lang="en-ZA" sz="1700" b="1" kern="1200" dirty="0" smtClean="0">
              <a:solidFill>
                <a:schemeClr val="tx1"/>
              </a:solidFill>
              <a:latin typeface="Arial" panose="020B0604020202020204" pitchFamily="34" charset="0"/>
              <a:ea typeface="+mn-ea"/>
              <a:cs typeface="Arial" panose="020B0604020202020204" pitchFamily="34" charset="0"/>
            </a:rPr>
            <a:t> Draft APP</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542395"/>
        <a:ext cx="11353800" cy="541734"/>
      </dsp:txXfrm>
    </dsp:sp>
    <dsp:sp modelId="{E8FC6C91-DFFD-434C-83A6-71C942F1B86C}">
      <dsp:nvSpPr>
        <dsp:cNvPr id="0" name=""/>
        <dsp:cNvSpPr/>
      </dsp:nvSpPr>
      <dsp:spPr>
        <a:xfrm>
          <a:off x="0" y="1084130"/>
          <a:ext cx="113538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91E2C-473B-4EED-961F-82D0EADF9AAD}">
      <dsp:nvSpPr>
        <dsp:cNvPr id="0" name=""/>
        <dsp:cNvSpPr/>
      </dsp:nvSpPr>
      <dsp:spPr>
        <a:xfrm>
          <a:off x="0" y="1084130"/>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Planning for implementation programmes</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1084130"/>
        <a:ext cx="11353800" cy="541734"/>
      </dsp:txXfrm>
    </dsp:sp>
    <dsp:sp modelId="{9D4F7B2B-9997-4C2E-8280-F25D87833EBD}">
      <dsp:nvSpPr>
        <dsp:cNvPr id="0" name=""/>
        <dsp:cNvSpPr/>
      </dsp:nvSpPr>
      <dsp:spPr>
        <a:xfrm>
          <a:off x="0" y="1625864"/>
          <a:ext cx="113538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F03BE-D676-4759-AA42-B7F561273BA2}">
      <dsp:nvSpPr>
        <dsp:cNvPr id="0" name=""/>
        <dsp:cNvSpPr/>
      </dsp:nvSpPr>
      <dsp:spPr>
        <a:xfrm>
          <a:off x="0" y="1625864"/>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Submission of the 1st Draft Annual Performance Plan to National Treasury and the DPME</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1625864"/>
        <a:ext cx="11353800" cy="541734"/>
      </dsp:txXfrm>
    </dsp:sp>
    <dsp:sp modelId="{CAFB9919-1D19-427A-ACF8-C8281B5FFC9D}">
      <dsp:nvSpPr>
        <dsp:cNvPr id="0" name=""/>
        <dsp:cNvSpPr/>
      </dsp:nvSpPr>
      <dsp:spPr>
        <a:xfrm>
          <a:off x="0" y="2167599"/>
          <a:ext cx="113538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0A158-3539-45C0-A41B-3D8B0306FA70}">
      <dsp:nvSpPr>
        <dsp:cNvPr id="0" name=""/>
        <dsp:cNvSpPr/>
      </dsp:nvSpPr>
      <dsp:spPr>
        <a:xfrm>
          <a:off x="0" y="2167599"/>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Organisational Review and Planning Session</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2167599"/>
        <a:ext cx="11353800" cy="541734"/>
      </dsp:txXfrm>
    </dsp:sp>
    <dsp:sp modelId="{9EA70B56-ACB9-44BC-902B-C1993ADAB90F}">
      <dsp:nvSpPr>
        <dsp:cNvPr id="0" name=""/>
        <dsp:cNvSpPr/>
      </dsp:nvSpPr>
      <dsp:spPr>
        <a:xfrm>
          <a:off x="0" y="2709333"/>
          <a:ext cx="11353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4F4FC-9F04-4753-BCA1-3A1D016749C0}">
      <dsp:nvSpPr>
        <dsp:cNvPr id="0" name=""/>
        <dsp:cNvSpPr/>
      </dsp:nvSpPr>
      <dsp:spPr>
        <a:xfrm>
          <a:off x="0" y="2709333"/>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Submission of the 2nd Draft Annual Performance Plan to National Treasury and the DPME </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2709333"/>
        <a:ext cx="11353800" cy="541734"/>
      </dsp:txXfrm>
    </dsp:sp>
    <dsp:sp modelId="{48A49124-76D9-468D-B5BF-6EAD4BDAC5C4}">
      <dsp:nvSpPr>
        <dsp:cNvPr id="0" name=""/>
        <dsp:cNvSpPr/>
      </dsp:nvSpPr>
      <dsp:spPr>
        <a:xfrm>
          <a:off x="0" y="3251067"/>
          <a:ext cx="11353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DCDD8-D9AA-4A06-9CCD-4E7636AFB0B4}">
      <dsp:nvSpPr>
        <dsp:cNvPr id="0" name=""/>
        <dsp:cNvSpPr/>
      </dsp:nvSpPr>
      <dsp:spPr>
        <a:xfrm>
          <a:off x="0" y="3251067"/>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Review of the Annual Performance Plan based on mid term Cabinet Review, </a:t>
          </a:r>
          <a:r>
            <a:rPr lang="en-ZA" sz="1700" b="1" kern="1200" dirty="0" err="1" smtClean="0">
              <a:solidFill>
                <a:schemeClr val="tx1"/>
              </a:solidFill>
              <a:latin typeface="Arial" panose="020B0604020202020204" pitchFamily="34" charset="0"/>
              <a:ea typeface="+mn-ea"/>
              <a:cs typeface="Arial" panose="020B0604020202020204" pitchFamily="34" charset="0"/>
            </a:rPr>
            <a:t>SoNA</a:t>
          </a:r>
          <a:r>
            <a:rPr lang="en-ZA" sz="1700" b="1" kern="1200" dirty="0" smtClean="0">
              <a:solidFill>
                <a:schemeClr val="tx1"/>
              </a:solidFill>
              <a:latin typeface="Arial" panose="020B0604020202020204" pitchFamily="34" charset="0"/>
              <a:ea typeface="+mn-ea"/>
              <a:cs typeface="Arial" panose="020B0604020202020204" pitchFamily="34" charset="0"/>
            </a:rPr>
            <a:t>, Budget Vote Speech</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3251067"/>
        <a:ext cx="11353800" cy="541734"/>
      </dsp:txXfrm>
    </dsp:sp>
    <dsp:sp modelId="{7DF4996F-E32D-4DFF-9958-B74EAE30A68F}">
      <dsp:nvSpPr>
        <dsp:cNvPr id="0" name=""/>
        <dsp:cNvSpPr/>
      </dsp:nvSpPr>
      <dsp:spPr>
        <a:xfrm>
          <a:off x="0" y="3792802"/>
          <a:ext cx="113538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2316D-F375-4F26-8F00-4402ECD476F0}">
      <dsp:nvSpPr>
        <dsp:cNvPr id="0" name=""/>
        <dsp:cNvSpPr/>
      </dsp:nvSpPr>
      <dsp:spPr>
        <a:xfrm>
          <a:off x="0" y="3792802"/>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smtClean="0">
              <a:solidFill>
                <a:schemeClr val="tx1"/>
              </a:solidFill>
              <a:latin typeface="Arial" panose="020B0604020202020204" pitchFamily="34" charset="0"/>
              <a:ea typeface="+mn-ea"/>
              <a:cs typeface="Arial" panose="020B0604020202020204" pitchFamily="34" charset="0"/>
            </a:rPr>
            <a:t>Review of the final Draft Annual Performance Plan (internal/external)</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3792802"/>
        <a:ext cx="11353800" cy="541734"/>
      </dsp:txXfrm>
    </dsp:sp>
    <dsp:sp modelId="{82A92400-114C-494C-8F7C-B7D417FCA208}">
      <dsp:nvSpPr>
        <dsp:cNvPr id="0" name=""/>
        <dsp:cNvSpPr/>
      </dsp:nvSpPr>
      <dsp:spPr>
        <a:xfrm>
          <a:off x="0" y="4334536"/>
          <a:ext cx="113538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67BF9-CBD1-4B84-A01B-DCF849EA3E54}">
      <dsp:nvSpPr>
        <dsp:cNvPr id="0" name=""/>
        <dsp:cNvSpPr/>
      </dsp:nvSpPr>
      <dsp:spPr>
        <a:xfrm>
          <a:off x="0" y="4334536"/>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Annual Performance Plan tabled in Parliament</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4334536"/>
        <a:ext cx="11353800" cy="541734"/>
      </dsp:txXfrm>
    </dsp:sp>
    <dsp:sp modelId="{DEE8637B-1B87-4D54-BB58-2FA51709CCC0}">
      <dsp:nvSpPr>
        <dsp:cNvPr id="0" name=""/>
        <dsp:cNvSpPr/>
      </dsp:nvSpPr>
      <dsp:spPr>
        <a:xfrm>
          <a:off x="0" y="4876271"/>
          <a:ext cx="113538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1665E-0DA9-4172-A922-C0AA6B42ABF7}">
      <dsp:nvSpPr>
        <dsp:cNvPr id="0" name=""/>
        <dsp:cNvSpPr/>
      </dsp:nvSpPr>
      <dsp:spPr>
        <a:xfrm>
          <a:off x="0" y="4876802"/>
          <a:ext cx="11353800" cy="541734"/>
        </a:xfrm>
        <a:prstGeom prst="rect">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b="1" kern="1200" dirty="0" smtClean="0">
              <a:solidFill>
                <a:schemeClr val="tx1"/>
              </a:solidFill>
              <a:latin typeface="Arial" panose="020B0604020202020204" pitchFamily="34" charset="0"/>
              <a:ea typeface="+mn-ea"/>
              <a:cs typeface="Arial" panose="020B0604020202020204" pitchFamily="34" charset="0"/>
            </a:rPr>
            <a:t>Development of operational plans and performance agreements</a:t>
          </a:r>
          <a:endParaRPr lang="en-ZA" sz="1700" b="1" kern="1200" dirty="0">
            <a:solidFill>
              <a:schemeClr val="tx1"/>
            </a:solidFill>
            <a:latin typeface="Arial" panose="020B0604020202020204" pitchFamily="34" charset="0"/>
            <a:ea typeface="+mn-ea"/>
            <a:cs typeface="Arial" panose="020B0604020202020204" pitchFamily="34" charset="0"/>
          </a:endParaRPr>
        </a:p>
      </dsp:txBody>
      <dsp:txXfrm>
        <a:off x="0" y="4876802"/>
        <a:ext cx="11353800" cy="541734"/>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0.76257</cdr:x>
      <cdr:y>0.75419</cdr:y>
    </cdr:from>
    <cdr:to>
      <cdr:x>0.99578</cdr:x>
      <cdr:y>0.89308</cdr:y>
    </cdr:to>
    <cdr:sp macro="" textlink="">
      <cdr:nvSpPr>
        <cdr:cNvPr id="2" name="TextBox 1"/>
        <cdr:cNvSpPr txBox="1"/>
      </cdr:nvSpPr>
      <cdr:spPr>
        <a:xfrm xmlns:a="http://schemas.openxmlformats.org/drawingml/2006/main">
          <a:off x="2825444" y="1955071"/>
          <a:ext cx="86409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100" b="1" dirty="0" smtClean="0">
              <a:solidFill>
                <a:schemeClr val="bg1">
                  <a:lumMod val="50000"/>
                </a:schemeClr>
              </a:solidFill>
            </a:rPr>
            <a:t>occupied</a:t>
          </a:r>
          <a:endParaRPr lang="en-ZA" sz="1100" b="1" dirty="0">
            <a:solidFill>
              <a:schemeClr val="bg1">
                <a:lumMod val="50000"/>
              </a:schemeClr>
            </a:solidFill>
          </a:endParaRPr>
        </a:p>
      </cdr:txBody>
    </cdr:sp>
  </cdr:relSizeAnchor>
  <cdr:relSizeAnchor xmlns:cdr="http://schemas.openxmlformats.org/drawingml/2006/chartDrawing">
    <cdr:from>
      <cdr:x>0.07917</cdr:x>
      <cdr:y>0.25242</cdr:y>
    </cdr:from>
    <cdr:to>
      <cdr:x>0.31238</cdr:x>
      <cdr:y>0.39131</cdr:y>
    </cdr:to>
    <cdr:sp macro="" textlink="">
      <cdr:nvSpPr>
        <cdr:cNvPr id="3" name="TextBox 1"/>
        <cdr:cNvSpPr txBox="1"/>
      </cdr:nvSpPr>
      <cdr:spPr>
        <a:xfrm xmlns:a="http://schemas.openxmlformats.org/drawingml/2006/main">
          <a:off x="293328" y="654350"/>
          <a:ext cx="86409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dirty="0" smtClean="0">
              <a:solidFill>
                <a:schemeClr val="bg1">
                  <a:lumMod val="50000"/>
                </a:schemeClr>
              </a:solidFill>
            </a:rPr>
            <a:t>vacant</a:t>
          </a:r>
          <a:endParaRPr lang="en-ZA" sz="1100" b="1" dirty="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909235-FCA6-450F-8FD8-1E8A0B670632}" type="datetimeFigureOut">
              <a:rPr lang="en-ZA" smtClean="0"/>
              <a:pPr/>
              <a:t>2018/04/19</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187764B-F05B-4CC8-A903-941B2B0740E6}" type="slidenum">
              <a:rPr lang="en-ZA" smtClean="0"/>
              <a:pPr/>
              <a:t>‹#›</a:t>
            </a:fld>
            <a:endParaRPr lang="en-ZA"/>
          </a:p>
        </p:txBody>
      </p:sp>
    </p:spTree>
    <p:extLst>
      <p:ext uri="{BB962C8B-B14F-4D97-AF65-F5344CB8AC3E}">
        <p14:creationId xmlns:p14="http://schemas.microsoft.com/office/powerpoint/2010/main"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752E1D-8BE2-4332-A66A-C2DAD400BFB7}" type="datetimeFigureOut">
              <a:rPr lang="en-US" smtClean="0"/>
              <a:pPr/>
              <a:t>4/19/2018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119FE5-4F05-48AB-AD02-C052AC1BA296}" type="slidenum">
              <a:rPr lang="en-US" smtClean="0"/>
              <a:pPr/>
              <a:t>‹#›</a:t>
            </a:fld>
            <a:endParaRPr lang="en-US"/>
          </a:p>
        </p:txBody>
      </p:sp>
    </p:spTree>
    <p:extLst>
      <p:ext uri="{BB962C8B-B14F-4D97-AF65-F5344CB8AC3E}">
        <p14:creationId xmlns:p14="http://schemas.microsoft.com/office/powerpoint/2010/main" val="4178832354"/>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5" algn="l" defTabSz="914316" rtl="0" eaLnBrk="1" latinLnBrk="0" hangingPunct="1">
      <a:defRPr sz="1200" kern="1200">
        <a:solidFill>
          <a:schemeClr val="tx1"/>
        </a:solidFill>
        <a:latin typeface="+mn-lt"/>
        <a:ea typeface="+mn-ea"/>
        <a:cs typeface="+mn-cs"/>
      </a:defRPr>
    </a:lvl4pPr>
    <a:lvl5pPr marL="1828633" algn="l" defTabSz="914316" rtl="0" eaLnBrk="1" latinLnBrk="0" hangingPunct="1">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7363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1143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8793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50</a:t>
            </a:fld>
            <a:endParaRPr lang="en-US"/>
          </a:p>
        </p:txBody>
      </p:sp>
    </p:spTree>
    <p:extLst>
      <p:ext uri="{BB962C8B-B14F-4D97-AF65-F5344CB8AC3E}">
        <p14:creationId xmlns:p14="http://schemas.microsoft.com/office/powerpoint/2010/main" val="92766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solidFill>
                  <a:prstClr val="black"/>
                </a:solidFill>
              </a:rPr>
              <a:pPr/>
              <a:t>103</a:t>
            </a:fld>
            <a:endParaRPr lang="en-ZA">
              <a:solidFill>
                <a:prstClr val="black"/>
              </a:solidFill>
            </a:endParaRPr>
          </a:p>
        </p:txBody>
      </p:sp>
    </p:spTree>
    <p:extLst>
      <p:ext uri="{BB962C8B-B14F-4D97-AF65-F5344CB8AC3E}">
        <p14:creationId xmlns:p14="http://schemas.microsoft.com/office/powerpoint/2010/main" val="285386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solidFill>
                  <a:prstClr val="black"/>
                </a:solidFill>
              </a:rPr>
              <a:pPr/>
              <a:t>104</a:t>
            </a:fld>
            <a:endParaRPr lang="en-ZA">
              <a:solidFill>
                <a:prstClr val="black"/>
              </a:solidFill>
            </a:endParaRPr>
          </a:p>
        </p:txBody>
      </p:sp>
    </p:spTree>
    <p:extLst>
      <p:ext uri="{BB962C8B-B14F-4D97-AF65-F5344CB8AC3E}">
        <p14:creationId xmlns:p14="http://schemas.microsoft.com/office/powerpoint/2010/main" val="332279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57" y="0"/>
            <a:ext cx="12193057" cy="1182727"/>
          </a:xfrm>
          <a:prstGeom prst="rect">
            <a:avLst/>
          </a:prstGeom>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0A54A84-73C4-464C-B342-A34003F6D294}" type="datetime1">
              <a:rPr lang="en-US" smtClean="0">
                <a:solidFill>
                  <a:prstClr val="black">
                    <a:tint val="75000"/>
                  </a:prstClr>
                </a:solidFill>
              </a:rPr>
              <a:t>4/19/2018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hasCustomPrompt="1"/>
          </p:nvPr>
        </p:nvSpPr>
        <p:spPr>
          <a:xfrm>
            <a:off x="0" y="0"/>
            <a:ext cx="12191999" cy="1219199"/>
          </a:xfrm>
        </p:spPr>
        <p:txBody>
          <a:bodyPr>
            <a:normAutofit/>
          </a:bodyPr>
          <a:lstStyle>
            <a:lvl1pPr algn="l">
              <a:defRPr sz="2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157244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pPr defTabSz="914400"/>
            <a:fld id="{ACABB21D-41FC-403C-B249-7DE651EE5AAD}" type="datetime1">
              <a:rPr lang="en-US" smtClean="0">
                <a:solidFill>
                  <a:prstClr val="black"/>
                </a:solidFill>
              </a:rPr>
              <a:t>4/19/2018</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07AF72E-B1A0-4A08-AC4A-89DDD0E3DC36}" type="slidenum">
              <a:rPr lang="en-US" smtClean="0"/>
              <a:pPr/>
              <a:t>‹#›</a:t>
            </a:fld>
            <a:endParaRPr lang="en-US" dirty="0"/>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1644917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274638"/>
            <a:ext cx="1097279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2EE87-A929-4EC9-82CA-7C6FE8D97DB6}" type="datetime1">
              <a:rPr lang="en-US" smtClean="0">
                <a:solidFill>
                  <a:prstClr val="black">
                    <a:tint val="75000"/>
                  </a:prstClr>
                </a:solidFill>
              </a:rPr>
              <a:t>4/19/2018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PMTE 2018/19 APP</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0905"/>
      </p:ext>
    </p:extLst>
  </p:cSld>
  <p:clrMap bg1="lt1" tx1="dk1" bg2="lt2" tx2="dk2" accent1="accent1" accent2="accent2" accent3="accent3" accent4="accent4" accent5="accent5" accent6="accent6" hlink="hlink" folHlink="folHlink"/>
  <p:sldLayoutIdLst>
    <p:sldLayoutId id="2147483716" r:id="rId1"/>
    <p:sldLayoutId id="2147483820" r:id="rId2"/>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2400"/>
            <a:ext cx="12192000" cy="7010400"/>
            <a:chOff x="0" y="0"/>
            <a:chExt cx="12192000" cy="6858000"/>
          </a:xfrm>
        </p:grpSpPr>
        <p:pic>
          <p:nvPicPr>
            <p:cNvPr id="8" name="Picture 7" descr="PMTE PPT 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533400" y="0"/>
              <a:ext cx="8763000" cy="342679"/>
            </a:xfrm>
            <a:prstGeom prst="rect">
              <a:avLst/>
            </a:prstGeom>
            <a:solidFill>
              <a:schemeClr val="bg1"/>
            </a:solidFill>
          </p:spPr>
          <p:txBody>
            <a:bodyPr wrap="square" rtlCol="0">
              <a:spAutoFit/>
            </a:bodyPr>
            <a:lstStyle/>
            <a:p>
              <a:endParaRPr lang="en-ZA" dirty="0">
                <a:solidFill>
                  <a:prstClr val="black"/>
                </a:solidFill>
              </a:endParaRPr>
            </a:p>
          </p:txBody>
        </p:sp>
      </p:grpSp>
      <p:sp>
        <p:nvSpPr>
          <p:cNvPr id="5" name="TextBox 2"/>
          <p:cNvSpPr txBox="1">
            <a:spLocks noChangeArrowheads="1"/>
          </p:cNvSpPr>
          <p:nvPr/>
        </p:nvSpPr>
        <p:spPr bwMode="auto">
          <a:xfrm>
            <a:off x="228600" y="1371600"/>
            <a:ext cx="11582400"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dirty="0" smtClean="0">
              <a:solidFill>
                <a:srgbClr val="EEECE1">
                  <a:lumMod val="25000"/>
                </a:srgbClr>
              </a:solidFill>
              <a:latin typeface="Gill Snas" charset="0"/>
              <a:cs typeface="Gill Snas" charset="0"/>
            </a:endParaRPr>
          </a:p>
          <a:p>
            <a:pPr eaLnBrk="1" hangingPunct="1">
              <a:defRPr/>
            </a:pPr>
            <a:endParaRPr lang="en-US" dirty="0" smtClean="0">
              <a:solidFill>
                <a:srgbClr val="EEECE1">
                  <a:lumMod val="25000"/>
                </a:srgbClr>
              </a:solidFill>
              <a:latin typeface="Gill Snas" charset="0"/>
              <a:cs typeface="Gill Snas" charset="0"/>
            </a:endParaRPr>
          </a:p>
          <a:p>
            <a:pPr eaLnBrk="1" hangingPunct="1">
              <a:defRPr/>
            </a:pPr>
            <a:endParaRPr lang="en-US" dirty="0" smtClean="0">
              <a:solidFill>
                <a:srgbClr val="EEECE1">
                  <a:lumMod val="25000"/>
                </a:srgbClr>
              </a:solidFill>
              <a:latin typeface="Gill Snas" charset="0"/>
              <a:cs typeface="Gill Snas" charset="0"/>
            </a:endParaRPr>
          </a:p>
          <a:p>
            <a:pPr>
              <a:lnSpc>
                <a:spcPct val="120000"/>
              </a:lnSpc>
              <a:spcAft>
                <a:spcPts val="600"/>
              </a:spcAft>
              <a:defRPr/>
            </a:pPr>
            <a:r>
              <a:rPr lang="en-US" sz="2800" b="1" dirty="0">
                <a:solidFill>
                  <a:schemeClr val="bg1"/>
                </a:solidFill>
              </a:rPr>
              <a:t>PRESENTATION TO THE</a:t>
            </a:r>
            <a:r>
              <a:rPr lang="en-US" sz="2800" b="1" dirty="0">
                <a:solidFill>
                  <a:schemeClr val="bg1"/>
                </a:solidFill>
                <a:latin typeface="Calibri"/>
              </a:rPr>
              <a:t> </a:t>
            </a:r>
            <a:r>
              <a:rPr lang="en-ZA" sz="2800" b="1" dirty="0">
                <a:solidFill>
                  <a:schemeClr val="bg1"/>
                </a:solidFill>
              </a:rPr>
              <a:t>PORTFOLIO COMMITTEE ON PUBLIC WORKS </a:t>
            </a:r>
            <a:endParaRPr lang="en-US" sz="2800" b="1" dirty="0">
              <a:solidFill>
                <a:schemeClr val="bg1"/>
              </a:solidFill>
              <a:latin typeface="Calibri"/>
            </a:endParaRPr>
          </a:p>
          <a:p>
            <a:pPr>
              <a:lnSpc>
                <a:spcPct val="120000"/>
              </a:lnSpc>
              <a:spcAft>
                <a:spcPts val="600"/>
              </a:spcAft>
              <a:defRPr/>
            </a:pPr>
            <a:r>
              <a:rPr lang="en-US" sz="2800" b="1" dirty="0" smtClean="0">
                <a:solidFill>
                  <a:schemeClr val="bg1"/>
                </a:solidFill>
                <a:latin typeface="Calibri"/>
              </a:rPr>
              <a:t>24 APRIL 2018</a:t>
            </a:r>
            <a:endParaRPr lang="en-US" sz="2800" b="1" dirty="0">
              <a:solidFill>
                <a:schemeClr val="bg1"/>
              </a:solidFill>
              <a:latin typeface="Calibri"/>
            </a:endParaRPr>
          </a:p>
          <a:p>
            <a:pPr eaLnBrk="1" hangingPunct="1">
              <a:defRPr/>
            </a:pPr>
            <a:endParaRPr lang="en-US" sz="2000" dirty="0" smtClean="0">
              <a:solidFill>
                <a:srgbClr val="EEECE1">
                  <a:lumMod val="25000"/>
                </a:srgbClr>
              </a:solidFill>
              <a:latin typeface="Gill Snas" charset="0"/>
              <a:cs typeface="Gill Snas" charset="0"/>
            </a:endParaRPr>
          </a:p>
        </p:txBody>
      </p:sp>
      <p:sp>
        <p:nvSpPr>
          <p:cNvPr id="6" name="TextBox 5"/>
          <p:cNvSpPr txBox="1"/>
          <p:nvPr/>
        </p:nvSpPr>
        <p:spPr>
          <a:xfrm>
            <a:off x="-24063" y="4997116"/>
            <a:ext cx="533837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chemeClr val="bg1"/>
                </a:solidFill>
              </a:rPr>
              <a:t>Office of the Director-General </a:t>
            </a:r>
            <a:r>
              <a:rPr kumimoji="0" lang="en-US" sz="1400" b="1" i="0" u="none" strike="noStrike" kern="0" cap="none" spc="0" normalizeH="0" baseline="0" noProof="0" dirty="0" smtClean="0">
                <a:ln>
                  <a:noFill/>
                </a:ln>
                <a:solidFill>
                  <a:schemeClr val="bg1"/>
                </a:solidFill>
                <a:effectLst/>
                <a:uLnTx/>
                <a:uFillTx/>
              </a:rPr>
              <a:t>I Public Works I CGO I Pretoria</a:t>
            </a:r>
          </a:p>
        </p:txBody>
      </p:sp>
    </p:spTree>
    <p:extLst>
      <p:ext uri="{BB962C8B-B14F-4D97-AF65-F5344CB8AC3E}">
        <p14:creationId xmlns:p14="http://schemas.microsoft.com/office/powerpoint/2010/main" val="3550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11277600" cy="5029200"/>
          </a:xfrm>
        </p:spPr>
        <p:txBody>
          <a:bodyPr>
            <a:noAutofit/>
          </a:bodyPr>
          <a:lstStyle/>
          <a:p>
            <a:pPr marL="457200" indent="-457200">
              <a:spcBef>
                <a:spcPts val="0"/>
              </a:spcBef>
              <a:buFont typeface="+mj-lt"/>
              <a:buAutoNum type="arabicPeriod" startAt="9"/>
            </a:pPr>
            <a:r>
              <a:rPr lang="en-ZA" sz="2000" b="1" dirty="0" smtClean="0"/>
              <a:t>LEVERAGING / HARVESTING IMMOVABLE ASSET PORTFOLIO </a:t>
            </a:r>
          </a:p>
          <a:p>
            <a:pPr marL="806450" indent="-358775">
              <a:spcBef>
                <a:spcPts val="600"/>
              </a:spcBef>
            </a:pPr>
            <a:r>
              <a:rPr lang="en-ZA" sz="1600" dirty="0" smtClean="0"/>
              <a:t>Disposal </a:t>
            </a:r>
            <a:r>
              <a:rPr lang="en-ZA" sz="1600" dirty="0"/>
              <a:t>non </a:t>
            </a:r>
            <a:r>
              <a:rPr lang="en-ZA" sz="1600" dirty="0"/>
              <a:t>core/high </a:t>
            </a:r>
            <a:r>
              <a:rPr lang="en-ZA" sz="1600" dirty="0"/>
              <a:t>value surplus </a:t>
            </a:r>
            <a:r>
              <a:rPr lang="en-ZA" sz="1600" dirty="0"/>
              <a:t>assets through lease </a:t>
            </a:r>
            <a:r>
              <a:rPr lang="en-ZA" sz="1600" dirty="0"/>
              <a:t>or </a:t>
            </a:r>
            <a:r>
              <a:rPr lang="en-ZA" sz="1600" dirty="0"/>
              <a:t>sale transactions</a:t>
            </a:r>
            <a:endParaRPr lang="en-ZA" sz="1600" dirty="0"/>
          </a:p>
          <a:p>
            <a:pPr marL="806450" indent="-358775">
              <a:spcBef>
                <a:spcPts val="600"/>
              </a:spcBef>
            </a:pPr>
            <a:r>
              <a:rPr lang="en-ZA" sz="1600" dirty="0"/>
              <a:t>Disposal of </a:t>
            </a:r>
            <a:r>
              <a:rPr lang="en-ZA" sz="1600" dirty="0"/>
              <a:t>residential units not used for specialised services</a:t>
            </a:r>
            <a:endParaRPr lang="en-ZA" sz="1600" dirty="0"/>
          </a:p>
          <a:p>
            <a:pPr marL="806450" indent="-358775">
              <a:spcBef>
                <a:spcPts val="600"/>
              </a:spcBef>
            </a:pPr>
            <a:r>
              <a:rPr lang="en-ZA" sz="1600" dirty="0"/>
              <a:t>Review </a:t>
            </a:r>
            <a:r>
              <a:rPr lang="en-ZA" sz="1600" dirty="0"/>
              <a:t>the profitability </a:t>
            </a:r>
            <a:r>
              <a:rPr lang="en-ZA" sz="1600" dirty="0"/>
              <a:t>of commercial letting out contracts</a:t>
            </a:r>
          </a:p>
          <a:p>
            <a:pPr marL="806450" indent="-358775">
              <a:spcBef>
                <a:spcPts val="600"/>
              </a:spcBef>
            </a:pPr>
            <a:r>
              <a:rPr lang="en-ZA" sz="1600" dirty="0"/>
              <a:t>Sale of Advertising </a:t>
            </a:r>
            <a:r>
              <a:rPr lang="en-ZA" sz="1600" dirty="0"/>
              <a:t>space</a:t>
            </a:r>
          </a:p>
          <a:p>
            <a:pPr marL="806450" indent="-358775">
              <a:spcBef>
                <a:spcPts val="600"/>
              </a:spcBef>
            </a:pPr>
            <a:r>
              <a:rPr lang="en-ZA" sz="1600" dirty="0"/>
              <a:t>Commercial </a:t>
            </a:r>
            <a:r>
              <a:rPr lang="en-ZA" sz="1600" dirty="0"/>
              <a:t>occupancy </a:t>
            </a:r>
            <a:r>
              <a:rPr lang="en-ZA" sz="1600" dirty="0"/>
              <a:t>efficiency</a:t>
            </a:r>
          </a:p>
          <a:p>
            <a:pPr marL="806450" indent="-358775">
              <a:spcBef>
                <a:spcPts val="600"/>
              </a:spcBef>
            </a:pPr>
            <a:r>
              <a:rPr lang="en-ZA" sz="1600" dirty="0"/>
              <a:t>Expired </a:t>
            </a:r>
            <a:r>
              <a:rPr lang="en-ZA" sz="1600" dirty="0"/>
              <a:t>leases </a:t>
            </a:r>
            <a:r>
              <a:rPr lang="en-ZA" sz="1600" dirty="0"/>
              <a:t>- rationalisation or renegotiation at more beneficial rates </a:t>
            </a:r>
          </a:p>
          <a:p>
            <a:pPr marL="806450" indent="-358775">
              <a:spcBef>
                <a:spcPts val="600"/>
              </a:spcBef>
            </a:pPr>
            <a:r>
              <a:rPr lang="en-ZA" sz="1600" dirty="0"/>
              <a:t>Targeting the gradual phasing </a:t>
            </a:r>
            <a:r>
              <a:rPr lang="en-ZA" sz="1600" dirty="0"/>
              <a:t>out of private leases</a:t>
            </a:r>
          </a:p>
          <a:p>
            <a:pPr marL="806450" indent="-358775">
              <a:spcBef>
                <a:spcPts val="600"/>
              </a:spcBef>
            </a:pPr>
            <a:r>
              <a:rPr lang="en-ZA" sz="1600" dirty="0"/>
              <a:t>Rating </a:t>
            </a:r>
            <a:r>
              <a:rPr lang="en-ZA" sz="1600" dirty="0"/>
              <a:t>valuations</a:t>
            </a:r>
          </a:p>
          <a:p>
            <a:pPr marL="806450" indent="-358775">
              <a:spcBef>
                <a:spcPts val="600"/>
              </a:spcBef>
            </a:pPr>
            <a:r>
              <a:rPr lang="en-ZA" sz="1600" dirty="0"/>
              <a:t>Telecoms point of </a:t>
            </a:r>
            <a:r>
              <a:rPr lang="en-ZA" sz="1600" dirty="0"/>
              <a:t>presence</a:t>
            </a:r>
          </a:p>
          <a:p>
            <a:pPr marL="806450" indent="-358775">
              <a:spcBef>
                <a:spcPts val="600"/>
              </a:spcBef>
            </a:pPr>
            <a:r>
              <a:rPr lang="en-ZA" sz="1600" dirty="0"/>
              <a:t>Maximise/optimize value in strategically located </a:t>
            </a:r>
            <a:r>
              <a:rPr lang="en-ZA" sz="1600" dirty="0"/>
              <a:t>assets</a:t>
            </a:r>
          </a:p>
          <a:p>
            <a:pPr marL="806450" indent="-358775">
              <a:spcBef>
                <a:spcPts val="600"/>
              </a:spcBef>
            </a:pPr>
            <a:r>
              <a:rPr lang="en-ZA" sz="1600" dirty="0"/>
              <a:t>Disaster </a:t>
            </a:r>
            <a:r>
              <a:rPr lang="en-ZA" sz="1600" dirty="0"/>
              <a:t>recovery/storage facilities </a:t>
            </a:r>
            <a:r>
              <a:rPr lang="en-ZA" sz="1600" dirty="0"/>
              <a:t>(Government/private </a:t>
            </a:r>
            <a:r>
              <a:rPr lang="en-ZA" sz="1600" dirty="0"/>
              <a:t>sector)</a:t>
            </a:r>
          </a:p>
          <a:p>
            <a:pPr>
              <a:spcBef>
                <a:spcPts val="0"/>
              </a:spcBef>
            </a:pPr>
            <a:endParaRPr lang="en-ZA" sz="1600" dirty="0"/>
          </a:p>
          <a:p>
            <a:pPr marL="0" indent="0">
              <a:spcBef>
                <a:spcPts val="0"/>
              </a:spcBef>
              <a:buNone/>
            </a:pPr>
            <a:r>
              <a:rPr lang="en-ZA" sz="1600" b="1" dirty="0"/>
              <a:t>IMPACT</a:t>
            </a:r>
          </a:p>
          <a:p>
            <a:pPr>
              <a:spcBef>
                <a:spcPts val="0"/>
              </a:spcBef>
            </a:pPr>
            <a:r>
              <a:rPr lang="en-ZA" sz="1600" dirty="0"/>
              <a:t>Reduce </a:t>
            </a:r>
            <a:r>
              <a:rPr lang="en-ZA" sz="1600" b="1" dirty="0"/>
              <a:t>reliance on the </a:t>
            </a:r>
            <a:r>
              <a:rPr lang="en-ZA" sz="1600" b="1" dirty="0" err="1"/>
              <a:t>fiscus</a:t>
            </a:r>
            <a:r>
              <a:rPr lang="en-ZA" sz="1600" b="1" dirty="0"/>
              <a:t> </a:t>
            </a:r>
          </a:p>
          <a:p>
            <a:pPr>
              <a:spcBef>
                <a:spcPts val="0"/>
              </a:spcBef>
            </a:pPr>
            <a:r>
              <a:rPr lang="en-ZA" sz="1600" dirty="0"/>
              <a:t>Crafting of a </a:t>
            </a:r>
            <a:r>
              <a:rPr lang="en-ZA" sz="1600" b="1" dirty="0"/>
              <a:t>market niche </a:t>
            </a:r>
            <a:r>
              <a:rPr lang="en-ZA" sz="1600" dirty="0"/>
              <a:t>in support of long term Financial Sustainability</a:t>
            </a:r>
            <a:endParaRPr lang="en-ZA" sz="1600" dirty="0"/>
          </a:p>
          <a:p>
            <a:pPr marL="257175" indent="-257175">
              <a:spcBef>
                <a:spcPts val="0"/>
              </a:spcBef>
              <a:buFont typeface="Wingdings" panose="05000000000000000000" pitchFamily="2" charset="2"/>
              <a:buChar char="q"/>
            </a:pPr>
            <a:endParaRPr lang="en-ZA" sz="1600" dirty="0"/>
          </a:p>
          <a:p>
            <a:pPr marL="257175" indent="-257175">
              <a:spcBef>
                <a:spcPts val="0"/>
              </a:spcBef>
              <a:buFont typeface="Wingdings" panose="05000000000000000000" pitchFamily="2" charset="2"/>
              <a:buChar char="q"/>
            </a:pPr>
            <a:endParaRPr lang="en-ZA" sz="1600" dirty="0"/>
          </a:p>
          <a:p>
            <a:pPr marL="257175" indent="-257175">
              <a:spcBef>
                <a:spcPts val="0"/>
              </a:spcBef>
              <a:buFont typeface="Wingdings" panose="05000000000000000000" pitchFamily="2" charset="2"/>
              <a:buChar char="q"/>
            </a:pPr>
            <a:endParaRPr lang="en-ZA" sz="1600" dirty="0"/>
          </a:p>
          <a:p>
            <a:pPr marL="0" indent="0">
              <a:spcBef>
                <a:spcPts val="0"/>
              </a:spcBef>
              <a:buNone/>
            </a:pPr>
            <a:endParaRPr lang="en-US" sz="1600" dirty="0"/>
          </a:p>
          <a:p>
            <a:pPr marL="0" indent="0">
              <a:spcBef>
                <a:spcPts val="0"/>
              </a:spcBef>
              <a:buNone/>
            </a:pPr>
            <a:endParaRPr lang="en-US" sz="1600" dirty="0"/>
          </a:p>
        </p:txBody>
      </p:sp>
      <p:sp>
        <p:nvSpPr>
          <p:cNvPr id="2" name="Slide Number Placeholder 1"/>
          <p:cNvSpPr>
            <a:spLocks noGrp="1"/>
          </p:cNvSpPr>
          <p:nvPr>
            <p:ph type="sldNum" sz="quarter" idx="12"/>
          </p:nvPr>
        </p:nvSpPr>
        <p:spPr/>
        <p:txBody>
          <a:bodyPr/>
          <a:lstStyle/>
          <a:p>
            <a:fld id="{06FDB8B8-F605-4586-B934-FF56C8C71DDE}" type="slidenum">
              <a:rPr lang="en-US" smtClean="0"/>
              <a:t>10</a:t>
            </a:fld>
            <a:endParaRPr lang="en-US" dirty="0"/>
          </a:p>
        </p:txBody>
      </p:sp>
      <p:sp>
        <p:nvSpPr>
          <p:cNvPr id="4" name="Rectangle 3"/>
          <p:cNvSpPr/>
          <p:nvPr/>
        </p:nvSpPr>
        <p:spPr>
          <a:xfrm>
            <a:off x="152400" y="381000"/>
            <a:ext cx="8194294"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COST SAVINGS AND FINANCIAL SUSTAINABILITY</a:t>
            </a:r>
          </a:p>
        </p:txBody>
      </p:sp>
      <p:sp>
        <p:nvSpPr>
          <p:cNvPr id="8"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7054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3749255941"/>
              </p:ext>
            </p:extLst>
          </p:nvPr>
        </p:nvGraphicFramePr>
        <p:xfrm>
          <a:off x="381000" y="1371600"/>
          <a:ext cx="11506200" cy="2793496"/>
        </p:xfrm>
        <a:graphic>
          <a:graphicData uri="http://schemas.openxmlformats.org/drawingml/2006/table">
            <a:tbl>
              <a:tblPr firstRow="1" firstCol="1" bandRow="1">
                <a:tableStyleId>{5C22544A-7EE6-4342-B048-85BDC9FD1C3A}</a:tableStyleId>
              </a:tblPr>
              <a:tblGrid>
                <a:gridCol w="2914904"/>
                <a:gridCol w="8591296"/>
              </a:tblGrid>
              <a:tr h="533400">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5:</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effectLst/>
                        </a:rPr>
                        <a:t>Action Plan</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2260096">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800" b="1" kern="1200" dirty="0" smtClean="0">
                          <a:solidFill>
                            <a:schemeClr val="tx1"/>
                          </a:solidFill>
                          <a:latin typeface="+mn-lt"/>
                          <a:ea typeface="+mn-ea"/>
                          <a:cs typeface="+mn-cs"/>
                        </a:rPr>
                        <a:t>Inability </a:t>
                      </a:r>
                      <a:r>
                        <a:rPr lang="en-ZA" sz="1800" b="1" kern="1200" dirty="0">
                          <a:solidFill>
                            <a:schemeClr val="tx1"/>
                          </a:solidFill>
                          <a:latin typeface="+mn-lt"/>
                          <a:ea typeface="+mn-ea"/>
                          <a:cs typeface="+mn-cs"/>
                        </a:rPr>
                        <a:t>to maintain a reliable and accurate  immovable asset register (IAR) </a:t>
                      </a: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Engage DRDLR (DG, Chief Surveyor General , Chief Registrar of Deeds ), Office of the State Attorney, Municipalities and Provinces for the rectification of the following: Properties reflecting no registered owner as per deeds records (850 000), </a:t>
                      </a:r>
                      <a:br>
                        <a:rPr lang="en-ZA" sz="1800" kern="1200" dirty="0" smtClean="0">
                          <a:solidFill>
                            <a:schemeClr val="tx1"/>
                          </a:solidFill>
                          <a:effectLst/>
                          <a:latin typeface="+mn-lt"/>
                          <a:ea typeface="+mn-ea"/>
                          <a:cs typeface="+mn-cs"/>
                        </a:rPr>
                      </a:br>
                      <a:r>
                        <a:rPr lang="en-ZA" sz="1800" kern="1200" dirty="0" smtClean="0">
                          <a:solidFill>
                            <a:schemeClr val="tx1"/>
                          </a:solidFill>
                          <a:effectLst/>
                          <a:latin typeface="+mn-lt"/>
                          <a:ea typeface="+mn-ea"/>
                          <a:cs typeface="+mn-cs"/>
                        </a:rPr>
                        <a:t>Dual ownership (980), Illegal transfer (325).</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Implementation of the IAR Module on the ARCHIBUS System.</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Interface of the IAR Module with the Projects Module within the ARCHIBUS System. </a:t>
                      </a: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100</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a:ea typeface="Tahoma" pitchFamily="34" charset="0"/>
              </a:rPr>
              <a:t>PART C </a:t>
            </a:r>
            <a:r>
              <a:rPr lang="en-ZA" sz="2600" dirty="0" smtClean="0">
                <a:ea typeface="Tahoma" pitchFamily="34" charset="0"/>
              </a:rPr>
              <a:t>-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36848134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pPr/>
              <a:t>101</a:t>
            </a:fld>
            <a:endParaRPr lang="en-US"/>
          </a:p>
        </p:txBody>
      </p:sp>
      <p:sp>
        <p:nvSpPr>
          <p:cNvPr id="3" name="Title 2"/>
          <p:cNvSpPr>
            <a:spLocks noGrp="1"/>
          </p:cNvSpPr>
          <p:nvPr>
            <p:ph type="title"/>
          </p:nvPr>
        </p:nvSpPr>
        <p:spPr>
          <a:xfrm>
            <a:off x="-16933" y="0"/>
            <a:ext cx="9144001" cy="1143000"/>
          </a:xfrm>
        </p:spPr>
        <p:txBody>
          <a:bodyPr>
            <a:normAutofit/>
          </a:bodyPr>
          <a:lstStyle/>
          <a:p>
            <a:r>
              <a:rPr lang="en-ZA" sz="2600" b="1" dirty="0" smtClean="0">
                <a:ea typeface="Tahoma" pitchFamily="34" charset="0"/>
              </a:rPr>
              <a:t>END</a:t>
            </a:r>
            <a:endParaRPr lang="en-ZA" sz="2600" b="1" dirty="0">
              <a:ea typeface="Tahoma" pitchFamily="34" charset="0"/>
            </a:endParaRPr>
          </a:p>
        </p:txBody>
      </p:sp>
      <p:pic>
        <p:nvPicPr>
          <p:cNvPr id="4" name="Picture 3"/>
          <p:cNvPicPr>
            <a:picLocks noChangeAspect="1"/>
          </p:cNvPicPr>
          <p:nvPr/>
        </p:nvPicPr>
        <p:blipFill>
          <a:blip r:embed="rId2"/>
          <a:stretch>
            <a:fillRect/>
          </a:stretch>
        </p:blipFill>
        <p:spPr>
          <a:xfrm>
            <a:off x="2404552" y="2237128"/>
            <a:ext cx="7382896" cy="2383743"/>
          </a:xfrm>
          <a:prstGeom prst="rect">
            <a:avLst/>
          </a:prstGeom>
        </p:spPr>
      </p:pic>
    </p:spTree>
    <p:extLst>
      <p:ext uri="{BB962C8B-B14F-4D97-AF65-F5344CB8AC3E}">
        <p14:creationId xmlns:p14="http://schemas.microsoft.com/office/powerpoint/2010/main" val="18858045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165601" y="6356356"/>
            <a:ext cx="3860800" cy="365125"/>
          </a:xfrm>
        </p:spPr>
        <p:txBody>
          <a:bodyPr/>
          <a:lstStyle/>
          <a:p>
            <a:r>
              <a:rPr lang="en-US" smtClean="0">
                <a:solidFill>
                  <a:prstClr val="black">
                    <a:tint val="75000"/>
                  </a:prstClr>
                </a:solidFill>
              </a:rPr>
              <a:t>PMTE 2017/18 APP</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102</a:t>
            </a:fld>
            <a:endParaRPr lang="en-US" dirty="0">
              <a:solidFill>
                <a:prstClr val="black">
                  <a:tint val="75000"/>
                </a:prstClr>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1828800"/>
            <a:ext cx="2743200" cy="261610"/>
          </a:xfrm>
          <a:prstGeom prst="rect">
            <a:avLst/>
          </a:prstGeom>
          <a:noFill/>
        </p:spPr>
        <p:txBody>
          <a:bodyPr wrap="square" rtlCol="0">
            <a:spAutoFit/>
          </a:bodyPr>
          <a:lstStyle/>
          <a:p>
            <a:r>
              <a:rPr lang="en-ZA" sz="1100" b="1" dirty="0" smtClean="0">
                <a:solidFill>
                  <a:srgbClr val="F79646">
                    <a:lumMod val="75000"/>
                  </a:srgbClr>
                </a:solidFill>
              </a:rPr>
              <a:t>PROPERTY MANAGEMENT TRADING ENTITY</a:t>
            </a:r>
            <a:endParaRPr lang="en-ZA" sz="1100" b="1" dirty="0">
              <a:solidFill>
                <a:srgbClr val="F79646">
                  <a:lumMod val="75000"/>
                </a:srgbClr>
              </a:solidFill>
            </a:endParaRPr>
          </a:p>
        </p:txBody>
      </p:sp>
      <p:sp>
        <p:nvSpPr>
          <p:cNvPr id="13" name="Rectangle 12"/>
          <p:cNvSpPr/>
          <p:nvPr/>
        </p:nvSpPr>
        <p:spPr>
          <a:xfrm>
            <a:off x="-19050" y="5334000"/>
            <a:ext cx="12192000" cy="1524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4F81BD">
                  <a:lumMod val="50000"/>
                </a:srgbClr>
              </a:solidFill>
            </a:endParaRPr>
          </a:p>
        </p:txBody>
      </p:sp>
      <p:sp>
        <p:nvSpPr>
          <p:cNvPr id="4" name="TextBox 3"/>
          <p:cNvSpPr txBox="1"/>
          <p:nvPr/>
        </p:nvSpPr>
        <p:spPr>
          <a:xfrm>
            <a:off x="228600" y="3200400"/>
            <a:ext cx="8001000" cy="1938992"/>
          </a:xfrm>
          <a:prstGeom prst="rect">
            <a:avLst/>
          </a:prstGeom>
          <a:noFill/>
        </p:spPr>
        <p:txBody>
          <a:bodyPr wrap="square" rtlCol="0">
            <a:spAutoFit/>
          </a:bodyPr>
          <a:lstStyle/>
          <a:p>
            <a:r>
              <a:rPr lang="en-ZA" sz="2400" b="1" dirty="0" smtClean="0"/>
              <a:t>ANNEXURES</a:t>
            </a:r>
          </a:p>
          <a:p>
            <a:endParaRPr lang="en-ZA" sz="2400" dirty="0"/>
          </a:p>
          <a:p>
            <a:pPr marL="285750" indent="-285750">
              <a:buFont typeface="Arial" panose="020B0604020202020204" pitchFamily="34" charset="0"/>
              <a:buChar char="•"/>
            </a:pPr>
            <a:r>
              <a:rPr lang="en-ZA" sz="2400" dirty="0"/>
              <a:t>PMTE MTEF revenue projections</a:t>
            </a:r>
          </a:p>
          <a:p>
            <a:pPr marL="285750" indent="-285750">
              <a:buFont typeface="Arial" panose="020B0604020202020204" pitchFamily="34" charset="0"/>
              <a:buChar char="•"/>
            </a:pPr>
            <a:r>
              <a:rPr lang="en-ZA" sz="2400" dirty="0"/>
              <a:t>Summary of PMTE budget cuts from 2015/16 to 2020/21</a:t>
            </a:r>
          </a:p>
          <a:p>
            <a:endParaRPr lang="en-ZA" sz="2400" dirty="0"/>
          </a:p>
        </p:txBody>
      </p:sp>
    </p:spTree>
    <p:extLst>
      <p:ext uri="{BB962C8B-B14F-4D97-AF65-F5344CB8AC3E}">
        <p14:creationId xmlns:p14="http://schemas.microsoft.com/office/powerpoint/2010/main" val="40262347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103</a:t>
            </a:fld>
            <a:endParaRPr lang="en-US">
              <a:solidFill>
                <a:prstClr val="black">
                  <a:tint val="75000"/>
                </a:prstClr>
              </a:solidFill>
            </a:endParaRPr>
          </a:p>
        </p:txBody>
      </p:sp>
      <p:sp>
        <p:nvSpPr>
          <p:cNvPr id="11" name="TextBox 10"/>
          <p:cNvSpPr txBox="1"/>
          <p:nvPr/>
        </p:nvSpPr>
        <p:spPr>
          <a:xfrm>
            <a:off x="0" y="228600"/>
            <a:ext cx="6096000" cy="618374"/>
          </a:xfrm>
          <a:prstGeom prst="rect">
            <a:avLst/>
          </a:prstGeom>
          <a:noFill/>
        </p:spPr>
        <p:txBody>
          <a:bodyPr wrap="square" rtlCol="0">
            <a:spAutoFit/>
          </a:bodyPr>
          <a:lstStyle/>
          <a:p>
            <a:pPr defTabSz="914391">
              <a:lnSpc>
                <a:spcPct val="150000"/>
              </a:lnSpc>
              <a:spcBef>
                <a:spcPct val="0"/>
              </a:spcBef>
            </a:pPr>
            <a:r>
              <a:rPr lang="en-ZA" sz="2600" b="1" dirty="0" smtClean="0">
                <a:solidFill>
                  <a:schemeClr val="bg1"/>
                </a:solidFill>
                <a:latin typeface="Arial" panose="020B0604020202020204" pitchFamily="34" charset="0"/>
                <a:ea typeface="Tahoma" pitchFamily="34" charset="0"/>
                <a:cs typeface="Arial" panose="020B0604020202020204" pitchFamily="34" charset="0"/>
              </a:rPr>
              <a:t>MTEF PROJECTIONS (REVENUE)</a:t>
            </a:r>
            <a:endParaRPr lang="en-ZA" sz="2600" b="1" dirty="0">
              <a:solidFill>
                <a:schemeClr val="bg1"/>
              </a:solidFill>
              <a:latin typeface="Arial" panose="020B0604020202020204" pitchFamily="34" charset="0"/>
              <a:ea typeface="Tahoma" pitchFamily="34" charset="0"/>
              <a:cs typeface="Arial" panose="020B0604020202020204" pitchFamily="34" charset="0"/>
            </a:endParaRPr>
          </a:p>
        </p:txBody>
      </p:sp>
      <p:graphicFrame>
        <p:nvGraphicFramePr>
          <p:cNvPr id="13" name="Content Placeholder 1"/>
          <p:cNvGraphicFramePr>
            <a:graphicFrameLocks noGrp="1"/>
          </p:cNvGraphicFramePr>
          <p:nvPr>
            <p:ph idx="1"/>
            <p:extLst>
              <p:ext uri="{D42A27DB-BD31-4B8C-83A1-F6EECF244321}">
                <p14:modId xmlns:p14="http://schemas.microsoft.com/office/powerpoint/2010/main" val="1840478237"/>
              </p:ext>
            </p:extLst>
          </p:nvPr>
        </p:nvGraphicFramePr>
        <p:xfrm>
          <a:off x="914400" y="1371600"/>
          <a:ext cx="10287001" cy="3369100"/>
        </p:xfrm>
        <a:graphic>
          <a:graphicData uri="http://schemas.openxmlformats.org/drawingml/2006/table">
            <a:tbl>
              <a:tblPr firstRow="1" bandRow="1">
                <a:tableStyleId>{5C22544A-7EE6-4342-B048-85BDC9FD1C3A}</a:tableStyleId>
              </a:tblPr>
              <a:tblGrid>
                <a:gridCol w="5878279"/>
                <a:gridCol w="1469574"/>
                <a:gridCol w="1469574"/>
                <a:gridCol w="1469574"/>
              </a:tblGrid>
              <a:tr h="281076">
                <a:tc>
                  <a:txBody>
                    <a:bodyPr/>
                    <a:lstStyle/>
                    <a:p>
                      <a:pPr algn="l" fontAlgn="t"/>
                      <a:endParaRPr lang="en-US" sz="1600" b="1" i="0" u="none" strike="noStrike" dirty="0">
                        <a:solidFill>
                          <a:srgbClr val="000000"/>
                        </a:solidFill>
                        <a:effectLst/>
                        <a:latin typeface="+mn-lt"/>
                      </a:endParaRPr>
                    </a:p>
                  </a:txBody>
                  <a:tcPr marL="5089" marR="5089" marT="5089" marB="0"/>
                </a:tc>
                <a:tc>
                  <a:txBody>
                    <a:bodyPr/>
                    <a:lstStyle/>
                    <a:p>
                      <a:pPr algn="ctr" fontAlgn="t"/>
                      <a:r>
                        <a:rPr lang="en-US" sz="1600" u="none" strike="noStrike" dirty="0">
                          <a:effectLst/>
                        </a:rPr>
                        <a:t> </a:t>
                      </a:r>
                      <a:r>
                        <a:rPr lang="en-US" sz="1600" u="none" strike="noStrike" dirty="0" smtClean="0">
                          <a:effectLst/>
                        </a:rPr>
                        <a:t>2018/19 </a:t>
                      </a:r>
                      <a:endParaRPr lang="en-US" sz="1600" b="1" i="0" u="none" strike="noStrike" dirty="0">
                        <a:solidFill>
                          <a:srgbClr val="000000"/>
                        </a:solidFill>
                        <a:effectLst/>
                        <a:latin typeface="+mn-lt"/>
                      </a:endParaRPr>
                    </a:p>
                  </a:txBody>
                  <a:tcPr marL="5089" marR="5089" marT="5089" marB="0"/>
                </a:tc>
                <a:tc>
                  <a:txBody>
                    <a:bodyPr/>
                    <a:lstStyle/>
                    <a:p>
                      <a:pPr algn="ctr" fontAlgn="t"/>
                      <a:r>
                        <a:rPr lang="en-US" sz="1600" u="none" strike="noStrike" dirty="0">
                          <a:effectLst/>
                        </a:rPr>
                        <a:t> </a:t>
                      </a:r>
                      <a:r>
                        <a:rPr lang="en-US" sz="1600" u="none" strike="noStrike" dirty="0" smtClean="0">
                          <a:effectLst/>
                        </a:rPr>
                        <a:t>2019/20 </a:t>
                      </a:r>
                      <a:endParaRPr lang="en-US" sz="1600" b="1" i="0" u="none" strike="noStrike" dirty="0">
                        <a:solidFill>
                          <a:srgbClr val="000000"/>
                        </a:solidFill>
                        <a:effectLst/>
                        <a:latin typeface="+mn-lt"/>
                      </a:endParaRPr>
                    </a:p>
                  </a:txBody>
                  <a:tcPr marL="5089" marR="5089" marT="5089" marB="0"/>
                </a:tc>
                <a:tc>
                  <a:txBody>
                    <a:bodyPr/>
                    <a:lstStyle/>
                    <a:p>
                      <a:pPr algn="ctr" fontAlgn="t"/>
                      <a:r>
                        <a:rPr lang="en-ZA" sz="1600" u="none" strike="noStrike" dirty="0" smtClean="0">
                          <a:effectLst/>
                        </a:rPr>
                        <a:t>2020/21</a:t>
                      </a:r>
                      <a:endParaRPr lang="en-US" sz="1600" b="1" i="0" u="none" strike="noStrike" dirty="0">
                        <a:solidFill>
                          <a:srgbClr val="000000"/>
                        </a:solidFill>
                        <a:effectLst/>
                        <a:latin typeface="+mn-lt"/>
                      </a:endParaRPr>
                    </a:p>
                  </a:txBody>
                  <a:tcPr marL="5089" marR="5089" marT="5089" marB="0"/>
                </a:tc>
              </a:tr>
              <a:tr h="281076">
                <a:tc>
                  <a:txBody>
                    <a:bodyPr/>
                    <a:lstStyle/>
                    <a:p>
                      <a:pPr algn="l" fontAlgn="t"/>
                      <a:endParaRPr lang="en-US" sz="1600" b="0" i="0" u="none" strike="noStrike" dirty="0">
                        <a:solidFill>
                          <a:srgbClr val="000000"/>
                        </a:solidFill>
                        <a:effectLst/>
                        <a:latin typeface="+mn-lt"/>
                      </a:endParaRPr>
                    </a:p>
                  </a:txBody>
                  <a:tcPr marL="5089" marR="5089" marT="5089"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mn-lt"/>
                      </a:endParaRPr>
                    </a:p>
                  </a:txBody>
                  <a:tcPr marL="5089" marR="5089" marT="5089"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mn-lt"/>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smtClean="0">
                          <a:effectLst/>
                        </a:rPr>
                        <a:t> R'000 </a:t>
                      </a:r>
                      <a:endParaRPr lang="en-US" sz="1600" b="1" i="0" u="none" strike="noStrike" dirty="0" smtClean="0">
                        <a:solidFill>
                          <a:srgbClr val="000000"/>
                        </a:solidFill>
                        <a:effectLst/>
                        <a:latin typeface="+mn-lt"/>
                      </a:endParaRPr>
                    </a:p>
                  </a:txBody>
                  <a:tcPr marL="5089" marR="5089" marT="5089" marB="0"/>
                </a:tc>
              </a:tr>
              <a:tr h="281076">
                <a:tc>
                  <a:txBody>
                    <a:bodyPr/>
                    <a:lstStyle/>
                    <a:p>
                      <a:pPr algn="l" fontAlgn="t"/>
                      <a:r>
                        <a:rPr lang="en-US" sz="1600" u="none" strike="noStrike" dirty="0" smtClean="0">
                          <a:effectLst/>
                        </a:rPr>
                        <a:t>Management </a:t>
                      </a:r>
                      <a:r>
                        <a:rPr lang="en-US" sz="1600" u="none" strike="noStrike" dirty="0">
                          <a:effectLst/>
                        </a:rPr>
                        <a:t>fee on Municipal Services</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184 633 </a:t>
                      </a:r>
                    </a:p>
                  </a:txBody>
                  <a:tcPr marL="9525" marR="9525" marT="9525" marB="0"/>
                </a:tc>
                <a:tc>
                  <a:txBody>
                    <a:bodyPr/>
                    <a:lstStyle/>
                    <a:p>
                      <a:pPr algn="l" fontAlgn="t"/>
                      <a:r>
                        <a:rPr lang="en-ZA" sz="1600" b="0" i="0" u="none" strike="noStrike">
                          <a:solidFill>
                            <a:srgbClr val="000000"/>
                          </a:solidFill>
                          <a:effectLst/>
                          <a:latin typeface="Calibri" panose="020F0502020204030204" pitchFamily="34" charset="0"/>
                        </a:rPr>
                        <a:t>              183 983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183 336 </a:t>
                      </a:r>
                    </a:p>
                  </a:txBody>
                  <a:tcPr marL="9525" marR="9525" marT="9525" marB="0"/>
                </a:tc>
              </a:tr>
              <a:tr h="281076">
                <a:tc>
                  <a:txBody>
                    <a:bodyPr/>
                    <a:lstStyle/>
                    <a:p>
                      <a:pPr algn="l" fontAlgn="t"/>
                      <a:r>
                        <a:rPr lang="en-US" sz="1600" u="none" strike="noStrike" dirty="0" smtClean="0">
                          <a:effectLst/>
                        </a:rPr>
                        <a:t>Accommodation </a:t>
                      </a:r>
                      <a:r>
                        <a:rPr lang="en-US" sz="1600" u="none" strike="noStrike" dirty="0">
                          <a:effectLst/>
                        </a:rPr>
                        <a:t>charges - client </a:t>
                      </a:r>
                      <a:r>
                        <a:rPr lang="en-US" sz="1600" u="none" strike="noStrike" dirty="0" smtClean="0">
                          <a:effectLst/>
                        </a:rPr>
                        <a:t>infrastructure </a:t>
                      </a:r>
                      <a:r>
                        <a:rPr lang="en-US" sz="1600" u="none" strike="noStrike" dirty="0">
                          <a:effectLst/>
                        </a:rPr>
                        <a:t>projects (freehold)</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2 406 966 </a:t>
                      </a:r>
                    </a:p>
                  </a:txBody>
                  <a:tcPr marL="9525" marR="9525" marT="9525" marB="0"/>
                </a:tc>
                <a:tc>
                  <a:txBody>
                    <a:bodyPr/>
                    <a:lstStyle/>
                    <a:p>
                      <a:pPr algn="l" fontAlgn="t"/>
                      <a:r>
                        <a:rPr lang="en-ZA" sz="1600" b="0" i="0" u="none" strike="noStrike">
                          <a:solidFill>
                            <a:srgbClr val="000000"/>
                          </a:solidFill>
                          <a:effectLst/>
                          <a:latin typeface="Calibri" panose="020F0502020204030204" pitchFamily="34" charset="0"/>
                        </a:rPr>
                        <a:t>           2 541 756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2 681 552 </a:t>
                      </a:r>
                    </a:p>
                  </a:txBody>
                  <a:tcPr marL="9525" marR="9525" marT="9525" marB="0"/>
                </a:tc>
              </a:tr>
              <a:tr h="281076">
                <a:tc>
                  <a:txBody>
                    <a:bodyPr/>
                    <a:lstStyle/>
                    <a:p>
                      <a:pPr algn="l" fontAlgn="t"/>
                      <a:r>
                        <a:rPr lang="en-US" sz="1600" u="none" strike="noStrike" dirty="0">
                          <a:effectLst/>
                        </a:rPr>
                        <a:t>Accommodation charges - user charges (freehold)</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4 780 311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5 092 500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5 430 805 </a:t>
                      </a:r>
                    </a:p>
                  </a:txBody>
                  <a:tcPr marL="9525" marR="9525" marT="9525" marB="0"/>
                </a:tc>
              </a:tr>
              <a:tr h="281076">
                <a:tc>
                  <a:txBody>
                    <a:bodyPr/>
                    <a:lstStyle/>
                    <a:p>
                      <a:pPr algn="l" fontAlgn="t"/>
                      <a:r>
                        <a:rPr lang="en-ZA" sz="1600" u="none" strike="noStrike" dirty="0" smtClean="0">
                          <a:effectLst/>
                        </a:rPr>
                        <a:t>Municipal</a:t>
                      </a:r>
                      <a:r>
                        <a:rPr lang="en-ZA" sz="1600" u="none" strike="noStrike" baseline="0" dirty="0" smtClean="0">
                          <a:effectLst/>
                        </a:rPr>
                        <a:t> services recovered</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3 692 659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3 679 668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3 666 723 </a:t>
                      </a:r>
                    </a:p>
                  </a:txBody>
                  <a:tcPr marL="9525" marR="9525" marT="9525" marB="0"/>
                </a:tc>
              </a:tr>
              <a:tr h="281076">
                <a:tc>
                  <a:txBody>
                    <a:bodyPr/>
                    <a:lstStyle/>
                    <a:p>
                      <a:pPr algn="l" fontAlgn="t"/>
                      <a:r>
                        <a:rPr lang="en-ZA" sz="1600" u="none" strike="noStrike" dirty="0" smtClean="0">
                          <a:effectLst/>
                        </a:rPr>
                        <a:t>DPW</a:t>
                      </a:r>
                      <a:r>
                        <a:rPr lang="en-ZA" sz="1600" u="none" strike="noStrike" baseline="0" dirty="0" smtClean="0">
                          <a:effectLst/>
                        </a:rPr>
                        <a:t> transfer</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4 009 490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4 233 146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4 465 719 </a:t>
                      </a:r>
                    </a:p>
                  </a:txBody>
                  <a:tcPr marL="9525" marR="9525" marT="9525" marB="0"/>
                </a:tc>
              </a:tr>
              <a:tr h="281076">
                <a:tc>
                  <a:txBody>
                    <a:bodyPr/>
                    <a:lstStyle/>
                    <a:p>
                      <a:pPr algn="l" fontAlgn="t"/>
                      <a:r>
                        <a:rPr lang="en-US" sz="1600" u="none" strike="noStrike" dirty="0" smtClean="0">
                          <a:effectLst/>
                        </a:rPr>
                        <a:t>Rental debtors</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54 000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58 320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62 986 </a:t>
                      </a:r>
                    </a:p>
                  </a:txBody>
                  <a:tcPr marL="9525" marR="9525" marT="9525" marB="0"/>
                </a:tc>
              </a:tr>
              <a:tr h="237063">
                <a:tc>
                  <a:txBody>
                    <a:bodyPr/>
                    <a:lstStyle/>
                    <a:p>
                      <a:pPr algn="l" fontAlgn="t"/>
                      <a:r>
                        <a:rPr lang="en-US" sz="1600" u="none" strike="noStrike" dirty="0" smtClean="0">
                          <a:effectLst/>
                        </a:rPr>
                        <a:t>Other</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9 084 </a:t>
                      </a:r>
                    </a:p>
                  </a:txBody>
                  <a:tcPr marL="9525" marR="9525" marT="9525" marB="0"/>
                </a:tc>
                <a:tc>
                  <a:txBody>
                    <a:bodyPr/>
                    <a:lstStyle/>
                    <a:p>
                      <a:pPr algn="l" fontAlgn="t"/>
                      <a:r>
                        <a:rPr lang="en-ZA" sz="1600" b="0" i="0" u="none" strike="noStrike">
                          <a:solidFill>
                            <a:srgbClr val="000000"/>
                          </a:solidFill>
                          <a:effectLst/>
                          <a:latin typeface="Calibri" panose="020F0502020204030204" pitchFamily="34" charset="0"/>
                        </a:rPr>
                        <a:t>                   9 593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10 120 </a:t>
                      </a:r>
                    </a:p>
                  </a:txBody>
                  <a:tcPr marL="9525" marR="9525" marT="9525" marB="0"/>
                </a:tc>
              </a:tr>
              <a:tr h="281076">
                <a:tc>
                  <a:txBody>
                    <a:bodyPr/>
                    <a:lstStyle/>
                    <a:p>
                      <a:pPr algn="l" fontAlgn="t"/>
                      <a:r>
                        <a:rPr lang="en-US" sz="1600" u="none" strike="noStrike" dirty="0">
                          <a:effectLst/>
                        </a:rPr>
                        <a:t>Accommodation charges - </a:t>
                      </a:r>
                      <a:r>
                        <a:rPr lang="en-US" sz="1600" u="none" strike="noStrike" dirty="0" smtClean="0">
                          <a:effectLst/>
                        </a:rPr>
                        <a:t>leasehold</a:t>
                      </a:r>
                      <a:endParaRPr lang="en-US" sz="1600" b="0" i="0" u="none" strike="noStrike" dirty="0">
                        <a:solidFill>
                          <a:srgbClr val="000000"/>
                        </a:solidFill>
                        <a:effectLst/>
                        <a:latin typeface="+mn-lt"/>
                      </a:endParaRPr>
                    </a:p>
                  </a:txBody>
                  <a:tcPr marL="5089" marR="5089" marT="5089" marB="0"/>
                </a:tc>
                <a:tc>
                  <a:txBody>
                    <a:bodyPr/>
                    <a:lstStyle/>
                    <a:p>
                      <a:pPr algn="l" fontAlgn="t"/>
                      <a:r>
                        <a:rPr lang="en-ZA" sz="1600" b="0" i="0" u="none" strike="noStrike" dirty="0">
                          <a:solidFill>
                            <a:srgbClr val="000000"/>
                          </a:solidFill>
                          <a:effectLst/>
                          <a:latin typeface="Calibri" panose="020F0502020204030204" pitchFamily="34" charset="0"/>
                        </a:rPr>
                        <a:t>           4 773 228 </a:t>
                      </a:r>
                    </a:p>
                  </a:txBody>
                  <a:tcPr marL="9525" marR="9525" marT="9525" marB="0"/>
                </a:tc>
                <a:tc>
                  <a:txBody>
                    <a:bodyPr/>
                    <a:lstStyle/>
                    <a:p>
                      <a:pPr algn="l" fontAlgn="t"/>
                      <a:r>
                        <a:rPr lang="en-ZA" sz="1600" b="0" i="0" u="none" strike="noStrike">
                          <a:solidFill>
                            <a:srgbClr val="000000"/>
                          </a:solidFill>
                          <a:effectLst/>
                          <a:latin typeface="Calibri" panose="020F0502020204030204" pitchFamily="34" charset="0"/>
                        </a:rPr>
                        <a:t>           5 155 086 </a:t>
                      </a:r>
                    </a:p>
                  </a:txBody>
                  <a:tcPr marL="9525" marR="9525" marT="9525" marB="0"/>
                </a:tc>
                <a:tc>
                  <a:txBody>
                    <a:bodyPr/>
                    <a:lstStyle/>
                    <a:p>
                      <a:pPr algn="l" fontAlgn="t"/>
                      <a:r>
                        <a:rPr lang="en-ZA" sz="1600" b="0" i="0" u="none" strike="noStrike" dirty="0">
                          <a:solidFill>
                            <a:srgbClr val="000000"/>
                          </a:solidFill>
                          <a:effectLst/>
                          <a:latin typeface="Calibri" panose="020F0502020204030204" pitchFamily="34" charset="0"/>
                        </a:rPr>
                        <a:t>           5 567 493 </a:t>
                      </a:r>
                    </a:p>
                  </a:txBody>
                  <a:tcPr marL="9525" marR="9525" marT="9525" marB="0"/>
                </a:tc>
              </a:tr>
              <a:tr h="304975">
                <a:tc>
                  <a:txBody>
                    <a:bodyPr/>
                    <a:lstStyle/>
                    <a:p>
                      <a:pPr algn="l" fontAlgn="t"/>
                      <a:endParaRPr lang="en-US" sz="1600" b="0" i="0" u="none" strike="noStrike" dirty="0">
                        <a:solidFill>
                          <a:srgbClr val="000000"/>
                        </a:solidFill>
                        <a:effectLst/>
                        <a:latin typeface="+mn-lt"/>
                      </a:endParaRPr>
                    </a:p>
                  </a:txBody>
                  <a:tcPr marL="5089" marR="5089" marT="5089" marB="0">
                    <a:lnB w="12700" cap="flat" cmpd="sng" algn="ctr">
                      <a:solidFill>
                        <a:schemeClr val="tx1"/>
                      </a:solidFill>
                      <a:prstDash val="solid"/>
                      <a:round/>
                      <a:headEnd type="none" w="med" len="med"/>
                      <a:tailEnd type="none" w="med" len="med"/>
                    </a:lnB>
                  </a:tcPr>
                </a:tc>
                <a:tc>
                  <a:txBody>
                    <a:bodyPr/>
                    <a:lstStyle/>
                    <a:p>
                      <a:pPr algn="r" fontAlgn="t"/>
                      <a:r>
                        <a:rPr lang="en-US" sz="1600" u="none" strike="noStrike">
                          <a:effectLst/>
                        </a:rPr>
                        <a:t> </a:t>
                      </a:r>
                      <a:endParaRPr lang="en-US" sz="1600" b="0" i="0" u="none" strike="noStrike">
                        <a:solidFill>
                          <a:srgbClr val="000000"/>
                        </a:solidFill>
                        <a:effectLst/>
                        <a:latin typeface="+mn-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t"/>
                      <a:r>
                        <a:rPr lang="en-US" sz="1600" u="none" strike="noStrike">
                          <a:effectLst/>
                        </a:rPr>
                        <a:t> </a:t>
                      </a:r>
                      <a:endParaRPr lang="en-US" sz="1600" b="0" i="0" u="none" strike="noStrike">
                        <a:solidFill>
                          <a:srgbClr val="000000"/>
                        </a:solidFill>
                        <a:effectLst/>
                        <a:latin typeface="+mn-lt"/>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fontAlgn="t"/>
                      <a:r>
                        <a:rPr lang="en-US" sz="1600" u="none" strike="noStrike" dirty="0">
                          <a:effectLst/>
                        </a:rPr>
                        <a:t> </a:t>
                      </a:r>
                      <a:endParaRPr lang="en-US" sz="1600" b="0" i="0" u="none" strike="noStrike" dirty="0">
                        <a:solidFill>
                          <a:srgbClr val="000000"/>
                        </a:solidFill>
                        <a:effectLst/>
                        <a:latin typeface="+mn-lt"/>
                      </a:endParaRPr>
                    </a:p>
                  </a:txBody>
                  <a:tcPr marL="9525" marR="9525" marT="9525" marB="0">
                    <a:lnB w="12700" cap="flat" cmpd="sng" algn="ctr">
                      <a:solidFill>
                        <a:schemeClr val="tx1"/>
                      </a:solidFill>
                      <a:prstDash val="solid"/>
                      <a:round/>
                      <a:headEnd type="none" w="med" len="med"/>
                      <a:tailEnd type="none" w="med" len="med"/>
                    </a:lnB>
                  </a:tcPr>
                </a:tc>
              </a:tr>
              <a:tr h="281076">
                <a:tc>
                  <a:txBody>
                    <a:bodyPr/>
                    <a:lstStyle/>
                    <a:p>
                      <a:pPr algn="l" fontAlgn="t"/>
                      <a:r>
                        <a:rPr lang="en-US" sz="1600" b="1" u="none" strike="noStrike" dirty="0">
                          <a:effectLst/>
                        </a:rPr>
                        <a:t>Total</a:t>
                      </a:r>
                      <a:endParaRPr lang="en-US" sz="1600" b="1" i="0" u="none" strike="noStrike" dirty="0">
                        <a:solidFill>
                          <a:srgbClr val="000000"/>
                        </a:solidFill>
                        <a:effectLst/>
                        <a:latin typeface="+mn-lt"/>
                      </a:endParaRPr>
                    </a:p>
                  </a:txBody>
                  <a:tcPr marL="5089" marR="5089" marT="5089"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600" b="1" i="0" u="none" strike="noStrike" dirty="0">
                          <a:solidFill>
                            <a:srgbClr val="000000"/>
                          </a:solidFill>
                          <a:effectLst/>
                          <a:latin typeface="Calibri" panose="020F0502020204030204" pitchFamily="34" charset="0"/>
                        </a:rPr>
                        <a:t>         19 910 371 </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600" b="1" i="0" u="none" strike="noStrike">
                          <a:solidFill>
                            <a:srgbClr val="000000"/>
                          </a:solidFill>
                          <a:effectLst/>
                          <a:latin typeface="Calibri" panose="020F0502020204030204" pitchFamily="34" charset="0"/>
                        </a:rPr>
                        <a:t>         20 954 051 </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600" b="1" i="0" u="none" strike="noStrike" dirty="0">
                          <a:solidFill>
                            <a:srgbClr val="000000"/>
                          </a:solidFill>
                          <a:effectLst/>
                          <a:latin typeface="Calibri" panose="020F0502020204030204" pitchFamily="34" charset="0"/>
                        </a:rPr>
                        <a:t>         22 068 734 </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98123465"/>
              </p:ext>
            </p:extLst>
          </p:nvPr>
        </p:nvGraphicFramePr>
        <p:xfrm>
          <a:off x="3581400" y="5029200"/>
          <a:ext cx="5333999" cy="1447799"/>
        </p:xfrm>
        <a:graphic>
          <a:graphicData uri="http://schemas.openxmlformats.org/drawingml/2006/table">
            <a:tbl>
              <a:tblPr firstRow="1" bandRow="1">
                <a:tableStyleId>{5C22544A-7EE6-4342-B048-85BDC9FD1C3A}</a:tableStyleId>
              </a:tblPr>
              <a:tblGrid>
                <a:gridCol w="1787690"/>
                <a:gridCol w="1182103"/>
                <a:gridCol w="1182103"/>
                <a:gridCol w="1182103"/>
              </a:tblGrid>
              <a:tr h="286693">
                <a:tc rowSpan="2">
                  <a:txBody>
                    <a:bodyPr/>
                    <a:lstStyle/>
                    <a:p>
                      <a:pPr algn="l" fontAlgn="b"/>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smtClean="0">
                          <a:effectLst/>
                        </a:rPr>
                        <a:t>2018/19</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smtClean="0">
                          <a:effectLst/>
                        </a:rPr>
                        <a:t>2019/20</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smtClean="0">
                          <a:effectLst/>
                        </a:rPr>
                        <a:t>2020/21</a:t>
                      </a:r>
                      <a:endParaRPr lang="en-US" sz="1400" b="1" i="0" u="none" strike="noStrike" dirty="0">
                        <a:solidFill>
                          <a:srgbClr val="000000"/>
                        </a:solidFill>
                        <a:effectLst/>
                        <a:latin typeface="+mn-lt"/>
                      </a:endParaRPr>
                    </a:p>
                  </a:txBody>
                  <a:tcPr marL="9525" marR="9525" marT="9525" marB="0" anchor="b"/>
                </a:tc>
              </a:tr>
              <a:tr h="286693">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400" b="1" u="none" strike="noStrike" dirty="0">
                          <a:effectLst/>
                        </a:rPr>
                        <a:t>R'000</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R'000</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rPr>
                        <a:t>R'000</a:t>
                      </a:r>
                      <a:endParaRPr lang="en-US" sz="1400" b="1" i="0" u="none" strike="noStrike" dirty="0">
                        <a:solidFill>
                          <a:srgbClr val="000000"/>
                        </a:solidFill>
                        <a:effectLst/>
                        <a:latin typeface="+mn-lt"/>
                      </a:endParaRPr>
                    </a:p>
                  </a:txBody>
                  <a:tcPr marL="9525" marR="9525" marT="9525" marB="0" anchor="b"/>
                </a:tc>
              </a:tr>
              <a:tr h="286693">
                <a:tc>
                  <a:txBody>
                    <a:bodyPr/>
                    <a:lstStyle/>
                    <a:p>
                      <a:pPr algn="l" fontAlgn="b"/>
                      <a:r>
                        <a:rPr lang="en-US" sz="1400" u="none" strike="noStrike" dirty="0" smtClean="0">
                          <a:effectLst/>
                        </a:rPr>
                        <a:t>2018 </a:t>
                      </a:r>
                      <a:r>
                        <a:rPr lang="en-US" sz="1400" u="none" strike="noStrike" dirty="0">
                          <a:effectLst/>
                        </a:rPr>
                        <a:t>MTEF</a:t>
                      </a:r>
                      <a:endParaRPr lang="en-US" sz="1400" b="0" i="0" u="none" strike="noStrike" dirty="0">
                        <a:solidFill>
                          <a:srgbClr val="000000"/>
                        </a:solidFill>
                        <a:effectLst/>
                        <a:latin typeface="+mn-lt"/>
                      </a:endParaRPr>
                    </a:p>
                  </a:txBody>
                  <a:tcPr marL="9525" marR="9525" marT="9525" marB="0" anchor="b"/>
                </a:tc>
                <a:tc>
                  <a:txBody>
                    <a:bodyPr/>
                    <a:lstStyle/>
                    <a:p>
                      <a:pPr algn="r" fontAlgn="b"/>
                      <a:r>
                        <a:rPr lang="en-US" sz="1400" u="none" strike="noStrike" dirty="0" smtClean="0">
                          <a:effectLst/>
                        </a:rPr>
                        <a:t>788,030          </a:t>
                      </a:r>
                      <a:endParaRPr lang="en-US" sz="1400" b="0" i="0" u="none" strike="noStrike" dirty="0">
                        <a:solidFill>
                          <a:srgbClr val="000000"/>
                        </a:solidFill>
                        <a:effectLst/>
                        <a:latin typeface="+mn-lt"/>
                      </a:endParaRPr>
                    </a:p>
                  </a:txBody>
                  <a:tcPr marL="9525" marR="9525" marT="9525" marB="0" anchor="b"/>
                </a:tc>
                <a:tc>
                  <a:txBody>
                    <a:bodyPr/>
                    <a:lstStyle/>
                    <a:p>
                      <a:pPr algn="r" fontAlgn="b"/>
                      <a:r>
                        <a:rPr lang="en-US" sz="1400" b="0" i="0" u="none" strike="noStrike" dirty="0" smtClean="0">
                          <a:solidFill>
                            <a:srgbClr val="000000"/>
                          </a:solidFill>
                          <a:effectLst/>
                          <a:latin typeface="+mn-lt"/>
                        </a:rPr>
                        <a:t>820,160</a:t>
                      </a:r>
                      <a:endParaRPr lang="en-US" sz="1400" b="0" i="0" u="none" strike="noStrike" dirty="0">
                        <a:solidFill>
                          <a:srgbClr val="000000"/>
                        </a:solidFill>
                        <a:effectLst/>
                        <a:latin typeface="+mn-lt"/>
                      </a:endParaRPr>
                    </a:p>
                  </a:txBody>
                  <a:tcPr marL="9525" marR="9525" marT="9525" marB="0" anchor="b"/>
                </a:tc>
                <a:tc>
                  <a:txBody>
                    <a:bodyPr/>
                    <a:lstStyle/>
                    <a:p>
                      <a:pPr algn="r" fontAlgn="b"/>
                      <a:r>
                        <a:rPr lang="en-US" sz="1400" b="0" i="0" u="none" strike="noStrike" dirty="0" smtClean="0">
                          <a:solidFill>
                            <a:srgbClr val="000000"/>
                          </a:solidFill>
                          <a:effectLst/>
                          <a:latin typeface="+mn-lt"/>
                        </a:rPr>
                        <a:t>865,269</a:t>
                      </a:r>
                      <a:endParaRPr lang="en-US" sz="1400" b="0" i="0" u="none" strike="noStrike" dirty="0">
                        <a:solidFill>
                          <a:srgbClr val="000000"/>
                        </a:solidFill>
                        <a:effectLst/>
                        <a:latin typeface="+mn-lt"/>
                      </a:endParaRPr>
                    </a:p>
                  </a:txBody>
                  <a:tcPr marL="9525" marR="9525" marT="9525" marB="0" anchor="b"/>
                </a:tc>
              </a:tr>
              <a:tr h="286693">
                <a:tc>
                  <a:txBody>
                    <a:bodyPr/>
                    <a:lstStyle/>
                    <a:p>
                      <a:pPr algn="l" fontAlgn="b"/>
                      <a:r>
                        <a:rPr lang="en-US" sz="1400" u="none" strike="noStrike" dirty="0" smtClean="0">
                          <a:effectLst/>
                        </a:rPr>
                        <a:t>2018 </a:t>
                      </a:r>
                      <a:r>
                        <a:rPr lang="en-US" sz="1400" u="none" strike="noStrike" dirty="0">
                          <a:effectLst/>
                        </a:rPr>
                        <a:t>ENE</a:t>
                      </a:r>
                      <a:endParaRPr lang="en-US" sz="1400" b="0" i="0" u="none" strike="noStrike" dirty="0">
                        <a:solidFill>
                          <a:srgbClr val="000000"/>
                        </a:solidFill>
                        <a:effectLst/>
                        <a:latin typeface="+mn-lt"/>
                      </a:endParaRPr>
                    </a:p>
                  </a:txBody>
                  <a:tcPr marL="9525" marR="9525" marT="9525" marB="0" anchor="b"/>
                </a:tc>
                <a:tc>
                  <a:txBody>
                    <a:bodyPr/>
                    <a:lstStyle/>
                    <a:p>
                      <a:pPr algn="r" fontAlgn="b"/>
                      <a:r>
                        <a:rPr lang="en-US" sz="1400" u="none" strike="noStrike" dirty="0" smtClean="0">
                          <a:effectLst/>
                        </a:rPr>
                        <a:t>730,148</a:t>
                      </a:r>
                      <a:endParaRPr lang="en-US" sz="1400" b="0" i="0" u="none" strike="noStrike" dirty="0">
                        <a:solidFill>
                          <a:srgbClr val="000000"/>
                        </a:solidFill>
                        <a:effectLst/>
                        <a:latin typeface="+mn-lt"/>
                      </a:endParaRPr>
                    </a:p>
                  </a:txBody>
                  <a:tcPr marL="9525" marR="9525" marT="9525" marB="0" anchor="b"/>
                </a:tc>
                <a:tc>
                  <a:txBody>
                    <a:bodyPr/>
                    <a:lstStyle/>
                    <a:p>
                      <a:pPr algn="r" fontAlgn="b"/>
                      <a:r>
                        <a:rPr lang="en-US" sz="1400" u="none" strike="noStrike" dirty="0" smtClean="0">
                          <a:effectLst/>
                        </a:rPr>
                        <a:t>770,160</a:t>
                      </a:r>
                      <a:endParaRPr lang="en-US" sz="1400" b="0" i="0" u="none" strike="noStrike" dirty="0">
                        <a:solidFill>
                          <a:srgbClr val="000000"/>
                        </a:solidFill>
                        <a:effectLst/>
                        <a:latin typeface="+mn-lt"/>
                      </a:endParaRPr>
                    </a:p>
                  </a:txBody>
                  <a:tcPr marL="9525" marR="9525" marT="9525" marB="0" anchor="b"/>
                </a:tc>
                <a:tc>
                  <a:txBody>
                    <a:bodyPr/>
                    <a:lstStyle/>
                    <a:p>
                      <a:pPr algn="r" fontAlgn="b"/>
                      <a:r>
                        <a:rPr lang="en-US" sz="1400" u="none" strike="noStrike" dirty="0" smtClean="0">
                          <a:effectLst/>
                        </a:rPr>
                        <a:t>812,269</a:t>
                      </a:r>
                      <a:endParaRPr lang="en-US" sz="1400" b="0" i="0" u="none" strike="noStrike" dirty="0">
                        <a:solidFill>
                          <a:srgbClr val="000000"/>
                        </a:solidFill>
                        <a:effectLst/>
                        <a:latin typeface="+mn-lt"/>
                      </a:endParaRPr>
                    </a:p>
                  </a:txBody>
                  <a:tcPr marL="9525" marR="9525" marT="9525" marB="0" anchor="b"/>
                </a:tc>
              </a:tr>
              <a:tr h="301027">
                <a:tc>
                  <a:txBody>
                    <a:bodyPr/>
                    <a:lstStyle/>
                    <a:p>
                      <a:pPr algn="l" fontAlgn="b"/>
                      <a:r>
                        <a:rPr lang="en-US" sz="1400" b="1" u="none" strike="noStrike" dirty="0">
                          <a:effectLst/>
                        </a:rPr>
                        <a:t>NT budget cut</a:t>
                      </a:r>
                      <a:endParaRPr lang="en-US" sz="1400" b="1" i="0" u="none" strike="noStrike" dirty="0">
                        <a:solidFill>
                          <a:srgbClr val="000000"/>
                        </a:solidFill>
                        <a:effectLst/>
                        <a:latin typeface="+mn-lt"/>
                      </a:endParaRPr>
                    </a:p>
                  </a:txBody>
                  <a:tcPr marL="9525" marR="9525" marT="9525" marB="0" anchor="b"/>
                </a:tc>
                <a:tc>
                  <a:txBody>
                    <a:bodyPr/>
                    <a:lstStyle/>
                    <a:p>
                      <a:pPr algn="r" fontAlgn="b"/>
                      <a:r>
                        <a:rPr lang="en-US" sz="1400" b="1" i="0" u="none" strike="noStrike" dirty="0" smtClean="0">
                          <a:solidFill>
                            <a:srgbClr val="FF0000"/>
                          </a:solidFill>
                          <a:effectLst/>
                          <a:latin typeface="+mn-lt"/>
                        </a:rPr>
                        <a:t>57,882</a:t>
                      </a:r>
                      <a:endParaRPr lang="en-US" sz="1400" b="1" i="0" u="none" strike="noStrike" dirty="0">
                        <a:solidFill>
                          <a:srgbClr val="FF0000"/>
                        </a:solidFill>
                        <a:effectLst/>
                        <a:latin typeface="+mn-lt"/>
                      </a:endParaRPr>
                    </a:p>
                  </a:txBody>
                  <a:tcPr marL="9525" marR="9525" marT="9525" marB="0" anchor="b"/>
                </a:tc>
                <a:tc>
                  <a:txBody>
                    <a:bodyPr/>
                    <a:lstStyle/>
                    <a:p>
                      <a:pPr algn="r" fontAlgn="b"/>
                      <a:r>
                        <a:rPr lang="en-US" sz="1400" b="1" i="0" u="none" strike="noStrike" dirty="0" smtClean="0">
                          <a:solidFill>
                            <a:srgbClr val="FF0000"/>
                          </a:solidFill>
                          <a:effectLst/>
                          <a:latin typeface="+mn-lt"/>
                        </a:rPr>
                        <a:t>50,000</a:t>
                      </a:r>
                      <a:endParaRPr lang="en-US" sz="1400" b="1" i="0" u="none" strike="noStrike" dirty="0">
                        <a:solidFill>
                          <a:srgbClr val="FF0000"/>
                        </a:solidFill>
                        <a:effectLst/>
                        <a:latin typeface="+mn-lt"/>
                      </a:endParaRPr>
                    </a:p>
                  </a:txBody>
                  <a:tcPr marL="9525" marR="9525" marT="9525" marB="0" anchor="b"/>
                </a:tc>
                <a:tc>
                  <a:txBody>
                    <a:bodyPr/>
                    <a:lstStyle/>
                    <a:p>
                      <a:pPr algn="r" fontAlgn="b"/>
                      <a:r>
                        <a:rPr lang="en-US" sz="1400" b="1" i="0" u="none" strike="noStrike" dirty="0" smtClean="0">
                          <a:solidFill>
                            <a:srgbClr val="FF0000"/>
                          </a:solidFill>
                          <a:effectLst/>
                          <a:latin typeface="+mn-lt"/>
                        </a:rPr>
                        <a:t>53,000</a:t>
                      </a:r>
                      <a:endParaRPr lang="en-US" sz="1400" b="1" i="0" u="none" strike="noStrike" dirty="0">
                        <a:solidFill>
                          <a:srgbClr val="FF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280628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CD0AED-B4D5-4032-9A76-11BCD2D1BB13}" type="slidenum">
              <a:rPr lang="en-US" smtClean="0">
                <a:solidFill>
                  <a:prstClr val="black">
                    <a:tint val="75000"/>
                  </a:prstClr>
                </a:solidFill>
              </a:rPr>
              <a:pPr/>
              <a:t>104</a:t>
            </a:fld>
            <a:endParaRPr lang="en-US">
              <a:solidFill>
                <a:prstClr val="black">
                  <a:tint val="75000"/>
                </a:prstClr>
              </a:solidFill>
            </a:endParaRPr>
          </a:p>
        </p:txBody>
      </p:sp>
      <p:sp>
        <p:nvSpPr>
          <p:cNvPr id="11" name="TextBox 10"/>
          <p:cNvSpPr txBox="1"/>
          <p:nvPr/>
        </p:nvSpPr>
        <p:spPr>
          <a:xfrm>
            <a:off x="0" y="194575"/>
            <a:ext cx="10744200" cy="618374"/>
          </a:xfrm>
          <a:prstGeom prst="rect">
            <a:avLst/>
          </a:prstGeom>
          <a:noFill/>
        </p:spPr>
        <p:txBody>
          <a:bodyPr wrap="square" rtlCol="0">
            <a:spAutoFit/>
          </a:bodyPr>
          <a:lstStyle/>
          <a:p>
            <a:pPr defTabSz="914391">
              <a:lnSpc>
                <a:spcPct val="150000"/>
              </a:lnSpc>
              <a:spcBef>
                <a:spcPct val="0"/>
              </a:spcBef>
            </a:pPr>
            <a:r>
              <a:rPr lang="en-ZA" sz="2600" b="1" dirty="0" smtClean="0">
                <a:solidFill>
                  <a:schemeClr val="bg1"/>
                </a:solidFill>
                <a:latin typeface="Arial" panose="020B0604020202020204" pitchFamily="34" charset="0"/>
                <a:ea typeface="Tahoma" pitchFamily="34" charset="0"/>
                <a:cs typeface="Arial" panose="020B0604020202020204" pitchFamily="34" charset="0"/>
              </a:rPr>
              <a:t>SUMMARY OF PMTE BUDGET CUTS FROM 2015/16 TO 2020/21</a:t>
            </a:r>
            <a:endParaRPr lang="en-ZA" sz="2600"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3" name="Rectangle 1"/>
          <p:cNvSpPr>
            <a:spLocks noChangeArrowheads="1"/>
          </p:cNvSpPr>
          <p:nvPr/>
        </p:nvSpPr>
        <p:spPr bwMode="auto">
          <a:xfrm>
            <a:off x="1631505" y="51427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solidFill>
                  <a:prstClr val="black"/>
                </a:solidFill>
                <a:latin typeface="Arial" panose="020B0604020202020204" pitchFamily="34" charset="0"/>
              </a:rPr>
              <a:t/>
            </a:r>
            <a:br>
              <a:rPr lang="en-US">
                <a:solidFill>
                  <a:prstClr val="black"/>
                </a:solidFill>
                <a:latin typeface="Arial" panose="020B0604020202020204" pitchFamily="34" charset="0"/>
              </a:rPr>
            </a:br>
            <a:endParaRPr lang="en-US">
              <a:solidFill>
                <a:prstClr val="black"/>
              </a:solidFill>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4951258"/>
              </p:ext>
            </p:extLst>
          </p:nvPr>
        </p:nvGraphicFramePr>
        <p:xfrm>
          <a:off x="990600" y="1371600"/>
          <a:ext cx="9982202" cy="5137304"/>
        </p:xfrm>
        <a:graphic>
          <a:graphicData uri="http://schemas.openxmlformats.org/drawingml/2006/table">
            <a:tbl>
              <a:tblPr firstRow="1" bandRow="1">
                <a:tableStyleId>{5C22544A-7EE6-4342-B048-85BDC9FD1C3A}</a:tableStyleId>
              </a:tblPr>
              <a:tblGrid>
                <a:gridCol w="2258263"/>
                <a:gridCol w="1202350"/>
                <a:gridCol w="1229660"/>
                <a:gridCol w="983728"/>
                <a:gridCol w="983728"/>
                <a:gridCol w="983728"/>
                <a:gridCol w="983728"/>
                <a:gridCol w="1357017"/>
              </a:tblGrid>
              <a:tr h="826802">
                <a:tc>
                  <a:txBody>
                    <a:bodyPr/>
                    <a:lstStyle/>
                    <a:p>
                      <a:pPr algn="l" fontAlgn="t"/>
                      <a:r>
                        <a:rPr lang="en-US" sz="1600" u="none" strike="noStrike" dirty="0">
                          <a:effectLst/>
                        </a:rPr>
                        <a:t> DPW transfer </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u="none" strike="noStrike">
                          <a:effectLst/>
                        </a:rPr>
                        <a:t> 2015/16 </a:t>
                      </a:r>
                      <a:endParaRPr lang="en-US" sz="1600" b="1" i="0" u="none" strike="noStrike">
                        <a:solidFill>
                          <a:srgbClr val="000000"/>
                        </a:solidFill>
                        <a:effectLst/>
                        <a:latin typeface="Arial" panose="020B0604020202020204" pitchFamily="34" charset="0"/>
                      </a:endParaRPr>
                    </a:p>
                  </a:txBody>
                  <a:tcPr marL="9525" marR="9525" marT="9525" marB="0"/>
                </a:tc>
                <a:tc>
                  <a:txBody>
                    <a:bodyPr/>
                    <a:lstStyle/>
                    <a:p>
                      <a:pPr algn="ctr" fontAlgn="t"/>
                      <a:r>
                        <a:rPr lang="en-US" sz="1600" u="none" strike="noStrike">
                          <a:effectLst/>
                        </a:rPr>
                        <a:t> 2016/17 </a:t>
                      </a:r>
                      <a:endParaRPr lang="en-US" sz="1600" b="1" i="0" u="none" strike="noStrike">
                        <a:solidFill>
                          <a:srgbClr val="000000"/>
                        </a:solidFill>
                        <a:effectLst/>
                        <a:latin typeface="Arial" panose="020B0604020202020204" pitchFamily="34" charset="0"/>
                      </a:endParaRPr>
                    </a:p>
                  </a:txBody>
                  <a:tcPr marL="9525" marR="9525" marT="9525" marB="0"/>
                </a:tc>
                <a:tc>
                  <a:txBody>
                    <a:bodyPr/>
                    <a:lstStyle/>
                    <a:p>
                      <a:pPr algn="ctr" fontAlgn="t"/>
                      <a:r>
                        <a:rPr lang="en-US" sz="1600" u="none" strike="noStrike">
                          <a:effectLst/>
                        </a:rPr>
                        <a:t> 2017/18 </a:t>
                      </a:r>
                      <a:endParaRPr lang="en-US" sz="1600" b="1" i="0" u="none" strike="noStrike">
                        <a:solidFill>
                          <a:srgbClr val="000000"/>
                        </a:solidFill>
                        <a:effectLst/>
                        <a:latin typeface="Arial" panose="020B0604020202020204" pitchFamily="34" charset="0"/>
                      </a:endParaRPr>
                    </a:p>
                  </a:txBody>
                  <a:tcPr marL="9525" marR="9525" marT="9525" marB="0"/>
                </a:tc>
                <a:tc>
                  <a:txBody>
                    <a:bodyPr/>
                    <a:lstStyle/>
                    <a:p>
                      <a:pPr algn="ctr" fontAlgn="t"/>
                      <a:r>
                        <a:rPr lang="en-US" sz="1600" u="none" strike="noStrike">
                          <a:effectLst/>
                        </a:rPr>
                        <a:t> 2018/19 </a:t>
                      </a:r>
                      <a:endParaRPr lang="en-US" sz="1600" b="1" i="0" u="none" strike="noStrike">
                        <a:solidFill>
                          <a:srgbClr val="000000"/>
                        </a:solidFill>
                        <a:effectLst/>
                        <a:latin typeface="Arial" panose="020B0604020202020204" pitchFamily="34" charset="0"/>
                      </a:endParaRPr>
                    </a:p>
                  </a:txBody>
                  <a:tcPr marL="9525" marR="9525" marT="9525" marB="0"/>
                </a:tc>
                <a:tc>
                  <a:txBody>
                    <a:bodyPr/>
                    <a:lstStyle/>
                    <a:p>
                      <a:pPr algn="ctr" fontAlgn="t"/>
                      <a:r>
                        <a:rPr lang="en-US" sz="1600" u="none" strike="noStrike" dirty="0">
                          <a:effectLst/>
                        </a:rPr>
                        <a:t> 2019/20 </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u="none" strike="noStrike" dirty="0" smtClean="0">
                          <a:effectLst/>
                        </a:rPr>
                        <a:t>2020/21</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u="none" strike="noStrike">
                          <a:effectLst/>
                        </a:rPr>
                        <a:t> MTEF budget cut </a:t>
                      </a:r>
                      <a:endParaRPr lang="en-US" sz="1600" b="1" i="0" u="none" strike="noStrike">
                        <a:solidFill>
                          <a:srgbClr val="000000"/>
                        </a:solidFill>
                        <a:effectLst/>
                        <a:latin typeface="Arial" panose="020B0604020202020204" pitchFamily="34" charset="0"/>
                      </a:endParaRPr>
                    </a:p>
                  </a:txBody>
                  <a:tcPr marL="9525" marR="9525" marT="9525" marB="0"/>
                </a:tc>
              </a:tr>
              <a:tr h="275601">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r>
                        <a:rPr lang="en-US" sz="1600" b="1" u="none" strike="noStrike" dirty="0">
                          <a:effectLst/>
                        </a:rPr>
                        <a:t> R'000 </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b="1" u="none" strike="noStrike" dirty="0" smtClean="0">
                          <a:effectLst/>
                        </a:rPr>
                        <a:t>R'000</a:t>
                      </a:r>
                      <a:endParaRPr lang="en-US" sz="16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Arial" panose="020B0604020202020204" pitchFamily="34" charset="0"/>
                      </a:endParaRPr>
                    </a:p>
                  </a:txBody>
                  <a:tcPr marL="9525" marR="9525" marT="9525" marB="0"/>
                </a:tc>
              </a:tr>
              <a:tr h="498837">
                <a:tc>
                  <a:txBody>
                    <a:bodyPr/>
                    <a:lstStyle/>
                    <a:p>
                      <a:pPr algn="l" fontAlgn="b"/>
                      <a:r>
                        <a:rPr lang="en-US" sz="1600" u="none" strike="noStrike">
                          <a:effectLst/>
                        </a:rPr>
                        <a:t>Preliminary allocation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3,634,652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3,790,172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4,013,347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4,246,121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4,338,531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n-ZA" sz="1600" b="0" i="0" u="none" strike="noStrike" dirty="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4,518,719 </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tr>
              <a:tr h="275601">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r>
              <a:tr h="490824">
                <a:tc>
                  <a:txBody>
                    <a:bodyPr/>
                    <a:lstStyle/>
                    <a:p>
                      <a:pPr algn="l" fontAlgn="b"/>
                      <a:r>
                        <a:rPr lang="en-US" sz="1600" u="none" strike="noStrike" dirty="0">
                          <a:effectLst/>
                        </a:rPr>
                        <a:t>Adjustments:</a:t>
                      </a:r>
                      <a:endParaRPr lang="en-US" sz="16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(110,000)</a:t>
                      </a:r>
                      <a:endParaRPr lang="en-US" sz="1600" b="0" i="1" u="none" strike="noStrike" dirty="0">
                        <a:solidFill>
                          <a:srgbClr val="FF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(400,724)</a:t>
                      </a:r>
                      <a:endParaRPr lang="en-US" sz="1600" b="0" i="1" u="none" strike="noStrike" dirty="0">
                        <a:solidFill>
                          <a:srgbClr val="FF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(331 093)</a:t>
                      </a:r>
                      <a:endParaRPr lang="en-US" sz="1600" b="0" i="1" u="none" strike="noStrike" dirty="0">
                        <a:solidFill>
                          <a:srgbClr val="FF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(236,631)</a:t>
                      </a:r>
                      <a:endParaRPr lang="en-US" sz="1600" b="0" i="1" u="none" strike="noStrike" dirty="0">
                        <a:solidFill>
                          <a:srgbClr val="FF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(105,385)</a:t>
                      </a:r>
                      <a:endParaRPr lang="en-US" sz="1600" b="0" i="1" u="none" strike="noStrike" dirty="0">
                        <a:solidFill>
                          <a:srgbClr val="FF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smtClean="0">
                          <a:solidFill>
                            <a:schemeClr val="tx1"/>
                          </a:solidFill>
                          <a:effectLst/>
                          <a:latin typeface="Calibri" panose="020F0502020204030204" pitchFamily="34" charset="0"/>
                        </a:rPr>
                        <a:t>(53,000)</a:t>
                      </a:r>
                      <a:endParaRPr lang="en-US" sz="1600" b="0" i="0" u="none" strike="noStrike" dirty="0">
                        <a:solidFill>
                          <a:schemeClr val="tx1"/>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smtClean="0">
                          <a:solidFill>
                            <a:srgbClr val="FF0000"/>
                          </a:solidFill>
                          <a:effectLst/>
                        </a:rPr>
                        <a:t>(1,236,833)</a:t>
                      </a:r>
                      <a:endParaRPr lang="en-US" sz="1600" b="1" i="0" u="none" strike="noStrike" dirty="0">
                        <a:solidFill>
                          <a:srgbClr val="FF0000"/>
                        </a:solidFill>
                        <a:effectLst/>
                        <a:latin typeface="Calibri" panose="020F0502020204030204" pitchFamily="34" charset="0"/>
                      </a:endParaRPr>
                    </a:p>
                  </a:txBody>
                  <a:tcPr marL="9525" marR="9525" marT="9525" marB="0" anchor="b"/>
                </a:tc>
              </a:tr>
              <a:tr h="490824">
                <a:tc>
                  <a:txBody>
                    <a:bodyPr/>
                    <a:lstStyle/>
                    <a:p>
                      <a:pPr algn="l" fontAlgn="b"/>
                      <a:r>
                        <a:rPr lang="en-US" sz="1600" u="none" strike="noStrike" dirty="0">
                          <a:effectLst/>
                        </a:rPr>
                        <a:t>Baseline reductions</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solidFill>
                            <a:srgbClr val="FF0000"/>
                          </a:solidFill>
                          <a:effectLst/>
                        </a:rPr>
                        <a:t>                     (50,000)</a:t>
                      </a:r>
                      <a:endParaRPr lang="en-US"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solidFill>
                            <a:srgbClr val="FF0000"/>
                          </a:solidFill>
                          <a:effectLst/>
                        </a:rPr>
                        <a:t>          (103,713)</a:t>
                      </a:r>
                      <a:endParaRPr lang="en-US" sz="1600" b="0" i="0" u="none" strike="noStrike" dirty="0">
                        <a:solidFill>
                          <a:srgbClr val="FF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solidFill>
                            <a:srgbClr val="FF0000"/>
                          </a:solidFill>
                          <a:effectLst/>
                        </a:rPr>
                        <a:t>    (112,227)</a:t>
                      </a:r>
                      <a:endParaRPr lang="en-US" sz="1600" b="0" i="0" u="none" strike="noStrike" dirty="0">
                        <a:solidFill>
                          <a:srgbClr val="FF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solidFill>
                            <a:srgbClr val="FF0000"/>
                          </a:solidFill>
                          <a:effectLst/>
                        </a:rPr>
                        <a:t>    (111,929)</a:t>
                      </a:r>
                      <a:endParaRPr lang="en-US" sz="1600" b="0" i="0" u="none" strike="noStrike" dirty="0">
                        <a:solidFill>
                          <a:srgbClr val="FF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solidFill>
                            <a:srgbClr val="FF0000"/>
                          </a:solidFill>
                          <a:effectLst/>
                        </a:rPr>
                        <a:t> </a:t>
                      </a:r>
                      <a:endParaRPr lang="en-US" sz="1600" b="0" i="0" u="none" strike="noStrike" dirty="0">
                        <a:solidFill>
                          <a:srgbClr val="FF0000"/>
                        </a:solidFill>
                        <a:effectLst/>
                        <a:latin typeface="Calibri" panose="020F0502020204030204" pitchFamily="34" charset="0"/>
                      </a:endParaRP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endParaRPr lang="en-US"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 </a:t>
                      </a:r>
                      <a:endParaRPr lang="en-US" sz="16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r>
              <a:tr h="490824">
                <a:tc>
                  <a:txBody>
                    <a:bodyPr/>
                    <a:lstStyle/>
                    <a:p>
                      <a:pPr algn="l" fontAlgn="b"/>
                      <a:r>
                        <a:rPr lang="en-US" sz="1600" u="none" strike="noStrike" dirty="0">
                          <a:effectLst/>
                        </a:rPr>
                        <a:t>Augmentation</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solidFill>
                            <a:srgbClr val="FF0000"/>
                          </a:solidFill>
                          <a:effectLst/>
                        </a:rPr>
                        <a:t> </a:t>
                      </a:r>
                      <a:endParaRPr lang="en-US"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a:solidFill>
                            <a:srgbClr val="FF0000"/>
                          </a:solidFill>
                          <a:effectLst/>
                        </a:rPr>
                        <a:t>          (250,000)</a:t>
                      </a:r>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solidFill>
                            <a:srgbClr val="FF0000"/>
                          </a:solidFill>
                          <a:effectLst/>
                        </a:rPr>
                        <a:t>(190,394)</a:t>
                      </a:r>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solidFill>
                            <a:srgbClr val="FF0000"/>
                          </a:solidFill>
                          <a:effectLst/>
                        </a:rPr>
                        <a:t>(98,967)</a:t>
                      </a:r>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solidFill>
                            <a:srgbClr val="FF0000"/>
                          </a:solidFill>
                          <a:effectLst/>
                        </a:rPr>
                        <a:t>(105,385)</a:t>
                      </a:r>
                      <a:endParaRPr lang="en-US" sz="1600" b="0" i="0" u="none" strike="noStrike" dirty="0">
                        <a:solidFill>
                          <a:srgbClr val="FF0000"/>
                        </a:solidFill>
                        <a:effectLst/>
                        <a:latin typeface="Calibri" panose="020F0502020204030204" pitchFamily="34" charset="0"/>
                      </a:endParaRPr>
                    </a:p>
                  </a:txBody>
                  <a:tcPr marL="9525" marR="9525" marT="9525" marB="0" anchor="b">
                    <a:lnR w="12700" cap="flat" cmpd="sng" algn="ctr">
                      <a:solidFill>
                        <a:schemeClr val="bg1"/>
                      </a:solidFill>
                      <a:prstDash val="solid"/>
                      <a:round/>
                      <a:headEnd type="none" w="med" len="med"/>
                      <a:tailEnd type="none" w="med" len="med"/>
                    </a:lnR>
                  </a:tcPr>
                </a:tc>
                <a:tc>
                  <a:txBody>
                    <a:bodyPr/>
                    <a:lstStyle/>
                    <a:p>
                      <a:pPr algn="r" fontAlgn="b"/>
                      <a:r>
                        <a:rPr lang="en-US" sz="1600" b="0" i="0" u="none" strike="noStrike" dirty="0" smtClean="0">
                          <a:solidFill>
                            <a:srgbClr val="FF0000"/>
                          </a:solidFill>
                          <a:effectLst/>
                          <a:latin typeface="Calibri" panose="020F0502020204030204" pitchFamily="34" charset="0"/>
                        </a:rPr>
                        <a:t>(53,00)</a:t>
                      </a:r>
                      <a:endParaRPr lang="en-US"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r>
              <a:tr h="490824">
                <a:tc>
                  <a:txBody>
                    <a:bodyPr/>
                    <a:lstStyle/>
                    <a:p>
                      <a:pPr algn="l" fontAlgn="b"/>
                      <a:r>
                        <a:rPr lang="en-US" sz="1600" u="none" strike="noStrike" dirty="0">
                          <a:effectLst/>
                        </a:rPr>
                        <a:t>DPW Capital</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solidFill>
                            <a:srgbClr val="FF0000"/>
                          </a:solidFill>
                          <a:effectLst/>
                        </a:rPr>
                        <a:t>                     (60,000)</a:t>
                      </a:r>
                      <a:endParaRPr lang="en-US"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1600" u="none" strike="noStrike" dirty="0">
                          <a:solidFill>
                            <a:srgbClr val="FF0000"/>
                          </a:solidFill>
                          <a:effectLst/>
                        </a:rPr>
                        <a:t>             (91,966)</a:t>
                      </a:r>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rgbClr val="FF0000"/>
                          </a:solidFill>
                          <a:effectLst/>
                        </a:rPr>
                        <a:t>      (76,000)</a:t>
                      </a:r>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rgbClr val="FF0000"/>
                          </a:solidFill>
                          <a:effectLst/>
                        </a:rPr>
                        <a:t>      (76,000)</a:t>
                      </a:r>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rgbClr val="FF0000"/>
                          </a:solidFill>
                          <a:effectLst/>
                        </a:rPr>
                        <a:t> </a:t>
                      </a:r>
                      <a:endParaRPr lang="en-US" sz="1600" b="0" i="0" u="none" strike="noStrike" dirty="0">
                        <a:solidFill>
                          <a:srgbClr val="FF0000"/>
                        </a:solidFill>
                        <a:effectLst/>
                        <a:latin typeface="Calibri" panose="020F0502020204030204" pitchFamily="34" charset="0"/>
                      </a:endParaRPr>
                    </a:p>
                  </a:txBody>
                  <a:tcPr marL="9525" marR="9525" marT="9525" marB="0" anchor="b">
                    <a:lnR w="12700" cap="flat" cmpd="sng" algn="ctr">
                      <a:solidFill>
                        <a:schemeClr val="bg1"/>
                      </a:solidFill>
                      <a:prstDash val="solid"/>
                      <a:round/>
                      <a:headEnd type="none" w="med" len="med"/>
                      <a:tailEnd type="none" w="med" len="med"/>
                    </a:lnR>
                  </a:tcPr>
                </a:tc>
                <a:tc>
                  <a:txBody>
                    <a:bodyPr/>
                    <a:lstStyle/>
                    <a:p>
                      <a:pPr algn="r" fontAlgn="b"/>
                      <a:endParaRPr lang="en-US"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r>
              <a:tr h="490824">
                <a:tc>
                  <a:txBody>
                    <a:bodyPr/>
                    <a:lstStyle/>
                    <a:p>
                      <a:pPr algn="l" fontAlgn="b"/>
                      <a:r>
                        <a:rPr lang="en-US" sz="1600" u="none" strike="noStrike" dirty="0">
                          <a:effectLst/>
                        </a:rPr>
                        <a:t>BIU/ SCM/ SIU</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44,955 </a:t>
                      </a:r>
                      <a:endParaRPr lang="en-US"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47,528 </a:t>
                      </a:r>
                      <a:endParaRPr lang="en-US"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50,265 </a:t>
                      </a:r>
                      <a:endParaRPr lang="en-US"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r>
              <a:tr h="275601">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tr>
              <a:tr h="498837">
                <a:tc>
                  <a:txBody>
                    <a:bodyPr/>
                    <a:lstStyle/>
                    <a:p>
                      <a:pPr algn="l" fontAlgn="b"/>
                      <a:r>
                        <a:rPr lang="en-US" sz="1600" u="none" strike="noStrike" dirty="0">
                          <a:effectLst/>
                        </a:rPr>
                        <a:t>Revised allocation</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3,524,652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3,389,448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3,682,254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4,009,490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smtClean="0">
                          <a:effectLst/>
                        </a:rPr>
                        <a:t>4,233,146</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smtClean="0">
                          <a:solidFill>
                            <a:srgbClr val="000000"/>
                          </a:solidFill>
                          <a:effectLst/>
                          <a:latin typeface="Calibri" panose="020F0502020204030204" pitchFamily="34" charset="0"/>
                        </a:rPr>
                        <a:t>4,465,719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03384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165601" y="6356356"/>
            <a:ext cx="3860800" cy="365125"/>
          </a:xfrm>
        </p:spPr>
        <p:txBody>
          <a:bodyPr/>
          <a:lstStyle/>
          <a:p>
            <a:r>
              <a:rPr lang="en-US" smtClean="0"/>
              <a:t>PMTE 2017/18 APP</a:t>
            </a:r>
            <a:endParaRPr lang="en-US" dirty="0"/>
          </a:p>
        </p:txBody>
      </p:sp>
      <p:sp>
        <p:nvSpPr>
          <p:cNvPr id="3" name="Slide Number Placeholder 2"/>
          <p:cNvSpPr>
            <a:spLocks noGrp="1"/>
          </p:cNvSpPr>
          <p:nvPr>
            <p:ph type="sldNum" sz="quarter" idx="12"/>
          </p:nvPr>
        </p:nvSpPr>
        <p:spPr/>
        <p:txBody>
          <a:bodyPr/>
          <a:lstStyle/>
          <a:p>
            <a:fld id="{807AF72E-B1A0-4A08-AC4A-89DDD0E3DC36}" type="slidenum">
              <a:rPr lang="en-US" smtClean="0"/>
              <a:pPr/>
              <a:t>11</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1828800"/>
            <a:ext cx="2743200" cy="261610"/>
          </a:xfrm>
          <a:prstGeom prst="rect">
            <a:avLst/>
          </a:prstGeom>
          <a:noFill/>
        </p:spPr>
        <p:txBody>
          <a:bodyPr wrap="square" rtlCol="0">
            <a:spAutoFit/>
          </a:bodyPr>
          <a:lstStyle/>
          <a:p>
            <a:r>
              <a:rPr lang="en-ZA" sz="1100" b="1" dirty="0" smtClean="0">
                <a:solidFill>
                  <a:schemeClr val="accent6">
                    <a:lumMod val="75000"/>
                  </a:schemeClr>
                </a:solidFill>
              </a:rPr>
              <a:t>PROPERTY MANAGEMENT TRADING ENTITY</a:t>
            </a:r>
            <a:endParaRPr lang="en-ZA" sz="1100" b="1" dirty="0">
              <a:solidFill>
                <a:schemeClr val="accent6">
                  <a:lumMod val="75000"/>
                </a:schemeClr>
              </a:solidFill>
            </a:endParaRPr>
          </a:p>
        </p:txBody>
      </p:sp>
      <p:pic>
        <p:nvPicPr>
          <p:cNvPr id="9" name="Picture 8" descr="PMTE PPT cover.png"/>
          <p:cNvPicPr>
            <a:picLocks noChangeAspect="1"/>
          </p:cNvPicPr>
          <p:nvPr/>
        </p:nvPicPr>
        <p:blipFill rotWithShape="1">
          <a:blip r:embed="rId3">
            <a:extLst>
              <a:ext uri="{28A0092B-C50C-407E-A947-70E740481C1C}">
                <a14:useLocalDpi xmlns:a14="http://schemas.microsoft.com/office/drawing/2010/main" val="0"/>
              </a:ext>
            </a:extLst>
          </a:blip>
          <a:srcRect l="8934" r="45625"/>
          <a:stretch/>
        </p:blipFill>
        <p:spPr>
          <a:xfrm>
            <a:off x="6651812" y="28074"/>
            <a:ext cx="5540188" cy="6858000"/>
          </a:xfrm>
          <a:prstGeom prst="rect">
            <a:avLst/>
          </a:prstGeom>
        </p:spPr>
      </p:pic>
      <p:pic>
        <p:nvPicPr>
          <p:cNvPr id="12" name="Picture 11"/>
          <p:cNvPicPr>
            <a:picLocks noChangeAspect="1"/>
          </p:cNvPicPr>
          <p:nvPr/>
        </p:nvPicPr>
        <p:blipFill>
          <a:blip r:embed="rId4"/>
          <a:stretch>
            <a:fillRect/>
          </a:stretch>
        </p:blipFill>
        <p:spPr>
          <a:xfrm>
            <a:off x="0" y="2819400"/>
            <a:ext cx="10812173" cy="3087872"/>
          </a:xfrm>
          <a:prstGeom prst="rect">
            <a:avLst/>
          </a:prstGeom>
        </p:spPr>
      </p:pic>
      <p:sp>
        <p:nvSpPr>
          <p:cNvPr id="13" name="Rectangle 12"/>
          <p:cNvSpPr/>
          <p:nvPr/>
        </p:nvSpPr>
        <p:spPr>
          <a:xfrm>
            <a:off x="-19050" y="5334000"/>
            <a:ext cx="12192000" cy="1524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spTree>
    <p:extLst>
      <p:ext uri="{BB962C8B-B14F-4D97-AF65-F5344CB8AC3E}">
        <p14:creationId xmlns:p14="http://schemas.microsoft.com/office/powerpoint/2010/main" val="2576810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sz="2600" dirty="0"/>
              <a:t>CONSTITUTIONAL AND LEGISLATIVE MANDATE</a:t>
            </a:r>
          </a:p>
        </p:txBody>
      </p:sp>
      <p:sp>
        <p:nvSpPr>
          <p:cNvPr id="4" name="Rectangle 92"/>
          <p:cNvSpPr>
            <a:spLocks noChangeArrowheads="1"/>
          </p:cNvSpPr>
          <p:nvPr/>
        </p:nvSpPr>
        <p:spPr bwMode="auto">
          <a:xfrm>
            <a:off x="381000" y="1143000"/>
            <a:ext cx="114300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defTabSz="914400">
              <a:defRPr/>
            </a:pPr>
            <a:r>
              <a:rPr lang="en-GB" sz="1500" b="1" dirty="0">
                <a:solidFill>
                  <a:prstClr val="black"/>
                </a:solidFill>
                <a:ea typeface="Arial Unicode MS" pitchFamily="34" charset="-128"/>
                <a:cs typeface="Arial" panose="020B0604020202020204" pitchFamily="34" charset="0"/>
              </a:rPr>
              <a:t>Constitutional mandate:</a:t>
            </a:r>
          </a:p>
          <a:p>
            <a:pPr algn="just" defTabSz="914400">
              <a:defRPr/>
            </a:pPr>
            <a:r>
              <a:rPr lang="en-GB" sz="1500" dirty="0">
                <a:solidFill>
                  <a:prstClr val="black"/>
                </a:solidFill>
                <a:ea typeface="Arial Unicode MS" pitchFamily="34" charset="-128"/>
                <a:cs typeface="Arial" panose="020B0604020202020204" pitchFamily="34" charset="0"/>
              </a:rPr>
              <a:t>The Constitutional mandate is provided for in Schedule 4, Part A, of the Constitution of the Republic of South Africa: Functional Areas of Concurrent National and Provincial Legislative Competence.</a:t>
            </a:r>
          </a:p>
          <a:p>
            <a:pPr algn="just" defTabSz="914400">
              <a:defRPr/>
            </a:pPr>
            <a:endParaRPr lang="en-GB" sz="1500" dirty="0">
              <a:solidFill>
                <a:prstClr val="black"/>
              </a:solidFill>
              <a:ea typeface="Arial Unicode MS" pitchFamily="34" charset="-128"/>
              <a:cs typeface="Arial" panose="020B0604020202020204" pitchFamily="34" charset="0"/>
            </a:endParaRPr>
          </a:p>
          <a:p>
            <a:pPr algn="just" defTabSz="914400">
              <a:defRPr/>
            </a:pPr>
            <a:r>
              <a:rPr lang="en-GB" sz="1500" b="1" dirty="0">
                <a:solidFill>
                  <a:prstClr val="black"/>
                </a:solidFill>
                <a:ea typeface="Arial Unicode MS" pitchFamily="34" charset="-128"/>
                <a:cs typeface="Arial" panose="020B0604020202020204" pitchFamily="34" charset="0"/>
              </a:rPr>
              <a:t>Legislative mandate</a:t>
            </a:r>
          </a:p>
          <a:p>
            <a:pPr algn="just" defTabSz="914400">
              <a:defRPr/>
            </a:pPr>
            <a:r>
              <a:rPr lang="en-ZA" sz="1500" dirty="0">
                <a:solidFill>
                  <a:prstClr val="black"/>
                </a:solidFill>
                <a:ea typeface="Arial Unicode MS" pitchFamily="34" charset="-128"/>
                <a:cs typeface="Arial" panose="020B0604020202020204" pitchFamily="34" charset="0"/>
              </a:rPr>
              <a:t>The legislative mandates of the Department are underpinned by the following Acts:</a:t>
            </a: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Government </a:t>
            </a:r>
            <a:r>
              <a:rPr lang="en-ZA" sz="1500" dirty="0">
                <a:solidFill>
                  <a:prstClr val="black"/>
                </a:solidFill>
                <a:ea typeface="Arial Unicode MS" pitchFamily="34" charset="-128"/>
                <a:cs typeface="Arial" panose="020B0604020202020204" pitchFamily="34" charset="0"/>
              </a:rPr>
              <a:t>Immovable Asset Management Act, 2007 (Act No. 19 of 2007);  </a:t>
            </a: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Construction </a:t>
            </a:r>
            <a:r>
              <a:rPr lang="en-ZA" sz="1500" dirty="0">
                <a:solidFill>
                  <a:prstClr val="black"/>
                </a:solidFill>
                <a:ea typeface="Arial Unicode MS" pitchFamily="34" charset="-128"/>
                <a:cs typeface="Arial" panose="020B0604020202020204" pitchFamily="34" charset="0"/>
              </a:rPr>
              <a:t>Industry Development Board Act, 2000 (Act No. 38 of 2000</a:t>
            </a:r>
            <a:r>
              <a:rPr lang="en-ZA" sz="1500" dirty="0" smtClean="0">
                <a:solidFill>
                  <a:prstClr val="black"/>
                </a:solidFill>
                <a:ea typeface="Arial Unicode MS" pitchFamily="34" charset="-128"/>
                <a:cs typeface="Arial" panose="020B0604020202020204" pitchFamily="34" charset="0"/>
              </a:rPr>
              <a:t>);</a:t>
            </a:r>
            <a:endParaRPr lang="en-ZA" sz="1500" dirty="0">
              <a:solidFill>
                <a:prstClr val="black"/>
              </a:solidFill>
              <a:ea typeface="Arial Unicode MS" pitchFamily="34" charset="-128"/>
              <a:cs typeface="Arial" panose="020B0604020202020204" pitchFamily="34" charset="0"/>
            </a:endParaRP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Council </a:t>
            </a:r>
            <a:r>
              <a:rPr lang="en-ZA" sz="1500" dirty="0">
                <a:solidFill>
                  <a:prstClr val="black"/>
                </a:solidFill>
                <a:ea typeface="Arial Unicode MS" pitchFamily="34" charset="-128"/>
                <a:cs typeface="Arial" panose="020B0604020202020204" pitchFamily="34" charset="0"/>
              </a:rPr>
              <a:t>for the Built Environment Act, 2000 (Act No. 43 of 2000</a:t>
            </a:r>
            <a:r>
              <a:rPr lang="en-ZA" sz="1500" dirty="0" smtClean="0">
                <a:solidFill>
                  <a:prstClr val="black"/>
                </a:solidFill>
                <a:ea typeface="Arial Unicode MS" pitchFamily="34" charset="-128"/>
                <a:cs typeface="Arial" panose="020B0604020202020204" pitchFamily="34" charset="0"/>
              </a:rPr>
              <a:t>);</a:t>
            </a:r>
            <a:endParaRPr lang="en-ZA" sz="1500" dirty="0">
              <a:solidFill>
                <a:prstClr val="black"/>
              </a:solidFill>
              <a:ea typeface="Arial Unicode MS" pitchFamily="34" charset="-128"/>
              <a:cs typeface="Arial" panose="020B0604020202020204" pitchFamily="34" charset="0"/>
            </a:endParaRP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Professional </a:t>
            </a:r>
            <a:r>
              <a:rPr lang="en-ZA" sz="1500" dirty="0">
                <a:solidFill>
                  <a:prstClr val="black"/>
                </a:solidFill>
                <a:ea typeface="Arial Unicode MS" pitchFamily="34" charset="-128"/>
                <a:cs typeface="Arial" panose="020B0604020202020204" pitchFamily="34" charset="0"/>
              </a:rPr>
              <a:t>Council Acts that regulate the six Built Environment Professions (BEPs</a:t>
            </a:r>
            <a:r>
              <a:rPr lang="en-ZA" sz="1500" dirty="0" smtClean="0">
                <a:solidFill>
                  <a:prstClr val="black"/>
                </a:solidFill>
                <a:ea typeface="Arial Unicode MS" pitchFamily="34" charset="-128"/>
                <a:cs typeface="Arial" panose="020B0604020202020204" pitchFamily="34" charset="0"/>
              </a:rPr>
              <a:t>);</a:t>
            </a: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The Agrément South Africa Act, 2015 (Act No. 11 of 2015);</a:t>
            </a:r>
            <a:endParaRPr lang="en-ZA" sz="1500" dirty="0">
              <a:solidFill>
                <a:prstClr val="black"/>
              </a:solidFill>
              <a:ea typeface="Arial Unicode MS" pitchFamily="34" charset="-128"/>
              <a:cs typeface="Arial" panose="020B0604020202020204" pitchFamily="34" charset="0"/>
            </a:endParaRP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Public </a:t>
            </a:r>
            <a:r>
              <a:rPr lang="en-ZA" sz="1500" dirty="0">
                <a:solidFill>
                  <a:prstClr val="black"/>
                </a:solidFill>
                <a:ea typeface="Arial Unicode MS" pitchFamily="34" charset="-128"/>
                <a:cs typeface="Arial" panose="020B0604020202020204" pitchFamily="34" charset="0"/>
              </a:rPr>
              <a:t>Finance Management Act, 1999 (Act No. 1 of 1999).  </a:t>
            </a:r>
          </a:p>
          <a:p>
            <a:pPr algn="just" defTabSz="914400">
              <a:lnSpc>
                <a:spcPct val="120000"/>
              </a:lnSpc>
              <a:defRPr/>
            </a:pPr>
            <a:r>
              <a:rPr lang="en-ZA" sz="1500" i="1" dirty="0" smtClean="0">
                <a:solidFill>
                  <a:prstClr val="black"/>
                </a:solidFill>
                <a:ea typeface="Arial Unicode MS" pitchFamily="34" charset="-128"/>
                <a:cs typeface="Arial" panose="020B0604020202020204" pitchFamily="34" charset="0"/>
              </a:rPr>
              <a:t>(Other </a:t>
            </a:r>
            <a:r>
              <a:rPr lang="en-ZA" sz="1500" i="1" dirty="0">
                <a:solidFill>
                  <a:prstClr val="black"/>
                </a:solidFill>
                <a:ea typeface="Arial Unicode MS" pitchFamily="34" charset="-128"/>
                <a:cs typeface="Arial" panose="020B0604020202020204" pitchFamily="34" charset="0"/>
              </a:rPr>
              <a:t>Acts </a:t>
            </a:r>
            <a:r>
              <a:rPr lang="en-ZA" sz="1500" i="1" dirty="0" smtClean="0">
                <a:solidFill>
                  <a:prstClr val="black"/>
                </a:solidFill>
                <a:ea typeface="Arial Unicode MS" pitchFamily="34" charset="-128"/>
                <a:cs typeface="Arial" panose="020B0604020202020204" pitchFamily="34" charset="0"/>
              </a:rPr>
              <a:t>are listed </a:t>
            </a:r>
            <a:r>
              <a:rPr lang="en-ZA" sz="1500" i="1" dirty="0">
                <a:solidFill>
                  <a:prstClr val="black"/>
                </a:solidFill>
                <a:ea typeface="Arial Unicode MS" pitchFamily="34" charset="-128"/>
                <a:cs typeface="Arial" panose="020B0604020202020204" pitchFamily="34" charset="0"/>
              </a:rPr>
              <a:t>in Annexure A </a:t>
            </a:r>
            <a:r>
              <a:rPr lang="en-ZA" sz="1500" i="1" dirty="0" smtClean="0">
                <a:solidFill>
                  <a:prstClr val="black"/>
                </a:solidFill>
                <a:ea typeface="Arial Unicode MS" pitchFamily="34" charset="-128"/>
                <a:cs typeface="Arial" panose="020B0604020202020204" pitchFamily="34" charset="0"/>
              </a:rPr>
              <a:t>of the Strategic Plan and Annual Performance Plan)</a:t>
            </a:r>
            <a:endParaRPr lang="en-ZA" sz="1500" i="1" dirty="0">
              <a:solidFill>
                <a:prstClr val="black"/>
              </a:solidFill>
              <a:ea typeface="Arial Unicode MS" pitchFamily="34" charset="-128"/>
              <a:cs typeface="Arial" panose="020B0604020202020204" pitchFamily="34" charset="0"/>
            </a:endParaRPr>
          </a:p>
          <a:p>
            <a:pPr algn="just" defTabSz="914400">
              <a:defRPr/>
            </a:pPr>
            <a:endParaRPr lang="en-US" sz="1500" dirty="0">
              <a:solidFill>
                <a:srgbClr val="FF0000"/>
              </a:solidFill>
              <a:ea typeface="Arial Unicode MS" pitchFamily="34" charset="-128"/>
              <a:cs typeface="Arial" panose="020B0604020202020204" pitchFamily="34" charset="0"/>
            </a:endParaRPr>
          </a:p>
          <a:p>
            <a:pPr algn="just" defTabSz="914400">
              <a:defRPr/>
            </a:pPr>
            <a:r>
              <a:rPr lang="en-US" sz="1500" b="1" dirty="0">
                <a:solidFill>
                  <a:prstClr val="black"/>
                </a:solidFill>
                <a:ea typeface="Arial Unicode MS" pitchFamily="34" charset="-128"/>
                <a:cs typeface="Arial" panose="020B0604020202020204" pitchFamily="34" charset="0"/>
              </a:rPr>
              <a:t>Policy mandates</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DPW White Paper: Public Works, Towards the 21st Century, 1997</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DPW White Paper: Creating an Enabling Environment for Reconstruction, Growth and Development in the Construction Industry, 1999</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Construction Sector Transformation Charter, 2006</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Property Sector Transformation Charter, 2007</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DPW Broad-based Black Economic Empowerment Strategy, 2006</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Property Management Strategy on BBBEE, Job Creation and Poverty Alleviation, 2007</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Green Building Framework, 2011</a:t>
            </a:r>
          </a:p>
          <a:p>
            <a:pPr algn="just" defTabSz="914400">
              <a:defRPr/>
            </a:pPr>
            <a:endParaRPr lang="en-US" sz="1500" dirty="0">
              <a:solidFill>
                <a:prstClr val="black"/>
              </a:solidFill>
              <a:ea typeface="Arial Unicode MS" pitchFamily="34" charset="-128"/>
              <a:cs typeface="Arial" panose="020B0604020202020204" pitchFamily="34" charset="0"/>
            </a:endParaRPr>
          </a:p>
          <a:p>
            <a:pPr marL="285750" indent="-285750" algn="just" defTabSz="914400">
              <a:buFont typeface="Arial" panose="020B0604020202020204" pitchFamily="34" charset="0"/>
              <a:buChar char="•"/>
              <a:defRPr/>
            </a:pPr>
            <a:endParaRPr lang="en-GB" sz="1500" dirty="0">
              <a:solidFill>
                <a:prstClr val="black"/>
              </a:solidFill>
              <a:ea typeface="Arial Unicode MS" pitchFamily="34" charset="-128"/>
              <a:cs typeface="Arial" panose="020B0604020202020204" pitchFamily="34" charset="0"/>
            </a:endParaRPr>
          </a:p>
        </p:txBody>
      </p:sp>
      <p:sp>
        <p:nvSpPr>
          <p:cNvPr id="5"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31737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13</a:t>
            </a:fld>
            <a:endParaRPr lang="en-US">
              <a:solidFill>
                <a:prstClr val="black">
                  <a:tint val="75000"/>
                </a:prstClr>
              </a:solidFill>
            </a:endParaRPr>
          </a:p>
        </p:txBody>
      </p:sp>
      <p:sp>
        <p:nvSpPr>
          <p:cNvPr id="3" name="Title 2"/>
          <p:cNvSpPr>
            <a:spLocks noGrp="1"/>
          </p:cNvSpPr>
          <p:nvPr>
            <p:ph type="title"/>
          </p:nvPr>
        </p:nvSpPr>
        <p:spPr>
          <a:xfrm>
            <a:off x="0" y="31216"/>
            <a:ext cx="8229599" cy="1187983"/>
          </a:xfrm>
        </p:spPr>
        <p:txBody>
          <a:bodyPr>
            <a:normAutofit/>
          </a:bodyPr>
          <a:lstStyle/>
          <a:p>
            <a:r>
              <a:rPr lang="en-ZA" sz="2600" dirty="0">
                <a:ea typeface="Tahoma" pitchFamily="34" charset="0"/>
              </a:rPr>
              <a:t>STRATEGIC OVERVIEW</a:t>
            </a:r>
          </a:p>
        </p:txBody>
      </p:sp>
      <p:grpSp>
        <p:nvGrpSpPr>
          <p:cNvPr id="36" name="Group 35"/>
          <p:cNvGrpSpPr/>
          <p:nvPr/>
        </p:nvGrpSpPr>
        <p:grpSpPr>
          <a:xfrm>
            <a:off x="152400" y="1228005"/>
            <a:ext cx="11887201" cy="5629995"/>
            <a:chOff x="488371" y="748147"/>
            <a:chExt cx="11519873" cy="5984702"/>
          </a:xfrm>
        </p:grpSpPr>
        <p:sp>
          <p:nvSpPr>
            <p:cNvPr id="4" name="Rectangle 3"/>
            <p:cNvSpPr/>
            <p:nvPr/>
          </p:nvSpPr>
          <p:spPr>
            <a:xfrm>
              <a:off x="838200" y="748147"/>
              <a:ext cx="11163300" cy="613063"/>
            </a:xfrm>
            <a:prstGeom prst="rect">
              <a:avLst/>
            </a:prstGeom>
            <a:solidFill>
              <a:srgbClr val="BDD203"/>
            </a:solidFill>
            <a:ln w="12700" cap="flat" cmpd="sng" algn="ctr">
              <a:solidFill>
                <a:srgbClr val="5B9BD5">
                  <a:shade val="50000"/>
                </a:srgbClr>
              </a:solidFill>
              <a:prstDash val="solid"/>
              <a:miter lim="800000"/>
            </a:ln>
            <a:effectLst/>
          </p:spPr>
          <p:txBody>
            <a:bodyPr rtlCol="0" anchor="ctr"/>
            <a:lstStyle/>
            <a:p>
              <a:pPr algn="ctr" defTabSz="914400">
                <a:defRPr/>
              </a:pPr>
              <a:r>
                <a:rPr lang="en-ZA" sz="2800" kern="0" dirty="0">
                  <a:solidFill>
                    <a:prstClr val="black"/>
                  </a:solidFill>
                </a:rPr>
                <a:t>Convenient access to dignified public services.</a:t>
              </a:r>
            </a:p>
          </p:txBody>
        </p:sp>
        <p:sp>
          <p:nvSpPr>
            <p:cNvPr id="5" name="Rectangle 4"/>
            <p:cNvSpPr/>
            <p:nvPr/>
          </p:nvSpPr>
          <p:spPr>
            <a:xfrm>
              <a:off x="838200" y="1411722"/>
              <a:ext cx="11163300" cy="613063"/>
            </a:xfrm>
            <a:prstGeom prst="rect">
              <a:avLst/>
            </a:prstGeom>
            <a:solidFill>
              <a:srgbClr val="BDD203">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ZA" sz="2000" kern="0" dirty="0">
                  <a:solidFill>
                    <a:prstClr val="black"/>
                  </a:solidFill>
                </a:rPr>
                <a:t>Effective management of the State’s immovable assets to contribute towards economic and social development and transformation of the built environment.</a:t>
              </a:r>
            </a:p>
          </p:txBody>
        </p:sp>
        <p:sp>
          <p:nvSpPr>
            <p:cNvPr id="6" name="Rectangle 5"/>
            <p:cNvSpPr/>
            <p:nvPr/>
          </p:nvSpPr>
          <p:spPr>
            <a:xfrm>
              <a:off x="838200" y="2075297"/>
              <a:ext cx="11163300" cy="613063"/>
            </a:xfrm>
            <a:prstGeom prst="rect">
              <a:avLst/>
            </a:prstGeom>
            <a:solidFill>
              <a:srgbClr val="BDD203">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ZA" sz="1900" kern="0" dirty="0">
                  <a:solidFill>
                    <a:prstClr val="black"/>
                  </a:solidFill>
                </a:rPr>
                <a:t>●</a:t>
              </a:r>
              <a:r>
                <a:rPr lang="en-ZA" sz="1900" kern="0" dirty="0">
                  <a:solidFill>
                    <a:srgbClr val="FF0000"/>
                  </a:solidFill>
                </a:rPr>
                <a:t>I</a:t>
              </a:r>
              <a:r>
                <a:rPr lang="en-ZA" sz="1900" kern="0" dirty="0">
                  <a:solidFill>
                    <a:prstClr val="black"/>
                  </a:solidFill>
                </a:rPr>
                <a:t>nnovation ● </a:t>
              </a:r>
              <a:r>
                <a:rPr lang="en-ZA" sz="1900" kern="0" dirty="0">
                  <a:solidFill>
                    <a:srgbClr val="FF0000"/>
                  </a:solidFill>
                </a:rPr>
                <a:t>I</a:t>
              </a:r>
              <a:r>
                <a:rPr lang="en-ZA" sz="1900" kern="0" dirty="0">
                  <a:solidFill>
                    <a:prstClr val="black"/>
                  </a:solidFill>
                </a:rPr>
                <a:t>ntegrity ● </a:t>
              </a:r>
              <a:r>
                <a:rPr lang="en-ZA" sz="1900" kern="0" dirty="0">
                  <a:solidFill>
                    <a:srgbClr val="FF0000"/>
                  </a:solidFill>
                </a:rPr>
                <a:t>M</a:t>
              </a:r>
              <a:r>
                <a:rPr lang="en-ZA" sz="1900" kern="0" dirty="0">
                  <a:solidFill>
                    <a:prstClr val="black"/>
                  </a:solidFill>
                </a:rPr>
                <a:t>otivation ● </a:t>
              </a:r>
              <a:r>
                <a:rPr lang="en-ZA" sz="1900" kern="0" dirty="0">
                  <a:solidFill>
                    <a:srgbClr val="FF0000"/>
                  </a:solidFill>
                </a:rPr>
                <a:t>P</a:t>
              </a:r>
              <a:r>
                <a:rPr lang="en-ZA" sz="1900" kern="0" dirty="0">
                  <a:solidFill>
                    <a:prstClr val="black"/>
                  </a:solidFill>
                </a:rPr>
                <a:t>rofessionalism ● </a:t>
              </a:r>
              <a:r>
                <a:rPr lang="en-ZA" sz="1900" kern="0" dirty="0">
                  <a:solidFill>
                    <a:srgbClr val="FF0000"/>
                  </a:solidFill>
                </a:rPr>
                <a:t>A</a:t>
              </a:r>
              <a:r>
                <a:rPr lang="en-ZA" sz="1900" kern="0" dirty="0">
                  <a:solidFill>
                    <a:prstClr val="black"/>
                  </a:solidFill>
                </a:rPr>
                <a:t>ccountability ● </a:t>
              </a:r>
              <a:r>
                <a:rPr lang="en-ZA" sz="1900" kern="0" dirty="0">
                  <a:solidFill>
                    <a:srgbClr val="FF0000"/>
                  </a:solidFill>
                </a:rPr>
                <a:t>R</a:t>
              </a:r>
              <a:r>
                <a:rPr lang="en-ZA" sz="1900" kern="0" dirty="0">
                  <a:solidFill>
                    <a:prstClr val="black"/>
                  </a:solidFill>
                </a:rPr>
                <a:t>esults-orientated ● </a:t>
              </a:r>
              <a:r>
                <a:rPr lang="en-ZA" sz="1900" kern="0" dirty="0">
                  <a:solidFill>
                    <a:srgbClr val="FF0000"/>
                  </a:solidFill>
                </a:rPr>
                <a:t>T</a:t>
              </a:r>
              <a:r>
                <a:rPr lang="en-ZA" sz="1900" kern="0" dirty="0">
                  <a:solidFill>
                    <a:prstClr val="black"/>
                  </a:solidFill>
                </a:rPr>
                <a:t>eamwork</a:t>
              </a:r>
            </a:p>
          </p:txBody>
        </p:sp>
        <p:sp>
          <p:nvSpPr>
            <p:cNvPr id="7" name="Rectangle 6"/>
            <p:cNvSpPr/>
            <p:nvPr/>
          </p:nvSpPr>
          <p:spPr>
            <a:xfrm>
              <a:off x="838200" y="2737873"/>
              <a:ext cx="1275176" cy="853926"/>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900" kern="0" dirty="0">
                  <a:solidFill>
                    <a:prstClr val="black"/>
                  </a:solidFill>
                </a:rPr>
                <a:t>To support service delivery in a smart, proactive and business centric manner that is aligned to statutory requirements</a:t>
              </a:r>
            </a:p>
          </p:txBody>
        </p:sp>
        <p:sp>
          <p:nvSpPr>
            <p:cNvPr id="8" name="Rectangle 7"/>
            <p:cNvSpPr/>
            <p:nvPr/>
          </p:nvSpPr>
          <p:spPr>
            <a:xfrm>
              <a:off x="3586862" y="2727237"/>
              <a:ext cx="1368000" cy="872972"/>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1100" kern="0" dirty="0">
                  <a:solidFill>
                    <a:prstClr val="black"/>
                  </a:solidFill>
                </a:rPr>
                <a:t>To increase the value of the State’s immovable asset portfolio</a:t>
              </a:r>
            </a:p>
          </p:txBody>
        </p:sp>
        <p:sp>
          <p:nvSpPr>
            <p:cNvPr id="9" name="Rectangle 8"/>
            <p:cNvSpPr/>
            <p:nvPr/>
          </p:nvSpPr>
          <p:spPr>
            <a:xfrm>
              <a:off x="4994539" y="2719560"/>
              <a:ext cx="1368000" cy="872240"/>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900" kern="0" dirty="0">
                  <a:solidFill>
                    <a:prstClr val="black"/>
                  </a:solidFill>
                </a:rPr>
                <a:t>To develop accommodation solutions for User Departments in collaboration with the relevant spheres of Government</a:t>
              </a:r>
            </a:p>
          </p:txBody>
        </p:sp>
        <p:sp>
          <p:nvSpPr>
            <p:cNvPr id="10" name="Rectangle 9"/>
            <p:cNvSpPr/>
            <p:nvPr/>
          </p:nvSpPr>
          <p:spPr>
            <a:xfrm>
              <a:off x="2136792" y="3644417"/>
              <a:ext cx="1378753" cy="841898"/>
            </a:xfrm>
            <a:prstGeom prst="rect">
              <a:avLst/>
            </a:prstGeom>
            <a:solidFill>
              <a:srgbClr val="FFC000"/>
            </a:solidFill>
            <a:ln w="12700" cap="flat" cmpd="sng" algn="ctr">
              <a:solidFill>
                <a:srgbClr val="FFFF00"/>
              </a:solidFill>
              <a:prstDash val="solid"/>
              <a:miter lim="800000"/>
            </a:ln>
            <a:effectLst/>
          </p:spPr>
          <p:txBody>
            <a:bodyPr rtlCol="0" anchor="ctr"/>
            <a:lstStyle/>
            <a:p>
              <a:pPr algn="ctr" defTabSz="914400">
                <a:defRPr/>
              </a:pPr>
              <a:r>
                <a:rPr lang="en-ZA" sz="1000" kern="0" dirty="0">
                  <a:solidFill>
                    <a:prstClr val="black"/>
                  </a:solidFill>
                </a:rPr>
                <a:t>To ensure that the User Asset Management Plans (U-AMPs) are produced in compliance with relevant prescripts</a:t>
              </a:r>
            </a:p>
          </p:txBody>
        </p:sp>
        <p:sp>
          <p:nvSpPr>
            <p:cNvPr id="11" name="Rectangle 10"/>
            <p:cNvSpPr/>
            <p:nvPr/>
          </p:nvSpPr>
          <p:spPr>
            <a:xfrm>
              <a:off x="3575854" y="3652489"/>
              <a:ext cx="1375018" cy="684000"/>
            </a:xfrm>
            <a:prstGeom prst="rect">
              <a:avLst/>
            </a:prstGeom>
            <a:solidFill>
              <a:srgbClr val="B07BD7"/>
            </a:solidFill>
            <a:ln w="12700" cap="flat" cmpd="sng" algn="ctr">
              <a:noFill/>
              <a:prstDash val="solid"/>
              <a:miter lim="800000"/>
            </a:ln>
            <a:effectLst/>
          </p:spPr>
          <p:txBody>
            <a:bodyPr rtlCol="0" anchor="ctr"/>
            <a:lstStyle/>
            <a:p>
              <a:pPr algn="ctr" defTabSz="914400">
                <a:defRPr/>
              </a:pPr>
              <a:r>
                <a:rPr lang="en-ZA" sz="1000" kern="0" dirty="0">
                  <a:solidFill>
                    <a:prstClr val="black"/>
                  </a:solidFill>
                </a:rPr>
                <a:t>To inform asset management decisions through optimal investment solutions.</a:t>
              </a:r>
            </a:p>
          </p:txBody>
        </p:sp>
        <p:sp>
          <p:nvSpPr>
            <p:cNvPr id="12" name="Rectangle 11"/>
            <p:cNvSpPr/>
            <p:nvPr/>
          </p:nvSpPr>
          <p:spPr>
            <a:xfrm>
              <a:off x="3566574" y="4370815"/>
              <a:ext cx="1368000" cy="864000"/>
            </a:xfrm>
            <a:prstGeom prst="rect">
              <a:avLst/>
            </a:prstGeom>
            <a:solidFill>
              <a:srgbClr val="B07BD7"/>
            </a:solidFill>
            <a:ln w="12700" cap="flat" cmpd="sng" algn="ctr">
              <a:noFill/>
              <a:prstDash val="solid"/>
              <a:miter lim="800000"/>
            </a:ln>
            <a:effectLst/>
          </p:spPr>
          <p:txBody>
            <a:bodyPr rtlCol="0" anchor="ctr"/>
            <a:lstStyle/>
            <a:p>
              <a:pPr algn="ctr" defTabSz="914400">
                <a:defRPr/>
              </a:pPr>
              <a:r>
                <a:rPr lang="en-ZA" sz="900" kern="0" dirty="0">
                  <a:solidFill>
                    <a:prstClr val="black"/>
                  </a:solidFill>
                </a:rPr>
                <a:t>To manage the performance of the immovable asset portfolio so as to ensure appropriate investment decisions</a:t>
              </a:r>
            </a:p>
          </p:txBody>
        </p:sp>
        <p:sp>
          <p:nvSpPr>
            <p:cNvPr id="13" name="Rectangle 12"/>
            <p:cNvSpPr/>
            <p:nvPr/>
          </p:nvSpPr>
          <p:spPr>
            <a:xfrm>
              <a:off x="4996655" y="3646532"/>
              <a:ext cx="1367592" cy="841898"/>
            </a:xfrm>
            <a:prstGeom prst="rect">
              <a:avLst/>
            </a:prstGeom>
            <a:solidFill>
              <a:srgbClr val="00B050"/>
            </a:solidFill>
            <a:ln w="12700" cap="flat" cmpd="sng" algn="ctr">
              <a:noFill/>
              <a:prstDash val="solid"/>
              <a:miter lim="800000"/>
            </a:ln>
            <a:effectLst/>
          </p:spPr>
          <p:txBody>
            <a:bodyPr rtlCol="0" anchor="ctr"/>
            <a:lstStyle/>
            <a:p>
              <a:pPr algn="ctr" defTabSz="914400">
                <a:defRPr/>
              </a:pPr>
              <a:r>
                <a:rPr lang="en-ZA" sz="1000" kern="0" dirty="0">
                  <a:solidFill>
                    <a:prstClr val="black"/>
                  </a:solidFill>
                </a:rPr>
                <a:t>To direct precinct planning and development for national government in urban and rural areas</a:t>
              </a:r>
            </a:p>
          </p:txBody>
        </p:sp>
        <p:sp>
          <p:nvSpPr>
            <p:cNvPr id="14" name="Rectangle 13"/>
            <p:cNvSpPr/>
            <p:nvPr/>
          </p:nvSpPr>
          <p:spPr>
            <a:xfrm>
              <a:off x="6399674" y="3640537"/>
              <a:ext cx="1368000" cy="632634"/>
            </a:xfrm>
            <a:prstGeom prst="rect">
              <a:avLst/>
            </a:prstGeom>
            <a:solidFill>
              <a:srgbClr val="ED7D31"/>
            </a:solidFill>
            <a:ln w="12700" cap="flat" cmpd="sng" algn="ctr">
              <a:noFill/>
              <a:prstDash val="solid"/>
              <a:miter lim="800000"/>
            </a:ln>
            <a:effectLst/>
          </p:spPr>
          <p:txBody>
            <a:bodyPr rtlCol="0" anchor="ctr"/>
            <a:lstStyle/>
            <a:p>
              <a:pPr algn="ctr" defTabSz="914400">
                <a:defRPr/>
              </a:pPr>
              <a:r>
                <a:rPr lang="en-ZA" sz="900" kern="0" dirty="0">
                  <a:solidFill>
                    <a:prstClr val="black"/>
                  </a:solidFill>
                </a:rPr>
                <a:t>To develop detailed construction plans that direct the execution of construction projects</a:t>
              </a:r>
            </a:p>
          </p:txBody>
        </p:sp>
        <p:sp>
          <p:nvSpPr>
            <p:cNvPr id="15" name="Rectangle 14"/>
            <p:cNvSpPr/>
            <p:nvPr/>
          </p:nvSpPr>
          <p:spPr>
            <a:xfrm>
              <a:off x="6399812" y="4305291"/>
              <a:ext cx="1370023" cy="712062"/>
            </a:xfrm>
            <a:prstGeom prst="rect">
              <a:avLst/>
            </a:prstGeom>
            <a:solidFill>
              <a:srgbClr val="ED7D31"/>
            </a:solidFill>
            <a:ln w="12700" cap="flat" cmpd="sng" algn="ctr">
              <a:noFill/>
              <a:prstDash val="solid"/>
              <a:miter lim="800000"/>
            </a:ln>
            <a:effectLst/>
          </p:spPr>
          <p:txBody>
            <a:bodyPr rtlCol="0" anchor="ctr"/>
            <a:lstStyle/>
            <a:p>
              <a:pPr algn="ctr" defTabSz="914400">
                <a:defRPr/>
              </a:pPr>
              <a:r>
                <a:rPr lang="en-ZA" sz="900" kern="0" dirty="0">
                  <a:solidFill>
                    <a:prstClr val="black"/>
                  </a:solidFill>
                </a:rPr>
                <a:t>To ensure that construction programmes are implemented according to approved criteria</a:t>
              </a:r>
            </a:p>
          </p:txBody>
        </p:sp>
        <p:sp>
          <p:nvSpPr>
            <p:cNvPr id="16" name="Rectangle 15"/>
            <p:cNvSpPr/>
            <p:nvPr/>
          </p:nvSpPr>
          <p:spPr>
            <a:xfrm>
              <a:off x="488372" y="748147"/>
              <a:ext cx="238992" cy="613063"/>
            </a:xfrm>
            <a:prstGeom prst="rect">
              <a:avLst/>
            </a:prstGeom>
            <a:solidFill>
              <a:srgbClr val="869402"/>
            </a:solidFill>
            <a:ln w="12700" cap="flat" cmpd="sng" algn="ctr">
              <a:solidFill>
                <a:srgbClr val="869402"/>
              </a:solidFill>
              <a:prstDash val="solid"/>
              <a:miter lim="800000"/>
            </a:ln>
            <a:effectLst/>
            <a:scene3d>
              <a:camera prst="orthographicFront"/>
              <a:lightRig rig="threePt" dir="t"/>
            </a:scene3d>
            <a:sp3d>
              <a:bevelT/>
            </a:sp3d>
          </p:spPr>
          <p:txBody>
            <a:bodyPr vert="vert270" rtlCol="0" anchor="ctr"/>
            <a:lstStyle/>
            <a:p>
              <a:pPr algn="ctr" defTabSz="914400">
                <a:defRPr/>
              </a:pPr>
              <a:r>
                <a:rPr lang="en-ZA" sz="1200" kern="0" dirty="0">
                  <a:solidFill>
                    <a:prstClr val="black"/>
                  </a:solidFill>
                </a:rPr>
                <a:t>Vision</a:t>
              </a:r>
            </a:p>
          </p:txBody>
        </p:sp>
        <p:sp>
          <p:nvSpPr>
            <p:cNvPr id="17" name="Rectangle 16"/>
            <p:cNvSpPr/>
            <p:nvPr/>
          </p:nvSpPr>
          <p:spPr>
            <a:xfrm>
              <a:off x="488372" y="1408259"/>
              <a:ext cx="238992" cy="613063"/>
            </a:xfrm>
            <a:prstGeom prst="rect">
              <a:avLst/>
            </a:prstGeom>
            <a:solidFill>
              <a:srgbClr val="D4EA04"/>
            </a:solidFill>
            <a:ln w="12700" cap="flat" cmpd="sng" algn="ctr">
              <a:solidFill>
                <a:srgbClr val="869402"/>
              </a:solidFill>
              <a:prstDash val="solid"/>
              <a:miter lim="800000"/>
            </a:ln>
            <a:effectLst/>
            <a:scene3d>
              <a:camera prst="orthographicFront"/>
              <a:lightRig rig="threePt" dir="t"/>
            </a:scene3d>
            <a:sp3d>
              <a:bevelT/>
            </a:sp3d>
          </p:spPr>
          <p:txBody>
            <a:bodyPr vert="vert270" rtlCol="0" anchor="ctr"/>
            <a:lstStyle/>
            <a:p>
              <a:pPr algn="ctr" defTabSz="914400">
                <a:defRPr/>
              </a:pPr>
              <a:r>
                <a:rPr lang="en-ZA" sz="1000" kern="0" dirty="0">
                  <a:solidFill>
                    <a:prstClr val="black"/>
                  </a:solidFill>
                </a:rPr>
                <a:t>Mission</a:t>
              </a:r>
              <a:endParaRPr lang="en-ZA" sz="1050" kern="0" dirty="0">
                <a:solidFill>
                  <a:prstClr val="black"/>
                </a:solidFill>
              </a:endParaRPr>
            </a:p>
          </p:txBody>
        </p:sp>
        <p:sp>
          <p:nvSpPr>
            <p:cNvPr id="18" name="Rectangle 17"/>
            <p:cNvSpPr/>
            <p:nvPr/>
          </p:nvSpPr>
          <p:spPr>
            <a:xfrm>
              <a:off x="488372" y="2075297"/>
              <a:ext cx="238992" cy="613063"/>
            </a:xfrm>
            <a:prstGeom prst="rect">
              <a:avLst/>
            </a:prstGeom>
            <a:solidFill>
              <a:srgbClr val="F1FD7F"/>
            </a:solidFill>
            <a:ln w="12700" cap="flat" cmpd="sng" algn="ctr">
              <a:solidFill>
                <a:srgbClr val="869402"/>
              </a:solidFill>
              <a:prstDash val="solid"/>
              <a:miter lim="800000"/>
            </a:ln>
            <a:effectLst/>
            <a:scene3d>
              <a:camera prst="orthographicFront"/>
              <a:lightRig rig="threePt" dir="t"/>
            </a:scene3d>
            <a:sp3d>
              <a:bevelT/>
            </a:sp3d>
          </p:spPr>
          <p:txBody>
            <a:bodyPr vert="vert270" rtlCol="0" anchor="ctr"/>
            <a:lstStyle/>
            <a:p>
              <a:pPr algn="ctr" defTabSz="914400">
                <a:defRPr/>
              </a:pPr>
              <a:r>
                <a:rPr lang="en-ZA" sz="1100" kern="0" dirty="0">
                  <a:solidFill>
                    <a:prstClr val="black"/>
                  </a:solidFill>
                </a:rPr>
                <a:t>Values</a:t>
              </a:r>
            </a:p>
          </p:txBody>
        </p:sp>
        <p:sp>
          <p:nvSpPr>
            <p:cNvPr id="19" name="Rectangle 18"/>
            <p:cNvSpPr/>
            <p:nvPr/>
          </p:nvSpPr>
          <p:spPr>
            <a:xfrm>
              <a:off x="488371" y="2738873"/>
              <a:ext cx="240724" cy="803630"/>
            </a:xfrm>
            <a:prstGeom prst="rect">
              <a:avLst/>
            </a:prstGeom>
            <a:solidFill>
              <a:srgbClr val="FBFEDA"/>
            </a:solidFill>
            <a:ln w="12700" cap="flat" cmpd="sng" algn="ctr">
              <a:solidFill>
                <a:srgbClr val="869402"/>
              </a:solidFill>
              <a:prstDash val="solid"/>
              <a:miter lim="800000"/>
            </a:ln>
            <a:effectLst/>
            <a:scene3d>
              <a:camera prst="orthographicFront"/>
              <a:lightRig rig="threePt" dir="t"/>
            </a:scene3d>
            <a:sp3d>
              <a:bevelT/>
            </a:sp3d>
          </p:spPr>
          <p:txBody>
            <a:bodyPr vert="vert270" rtlCol="0" anchor="ctr"/>
            <a:lstStyle/>
            <a:p>
              <a:pPr algn="ctr" defTabSz="914400">
                <a:defRPr/>
              </a:pPr>
              <a:r>
                <a:rPr lang="en-ZA" sz="1600" kern="0" dirty="0">
                  <a:solidFill>
                    <a:prstClr val="black"/>
                  </a:solidFill>
                </a:rPr>
                <a:t>Goals</a:t>
              </a:r>
            </a:p>
          </p:txBody>
        </p:sp>
        <p:sp>
          <p:nvSpPr>
            <p:cNvPr id="20" name="Left-Right Arrow 19"/>
            <p:cNvSpPr/>
            <p:nvPr/>
          </p:nvSpPr>
          <p:spPr>
            <a:xfrm>
              <a:off x="494850" y="5351277"/>
              <a:ext cx="11506650" cy="1381572"/>
            </a:xfrm>
            <a:prstGeom prst="leftRightArrow">
              <a:avLst/>
            </a:prstGeom>
            <a:solidFill>
              <a:srgbClr val="D9F9D7"/>
            </a:solidFill>
            <a:ln w="12700" cap="flat" cmpd="sng" algn="ctr">
              <a:solidFill>
                <a:srgbClr val="5B9BD5">
                  <a:shade val="50000"/>
                </a:srgbClr>
              </a:solidFill>
              <a:prstDash val="solid"/>
              <a:miter lim="800000"/>
            </a:ln>
            <a:effectLst/>
          </p:spPr>
          <p:txBody>
            <a:bodyPr rtlCol="0" anchor="ctr"/>
            <a:lstStyle/>
            <a:p>
              <a:pPr algn="ctr" defTabSz="914400">
                <a:defRPr/>
              </a:pPr>
              <a:r>
                <a:rPr lang="en-ZA" sz="1200" kern="0" dirty="0">
                  <a:solidFill>
                    <a:prstClr val="black"/>
                  </a:solidFill>
                </a:rPr>
                <a:t>Directly: </a:t>
              </a:r>
              <a:r>
                <a:rPr lang="en-ZA" sz="1200" b="1" kern="0" dirty="0">
                  <a:solidFill>
                    <a:prstClr val="black"/>
                  </a:solidFill>
                </a:rPr>
                <a:t>Outcome 7</a:t>
              </a:r>
              <a:r>
                <a:rPr lang="en-ZA" sz="1200" kern="0" dirty="0">
                  <a:solidFill>
                    <a:prstClr val="black"/>
                  </a:solidFill>
                </a:rPr>
                <a:t>: Comprehensive rural development and </a:t>
              </a:r>
              <a:r>
                <a:rPr lang="en-ZA" sz="1200" b="1" kern="0" dirty="0">
                  <a:solidFill>
                    <a:prstClr val="black"/>
                  </a:solidFill>
                </a:rPr>
                <a:t>Outcome 12 </a:t>
              </a:r>
              <a:r>
                <a:rPr lang="en-ZA" sz="1200" kern="0" dirty="0">
                  <a:solidFill>
                    <a:prstClr val="black"/>
                  </a:solidFill>
                </a:rPr>
                <a:t>: An efficient and effective development-oriented Public Service</a:t>
              </a:r>
            </a:p>
            <a:p>
              <a:pPr algn="ctr" defTabSz="914400">
                <a:defRPr/>
              </a:pPr>
              <a:r>
                <a:rPr lang="en-ZA" sz="1200" kern="0" dirty="0">
                  <a:solidFill>
                    <a:prstClr val="black"/>
                  </a:solidFill>
                </a:rPr>
                <a:t>Support: </a:t>
              </a:r>
              <a:r>
                <a:rPr lang="en-ZA" sz="1200" b="1" kern="0" dirty="0">
                  <a:solidFill>
                    <a:prstClr val="black"/>
                  </a:solidFill>
                </a:rPr>
                <a:t>Outcome 6</a:t>
              </a:r>
              <a:r>
                <a:rPr lang="en-ZA" sz="1200" kern="0" dirty="0">
                  <a:solidFill>
                    <a:prstClr val="black"/>
                  </a:solidFill>
                </a:rPr>
                <a:t>: An efficient, competitive and responsive economic infrastructure network, </a:t>
              </a:r>
              <a:r>
                <a:rPr lang="en-ZA" sz="1200" b="1" kern="0" dirty="0">
                  <a:solidFill>
                    <a:prstClr val="black"/>
                  </a:solidFill>
                </a:rPr>
                <a:t>Outcome 10</a:t>
              </a:r>
              <a:r>
                <a:rPr lang="en-ZA" sz="1200" kern="0" dirty="0">
                  <a:solidFill>
                    <a:prstClr val="black"/>
                  </a:solidFill>
                </a:rPr>
                <a:t>: Protected and enhanced environmental assets and natural </a:t>
              </a:r>
              <a:r>
                <a:rPr lang="en-ZA" sz="1200" kern="0" dirty="0" smtClean="0">
                  <a:solidFill>
                    <a:prstClr val="black"/>
                  </a:solidFill>
                </a:rPr>
                <a:t>resources and </a:t>
              </a:r>
              <a:r>
                <a:rPr lang="en-ZA" sz="1200" b="1" kern="0" dirty="0" smtClean="0">
                  <a:solidFill>
                    <a:prstClr val="black"/>
                  </a:solidFill>
                </a:rPr>
                <a:t>Outcome </a:t>
              </a:r>
              <a:r>
                <a:rPr lang="en-ZA" sz="1200" b="1" kern="0" dirty="0">
                  <a:solidFill>
                    <a:prstClr val="black"/>
                  </a:solidFill>
                </a:rPr>
                <a:t>8</a:t>
              </a:r>
              <a:r>
                <a:rPr lang="en-ZA" sz="1200" kern="0" dirty="0">
                  <a:solidFill>
                    <a:prstClr val="black"/>
                  </a:solidFill>
                </a:rPr>
                <a:t>: Sustainable human settlements and improved quality of household life.</a:t>
              </a:r>
            </a:p>
          </p:txBody>
        </p:sp>
        <p:sp>
          <p:nvSpPr>
            <p:cNvPr id="21" name="Rectangle 20"/>
            <p:cNvSpPr/>
            <p:nvPr/>
          </p:nvSpPr>
          <p:spPr>
            <a:xfrm>
              <a:off x="2166119" y="2727615"/>
              <a:ext cx="1368000" cy="864184"/>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1100" kern="0" dirty="0">
                  <a:solidFill>
                    <a:prstClr val="black"/>
                  </a:solidFill>
                </a:rPr>
                <a:t>To consolidate user demands that enables planning and budgeting</a:t>
              </a:r>
            </a:p>
          </p:txBody>
        </p:sp>
        <p:sp>
          <p:nvSpPr>
            <p:cNvPr id="22" name="Rectangle 21"/>
            <p:cNvSpPr/>
            <p:nvPr/>
          </p:nvSpPr>
          <p:spPr>
            <a:xfrm>
              <a:off x="6406556" y="2719560"/>
              <a:ext cx="1368000" cy="872239"/>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800" kern="0" dirty="0">
                  <a:solidFill>
                    <a:prstClr val="black"/>
                  </a:solidFill>
                </a:rPr>
                <a:t>To meet user departments accommodation requirements as per the approved Infrastructure Programme Implementation Plan </a:t>
              </a:r>
            </a:p>
          </p:txBody>
        </p:sp>
        <p:sp>
          <p:nvSpPr>
            <p:cNvPr id="23" name="Rectangle 22"/>
            <p:cNvSpPr/>
            <p:nvPr/>
          </p:nvSpPr>
          <p:spPr>
            <a:xfrm>
              <a:off x="7812241" y="3631630"/>
              <a:ext cx="1395502" cy="560803"/>
            </a:xfrm>
            <a:prstGeom prst="rect">
              <a:avLst/>
            </a:prstGeom>
            <a:solidFill>
              <a:srgbClr val="F82635"/>
            </a:solidFill>
            <a:ln w="12700" cap="flat" cmpd="sng" algn="ctr">
              <a:noFill/>
              <a:prstDash val="solid"/>
              <a:miter lim="800000"/>
            </a:ln>
            <a:effectLst/>
          </p:spPr>
          <p:txBody>
            <a:bodyPr rtlCol="0" anchor="ctr"/>
            <a:lstStyle/>
            <a:p>
              <a:pPr algn="ctr" defTabSz="914400">
                <a:defRPr/>
              </a:pPr>
              <a:r>
                <a:rPr lang="en-ZA" sz="1000" kern="0" dirty="0">
                  <a:solidFill>
                    <a:prstClr val="black"/>
                  </a:solidFill>
                </a:rPr>
                <a:t>To provide functional leased accommodation for user departments</a:t>
              </a:r>
            </a:p>
          </p:txBody>
        </p:sp>
        <p:sp>
          <p:nvSpPr>
            <p:cNvPr id="24" name="Rectangle 23"/>
            <p:cNvSpPr/>
            <p:nvPr/>
          </p:nvSpPr>
          <p:spPr>
            <a:xfrm>
              <a:off x="812791" y="3636052"/>
              <a:ext cx="1272972" cy="612290"/>
            </a:xfrm>
            <a:prstGeom prst="rect">
              <a:avLst/>
            </a:prstGeom>
            <a:solidFill>
              <a:srgbClr val="FFCCFF"/>
            </a:solidFill>
            <a:ln w="12700" cap="flat" cmpd="sng" algn="ctr">
              <a:solidFill>
                <a:srgbClr val="FFCCFF"/>
              </a:solidFill>
              <a:prstDash val="solid"/>
              <a:miter lim="800000"/>
            </a:ln>
            <a:effectLst/>
          </p:spPr>
          <p:txBody>
            <a:bodyPr rtlCol="0" anchor="ctr"/>
            <a:lstStyle/>
            <a:p>
              <a:pPr algn="ctr" defTabSz="914400">
                <a:defRPr/>
              </a:pPr>
              <a:r>
                <a:rPr lang="en-ZA" sz="1050" kern="0" dirty="0">
                  <a:solidFill>
                    <a:prstClr val="black"/>
                  </a:solidFill>
                </a:rPr>
                <a:t>To provide </a:t>
              </a:r>
              <a:r>
                <a:rPr lang="en-ZA" sz="1050" kern="0" dirty="0" smtClean="0">
                  <a:solidFill>
                    <a:prstClr val="black"/>
                  </a:solidFill>
                </a:rPr>
                <a:t>a compliant </a:t>
              </a:r>
              <a:r>
                <a:rPr lang="en-ZA" sz="1050" kern="0" dirty="0">
                  <a:solidFill>
                    <a:prstClr val="black"/>
                  </a:solidFill>
                </a:rPr>
                <a:t>internal </a:t>
              </a:r>
              <a:r>
                <a:rPr lang="en-ZA" sz="1050" kern="0" dirty="0" smtClean="0">
                  <a:solidFill>
                    <a:prstClr val="black"/>
                  </a:solidFill>
                </a:rPr>
                <a:t>control </a:t>
              </a:r>
              <a:r>
                <a:rPr lang="en-ZA" sz="1050" kern="0" dirty="0">
                  <a:solidFill>
                    <a:prstClr val="black"/>
                  </a:solidFill>
                </a:rPr>
                <a:t>and financial </a:t>
              </a:r>
              <a:r>
                <a:rPr lang="en-ZA" sz="1050" kern="0" dirty="0" smtClean="0">
                  <a:solidFill>
                    <a:prstClr val="black"/>
                  </a:solidFill>
                </a:rPr>
                <a:t>service</a:t>
              </a:r>
              <a:endParaRPr lang="en-ZA" sz="1050" kern="0" dirty="0">
                <a:solidFill>
                  <a:prstClr val="black"/>
                </a:solidFill>
              </a:endParaRPr>
            </a:p>
          </p:txBody>
        </p:sp>
        <p:sp>
          <p:nvSpPr>
            <p:cNvPr id="25" name="Rectangle 24"/>
            <p:cNvSpPr/>
            <p:nvPr/>
          </p:nvSpPr>
          <p:spPr>
            <a:xfrm>
              <a:off x="7803229" y="2719561"/>
              <a:ext cx="1395502" cy="869313"/>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1000" kern="0" dirty="0">
                  <a:solidFill>
                    <a:prstClr val="black"/>
                  </a:solidFill>
                </a:rPr>
                <a:t>To provide quality accommodation and contribute to the financial sustainability of the PMTE</a:t>
              </a:r>
            </a:p>
          </p:txBody>
        </p:sp>
        <p:sp>
          <p:nvSpPr>
            <p:cNvPr id="26" name="Rectangle 25"/>
            <p:cNvSpPr/>
            <p:nvPr/>
          </p:nvSpPr>
          <p:spPr>
            <a:xfrm>
              <a:off x="9240076" y="2724930"/>
              <a:ext cx="1368000" cy="868858"/>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900" kern="0" dirty="0">
                  <a:solidFill>
                    <a:prstClr val="black"/>
                  </a:solidFill>
                </a:rPr>
                <a:t>To provide reliable immovable asset information that informs investment decisions and portfolio management</a:t>
              </a:r>
            </a:p>
          </p:txBody>
        </p:sp>
        <p:sp>
          <p:nvSpPr>
            <p:cNvPr id="27" name="Rectangle 26"/>
            <p:cNvSpPr/>
            <p:nvPr/>
          </p:nvSpPr>
          <p:spPr>
            <a:xfrm>
              <a:off x="10639275" y="2717307"/>
              <a:ext cx="1368000" cy="861637"/>
            </a:xfrm>
            <a:prstGeom prst="rect">
              <a:avLst/>
            </a:prstGeom>
            <a:solidFill>
              <a:srgbClr val="72C7E7"/>
            </a:solidFill>
            <a:ln w="12700" cap="flat" cmpd="sng" algn="ctr">
              <a:solidFill>
                <a:srgbClr val="5B9BD5">
                  <a:shade val="50000"/>
                </a:srgbClr>
              </a:solidFill>
              <a:prstDash val="solid"/>
              <a:miter lim="800000"/>
            </a:ln>
            <a:effectLst/>
          </p:spPr>
          <p:txBody>
            <a:bodyPr rtlCol="0" anchor="ctr"/>
            <a:lstStyle/>
            <a:p>
              <a:pPr algn="ctr" defTabSz="914400">
                <a:defRPr/>
              </a:pPr>
              <a:r>
                <a:rPr lang="en-ZA" sz="1050" kern="0" dirty="0">
                  <a:solidFill>
                    <a:prstClr val="black"/>
                  </a:solidFill>
                </a:rPr>
                <a:t>To ensure optimal performance of the State’s immovable asset portfolio</a:t>
              </a:r>
            </a:p>
          </p:txBody>
        </p:sp>
        <p:sp>
          <p:nvSpPr>
            <p:cNvPr id="28" name="Rectangle 27"/>
            <p:cNvSpPr/>
            <p:nvPr/>
          </p:nvSpPr>
          <p:spPr>
            <a:xfrm>
              <a:off x="817801" y="4289808"/>
              <a:ext cx="1272972" cy="650558"/>
            </a:xfrm>
            <a:prstGeom prst="rect">
              <a:avLst/>
            </a:prstGeom>
            <a:solidFill>
              <a:srgbClr val="FFCCFF"/>
            </a:solidFill>
            <a:ln w="12700" cap="flat" cmpd="sng" algn="ctr">
              <a:solidFill>
                <a:srgbClr val="FFCCFF"/>
              </a:solidFill>
              <a:prstDash val="solid"/>
              <a:miter lim="800000"/>
            </a:ln>
            <a:effectLst/>
          </p:spPr>
          <p:txBody>
            <a:bodyPr rtlCol="0" anchor="ctr"/>
            <a:lstStyle/>
            <a:p>
              <a:pPr algn="ctr" defTabSz="914400">
                <a:defRPr/>
              </a:pPr>
              <a:r>
                <a:rPr lang="en-ZA" sz="1050" kern="0" dirty="0">
                  <a:solidFill>
                    <a:prstClr val="black"/>
                  </a:solidFill>
                </a:rPr>
                <a:t>To </a:t>
              </a:r>
              <a:r>
                <a:rPr lang="en-ZA" sz="1050" kern="0" dirty="0" smtClean="0">
                  <a:solidFill>
                    <a:prstClr val="black"/>
                  </a:solidFill>
                </a:rPr>
                <a:t>provide a </a:t>
              </a:r>
              <a:r>
                <a:rPr lang="en-ZA" sz="1050" kern="0" dirty="0">
                  <a:solidFill>
                    <a:prstClr val="black"/>
                  </a:solidFill>
                </a:rPr>
                <a:t>compliant Supply Chain Management </a:t>
              </a:r>
              <a:r>
                <a:rPr lang="en-ZA" sz="1050" kern="0" dirty="0" smtClean="0">
                  <a:solidFill>
                    <a:prstClr val="black"/>
                  </a:solidFill>
                </a:rPr>
                <a:t>service</a:t>
              </a:r>
              <a:endParaRPr lang="en-ZA" sz="1050" kern="0" dirty="0">
                <a:solidFill>
                  <a:prstClr val="black"/>
                </a:solidFill>
              </a:endParaRPr>
            </a:p>
          </p:txBody>
        </p:sp>
        <p:sp>
          <p:nvSpPr>
            <p:cNvPr id="29" name="Rectangle 28"/>
            <p:cNvSpPr/>
            <p:nvPr/>
          </p:nvSpPr>
          <p:spPr>
            <a:xfrm>
              <a:off x="9226689" y="3652808"/>
              <a:ext cx="1369937" cy="432000"/>
            </a:xfrm>
            <a:prstGeom prst="rect">
              <a:avLst/>
            </a:prstGeom>
            <a:solidFill>
              <a:srgbClr val="808000"/>
            </a:solidFill>
            <a:ln w="12700" cap="flat" cmpd="sng" algn="ctr">
              <a:noFill/>
              <a:prstDash val="solid"/>
              <a:miter lim="800000"/>
            </a:ln>
            <a:effectLst/>
          </p:spPr>
          <p:txBody>
            <a:bodyPr rtlCol="0" anchor="ctr"/>
            <a:lstStyle/>
            <a:p>
              <a:pPr algn="ctr" defTabSz="914400">
                <a:defRPr/>
              </a:pPr>
              <a:r>
                <a:rPr lang="en-ZA" sz="900" kern="0" dirty="0">
                  <a:solidFill>
                    <a:prstClr val="black"/>
                  </a:solidFill>
                </a:rPr>
                <a:t>To maintain a compliant Immovable Asset Register (</a:t>
              </a:r>
              <a:r>
                <a:rPr lang="en-ZA" sz="900" kern="0" dirty="0" err="1">
                  <a:solidFill>
                    <a:prstClr val="black"/>
                  </a:solidFill>
                </a:rPr>
                <a:t>IAR</a:t>
              </a:r>
              <a:r>
                <a:rPr lang="en-ZA" sz="900" kern="0" dirty="0">
                  <a:solidFill>
                    <a:prstClr val="black"/>
                  </a:solidFill>
                </a:rPr>
                <a:t>)</a:t>
              </a:r>
            </a:p>
          </p:txBody>
        </p:sp>
        <p:sp>
          <p:nvSpPr>
            <p:cNvPr id="30" name="Rectangle 29"/>
            <p:cNvSpPr/>
            <p:nvPr/>
          </p:nvSpPr>
          <p:spPr>
            <a:xfrm>
              <a:off x="10638307" y="3641760"/>
              <a:ext cx="1369937" cy="600331"/>
            </a:xfrm>
            <a:prstGeom prst="rect">
              <a:avLst/>
            </a:prstGeom>
            <a:solidFill>
              <a:srgbClr val="00FFFF"/>
            </a:solidFill>
            <a:ln w="12700" cap="flat" cmpd="sng" algn="ctr">
              <a:noFill/>
              <a:prstDash val="solid"/>
              <a:miter lim="800000"/>
            </a:ln>
            <a:effectLst/>
          </p:spPr>
          <p:txBody>
            <a:bodyPr rtlCol="0" anchor="ctr"/>
            <a:lstStyle/>
            <a:p>
              <a:pPr algn="ctr" defTabSz="914400">
                <a:defRPr/>
              </a:pPr>
              <a:r>
                <a:rPr lang="en-ZA" sz="900" kern="0" dirty="0">
                  <a:solidFill>
                    <a:prstClr val="black"/>
                  </a:solidFill>
                </a:rPr>
                <a:t>To manage maintenance programmes in accordance with an approved plan</a:t>
              </a:r>
            </a:p>
          </p:txBody>
        </p:sp>
        <p:sp>
          <p:nvSpPr>
            <p:cNvPr id="31" name="Rectangle 30"/>
            <p:cNvSpPr/>
            <p:nvPr/>
          </p:nvSpPr>
          <p:spPr>
            <a:xfrm>
              <a:off x="7812933" y="4215087"/>
              <a:ext cx="1395502" cy="497485"/>
            </a:xfrm>
            <a:prstGeom prst="rect">
              <a:avLst/>
            </a:prstGeom>
            <a:solidFill>
              <a:srgbClr val="F82635"/>
            </a:solidFill>
            <a:ln w="12700" cap="flat" cmpd="sng" algn="ctr">
              <a:noFill/>
              <a:prstDash val="solid"/>
              <a:miter lim="800000"/>
            </a:ln>
            <a:effectLst/>
          </p:spPr>
          <p:txBody>
            <a:bodyPr rtlCol="0" anchor="ctr"/>
            <a:lstStyle/>
            <a:p>
              <a:pPr algn="ctr" defTabSz="914400">
                <a:defRPr/>
              </a:pPr>
              <a:r>
                <a:rPr lang="en-ZA" sz="1000" kern="0" dirty="0">
                  <a:solidFill>
                    <a:prstClr val="black"/>
                  </a:solidFill>
                </a:rPr>
                <a:t>To optimise the utilisation of State owned buildings </a:t>
              </a:r>
            </a:p>
          </p:txBody>
        </p:sp>
        <p:sp>
          <p:nvSpPr>
            <p:cNvPr id="33" name="Rectangle 32"/>
            <p:cNvSpPr/>
            <p:nvPr/>
          </p:nvSpPr>
          <p:spPr>
            <a:xfrm>
              <a:off x="9233314" y="4111132"/>
              <a:ext cx="1360615" cy="841898"/>
            </a:xfrm>
            <a:prstGeom prst="rect">
              <a:avLst/>
            </a:prstGeom>
            <a:solidFill>
              <a:srgbClr val="808000"/>
            </a:solidFill>
            <a:ln w="12700" cap="flat" cmpd="sng" algn="ctr">
              <a:noFill/>
              <a:prstDash val="solid"/>
              <a:miter lim="800000"/>
            </a:ln>
            <a:effectLst/>
          </p:spPr>
          <p:txBody>
            <a:bodyPr rtlCol="0" anchor="ctr"/>
            <a:lstStyle/>
            <a:p>
              <a:pPr algn="ctr" defTabSz="914400">
                <a:defRPr/>
              </a:pPr>
              <a:r>
                <a:rPr lang="en-ZA" sz="900" kern="0" dirty="0">
                  <a:solidFill>
                    <a:prstClr val="black"/>
                  </a:solidFill>
                </a:rPr>
                <a:t>To provide guidance and support to other custodians in the compilation of compliant Immovable Asset Registers </a:t>
              </a:r>
            </a:p>
          </p:txBody>
        </p:sp>
        <p:sp>
          <p:nvSpPr>
            <p:cNvPr id="35" name="Rectangle 34"/>
            <p:cNvSpPr/>
            <p:nvPr/>
          </p:nvSpPr>
          <p:spPr>
            <a:xfrm>
              <a:off x="10638307" y="4276897"/>
              <a:ext cx="1369936" cy="509999"/>
            </a:xfrm>
            <a:prstGeom prst="rect">
              <a:avLst/>
            </a:prstGeom>
            <a:solidFill>
              <a:srgbClr val="00FFFF"/>
            </a:solidFill>
            <a:ln w="12700" cap="flat" cmpd="sng" algn="ctr">
              <a:noFill/>
              <a:prstDash val="solid"/>
              <a:miter lim="800000"/>
            </a:ln>
            <a:effectLst/>
          </p:spPr>
          <p:txBody>
            <a:bodyPr rtlCol="0" anchor="ctr"/>
            <a:lstStyle/>
            <a:p>
              <a:pPr algn="ctr" defTabSz="914400">
                <a:defRPr/>
              </a:pPr>
              <a:r>
                <a:rPr lang="en-ZA" sz="900" kern="0" dirty="0">
                  <a:solidFill>
                    <a:prstClr val="black"/>
                  </a:solidFill>
                </a:rPr>
                <a:t>To ensure resource efficiency in State-owned buildings</a:t>
              </a:r>
            </a:p>
          </p:txBody>
        </p:sp>
      </p:grpSp>
      <p:sp>
        <p:nvSpPr>
          <p:cNvPr id="37" name="Rectangle 36"/>
          <p:cNvSpPr/>
          <p:nvPr/>
        </p:nvSpPr>
        <p:spPr>
          <a:xfrm>
            <a:off x="133684" y="3783158"/>
            <a:ext cx="248400" cy="1791649"/>
          </a:xfrm>
          <a:prstGeom prst="rect">
            <a:avLst/>
          </a:prstGeom>
          <a:noFill/>
          <a:ln w="12700" cap="flat" cmpd="sng" algn="ctr">
            <a:solidFill>
              <a:srgbClr val="92D050"/>
            </a:solidFill>
            <a:prstDash val="solid"/>
            <a:miter lim="800000"/>
          </a:ln>
          <a:effectLst/>
          <a:scene3d>
            <a:camera prst="orthographicFront"/>
            <a:lightRig rig="threePt" dir="t"/>
          </a:scene3d>
          <a:sp3d>
            <a:bevelT/>
          </a:sp3d>
        </p:spPr>
        <p:txBody>
          <a:bodyPr vert="vert270" rtlCol="0" anchor="ctr"/>
          <a:lstStyle/>
          <a:p>
            <a:pPr algn="ctr" defTabSz="914391">
              <a:defRPr/>
            </a:pPr>
            <a:r>
              <a:rPr lang="en-ZA" sz="1100" kern="0" dirty="0">
                <a:solidFill>
                  <a:prstClr val="black"/>
                </a:solidFill>
              </a:rPr>
              <a:t>Strategic Objectives</a:t>
            </a:r>
          </a:p>
        </p:txBody>
      </p:sp>
    </p:spTree>
    <p:extLst>
      <p:ext uri="{BB962C8B-B14F-4D97-AF65-F5344CB8AC3E}">
        <p14:creationId xmlns:p14="http://schemas.microsoft.com/office/powerpoint/2010/main" val="513797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14</a:t>
            </a:fld>
            <a:endParaRPr lang="en-US" dirty="0">
              <a:solidFill>
                <a:prstClr val="black">
                  <a:tint val="75000"/>
                </a:prstClr>
              </a:solidFill>
            </a:endParaRPr>
          </a:p>
        </p:txBody>
      </p:sp>
      <p:sp>
        <p:nvSpPr>
          <p:cNvPr id="3" name="Title 2"/>
          <p:cNvSpPr>
            <a:spLocks noGrp="1"/>
          </p:cNvSpPr>
          <p:nvPr>
            <p:ph type="title"/>
          </p:nvPr>
        </p:nvSpPr>
        <p:spPr>
          <a:xfrm>
            <a:off x="33867" y="0"/>
            <a:ext cx="12158133" cy="1143000"/>
          </a:xfrm>
        </p:spPr>
        <p:txBody>
          <a:bodyPr>
            <a:normAutofit/>
          </a:bodyPr>
          <a:lstStyle/>
          <a:p>
            <a:r>
              <a:rPr lang="en-ZA" sz="2600" dirty="0">
                <a:ea typeface="Tahoma" pitchFamily="34" charset="0"/>
              </a:rPr>
              <a:t>ALIGNMENT TO THE MEDIUM TERM STRATEGIC FRAMEWORK</a:t>
            </a:r>
          </a:p>
        </p:txBody>
      </p:sp>
      <p:sp>
        <p:nvSpPr>
          <p:cNvPr id="2" name="TextBox 1"/>
          <p:cNvSpPr txBox="1"/>
          <p:nvPr/>
        </p:nvSpPr>
        <p:spPr>
          <a:xfrm>
            <a:off x="228600" y="1143000"/>
            <a:ext cx="11658600" cy="648000"/>
          </a:xfrm>
          <a:prstGeom prst="rect">
            <a:avLst/>
          </a:prstGeom>
          <a:noFill/>
        </p:spPr>
        <p:txBody>
          <a:bodyPr wrap="square" rtlCol="0">
            <a:spAutoFit/>
          </a:bodyPr>
          <a:lstStyle/>
          <a:p>
            <a:pPr algn="just"/>
            <a:r>
              <a:rPr lang="en-ZA" sz="2000" b="1" dirty="0" smtClean="0">
                <a:solidFill>
                  <a:srgbClr val="1F497D"/>
                </a:solidFill>
              </a:rPr>
              <a:t>Links to Government-wide plans (Section 5.1 and 5.2):</a:t>
            </a:r>
          </a:p>
          <a:p>
            <a:pPr algn="just"/>
            <a:r>
              <a:rPr lang="en-ZA" sz="1600" b="1" dirty="0" smtClean="0">
                <a:solidFill>
                  <a:prstClr val="black"/>
                </a:solidFill>
              </a:rPr>
              <a:t>No changes to the MTSF (and NDP targets)</a:t>
            </a:r>
          </a:p>
          <a:p>
            <a:pPr marL="457200" indent="-457200" algn="just">
              <a:buFontTx/>
              <a:buAutoNum type="arabicPeriod"/>
            </a:pPr>
            <a:endParaRPr lang="en-ZA" sz="1600" b="1" dirty="0">
              <a:solidFill>
                <a:prstClr val="black"/>
              </a:solidFill>
            </a:endParaRPr>
          </a:p>
          <a:p>
            <a:pPr marL="457200" indent="-457200" algn="just">
              <a:buFontTx/>
              <a:buAutoNum type="arabicPeriod"/>
            </a:pPr>
            <a:endParaRPr lang="en-ZA" sz="1600" b="1" dirty="0" smtClean="0">
              <a:solidFill>
                <a:prstClr val="black"/>
              </a:solidFill>
            </a:endParaRPr>
          </a:p>
          <a:p>
            <a:pPr marL="457200" indent="-457200" algn="just">
              <a:buFontTx/>
              <a:buAutoNum type="arabicPeriod"/>
            </a:pPr>
            <a:endParaRPr lang="en-ZA" sz="1600" b="1" dirty="0">
              <a:solidFill>
                <a:prstClr val="black"/>
              </a:solidFill>
            </a:endParaRPr>
          </a:p>
          <a:p>
            <a:pPr marL="457200" indent="-457200" algn="just">
              <a:buFontTx/>
              <a:buAutoNum type="arabicPeriod"/>
            </a:pPr>
            <a:endParaRPr lang="en-ZA" sz="2000" dirty="0">
              <a:solidFill>
                <a:srgbClr val="1F497D"/>
              </a:solidFill>
            </a:endParaRPr>
          </a:p>
          <a:p>
            <a:pPr marL="93662" algn="just">
              <a:spcAft>
                <a:spcPts val="600"/>
              </a:spcAft>
            </a:pPr>
            <a:endParaRPr lang="en-ZA" sz="1600" b="1" dirty="0">
              <a:solidFill>
                <a:prstClr val="black"/>
              </a:solidFill>
            </a:endParaRPr>
          </a:p>
          <a:p>
            <a:pPr marL="363538" indent="-363538" algn="just">
              <a:spcAft>
                <a:spcPts val="600"/>
              </a:spcAft>
            </a:pPr>
            <a:endParaRPr lang="en-ZA" sz="1600" dirty="0" smtClean="0">
              <a:solidFill>
                <a:prstClr val="black"/>
              </a:solidFill>
              <a:ea typeface="Times New Roman" panose="02020603050405020304" pitchFamily="18" charset="0"/>
              <a:cs typeface="Times New Roman" panose="02020603050405020304" pitchFamily="18" charset="0"/>
            </a:endParaRPr>
          </a:p>
        </p:txBody>
      </p:sp>
      <p:graphicFrame>
        <p:nvGraphicFramePr>
          <p:cNvPr id="6" name="Content Placeholder 8"/>
          <p:cNvGraphicFramePr>
            <a:graphicFrameLocks/>
          </p:cNvGraphicFramePr>
          <p:nvPr>
            <p:extLst>
              <p:ext uri="{D42A27DB-BD31-4B8C-83A1-F6EECF244321}">
                <p14:modId xmlns:p14="http://schemas.microsoft.com/office/powerpoint/2010/main" val="3371218839"/>
              </p:ext>
            </p:extLst>
          </p:nvPr>
        </p:nvGraphicFramePr>
        <p:xfrm>
          <a:off x="0" y="1905000"/>
          <a:ext cx="11811000" cy="4686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58801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15</a:t>
            </a:fld>
            <a:endParaRPr lang="en-US" dirty="0">
              <a:solidFill>
                <a:prstClr val="black">
                  <a:tint val="75000"/>
                </a:prstClr>
              </a:solidFill>
            </a:endParaRPr>
          </a:p>
        </p:txBody>
      </p:sp>
      <p:sp>
        <p:nvSpPr>
          <p:cNvPr id="3" name="Title 2"/>
          <p:cNvSpPr>
            <a:spLocks noGrp="1"/>
          </p:cNvSpPr>
          <p:nvPr>
            <p:ph type="title"/>
          </p:nvPr>
        </p:nvSpPr>
        <p:spPr>
          <a:xfrm>
            <a:off x="33867" y="0"/>
            <a:ext cx="12005733" cy="1143000"/>
          </a:xfrm>
        </p:spPr>
        <p:txBody>
          <a:bodyPr>
            <a:normAutofit/>
          </a:bodyPr>
          <a:lstStyle/>
          <a:p>
            <a:r>
              <a:rPr lang="en-ZA" sz="2600" dirty="0">
                <a:ea typeface="Tahoma" pitchFamily="34" charset="0"/>
              </a:rPr>
              <a:t>SONA 9 POINT PLAN</a:t>
            </a:r>
          </a:p>
        </p:txBody>
      </p:sp>
      <p:sp>
        <p:nvSpPr>
          <p:cNvPr id="2" name="TextBox 1"/>
          <p:cNvSpPr txBox="1"/>
          <p:nvPr/>
        </p:nvSpPr>
        <p:spPr>
          <a:xfrm>
            <a:off x="266701" y="1227562"/>
            <a:ext cx="11658600" cy="5025991"/>
          </a:xfrm>
          <a:prstGeom prst="rect">
            <a:avLst/>
          </a:prstGeom>
          <a:noFill/>
        </p:spPr>
        <p:txBody>
          <a:bodyPr wrap="square" rtlCol="0">
            <a:spAutoFit/>
          </a:bodyPr>
          <a:lstStyle/>
          <a:p>
            <a:pPr algn="just"/>
            <a:r>
              <a:rPr lang="en-ZA" sz="2000" b="1" dirty="0" smtClean="0">
                <a:solidFill>
                  <a:srgbClr val="1F497D"/>
                </a:solidFill>
              </a:rPr>
              <a:t>Implementing </a:t>
            </a:r>
            <a:r>
              <a:rPr lang="en-ZA" sz="2000" b="1" dirty="0">
                <a:solidFill>
                  <a:srgbClr val="1F497D"/>
                </a:solidFill>
              </a:rPr>
              <a:t>the directives of the State of the Nation Address </a:t>
            </a:r>
            <a:r>
              <a:rPr lang="en-ZA" sz="2000" b="1" dirty="0" smtClean="0">
                <a:solidFill>
                  <a:srgbClr val="1F497D"/>
                </a:solidFill>
              </a:rPr>
              <a:t>- SONA </a:t>
            </a:r>
            <a:r>
              <a:rPr lang="en-ZA" sz="2000" b="1" dirty="0">
                <a:solidFill>
                  <a:srgbClr val="1F497D"/>
                </a:solidFill>
              </a:rPr>
              <a:t>9 POINT </a:t>
            </a:r>
            <a:r>
              <a:rPr lang="en-ZA" sz="2000" b="1" dirty="0" smtClean="0">
                <a:solidFill>
                  <a:srgbClr val="1F497D"/>
                </a:solidFill>
              </a:rPr>
              <a:t>PLAN</a:t>
            </a:r>
            <a:r>
              <a:rPr lang="en-ZA" sz="2000" b="1" dirty="0">
                <a:solidFill>
                  <a:srgbClr val="1F497D"/>
                </a:solidFill>
              </a:rPr>
              <a:t> </a:t>
            </a:r>
            <a:r>
              <a:rPr lang="en-ZA" sz="2000" b="1" dirty="0" smtClean="0">
                <a:solidFill>
                  <a:srgbClr val="1F497D"/>
                </a:solidFill>
              </a:rPr>
              <a:t>(</a:t>
            </a:r>
            <a:r>
              <a:rPr lang="en-ZA" sz="2000" b="1" dirty="0">
                <a:solidFill>
                  <a:srgbClr val="1F497D"/>
                </a:solidFill>
              </a:rPr>
              <a:t>Section 5.3</a:t>
            </a:r>
            <a:r>
              <a:rPr lang="en-ZA" sz="2000" b="1" dirty="0" smtClean="0">
                <a:solidFill>
                  <a:srgbClr val="1F497D"/>
                </a:solidFill>
              </a:rPr>
              <a:t>):</a:t>
            </a:r>
            <a:endParaRPr lang="en-ZA" sz="2000" b="1" dirty="0">
              <a:solidFill>
                <a:srgbClr val="1F497D"/>
              </a:solidFill>
            </a:endParaRPr>
          </a:p>
          <a:p>
            <a:pPr algn="just"/>
            <a:endParaRPr lang="en-ZA" sz="1100" b="1" dirty="0">
              <a:solidFill>
                <a:prstClr val="black"/>
              </a:solidFill>
            </a:endParaRPr>
          </a:p>
          <a:p>
            <a:pPr marL="352425" algn="just">
              <a:spcAft>
                <a:spcPts val="600"/>
              </a:spcAft>
            </a:pPr>
            <a:r>
              <a:rPr lang="en-ZA" sz="1600" b="1" dirty="0" smtClean="0">
                <a:solidFill>
                  <a:prstClr val="black"/>
                </a:solidFill>
              </a:rPr>
              <a:t>1. Resource Savings: </a:t>
            </a:r>
          </a:p>
          <a:p>
            <a:pPr marL="631825" indent="-279400" algn="just">
              <a:spcAft>
                <a:spcPts val="600"/>
              </a:spcAft>
            </a:pPr>
            <a:r>
              <a:rPr lang="en-ZA" sz="1600" b="1" dirty="0">
                <a:solidFill>
                  <a:prstClr val="black"/>
                </a:solidFill>
              </a:rPr>
              <a:t>	</a:t>
            </a:r>
            <a:r>
              <a:rPr lang="en-ZA" sz="1600" b="1" dirty="0" smtClean="0">
                <a:solidFill>
                  <a:prstClr val="black"/>
                </a:solidFill>
              </a:rPr>
              <a:t>(a) Energy Efficiency </a:t>
            </a:r>
            <a:r>
              <a:rPr lang="en-ZA" sz="1600" dirty="0" smtClean="0">
                <a:solidFill>
                  <a:prstClr val="black"/>
                </a:solidFill>
              </a:rPr>
              <a:t>– The PMTE will upscale its Green Building Programme.  This includes the implementation of Solar PV Projects, Biogas, Waste-to-Energy opportunities, Solar Hot Water, Cogen as well as entering into critical partnerships with other Government Departments, agencies, Green Building Council of South Africa to initiate new projects </a:t>
            </a:r>
          </a:p>
          <a:p>
            <a:pPr marL="631825" indent="-279400" algn="just">
              <a:spcAft>
                <a:spcPts val="600"/>
              </a:spcAft>
            </a:pPr>
            <a:r>
              <a:rPr lang="en-ZA" sz="1600" dirty="0">
                <a:solidFill>
                  <a:prstClr val="black"/>
                </a:solidFill>
              </a:rPr>
              <a:t>	</a:t>
            </a:r>
            <a:r>
              <a:rPr lang="en-ZA" sz="1600" b="1" dirty="0" smtClean="0">
                <a:solidFill>
                  <a:prstClr val="black"/>
                </a:solidFill>
              </a:rPr>
              <a:t>(b) Water Efficiency </a:t>
            </a:r>
            <a:r>
              <a:rPr lang="en-ZA" sz="1600" dirty="0" smtClean="0">
                <a:solidFill>
                  <a:prstClr val="black"/>
                </a:solidFill>
              </a:rPr>
              <a:t>- Focus within the programme will be on </a:t>
            </a:r>
            <a:r>
              <a:rPr lang="en-ZA" sz="1600" dirty="0">
                <a:solidFill>
                  <a:prstClr val="black"/>
                </a:solidFill>
              </a:rPr>
              <a:t>an audit of current utilisation, baseline calculations, water efficiency measures, operational and maintenance procedures to ensure that water savings are realised</a:t>
            </a:r>
            <a:endParaRPr lang="en-ZA" sz="1600" dirty="0" smtClean="0">
              <a:solidFill>
                <a:prstClr val="black"/>
              </a:solidFill>
            </a:endParaRPr>
          </a:p>
          <a:p>
            <a:pPr marL="631825" algn="just">
              <a:spcAft>
                <a:spcPts val="600"/>
              </a:spcAft>
            </a:pPr>
            <a:r>
              <a:rPr lang="en-ZA" sz="1600" b="1" dirty="0" smtClean="0">
                <a:solidFill>
                  <a:prstClr val="black"/>
                </a:solidFill>
              </a:rPr>
              <a:t>(c)  Waste Management </a:t>
            </a:r>
            <a:r>
              <a:rPr lang="en-ZA" sz="1600" dirty="0" smtClean="0">
                <a:solidFill>
                  <a:prstClr val="black"/>
                </a:solidFill>
              </a:rPr>
              <a:t>– Waste Management will continue to be rolled out at Regional Offices. </a:t>
            </a:r>
            <a:r>
              <a:rPr lang="en-ZA" sz="1600" dirty="0">
                <a:solidFill>
                  <a:prstClr val="black"/>
                </a:solidFill>
              </a:rPr>
              <a:t>The PMTE aims to reduce the monthly refuse tariff paid to municipalities for all State-owned facilities by 10% by implementing waste separation at source projects. </a:t>
            </a:r>
            <a:endParaRPr lang="en-ZA" sz="1600" dirty="0" smtClean="0">
              <a:solidFill>
                <a:prstClr val="black"/>
              </a:solidFill>
            </a:endParaRPr>
          </a:p>
          <a:p>
            <a:pPr marL="631825" algn="just">
              <a:spcAft>
                <a:spcPts val="600"/>
              </a:spcAft>
            </a:pPr>
            <a:r>
              <a:rPr lang="en-ZA" sz="1600" b="1" dirty="0" smtClean="0">
                <a:solidFill>
                  <a:prstClr val="black"/>
                </a:solidFill>
              </a:rPr>
              <a:t>(d) Telemetry Services </a:t>
            </a:r>
            <a:r>
              <a:rPr lang="en-ZA" sz="1600" dirty="0">
                <a:solidFill>
                  <a:prstClr val="black"/>
                </a:solidFill>
              </a:rPr>
              <a:t>- Through the use of the telemetry solution, the PMTE will be in a better position to </a:t>
            </a:r>
            <a:r>
              <a:rPr lang="en-ZA" sz="1600" dirty="0" smtClean="0">
                <a:solidFill>
                  <a:prstClr val="black"/>
                </a:solidFill>
              </a:rPr>
              <a:t>proactively manage its immovable asset portfolio and improve the monitoring and reporting of savings to be realised by the green building programmes. </a:t>
            </a:r>
          </a:p>
          <a:p>
            <a:pPr marL="712788" indent="-360363" algn="just">
              <a:lnSpc>
                <a:spcPct val="115000"/>
              </a:lnSpc>
              <a:spcBef>
                <a:spcPts val="1200"/>
              </a:spcBef>
              <a:spcAft>
                <a:spcPts val="600"/>
              </a:spcAft>
            </a:pPr>
            <a:r>
              <a:rPr lang="en-ZA" sz="1600" b="1" dirty="0" smtClean="0">
                <a:solidFill>
                  <a:prstClr val="black"/>
                </a:solidFill>
              </a:rPr>
              <a:t>2.  Transformation of the </a:t>
            </a:r>
            <a:r>
              <a:rPr lang="en-ZA" sz="1600" b="1" dirty="0">
                <a:solidFill>
                  <a:prstClr val="black"/>
                </a:solidFill>
              </a:rPr>
              <a:t>property </a:t>
            </a:r>
            <a:r>
              <a:rPr lang="en-ZA" sz="1600" b="1" dirty="0" smtClean="0">
                <a:solidFill>
                  <a:prstClr val="black"/>
                </a:solidFill>
              </a:rPr>
              <a:t> and construction sectors: </a:t>
            </a:r>
          </a:p>
          <a:p>
            <a:pPr marL="901700" indent="-269875" algn="just">
              <a:lnSpc>
                <a:spcPct val="115000"/>
              </a:lnSpc>
              <a:spcAft>
                <a:spcPts val="1200"/>
              </a:spcAft>
            </a:pPr>
            <a:r>
              <a:rPr lang="en-ZA" sz="1600" b="1" dirty="0" smtClean="0">
                <a:solidFill>
                  <a:prstClr val="black"/>
                </a:solidFill>
                <a:ea typeface="Times New Roman" panose="02020603050405020304" pitchFamily="18" charset="0"/>
                <a:cs typeface="Times New Roman" panose="02020603050405020304" pitchFamily="18" charset="0"/>
              </a:rPr>
              <a:t>(a) Property Empowerment - </a:t>
            </a:r>
            <a:r>
              <a:rPr lang="en-ZA" sz="1600" dirty="0" smtClean="0">
                <a:solidFill>
                  <a:prstClr val="black"/>
                </a:solidFill>
                <a:ea typeface="Times New Roman" panose="02020603050405020304" pitchFamily="18" charset="0"/>
                <a:cs typeface="Times New Roman" panose="02020603050405020304" pitchFamily="18" charset="0"/>
              </a:rPr>
              <a:t>The </a:t>
            </a:r>
            <a:r>
              <a:rPr lang="en-ZA" sz="1600" dirty="0">
                <a:solidFill>
                  <a:prstClr val="black"/>
                </a:solidFill>
                <a:ea typeface="Times New Roman" panose="02020603050405020304" pitchFamily="18" charset="0"/>
                <a:cs typeface="Times New Roman" panose="02020603050405020304" pitchFamily="18" charset="0"/>
              </a:rPr>
              <a:t>PMTE </a:t>
            </a:r>
            <a:r>
              <a:rPr lang="en-ZA" sz="1600" dirty="0" smtClean="0">
                <a:solidFill>
                  <a:prstClr val="black"/>
                </a:solidFill>
                <a:ea typeface="Times New Roman" panose="02020603050405020304" pitchFamily="18" charset="0"/>
                <a:cs typeface="Times New Roman" panose="02020603050405020304" pitchFamily="18" charset="0"/>
              </a:rPr>
              <a:t>will promote </a:t>
            </a:r>
            <a:r>
              <a:rPr lang="en-ZA" sz="1600" dirty="0">
                <a:solidFill>
                  <a:prstClr val="black"/>
                </a:solidFill>
                <a:ea typeface="Times New Roman" panose="02020603050405020304" pitchFamily="18" charset="0"/>
                <a:cs typeface="Times New Roman" panose="02020603050405020304" pitchFamily="18" charset="0"/>
              </a:rPr>
              <a:t>transformation and skills development through the implementation of the Property Empowerment Policy and adhering to the new sector codes to accelerate change in racial and gender composition within the property sectors</a:t>
            </a:r>
            <a:r>
              <a:rPr lang="en-ZA" sz="1600" dirty="0" smtClean="0">
                <a:solidFill>
                  <a:prstClr val="black"/>
                </a:solidFill>
                <a:ea typeface="Times New Roman" panose="02020603050405020304" pitchFamily="18" charset="0"/>
                <a:cs typeface="Times New Roman" panose="02020603050405020304" pitchFamily="18" charset="0"/>
              </a:rPr>
              <a:t>.</a:t>
            </a: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550834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16</a:t>
            </a:fld>
            <a:endParaRPr lang="en-US" dirty="0">
              <a:solidFill>
                <a:prstClr val="black">
                  <a:tint val="75000"/>
                </a:prstClr>
              </a:solidFill>
            </a:endParaRPr>
          </a:p>
        </p:txBody>
      </p:sp>
      <p:sp>
        <p:nvSpPr>
          <p:cNvPr id="3" name="Title 2"/>
          <p:cNvSpPr>
            <a:spLocks noGrp="1"/>
          </p:cNvSpPr>
          <p:nvPr>
            <p:ph type="title"/>
          </p:nvPr>
        </p:nvSpPr>
        <p:spPr>
          <a:xfrm>
            <a:off x="28433" y="31375"/>
            <a:ext cx="10710333" cy="1143000"/>
          </a:xfrm>
        </p:spPr>
        <p:txBody>
          <a:bodyPr>
            <a:normAutofit/>
          </a:bodyPr>
          <a:lstStyle/>
          <a:p>
            <a:r>
              <a:rPr lang="en-ZA" sz="2600" dirty="0">
                <a:ea typeface="Tahoma" pitchFamily="34" charset="0"/>
              </a:rPr>
              <a:t>SONA 9 POINT PLAN</a:t>
            </a:r>
          </a:p>
        </p:txBody>
      </p:sp>
      <p:sp>
        <p:nvSpPr>
          <p:cNvPr id="2" name="TextBox 1"/>
          <p:cNvSpPr txBox="1"/>
          <p:nvPr/>
        </p:nvSpPr>
        <p:spPr>
          <a:xfrm>
            <a:off x="304800" y="1447800"/>
            <a:ext cx="11658600" cy="4524315"/>
          </a:xfrm>
          <a:prstGeom prst="rect">
            <a:avLst/>
          </a:prstGeom>
          <a:noFill/>
        </p:spPr>
        <p:txBody>
          <a:bodyPr wrap="square" rtlCol="0">
            <a:spAutoFit/>
          </a:bodyPr>
          <a:lstStyle/>
          <a:p>
            <a:pPr algn="just"/>
            <a:r>
              <a:rPr lang="en-ZA" b="1" dirty="0">
                <a:solidFill>
                  <a:srgbClr val="1F497D"/>
                </a:solidFill>
              </a:rPr>
              <a:t>Implementing the directives of the State of the Nation Address (SONA 9 POINT PLAN</a:t>
            </a:r>
            <a:r>
              <a:rPr lang="en-ZA" b="1" dirty="0" smtClean="0">
                <a:solidFill>
                  <a:srgbClr val="1F497D"/>
                </a:solidFill>
              </a:rPr>
              <a:t>) continued…</a:t>
            </a:r>
          </a:p>
          <a:p>
            <a:pPr marL="363538" indent="-363538" algn="just"/>
            <a:endParaRPr lang="en-ZA" sz="1400" b="1" dirty="0">
              <a:solidFill>
                <a:prstClr val="black"/>
              </a:solidFill>
            </a:endParaRPr>
          </a:p>
          <a:p>
            <a:pPr marL="363538" indent="-363538" algn="just"/>
            <a:r>
              <a:rPr lang="en-ZA" sz="1600" b="1" dirty="0">
                <a:solidFill>
                  <a:prstClr val="black"/>
                </a:solidFill>
              </a:rPr>
              <a:t>	</a:t>
            </a:r>
            <a:r>
              <a:rPr lang="en-ZA" sz="1600" b="1" dirty="0" smtClean="0">
                <a:solidFill>
                  <a:prstClr val="black"/>
                </a:solidFill>
              </a:rPr>
              <a:t>(b) Job Creation: </a:t>
            </a:r>
            <a:r>
              <a:rPr lang="en-ZA" sz="1600" dirty="0">
                <a:solidFill>
                  <a:prstClr val="black"/>
                </a:solidFill>
              </a:rPr>
              <a:t>The PMTE will continue to implement </a:t>
            </a:r>
            <a:r>
              <a:rPr lang="en-ZA" sz="1600" dirty="0" smtClean="0">
                <a:solidFill>
                  <a:prstClr val="black"/>
                </a:solidFill>
              </a:rPr>
              <a:t>EPWP principles within </a:t>
            </a:r>
            <a:r>
              <a:rPr lang="en-ZA" sz="1600" dirty="0">
                <a:solidFill>
                  <a:prstClr val="black"/>
                </a:solidFill>
              </a:rPr>
              <a:t>the construction and maintenance programmes, which are </a:t>
            </a:r>
            <a:r>
              <a:rPr lang="en-ZA" sz="1600" dirty="0" smtClean="0">
                <a:solidFill>
                  <a:prstClr val="black"/>
                </a:solidFill>
              </a:rPr>
              <a:t> expected </a:t>
            </a:r>
            <a:r>
              <a:rPr lang="en-ZA" sz="1600" dirty="0">
                <a:solidFill>
                  <a:prstClr val="black"/>
                </a:solidFill>
              </a:rPr>
              <a:t>to contribute to the creation of approximately </a:t>
            </a:r>
            <a:r>
              <a:rPr lang="en-ZA" sz="1600" dirty="0" smtClean="0">
                <a:solidFill>
                  <a:prstClr val="black"/>
                </a:solidFill>
              </a:rPr>
              <a:t>7 511 EPWP </a:t>
            </a:r>
            <a:r>
              <a:rPr lang="en-ZA" sz="1600" dirty="0">
                <a:solidFill>
                  <a:prstClr val="black"/>
                </a:solidFill>
              </a:rPr>
              <a:t>work opportunities in 2018/19 financial year and </a:t>
            </a:r>
            <a:r>
              <a:rPr lang="en-ZA" sz="1600" dirty="0" smtClean="0">
                <a:solidFill>
                  <a:prstClr val="black"/>
                </a:solidFill>
              </a:rPr>
              <a:t>24 731 work </a:t>
            </a:r>
            <a:r>
              <a:rPr lang="en-ZA" sz="1600" dirty="0">
                <a:solidFill>
                  <a:prstClr val="black"/>
                </a:solidFill>
              </a:rPr>
              <a:t>opportunities over the MTEF</a:t>
            </a:r>
            <a:r>
              <a:rPr lang="en-ZA" sz="1600" dirty="0" smtClean="0">
                <a:solidFill>
                  <a:prstClr val="black"/>
                </a:solidFill>
              </a:rPr>
              <a:t>.  The PMTE will engage with national departments to participate in skills development programmes such as “War on Leaks” Programme with the DWS.</a:t>
            </a:r>
          </a:p>
          <a:p>
            <a:pPr algn="just"/>
            <a:endParaRPr lang="en-ZA" sz="1600" dirty="0" smtClean="0">
              <a:solidFill>
                <a:prstClr val="black"/>
              </a:solidFill>
            </a:endParaRPr>
          </a:p>
          <a:p>
            <a:pPr marL="363538" indent="-363538" algn="just"/>
            <a:r>
              <a:rPr lang="en-ZA" sz="1600" b="1" dirty="0">
                <a:solidFill>
                  <a:prstClr val="black"/>
                </a:solidFill>
              </a:rPr>
              <a:t>	</a:t>
            </a:r>
            <a:r>
              <a:rPr lang="en-ZA" sz="1600" b="1" dirty="0" smtClean="0">
                <a:solidFill>
                  <a:prstClr val="black"/>
                </a:solidFill>
              </a:rPr>
              <a:t>(c) Promoting the development </a:t>
            </a:r>
            <a:r>
              <a:rPr lang="en-ZA" sz="1600" b="1" dirty="0">
                <a:solidFill>
                  <a:prstClr val="black"/>
                </a:solidFill>
              </a:rPr>
              <a:t>of SMMEs: </a:t>
            </a:r>
            <a:r>
              <a:rPr lang="en-ZA" sz="1600" dirty="0">
                <a:solidFill>
                  <a:prstClr val="black"/>
                </a:solidFill>
              </a:rPr>
              <a:t>In order to promote transformation within the built environment and to ensure inclusive economic growth, the PMTE </a:t>
            </a:r>
            <a:r>
              <a:rPr lang="en-ZA" sz="1600" dirty="0" smtClean="0">
                <a:solidFill>
                  <a:prstClr val="black"/>
                </a:solidFill>
              </a:rPr>
              <a:t>will leverage </a:t>
            </a:r>
            <a:r>
              <a:rPr lang="en-ZA" sz="1600" dirty="0">
                <a:solidFill>
                  <a:prstClr val="black"/>
                </a:solidFill>
              </a:rPr>
              <a:t>all procurement spend to advance designated groups as categorised in the Preferential Procurement Regulations, 2017. The local beneficiation policy will improve socio economic infrastructure with emphasis on the use of local content and local companies. The PMTE will also continue implement the </a:t>
            </a:r>
            <a:r>
              <a:rPr lang="en-ZA" sz="1600" dirty="0" smtClean="0">
                <a:solidFill>
                  <a:prstClr val="black"/>
                </a:solidFill>
              </a:rPr>
              <a:t>Incubation Programmes </a:t>
            </a:r>
            <a:r>
              <a:rPr lang="en-ZA" sz="1600" dirty="0">
                <a:solidFill>
                  <a:prstClr val="black"/>
                </a:solidFill>
              </a:rPr>
              <a:t>by identifying emerging contractors, providing support and any other feasible interventions necessary to advance them</a:t>
            </a:r>
            <a:r>
              <a:rPr lang="en-ZA" sz="1600" dirty="0" smtClean="0">
                <a:solidFill>
                  <a:prstClr val="black"/>
                </a:solidFill>
              </a:rPr>
              <a:t>.</a:t>
            </a:r>
          </a:p>
          <a:p>
            <a:pPr marL="363538" indent="-363538" algn="just"/>
            <a:endParaRPr lang="en-ZA" sz="1600" dirty="0">
              <a:solidFill>
                <a:prstClr val="black"/>
              </a:solidFill>
            </a:endParaRPr>
          </a:p>
          <a:p>
            <a:pPr marL="363538" indent="-363538" algn="just"/>
            <a:r>
              <a:rPr lang="en-ZA" sz="1600" b="1" dirty="0" smtClean="0">
                <a:solidFill>
                  <a:prstClr val="black"/>
                </a:solidFill>
              </a:rPr>
              <a:t>  3.	Operations Phakisa Oceans Economy:</a:t>
            </a:r>
            <a:r>
              <a:rPr lang="en-ZA" sz="1600" dirty="0" smtClean="0">
                <a:solidFill>
                  <a:prstClr val="black"/>
                </a:solidFill>
              </a:rPr>
              <a:t>  </a:t>
            </a:r>
            <a:r>
              <a:rPr lang="en-ZA" sz="1600" dirty="0">
                <a:solidFill>
                  <a:prstClr val="black"/>
                </a:solidFill>
              </a:rPr>
              <a:t>It is envisaged that the letting out of </a:t>
            </a:r>
            <a:r>
              <a:rPr lang="en-ZA" sz="1600" dirty="0" smtClean="0">
                <a:solidFill>
                  <a:prstClr val="black"/>
                </a:solidFill>
              </a:rPr>
              <a:t>State-owned </a:t>
            </a:r>
            <a:r>
              <a:rPr lang="en-ZA" sz="1600" dirty="0">
                <a:solidFill>
                  <a:prstClr val="black"/>
                </a:solidFill>
              </a:rPr>
              <a:t>coastal properties will create over 1000 stable jobs directly linked to approved projects </a:t>
            </a:r>
            <a:r>
              <a:rPr lang="en-ZA" sz="1600" dirty="0" smtClean="0">
                <a:solidFill>
                  <a:prstClr val="black"/>
                </a:solidFill>
              </a:rPr>
              <a:t>and </a:t>
            </a:r>
            <a:r>
              <a:rPr lang="en-ZA" sz="1600" dirty="0">
                <a:solidFill>
                  <a:prstClr val="black"/>
                </a:solidFill>
              </a:rPr>
              <a:t>influence the creation of over 2000 work opportunities through secondary activities linked to our identified </a:t>
            </a:r>
            <a:r>
              <a:rPr lang="en-ZA" sz="1600" dirty="0" smtClean="0">
                <a:solidFill>
                  <a:prstClr val="black"/>
                </a:solidFill>
              </a:rPr>
              <a:t>projects</a:t>
            </a:r>
            <a:r>
              <a:rPr lang="en-ZA" sz="1600" dirty="0">
                <a:solidFill>
                  <a:prstClr val="black"/>
                </a:solidFill>
              </a:rPr>
              <a:t>. The PMTE is working closely with the Department of Planning, Monitoring and Evaluation to finalise the Operation Phakisa: Oceans Economy Small Harbours and Coastline Delivery Laboratory proposal document. </a:t>
            </a:r>
          </a:p>
          <a:p>
            <a:pPr algn="just"/>
            <a:endParaRPr lang="en-ZA" sz="1600" dirty="0">
              <a:solidFill>
                <a:prstClr val="black"/>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4154411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67" y="0"/>
            <a:ext cx="10405533" cy="1219200"/>
          </a:xfrm>
        </p:spPr>
        <p:txBody>
          <a:bodyPr>
            <a:normAutofit/>
          </a:bodyPr>
          <a:lstStyle/>
          <a:p>
            <a:r>
              <a:rPr lang="en-ZA" sz="2600" dirty="0">
                <a:ea typeface="Tahoma" pitchFamily="34" charset="0"/>
              </a:rPr>
              <a:t>PART A: SITUATIONAL ANALYSIS</a:t>
            </a:r>
          </a:p>
        </p:txBody>
      </p:sp>
      <p:sp>
        <p:nvSpPr>
          <p:cNvPr id="2" name="TextBox 1"/>
          <p:cNvSpPr txBox="1"/>
          <p:nvPr/>
        </p:nvSpPr>
        <p:spPr>
          <a:xfrm>
            <a:off x="304800" y="1143000"/>
            <a:ext cx="11658600" cy="5601533"/>
          </a:xfrm>
          <a:prstGeom prst="rect">
            <a:avLst/>
          </a:prstGeom>
          <a:noFill/>
        </p:spPr>
        <p:txBody>
          <a:bodyPr wrap="square" rtlCol="0">
            <a:spAutoFit/>
          </a:bodyPr>
          <a:lstStyle/>
          <a:p>
            <a:pPr algn="just"/>
            <a:r>
              <a:rPr lang="en-ZA" sz="2400" b="1" dirty="0" smtClean="0">
                <a:solidFill>
                  <a:srgbClr val="1F497D"/>
                </a:solidFill>
              </a:rPr>
              <a:t>External Environment </a:t>
            </a:r>
            <a:r>
              <a:rPr lang="en-ZA" sz="2400" b="1" dirty="0">
                <a:solidFill>
                  <a:srgbClr val="1F497D"/>
                </a:solidFill>
              </a:rPr>
              <a:t>(Section </a:t>
            </a:r>
            <a:r>
              <a:rPr lang="en-ZA" sz="2400" b="1" dirty="0" smtClean="0">
                <a:solidFill>
                  <a:srgbClr val="1F497D"/>
                </a:solidFill>
              </a:rPr>
              <a:t>7.1):</a:t>
            </a:r>
            <a:endParaRPr lang="en-ZA" sz="2400" b="1" dirty="0">
              <a:solidFill>
                <a:srgbClr val="1F497D"/>
              </a:solidFill>
            </a:endParaRPr>
          </a:p>
          <a:p>
            <a:pPr marL="342900" indent="-342900" algn="just">
              <a:spcBef>
                <a:spcPts val="600"/>
              </a:spcBef>
              <a:spcAft>
                <a:spcPts val="600"/>
              </a:spcAft>
              <a:buFont typeface="+mj-lt"/>
              <a:buAutoNum type="arabicPeriod"/>
            </a:pPr>
            <a:r>
              <a:rPr lang="en-ZA" sz="1700" b="1" dirty="0" smtClean="0">
                <a:solidFill>
                  <a:prstClr val="black"/>
                </a:solidFill>
              </a:rPr>
              <a:t>Economic overview</a:t>
            </a:r>
            <a:r>
              <a:rPr lang="en-ZA" sz="1700" dirty="0">
                <a:solidFill>
                  <a:prstClr val="black"/>
                </a:solidFill>
              </a:rPr>
              <a:t>: The high government debt has resulted in high debt servicing costs, claiming 11.2% of overall government expenditure and 3.5% of GDP; which is the highest seen in 11 years. This also puts more pressure on </a:t>
            </a:r>
            <a:r>
              <a:rPr lang="en-ZA" sz="1700" dirty="0" smtClean="0">
                <a:solidFill>
                  <a:prstClr val="black"/>
                </a:solidFill>
              </a:rPr>
              <a:t>Government </a:t>
            </a:r>
            <a:r>
              <a:rPr lang="en-ZA" sz="1700" dirty="0">
                <a:solidFill>
                  <a:prstClr val="black"/>
                </a:solidFill>
              </a:rPr>
              <a:t>to engage in revenue generation and collection initiatives which will create additional revenue streams, that is, beyond the traditional revenue from tax collections.</a:t>
            </a:r>
            <a:endParaRPr lang="en-ZA" sz="1700" dirty="0" smtClean="0">
              <a:solidFill>
                <a:prstClr val="black"/>
              </a:solidFill>
            </a:endParaRPr>
          </a:p>
          <a:p>
            <a:pPr marL="342900" indent="-342900" algn="just">
              <a:spcBef>
                <a:spcPts val="600"/>
              </a:spcBef>
              <a:spcAft>
                <a:spcPts val="600"/>
              </a:spcAft>
              <a:buFont typeface="+mj-lt"/>
              <a:buAutoNum type="arabicPeriod"/>
            </a:pPr>
            <a:r>
              <a:rPr lang="en-ZA" sz="1700" b="1" dirty="0" smtClean="0">
                <a:solidFill>
                  <a:prstClr val="black"/>
                </a:solidFill>
              </a:rPr>
              <a:t>Labour </a:t>
            </a:r>
            <a:r>
              <a:rPr lang="en-ZA" sz="1700" b="1" dirty="0">
                <a:solidFill>
                  <a:prstClr val="black"/>
                </a:solidFill>
              </a:rPr>
              <a:t>market overview</a:t>
            </a:r>
            <a:r>
              <a:rPr lang="en-ZA" sz="1700" b="1" dirty="0" smtClean="0">
                <a:solidFill>
                  <a:prstClr val="black"/>
                </a:solidFill>
              </a:rPr>
              <a:t>:</a:t>
            </a:r>
            <a:r>
              <a:rPr lang="en-ZA" sz="1700" dirty="0">
                <a:solidFill>
                  <a:prstClr val="black"/>
                </a:solidFill>
              </a:rPr>
              <a:t> The unemployment rate was estimated at 26.7% as at the end of the fourth quarter of 2017, which is a 1% decline from the previous quarter.  In comparison to the same period last year, the unemployment rate increased by 0,2% which is still a concern given the existing trade-off between employment and economic growth. </a:t>
            </a:r>
          </a:p>
          <a:p>
            <a:pPr marL="342900" indent="-342900" algn="just">
              <a:spcBef>
                <a:spcPts val="600"/>
              </a:spcBef>
              <a:spcAft>
                <a:spcPts val="600"/>
              </a:spcAft>
              <a:buFont typeface="+mj-lt"/>
              <a:buAutoNum type="arabicPeriod" startAt="2"/>
            </a:pPr>
            <a:r>
              <a:rPr lang="en-ZA" sz="1700" b="1" dirty="0" smtClean="0">
                <a:solidFill>
                  <a:prstClr val="black"/>
                </a:solidFill>
              </a:rPr>
              <a:t>Built </a:t>
            </a:r>
            <a:r>
              <a:rPr lang="en-ZA" sz="1700" b="1" dirty="0">
                <a:solidFill>
                  <a:prstClr val="black"/>
                </a:solidFill>
              </a:rPr>
              <a:t>Environment </a:t>
            </a:r>
            <a:r>
              <a:rPr lang="en-ZA" sz="1700" b="1" dirty="0" smtClean="0">
                <a:solidFill>
                  <a:prstClr val="black"/>
                </a:solidFill>
              </a:rPr>
              <a:t>Professional Councils:</a:t>
            </a:r>
            <a:r>
              <a:rPr lang="en-ZA" sz="1700" dirty="0" smtClean="0">
                <a:solidFill>
                  <a:prstClr val="black"/>
                </a:solidFill>
              </a:rPr>
              <a:t> </a:t>
            </a:r>
            <a:r>
              <a:rPr lang="en-ZA" sz="1700" dirty="0">
                <a:solidFill>
                  <a:prstClr val="black"/>
                </a:solidFill>
              </a:rPr>
              <a:t>In general, the professions in this industry are still white and male dominated. Men account for 89% and 77% of all registered professionals and candidates respectively. Whites account for 72% and 56% of professionals and candidates respectively. The number of candidates registered are a slight improvement in terms of equality when compared to the differences in the number of </a:t>
            </a:r>
            <a:r>
              <a:rPr lang="en-ZA" sz="1700" dirty="0" smtClean="0">
                <a:solidFill>
                  <a:prstClr val="black"/>
                </a:solidFill>
              </a:rPr>
              <a:t>professionals.</a:t>
            </a:r>
            <a:endParaRPr lang="en-ZA" sz="1700" dirty="0">
              <a:solidFill>
                <a:prstClr val="black"/>
              </a:solidFill>
            </a:endParaRPr>
          </a:p>
          <a:p>
            <a:pPr marL="342900" indent="-342900" algn="just">
              <a:spcBef>
                <a:spcPts val="600"/>
              </a:spcBef>
              <a:spcAft>
                <a:spcPts val="600"/>
              </a:spcAft>
              <a:buFont typeface="+mj-lt"/>
              <a:buAutoNum type="arabicPeriod" startAt="2"/>
            </a:pPr>
            <a:r>
              <a:rPr lang="en-ZA" sz="1700" b="1" dirty="0" smtClean="0">
                <a:solidFill>
                  <a:prstClr val="black"/>
                </a:solidFill>
              </a:rPr>
              <a:t>Overview of the property and construction sectors</a:t>
            </a:r>
            <a:r>
              <a:rPr lang="en-ZA" sz="1700" dirty="0">
                <a:solidFill>
                  <a:prstClr val="black"/>
                </a:solidFill>
              </a:rPr>
              <a:t>: Rental growth has been slightly low in the last </a:t>
            </a:r>
            <a:r>
              <a:rPr lang="en-ZA" sz="1700" dirty="0" smtClean="0">
                <a:solidFill>
                  <a:prstClr val="black"/>
                </a:solidFill>
              </a:rPr>
              <a:t>quarter of 2017, </a:t>
            </a:r>
            <a:r>
              <a:rPr lang="en-ZA" sz="1700" dirty="0">
                <a:solidFill>
                  <a:prstClr val="black"/>
                </a:solidFill>
              </a:rPr>
              <a:t>with office rental estimated at 2% year on year. Given the current economic climate, vacancy is likely to persist in the short term, which will further exerts  downward pressure on market rentals</a:t>
            </a:r>
            <a:r>
              <a:rPr lang="en-ZA" sz="1700" dirty="0" smtClean="0">
                <a:solidFill>
                  <a:prstClr val="black"/>
                </a:solidFill>
              </a:rPr>
              <a:t>.  </a:t>
            </a:r>
          </a:p>
          <a:p>
            <a:pPr marL="352425" lvl="1" algn="just">
              <a:spcBef>
                <a:spcPts val="600"/>
              </a:spcBef>
              <a:spcAft>
                <a:spcPts val="600"/>
              </a:spcAft>
              <a:tabLst>
                <a:tab pos="352425" algn="l"/>
              </a:tabLst>
            </a:pPr>
            <a:r>
              <a:rPr lang="en-ZA" sz="1700" dirty="0" smtClean="0">
                <a:solidFill>
                  <a:prstClr val="black"/>
                </a:solidFill>
              </a:rPr>
              <a:t>Although </a:t>
            </a:r>
            <a:r>
              <a:rPr lang="en-ZA" sz="1700" dirty="0">
                <a:solidFill>
                  <a:prstClr val="black"/>
                </a:solidFill>
              </a:rPr>
              <a:t>the growth in the construction sector has been subdued, there are a number of initiatives which are expected to improve growth in the sector. The increase in social infrastructure spend by </a:t>
            </a:r>
            <a:r>
              <a:rPr lang="en-ZA" sz="1700" dirty="0" smtClean="0">
                <a:solidFill>
                  <a:prstClr val="black"/>
                </a:solidFill>
              </a:rPr>
              <a:t>government creates </a:t>
            </a:r>
            <a:r>
              <a:rPr lang="en-ZA" sz="1700" dirty="0">
                <a:solidFill>
                  <a:prstClr val="black"/>
                </a:solidFill>
              </a:rPr>
              <a:t>an opportunity for growth in the sector</a:t>
            </a:r>
            <a:r>
              <a:rPr lang="en-ZA" sz="1700" dirty="0" smtClean="0">
                <a:solidFill>
                  <a:prstClr val="black"/>
                </a:solidFill>
              </a:rPr>
              <a:t>. </a:t>
            </a:r>
            <a:r>
              <a:rPr lang="en-ZA" sz="1700" dirty="0">
                <a:solidFill>
                  <a:prstClr val="black"/>
                </a:solidFill>
              </a:rPr>
              <a:t>Given, the recent GDP growth rates and moderate inflation, the sector can expect positive growth in the near term </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17</a:t>
            </a:fld>
            <a:endParaRPr lang="en-US">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459704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67" y="0"/>
            <a:ext cx="10634133" cy="1143000"/>
          </a:xfrm>
        </p:spPr>
        <p:txBody>
          <a:bodyPr>
            <a:normAutofit/>
          </a:bodyPr>
          <a:lstStyle/>
          <a:p>
            <a:r>
              <a:rPr lang="en-ZA" sz="2600" dirty="0">
                <a:ea typeface="Tahoma" pitchFamily="34" charset="0"/>
              </a:rPr>
              <a:t>PART A: SITUATIONAL ANALYSIS</a:t>
            </a:r>
          </a:p>
        </p:txBody>
      </p:sp>
      <p:sp>
        <p:nvSpPr>
          <p:cNvPr id="2" name="TextBox 1"/>
          <p:cNvSpPr txBox="1"/>
          <p:nvPr/>
        </p:nvSpPr>
        <p:spPr>
          <a:xfrm>
            <a:off x="304800" y="1295400"/>
            <a:ext cx="11658600" cy="4955203"/>
          </a:xfrm>
          <a:prstGeom prst="rect">
            <a:avLst/>
          </a:prstGeom>
          <a:noFill/>
        </p:spPr>
        <p:txBody>
          <a:bodyPr wrap="square" rtlCol="0">
            <a:spAutoFit/>
          </a:bodyPr>
          <a:lstStyle/>
          <a:p>
            <a:pPr>
              <a:spcAft>
                <a:spcPts val="600"/>
              </a:spcAft>
            </a:pPr>
            <a:r>
              <a:rPr lang="en-ZA" sz="2400" b="1" dirty="0" smtClean="0">
                <a:solidFill>
                  <a:srgbClr val="1F497D"/>
                </a:solidFill>
              </a:rPr>
              <a:t>External factors influencing service delivery </a:t>
            </a:r>
            <a:r>
              <a:rPr lang="en-ZA" sz="2400" b="1" dirty="0">
                <a:solidFill>
                  <a:srgbClr val="1F497D"/>
                </a:solidFill>
              </a:rPr>
              <a:t>(Section </a:t>
            </a:r>
            <a:r>
              <a:rPr lang="en-ZA" sz="2400" b="1" dirty="0" smtClean="0">
                <a:solidFill>
                  <a:srgbClr val="1F497D"/>
                </a:solidFill>
              </a:rPr>
              <a:t>7.2):</a:t>
            </a:r>
            <a:endParaRPr lang="en-ZA" sz="2400" b="1" dirty="0">
              <a:solidFill>
                <a:srgbClr val="1F497D"/>
              </a:solidFill>
            </a:endParaRPr>
          </a:p>
          <a:p>
            <a:pPr marL="342900" indent="-342900" algn="just">
              <a:spcAft>
                <a:spcPts val="600"/>
              </a:spcAft>
              <a:buFont typeface="+mj-lt"/>
              <a:buAutoNum type="arabicPeriod"/>
            </a:pPr>
            <a:r>
              <a:rPr lang="en-ZA" sz="1700" b="1" dirty="0" smtClean="0">
                <a:solidFill>
                  <a:prstClr val="black"/>
                </a:solidFill>
              </a:rPr>
              <a:t>Constrained financial position of the PMTE</a:t>
            </a:r>
            <a:r>
              <a:rPr lang="en-ZA" sz="1700" dirty="0">
                <a:solidFill>
                  <a:prstClr val="black"/>
                </a:solidFill>
              </a:rPr>
              <a:t>: The accommodation charges currently being recovered from user departments </a:t>
            </a:r>
            <a:r>
              <a:rPr lang="en-ZA" sz="1700" dirty="0" smtClean="0">
                <a:solidFill>
                  <a:prstClr val="black"/>
                </a:solidFill>
              </a:rPr>
              <a:t>is inadequate to fund the </a:t>
            </a:r>
            <a:r>
              <a:rPr lang="en-ZA" sz="1700" dirty="0">
                <a:solidFill>
                  <a:prstClr val="black"/>
                </a:solidFill>
              </a:rPr>
              <a:t>upkeep of entire portfolio.  This has resulted in a repair and refurbishment backlog and consequently to the deterioration in the condition of </a:t>
            </a:r>
            <a:r>
              <a:rPr lang="en-ZA" sz="1700" dirty="0" smtClean="0">
                <a:solidFill>
                  <a:prstClr val="black"/>
                </a:solidFill>
              </a:rPr>
              <a:t>property portfolio</a:t>
            </a:r>
            <a:r>
              <a:rPr lang="en-ZA" sz="1700" dirty="0">
                <a:solidFill>
                  <a:prstClr val="black"/>
                </a:solidFill>
              </a:rPr>
              <a:t>.  The financial impact of addressing the condition of the portfolio to an acceptable level to operate in a sustainable manner will be significant to the PMTE. </a:t>
            </a:r>
            <a:r>
              <a:rPr lang="en-ZA" sz="1700" dirty="0" smtClean="0">
                <a:solidFill>
                  <a:prstClr val="black"/>
                </a:solidFill>
              </a:rPr>
              <a:t>   </a:t>
            </a:r>
          </a:p>
          <a:p>
            <a:pPr marL="342900" indent="-342900" algn="just">
              <a:spcAft>
                <a:spcPts val="600"/>
              </a:spcAft>
              <a:buFont typeface="+mj-lt"/>
              <a:buAutoNum type="arabicPeriod"/>
            </a:pPr>
            <a:r>
              <a:rPr lang="en-ZA" sz="1700" b="1" dirty="0">
                <a:solidFill>
                  <a:prstClr val="black"/>
                </a:solidFill>
              </a:rPr>
              <a:t>R</a:t>
            </a:r>
            <a:r>
              <a:rPr lang="en-ZA" sz="1700" b="1" dirty="0" smtClean="0">
                <a:solidFill>
                  <a:prstClr val="black"/>
                </a:solidFill>
              </a:rPr>
              <a:t>eduction in </a:t>
            </a:r>
            <a:r>
              <a:rPr lang="en-ZA" sz="1700" b="1" dirty="0">
                <a:solidFill>
                  <a:prstClr val="black"/>
                </a:solidFill>
              </a:rPr>
              <a:t>infrastructure budgets: </a:t>
            </a:r>
            <a:r>
              <a:rPr lang="en-ZA" sz="1700" dirty="0">
                <a:solidFill>
                  <a:prstClr val="black"/>
                </a:solidFill>
              </a:rPr>
              <a:t>T</a:t>
            </a:r>
            <a:r>
              <a:rPr lang="en-ZA" sz="1700" dirty="0" smtClean="0">
                <a:solidFill>
                  <a:prstClr val="black"/>
                </a:solidFill>
              </a:rPr>
              <a:t>he </a:t>
            </a:r>
            <a:r>
              <a:rPr lang="en-ZA" sz="1700" dirty="0">
                <a:solidFill>
                  <a:prstClr val="black"/>
                </a:solidFill>
              </a:rPr>
              <a:t>austerity measures implemented by the National Treasury </a:t>
            </a:r>
            <a:r>
              <a:rPr lang="en-ZA" sz="1700" dirty="0" smtClean="0">
                <a:solidFill>
                  <a:prstClr val="black"/>
                </a:solidFill>
              </a:rPr>
              <a:t>have </a:t>
            </a:r>
            <a:r>
              <a:rPr lang="en-ZA" sz="1700" dirty="0">
                <a:solidFill>
                  <a:prstClr val="black"/>
                </a:solidFill>
              </a:rPr>
              <a:t>impacted the infrastructure programme of the PMTE and user departments.  This has led to capital infrastructure budgets being severely reduced requiring a prioritisation of future infrastructure projects </a:t>
            </a:r>
            <a:r>
              <a:rPr lang="en-ZA" sz="1700" dirty="0" smtClean="0">
                <a:solidFill>
                  <a:prstClr val="black"/>
                </a:solidFill>
              </a:rPr>
              <a:t>and negatively </a:t>
            </a:r>
            <a:r>
              <a:rPr lang="en-ZA" sz="1700" dirty="0">
                <a:solidFill>
                  <a:prstClr val="black"/>
                </a:solidFill>
              </a:rPr>
              <a:t>impacting the roll out of the infrastructure programme</a:t>
            </a:r>
            <a:r>
              <a:rPr lang="en-ZA" sz="1700" dirty="0" smtClean="0">
                <a:solidFill>
                  <a:prstClr val="black"/>
                </a:solidFill>
              </a:rPr>
              <a:t>.</a:t>
            </a:r>
          </a:p>
          <a:p>
            <a:pPr marL="342900" indent="-342900" algn="just">
              <a:spcAft>
                <a:spcPts val="600"/>
              </a:spcAft>
              <a:buFont typeface="+mj-lt"/>
              <a:buAutoNum type="arabicPeriod"/>
            </a:pPr>
            <a:r>
              <a:rPr lang="en-ZA" sz="1700" b="1" dirty="0" smtClean="0">
                <a:solidFill>
                  <a:prstClr val="black"/>
                </a:solidFill>
              </a:rPr>
              <a:t>Revenue generation and cost saving initiatives</a:t>
            </a:r>
            <a:r>
              <a:rPr lang="en-ZA" sz="1700" b="1" dirty="0">
                <a:solidFill>
                  <a:prstClr val="black"/>
                </a:solidFill>
              </a:rPr>
              <a:t>: </a:t>
            </a:r>
            <a:r>
              <a:rPr lang="en-ZA" sz="1700" dirty="0">
                <a:solidFill>
                  <a:prstClr val="black"/>
                </a:solidFill>
              </a:rPr>
              <a:t>The PMTE will be developing a revenue generating strategy that will ensure the future financial sustainability.  This will address the current liquidity gap including the reduction in the bank overdraft</a:t>
            </a:r>
            <a:r>
              <a:rPr lang="en-ZA" sz="1700" dirty="0" smtClean="0">
                <a:solidFill>
                  <a:prstClr val="black"/>
                </a:solidFill>
              </a:rPr>
              <a:t>. </a:t>
            </a:r>
            <a:r>
              <a:rPr lang="en-ZA" sz="1700" dirty="0">
                <a:solidFill>
                  <a:prstClr val="black"/>
                </a:solidFill>
              </a:rPr>
              <a:t>The PMTE will continue to implement specific cost containment measures on the procurement of goods and services, consumption of water and energy, marketing of non-core and non-strategic vacant State-owned properties at market-related properties for letting to private tenants, lease renegotiations, ensuring implementation of debt </a:t>
            </a:r>
            <a:r>
              <a:rPr lang="en-ZA" sz="1700" dirty="0" smtClean="0">
                <a:solidFill>
                  <a:prstClr val="black"/>
                </a:solidFill>
              </a:rPr>
              <a:t>collection. </a:t>
            </a:r>
            <a:endParaRPr lang="en-ZA" sz="1700" dirty="0">
              <a:solidFill>
                <a:prstClr val="black"/>
              </a:solidFill>
            </a:endParaRPr>
          </a:p>
          <a:p>
            <a:pPr marL="342900" indent="-342900" algn="just">
              <a:spcAft>
                <a:spcPts val="600"/>
              </a:spcAft>
              <a:buFont typeface="+mj-lt"/>
              <a:buAutoNum type="arabicPeriod"/>
            </a:pPr>
            <a:r>
              <a:rPr lang="en-ZA" sz="1700" b="1" dirty="0" smtClean="0">
                <a:solidFill>
                  <a:prstClr val="black"/>
                </a:solidFill>
              </a:rPr>
              <a:t>Containing the </a:t>
            </a:r>
            <a:r>
              <a:rPr lang="en-ZA" sz="1700" b="1" dirty="0">
                <a:solidFill>
                  <a:prstClr val="black"/>
                </a:solidFill>
              </a:rPr>
              <a:t>costs of leased accommodation: </a:t>
            </a:r>
            <a:r>
              <a:rPr lang="en-ZA" sz="1700" dirty="0">
                <a:solidFill>
                  <a:prstClr val="black"/>
                </a:solidFill>
              </a:rPr>
              <a:t>The National Treasury has approved a deviation for the renegotiation of leases that will target landlords on a portfolio by portfolio basis to reduce cost.  To this end, the PMTE is in the process of renegotiating leases with the landlords to bring about the required savings to the </a:t>
            </a:r>
            <a:r>
              <a:rPr lang="en-ZA" sz="1700" dirty="0" err="1">
                <a:solidFill>
                  <a:prstClr val="black"/>
                </a:solidFill>
              </a:rPr>
              <a:t>fiscus</a:t>
            </a:r>
            <a:r>
              <a:rPr lang="en-ZA" sz="1700" dirty="0">
                <a:solidFill>
                  <a:prstClr val="black"/>
                </a:solidFill>
              </a:rPr>
              <a:t>.    </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18</a:t>
            </a:fld>
            <a:endParaRPr lang="en-US">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92187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67" y="0"/>
            <a:ext cx="10557933" cy="1143000"/>
          </a:xfrm>
        </p:spPr>
        <p:txBody>
          <a:bodyPr>
            <a:normAutofit/>
          </a:bodyPr>
          <a:lstStyle/>
          <a:p>
            <a:r>
              <a:rPr lang="en-ZA" sz="2600" dirty="0">
                <a:ea typeface="Tahoma" pitchFamily="34" charset="0"/>
              </a:rPr>
              <a:t>PART A: SITUATIONAL ANALYSIS</a:t>
            </a:r>
          </a:p>
        </p:txBody>
      </p:sp>
      <p:sp>
        <p:nvSpPr>
          <p:cNvPr id="2" name="TextBox 1"/>
          <p:cNvSpPr txBox="1"/>
          <p:nvPr/>
        </p:nvSpPr>
        <p:spPr>
          <a:xfrm>
            <a:off x="304800" y="1290221"/>
            <a:ext cx="11658600" cy="5262979"/>
          </a:xfrm>
          <a:prstGeom prst="rect">
            <a:avLst/>
          </a:prstGeom>
          <a:noFill/>
        </p:spPr>
        <p:txBody>
          <a:bodyPr wrap="square" rtlCol="0">
            <a:spAutoFit/>
          </a:bodyPr>
          <a:lstStyle/>
          <a:p>
            <a:pPr>
              <a:spcAft>
                <a:spcPts val="600"/>
              </a:spcAft>
            </a:pPr>
            <a:r>
              <a:rPr lang="en-ZA" sz="2400" b="1" dirty="0">
                <a:solidFill>
                  <a:srgbClr val="1F497D"/>
                </a:solidFill>
              </a:rPr>
              <a:t>External factors influencing service </a:t>
            </a:r>
            <a:r>
              <a:rPr lang="en-ZA" sz="2400" b="1" dirty="0" smtClean="0">
                <a:solidFill>
                  <a:srgbClr val="1F497D"/>
                </a:solidFill>
              </a:rPr>
              <a:t>delivery…….</a:t>
            </a:r>
            <a:endParaRPr lang="en-ZA" sz="2400" b="1" dirty="0">
              <a:solidFill>
                <a:srgbClr val="1F497D"/>
              </a:solidFill>
            </a:endParaRPr>
          </a:p>
          <a:p>
            <a:pPr marL="355600" indent="-355600" algn="just">
              <a:spcAft>
                <a:spcPts val="600"/>
              </a:spcAft>
              <a:buFont typeface="+mj-lt"/>
              <a:buAutoNum type="arabicPeriod" startAt="5"/>
              <a:tabLst>
                <a:tab pos="355600" algn="l"/>
              </a:tabLst>
            </a:pPr>
            <a:r>
              <a:rPr lang="en-ZA" sz="1600" b="1" dirty="0">
                <a:solidFill>
                  <a:prstClr val="black"/>
                </a:solidFill>
              </a:rPr>
              <a:t>M</a:t>
            </a:r>
            <a:r>
              <a:rPr lang="en-ZA" sz="1600" b="1" dirty="0" smtClean="0">
                <a:solidFill>
                  <a:prstClr val="black"/>
                </a:solidFill>
              </a:rPr>
              <a:t>anaging the increasing cost of maintenance and new construction activities:</a:t>
            </a:r>
            <a:r>
              <a:rPr lang="en-ZA" sz="1600" dirty="0" smtClean="0">
                <a:solidFill>
                  <a:prstClr val="black"/>
                </a:solidFill>
              </a:rPr>
              <a:t>  </a:t>
            </a:r>
            <a:r>
              <a:rPr lang="en-ZA" sz="1600" dirty="0">
                <a:solidFill>
                  <a:prstClr val="black"/>
                </a:solidFill>
              </a:rPr>
              <a:t>Costs related to maintenance and new construction activities have continued to rise. In an effort to reduce the costs related to maintenance and new construction activities the PMTE will continue to improve on the turnaround time for finalising plans, designs and drawings in ensuring that projects move efficiently to construction stage in the value </a:t>
            </a:r>
            <a:r>
              <a:rPr lang="en-ZA" sz="1600" dirty="0" smtClean="0">
                <a:solidFill>
                  <a:prstClr val="black"/>
                </a:solidFill>
              </a:rPr>
              <a:t>chain.</a:t>
            </a:r>
          </a:p>
          <a:p>
            <a:pPr marL="355600" indent="-355600" algn="just">
              <a:spcAft>
                <a:spcPts val="600"/>
              </a:spcAft>
              <a:buFont typeface="+mj-lt"/>
              <a:buAutoNum type="arabicPeriod" startAt="5"/>
              <a:tabLst>
                <a:tab pos="355600" algn="l"/>
              </a:tabLst>
            </a:pPr>
            <a:r>
              <a:rPr lang="en-ZA" sz="1600" b="1" dirty="0">
                <a:solidFill>
                  <a:prstClr val="black"/>
                </a:solidFill>
              </a:rPr>
              <a:t>S</a:t>
            </a:r>
            <a:r>
              <a:rPr lang="en-ZA" sz="1600" b="1" dirty="0" smtClean="0">
                <a:solidFill>
                  <a:prstClr val="black"/>
                </a:solidFill>
              </a:rPr>
              <a:t>aving costs through the implementation of the Green Building Framework</a:t>
            </a:r>
            <a:r>
              <a:rPr lang="en-ZA" sz="1600" b="1" dirty="0">
                <a:solidFill>
                  <a:prstClr val="black"/>
                </a:solidFill>
              </a:rPr>
              <a:t>: </a:t>
            </a:r>
            <a:r>
              <a:rPr lang="en-ZA" sz="1600" dirty="0" smtClean="0">
                <a:solidFill>
                  <a:prstClr val="black"/>
                </a:solidFill>
              </a:rPr>
              <a:t>The PMTE </a:t>
            </a:r>
            <a:r>
              <a:rPr lang="en-ZA" sz="1600" dirty="0">
                <a:solidFill>
                  <a:prstClr val="black"/>
                </a:solidFill>
              </a:rPr>
              <a:t>will develop, maintain and operate State-owned buildings to reduce the impact on the environment, including energy efficiency and water savings.  The Green Building Policy also lays the basis for job creation (green jobs), growing the Green Building economic contribution, up-skilling and training of </a:t>
            </a:r>
            <a:r>
              <a:rPr lang="en-ZA" sz="1600" dirty="0" smtClean="0">
                <a:solidFill>
                  <a:prstClr val="black"/>
                </a:solidFill>
              </a:rPr>
              <a:t>participants and </a:t>
            </a:r>
            <a:r>
              <a:rPr lang="en-ZA" sz="1600" dirty="0">
                <a:solidFill>
                  <a:prstClr val="black"/>
                </a:solidFill>
              </a:rPr>
              <a:t>contributing to local </a:t>
            </a:r>
            <a:r>
              <a:rPr lang="en-ZA" sz="1600" dirty="0" smtClean="0">
                <a:solidFill>
                  <a:prstClr val="black"/>
                </a:solidFill>
              </a:rPr>
              <a:t>manufacturing.</a:t>
            </a:r>
          </a:p>
          <a:p>
            <a:pPr marL="355600" indent="-355600" algn="just">
              <a:spcAft>
                <a:spcPts val="600"/>
              </a:spcAft>
              <a:buFont typeface="+mj-lt"/>
              <a:buAutoNum type="arabicPeriod" startAt="5"/>
              <a:tabLst>
                <a:tab pos="355600" algn="l"/>
              </a:tabLst>
            </a:pPr>
            <a:r>
              <a:rPr lang="en-ZA" sz="1600" b="1" dirty="0">
                <a:solidFill>
                  <a:prstClr val="black"/>
                </a:solidFill>
              </a:rPr>
              <a:t>Transformation of the construction and property sectors: </a:t>
            </a:r>
            <a:r>
              <a:rPr lang="en-ZA" sz="1600" dirty="0" smtClean="0">
                <a:solidFill>
                  <a:prstClr val="black"/>
                </a:solidFill>
              </a:rPr>
              <a:t>Through the implementation of the Property Empowerment Policy, </a:t>
            </a:r>
            <a:r>
              <a:rPr lang="en-ZA" sz="1600" b="1" dirty="0" smtClean="0">
                <a:solidFill>
                  <a:prstClr val="black"/>
                </a:solidFill>
              </a:rPr>
              <a:t>t</a:t>
            </a:r>
            <a:r>
              <a:rPr lang="en-ZA" sz="1600" dirty="0" smtClean="0">
                <a:solidFill>
                  <a:prstClr val="black"/>
                </a:solidFill>
              </a:rPr>
              <a:t>he </a:t>
            </a:r>
            <a:r>
              <a:rPr lang="en-ZA" sz="1600" dirty="0">
                <a:solidFill>
                  <a:prstClr val="black"/>
                </a:solidFill>
              </a:rPr>
              <a:t>PMTE </a:t>
            </a:r>
            <a:r>
              <a:rPr lang="en-ZA" sz="1600" dirty="0" smtClean="0">
                <a:solidFill>
                  <a:prstClr val="black"/>
                </a:solidFill>
              </a:rPr>
              <a:t>aims </a:t>
            </a:r>
            <a:r>
              <a:rPr lang="en-ZA" sz="1600" dirty="0">
                <a:solidFill>
                  <a:prstClr val="black"/>
                </a:solidFill>
              </a:rPr>
              <a:t>to address the skewed patterns of ownership and break the inequitable access to property opportunities; actively directing the advancement of entities majority black-owned, managed and controlled; whilst creating an enabling environment and support for black-owned property enterprises.  </a:t>
            </a:r>
            <a:r>
              <a:rPr lang="en-ZA" sz="1600" dirty="0" smtClean="0">
                <a:solidFill>
                  <a:prstClr val="black"/>
                </a:solidFill>
              </a:rPr>
              <a:t>The incubator programmes will </a:t>
            </a:r>
            <a:r>
              <a:rPr lang="en-ZA" sz="1600" dirty="0">
                <a:solidFill>
                  <a:prstClr val="black"/>
                </a:solidFill>
              </a:rPr>
              <a:t>be optimised to increase access to opportunities in PMTE to Emerging and Medium Enterprises (EMEs) and QSEs.  The PMTE will leverage all procurement spend to advance designated groups as categorised in the Preferential Procurement Regulations, 2017. </a:t>
            </a:r>
            <a:endParaRPr lang="en-ZA" sz="1600" dirty="0" smtClean="0">
              <a:solidFill>
                <a:prstClr val="black"/>
              </a:solidFill>
            </a:endParaRPr>
          </a:p>
          <a:p>
            <a:pPr marL="355600" indent="-355600" algn="just">
              <a:spcAft>
                <a:spcPts val="600"/>
              </a:spcAft>
              <a:buFont typeface="+mj-lt"/>
              <a:buAutoNum type="arabicPeriod" startAt="5"/>
              <a:tabLst>
                <a:tab pos="355600" algn="l"/>
              </a:tabLst>
            </a:pPr>
            <a:r>
              <a:rPr lang="en-ZA" sz="1600" b="1" dirty="0">
                <a:solidFill>
                  <a:prstClr val="black"/>
                </a:solidFill>
              </a:rPr>
              <a:t>Infrastructure development that promotes labour intensive construction: </a:t>
            </a:r>
            <a:r>
              <a:rPr lang="en-ZA" sz="1600" dirty="0">
                <a:solidFill>
                  <a:prstClr val="black"/>
                </a:solidFill>
              </a:rPr>
              <a:t>The focused outcome of infrastructure development is be on job creation, poverty eradication and income generation through an EPWP approach, </a:t>
            </a:r>
            <a:r>
              <a:rPr lang="en-GB" sz="1600" dirty="0" smtClean="0">
                <a:solidFill>
                  <a:prstClr val="black"/>
                </a:solidFill>
              </a:rPr>
              <a:t>in </a:t>
            </a:r>
            <a:r>
              <a:rPr lang="en-GB" sz="1600" dirty="0">
                <a:solidFill>
                  <a:prstClr val="black"/>
                </a:solidFill>
              </a:rPr>
              <a:t>the areas of brick laying, painting, plastering excavating, wet services </a:t>
            </a:r>
            <a:r>
              <a:rPr lang="en-GB" sz="1600" dirty="0" err="1">
                <a:solidFill>
                  <a:prstClr val="black"/>
                </a:solidFill>
              </a:rPr>
              <a:t>etc</a:t>
            </a:r>
            <a:r>
              <a:rPr lang="en-ZA" sz="1600" dirty="0" smtClean="0">
                <a:solidFill>
                  <a:prstClr val="black"/>
                </a:solidFill>
              </a:rPr>
              <a:t>. </a:t>
            </a:r>
            <a:r>
              <a:rPr lang="en-ZA" sz="1600" dirty="0">
                <a:solidFill>
                  <a:prstClr val="black"/>
                </a:solidFill>
              </a:rPr>
              <a:t>The PMTE has identified mega projects that will have a significant impact on job creation and in consultation with PICC the strategy is being developed to monitor and support these initiatives</a:t>
            </a:r>
            <a:r>
              <a:rPr lang="en-ZA" sz="1600" dirty="0" smtClean="0">
                <a:solidFill>
                  <a:prstClr val="black"/>
                </a:solidFill>
              </a:rPr>
              <a:t>.</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19</a:t>
            </a:fld>
            <a:endParaRPr lang="en-US">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885972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6513085"/>
              </p:ext>
            </p:extLst>
          </p:nvPr>
        </p:nvGraphicFramePr>
        <p:xfrm>
          <a:off x="457200" y="1295401"/>
          <a:ext cx="11506200" cy="5257800"/>
        </p:xfrm>
        <a:graphic>
          <a:graphicData uri="http://schemas.openxmlformats.org/drawingml/2006/table">
            <a:tbl>
              <a:tblPr firstRow="1" bandRow="1">
                <a:tableStyleId>{BC89EF96-8CEA-46FF-86C4-4CE0E7609802}</a:tableStyleId>
              </a:tblPr>
              <a:tblGrid>
                <a:gridCol w="878946"/>
                <a:gridCol w="8070321"/>
                <a:gridCol w="2556933"/>
              </a:tblGrid>
              <a:tr h="996392">
                <a:tc>
                  <a:txBody>
                    <a:bodyPr/>
                    <a:lstStyle/>
                    <a:p>
                      <a:r>
                        <a:rPr lang="en-ZA" sz="2800" dirty="0" smtClean="0"/>
                        <a:t>No.</a:t>
                      </a:r>
                      <a:endParaRPr lang="en-ZA" sz="2800" b="1" dirty="0"/>
                    </a:p>
                  </a:txBody>
                  <a:tcPr anchor="ctr"/>
                </a:tc>
                <a:tc>
                  <a:txBody>
                    <a:bodyPr/>
                    <a:lstStyle/>
                    <a:p>
                      <a:r>
                        <a:rPr lang="en-ZA" sz="2800" dirty="0" smtClean="0"/>
                        <a:t>Item</a:t>
                      </a:r>
                      <a:endParaRPr lang="en-ZA" sz="2800" b="1" dirty="0"/>
                    </a:p>
                  </a:txBody>
                  <a:tcPr anchor="ctr"/>
                </a:tc>
                <a:tc>
                  <a:txBody>
                    <a:bodyPr/>
                    <a:lstStyle/>
                    <a:p>
                      <a:r>
                        <a:rPr lang="en-ZA" sz="2800" dirty="0" smtClean="0"/>
                        <a:t>Slide</a:t>
                      </a:r>
                      <a:endParaRPr lang="en-ZA" sz="2800" b="1" dirty="0"/>
                    </a:p>
                  </a:txBody>
                  <a:tcPr anchor="ctr"/>
                </a:tc>
              </a:tr>
              <a:tr h="1065352">
                <a:tc>
                  <a:txBody>
                    <a:bodyPr/>
                    <a:lstStyle/>
                    <a:p>
                      <a:r>
                        <a:rPr lang="en-ZA" sz="2800" kern="1200" dirty="0" smtClean="0"/>
                        <a:t>1.</a:t>
                      </a:r>
                      <a:endParaRPr lang="en-ZA" sz="2800" kern="1200" dirty="0">
                        <a:solidFill>
                          <a:schemeClr val="dk1"/>
                        </a:solidFill>
                        <a:latin typeface="Arial" panose="020B0604020202020204" pitchFamily="34" charset="0"/>
                        <a:ea typeface="Times New Roman"/>
                        <a:cs typeface="Arial" panose="020B0604020202020204" pitchFamily="34" charset="0"/>
                      </a:endParaRPr>
                    </a:p>
                  </a:txBody>
                  <a:tcPr anchor="ct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2800" kern="1200" dirty="0" smtClean="0">
                          <a:solidFill>
                            <a:schemeClr val="tx1"/>
                          </a:solidFill>
                          <a:latin typeface="+mn-lt"/>
                          <a:ea typeface="+mn-ea"/>
                          <a:cs typeface="+mn-cs"/>
                        </a:rPr>
                        <a:t>Introduction</a:t>
                      </a:r>
                    </a:p>
                  </a:txBody>
                  <a:tcPr anchor="ctr"/>
                </a:tc>
                <a:tc>
                  <a:txBody>
                    <a:bodyPr/>
                    <a:lstStyle/>
                    <a:p>
                      <a:pPr marL="0" algn="l" defTabSz="914391" rtl="0" eaLnBrk="1" latinLnBrk="0" hangingPunct="1"/>
                      <a:r>
                        <a:rPr lang="en-ZA" sz="2800" kern="1200" dirty="0" smtClean="0">
                          <a:solidFill>
                            <a:schemeClr val="tx1"/>
                          </a:solidFill>
                          <a:latin typeface="+mn-lt"/>
                          <a:ea typeface="+mn-ea"/>
                          <a:cs typeface="+mn-cs"/>
                        </a:rPr>
                        <a:t>3 - 10</a:t>
                      </a:r>
                      <a:endParaRPr lang="en-ZA" sz="2800" kern="1200" dirty="0">
                        <a:solidFill>
                          <a:schemeClr val="tx1"/>
                        </a:solidFill>
                        <a:latin typeface="+mn-lt"/>
                        <a:ea typeface="+mn-ea"/>
                        <a:cs typeface="+mn-cs"/>
                      </a:endParaRPr>
                    </a:p>
                  </a:txBody>
                  <a:tcPr anchor="ctr"/>
                </a:tc>
              </a:tr>
              <a:tr h="1065352">
                <a:tc>
                  <a:txBody>
                    <a:bodyPr/>
                    <a:lstStyle/>
                    <a:p>
                      <a:r>
                        <a:rPr lang="en-ZA" sz="2800" kern="1200" dirty="0" smtClean="0"/>
                        <a:t>2.</a:t>
                      </a:r>
                      <a:endParaRPr lang="en-ZA" sz="2800" kern="1200" dirty="0">
                        <a:solidFill>
                          <a:schemeClr val="dk1"/>
                        </a:solidFill>
                        <a:latin typeface="Arial" panose="020B0604020202020204" pitchFamily="34" charset="0"/>
                        <a:ea typeface="Times New Roman"/>
                        <a:cs typeface="Arial" panose="020B0604020202020204" pitchFamily="34" charset="0"/>
                      </a:endParaRPr>
                    </a:p>
                  </a:txBody>
                  <a:tcPr anchor="ct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2800" kern="1200" dirty="0" smtClean="0"/>
                        <a:t>PMTE: Summary of the Strategic Overview (Part A)</a:t>
                      </a:r>
                      <a:endParaRPr lang="en-ZA" sz="2800" kern="1200" dirty="0" smtClean="0">
                        <a:solidFill>
                          <a:schemeClr val="dk1"/>
                        </a:solidFill>
                        <a:latin typeface="Arial" panose="020B0604020202020204" pitchFamily="34" charset="0"/>
                        <a:ea typeface="Times New Roman"/>
                        <a:cs typeface="Arial" panose="020B0604020202020204" pitchFamily="34" charset="0"/>
                      </a:endParaRPr>
                    </a:p>
                  </a:txBody>
                  <a:tcPr anchor="ctr"/>
                </a:tc>
                <a:tc>
                  <a:txBody>
                    <a:bodyPr/>
                    <a:lstStyle/>
                    <a:p>
                      <a:r>
                        <a:rPr lang="en-ZA" sz="2800" kern="1200" dirty="0" smtClean="0"/>
                        <a:t>11-40</a:t>
                      </a:r>
                      <a:endParaRPr lang="en-ZA" sz="2800" kern="1200" dirty="0">
                        <a:solidFill>
                          <a:schemeClr val="dk1"/>
                        </a:solidFill>
                        <a:latin typeface="Arial" panose="020B0604020202020204" pitchFamily="34" charset="0"/>
                        <a:ea typeface="Times New Roman"/>
                        <a:cs typeface="Arial" panose="020B0604020202020204" pitchFamily="34" charset="0"/>
                      </a:endParaRPr>
                    </a:p>
                  </a:txBody>
                  <a:tcPr anchor="ctr"/>
                </a:tc>
              </a:tr>
              <a:tr h="1065352">
                <a:tc>
                  <a:txBody>
                    <a:bodyPr/>
                    <a:lstStyle/>
                    <a:p>
                      <a:endParaRPr lang="en-ZA" sz="2800" kern="1200" dirty="0" smtClean="0"/>
                    </a:p>
                    <a:p>
                      <a:r>
                        <a:rPr lang="en-ZA" sz="2800" kern="1200" dirty="0" smtClean="0"/>
                        <a:t>3.</a:t>
                      </a:r>
                      <a:endParaRPr lang="en-ZA" sz="2800" kern="1200" dirty="0">
                        <a:solidFill>
                          <a:schemeClr val="dk1"/>
                        </a:solidFill>
                        <a:latin typeface="Arial" panose="020B0604020202020204" pitchFamily="34" charset="0"/>
                        <a:ea typeface="Times New Roman"/>
                        <a:cs typeface="Arial" panose="020B0604020202020204" pitchFamily="34" charset="0"/>
                      </a:endParaRPr>
                    </a:p>
                  </a:txBody>
                  <a:tcPr anchor="ct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2800" kern="1200" dirty="0" smtClean="0"/>
                        <a:t>PMTE: Programme Performance Indicators (Part B)</a:t>
                      </a:r>
                      <a:endParaRPr lang="en-ZA" sz="2800" kern="1200" dirty="0" smtClean="0">
                        <a:solidFill>
                          <a:schemeClr val="dk1"/>
                        </a:solidFill>
                        <a:latin typeface="Arial" panose="020B0604020202020204" pitchFamily="34" charset="0"/>
                        <a:ea typeface="Times New Roman"/>
                        <a:cs typeface="Arial" panose="020B0604020202020204" pitchFamily="34" charset="0"/>
                      </a:endParaRPr>
                    </a:p>
                  </a:txBody>
                  <a:tcPr anchor="ctr"/>
                </a:tc>
                <a:tc>
                  <a:txBody>
                    <a:bodyPr/>
                    <a:lstStyle/>
                    <a:p>
                      <a:r>
                        <a:rPr lang="en-ZA" sz="2800" kern="1200" dirty="0" smtClean="0"/>
                        <a:t>41-76</a:t>
                      </a:r>
                      <a:endParaRPr lang="en-ZA" sz="2800" kern="1200" dirty="0">
                        <a:solidFill>
                          <a:schemeClr val="dk1"/>
                        </a:solidFill>
                        <a:latin typeface="Arial" panose="020B0604020202020204" pitchFamily="34" charset="0"/>
                        <a:ea typeface="Times New Roman"/>
                        <a:cs typeface="Arial" panose="020B0604020202020204" pitchFamily="34" charset="0"/>
                      </a:endParaRPr>
                    </a:p>
                  </a:txBody>
                  <a:tcPr anchor="ctr"/>
                </a:tc>
              </a:tr>
              <a:tr h="1065352">
                <a:tc>
                  <a:txBody>
                    <a:bodyPr/>
                    <a:lstStyle/>
                    <a:p>
                      <a:pPr marL="0" algn="l" defTabSz="914391" rtl="0" eaLnBrk="1" latinLnBrk="0" hangingPunct="1"/>
                      <a:r>
                        <a:rPr lang="en-ZA" sz="2800" kern="1200" dirty="0" smtClean="0">
                          <a:solidFill>
                            <a:schemeClr val="tx1"/>
                          </a:solidFill>
                          <a:latin typeface="+mn-lt"/>
                          <a:ea typeface="+mn-ea"/>
                          <a:cs typeface="+mn-cs"/>
                        </a:rPr>
                        <a:t>4.</a:t>
                      </a:r>
                      <a:endParaRPr lang="en-ZA" sz="2800" kern="1200" dirty="0">
                        <a:solidFill>
                          <a:schemeClr val="tx1"/>
                        </a:solidFill>
                        <a:latin typeface="+mn-lt"/>
                        <a:ea typeface="+mn-ea"/>
                        <a:cs typeface="+mn-cs"/>
                      </a:endParaRPr>
                    </a:p>
                  </a:txBody>
                  <a:tcPr anchor="ct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2800" kern="1200" dirty="0" smtClean="0"/>
                        <a:t>PMTE: Links to Long Term Infrastructure Plan (Part C) </a:t>
                      </a:r>
                      <a:endParaRPr lang="en-ZA" sz="2800" kern="1200" dirty="0" smtClean="0">
                        <a:solidFill>
                          <a:schemeClr val="dk1"/>
                        </a:solidFill>
                        <a:latin typeface="Arial" panose="020B0604020202020204" pitchFamily="34" charset="0"/>
                        <a:ea typeface="Times New Roman"/>
                        <a:cs typeface="Arial" panose="020B0604020202020204" pitchFamily="34" charset="0"/>
                      </a:endParaRPr>
                    </a:p>
                  </a:txBody>
                  <a:tcPr anchor="ctr"/>
                </a:tc>
                <a:tc>
                  <a:txBody>
                    <a:bodyPr/>
                    <a:lstStyle/>
                    <a:p>
                      <a:r>
                        <a:rPr lang="en-ZA" sz="2800" kern="1200" dirty="0" smtClean="0"/>
                        <a:t>77-100</a:t>
                      </a:r>
                      <a:endParaRPr lang="en-ZA" sz="2800" kern="1200" dirty="0">
                        <a:solidFill>
                          <a:schemeClr val="dk1"/>
                        </a:solidFill>
                        <a:latin typeface="Arial" panose="020B0604020202020204" pitchFamily="34" charset="0"/>
                        <a:ea typeface="Times New Roman"/>
                        <a:cs typeface="Arial" panose="020B0604020202020204" pitchFamily="34" charset="0"/>
                      </a:endParaRPr>
                    </a:p>
                  </a:txBody>
                  <a:tcPr anchor="ctr"/>
                </a:tc>
              </a:tr>
            </a:tbl>
          </a:graphicData>
        </a:graphic>
      </p:graphicFrame>
      <p:sp>
        <p:nvSpPr>
          <p:cNvPr id="2" name="Footer Placeholder 1"/>
          <p:cNvSpPr>
            <a:spLocks noGrp="1"/>
          </p:cNvSpPr>
          <p:nvPr>
            <p:ph type="ftr" sz="quarter" idx="3"/>
          </p:nvPr>
        </p:nvSpPr>
        <p:spPr>
          <a:xfrm>
            <a:off x="4165601" y="6356356"/>
            <a:ext cx="3860800" cy="365125"/>
          </a:xfrm>
        </p:spPr>
        <p:txBody>
          <a:bodyPr/>
          <a:lstStyle/>
          <a:p>
            <a:r>
              <a:rPr lang="en-US" dirty="0" smtClean="0"/>
              <a:t>PMTE 2018/19 APP</a:t>
            </a:r>
            <a:endParaRPr lang="en-US" dirty="0"/>
          </a:p>
        </p:txBody>
      </p:sp>
      <p:sp>
        <p:nvSpPr>
          <p:cNvPr id="6" name="Slide Number Placeholder 5"/>
          <p:cNvSpPr>
            <a:spLocks noGrp="1"/>
          </p:cNvSpPr>
          <p:nvPr>
            <p:ph type="sldNum" sz="quarter" idx="12"/>
          </p:nvPr>
        </p:nvSpPr>
        <p:spPr/>
        <p:txBody>
          <a:bodyPr/>
          <a:lstStyle/>
          <a:p>
            <a:fld id="{6D88B901-4B89-400A-9326-FD413AFBC764}" type="slidenum">
              <a:rPr lang="en-US" smtClean="0"/>
              <a:pPr/>
              <a:t>2</a:t>
            </a:fld>
            <a:endParaRPr lang="en-US"/>
          </a:p>
        </p:txBody>
      </p:sp>
      <p:sp>
        <p:nvSpPr>
          <p:cNvPr id="3" name="Title 2"/>
          <p:cNvSpPr>
            <a:spLocks noGrp="1"/>
          </p:cNvSpPr>
          <p:nvPr>
            <p:ph type="title"/>
          </p:nvPr>
        </p:nvSpPr>
        <p:spPr>
          <a:xfrm>
            <a:off x="0" y="0"/>
            <a:ext cx="8229599" cy="1219200"/>
          </a:xfrm>
        </p:spPr>
        <p:txBody>
          <a:bodyPr>
            <a:normAutofit/>
          </a:bodyPr>
          <a:lstStyle/>
          <a:p>
            <a:pPr>
              <a:lnSpc>
                <a:spcPct val="115000"/>
              </a:lnSpc>
              <a:spcAft>
                <a:spcPts val="1000"/>
              </a:spcAft>
            </a:pPr>
            <a:r>
              <a:rPr lang="en-ZA" sz="2600" b="1" dirty="0">
                <a:ea typeface="Tahoma" pitchFamily="34" charset="0"/>
              </a:rPr>
              <a:t>TABLE OF </a:t>
            </a:r>
            <a:r>
              <a:rPr lang="en-ZA" sz="2600" b="1" dirty="0" smtClean="0">
                <a:ea typeface="Tahoma" pitchFamily="34" charset="0"/>
              </a:rPr>
              <a:t>CONTENTS</a:t>
            </a:r>
            <a:endParaRPr lang="en-ZA" sz="2600" b="1" dirty="0">
              <a:ea typeface="Tahoma" pitchFamily="34" charset="0"/>
            </a:endParaRPr>
          </a:p>
        </p:txBody>
      </p:sp>
    </p:spTree>
    <p:extLst>
      <p:ext uri="{BB962C8B-B14F-4D97-AF65-F5344CB8AC3E}">
        <p14:creationId xmlns:p14="http://schemas.microsoft.com/office/powerpoint/2010/main" val="4143591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67" y="0"/>
            <a:ext cx="10557933" cy="1143000"/>
          </a:xfrm>
        </p:spPr>
        <p:txBody>
          <a:bodyPr>
            <a:normAutofit/>
          </a:bodyPr>
          <a:lstStyle/>
          <a:p>
            <a:r>
              <a:rPr lang="en-ZA" sz="2600" dirty="0">
                <a:ea typeface="Tahoma" pitchFamily="34" charset="0"/>
              </a:rPr>
              <a:t>PART A: SITUATIONAL ANALYSIS</a:t>
            </a:r>
          </a:p>
        </p:txBody>
      </p:sp>
      <p:sp>
        <p:nvSpPr>
          <p:cNvPr id="2" name="TextBox 1"/>
          <p:cNvSpPr txBox="1"/>
          <p:nvPr/>
        </p:nvSpPr>
        <p:spPr>
          <a:xfrm>
            <a:off x="152400" y="1143000"/>
            <a:ext cx="11658600" cy="5447645"/>
          </a:xfrm>
          <a:prstGeom prst="rect">
            <a:avLst/>
          </a:prstGeom>
          <a:noFill/>
        </p:spPr>
        <p:txBody>
          <a:bodyPr wrap="square" rtlCol="0">
            <a:spAutoFit/>
          </a:bodyPr>
          <a:lstStyle/>
          <a:p>
            <a:pPr>
              <a:spcAft>
                <a:spcPts val="600"/>
              </a:spcAft>
            </a:pPr>
            <a:r>
              <a:rPr lang="en-ZA" sz="2400" b="1" dirty="0">
                <a:solidFill>
                  <a:srgbClr val="1F497D"/>
                </a:solidFill>
              </a:rPr>
              <a:t>External factors influencing service </a:t>
            </a:r>
            <a:r>
              <a:rPr lang="en-ZA" sz="2400" b="1" dirty="0" smtClean="0">
                <a:solidFill>
                  <a:srgbClr val="1F497D"/>
                </a:solidFill>
              </a:rPr>
              <a:t>delivery…….</a:t>
            </a:r>
            <a:endParaRPr lang="en-ZA" sz="2400" b="1" dirty="0">
              <a:solidFill>
                <a:srgbClr val="1F497D"/>
              </a:solidFill>
            </a:endParaRPr>
          </a:p>
          <a:p>
            <a:pPr marL="355600" indent="-355600" algn="just">
              <a:spcAft>
                <a:spcPts val="600"/>
              </a:spcAft>
              <a:buFont typeface="+mj-lt"/>
              <a:buAutoNum type="arabicPeriod" startAt="9"/>
              <a:tabLst>
                <a:tab pos="355600" algn="l"/>
              </a:tabLst>
            </a:pPr>
            <a:r>
              <a:rPr lang="en-ZA" sz="1600" b="1" dirty="0" smtClean="0">
                <a:solidFill>
                  <a:prstClr val="black"/>
                </a:solidFill>
              </a:rPr>
              <a:t>Development of Small Harbours and State Coastal Properties</a:t>
            </a:r>
            <a:r>
              <a:rPr lang="en-ZA" sz="1600" dirty="0" smtClean="0">
                <a:solidFill>
                  <a:prstClr val="black"/>
                </a:solidFill>
              </a:rPr>
              <a:t>:  The PMTE aims to attract investments through the letting out of State coastal property for development. </a:t>
            </a:r>
            <a:r>
              <a:rPr lang="en-ZA" sz="1600" dirty="0">
                <a:solidFill>
                  <a:prstClr val="black"/>
                </a:solidFill>
              </a:rPr>
              <a:t>The PMTE will be implementing a Letting Out Framework which will allow for rentals to be based on a percentage of turnover and will also ensure higher revenue generation from State coastal properties. </a:t>
            </a:r>
            <a:endParaRPr lang="en-ZA" sz="1600" dirty="0" smtClean="0">
              <a:solidFill>
                <a:prstClr val="black"/>
              </a:solidFill>
            </a:endParaRPr>
          </a:p>
          <a:p>
            <a:pPr marL="355600" indent="-355600" algn="just">
              <a:spcAft>
                <a:spcPts val="600"/>
              </a:spcAft>
              <a:buFont typeface="+mj-lt"/>
              <a:buAutoNum type="arabicPeriod" startAt="9"/>
              <a:tabLst>
                <a:tab pos="355600" algn="l"/>
              </a:tabLst>
            </a:pPr>
            <a:r>
              <a:rPr lang="en-ZA" sz="1600" b="1" dirty="0" smtClean="0">
                <a:solidFill>
                  <a:prstClr val="black"/>
                </a:solidFill>
              </a:rPr>
              <a:t>Spatial Targeting to support the National Development Programme: </a:t>
            </a:r>
            <a:r>
              <a:rPr lang="en-ZA" sz="1600" dirty="0" smtClean="0">
                <a:solidFill>
                  <a:prstClr val="black"/>
                </a:solidFill>
              </a:rPr>
              <a:t>The PMTE will support economic development through infrastructure development in targeted municipalities that are aligned with NDP priorities including Special Economic Zones, Industrial Development Zones, Industrial Corridors, large and small harbours. Precinct Plans will promote safe, secure and accessible Government facilities as well as invariably reduce the leased portfolio and cost towards a Government estate concept whilst moving toward revenue generation. </a:t>
            </a:r>
          </a:p>
          <a:p>
            <a:pPr marL="355600" indent="-355600" algn="just">
              <a:spcAft>
                <a:spcPts val="600"/>
              </a:spcAft>
              <a:buFont typeface="+mj-lt"/>
              <a:buAutoNum type="arabicPeriod" startAt="9"/>
              <a:tabLst>
                <a:tab pos="355600" algn="l"/>
              </a:tabLst>
            </a:pPr>
            <a:r>
              <a:rPr lang="en-ZA" sz="1600" b="1" dirty="0" smtClean="0">
                <a:solidFill>
                  <a:prstClr val="black"/>
                </a:solidFill>
              </a:rPr>
              <a:t>Increasing market opportunities for black industrialists</a:t>
            </a:r>
            <a:r>
              <a:rPr lang="en-ZA" sz="1600" dirty="0" smtClean="0">
                <a:solidFill>
                  <a:prstClr val="black"/>
                </a:solidFill>
              </a:rPr>
              <a:t>: With an infrastructure budget of approximately R44 billion over the MTEF (incl. user departments), the PMTE can make a significant economic impact not only on the purchasing and bargaining power in terms of materials, but also poverty alleviation in terms of labour spend.  As part of the specification within the construction contract, service providers are encouraged to make use of locally manufactured material. The PMTE will therefore leverage its buying power in infrastructure commodity to maximise opportunities for specific designated groups as defined in the Preferential Procurement Regulations</a:t>
            </a:r>
          </a:p>
          <a:p>
            <a:pPr marL="355600" indent="-355600" algn="just">
              <a:spcAft>
                <a:spcPts val="600"/>
              </a:spcAft>
              <a:buFont typeface="+mj-lt"/>
              <a:buAutoNum type="arabicPeriod" startAt="9"/>
              <a:tabLst>
                <a:tab pos="355600" algn="l"/>
              </a:tabLst>
            </a:pPr>
            <a:r>
              <a:rPr lang="en-ZA" sz="1600" b="1" dirty="0" smtClean="0">
                <a:solidFill>
                  <a:prstClr val="black"/>
                </a:solidFill>
              </a:rPr>
              <a:t>Availing property for social-economic development: </a:t>
            </a:r>
            <a:r>
              <a:rPr lang="en-GB" sz="1600" dirty="0">
                <a:solidFill>
                  <a:prstClr val="black"/>
                </a:solidFill>
              </a:rPr>
              <a:t>The PMTE is better positioned to make informed investment decisions and leverage the portfolio for optimum utilisation of its immovable assets having completed the first phase of the Asset Register Enhancement </a:t>
            </a:r>
            <a:r>
              <a:rPr lang="en-GB" sz="1600" dirty="0" smtClean="0">
                <a:solidFill>
                  <a:prstClr val="black"/>
                </a:solidFill>
              </a:rPr>
              <a:t>Programme.  </a:t>
            </a:r>
            <a:r>
              <a:rPr lang="en-ZA" sz="1600" dirty="0" smtClean="0">
                <a:solidFill>
                  <a:prstClr val="black"/>
                </a:solidFill>
              </a:rPr>
              <a:t>Available options will include, inter alia, those properties that could benefit Government programmes such as human settlements, land reform and the emerging requirement for student accommodation; as well as availing properties to a variety of emerging entrepreneurs in the construction and property sectors</a:t>
            </a:r>
            <a:endParaRPr lang="en-ZA" sz="1600" dirty="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20</a:t>
            </a:fld>
            <a:endParaRPr lang="en-US" dirty="0">
              <a:solidFill>
                <a:prstClr val="black">
                  <a:tint val="75000"/>
                </a:prstClr>
              </a:solidFill>
            </a:endParaRPr>
          </a:p>
        </p:txBody>
      </p:sp>
      <p:sp>
        <p:nvSpPr>
          <p:cNvPr id="5" name="Footer Placeholder 4"/>
          <p:cNvSpPr>
            <a:spLocks noGrp="1"/>
          </p:cNvSpPr>
          <p:nvPr>
            <p:ph type="ftr" sz="quarter" idx="4294967295"/>
          </p:nvPr>
        </p:nvSpPr>
        <p:spPr>
          <a:xfrm>
            <a:off x="4343400" y="6574624"/>
            <a:ext cx="3860800" cy="252000"/>
          </a:xfrm>
          <a:prstGeom prst="rect">
            <a:avLst/>
          </a:prstGeom>
        </p:spPr>
        <p:txBody>
          <a:bodyPr/>
          <a:lstStyle/>
          <a:p>
            <a:pPr algn="ctr"/>
            <a:r>
              <a:rPr lang="en-US" sz="1200" dirty="0">
                <a:solidFill>
                  <a:prstClr val="black">
                    <a:tint val="75000"/>
                  </a:prstClr>
                </a:solidFill>
              </a:rPr>
              <a:t>APP 2018/19 PMTE</a:t>
            </a:r>
          </a:p>
        </p:txBody>
      </p:sp>
    </p:spTree>
    <p:extLst>
      <p:ext uri="{BB962C8B-B14F-4D97-AF65-F5344CB8AC3E}">
        <p14:creationId xmlns:p14="http://schemas.microsoft.com/office/powerpoint/2010/main" val="3149442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68"/>
            <a:ext cx="11201399" cy="1227667"/>
          </a:xfrm>
        </p:spPr>
        <p:txBody>
          <a:bodyPr>
            <a:normAutofit/>
          </a:bodyPr>
          <a:lstStyle/>
          <a:p>
            <a:r>
              <a:rPr lang="en-ZA" sz="2600" dirty="0">
                <a:ea typeface="Tahoma" pitchFamily="34" charset="0"/>
              </a:rPr>
              <a:t>PART A: SITUATIONAL ANALYSIS</a:t>
            </a:r>
          </a:p>
        </p:txBody>
      </p:sp>
      <p:sp>
        <p:nvSpPr>
          <p:cNvPr id="2" name="TextBox 1"/>
          <p:cNvSpPr txBox="1"/>
          <p:nvPr/>
        </p:nvSpPr>
        <p:spPr>
          <a:xfrm>
            <a:off x="381000" y="1295400"/>
            <a:ext cx="11582400" cy="5432256"/>
          </a:xfrm>
          <a:prstGeom prst="rect">
            <a:avLst/>
          </a:prstGeom>
          <a:noFill/>
        </p:spPr>
        <p:txBody>
          <a:bodyPr wrap="square" rtlCol="0">
            <a:spAutoFit/>
          </a:bodyPr>
          <a:lstStyle/>
          <a:p>
            <a:pPr>
              <a:spcAft>
                <a:spcPts val="600"/>
              </a:spcAft>
            </a:pPr>
            <a:r>
              <a:rPr lang="en-ZA" b="1" dirty="0" smtClean="0">
                <a:solidFill>
                  <a:srgbClr val="1F497D"/>
                </a:solidFill>
              </a:rPr>
              <a:t>Internal Environment - Business improvement initiatives within the PMTE: (Section 7.3.1)</a:t>
            </a:r>
          </a:p>
          <a:p>
            <a:pPr marL="342900" indent="-342900" algn="just">
              <a:spcAft>
                <a:spcPts val="600"/>
              </a:spcAft>
              <a:buFont typeface="+mj-lt"/>
              <a:buAutoNum type="arabicPeriod"/>
            </a:pPr>
            <a:r>
              <a:rPr lang="en-ZA" sz="1600" b="1" dirty="0" smtClean="0">
                <a:solidFill>
                  <a:prstClr val="black"/>
                </a:solidFill>
              </a:rPr>
              <a:t>Operationalisation of the PMTE - </a:t>
            </a:r>
            <a:r>
              <a:rPr lang="en-ZA" sz="1600" dirty="0" smtClean="0">
                <a:solidFill>
                  <a:prstClr val="black"/>
                </a:solidFill>
              </a:rPr>
              <a:t>The operationalisation of the PMTE, is at the centre of the Business Improvement Programme to institute efficiencies and cost effectiveness in the provision of professional property management services to the State. Phase II of the Turnaround Plan (Efficiency Enhancement) is driven largely by improvements in internal control, management practices and systems.   </a:t>
            </a:r>
          </a:p>
          <a:p>
            <a:pPr marL="800058" lvl="1" indent="-342900" algn="just">
              <a:spcAft>
                <a:spcPts val="600"/>
              </a:spcAft>
              <a:buFont typeface="+mj-lt"/>
              <a:buAutoNum type="alphaLcParenR"/>
            </a:pPr>
            <a:r>
              <a:rPr lang="en-ZA" sz="1600" b="1" dirty="0" smtClean="0">
                <a:solidFill>
                  <a:prstClr val="black"/>
                </a:solidFill>
              </a:rPr>
              <a:t>PMTE </a:t>
            </a:r>
            <a:r>
              <a:rPr lang="en-ZA" sz="1600" b="1" dirty="0">
                <a:solidFill>
                  <a:prstClr val="black"/>
                </a:solidFill>
              </a:rPr>
              <a:t>Finance Model </a:t>
            </a:r>
            <a:r>
              <a:rPr lang="en-ZA" sz="1600" dirty="0">
                <a:solidFill>
                  <a:prstClr val="black"/>
                </a:solidFill>
              </a:rPr>
              <a:t>- The development of the Finance Model is underway, which will be used as a tool to analyse and guide the revenue and expenditure components of the PMTE towards financial sustainability over an agreed timeframe.  The ideal </a:t>
            </a:r>
            <a:r>
              <a:rPr lang="en-ZA" sz="1600" dirty="0" smtClean="0">
                <a:solidFill>
                  <a:prstClr val="black"/>
                </a:solidFill>
              </a:rPr>
              <a:t>tariff </a:t>
            </a:r>
            <a:r>
              <a:rPr lang="en-ZA" sz="1600" dirty="0">
                <a:solidFill>
                  <a:prstClr val="black"/>
                </a:solidFill>
              </a:rPr>
              <a:t>structure </a:t>
            </a:r>
            <a:r>
              <a:rPr lang="en-ZA" sz="1600" dirty="0" smtClean="0">
                <a:solidFill>
                  <a:prstClr val="black"/>
                </a:solidFill>
              </a:rPr>
              <a:t>as determined </a:t>
            </a:r>
            <a:r>
              <a:rPr lang="en-ZA" sz="1600" dirty="0">
                <a:solidFill>
                  <a:prstClr val="black"/>
                </a:solidFill>
              </a:rPr>
              <a:t>by the User Charges Model will feed into the Finance Model which is currently being designed and implemented</a:t>
            </a:r>
            <a:r>
              <a:rPr lang="en-ZA" sz="1600" dirty="0" smtClean="0">
                <a:solidFill>
                  <a:prstClr val="black"/>
                </a:solidFill>
              </a:rPr>
              <a:t>.</a:t>
            </a:r>
          </a:p>
          <a:p>
            <a:pPr marL="800058" lvl="1" indent="-342900" algn="just">
              <a:spcAft>
                <a:spcPts val="600"/>
              </a:spcAft>
              <a:buFont typeface="+mj-lt"/>
              <a:buAutoNum type="alphaLcParenR"/>
            </a:pPr>
            <a:r>
              <a:rPr lang="en-ZA" sz="1600" b="1" dirty="0" smtClean="0">
                <a:solidFill>
                  <a:prstClr val="black"/>
                </a:solidFill>
              </a:rPr>
              <a:t>Itemised billing </a:t>
            </a:r>
            <a:r>
              <a:rPr lang="en-ZA" sz="1600" dirty="0">
                <a:solidFill>
                  <a:prstClr val="black"/>
                </a:solidFill>
              </a:rPr>
              <a:t>- Further enhancements to the existing IAR are required to improve facilities management and most importantly to implement itemised billing.  Itemised billing will be used as the mechanism to recover the true cost of running and maintaining each property based on the appropriate tariff structures determined by the user charges model according to industry </a:t>
            </a:r>
            <a:r>
              <a:rPr lang="en-ZA" sz="1600" dirty="0" smtClean="0">
                <a:solidFill>
                  <a:prstClr val="black"/>
                </a:solidFill>
              </a:rPr>
              <a:t>standards</a:t>
            </a:r>
          </a:p>
          <a:p>
            <a:pPr marL="800058" lvl="1" indent="-342900" algn="just">
              <a:spcAft>
                <a:spcPts val="600"/>
              </a:spcAft>
              <a:buFont typeface="+mj-lt"/>
              <a:buAutoNum type="alphaLcParenR"/>
            </a:pPr>
            <a:r>
              <a:rPr lang="en-ZA" sz="1600" b="1" dirty="0">
                <a:solidFill>
                  <a:prstClr val="black"/>
                </a:solidFill>
              </a:rPr>
              <a:t>Trading account overdraft </a:t>
            </a:r>
            <a:r>
              <a:rPr lang="en-ZA" sz="1600" dirty="0">
                <a:solidFill>
                  <a:prstClr val="black"/>
                </a:solidFill>
              </a:rPr>
              <a:t>- Historical debts of user departments which are still outstanding due to disputes directly contribute to the PMTE’s inability to eliminate the bank overdraft. While the current planned move for accommodation related charges to be paid in advance should contribute to the reduction in the overdraft, it may not extinguish it.  The PMTE will therefore develop a strategy in consultation with the National Treasury to eliminate overdraft within a specified period of time. </a:t>
            </a:r>
            <a:endParaRPr lang="en-ZA" sz="1600" dirty="0" smtClean="0">
              <a:solidFill>
                <a:prstClr val="black"/>
              </a:solidFill>
            </a:endParaRPr>
          </a:p>
          <a:p>
            <a:pPr marL="800058" lvl="1" indent="-342900" algn="just">
              <a:spcAft>
                <a:spcPts val="600"/>
              </a:spcAft>
              <a:buFont typeface="+mj-lt"/>
              <a:buAutoNum type="alphaLcParenR"/>
            </a:pPr>
            <a:r>
              <a:rPr lang="en-ZA" sz="1600" b="1" dirty="0">
                <a:solidFill>
                  <a:prstClr val="black"/>
                </a:solidFill>
              </a:rPr>
              <a:t>Business process review </a:t>
            </a:r>
            <a:r>
              <a:rPr lang="en-ZA" sz="1600" dirty="0">
                <a:solidFill>
                  <a:prstClr val="black"/>
                </a:solidFill>
              </a:rPr>
              <a:t>- The PMTE Business Process Review has commenced and focusses on the consolidation of all existing business processes in each of the PMTE programmes, evaluation thereof, the mapping of new processes, piloting and eventual implementation. Phase 2 has commenced and will continue during the first part of the 2018/19 financial year, with a focus on the optimisation of processes through benchmarking and piloting, as well as strategy, policy, delivery model and ICT alignment. </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21</a:t>
            </a:fld>
            <a:endParaRPr lang="en-US" dirty="0">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41448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68"/>
            <a:ext cx="11734799" cy="1151467"/>
          </a:xfrm>
        </p:spPr>
        <p:txBody>
          <a:bodyPr>
            <a:normAutofit/>
          </a:bodyPr>
          <a:lstStyle/>
          <a:p>
            <a:r>
              <a:rPr lang="en-ZA" sz="2600" dirty="0">
                <a:ea typeface="Tahoma" pitchFamily="34" charset="0"/>
              </a:rPr>
              <a:t>PART A: SITUATIONAL ANALYSIS</a:t>
            </a:r>
          </a:p>
        </p:txBody>
      </p:sp>
      <p:sp>
        <p:nvSpPr>
          <p:cNvPr id="2" name="TextBox 1"/>
          <p:cNvSpPr txBox="1"/>
          <p:nvPr/>
        </p:nvSpPr>
        <p:spPr>
          <a:xfrm>
            <a:off x="228600" y="1295400"/>
            <a:ext cx="11582400" cy="3062377"/>
          </a:xfrm>
          <a:prstGeom prst="rect">
            <a:avLst/>
          </a:prstGeom>
          <a:noFill/>
        </p:spPr>
        <p:txBody>
          <a:bodyPr wrap="square" rtlCol="0">
            <a:spAutoFit/>
          </a:bodyPr>
          <a:lstStyle/>
          <a:p>
            <a:pPr>
              <a:spcAft>
                <a:spcPts val="600"/>
              </a:spcAft>
            </a:pPr>
            <a:r>
              <a:rPr lang="en-ZA" b="1" dirty="0" smtClean="0">
                <a:solidFill>
                  <a:srgbClr val="1F497D"/>
                </a:solidFill>
              </a:rPr>
              <a:t>Internal Environment - Business </a:t>
            </a:r>
            <a:r>
              <a:rPr lang="en-ZA" b="1" dirty="0">
                <a:solidFill>
                  <a:srgbClr val="1F497D"/>
                </a:solidFill>
              </a:rPr>
              <a:t>improvement initiatives within the PMTE: (Section 7.3.1)</a:t>
            </a:r>
          </a:p>
          <a:p>
            <a:pPr marL="712788" indent="-349250" algn="just">
              <a:spcAft>
                <a:spcPts val="600"/>
              </a:spcAft>
              <a:buFont typeface="+mj-lt"/>
              <a:buAutoNum type="alphaLcParenR" startAt="5"/>
            </a:pPr>
            <a:r>
              <a:rPr lang="en-ZA" sz="1600" b="1" dirty="0">
                <a:solidFill>
                  <a:prstClr val="black"/>
                </a:solidFill>
              </a:rPr>
              <a:t>Business systems </a:t>
            </a:r>
            <a:r>
              <a:rPr lang="en-ZA" sz="1600" dirty="0">
                <a:solidFill>
                  <a:prstClr val="black"/>
                </a:solidFill>
              </a:rPr>
              <a:t>- The PMTE has acquired an ERP system with an integrated end-to-end asset management capability in order to fully manage the property portfolio throughout the asset life cycle - including the immovable asset management, movable assets, project management, lease management, investments, maintenance, disposals, procurement and capital budgeting modules amongst others.   </a:t>
            </a:r>
          </a:p>
          <a:p>
            <a:pPr marL="712788" indent="-349250" algn="just">
              <a:spcAft>
                <a:spcPts val="600"/>
              </a:spcAft>
              <a:buFont typeface="+mj-lt"/>
              <a:buAutoNum type="alphaLcParenR" startAt="5"/>
            </a:pPr>
            <a:r>
              <a:rPr lang="en-ZA" sz="1600" b="1" dirty="0">
                <a:solidFill>
                  <a:prstClr val="black"/>
                </a:solidFill>
              </a:rPr>
              <a:t>Capacitation and professionalization </a:t>
            </a:r>
            <a:r>
              <a:rPr lang="en-ZA" sz="1600" dirty="0">
                <a:solidFill>
                  <a:prstClr val="black"/>
                </a:solidFill>
              </a:rPr>
              <a:t>- The PMTE has developed a capacity intervention programme to build technical capacity across core functions of PMTE.  This will culminate into a fully operational Public Works Academy</a:t>
            </a:r>
            <a:r>
              <a:rPr lang="en-ZA" sz="1600" dirty="0" smtClean="0">
                <a:solidFill>
                  <a:prstClr val="black"/>
                </a:solidFill>
              </a:rPr>
              <a:t>.</a:t>
            </a:r>
          </a:p>
          <a:p>
            <a:pPr marL="712788" indent="-349250" algn="just">
              <a:spcAft>
                <a:spcPts val="600"/>
              </a:spcAft>
              <a:buFont typeface="+mj-lt"/>
              <a:buAutoNum type="alphaLcParenR" startAt="5"/>
            </a:pPr>
            <a:r>
              <a:rPr lang="en-ZA" sz="1600" b="1" dirty="0">
                <a:solidFill>
                  <a:prstClr val="black"/>
                </a:solidFill>
              </a:rPr>
              <a:t>Improvement in audit outcomes </a:t>
            </a:r>
            <a:r>
              <a:rPr lang="en-ZA" sz="1600" dirty="0">
                <a:solidFill>
                  <a:prstClr val="black"/>
                </a:solidFill>
              </a:rPr>
              <a:t>- The </a:t>
            </a:r>
            <a:r>
              <a:rPr lang="en-ZA" sz="1600" dirty="0" smtClean="0">
                <a:solidFill>
                  <a:prstClr val="black"/>
                </a:solidFill>
              </a:rPr>
              <a:t>PMTE will </a:t>
            </a:r>
            <a:r>
              <a:rPr lang="en-ZA" sz="1600" dirty="0">
                <a:solidFill>
                  <a:prstClr val="black"/>
                </a:solidFill>
              </a:rPr>
              <a:t>ensure that the IAR is thoroughly reviewed for validity and accuracy, and to ensure that all GRAP principles are fully adhered to when implementing the accounting policies related to immovable assets.  In addition, greater attention will be given to the reporting on predetermined objectives to ensure further improvement in the audit outcome. </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22</a:t>
            </a:fld>
            <a:endParaRPr lang="en-US" dirty="0">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243623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68"/>
            <a:ext cx="11658599" cy="1151467"/>
          </a:xfrm>
        </p:spPr>
        <p:txBody>
          <a:bodyPr>
            <a:normAutofit/>
          </a:bodyPr>
          <a:lstStyle/>
          <a:p>
            <a:r>
              <a:rPr lang="en-ZA" sz="2600" dirty="0">
                <a:ea typeface="Tahoma" pitchFamily="34" charset="0"/>
              </a:rPr>
              <a:t>PART A: SITUATIONAL ANALYSIS</a:t>
            </a:r>
          </a:p>
        </p:txBody>
      </p:sp>
      <p:sp>
        <p:nvSpPr>
          <p:cNvPr id="2" name="TextBox 1"/>
          <p:cNvSpPr txBox="1"/>
          <p:nvPr/>
        </p:nvSpPr>
        <p:spPr>
          <a:xfrm>
            <a:off x="304800" y="1295400"/>
            <a:ext cx="11582400" cy="4847481"/>
          </a:xfrm>
          <a:prstGeom prst="rect">
            <a:avLst/>
          </a:prstGeom>
          <a:noFill/>
        </p:spPr>
        <p:txBody>
          <a:bodyPr wrap="square" rtlCol="0">
            <a:spAutoFit/>
          </a:bodyPr>
          <a:lstStyle/>
          <a:p>
            <a:pPr>
              <a:spcAft>
                <a:spcPts val="1800"/>
              </a:spcAft>
            </a:pPr>
            <a:r>
              <a:rPr lang="en-ZA" b="1" dirty="0" smtClean="0">
                <a:solidFill>
                  <a:srgbClr val="1F497D"/>
                </a:solidFill>
              </a:rPr>
              <a:t>Internal Environment - Business </a:t>
            </a:r>
            <a:r>
              <a:rPr lang="en-ZA" b="1" dirty="0">
                <a:solidFill>
                  <a:srgbClr val="1F497D"/>
                </a:solidFill>
              </a:rPr>
              <a:t>improvement initiatives within the PMTE: (Section 7.3.1)</a:t>
            </a:r>
          </a:p>
          <a:p>
            <a:pPr marL="342900" indent="-342900" algn="just">
              <a:spcAft>
                <a:spcPts val="600"/>
              </a:spcAft>
              <a:buFont typeface="+mj-lt"/>
              <a:buAutoNum type="arabicPeriod" startAt="2"/>
            </a:pPr>
            <a:r>
              <a:rPr lang="en-ZA" sz="1600" b="1" dirty="0">
                <a:solidFill>
                  <a:prstClr val="black"/>
                </a:solidFill>
              </a:rPr>
              <a:t>Improved Lease Management – </a:t>
            </a:r>
            <a:r>
              <a:rPr lang="en-ZA" sz="1600" dirty="0">
                <a:solidFill>
                  <a:prstClr val="black"/>
                </a:solidFill>
              </a:rPr>
              <a:t>The PMTE has been working with the National Treasury in the development of a Leasing and Letting Framework to streamline leases procured at national and provincial levels.  The Framework informs the development of standards for leasing and letting in the public sector, to be approved by National Treasury.</a:t>
            </a:r>
          </a:p>
          <a:p>
            <a:pPr marL="342900" indent="-342900" algn="just">
              <a:spcAft>
                <a:spcPts val="600"/>
              </a:spcAft>
              <a:buFont typeface="+mj-lt"/>
              <a:buAutoNum type="arabicPeriod" startAt="2"/>
            </a:pPr>
            <a:r>
              <a:rPr lang="en-ZA" sz="1600" b="1" dirty="0">
                <a:solidFill>
                  <a:prstClr val="black"/>
                </a:solidFill>
              </a:rPr>
              <a:t>Total Facilities Management Revamp: </a:t>
            </a:r>
            <a:r>
              <a:rPr lang="en-ZA" sz="1600" dirty="0">
                <a:solidFill>
                  <a:prstClr val="black"/>
                </a:solidFill>
              </a:rPr>
              <a:t>In line with the NIMMS requirements, the PMTE launched a Top 300 Programme as an integrated approach to firstly deliver on key facilities management outputs for an initial 300 priority facilities and secondly to pilot the Facilities Management Delivery </a:t>
            </a:r>
            <a:r>
              <a:rPr lang="en-ZA" sz="1600" dirty="0" smtClean="0">
                <a:solidFill>
                  <a:prstClr val="black"/>
                </a:solidFill>
              </a:rPr>
              <a:t>Model. </a:t>
            </a:r>
            <a:endParaRPr lang="en-ZA" sz="1600" dirty="0">
              <a:solidFill>
                <a:prstClr val="black"/>
              </a:solidFill>
            </a:endParaRPr>
          </a:p>
          <a:p>
            <a:pPr marL="342900" indent="-342900" algn="just">
              <a:spcAft>
                <a:spcPts val="600"/>
              </a:spcAft>
              <a:buFont typeface="+mj-lt"/>
              <a:buAutoNum type="arabicPeriod" startAt="2"/>
            </a:pPr>
            <a:r>
              <a:rPr lang="en-ZA" sz="1600" b="1" dirty="0">
                <a:solidFill>
                  <a:prstClr val="black"/>
                </a:solidFill>
              </a:rPr>
              <a:t>Supply Chain Management Reforms - </a:t>
            </a:r>
            <a:r>
              <a:rPr lang="en-ZA" sz="1600" dirty="0">
                <a:solidFill>
                  <a:prstClr val="black"/>
                </a:solidFill>
              </a:rPr>
              <a:t>The PMTE has therefore been working closely with National Treasury in moulding a new SCM dispensation to ensure a clear differentiation between the core streams for goods and services and infrastructure and property</a:t>
            </a:r>
            <a:r>
              <a:rPr lang="en-ZA" sz="1600" dirty="0" smtClean="0">
                <a:solidFill>
                  <a:prstClr val="black"/>
                </a:solidFill>
              </a:rPr>
              <a:t>.</a:t>
            </a:r>
          </a:p>
          <a:p>
            <a:pPr marL="342900" indent="-342900" algn="just">
              <a:spcAft>
                <a:spcPts val="600"/>
              </a:spcAft>
              <a:buFont typeface="+mj-lt"/>
              <a:buAutoNum type="arabicPeriod" startAt="2"/>
            </a:pPr>
            <a:r>
              <a:rPr lang="en-ZA" sz="1600" b="1" dirty="0">
                <a:solidFill>
                  <a:prstClr val="black"/>
                </a:solidFill>
              </a:rPr>
              <a:t>Expediting infrastructure delivery </a:t>
            </a:r>
            <a:r>
              <a:rPr lang="en-ZA" sz="1600" dirty="0">
                <a:solidFill>
                  <a:prstClr val="black"/>
                </a:solidFill>
              </a:rPr>
              <a:t>- The PMTE will focus on establishing capacity to oversee the process, manage backlogs in the planning and delivery phases, and to subject all identified projects to an intensive Monitoring and Evaluation (M&amp;E) process. The PMTE has also been utilising implementing agents to reduce the workload of project managers and fast-track the delivery of construction projects (capital and planned maintenance</a:t>
            </a:r>
            <a:r>
              <a:rPr lang="en-ZA" sz="1600" dirty="0" smtClean="0">
                <a:solidFill>
                  <a:prstClr val="black"/>
                </a:solidFill>
              </a:rPr>
              <a:t>). </a:t>
            </a:r>
            <a:endParaRPr lang="en-ZA" sz="1600" dirty="0">
              <a:solidFill>
                <a:prstClr val="black"/>
              </a:solidFill>
            </a:endParaRPr>
          </a:p>
          <a:p>
            <a:pPr marL="342900" indent="-342900" algn="just">
              <a:spcAft>
                <a:spcPts val="600"/>
              </a:spcAft>
              <a:buFont typeface="+mj-lt"/>
              <a:buAutoNum type="arabicPeriod" startAt="2"/>
            </a:pPr>
            <a:r>
              <a:rPr lang="en-ZA" sz="1600" b="1" dirty="0" smtClean="0">
                <a:solidFill>
                  <a:prstClr val="black"/>
                </a:solidFill>
              </a:rPr>
              <a:t>Vesting and endorsement of title deeds: </a:t>
            </a:r>
            <a:r>
              <a:rPr lang="en-ZA" sz="1600" dirty="0">
                <a:solidFill>
                  <a:prstClr val="black"/>
                </a:solidFill>
              </a:rPr>
              <a:t>T</a:t>
            </a:r>
            <a:r>
              <a:rPr lang="en-ZA" sz="1600" dirty="0" smtClean="0">
                <a:solidFill>
                  <a:prstClr val="black"/>
                </a:solidFill>
              </a:rPr>
              <a:t>he </a:t>
            </a:r>
            <a:r>
              <a:rPr lang="en-ZA" sz="1600" dirty="0">
                <a:solidFill>
                  <a:prstClr val="black"/>
                </a:solidFill>
              </a:rPr>
              <a:t>PMTE will continue to present vesting applications to the Provincial State Land Vesting and Disposal Committee and manage the applications to the Office of the State Attorney to endorse the Item 28(1) Certificates on the title deeds at the Registrar of Deeds. The PMTE will expedite the vesting of approximately 7 000 properties into the name of the National </a:t>
            </a:r>
            <a:r>
              <a:rPr lang="en-ZA" sz="1600" dirty="0" smtClean="0">
                <a:solidFill>
                  <a:prstClr val="black"/>
                </a:solidFill>
              </a:rPr>
              <a:t>Government</a:t>
            </a:r>
            <a:endParaRPr lang="en-ZA" sz="1600" dirty="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23</a:t>
            </a:fld>
            <a:endParaRPr lang="en-US" dirty="0">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454211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68"/>
            <a:ext cx="11734799" cy="1151467"/>
          </a:xfrm>
        </p:spPr>
        <p:txBody>
          <a:bodyPr vert="horz" lIns="91440" tIns="45720" rIns="91440" bIns="45720" rtlCol="0" anchor="ctr">
            <a:normAutofit/>
          </a:bodyPr>
          <a:lstStyle/>
          <a:p>
            <a:r>
              <a:rPr lang="en-ZA" sz="2600" dirty="0">
                <a:ea typeface="Tahoma" pitchFamily="34" charset="0"/>
              </a:rPr>
              <a:t>PART A: SITUATIONAL ANALYSIS</a:t>
            </a:r>
          </a:p>
        </p:txBody>
      </p:sp>
      <p:sp>
        <p:nvSpPr>
          <p:cNvPr id="2" name="TextBox 1"/>
          <p:cNvSpPr txBox="1"/>
          <p:nvPr/>
        </p:nvSpPr>
        <p:spPr>
          <a:xfrm>
            <a:off x="304800" y="1371600"/>
            <a:ext cx="11582400" cy="4924425"/>
          </a:xfrm>
          <a:prstGeom prst="rect">
            <a:avLst/>
          </a:prstGeom>
          <a:noFill/>
        </p:spPr>
        <p:txBody>
          <a:bodyPr wrap="square" rtlCol="0">
            <a:spAutoFit/>
          </a:bodyPr>
          <a:lstStyle/>
          <a:p>
            <a:pPr>
              <a:spcAft>
                <a:spcPts val="1800"/>
              </a:spcAft>
            </a:pPr>
            <a:r>
              <a:rPr lang="en-ZA" b="1" dirty="0" smtClean="0">
                <a:solidFill>
                  <a:srgbClr val="1F497D"/>
                </a:solidFill>
              </a:rPr>
              <a:t>Internal Environment - Business </a:t>
            </a:r>
            <a:r>
              <a:rPr lang="en-ZA" b="1" dirty="0">
                <a:solidFill>
                  <a:srgbClr val="1F497D"/>
                </a:solidFill>
              </a:rPr>
              <a:t>improvement initiatives within the PMTE: (Section 7.3.1)</a:t>
            </a:r>
          </a:p>
          <a:p>
            <a:pPr marL="358775" indent="-358775" algn="just">
              <a:spcAft>
                <a:spcPts val="600"/>
              </a:spcAft>
              <a:buFont typeface="+mj-lt"/>
              <a:buAutoNum type="arabicPeriod" startAt="7"/>
            </a:pPr>
            <a:r>
              <a:rPr lang="en-ZA" sz="1600" b="1" dirty="0" smtClean="0">
                <a:solidFill>
                  <a:prstClr val="black"/>
                </a:solidFill>
              </a:rPr>
              <a:t>Componentisation </a:t>
            </a:r>
            <a:r>
              <a:rPr lang="en-ZA" sz="1600" b="1" dirty="0">
                <a:solidFill>
                  <a:prstClr val="black"/>
                </a:solidFill>
              </a:rPr>
              <a:t>of the IAR: </a:t>
            </a:r>
            <a:r>
              <a:rPr lang="en-ZA" sz="1600" dirty="0">
                <a:solidFill>
                  <a:prstClr val="black"/>
                </a:solidFill>
              </a:rPr>
              <a:t>Further enhancements to the existing IAR are required to support the PMTE to improve facilities management and most importantly to implement itemised billing. The next important steps for the PMTE is the physical verification and detailed technical analysis to assess the condition of the assets portfolio at a sub-component level and link the results of the assessment to the existing information on individual properties in the IAR</a:t>
            </a:r>
          </a:p>
          <a:p>
            <a:pPr marL="358775" indent="-358775" algn="just">
              <a:spcAft>
                <a:spcPts val="600"/>
              </a:spcAft>
              <a:buFont typeface="+mj-lt"/>
              <a:buAutoNum type="arabicPeriod" startAt="7"/>
            </a:pPr>
            <a:r>
              <a:rPr lang="en-ZA" sz="1600" b="1" dirty="0">
                <a:solidFill>
                  <a:prstClr val="black"/>
                </a:solidFill>
              </a:rPr>
              <a:t>Rural Precinct Development: </a:t>
            </a:r>
            <a:r>
              <a:rPr lang="en-ZA" sz="1600" dirty="0">
                <a:solidFill>
                  <a:prstClr val="black"/>
                </a:solidFill>
              </a:rPr>
              <a:t>The objective of the Rural Precinct Development Programme is to re-address spatial imbalances by integrating Government infrastructure planning to create efficiencies for planning and directing government spending through concentration in government precincts. </a:t>
            </a:r>
            <a:r>
              <a:rPr lang="en-ZA" sz="1600" dirty="0" smtClean="0">
                <a:solidFill>
                  <a:prstClr val="black"/>
                </a:solidFill>
              </a:rPr>
              <a:t>  </a:t>
            </a:r>
            <a:endParaRPr lang="en-ZA" sz="1600" dirty="0">
              <a:solidFill>
                <a:prstClr val="black"/>
              </a:solidFill>
            </a:endParaRPr>
          </a:p>
          <a:p>
            <a:pPr marL="358775" indent="-358775" algn="just">
              <a:spcAft>
                <a:spcPts val="600"/>
              </a:spcAft>
              <a:buFont typeface="+mj-lt"/>
              <a:buAutoNum type="arabicPeriod" startAt="7"/>
            </a:pPr>
            <a:r>
              <a:rPr lang="en-ZA" sz="1600" b="1" dirty="0">
                <a:solidFill>
                  <a:prstClr val="black"/>
                </a:solidFill>
              </a:rPr>
              <a:t>Water Management: </a:t>
            </a:r>
            <a:r>
              <a:rPr lang="en-ZA" sz="1600" dirty="0">
                <a:solidFill>
                  <a:prstClr val="black"/>
                </a:solidFill>
              </a:rPr>
              <a:t>The PMTE has an extended responsibility to provide Water and Sanitation Services to all buildings/facilities that not connected to the Municipalities’ water infrastructure in different Provinces across the country. These facilities are mainly installed and operated at Correctional Services Centres, Border Management Agency, South African Police Services and South African Defence Force bases throughout South Africa. </a:t>
            </a:r>
          </a:p>
          <a:p>
            <a:pPr marL="358775" indent="-358775" algn="just">
              <a:spcAft>
                <a:spcPts val="600"/>
              </a:spcAft>
              <a:buFont typeface="+mj-lt"/>
              <a:buAutoNum type="arabicPeriod" startAt="7"/>
            </a:pPr>
            <a:r>
              <a:rPr lang="en-ZA" sz="1600" b="1" dirty="0">
                <a:solidFill>
                  <a:prstClr val="black"/>
                </a:solidFill>
              </a:rPr>
              <a:t>Implementing Energy Efficiency measures for State-owned Properties: </a:t>
            </a:r>
            <a:r>
              <a:rPr lang="en-ZA" sz="1600" dirty="0">
                <a:solidFill>
                  <a:prstClr val="black"/>
                </a:solidFill>
              </a:rPr>
              <a:t>Green Building interventions designed to reduce resource consumption within Government buildings.  The components of the Programme include: </a:t>
            </a:r>
            <a:r>
              <a:rPr lang="en-ZA" sz="1600" dirty="0" smtClean="0">
                <a:solidFill>
                  <a:prstClr val="black"/>
                </a:solidFill>
              </a:rPr>
              <a:t>Energy Savings, Renewable </a:t>
            </a:r>
            <a:r>
              <a:rPr lang="en-ZA" sz="1600" dirty="0">
                <a:solidFill>
                  <a:prstClr val="black"/>
                </a:solidFill>
              </a:rPr>
              <a:t>Energy Funding &amp; Delivery </a:t>
            </a:r>
            <a:r>
              <a:rPr lang="en-ZA" sz="1600" dirty="0" smtClean="0">
                <a:solidFill>
                  <a:prstClr val="black"/>
                </a:solidFill>
              </a:rPr>
              <a:t>Mechanism, Measurement </a:t>
            </a:r>
            <a:r>
              <a:rPr lang="en-ZA" sz="1600" dirty="0">
                <a:solidFill>
                  <a:prstClr val="black"/>
                </a:solidFill>
              </a:rPr>
              <a:t>&amp; Verification (M&amp;V) of shared energy savings </a:t>
            </a:r>
            <a:r>
              <a:rPr lang="en-ZA" sz="1600" dirty="0" smtClean="0">
                <a:solidFill>
                  <a:prstClr val="black"/>
                </a:solidFill>
              </a:rPr>
              <a:t>contracts, Condition </a:t>
            </a:r>
            <a:r>
              <a:rPr lang="en-ZA" sz="1600" dirty="0">
                <a:solidFill>
                  <a:prstClr val="black"/>
                </a:solidFill>
              </a:rPr>
              <a:t>assessment of </a:t>
            </a:r>
            <a:r>
              <a:rPr lang="en-ZA" sz="1600" dirty="0" smtClean="0">
                <a:solidFill>
                  <a:prstClr val="black"/>
                </a:solidFill>
              </a:rPr>
              <a:t>boilers and the implementation </a:t>
            </a:r>
            <a:r>
              <a:rPr lang="en-ZA" sz="1600" dirty="0">
                <a:solidFill>
                  <a:prstClr val="black"/>
                </a:solidFill>
              </a:rPr>
              <a:t>of Green Building Flagship Projects in existing buildings. </a:t>
            </a:r>
          </a:p>
          <a:p>
            <a:pPr marL="358775" indent="-358775" algn="just">
              <a:spcAft>
                <a:spcPts val="600"/>
              </a:spcAft>
              <a:buFont typeface="+mj-lt"/>
              <a:buAutoNum type="arabicPeriod" startAt="7"/>
            </a:pPr>
            <a:endParaRPr lang="en-ZA" sz="1600" dirty="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24</a:t>
            </a:fld>
            <a:endParaRPr lang="en-US" dirty="0">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763224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67" y="0"/>
            <a:ext cx="10253133" cy="1143000"/>
          </a:xfrm>
        </p:spPr>
        <p:txBody>
          <a:bodyPr>
            <a:normAutofit/>
          </a:bodyPr>
          <a:lstStyle/>
          <a:p>
            <a:r>
              <a:rPr lang="en-ZA" sz="2600" dirty="0">
                <a:ea typeface="Tahoma" pitchFamily="34" charset="0"/>
              </a:rPr>
              <a:t>PART A: SITUATIONAL ANALYSIS</a:t>
            </a:r>
          </a:p>
        </p:txBody>
      </p:sp>
      <p:sp>
        <p:nvSpPr>
          <p:cNvPr id="2" name="TextBox 1"/>
          <p:cNvSpPr txBox="1"/>
          <p:nvPr/>
        </p:nvSpPr>
        <p:spPr>
          <a:xfrm>
            <a:off x="304800" y="1295400"/>
            <a:ext cx="11658600" cy="5416868"/>
          </a:xfrm>
          <a:prstGeom prst="rect">
            <a:avLst/>
          </a:prstGeom>
          <a:noFill/>
        </p:spPr>
        <p:txBody>
          <a:bodyPr wrap="square" rtlCol="0">
            <a:spAutoFit/>
          </a:bodyPr>
          <a:lstStyle/>
          <a:p>
            <a:pPr>
              <a:spcAft>
                <a:spcPts val="600"/>
              </a:spcAft>
            </a:pPr>
            <a:r>
              <a:rPr lang="en-ZA" sz="2400" b="1" dirty="0" smtClean="0">
                <a:solidFill>
                  <a:srgbClr val="1F497D"/>
                </a:solidFill>
              </a:rPr>
              <a:t>Internal Environment - Internal policies, processes and systems (Section 7.3.2)</a:t>
            </a:r>
          </a:p>
          <a:p>
            <a:pPr marL="436562" indent="-342900" algn="just">
              <a:spcAft>
                <a:spcPts val="600"/>
              </a:spcAft>
              <a:buFont typeface="+mj-lt"/>
              <a:buAutoNum type="arabicPeriod"/>
            </a:pPr>
            <a:r>
              <a:rPr lang="en-ZA" sz="1700" b="1" dirty="0" smtClean="0">
                <a:solidFill>
                  <a:prstClr val="black"/>
                </a:solidFill>
              </a:rPr>
              <a:t>Development </a:t>
            </a:r>
            <a:r>
              <a:rPr lang="en-ZA" sz="1700" b="1" dirty="0">
                <a:solidFill>
                  <a:prstClr val="black"/>
                </a:solidFill>
              </a:rPr>
              <a:t>of an end to end procurement </a:t>
            </a:r>
            <a:r>
              <a:rPr lang="en-ZA" sz="1700" b="1" dirty="0" smtClean="0">
                <a:solidFill>
                  <a:prstClr val="black"/>
                </a:solidFill>
              </a:rPr>
              <a:t>system</a:t>
            </a:r>
            <a:r>
              <a:rPr lang="en-ZA" sz="1700" dirty="0" smtClean="0">
                <a:solidFill>
                  <a:prstClr val="black"/>
                </a:solidFill>
              </a:rPr>
              <a:t>: </a:t>
            </a:r>
            <a:r>
              <a:rPr lang="en-ZA" sz="1700" dirty="0">
                <a:solidFill>
                  <a:prstClr val="black"/>
                </a:solidFill>
              </a:rPr>
              <a:t>Efforts will be intensified to mature the blue print and finalise the customisation of the electronic system to enable online bid invitations, submission and receiving of bid offers, evaluation of offers, awarding of contracts as well as electronic monitoring of contracts. </a:t>
            </a:r>
          </a:p>
          <a:p>
            <a:pPr marL="436562" indent="-342900" algn="just">
              <a:spcAft>
                <a:spcPts val="600"/>
              </a:spcAft>
              <a:buFont typeface="+mj-lt"/>
              <a:buAutoNum type="arabicPeriod"/>
            </a:pPr>
            <a:r>
              <a:rPr lang="en-ZA" sz="1700" b="1" dirty="0" smtClean="0">
                <a:solidFill>
                  <a:prstClr val="black"/>
                </a:solidFill>
              </a:rPr>
              <a:t>Implementation </a:t>
            </a:r>
            <a:r>
              <a:rPr lang="en-ZA" sz="1700" b="1" dirty="0">
                <a:solidFill>
                  <a:prstClr val="black"/>
                </a:solidFill>
              </a:rPr>
              <a:t>of the NIAMM </a:t>
            </a:r>
            <a:r>
              <a:rPr lang="en-ZA" sz="1700" b="1" dirty="0" smtClean="0">
                <a:solidFill>
                  <a:prstClr val="black"/>
                </a:solidFill>
              </a:rPr>
              <a:t>Framework: </a:t>
            </a:r>
            <a:r>
              <a:rPr lang="en-ZA" sz="1700" dirty="0" smtClean="0">
                <a:solidFill>
                  <a:prstClr val="black"/>
                </a:solidFill>
              </a:rPr>
              <a:t>The recently approved NIAMM Framework </a:t>
            </a:r>
            <a:r>
              <a:rPr lang="en-ZA" sz="1700" dirty="0">
                <a:solidFill>
                  <a:prstClr val="black"/>
                </a:solidFill>
              </a:rPr>
              <a:t>comprising, inter alia, of a maintenance standard, accounting framework and planning guidelines will be adopted as the yardstick by which the sector will address the maintenance of </a:t>
            </a:r>
            <a:r>
              <a:rPr lang="en-ZA" sz="1700" dirty="0" smtClean="0">
                <a:solidFill>
                  <a:prstClr val="black"/>
                </a:solidFill>
              </a:rPr>
              <a:t>immovable </a:t>
            </a:r>
            <a:r>
              <a:rPr lang="en-ZA" sz="1700" dirty="0">
                <a:solidFill>
                  <a:prstClr val="black"/>
                </a:solidFill>
              </a:rPr>
              <a:t>asset portfolios</a:t>
            </a:r>
            <a:r>
              <a:rPr lang="en-ZA" sz="1700" dirty="0" smtClean="0">
                <a:solidFill>
                  <a:prstClr val="black"/>
                </a:solidFill>
              </a:rPr>
              <a:t>.</a:t>
            </a:r>
          </a:p>
          <a:p>
            <a:pPr marL="436562" indent="-342900" algn="just">
              <a:spcAft>
                <a:spcPts val="600"/>
              </a:spcAft>
              <a:buFont typeface="+mj-lt"/>
              <a:buAutoNum type="arabicPeriod"/>
            </a:pPr>
            <a:r>
              <a:rPr lang="en-ZA" sz="1700" b="1" dirty="0">
                <a:solidFill>
                  <a:prstClr val="black"/>
                </a:solidFill>
              </a:rPr>
              <a:t>Implementing of the leasing and letting framework: </a:t>
            </a:r>
            <a:r>
              <a:rPr lang="en-ZA" sz="1700" dirty="0">
                <a:solidFill>
                  <a:prstClr val="black"/>
                </a:solidFill>
              </a:rPr>
              <a:t>The implementation of the leasing and letting framework and standards will enable the PMTE to significantly improve its delivery timelines in providing leased accommodation to user departments resulting in improved service delivery</a:t>
            </a:r>
          </a:p>
          <a:p>
            <a:pPr marL="436562" indent="-342900" algn="just">
              <a:spcAft>
                <a:spcPts val="600"/>
              </a:spcAft>
              <a:buFont typeface="+mj-lt"/>
              <a:buAutoNum type="arabicPeriod"/>
            </a:pPr>
            <a:r>
              <a:rPr lang="en-ZA" sz="1700" b="1" dirty="0" smtClean="0">
                <a:solidFill>
                  <a:prstClr val="black"/>
                </a:solidFill>
              </a:rPr>
              <a:t>Development of a Client Management Protocol: </a:t>
            </a:r>
            <a:r>
              <a:rPr lang="en-ZA" sz="1700" dirty="0" smtClean="0">
                <a:solidFill>
                  <a:prstClr val="black"/>
                </a:solidFill>
              </a:rPr>
              <a:t>The </a:t>
            </a:r>
            <a:r>
              <a:rPr lang="en-ZA" sz="1700" dirty="0">
                <a:solidFill>
                  <a:prstClr val="black"/>
                </a:solidFill>
              </a:rPr>
              <a:t>envisaged Client Management Protocol, based on the results of the recent client survey, is aimed at streamlining internal and external communication with user departments.  This will ensure that a client centric approach is adopted throughout the value chain providing a one stop entry and exit point for user departments thereby eliminating fragmented communication channels. </a:t>
            </a:r>
            <a:endParaRPr lang="en-ZA" sz="1700" dirty="0" smtClean="0">
              <a:solidFill>
                <a:prstClr val="black"/>
              </a:solidFill>
            </a:endParaRPr>
          </a:p>
          <a:p>
            <a:pPr marL="436562" lvl="0" indent="-342900" algn="just">
              <a:spcAft>
                <a:spcPts val="600"/>
              </a:spcAft>
              <a:buFont typeface="+mj-lt"/>
              <a:buAutoNum type="arabicPeriod" startAt="5"/>
            </a:pPr>
            <a:r>
              <a:rPr lang="en-ZA" b="1" dirty="0">
                <a:solidFill>
                  <a:prstClr val="black"/>
                </a:solidFill>
              </a:rPr>
              <a:t>Establish and maintain a register of expropriations: </a:t>
            </a:r>
            <a:r>
              <a:rPr lang="en-ZA" dirty="0">
                <a:solidFill>
                  <a:prstClr val="black"/>
                </a:solidFill>
              </a:rPr>
              <a:t>Once </a:t>
            </a:r>
            <a:r>
              <a:rPr lang="en-ZA" dirty="0" smtClean="0">
                <a:solidFill>
                  <a:prstClr val="black"/>
                </a:solidFill>
              </a:rPr>
              <a:t>the Expropriation Bill is enacted</a:t>
            </a:r>
            <a:r>
              <a:rPr lang="en-ZA" dirty="0">
                <a:solidFill>
                  <a:prstClr val="black"/>
                </a:solidFill>
              </a:rPr>
              <a:t>, the PMTE must put in place processes, systems and resources to record expropriations made by all three Spheres of Government and State Owned Entities.</a:t>
            </a:r>
          </a:p>
          <a:p>
            <a:pPr marL="436562" indent="-342900" algn="just">
              <a:spcAft>
                <a:spcPts val="600"/>
              </a:spcAft>
              <a:buFont typeface="+mj-lt"/>
              <a:buAutoNum type="arabicPeriod"/>
            </a:pPr>
            <a:endParaRPr lang="en-ZA" sz="1700" dirty="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25</a:t>
            </a:fld>
            <a:endParaRPr lang="en-US">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3087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67" y="0"/>
            <a:ext cx="10405533" cy="1143000"/>
          </a:xfrm>
        </p:spPr>
        <p:txBody>
          <a:bodyPr vert="horz" lIns="91440" tIns="45720" rIns="91440" bIns="45720" rtlCol="0" anchor="ctr">
            <a:normAutofit/>
          </a:bodyPr>
          <a:lstStyle/>
          <a:p>
            <a:r>
              <a:rPr lang="en-ZA" sz="2600" dirty="0">
                <a:ea typeface="Tahoma" pitchFamily="34" charset="0"/>
              </a:rPr>
              <a:t>PART A: SITUATIONAL ANALYSIS</a:t>
            </a:r>
          </a:p>
        </p:txBody>
      </p:sp>
      <p:sp>
        <p:nvSpPr>
          <p:cNvPr id="2" name="TextBox 1"/>
          <p:cNvSpPr txBox="1"/>
          <p:nvPr/>
        </p:nvSpPr>
        <p:spPr>
          <a:xfrm>
            <a:off x="304800" y="1295400"/>
            <a:ext cx="11658600" cy="4093428"/>
          </a:xfrm>
          <a:prstGeom prst="rect">
            <a:avLst/>
          </a:prstGeom>
          <a:noFill/>
        </p:spPr>
        <p:txBody>
          <a:bodyPr wrap="square" rtlCol="0">
            <a:spAutoFit/>
          </a:bodyPr>
          <a:lstStyle/>
          <a:p>
            <a:pPr>
              <a:spcAft>
                <a:spcPts val="600"/>
              </a:spcAft>
            </a:pPr>
            <a:r>
              <a:rPr lang="en-ZA" sz="2400" b="1" dirty="0" smtClean="0">
                <a:solidFill>
                  <a:srgbClr val="1F497D"/>
                </a:solidFill>
              </a:rPr>
              <a:t>Internal Environment - Internal policies, processes and systems </a:t>
            </a:r>
            <a:r>
              <a:rPr lang="en-ZA" sz="2400" b="1" dirty="0">
                <a:solidFill>
                  <a:srgbClr val="1F497D"/>
                </a:solidFill>
              </a:rPr>
              <a:t>(Section </a:t>
            </a:r>
            <a:r>
              <a:rPr lang="en-ZA" sz="2400" b="1" dirty="0" smtClean="0">
                <a:solidFill>
                  <a:srgbClr val="1F497D"/>
                </a:solidFill>
              </a:rPr>
              <a:t>7.3.2)</a:t>
            </a:r>
            <a:endParaRPr lang="en-ZA" sz="2400" b="1" dirty="0">
              <a:solidFill>
                <a:srgbClr val="1F497D"/>
              </a:solidFill>
            </a:endParaRPr>
          </a:p>
          <a:p>
            <a:pPr marL="436562" indent="-342900" algn="just">
              <a:spcAft>
                <a:spcPts val="600"/>
              </a:spcAft>
              <a:buFont typeface="+mj-lt"/>
              <a:buAutoNum type="arabicPeriod" startAt="6"/>
            </a:pPr>
            <a:r>
              <a:rPr lang="en-ZA" b="1" dirty="0" smtClean="0">
                <a:solidFill>
                  <a:prstClr val="black"/>
                </a:solidFill>
              </a:rPr>
              <a:t>Roll </a:t>
            </a:r>
            <a:r>
              <a:rPr lang="en-ZA" b="1" dirty="0">
                <a:solidFill>
                  <a:prstClr val="black"/>
                </a:solidFill>
              </a:rPr>
              <a:t>out of GIAMA through the GIAMA Implementation Technical Committee (GITC): </a:t>
            </a:r>
            <a:r>
              <a:rPr lang="en-ZA" dirty="0">
                <a:solidFill>
                  <a:prstClr val="black"/>
                </a:solidFill>
              </a:rPr>
              <a:t>With the progressive implementation of GIAMA since enactment, as overseen by the GITC, the PMTE is establishing a forum to include all national and provincial </a:t>
            </a:r>
            <a:r>
              <a:rPr lang="en-ZA" dirty="0" smtClean="0">
                <a:solidFill>
                  <a:prstClr val="black"/>
                </a:solidFill>
              </a:rPr>
              <a:t>custodians to </a:t>
            </a:r>
            <a:r>
              <a:rPr lang="en-ZA" dirty="0">
                <a:solidFill>
                  <a:prstClr val="black"/>
                </a:solidFill>
              </a:rPr>
              <a:t>ensure a platform for discussion on matters related to custodial responsibilities as prescribed by the GIAMA legislation. </a:t>
            </a:r>
          </a:p>
          <a:p>
            <a:pPr marL="436562" indent="-342900" algn="just">
              <a:spcAft>
                <a:spcPts val="600"/>
              </a:spcAft>
              <a:buFont typeface="+mj-lt"/>
              <a:buAutoNum type="arabicPeriod" startAt="6"/>
            </a:pPr>
            <a:r>
              <a:rPr lang="en-ZA" b="1" dirty="0">
                <a:solidFill>
                  <a:prstClr val="black"/>
                </a:solidFill>
              </a:rPr>
              <a:t>Contributions to legislations of other Departments (custodians): </a:t>
            </a:r>
            <a:r>
              <a:rPr lang="en-ZA" dirty="0">
                <a:solidFill>
                  <a:prstClr val="black"/>
                </a:solidFill>
              </a:rPr>
              <a:t>The PMTE has contributed to the proposed Foreign Service Bill. The PMTE will also contribute from a custodial perspective to a number of other pieces of legislation such as the Military Conduct </a:t>
            </a:r>
            <a:r>
              <a:rPr lang="en-ZA" dirty="0" smtClean="0">
                <a:solidFill>
                  <a:prstClr val="black"/>
                </a:solidFill>
              </a:rPr>
              <a:t>Bill.</a:t>
            </a:r>
            <a:endParaRPr lang="en-ZA" dirty="0">
              <a:solidFill>
                <a:prstClr val="black"/>
              </a:solidFill>
            </a:endParaRPr>
          </a:p>
          <a:p>
            <a:pPr marL="436562" indent="-342900" algn="just">
              <a:spcAft>
                <a:spcPts val="600"/>
              </a:spcAft>
              <a:buFont typeface="+mj-lt"/>
              <a:buAutoNum type="arabicPeriod" startAt="6"/>
            </a:pPr>
            <a:r>
              <a:rPr lang="en-ZA" b="1" dirty="0">
                <a:solidFill>
                  <a:prstClr val="black"/>
                </a:solidFill>
              </a:rPr>
              <a:t>Amendments to SCM Prescripts: </a:t>
            </a:r>
            <a:r>
              <a:rPr lang="en-ZA" dirty="0">
                <a:solidFill>
                  <a:prstClr val="black"/>
                </a:solidFill>
              </a:rPr>
              <a:t>The National Treasury is currently finalising a Procurement </a:t>
            </a:r>
            <a:r>
              <a:rPr lang="en-ZA" dirty="0" smtClean="0">
                <a:solidFill>
                  <a:prstClr val="black"/>
                </a:solidFill>
              </a:rPr>
              <a:t>Bill and amendments to </a:t>
            </a:r>
            <a:r>
              <a:rPr lang="en-ZA" dirty="0">
                <a:solidFill>
                  <a:prstClr val="black"/>
                </a:solidFill>
              </a:rPr>
              <a:t>the Supply Chain Treasury Regulations </a:t>
            </a:r>
            <a:r>
              <a:rPr lang="en-ZA" dirty="0" smtClean="0">
                <a:solidFill>
                  <a:prstClr val="black"/>
                </a:solidFill>
              </a:rPr>
              <a:t>which </a:t>
            </a:r>
            <a:r>
              <a:rPr lang="en-ZA" dirty="0">
                <a:solidFill>
                  <a:prstClr val="black"/>
                </a:solidFill>
              </a:rPr>
              <a:t>are </a:t>
            </a:r>
            <a:r>
              <a:rPr lang="en-ZA" dirty="0" smtClean="0">
                <a:solidFill>
                  <a:prstClr val="black"/>
                </a:solidFill>
              </a:rPr>
              <a:t>envisaged </a:t>
            </a:r>
            <a:r>
              <a:rPr lang="en-ZA" dirty="0">
                <a:solidFill>
                  <a:prstClr val="black"/>
                </a:solidFill>
              </a:rPr>
              <a:t>to be fully implemented in </a:t>
            </a:r>
            <a:r>
              <a:rPr lang="en-ZA" dirty="0" smtClean="0">
                <a:solidFill>
                  <a:prstClr val="black"/>
                </a:solidFill>
              </a:rPr>
              <a:t>2018/19 financial year.  This will necessitate </a:t>
            </a:r>
            <a:r>
              <a:rPr lang="en-ZA" dirty="0">
                <a:solidFill>
                  <a:prstClr val="black"/>
                </a:solidFill>
              </a:rPr>
              <a:t>a review and streamlining of all SCM business processes, finalisation of delegations and directives to align to the new regulatory framework(s)</a:t>
            </a:r>
          </a:p>
          <a:p>
            <a:pPr marL="93662" algn="just">
              <a:spcAft>
                <a:spcPts val="600"/>
              </a:spcAft>
            </a:pPr>
            <a:endParaRPr lang="en-ZA" dirty="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26</a:t>
            </a:fld>
            <a:endParaRPr lang="en-US">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3222733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11184467" cy="1155032"/>
          </a:xfrm>
        </p:spPr>
        <p:txBody>
          <a:bodyPr>
            <a:normAutofit/>
          </a:bodyPr>
          <a:lstStyle/>
          <a:p>
            <a:r>
              <a:rPr lang="en-ZA" sz="2600" dirty="0">
                <a:ea typeface="Tahoma" pitchFamily="34" charset="0"/>
              </a:rPr>
              <a:t>PART A: SITUATIONAL ANALYSIS</a:t>
            </a:r>
          </a:p>
        </p:txBody>
      </p:sp>
      <p:sp>
        <p:nvSpPr>
          <p:cNvPr id="2" name="TextBox 1"/>
          <p:cNvSpPr txBox="1"/>
          <p:nvPr/>
        </p:nvSpPr>
        <p:spPr>
          <a:xfrm>
            <a:off x="304800" y="1219200"/>
            <a:ext cx="11353800" cy="5796000"/>
          </a:xfrm>
          <a:prstGeom prst="rect">
            <a:avLst/>
          </a:prstGeom>
          <a:noFill/>
        </p:spPr>
        <p:txBody>
          <a:bodyPr wrap="square" rtlCol="0">
            <a:spAutoFit/>
          </a:bodyPr>
          <a:lstStyle/>
          <a:p>
            <a:pPr>
              <a:spcAft>
                <a:spcPts val="600"/>
              </a:spcAft>
            </a:pPr>
            <a:r>
              <a:rPr lang="en-ZA" sz="2000" b="1" dirty="0">
                <a:solidFill>
                  <a:srgbClr val="1F497D"/>
                </a:solidFill>
              </a:rPr>
              <a:t>Performance Environment</a:t>
            </a:r>
            <a:r>
              <a:rPr lang="en-ZA" sz="2000" b="1" dirty="0" smtClean="0">
                <a:solidFill>
                  <a:srgbClr val="1F497D"/>
                </a:solidFill>
              </a:rPr>
              <a:t>: (Section 7.4)</a:t>
            </a:r>
          </a:p>
          <a:p>
            <a:pPr algn="just">
              <a:spcAft>
                <a:spcPts val="600"/>
              </a:spcAft>
            </a:pPr>
            <a:r>
              <a:rPr lang="en-ZA" sz="1600" dirty="0">
                <a:solidFill>
                  <a:prstClr val="black"/>
                </a:solidFill>
              </a:rPr>
              <a:t>Flowing from the current level of performance of the PMTE and the ultimate intention to be a self-sustaining organisation capable of managing the State’s immovable assets in an efficient, effective and economic manner the service delivery improvement initiatives listed below, and expanded upon in the following subsections have been identified for 2018/19 and related MTEF:</a:t>
            </a:r>
          </a:p>
          <a:p>
            <a:pPr marL="363538" indent="-363538" algn="just">
              <a:spcAft>
                <a:spcPts val="400"/>
              </a:spcAft>
              <a:buFont typeface="+mj-lt"/>
              <a:buAutoNum type="arabicPeriod"/>
            </a:pPr>
            <a:r>
              <a:rPr lang="en-ZA" sz="1600" dirty="0" smtClean="0">
                <a:solidFill>
                  <a:prstClr val="black"/>
                </a:solidFill>
              </a:rPr>
              <a:t>Improve </a:t>
            </a:r>
            <a:r>
              <a:rPr lang="en-ZA" sz="1600" dirty="0">
                <a:solidFill>
                  <a:prstClr val="black"/>
                </a:solidFill>
              </a:rPr>
              <a:t>participation and reporting on work opportunities created through the EPWP</a:t>
            </a:r>
          </a:p>
          <a:p>
            <a:pPr marL="363538" indent="-363538" algn="just">
              <a:spcAft>
                <a:spcPts val="400"/>
              </a:spcAft>
              <a:buFont typeface="+mj-lt"/>
              <a:buAutoNum type="arabicPeriod"/>
            </a:pPr>
            <a:r>
              <a:rPr lang="en-ZA" sz="1600" dirty="0" smtClean="0">
                <a:solidFill>
                  <a:prstClr val="black"/>
                </a:solidFill>
              </a:rPr>
              <a:t>Reducing </a:t>
            </a:r>
            <a:r>
              <a:rPr lang="en-ZA" sz="1600" dirty="0">
                <a:solidFill>
                  <a:prstClr val="black"/>
                </a:solidFill>
              </a:rPr>
              <a:t>the delays in the implementation of infrastructure projects </a:t>
            </a:r>
          </a:p>
          <a:p>
            <a:pPr marL="363538" indent="-363538" algn="just">
              <a:spcAft>
                <a:spcPts val="400"/>
              </a:spcAft>
              <a:buFont typeface="+mj-lt"/>
              <a:buAutoNum type="arabicPeriod"/>
            </a:pPr>
            <a:r>
              <a:rPr lang="en-ZA" sz="1600" dirty="0" smtClean="0">
                <a:solidFill>
                  <a:prstClr val="black"/>
                </a:solidFill>
              </a:rPr>
              <a:t>Improvements </a:t>
            </a:r>
            <a:r>
              <a:rPr lang="en-ZA" sz="1600" dirty="0">
                <a:solidFill>
                  <a:prstClr val="black"/>
                </a:solidFill>
              </a:rPr>
              <a:t>in the leasing-in of accommodation</a:t>
            </a:r>
          </a:p>
          <a:p>
            <a:pPr marL="363538" indent="-363538" algn="just">
              <a:spcAft>
                <a:spcPts val="400"/>
              </a:spcAft>
              <a:buFont typeface="+mj-lt"/>
              <a:buAutoNum type="arabicPeriod"/>
            </a:pPr>
            <a:r>
              <a:rPr lang="en-ZA" sz="1600" dirty="0" smtClean="0">
                <a:solidFill>
                  <a:prstClr val="black"/>
                </a:solidFill>
              </a:rPr>
              <a:t>Improvement </a:t>
            </a:r>
            <a:r>
              <a:rPr lang="en-ZA" sz="1600" dirty="0">
                <a:solidFill>
                  <a:prstClr val="black"/>
                </a:solidFill>
              </a:rPr>
              <a:t>in the reliability of information relating to the reduction in energy and water consumption</a:t>
            </a:r>
          </a:p>
          <a:p>
            <a:pPr marL="363538" indent="-363538" algn="just">
              <a:spcAft>
                <a:spcPts val="400"/>
              </a:spcAft>
              <a:buFont typeface="+mj-lt"/>
              <a:buAutoNum type="arabicPeriod"/>
            </a:pPr>
            <a:r>
              <a:rPr lang="en-ZA" sz="1600" dirty="0" smtClean="0">
                <a:solidFill>
                  <a:prstClr val="black"/>
                </a:solidFill>
              </a:rPr>
              <a:t>Development </a:t>
            </a:r>
            <a:r>
              <a:rPr lang="en-ZA" sz="1600" dirty="0">
                <a:solidFill>
                  <a:prstClr val="black"/>
                </a:solidFill>
              </a:rPr>
              <a:t>of a maintenance plan linked to the sub components of the IAR</a:t>
            </a:r>
          </a:p>
          <a:p>
            <a:pPr marL="363538" indent="-363538" algn="just">
              <a:spcAft>
                <a:spcPts val="400"/>
              </a:spcAft>
              <a:buFont typeface="+mj-lt"/>
              <a:buAutoNum type="arabicPeriod"/>
            </a:pPr>
            <a:r>
              <a:rPr lang="en-ZA" sz="1600" dirty="0" smtClean="0">
                <a:solidFill>
                  <a:prstClr val="black"/>
                </a:solidFill>
              </a:rPr>
              <a:t>Management </a:t>
            </a:r>
            <a:r>
              <a:rPr lang="en-ZA" sz="1600" dirty="0">
                <a:solidFill>
                  <a:prstClr val="black"/>
                </a:solidFill>
              </a:rPr>
              <a:t>and maintenance of a GRAP compliant IAR </a:t>
            </a:r>
          </a:p>
          <a:p>
            <a:pPr marL="363538" indent="-363538" algn="just">
              <a:spcAft>
                <a:spcPts val="400"/>
              </a:spcAft>
              <a:buFont typeface="+mj-lt"/>
              <a:buAutoNum type="arabicPeriod"/>
            </a:pPr>
            <a:r>
              <a:rPr lang="en-ZA" sz="1600" dirty="0" smtClean="0">
                <a:solidFill>
                  <a:prstClr val="black"/>
                </a:solidFill>
              </a:rPr>
              <a:t>Support </a:t>
            </a:r>
            <a:r>
              <a:rPr lang="en-ZA" sz="1600" dirty="0">
                <a:solidFill>
                  <a:prstClr val="black"/>
                </a:solidFill>
              </a:rPr>
              <a:t>to other custodians on the IAR</a:t>
            </a:r>
          </a:p>
          <a:p>
            <a:pPr marL="363538" indent="-363538" algn="just">
              <a:spcAft>
                <a:spcPts val="400"/>
              </a:spcAft>
              <a:buFont typeface="+mj-lt"/>
              <a:buAutoNum type="arabicPeriod"/>
            </a:pPr>
            <a:r>
              <a:rPr lang="en-ZA" sz="1600" dirty="0" smtClean="0">
                <a:solidFill>
                  <a:prstClr val="black"/>
                </a:solidFill>
              </a:rPr>
              <a:t>Support </a:t>
            </a:r>
            <a:r>
              <a:rPr lang="en-ZA" sz="1600" dirty="0">
                <a:solidFill>
                  <a:prstClr val="black"/>
                </a:solidFill>
              </a:rPr>
              <a:t>user departments in compilation of User Asset Management Plans (U-AMPs)</a:t>
            </a:r>
          </a:p>
          <a:p>
            <a:pPr marL="363538" indent="-363538" algn="just">
              <a:spcAft>
                <a:spcPts val="400"/>
              </a:spcAft>
              <a:buFont typeface="+mj-lt"/>
              <a:buAutoNum type="arabicPeriod"/>
            </a:pPr>
            <a:r>
              <a:rPr lang="en-ZA" sz="1600" dirty="0" smtClean="0">
                <a:solidFill>
                  <a:prstClr val="black"/>
                </a:solidFill>
              </a:rPr>
              <a:t>Enhancement </a:t>
            </a:r>
            <a:r>
              <a:rPr lang="en-ZA" sz="1600" dirty="0">
                <a:solidFill>
                  <a:prstClr val="black"/>
                </a:solidFill>
              </a:rPr>
              <a:t>of the Custodian Asset Management Plan (C-AMP)</a:t>
            </a:r>
          </a:p>
          <a:p>
            <a:pPr marL="363538" indent="-363538" algn="just">
              <a:spcAft>
                <a:spcPts val="400"/>
              </a:spcAft>
              <a:buFont typeface="+mj-lt"/>
              <a:buAutoNum type="arabicPeriod"/>
            </a:pPr>
            <a:r>
              <a:rPr lang="en-ZA" sz="1600" dirty="0" smtClean="0">
                <a:solidFill>
                  <a:prstClr val="black"/>
                </a:solidFill>
              </a:rPr>
              <a:t>Finalizing </a:t>
            </a:r>
            <a:r>
              <a:rPr lang="en-ZA" sz="1600" dirty="0">
                <a:solidFill>
                  <a:prstClr val="black"/>
                </a:solidFill>
              </a:rPr>
              <a:t>the development of the Public Works vacant property strategy, commencing with vacant residential properties and subsequently vacant </a:t>
            </a:r>
            <a:r>
              <a:rPr lang="en-ZA" sz="1600" dirty="0" smtClean="0">
                <a:solidFill>
                  <a:prstClr val="black"/>
                </a:solidFill>
              </a:rPr>
              <a:t>land</a:t>
            </a:r>
          </a:p>
          <a:p>
            <a:pPr marL="363538" indent="-363538" algn="just">
              <a:spcAft>
                <a:spcPts val="400"/>
              </a:spcAft>
              <a:buFont typeface="+mj-lt"/>
              <a:buAutoNum type="arabicPeriod"/>
            </a:pPr>
            <a:r>
              <a:rPr lang="en-ZA" sz="1600" dirty="0" smtClean="0">
                <a:solidFill>
                  <a:prstClr val="black"/>
                </a:solidFill>
              </a:rPr>
              <a:t>Implementation </a:t>
            </a:r>
            <a:r>
              <a:rPr lang="en-ZA" sz="1600" dirty="0">
                <a:solidFill>
                  <a:prstClr val="black"/>
                </a:solidFill>
              </a:rPr>
              <a:t>of a Strategic Spatial Development Framework</a:t>
            </a:r>
          </a:p>
          <a:p>
            <a:pPr marL="363538" indent="-363538" algn="just">
              <a:spcAft>
                <a:spcPts val="400"/>
              </a:spcAft>
              <a:buFont typeface="+mj-lt"/>
              <a:buAutoNum type="arabicPeriod"/>
            </a:pPr>
            <a:r>
              <a:rPr lang="en-ZA" sz="1600" dirty="0" smtClean="0">
                <a:solidFill>
                  <a:prstClr val="black"/>
                </a:solidFill>
              </a:rPr>
              <a:t>Improvement </a:t>
            </a:r>
            <a:r>
              <a:rPr lang="en-ZA" sz="1600" dirty="0">
                <a:solidFill>
                  <a:prstClr val="black"/>
                </a:solidFill>
              </a:rPr>
              <a:t>in the turnaround times for the processing of quotations</a:t>
            </a:r>
          </a:p>
          <a:p>
            <a:pPr marL="363538" indent="-363538" algn="just">
              <a:spcAft>
                <a:spcPts val="400"/>
              </a:spcAft>
              <a:buFont typeface="+mj-lt"/>
              <a:buAutoNum type="arabicPeriod"/>
            </a:pPr>
            <a:r>
              <a:rPr lang="en-ZA" sz="1600" dirty="0">
                <a:solidFill>
                  <a:prstClr val="black"/>
                </a:solidFill>
              </a:rPr>
              <a:t>I</a:t>
            </a:r>
            <a:r>
              <a:rPr lang="en-ZA" sz="1600" dirty="0" smtClean="0">
                <a:solidFill>
                  <a:prstClr val="black"/>
                </a:solidFill>
              </a:rPr>
              <a:t>mprovement </a:t>
            </a:r>
            <a:r>
              <a:rPr lang="en-ZA" sz="1600" dirty="0">
                <a:solidFill>
                  <a:prstClr val="black"/>
                </a:solidFill>
              </a:rPr>
              <a:t>in the turnaround time for the processing of bids</a:t>
            </a:r>
          </a:p>
          <a:p>
            <a:pPr marL="363538" indent="-363538" algn="just">
              <a:spcAft>
                <a:spcPts val="400"/>
              </a:spcAft>
              <a:buFont typeface="+mj-lt"/>
              <a:buAutoNum type="arabicPeriod"/>
            </a:pPr>
            <a:r>
              <a:rPr lang="en-ZA" sz="1600" dirty="0" smtClean="0">
                <a:solidFill>
                  <a:prstClr val="black"/>
                </a:solidFill>
              </a:rPr>
              <a:t>Improvement </a:t>
            </a:r>
            <a:r>
              <a:rPr lang="en-ZA" sz="1600" dirty="0">
                <a:solidFill>
                  <a:prstClr val="black"/>
                </a:solidFill>
              </a:rPr>
              <a:t>in the turnaround times for 30 day </a:t>
            </a:r>
            <a:r>
              <a:rPr lang="en-ZA" sz="1600" dirty="0" smtClean="0">
                <a:solidFill>
                  <a:prstClr val="black"/>
                </a:solidFill>
              </a:rPr>
              <a:t>payments</a:t>
            </a:r>
            <a:endParaRPr lang="en-ZA" sz="1600" dirty="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27</a:t>
            </a:fld>
            <a:endParaRPr lang="en-US">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365101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 y="16932"/>
            <a:ext cx="11108267" cy="1126067"/>
          </a:xfrm>
        </p:spPr>
        <p:txBody>
          <a:bodyPr vert="horz" lIns="91440" tIns="45720" rIns="91440" bIns="45720" rtlCol="0" anchor="ctr">
            <a:normAutofit/>
          </a:bodyPr>
          <a:lstStyle/>
          <a:p>
            <a:r>
              <a:rPr lang="en-ZA" sz="2600" dirty="0">
                <a:ea typeface="Tahoma" pitchFamily="34" charset="0"/>
              </a:rPr>
              <a:t>PART A: SITUATIONAL ANALYSIS</a:t>
            </a:r>
          </a:p>
        </p:txBody>
      </p:sp>
      <p:sp>
        <p:nvSpPr>
          <p:cNvPr id="2" name="TextBox 1"/>
          <p:cNvSpPr txBox="1"/>
          <p:nvPr/>
        </p:nvSpPr>
        <p:spPr>
          <a:xfrm>
            <a:off x="381000" y="1143000"/>
            <a:ext cx="11353800" cy="1384995"/>
          </a:xfrm>
          <a:prstGeom prst="rect">
            <a:avLst/>
          </a:prstGeom>
          <a:noFill/>
        </p:spPr>
        <p:txBody>
          <a:bodyPr wrap="square" rtlCol="0">
            <a:spAutoFit/>
          </a:bodyPr>
          <a:lstStyle/>
          <a:p>
            <a:pPr>
              <a:spcAft>
                <a:spcPts val="600"/>
              </a:spcAft>
            </a:pPr>
            <a:r>
              <a:rPr lang="en-ZA" sz="2400" b="1" dirty="0" smtClean="0">
                <a:solidFill>
                  <a:srgbClr val="1F497D"/>
                </a:solidFill>
              </a:rPr>
              <a:t>Demand </a:t>
            </a:r>
            <a:r>
              <a:rPr lang="en-ZA" sz="2400" b="1" dirty="0">
                <a:solidFill>
                  <a:srgbClr val="1F497D"/>
                </a:solidFill>
              </a:rPr>
              <a:t>for </a:t>
            </a:r>
            <a:r>
              <a:rPr lang="en-ZA" sz="2400" b="1" dirty="0" smtClean="0">
                <a:solidFill>
                  <a:srgbClr val="1F497D"/>
                </a:solidFill>
              </a:rPr>
              <a:t>services: (Section 7.5)</a:t>
            </a:r>
            <a:endParaRPr lang="en-ZA" sz="2400" b="1" dirty="0">
              <a:solidFill>
                <a:srgbClr val="1F497D"/>
              </a:solidFill>
            </a:endParaRPr>
          </a:p>
          <a:p>
            <a:pPr marL="342900" indent="-342900" algn="just">
              <a:spcBef>
                <a:spcPts val="600"/>
              </a:spcBef>
              <a:spcAft>
                <a:spcPts val="600"/>
              </a:spcAft>
              <a:buFont typeface="+mj-lt"/>
              <a:buAutoNum type="arabicPeriod"/>
            </a:pPr>
            <a:r>
              <a:rPr lang="en-ZA" sz="2000" b="1" dirty="0" smtClean="0">
                <a:solidFill>
                  <a:prstClr val="black"/>
                </a:solidFill>
              </a:rPr>
              <a:t>Demand for new space (Capital) </a:t>
            </a:r>
          </a:p>
          <a:p>
            <a:pPr algn="just">
              <a:spcBef>
                <a:spcPts val="600"/>
              </a:spcBef>
              <a:spcAft>
                <a:spcPts val="600"/>
              </a:spcAft>
            </a:pPr>
            <a:endParaRPr lang="en-ZA" sz="2000" dirty="0" smtClean="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28</a:t>
            </a:fld>
            <a:endParaRPr lang="en-US">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26828582"/>
              </p:ext>
            </p:extLst>
          </p:nvPr>
        </p:nvGraphicFramePr>
        <p:xfrm>
          <a:off x="381000" y="2133600"/>
          <a:ext cx="11430001" cy="4321495"/>
        </p:xfrm>
        <a:graphic>
          <a:graphicData uri="http://schemas.openxmlformats.org/drawingml/2006/table">
            <a:tbl>
              <a:tblPr firstRow="1" firstCol="1" bandRow="1"/>
              <a:tblGrid>
                <a:gridCol w="3255264"/>
                <a:gridCol w="1076706"/>
                <a:gridCol w="1927098"/>
                <a:gridCol w="1760220"/>
                <a:gridCol w="1856233"/>
                <a:gridCol w="1554480"/>
              </a:tblGrid>
              <a:tr h="382404">
                <a:tc rowSpan="2">
                  <a:txBody>
                    <a:bodyPr/>
                    <a:lstStyle/>
                    <a:p>
                      <a:pPr algn="ctr">
                        <a:lnSpc>
                          <a:spcPct val="107000"/>
                        </a:lnSpc>
                        <a:spcAft>
                          <a:spcPts val="0"/>
                        </a:spcAft>
                      </a:pPr>
                      <a:r>
                        <a:rPr lang="en-ZA" sz="1500" b="1" dirty="0">
                          <a:effectLst/>
                          <a:latin typeface="Arial" panose="020B0604020202020204" pitchFamily="34" charset="0"/>
                          <a:ea typeface="Times New Roman" panose="02020603050405020304" pitchFamily="18" charset="0"/>
                          <a:cs typeface="Times New Roman" panose="02020603050405020304" pitchFamily="18" charset="0"/>
                        </a:rPr>
                        <a:t>User department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rowSpan="2">
                  <a:txBody>
                    <a:bodyPr/>
                    <a:lstStyle/>
                    <a:p>
                      <a:pPr algn="ctr">
                        <a:lnSpc>
                          <a:spcPct val="107000"/>
                        </a:lnSpc>
                        <a:spcAft>
                          <a:spcPts val="0"/>
                        </a:spcAft>
                      </a:pPr>
                      <a:r>
                        <a:rPr lang="en-ZA" sz="1500" b="1">
                          <a:effectLst/>
                          <a:latin typeface="Arial" panose="020B0604020202020204" pitchFamily="34" charset="0"/>
                          <a:ea typeface="Times New Roman" panose="02020603050405020304" pitchFamily="18" charset="0"/>
                          <a:cs typeface="Times New Roman" panose="02020603050405020304" pitchFamily="18" charset="0"/>
                        </a:rPr>
                        <a:t>Area required (m</a:t>
                      </a:r>
                      <a:r>
                        <a:rPr lang="en-ZA" sz="1500" b="1" baseline="30000">
                          <a:effectLst/>
                          <a:latin typeface="Arial" panose="020B0604020202020204" pitchFamily="34" charset="0"/>
                          <a:ea typeface="Times New Roman" panose="02020603050405020304" pitchFamily="18" charset="0"/>
                          <a:cs typeface="Times New Roman" panose="02020603050405020304" pitchFamily="18" charset="0"/>
                        </a:rPr>
                        <a:t>2</a:t>
                      </a:r>
                      <a:r>
                        <a:rPr lang="en-ZA" sz="1500" b="1">
                          <a:effectLst/>
                          <a:latin typeface="Arial" panose="020B0604020202020204" pitchFamily="34" charset="0"/>
                          <a:ea typeface="Times New Roman" panose="02020603050405020304" pitchFamily="18" charset="0"/>
                          <a:cs typeface="Times New Roman" panose="02020603050405020304" pitchFamily="18" charset="0"/>
                        </a:rPr>
                        <a:t>)</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rowSpan="2">
                  <a:txBody>
                    <a:bodyPr/>
                    <a:lstStyle/>
                    <a:p>
                      <a:pPr algn="ctr">
                        <a:lnSpc>
                          <a:spcPct val="107000"/>
                        </a:lnSpc>
                        <a:spcAft>
                          <a:spcPts val="0"/>
                        </a:spcAft>
                      </a:pPr>
                      <a:r>
                        <a:rPr lang="en-ZA" sz="1500" b="1">
                          <a:effectLst/>
                          <a:latin typeface="Arial" panose="020B0604020202020204" pitchFamily="34" charset="0"/>
                          <a:ea typeface="Times New Roman" panose="02020603050405020304" pitchFamily="18" charset="0"/>
                          <a:cs typeface="Times New Roman" panose="02020603050405020304" pitchFamily="18" charset="0"/>
                        </a:rPr>
                        <a:t>Total needs (capital funds required)</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2019/2020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2020/2021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r>
              <a:tr h="38931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Year 1 requirements</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Year 2 requirements</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Year 3 requirements</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r>
              <a:tr h="382404">
                <a:tc>
                  <a:txBody>
                    <a:bodyPr/>
                    <a:lstStyle/>
                    <a:p>
                      <a:pP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 Police Services</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510 215</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1 681 270 340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498 221 031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561 007 941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622 041 368</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04">
                <a:tc>
                  <a:txBody>
                    <a:bodyPr/>
                    <a:lstStyle/>
                    <a:p>
                      <a:pP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Defence</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30 530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616 075 448</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80 153 825</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98 514 964</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437 406 659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04">
                <a:tc>
                  <a:txBody>
                    <a:bodyPr/>
                    <a:lstStyle/>
                    <a:p>
                      <a:pP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Justice and Constitutional Development</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130 000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1 582 493 010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effectLst/>
                          <a:latin typeface="Arial" panose="020B0604020202020204" pitchFamily="34" charset="0"/>
                          <a:ea typeface="Times New Roman" panose="02020603050405020304" pitchFamily="18" charset="0"/>
                          <a:cs typeface="Times New Roman" panose="02020603050405020304" pitchFamily="18" charset="0"/>
                        </a:rPr>
                        <a:t>R 410 389 790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effectLst/>
                          <a:latin typeface="Arial" panose="020B0604020202020204" pitchFamily="34" charset="0"/>
                          <a:ea typeface="Times New Roman" panose="02020603050405020304" pitchFamily="18" charset="0"/>
                          <a:cs typeface="Times New Roman" panose="02020603050405020304" pitchFamily="18" charset="0"/>
                        </a:rPr>
                        <a:t>R 479 257 900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effectLst/>
                          <a:latin typeface="Arial" panose="020B0604020202020204" pitchFamily="34" charset="0"/>
                          <a:ea typeface="Times New Roman" panose="02020603050405020304" pitchFamily="18" charset="0"/>
                          <a:cs typeface="Times New Roman" panose="02020603050405020304" pitchFamily="18" charset="0"/>
                        </a:rPr>
                        <a:t>R 692 845 320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2404">
                <a:tc>
                  <a:txBody>
                    <a:bodyPr/>
                    <a:lstStyle/>
                    <a:p>
                      <a:pPr>
                        <a:lnSpc>
                          <a:spcPct val="107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Correctional Services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34 209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403 882 414</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19 457 153</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77 828 611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306 596 650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04">
                <a:tc>
                  <a:txBody>
                    <a:bodyPr/>
                    <a:lstStyle/>
                    <a:p>
                      <a:pP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 School of Government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21 000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112 976 498</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24 431 656</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26 874 821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61 670 021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04">
                <a:tc>
                  <a:txBody>
                    <a:bodyPr/>
                    <a:lstStyle/>
                    <a:p>
                      <a:pPr>
                        <a:lnSpc>
                          <a:spcPct val="107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Home Affairs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9 565</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186 053 664</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62 674 850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71 891 193</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51 487 621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04">
                <a:tc>
                  <a:txBody>
                    <a:bodyPr/>
                    <a:lstStyle/>
                    <a:p>
                      <a:pP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Labour</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198 359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137 694 281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13 565 608</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92 979 921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31 148 752</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04">
                <a:tc>
                  <a:txBody>
                    <a:bodyPr/>
                    <a:lstStyle/>
                    <a:p>
                      <a:pP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Environmental Affairs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32 557</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33 131 446</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1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33 131 446</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3855">
                <a:tc>
                  <a:txBody>
                    <a:bodyPr/>
                    <a:lstStyle/>
                    <a:p>
                      <a:pP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 TOTAL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966 435</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4 753 577 101</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1 108 893 913</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1 408 355 351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2 236 327 837</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bl>
          </a:graphicData>
        </a:graphic>
      </p:graphicFrame>
      <p:sp>
        <p:nvSpPr>
          <p:cNvPr id="7"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816443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29</a:t>
            </a:fld>
            <a:endParaRPr lang="en-US">
              <a:solidFill>
                <a:prstClr val="black">
                  <a:tint val="75000"/>
                </a:prstClr>
              </a:solidFill>
            </a:endParaRPr>
          </a:p>
        </p:txBody>
      </p:sp>
      <p:sp>
        <p:nvSpPr>
          <p:cNvPr id="5" name="Title 4"/>
          <p:cNvSpPr>
            <a:spLocks noGrp="1"/>
          </p:cNvSpPr>
          <p:nvPr>
            <p:ph type="title"/>
          </p:nvPr>
        </p:nvSpPr>
        <p:spPr/>
        <p:txBody>
          <a:bodyPr>
            <a:normAutofit/>
          </a:bodyPr>
          <a:lstStyle/>
          <a:p>
            <a:r>
              <a:rPr lang="en-ZA" sz="2600" dirty="0">
                <a:ea typeface="Tahoma" pitchFamily="34" charset="0"/>
              </a:rPr>
              <a:t>PART A: SITUATIONAL ANALYSIS</a:t>
            </a:r>
          </a:p>
        </p:txBody>
      </p:sp>
      <p:graphicFrame>
        <p:nvGraphicFramePr>
          <p:cNvPr id="7" name="Table 6"/>
          <p:cNvGraphicFramePr>
            <a:graphicFrameLocks noGrp="1"/>
          </p:cNvGraphicFramePr>
          <p:nvPr>
            <p:extLst>
              <p:ext uri="{D42A27DB-BD31-4B8C-83A1-F6EECF244321}">
                <p14:modId xmlns:p14="http://schemas.microsoft.com/office/powerpoint/2010/main" val="3470917079"/>
              </p:ext>
            </p:extLst>
          </p:nvPr>
        </p:nvGraphicFramePr>
        <p:xfrm>
          <a:off x="304800" y="2133600"/>
          <a:ext cx="11658599" cy="4593042"/>
        </p:xfrm>
        <a:graphic>
          <a:graphicData uri="http://schemas.openxmlformats.org/drawingml/2006/table">
            <a:tbl>
              <a:tblPr firstRow="1" firstCol="1" bandRow="1"/>
              <a:tblGrid>
                <a:gridCol w="3200400"/>
                <a:gridCol w="1218209"/>
                <a:gridCol w="1965640"/>
                <a:gridCol w="1795424"/>
                <a:gridCol w="1893357"/>
                <a:gridCol w="1585569"/>
              </a:tblGrid>
              <a:tr h="436864">
                <a:tc rowSpan="2">
                  <a:txBody>
                    <a:bodyPr/>
                    <a:lstStyle/>
                    <a:p>
                      <a:pPr algn="ctr">
                        <a:lnSpc>
                          <a:spcPct val="107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User department</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rowSpan="2">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Area required (m</a:t>
                      </a:r>
                      <a:r>
                        <a:rPr lang="en-ZA" sz="1600" b="1"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rowSpan="2">
                  <a:txBody>
                    <a:bodyPr/>
                    <a:lstStyle/>
                    <a:p>
                      <a:pPr algn="ctr">
                        <a:lnSpc>
                          <a:spcPct val="107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needs (Leases funds required)</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2018/2019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2019/2020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2020/2021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r>
              <a:tr h="4985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Year 1 requirements</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Year 2 requirements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Year 3 requirements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 African Police Services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58881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176 793 362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160"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53 411 650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58 752 815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64 628 897</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Rural Development and Land Reform</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34 445 820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160" algn="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10 406 592</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11 447 252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12 591 976</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Health</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1949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13 985 450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160"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4 308 019</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4 652 660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5 024 772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Military Veterans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3 225 620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160"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993 600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1 073 088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1 158 932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Justice and Constitutional Development</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220 000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1 229 921 303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160" algn="r">
                        <a:lnSpc>
                          <a:spcPct val="107000"/>
                        </a:lnSpc>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R 358 176 043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R 420 818 540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R 450 926 720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Home Affairs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141128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104 511 078</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160"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34 595 492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38 055 041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31 860 545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Labour</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1280"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27180</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168 092 702</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50 783 294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55 861 623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0170"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61 447 785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Agriculture, Forestry and Fisheries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9 284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74 572 464</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23 212 473</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24 813 946</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0170" algn="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26 546 045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1">
                <a:tc>
                  <a:txBody>
                    <a:bodyPr/>
                    <a:lstStyle/>
                    <a:p>
                      <a:pP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 TOTAL </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471 942</a:t>
                      </a:r>
                      <a:endParaRPr lang="en-Z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1 805 547 801</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535 887 163</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615 474 965</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indent="90170" algn="r">
                        <a:lnSpc>
                          <a:spcPct val="107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654 185 673</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bl>
          </a:graphicData>
        </a:graphic>
      </p:graphicFrame>
      <p:sp>
        <p:nvSpPr>
          <p:cNvPr id="9" name="TextBox 8"/>
          <p:cNvSpPr txBox="1"/>
          <p:nvPr/>
        </p:nvSpPr>
        <p:spPr>
          <a:xfrm>
            <a:off x="381000" y="1143000"/>
            <a:ext cx="11353800" cy="1384995"/>
          </a:xfrm>
          <a:prstGeom prst="rect">
            <a:avLst/>
          </a:prstGeom>
          <a:noFill/>
        </p:spPr>
        <p:txBody>
          <a:bodyPr wrap="square" rtlCol="0">
            <a:spAutoFit/>
          </a:bodyPr>
          <a:lstStyle/>
          <a:p>
            <a:pPr>
              <a:spcAft>
                <a:spcPts val="600"/>
              </a:spcAft>
            </a:pPr>
            <a:r>
              <a:rPr lang="en-ZA" sz="2400" b="1" dirty="0" smtClean="0">
                <a:solidFill>
                  <a:srgbClr val="1F497D"/>
                </a:solidFill>
              </a:rPr>
              <a:t>Demand </a:t>
            </a:r>
            <a:r>
              <a:rPr lang="en-ZA" sz="2400" b="1" dirty="0">
                <a:solidFill>
                  <a:srgbClr val="1F497D"/>
                </a:solidFill>
              </a:rPr>
              <a:t>for </a:t>
            </a:r>
            <a:r>
              <a:rPr lang="en-ZA" sz="2400" b="1" dirty="0" smtClean="0">
                <a:solidFill>
                  <a:srgbClr val="1F497D"/>
                </a:solidFill>
              </a:rPr>
              <a:t>services: (Section 7.5)</a:t>
            </a:r>
            <a:endParaRPr lang="en-ZA" sz="2400" b="1" dirty="0">
              <a:solidFill>
                <a:srgbClr val="1F497D"/>
              </a:solidFill>
            </a:endParaRPr>
          </a:p>
          <a:p>
            <a:pPr marL="457200" indent="-457200" algn="just">
              <a:spcBef>
                <a:spcPts val="600"/>
              </a:spcBef>
              <a:spcAft>
                <a:spcPts val="600"/>
              </a:spcAft>
              <a:buFont typeface="+mj-lt"/>
              <a:buAutoNum type="arabicPeriod" startAt="2"/>
            </a:pPr>
            <a:r>
              <a:rPr lang="en-ZA" sz="2000" b="1" dirty="0" smtClean="0">
                <a:solidFill>
                  <a:prstClr val="black"/>
                </a:solidFill>
              </a:rPr>
              <a:t>Demand for new space (Leasing) </a:t>
            </a:r>
          </a:p>
          <a:p>
            <a:pPr algn="just">
              <a:spcBef>
                <a:spcPts val="600"/>
              </a:spcBef>
              <a:spcAft>
                <a:spcPts val="600"/>
              </a:spcAft>
            </a:pPr>
            <a:endParaRPr lang="en-ZA" sz="2000" dirty="0" smtClean="0">
              <a:solidFill>
                <a:prstClr val="black"/>
              </a:solidFill>
            </a:endParaRPr>
          </a:p>
        </p:txBody>
      </p:sp>
    </p:spTree>
    <p:extLst>
      <p:ext uri="{BB962C8B-B14F-4D97-AF65-F5344CB8AC3E}">
        <p14:creationId xmlns:p14="http://schemas.microsoft.com/office/powerpoint/2010/main" val="372057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11506200" cy="4953000"/>
          </a:xfrm>
        </p:spPr>
        <p:txBody>
          <a:bodyPr>
            <a:noAutofit/>
          </a:bodyPr>
          <a:lstStyle/>
          <a:p>
            <a:pPr marL="342900" indent="-342900">
              <a:buFont typeface="+mj-lt"/>
              <a:buAutoNum type="arabicPeriod"/>
            </a:pPr>
            <a:r>
              <a:rPr lang="en-US" sz="1600" b="1" dirty="0"/>
              <a:t>Extent of the PMTE Portfolio</a:t>
            </a:r>
          </a:p>
          <a:p>
            <a:pPr marL="628650" lvl="1">
              <a:buFont typeface="Courier New" panose="02070309020205020404" pitchFamily="49" charset="0"/>
              <a:buChar char="o"/>
            </a:pPr>
            <a:r>
              <a:rPr lang="en-ZA" sz="1600" dirty="0">
                <a:solidFill>
                  <a:srgbClr val="000000"/>
                </a:solidFill>
                <a:cs typeface="Arial" panose="020B0604020202020204" pitchFamily="34" charset="0"/>
              </a:rPr>
              <a:t>Land Parcels – </a:t>
            </a:r>
            <a:r>
              <a:rPr lang="en-ZA" sz="1600" dirty="0" smtClean="0">
                <a:solidFill>
                  <a:srgbClr val="000000"/>
                </a:solidFill>
                <a:cs typeface="Arial" panose="020B0604020202020204" pitchFamily="34" charset="0"/>
              </a:rPr>
              <a:t>approximately 29k </a:t>
            </a:r>
            <a:r>
              <a:rPr lang="en-ZA" sz="1600" dirty="0">
                <a:solidFill>
                  <a:srgbClr val="000000"/>
                </a:solidFill>
                <a:cs typeface="Arial" panose="020B0604020202020204" pitchFamily="34" charset="0"/>
              </a:rPr>
              <a:t>land parcels </a:t>
            </a:r>
            <a:r>
              <a:rPr lang="en-ZA" sz="1600" dirty="0">
                <a:solidFill>
                  <a:srgbClr val="000000"/>
                </a:solidFill>
                <a:cs typeface="Arial" panose="020B0604020202020204" pitchFamily="34" charset="0"/>
              </a:rPr>
              <a:t>(</a:t>
            </a:r>
            <a:r>
              <a:rPr lang="en-ZA" sz="1600" dirty="0" smtClean="0">
                <a:solidFill>
                  <a:srgbClr val="000000"/>
                </a:solidFill>
                <a:cs typeface="Arial" panose="020B0604020202020204" pitchFamily="34" charset="0"/>
              </a:rPr>
              <a:t>approximately </a:t>
            </a:r>
            <a:r>
              <a:rPr lang="en-ZA" sz="1600" dirty="0">
                <a:solidFill>
                  <a:srgbClr val="000000"/>
                </a:solidFill>
                <a:cs typeface="Arial" panose="020B0604020202020204" pitchFamily="34" charset="0"/>
              </a:rPr>
              <a:t>5.4 million </a:t>
            </a:r>
            <a:r>
              <a:rPr lang="en-ZA" sz="1600" dirty="0">
                <a:solidFill>
                  <a:srgbClr val="000000"/>
                </a:solidFill>
                <a:cs typeface="Arial" panose="020B0604020202020204" pitchFamily="34" charset="0"/>
              </a:rPr>
              <a:t>hectares)</a:t>
            </a:r>
            <a:endParaRPr lang="en-ZA" sz="1600" dirty="0">
              <a:solidFill>
                <a:srgbClr val="000000"/>
              </a:solidFill>
              <a:cs typeface="Arial" panose="020B0604020202020204" pitchFamily="34" charset="0"/>
            </a:endParaRPr>
          </a:p>
          <a:p>
            <a:pPr marL="628650" lvl="1">
              <a:buFont typeface="Courier New" panose="02070309020205020404" pitchFamily="49" charset="0"/>
              <a:buChar char="o"/>
            </a:pPr>
            <a:r>
              <a:rPr lang="en-ZA" sz="1600" dirty="0">
                <a:solidFill>
                  <a:srgbClr val="000000"/>
                </a:solidFill>
                <a:cs typeface="Arial" panose="020B0604020202020204" pitchFamily="34" charset="0"/>
              </a:rPr>
              <a:t>Structures – </a:t>
            </a:r>
            <a:r>
              <a:rPr lang="en-ZA" sz="1600" dirty="0">
                <a:solidFill>
                  <a:srgbClr val="000000"/>
                </a:solidFill>
                <a:cs typeface="Arial" panose="020B0604020202020204" pitchFamily="34" charset="0"/>
              </a:rPr>
              <a:t>93k </a:t>
            </a:r>
            <a:r>
              <a:rPr lang="en-ZA" sz="1600" dirty="0">
                <a:solidFill>
                  <a:srgbClr val="000000"/>
                </a:solidFill>
                <a:cs typeface="Arial" panose="020B0604020202020204" pitchFamily="34" charset="0"/>
              </a:rPr>
              <a:t>of </a:t>
            </a:r>
            <a:r>
              <a:rPr lang="en-ZA" sz="1600" dirty="0" smtClean="0">
                <a:solidFill>
                  <a:srgbClr val="000000"/>
                </a:solidFill>
                <a:cs typeface="Arial" panose="020B0604020202020204" pitchFamily="34" charset="0"/>
              </a:rPr>
              <a:t>approximately </a:t>
            </a:r>
            <a:r>
              <a:rPr lang="en-ZA" sz="1600" dirty="0">
                <a:solidFill>
                  <a:srgbClr val="000000"/>
                </a:solidFill>
                <a:cs typeface="Arial" panose="020B0604020202020204" pitchFamily="34" charset="0"/>
              </a:rPr>
              <a:t>36.8 </a:t>
            </a:r>
            <a:r>
              <a:rPr lang="en-ZA" sz="1600" dirty="0">
                <a:solidFill>
                  <a:srgbClr val="000000"/>
                </a:solidFill>
                <a:cs typeface="Arial" panose="020B0604020202020204" pitchFamily="34" charset="0"/>
              </a:rPr>
              <a:t>million </a:t>
            </a:r>
            <a:r>
              <a:rPr lang="en-ZA" sz="1600" dirty="0">
                <a:solidFill>
                  <a:srgbClr val="000000"/>
                </a:solidFill>
                <a:cs typeface="Arial" panose="020B0604020202020204" pitchFamily="34" charset="0"/>
              </a:rPr>
              <a:t>m² of floor space </a:t>
            </a:r>
          </a:p>
          <a:p>
            <a:pPr marL="628650" lvl="1">
              <a:buFont typeface="Courier New" panose="02070309020205020404" pitchFamily="49" charset="0"/>
              <a:buChar char="o"/>
            </a:pPr>
            <a:r>
              <a:rPr lang="en-ZA" sz="1600" dirty="0">
                <a:solidFill>
                  <a:srgbClr val="000000"/>
                </a:solidFill>
                <a:cs typeface="Arial" panose="020B0604020202020204" pitchFamily="34" charset="0"/>
              </a:rPr>
              <a:t>Gross </a:t>
            </a:r>
            <a:r>
              <a:rPr lang="en-ZA" sz="1600" dirty="0" smtClean="0">
                <a:solidFill>
                  <a:srgbClr val="000000"/>
                </a:solidFill>
                <a:cs typeface="Arial" panose="020B0604020202020204" pitchFamily="34" charset="0"/>
              </a:rPr>
              <a:t>deemed </a:t>
            </a:r>
            <a:r>
              <a:rPr lang="en-ZA" sz="1600" dirty="0">
                <a:solidFill>
                  <a:srgbClr val="000000"/>
                </a:solidFill>
                <a:cs typeface="Arial" panose="020B0604020202020204" pitchFamily="34" charset="0"/>
              </a:rPr>
              <a:t>cost – </a:t>
            </a:r>
            <a:r>
              <a:rPr lang="en-ZA" sz="1600" dirty="0" smtClean="0">
                <a:solidFill>
                  <a:srgbClr val="000000"/>
                </a:solidFill>
                <a:cs typeface="Arial" panose="020B0604020202020204" pitchFamily="34" charset="0"/>
              </a:rPr>
              <a:t>R139 </a:t>
            </a:r>
            <a:r>
              <a:rPr lang="en-ZA" sz="1600" dirty="0">
                <a:solidFill>
                  <a:srgbClr val="000000"/>
                </a:solidFill>
                <a:cs typeface="Arial" panose="020B0604020202020204" pitchFamily="34" charset="0"/>
              </a:rPr>
              <a:t>billion</a:t>
            </a:r>
          </a:p>
          <a:p>
            <a:pPr marL="628650" lvl="1">
              <a:buFont typeface="Courier New" panose="02070309020205020404" pitchFamily="49" charset="0"/>
              <a:buChar char="o"/>
            </a:pPr>
            <a:r>
              <a:rPr lang="en-ZA" sz="1600" dirty="0">
                <a:solidFill>
                  <a:srgbClr val="000000"/>
                </a:solidFill>
                <a:cs typeface="Arial" panose="020B0604020202020204" pitchFamily="34" charset="0"/>
              </a:rPr>
              <a:t>Accommodation charges collected R4.5 billion</a:t>
            </a:r>
            <a:endParaRPr lang="en-ZA" sz="1600" dirty="0">
              <a:solidFill>
                <a:srgbClr val="000000"/>
              </a:solidFill>
              <a:cs typeface="Arial" panose="020B0604020202020204" pitchFamily="34" charset="0"/>
            </a:endParaRPr>
          </a:p>
          <a:p>
            <a:pPr marL="342900" indent="-342900">
              <a:spcBef>
                <a:spcPts val="600"/>
              </a:spcBef>
              <a:buFont typeface="+mj-lt"/>
              <a:buAutoNum type="arabicPeriod"/>
            </a:pPr>
            <a:r>
              <a:rPr lang="en-US" sz="1600" b="1" dirty="0"/>
              <a:t>Lease </a:t>
            </a:r>
            <a:r>
              <a:rPr lang="en-US" sz="1600" b="1" dirty="0"/>
              <a:t>Portfolio ex Private Sector </a:t>
            </a:r>
          </a:p>
          <a:p>
            <a:pPr marL="628650" lvl="1">
              <a:buFont typeface="Courier New" panose="02070309020205020404" pitchFamily="49" charset="0"/>
              <a:buChar char="o"/>
            </a:pPr>
            <a:r>
              <a:rPr lang="en-US" sz="1600" dirty="0" smtClean="0"/>
              <a:t>Approximately </a:t>
            </a:r>
            <a:r>
              <a:rPr lang="en-US" sz="1600" dirty="0"/>
              <a:t>2 </a:t>
            </a:r>
            <a:r>
              <a:rPr lang="en-US" sz="1600" dirty="0" smtClean="0"/>
              <a:t>700 </a:t>
            </a:r>
            <a:r>
              <a:rPr lang="en-US" sz="1600" dirty="0"/>
              <a:t>leases occupying </a:t>
            </a:r>
            <a:r>
              <a:rPr lang="en-US" sz="1600" dirty="0" smtClean="0"/>
              <a:t>6.3 </a:t>
            </a:r>
            <a:r>
              <a:rPr lang="en-US" sz="1600" dirty="0"/>
              <a:t>million m² floor space at an annual cost of </a:t>
            </a:r>
            <a:r>
              <a:rPr lang="en-US" sz="1600" dirty="0" smtClean="0"/>
              <a:t>R4.2 </a:t>
            </a:r>
            <a:r>
              <a:rPr lang="en-US" sz="1600" dirty="0"/>
              <a:t>billion.</a:t>
            </a:r>
          </a:p>
          <a:p>
            <a:pPr marL="342900" indent="-342900">
              <a:spcBef>
                <a:spcPts val="600"/>
              </a:spcBef>
              <a:buFont typeface="+mj-lt"/>
              <a:buAutoNum type="arabicPeriod"/>
            </a:pPr>
            <a:r>
              <a:rPr lang="en-US" sz="1600" b="1" dirty="0"/>
              <a:t>Construction </a:t>
            </a:r>
            <a:r>
              <a:rPr lang="en-US" sz="1600" b="1" dirty="0"/>
              <a:t>Projects Pipeline </a:t>
            </a:r>
            <a:r>
              <a:rPr lang="en-US" sz="1600" dirty="0" smtClean="0"/>
              <a:t>(±R44 </a:t>
            </a:r>
            <a:r>
              <a:rPr lang="en-US" sz="1600" dirty="0"/>
              <a:t>billion over MTEF, purchasing power)</a:t>
            </a:r>
            <a:endParaRPr lang="en-US" sz="1600" dirty="0"/>
          </a:p>
          <a:p>
            <a:pPr marL="358775" indent="0">
              <a:buNone/>
            </a:pPr>
            <a:r>
              <a:rPr lang="en-US" sz="1600" dirty="0"/>
              <a:t>Effective </a:t>
            </a:r>
            <a:r>
              <a:rPr lang="en-US" sz="1600" dirty="0"/>
              <a:t>optimization of portfolio holds extensive benefits </a:t>
            </a:r>
            <a:r>
              <a:rPr lang="en-US" sz="1600" dirty="0" smtClean="0"/>
              <a:t>and </a:t>
            </a:r>
            <a:r>
              <a:rPr lang="en-US" sz="1600" dirty="0"/>
              <a:t>opportunities for </a:t>
            </a:r>
            <a:r>
              <a:rPr lang="en-US" sz="1600" dirty="0" smtClean="0"/>
              <a:t>Government’s </a:t>
            </a:r>
            <a:r>
              <a:rPr lang="en-US" sz="1600" dirty="0"/>
              <a:t>broader developmental agenda </a:t>
            </a:r>
            <a:r>
              <a:rPr lang="en-US" sz="1600" dirty="0" smtClean="0"/>
              <a:t>and </a:t>
            </a:r>
            <a:r>
              <a:rPr lang="en-US" sz="1600" dirty="0"/>
              <a:t>socio-economic transformation in context </a:t>
            </a:r>
            <a:r>
              <a:rPr lang="en-US" sz="1600" dirty="0"/>
              <a:t>of: </a:t>
            </a:r>
            <a:endParaRPr lang="en-US" sz="1600" dirty="0"/>
          </a:p>
          <a:p>
            <a:pPr marL="717550" lvl="1" indent="-358775">
              <a:buFont typeface="Courier New" panose="02070309020205020404" pitchFamily="49" charset="0"/>
              <a:buChar char="o"/>
            </a:pPr>
            <a:r>
              <a:rPr lang="en-US" sz="1600" dirty="0"/>
              <a:t>Service Delivery</a:t>
            </a:r>
          </a:p>
          <a:p>
            <a:pPr marL="717550" lvl="1" indent="-358775">
              <a:buFont typeface="Courier New" panose="02070309020205020404" pitchFamily="49" charset="0"/>
              <a:buChar char="o"/>
            </a:pPr>
            <a:r>
              <a:rPr lang="en-US" sz="1600" dirty="0"/>
              <a:t>Transformation</a:t>
            </a:r>
          </a:p>
          <a:p>
            <a:pPr marL="717550" lvl="1" indent="-358775">
              <a:buFont typeface="Courier New" panose="02070309020205020404" pitchFamily="49" charset="0"/>
              <a:buChar char="o"/>
            </a:pPr>
            <a:r>
              <a:rPr lang="en-US" sz="1600" dirty="0"/>
              <a:t>Job Creation</a:t>
            </a:r>
            <a:endParaRPr lang="en-US" sz="1600" dirty="0"/>
          </a:p>
          <a:p>
            <a:pPr marL="717550" lvl="1" indent="-358775">
              <a:buFont typeface="Courier New" panose="02070309020205020404" pitchFamily="49" charset="0"/>
              <a:buChar char="o"/>
            </a:pPr>
            <a:r>
              <a:rPr lang="en-US" sz="1600" dirty="0"/>
              <a:t>Expenditure </a:t>
            </a:r>
            <a:r>
              <a:rPr lang="en-US" sz="1600" dirty="0" smtClean="0"/>
              <a:t>efficiency and cost </a:t>
            </a:r>
            <a:r>
              <a:rPr lang="en-US" sz="1600" dirty="0"/>
              <a:t>savings </a:t>
            </a:r>
          </a:p>
          <a:p>
            <a:pPr marL="342900" indent="-342900">
              <a:buFont typeface="+mj-lt"/>
              <a:buAutoNum type="arabicPeriod" startAt="4"/>
            </a:pPr>
            <a:r>
              <a:rPr lang="en-ZA" sz="1600" dirty="0">
                <a:solidFill>
                  <a:srgbClr val="000000"/>
                </a:solidFill>
                <a:cs typeface="Arial" panose="020B0604020202020204" pitchFamily="34" charset="0"/>
              </a:rPr>
              <a:t>By recognising the PMTE as </a:t>
            </a:r>
            <a:r>
              <a:rPr lang="en-ZA" sz="1600" dirty="0" smtClean="0">
                <a:solidFill>
                  <a:srgbClr val="000000"/>
                </a:solidFill>
                <a:cs typeface="Arial" panose="020B0604020202020204" pitchFamily="34" charset="0"/>
              </a:rPr>
              <a:t>an </a:t>
            </a:r>
            <a:r>
              <a:rPr lang="en-ZA" sz="1600" dirty="0">
                <a:solidFill>
                  <a:srgbClr val="000000"/>
                </a:solidFill>
                <a:cs typeface="Arial" panose="020B0604020202020204" pitchFamily="34" charset="0"/>
              </a:rPr>
              <a:t>important socio-economic lever to exert visible impact in driving capital formation, investment growth </a:t>
            </a:r>
            <a:r>
              <a:rPr lang="en-ZA" sz="1600" dirty="0" smtClean="0">
                <a:solidFill>
                  <a:srgbClr val="000000"/>
                </a:solidFill>
                <a:cs typeface="Arial" panose="020B0604020202020204" pitchFamily="34" charset="0"/>
              </a:rPr>
              <a:t>and </a:t>
            </a:r>
            <a:r>
              <a:rPr lang="en-ZA" sz="1600" dirty="0">
                <a:solidFill>
                  <a:srgbClr val="000000"/>
                </a:solidFill>
                <a:cs typeface="Arial" panose="020B0604020202020204" pitchFamily="34" charset="0"/>
              </a:rPr>
              <a:t>social </a:t>
            </a:r>
            <a:r>
              <a:rPr lang="en-ZA" sz="1600" dirty="0" smtClean="0">
                <a:solidFill>
                  <a:srgbClr val="000000"/>
                </a:solidFill>
                <a:cs typeface="Arial" panose="020B0604020202020204" pitchFamily="34" charset="0"/>
              </a:rPr>
              <a:t>development, </a:t>
            </a:r>
            <a:r>
              <a:rPr lang="en-ZA" sz="1600" dirty="0">
                <a:solidFill>
                  <a:srgbClr val="000000"/>
                </a:solidFill>
                <a:cs typeface="Arial" panose="020B0604020202020204" pitchFamily="34" charset="0"/>
              </a:rPr>
              <a:t>the following planning highlights are applicable for </a:t>
            </a:r>
            <a:r>
              <a:rPr lang="en-ZA" sz="1600" dirty="0" smtClean="0">
                <a:solidFill>
                  <a:srgbClr val="000000"/>
                </a:solidFill>
                <a:cs typeface="Arial" panose="020B0604020202020204" pitchFamily="34" charset="0"/>
              </a:rPr>
              <a:t>2018/19:</a:t>
            </a:r>
            <a:endParaRPr lang="en-US" sz="2400" dirty="0"/>
          </a:p>
          <a:p>
            <a:pPr marL="0" indent="0">
              <a:buNone/>
            </a:pPr>
            <a:endParaRPr lang="en-US" sz="2400" dirty="0"/>
          </a:p>
        </p:txBody>
      </p:sp>
      <p:sp>
        <p:nvSpPr>
          <p:cNvPr id="2" name="Slide Number Placeholder 1"/>
          <p:cNvSpPr>
            <a:spLocks noGrp="1"/>
          </p:cNvSpPr>
          <p:nvPr>
            <p:ph type="sldNum" sz="quarter" idx="12"/>
          </p:nvPr>
        </p:nvSpPr>
        <p:spPr/>
        <p:txBody>
          <a:bodyPr/>
          <a:lstStyle/>
          <a:p>
            <a:fld id="{06FDB8B8-F605-4586-B934-FF56C8C71DDE}" type="slidenum">
              <a:rPr lang="en-US" smtClean="0"/>
              <a:t>3</a:t>
            </a:fld>
            <a:endParaRPr lang="en-US" dirty="0"/>
          </a:p>
        </p:txBody>
      </p:sp>
      <p:sp>
        <p:nvSpPr>
          <p:cNvPr id="4" name="Rectangle 3"/>
          <p:cNvSpPr/>
          <p:nvPr/>
        </p:nvSpPr>
        <p:spPr>
          <a:xfrm>
            <a:off x="228600" y="381000"/>
            <a:ext cx="7410490"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PMTE AS A LEVER OF CHANGE AND IMPACT</a:t>
            </a:r>
          </a:p>
        </p:txBody>
      </p:sp>
      <p:sp>
        <p:nvSpPr>
          <p:cNvPr id="8"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388918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 y="16932"/>
            <a:ext cx="10727267" cy="1202267"/>
          </a:xfrm>
        </p:spPr>
        <p:txBody>
          <a:bodyPr>
            <a:normAutofit/>
          </a:bodyPr>
          <a:lstStyle/>
          <a:p>
            <a:r>
              <a:rPr lang="en-ZA" sz="2600" dirty="0">
                <a:ea typeface="Tahoma" pitchFamily="34" charset="0"/>
              </a:rPr>
              <a:t>PART A: SITUATIONAL ANALYSIS</a:t>
            </a:r>
          </a:p>
        </p:txBody>
      </p:sp>
      <p:sp>
        <p:nvSpPr>
          <p:cNvPr id="2" name="TextBox 1"/>
          <p:cNvSpPr txBox="1"/>
          <p:nvPr/>
        </p:nvSpPr>
        <p:spPr>
          <a:xfrm>
            <a:off x="304800" y="1219200"/>
            <a:ext cx="11353800" cy="923330"/>
          </a:xfrm>
          <a:prstGeom prst="rect">
            <a:avLst/>
          </a:prstGeom>
          <a:noFill/>
        </p:spPr>
        <p:txBody>
          <a:bodyPr wrap="square" rtlCol="0">
            <a:spAutoFit/>
          </a:bodyPr>
          <a:lstStyle/>
          <a:p>
            <a:pPr>
              <a:spcAft>
                <a:spcPts val="600"/>
              </a:spcAft>
            </a:pPr>
            <a:r>
              <a:rPr lang="en-ZA" sz="2400" b="1" dirty="0" smtClean="0">
                <a:solidFill>
                  <a:srgbClr val="1F497D"/>
                </a:solidFill>
              </a:rPr>
              <a:t>Demand </a:t>
            </a:r>
            <a:r>
              <a:rPr lang="en-ZA" sz="2400" b="1" dirty="0">
                <a:solidFill>
                  <a:srgbClr val="1F497D"/>
                </a:solidFill>
              </a:rPr>
              <a:t>for </a:t>
            </a:r>
            <a:r>
              <a:rPr lang="en-ZA" sz="2400" b="1" dirty="0" smtClean="0">
                <a:solidFill>
                  <a:srgbClr val="1F497D"/>
                </a:solidFill>
              </a:rPr>
              <a:t>services: (Section 7.5)</a:t>
            </a:r>
            <a:endParaRPr lang="en-ZA" sz="2400" b="1" dirty="0">
              <a:solidFill>
                <a:srgbClr val="1F497D"/>
              </a:solidFill>
            </a:endParaRPr>
          </a:p>
          <a:p>
            <a:pPr marL="457200" indent="-457200" algn="just">
              <a:spcBef>
                <a:spcPts val="600"/>
              </a:spcBef>
              <a:spcAft>
                <a:spcPts val="600"/>
              </a:spcAft>
              <a:buFont typeface="+mj-lt"/>
              <a:buAutoNum type="arabicPeriod" startAt="3"/>
            </a:pPr>
            <a:r>
              <a:rPr lang="en-ZA" sz="2000" b="1" dirty="0" smtClean="0">
                <a:solidFill>
                  <a:prstClr val="black"/>
                </a:solidFill>
              </a:rPr>
              <a:t>Summary of land parcels and improvements (per Region) as per the IAR</a:t>
            </a:r>
            <a:r>
              <a:rPr lang="en-ZA" sz="2000" dirty="0" smtClean="0">
                <a:solidFill>
                  <a:prstClr val="black"/>
                </a:solidFill>
              </a:rPr>
              <a:t>. </a:t>
            </a:r>
            <a:endParaRPr lang="en-ZA" sz="2000" dirty="0">
              <a:solidFill>
                <a:prstClr val="black"/>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30</a:t>
            </a:fld>
            <a:endParaRPr lang="en-US">
              <a:solidFill>
                <a:prstClr val="black">
                  <a:tint val="75000"/>
                </a:prstClr>
              </a:solidFill>
            </a:endParaRPr>
          </a:p>
        </p:txBody>
      </p:sp>
      <p:graphicFrame>
        <p:nvGraphicFramePr>
          <p:cNvPr id="6" name="Chart 5"/>
          <p:cNvGraphicFramePr/>
          <p:nvPr>
            <p:extLst/>
          </p:nvPr>
        </p:nvGraphicFramePr>
        <p:xfrm>
          <a:off x="6553200" y="2667000"/>
          <a:ext cx="53340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nvPr>
        </p:nvGraphicFramePr>
        <p:xfrm>
          <a:off x="609600" y="2667000"/>
          <a:ext cx="5486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a:spLocks noChangeArrowheads="1"/>
          </p:cNvSpPr>
          <p:nvPr/>
        </p:nvSpPr>
        <p:spPr bwMode="auto">
          <a:xfrm>
            <a:off x="838200" y="2288287"/>
            <a:ext cx="48768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500" b="1" dirty="0" smtClean="0" bmk="">
                <a:solidFill>
                  <a:srgbClr val="4472C4"/>
                </a:solidFill>
                <a:latin typeface="Arial Bold" panose="020B0704020202020204" pitchFamily="34" charset="0"/>
                <a:ea typeface="Calibri" panose="020F0502020204030204" pitchFamily="34" charset="0"/>
                <a:cs typeface="Arial" panose="020B0604020202020204" pitchFamily="34" charset="0"/>
              </a:rPr>
              <a:t>SUMMARY OF IMPROVEMENTS PER REGION</a:t>
            </a:r>
            <a:endParaRPr lang="en-ZA" altLang="en-US" sz="1500" dirty="0" smtClean="0">
              <a:solidFill>
                <a:prstClr val="black"/>
              </a:solidFill>
            </a:endParaRPr>
          </a:p>
        </p:txBody>
      </p:sp>
      <p:sp>
        <p:nvSpPr>
          <p:cNvPr id="9" name="Rectangle 4"/>
          <p:cNvSpPr>
            <a:spLocks noChangeArrowheads="1"/>
          </p:cNvSpPr>
          <p:nvPr/>
        </p:nvSpPr>
        <p:spPr bwMode="auto">
          <a:xfrm>
            <a:off x="6858000" y="2323728"/>
            <a:ext cx="50292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500" b="1" dirty="0" smtClean="0" bmk="">
                <a:solidFill>
                  <a:srgbClr val="4472C4"/>
                </a:solidFill>
                <a:latin typeface="Arial Bold" panose="020B0704020202020204" pitchFamily="34" charset="0"/>
                <a:ea typeface="Calibri" panose="020F0502020204030204" pitchFamily="34" charset="0"/>
                <a:cs typeface="Arial" panose="020B0604020202020204" pitchFamily="34" charset="0"/>
              </a:rPr>
              <a:t>SUMMARY OF IMPROVEMENTS PER REGION</a:t>
            </a:r>
            <a:endParaRPr lang="en-ZA" altLang="en-US" sz="1500" dirty="0" smtClean="0">
              <a:solidFill>
                <a:prstClr val="black"/>
              </a:solidFill>
            </a:endParaRPr>
          </a:p>
        </p:txBody>
      </p:sp>
      <p:sp>
        <p:nvSpPr>
          <p:cNvPr id="10"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3402560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 y="16932"/>
            <a:ext cx="10422467" cy="1126067"/>
          </a:xfrm>
        </p:spPr>
        <p:txBody>
          <a:bodyPr vert="horz" lIns="91440" tIns="45720" rIns="91440" bIns="45720" rtlCol="0" anchor="ctr">
            <a:normAutofit/>
          </a:bodyPr>
          <a:lstStyle/>
          <a:p>
            <a:r>
              <a:rPr lang="en-ZA" sz="2600" dirty="0">
                <a:ea typeface="Tahoma" pitchFamily="34" charset="0"/>
              </a:rPr>
              <a:t>PART A: SITUATIONAL ANALYSIS</a:t>
            </a:r>
          </a:p>
        </p:txBody>
      </p:sp>
      <p:sp>
        <p:nvSpPr>
          <p:cNvPr id="2" name="TextBox 1"/>
          <p:cNvSpPr txBox="1"/>
          <p:nvPr/>
        </p:nvSpPr>
        <p:spPr>
          <a:xfrm>
            <a:off x="304800" y="1219200"/>
            <a:ext cx="11353800" cy="923330"/>
          </a:xfrm>
          <a:prstGeom prst="rect">
            <a:avLst/>
          </a:prstGeom>
          <a:noFill/>
        </p:spPr>
        <p:txBody>
          <a:bodyPr wrap="square" rtlCol="0">
            <a:spAutoFit/>
          </a:bodyPr>
          <a:lstStyle/>
          <a:p>
            <a:pPr>
              <a:spcAft>
                <a:spcPts val="600"/>
              </a:spcAft>
            </a:pPr>
            <a:r>
              <a:rPr lang="en-ZA" sz="2400" b="1" dirty="0" smtClean="0">
                <a:solidFill>
                  <a:srgbClr val="1F497D"/>
                </a:solidFill>
              </a:rPr>
              <a:t>Demand </a:t>
            </a:r>
            <a:r>
              <a:rPr lang="en-ZA" sz="2400" b="1" dirty="0">
                <a:solidFill>
                  <a:srgbClr val="1F497D"/>
                </a:solidFill>
              </a:rPr>
              <a:t>for </a:t>
            </a:r>
            <a:r>
              <a:rPr lang="en-ZA" sz="2400" b="1" dirty="0" smtClean="0">
                <a:solidFill>
                  <a:srgbClr val="1F497D"/>
                </a:solidFill>
              </a:rPr>
              <a:t>services: (Section 7.5)</a:t>
            </a:r>
            <a:endParaRPr lang="en-ZA" sz="2400" b="1" dirty="0">
              <a:solidFill>
                <a:srgbClr val="1F497D"/>
              </a:solidFill>
            </a:endParaRPr>
          </a:p>
          <a:p>
            <a:pPr marL="457200" indent="-457200" algn="just">
              <a:spcBef>
                <a:spcPts val="600"/>
              </a:spcBef>
              <a:spcAft>
                <a:spcPts val="600"/>
              </a:spcAft>
              <a:buFont typeface="+mj-lt"/>
              <a:buAutoNum type="arabicPeriod" startAt="4"/>
            </a:pPr>
            <a:r>
              <a:rPr lang="en-ZA" sz="2000" b="1" dirty="0" smtClean="0">
                <a:solidFill>
                  <a:prstClr val="black"/>
                </a:solidFill>
              </a:rPr>
              <a:t>Summary </a:t>
            </a:r>
            <a:r>
              <a:rPr lang="en-ZA" sz="2000" b="1" dirty="0">
                <a:solidFill>
                  <a:prstClr val="black"/>
                </a:solidFill>
              </a:rPr>
              <a:t>of buildings and structures </a:t>
            </a:r>
            <a:r>
              <a:rPr lang="en-ZA" sz="2000" b="1" dirty="0" smtClean="0">
                <a:solidFill>
                  <a:prstClr val="black"/>
                </a:solidFill>
              </a:rPr>
              <a:t>utilised</a:t>
            </a:r>
            <a:r>
              <a:rPr lang="en-ZA" sz="2000" dirty="0" smtClean="0">
                <a:solidFill>
                  <a:prstClr val="black"/>
                </a:solidFill>
              </a:rPr>
              <a:t>. </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31</a:t>
            </a:fld>
            <a:endParaRPr lang="en-US">
              <a:solidFill>
                <a:prstClr val="black">
                  <a:tint val="75000"/>
                </a:prstClr>
              </a:solidFill>
            </a:endParaRPr>
          </a:p>
        </p:txBody>
      </p:sp>
      <p:grpSp>
        <p:nvGrpSpPr>
          <p:cNvPr id="6" name="Group 5"/>
          <p:cNvGrpSpPr/>
          <p:nvPr/>
        </p:nvGrpSpPr>
        <p:grpSpPr>
          <a:xfrm>
            <a:off x="-533400" y="2514600"/>
            <a:ext cx="7010400" cy="4038600"/>
            <a:chOff x="0" y="0"/>
            <a:chExt cx="6739890" cy="3822205"/>
          </a:xfrm>
        </p:grpSpPr>
        <p:graphicFrame>
          <p:nvGraphicFramePr>
            <p:cNvPr id="7" name="Chart 6"/>
            <p:cNvGraphicFramePr/>
            <p:nvPr/>
          </p:nvGraphicFramePr>
          <p:xfrm>
            <a:off x="0" y="2018805"/>
            <a:ext cx="3654425" cy="180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700644" y="0"/>
            <a:ext cx="296164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3657600" y="0"/>
            <a:ext cx="3082290" cy="2001520"/>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10" name="Chart 9"/>
          <p:cNvGraphicFramePr>
            <a:graphicFrameLocks noChangeAspect="1"/>
          </p:cNvGraphicFramePr>
          <p:nvPr>
            <p:extLst/>
          </p:nvPr>
        </p:nvGraphicFramePr>
        <p:xfrm>
          <a:off x="5835757" y="2667000"/>
          <a:ext cx="6356243"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316579" y="1752600"/>
            <a:ext cx="5867400" cy="707886"/>
          </a:xfrm>
          <a:prstGeom prst="rect">
            <a:avLst/>
          </a:prstGeom>
          <a:noFill/>
        </p:spPr>
        <p:txBody>
          <a:bodyPr wrap="square" rtlCol="0">
            <a:spAutoFit/>
          </a:bodyPr>
          <a:lstStyle/>
          <a:p>
            <a:pPr marL="457200" indent="-457200" algn="just">
              <a:spcBef>
                <a:spcPts val="600"/>
              </a:spcBef>
              <a:spcAft>
                <a:spcPts val="600"/>
              </a:spcAft>
              <a:buFont typeface="+mj-lt"/>
              <a:buAutoNum type="arabicPeriod" startAt="5"/>
            </a:pPr>
            <a:r>
              <a:rPr lang="en-ZA" sz="2000" b="1" dirty="0" smtClean="0">
                <a:solidFill>
                  <a:prstClr val="black"/>
                </a:solidFill>
              </a:rPr>
              <a:t>Summary </a:t>
            </a:r>
            <a:r>
              <a:rPr lang="en-ZA" sz="2000" b="1" dirty="0">
                <a:solidFill>
                  <a:prstClr val="black"/>
                </a:solidFill>
              </a:rPr>
              <a:t>of buildings and structures utilised per user department. </a:t>
            </a:r>
          </a:p>
        </p:txBody>
      </p:sp>
      <p:sp>
        <p:nvSpPr>
          <p:cNvPr id="12"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494688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8987" y="1977896"/>
            <a:ext cx="9190325" cy="4088203"/>
          </a:xfrm>
        </p:spPr>
        <p:txBody>
          <a:bodyPr>
            <a:normAutofit/>
          </a:bodyPr>
          <a:lstStyle/>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p:txBody>
      </p:sp>
      <p:sp>
        <p:nvSpPr>
          <p:cNvPr id="3" name="Slide Number Placeholder 2"/>
          <p:cNvSpPr>
            <a:spLocks noGrp="1"/>
          </p:cNvSpPr>
          <p:nvPr>
            <p:ph type="sldNum" sz="quarter" idx="4294967295"/>
          </p:nvPr>
        </p:nvSpPr>
        <p:spPr>
          <a:xfrm>
            <a:off x="8192039" y="5751775"/>
            <a:ext cx="2257273" cy="289717"/>
          </a:xfrm>
          <a:prstGeom prst="rect">
            <a:avLst/>
          </a:prstGeom>
        </p:spPr>
        <p:txBody>
          <a:bodyPr/>
          <a:lstStyle/>
          <a:p>
            <a:fld id="{6D88B901-4B89-400A-9326-FD413AFBC764}" type="slidenum">
              <a:rPr lang="en-US" smtClean="0"/>
              <a:pPr/>
              <a:t>32</a:t>
            </a:fld>
            <a:endParaRPr lang="en-US" dirty="0"/>
          </a:p>
        </p:txBody>
      </p:sp>
      <p:sp>
        <p:nvSpPr>
          <p:cNvPr id="4" name="Title 3"/>
          <p:cNvSpPr>
            <a:spLocks noGrp="1"/>
          </p:cNvSpPr>
          <p:nvPr>
            <p:ph type="title"/>
          </p:nvPr>
        </p:nvSpPr>
        <p:spPr>
          <a:xfrm>
            <a:off x="0" y="76200"/>
            <a:ext cx="10441879" cy="1066800"/>
          </a:xfrm>
        </p:spPr>
        <p:txBody>
          <a:bodyPr anchor="ctr">
            <a:normAutofit/>
          </a:bodyPr>
          <a:lstStyle/>
          <a:p>
            <a:r>
              <a:rPr lang="en-ZA" sz="2600" dirty="0">
                <a:ea typeface="Tahoma" pitchFamily="34" charset="0"/>
              </a:rPr>
              <a:t>SUMMARY OF </a:t>
            </a:r>
            <a:r>
              <a:rPr lang="en-ZA" sz="2600" dirty="0" smtClean="0">
                <a:ea typeface="Tahoma" pitchFamily="34" charset="0"/>
              </a:rPr>
              <a:t>LAND </a:t>
            </a:r>
            <a:r>
              <a:rPr lang="en-ZA" sz="2600" dirty="0">
                <a:ea typeface="Tahoma" pitchFamily="34" charset="0"/>
              </a:rPr>
              <a:t>PARCELS PER PROVINCE</a:t>
            </a:r>
          </a:p>
        </p:txBody>
      </p:sp>
      <p:graphicFrame>
        <p:nvGraphicFramePr>
          <p:cNvPr id="6" name="Table 5"/>
          <p:cNvGraphicFramePr>
            <a:graphicFrameLocks noGrp="1"/>
          </p:cNvGraphicFramePr>
          <p:nvPr>
            <p:extLst/>
          </p:nvPr>
        </p:nvGraphicFramePr>
        <p:xfrm>
          <a:off x="685801" y="1447795"/>
          <a:ext cx="10972801" cy="4314542"/>
        </p:xfrm>
        <a:graphic>
          <a:graphicData uri="http://schemas.openxmlformats.org/drawingml/2006/table">
            <a:tbl>
              <a:tblPr/>
              <a:tblGrid>
                <a:gridCol w="1159391"/>
                <a:gridCol w="1159391"/>
                <a:gridCol w="906079"/>
                <a:gridCol w="1227590"/>
                <a:gridCol w="1227590"/>
                <a:gridCol w="1022991"/>
                <a:gridCol w="1022991"/>
                <a:gridCol w="906079"/>
                <a:gridCol w="1003505"/>
                <a:gridCol w="1337194"/>
              </a:tblGrid>
              <a:tr h="624065">
                <a:tc rowSpan="2">
                  <a:txBody>
                    <a:bodyPr/>
                    <a:lstStyle/>
                    <a:p>
                      <a:pPr algn="ctr" fontAlgn="ctr"/>
                      <a:r>
                        <a:rPr lang="en-ZA" sz="800" b="1" i="0" u="none" strike="noStrike" dirty="0">
                          <a:solidFill>
                            <a:srgbClr val="000000"/>
                          </a:solidFill>
                          <a:effectLst/>
                          <a:latin typeface="Arial" panose="020B0604020202020204" pitchFamily="34" charset="0"/>
                        </a:rPr>
                        <a:t>PROVINCE</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CORRECTIONAL SERVICES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DEFENCE</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HOME AFFAIRS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JUSTICE AND CONSTITUTIONAL DEVELOPMENT</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OFFICES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SA POLICE SERVICES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OTHER</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ZA" sz="800" b="1" i="0" u="none" strike="noStrike">
                          <a:solidFill>
                            <a:srgbClr val="000000"/>
                          </a:solidFill>
                          <a:effectLst/>
                          <a:latin typeface="Arial" panose="020B0604020202020204" pitchFamily="34" charset="0"/>
                        </a:rPr>
                        <a:t>TOTAL NUMBER OF LAND PARCELS</a:t>
                      </a:r>
                    </a:p>
                  </a:txBody>
                  <a:tcPr marL="6123" marR="6123" marT="6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ZA" sz="800" b="1" i="0" u="none" strike="noStrike">
                          <a:solidFill>
                            <a:srgbClr val="000000"/>
                          </a:solidFill>
                          <a:effectLst/>
                          <a:latin typeface="Arial" panose="020B0604020202020204" pitchFamily="34" charset="0"/>
                        </a:rPr>
                        <a:t>TOTAL VALUE OF LAND PARCELS</a:t>
                      </a:r>
                    </a:p>
                  </a:txBody>
                  <a:tcPr marL="6123" marR="6123" marT="6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603606">
                <a:tc vMerge="1">
                  <a:txBody>
                    <a:bodyPr/>
                    <a:lstStyle/>
                    <a:p>
                      <a:endParaRPr lang="en-ZA"/>
                    </a:p>
                  </a:txBody>
                  <a:tcPr/>
                </a:tc>
                <a:tc>
                  <a:txBody>
                    <a:bodyPr/>
                    <a:lstStyle/>
                    <a:p>
                      <a:pPr algn="ctr" fontAlgn="ctr"/>
                      <a:r>
                        <a:rPr lang="en-ZA" sz="800" b="1" i="0" u="none" strike="noStrike" dirty="0">
                          <a:solidFill>
                            <a:srgbClr val="000000"/>
                          </a:solidFill>
                          <a:effectLst/>
                          <a:latin typeface="Arial" panose="020B0604020202020204" pitchFamily="34" charset="0"/>
                        </a:rPr>
                        <a:t> NUMBER OF LAND PARCELS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LAND PARCELS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LAND PARCELS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LAND PARCELS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LAND PARCELS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LAND PARCELS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LAND PARCELS </a:t>
                      </a:r>
                    </a:p>
                  </a:txBody>
                  <a:tcPr marL="6123" marR="6123" marT="6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vMerge="1">
                  <a:txBody>
                    <a:bodyPr/>
                    <a:lstStyle/>
                    <a:p>
                      <a:endParaRPr lang="en-ZA"/>
                    </a:p>
                  </a:txBody>
                  <a:tcPr/>
                </a:tc>
                <a:tc vMerge="1">
                  <a:txBody>
                    <a:bodyPr/>
                    <a:lstStyle/>
                    <a:p>
                      <a:endParaRPr lang="en-ZA"/>
                    </a:p>
                  </a:txBody>
                  <a:tcPr/>
                </a:tc>
              </a:tr>
              <a:tr h="245535">
                <a:tc>
                  <a:txBody>
                    <a:bodyPr/>
                    <a:lstStyle/>
                    <a:p>
                      <a:pPr algn="l" fontAlgn="b"/>
                      <a:r>
                        <a:rPr lang="en-ZA" sz="800" b="0" i="0" u="none" strike="noStrike" dirty="0">
                          <a:solidFill>
                            <a:srgbClr val="000000"/>
                          </a:solidFill>
                          <a:effectLst/>
                          <a:latin typeface="Arial" panose="020B0604020202020204" pitchFamily="34" charset="0"/>
                        </a:rPr>
                        <a:t>EASTERN </a:t>
                      </a:r>
                      <a:r>
                        <a:rPr lang="en-ZA" sz="800" b="0" i="0" u="none" strike="noStrike" dirty="0" smtClean="0">
                          <a:solidFill>
                            <a:srgbClr val="000000"/>
                          </a:solidFill>
                          <a:effectLst/>
                          <a:latin typeface="Arial" panose="020B0604020202020204" pitchFamily="34" charset="0"/>
                        </a:rPr>
                        <a:t>CAPE</a:t>
                      </a:r>
                      <a:endParaRPr lang="en-ZA" sz="800" b="0" i="0" u="none" strike="noStrike" dirty="0">
                        <a:solidFill>
                          <a:srgbClr val="000000"/>
                        </a:solidFill>
                        <a:effectLst/>
                        <a:latin typeface="Arial" panose="020B0604020202020204" pitchFamily="34" charset="0"/>
                      </a:endParaRP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146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508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1 529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2 372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3 998 971 298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a:solidFill>
                            <a:srgbClr val="000000"/>
                          </a:solidFill>
                          <a:effectLst/>
                          <a:latin typeface="Arial" panose="020B0604020202020204" pitchFamily="34" charset="0"/>
                        </a:rPr>
                        <a:t>FREE STATE</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101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148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213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588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1 901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2 982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2 161 251 886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a:solidFill>
                            <a:srgbClr val="000000"/>
                          </a:solidFill>
                          <a:effectLst/>
                          <a:latin typeface="Arial" panose="020B0604020202020204" pitchFamily="34" charset="0"/>
                        </a:rPr>
                        <a:t>GAUTENG</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955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94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540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1 899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3 591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9 303 466 587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a:solidFill>
                            <a:srgbClr val="000000"/>
                          </a:solidFill>
                          <a:effectLst/>
                          <a:latin typeface="Arial" panose="020B0604020202020204" pitchFamily="34" charset="0"/>
                        </a:rPr>
                        <a:t>KWAZULU-NATAL</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192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111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489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6 152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7 072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4 584 319 033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dirty="0">
                          <a:solidFill>
                            <a:srgbClr val="000000"/>
                          </a:solidFill>
                          <a:effectLst/>
                          <a:latin typeface="Arial" panose="020B0604020202020204" pitchFamily="34" charset="0"/>
                        </a:rPr>
                        <a:t>LIMPOPO</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339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13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303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2 169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2 934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2 104 557 042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a:solidFill>
                            <a:srgbClr val="000000"/>
                          </a:solidFill>
                          <a:effectLst/>
                          <a:latin typeface="Arial" panose="020B0604020202020204" pitchFamily="34" charset="0"/>
                        </a:rPr>
                        <a:t>MPUMALANGA</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124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93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101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347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1 518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2 198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2 550 598 792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a:solidFill>
                            <a:srgbClr val="000000"/>
                          </a:solidFill>
                          <a:effectLst/>
                          <a:latin typeface="Arial" panose="020B0604020202020204" pitchFamily="34" charset="0"/>
                        </a:rPr>
                        <a:t>NORTH WEST</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109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158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1 597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1 970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3 726 075 758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a:solidFill>
                            <a:srgbClr val="000000"/>
                          </a:solidFill>
                          <a:effectLst/>
                          <a:latin typeface="Arial" panose="020B0604020202020204" pitchFamily="34" charset="0"/>
                        </a:rPr>
                        <a:t>NORTHERN CAPE</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547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330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1 149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2 164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7 437 101 626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a:txBody>
                    <a:bodyPr/>
                    <a:lstStyle/>
                    <a:p>
                      <a:pPr algn="l" fontAlgn="b"/>
                      <a:r>
                        <a:rPr lang="en-ZA" sz="800" b="0" i="0" u="none" strike="noStrike" dirty="0">
                          <a:solidFill>
                            <a:srgbClr val="000000"/>
                          </a:solidFill>
                          <a:effectLst/>
                          <a:latin typeface="Arial" panose="020B0604020202020204" pitchFamily="34" charset="0"/>
                        </a:rPr>
                        <a:t>WESTERN CAPE</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274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853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126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512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2 201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4 039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8 750 700 623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764">
                <a:tc>
                  <a:txBody>
                    <a:bodyPr/>
                    <a:lstStyle/>
                    <a:p>
                      <a:pPr algn="l" fontAlgn="b"/>
                      <a:r>
                        <a:rPr lang="en-ZA" sz="800" b="1" i="0" u="none" strike="noStrike">
                          <a:solidFill>
                            <a:srgbClr val="000000"/>
                          </a:solidFill>
                          <a:effectLst/>
                          <a:latin typeface="Arial" panose="020B0604020202020204" pitchFamily="34" charset="0"/>
                        </a:rPr>
                        <a:t>TOTAL</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740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3 309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52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dirty="0">
                          <a:solidFill>
                            <a:srgbClr val="000000"/>
                          </a:solidFill>
                          <a:effectLst/>
                          <a:latin typeface="Arial" panose="020B0604020202020204" pitchFamily="34" charset="0"/>
                        </a:rPr>
                        <a:t>                        945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386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dirty="0">
                          <a:solidFill>
                            <a:srgbClr val="000000"/>
                          </a:solidFill>
                          <a:effectLst/>
                          <a:latin typeface="Arial" panose="020B0604020202020204" pitchFamily="34" charset="0"/>
                        </a:rPr>
                        <a:t>               3 775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20 115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29 322 </a:t>
                      </a:r>
                    </a:p>
                  </a:txBody>
                  <a:tcPr marL="6123" marR="6123" marT="6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44 617 042 646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5535">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en-ZA" sz="800" b="1" i="0" u="none" strike="noStrike">
                          <a:solidFill>
                            <a:srgbClr val="000000"/>
                          </a:solidFill>
                          <a:effectLst/>
                          <a:latin typeface="Arial" panose="020B0604020202020204" pitchFamily="34" charset="0"/>
                        </a:rPr>
                        <a:t> INFRASTRUCTURE </a:t>
                      </a: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ZA"/>
                    </a:p>
                  </a:txBody>
                  <a:tcPr/>
                </a:tc>
                <a:tc>
                  <a:txBody>
                    <a:bodyPr/>
                    <a:lstStyle/>
                    <a:p>
                      <a:pPr algn="l" fontAlgn="b"/>
                      <a:r>
                        <a:rPr lang="en-ZA" sz="1000" b="1" i="0" u="none" strike="noStrike">
                          <a:solidFill>
                            <a:srgbClr val="000000"/>
                          </a:solidFill>
                          <a:effectLst/>
                          <a:latin typeface="Arial" panose="020B0604020202020204" pitchFamily="34" charset="0"/>
                        </a:rPr>
                        <a:t>            310 548 555 </a:t>
                      </a:r>
                    </a:p>
                  </a:txBody>
                  <a:tcPr marL="6123" marR="6123" marT="61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35">
                <a:tc rowSpan="2" gridSpan="7">
                  <a:txBody>
                    <a:bodyPr/>
                    <a:lstStyle/>
                    <a:p>
                      <a:pPr algn="l" fontAlgn="b"/>
                      <a:r>
                        <a:rPr lang="en-ZA" sz="800" b="1" i="0" u="none" strike="noStrike" dirty="0">
                          <a:solidFill>
                            <a:srgbClr val="000000"/>
                          </a:solidFill>
                          <a:effectLst/>
                          <a:latin typeface="Arial" panose="020B0604020202020204" pitchFamily="34" charset="0"/>
                        </a:rPr>
                        <a:t> OTHER INCLUDES  9 653 VACANT LAND PARCELS TO BE UTILISED TO MEET THE STATE`S SERVICE DELIVERY AND SOCIO ECONOMIC OBJECTIVES </a:t>
                      </a:r>
                    </a:p>
                  </a:txBody>
                  <a:tcPr marL="6123" marR="6123" marT="6123" marB="0" anchor="b">
                    <a:lnL>
                      <a:noFill/>
                    </a:lnL>
                    <a:lnR>
                      <a:noFill/>
                    </a:lnR>
                    <a:lnT>
                      <a:noFill/>
                    </a:lnT>
                    <a:lnB>
                      <a:noFill/>
                    </a:lnB>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gridSpan="2">
                  <a:txBody>
                    <a:bodyPr/>
                    <a:lstStyle/>
                    <a:p>
                      <a:pPr algn="l" fontAlgn="b"/>
                      <a:r>
                        <a:rPr lang="en-ZA" sz="800" b="1" i="0" u="none" strike="noStrike">
                          <a:solidFill>
                            <a:srgbClr val="000000"/>
                          </a:solidFill>
                          <a:effectLst/>
                          <a:latin typeface="Arial" panose="020B0604020202020204" pitchFamily="34" charset="0"/>
                        </a:rPr>
                        <a:t> TOTAL VALUE OF LAND </a:t>
                      </a:r>
                    </a:p>
                  </a:txBody>
                  <a:tcPr marL="6123" marR="6123" marT="6123" marB="0" anchor="b">
                    <a:lnL>
                      <a:noFill/>
                    </a:lnL>
                    <a:lnR>
                      <a:noFill/>
                    </a:lnR>
                    <a:lnT>
                      <a:noFill/>
                    </a:lnT>
                    <a:lnB>
                      <a:noFill/>
                    </a:lnB>
                  </a:tcPr>
                </a:tc>
                <a:tc hMerge="1">
                  <a:txBody>
                    <a:bodyPr/>
                    <a:lstStyle/>
                    <a:p>
                      <a:endParaRPr lang="en-ZA"/>
                    </a:p>
                  </a:txBody>
                  <a:tcPr/>
                </a:tc>
                <a:tc>
                  <a:txBody>
                    <a:bodyPr/>
                    <a:lstStyle/>
                    <a:p>
                      <a:pPr algn="l" fontAlgn="b"/>
                      <a:r>
                        <a:rPr lang="en-ZA" sz="1000" b="1" i="0" u="none" strike="noStrike" dirty="0">
                          <a:solidFill>
                            <a:srgbClr val="000000"/>
                          </a:solidFill>
                          <a:effectLst/>
                          <a:latin typeface="Arial" panose="020B0604020202020204" pitchFamily="34" charset="0"/>
                        </a:rPr>
                        <a:t>       44 927 591 201 </a:t>
                      </a:r>
                    </a:p>
                  </a:txBody>
                  <a:tcPr marL="6123" marR="6123" marT="61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222">
                <a:tc gridSpan="7"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700" b="0" i="0" u="none" strike="noStrike">
                        <a:solidFill>
                          <a:srgbClr val="000000"/>
                        </a:solidFill>
                        <a:effectLst/>
                        <a:latin typeface="Calibri" panose="020F0502020204030204" pitchFamily="34" charset="0"/>
                      </a:endParaRPr>
                    </a:p>
                  </a:txBody>
                  <a:tcPr marL="6123" marR="6123" marT="6123" marB="0" anchor="b">
                    <a:lnL>
                      <a:noFill/>
                    </a:lnL>
                    <a:lnR>
                      <a:noFill/>
                    </a:lnR>
                    <a:lnT>
                      <a:noFill/>
                    </a:lnT>
                    <a:lnB>
                      <a:noFill/>
                    </a:lnB>
                  </a:tcPr>
                </a:tc>
                <a:tc>
                  <a:txBody>
                    <a:bodyPr/>
                    <a:lstStyle/>
                    <a:p>
                      <a:pPr algn="l" fontAlgn="b"/>
                      <a:endParaRPr lang="en-ZA" sz="700" b="0" i="0" u="none" strike="noStrike">
                        <a:solidFill>
                          <a:srgbClr val="000000"/>
                        </a:solidFill>
                        <a:effectLst/>
                        <a:latin typeface="Calibri" panose="020F0502020204030204" pitchFamily="34" charset="0"/>
                      </a:endParaRPr>
                    </a:p>
                  </a:txBody>
                  <a:tcPr marL="6123" marR="6123" marT="6123" marB="0" anchor="b">
                    <a:lnL>
                      <a:noFill/>
                    </a:lnL>
                    <a:lnR>
                      <a:noFill/>
                    </a:lnR>
                    <a:lnT>
                      <a:noFill/>
                    </a:lnT>
                    <a:lnB>
                      <a:noFill/>
                    </a:lnB>
                  </a:tcPr>
                </a:tc>
                <a:tc>
                  <a:txBody>
                    <a:bodyPr/>
                    <a:lstStyle/>
                    <a:p>
                      <a:pPr algn="l" fontAlgn="b"/>
                      <a:endParaRPr lang="en-ZA" sz="700" b="0" i="0" u="none" strike="noStrike" dirty="0">
                        <a:solidFill>
                          <a:srgbClr val="000000"/>
                        </a:solidFill>
                        <a:effectLst/>
                        <a:latin typeface="Calibri" panose="020F0502020204030204" pitchFamily="34" charset="0"/>
                      </a:endParaRPr>
                    </a:p>
                  </a:txBody>
                  <a:tcPr marL="6123" marR="6123" marT="612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50407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76200"/>
            <a:ext cx="11083732" cy="1066800"/>
          </a:xfrm>
        </p:spPr>
        <p:txBody>
          <a:bodyPr anchor="ctr">
            <a:normAutofit/>
          </a:bodyPr>
          <a:lstStyle/>
          <a:p>
            <a:r>
              <a:rPr lang="en-ZA" sz="2600" dirty="0">
                <a:ea typeface="Tahoma" pitchFamily="34" charset="0"/>
              </a:rPr>
              <a:t>SUMMARY OF </a:t>
            </a:r>
            <a:r>
              <a:rPr lang="en-ZA" sz="2600" dirty="0" smtClean="0">
                <a:ea typeface="Tahoma" pitchFamily="34" charset="0"/>
              </a:rPr>
              <a:t>BUILDINGS </a:t>
            </a:r>
            <a:r>
              <a:rPr lang="en-ZA" sz="2600" dirty="0">
                <a:ea typeface="Tahoma" pitchFamily="34" charset="0"/>
              </a:rPr>
              <a:t>PER PROVINCE</a:t>
            </a:r>
          </a:p>
        </p:txBody>
      </p:sp>
      <p:graphicFrame>
        <p:nvGraphicFramePr>
          <p:cNvPr id="6" name="Table 5"/>
          <p:cNvGraphicFramePr>
            <a:graphicFrameLocks noGrp="1"/>
          </p:cNvGraphicFramePr>
          <p:nvPr>
            <p:extLst/>
          </p:nvPr>
        </p:nvGraphicFramePr>
        <p:xfrm>
          <a:off x="761999" y="1443999"/>
          <a:ext cx="11049001" cy="4586149"/>
        </p:xfrm>
        <a:graphic>
          <a:graphicData uri="http://schemas.openxmlformats.org/drawingml/2006/table">
            <a:tbl>
              <a:tblPr/>
              <a:tblGrid>
                <a:gridCol w="1167443"/>
                <a:gridCol w="1167443"/>
                <a:gridCol w="912368"/>
                <a:gridCol w="1236116"/>
                <a:gridCol w="1236116"/>
                <a:gridCol w="1040758"/>
                <a:gridCol w="1019433"/>
                <a:gridCol w="912368"/>
                <a:gridCol w="1010474"/>
                <a:gridCol w="1346482"/>
              </a:tblGrid>
              <a:tr h="591763">
                <a:tc rowSpan="2">
                  <a:txBody>
                    <a:bodyPr/>
                    <a:lstStyle/>
                    <a:p>
                      <a:pPr algn="ctr" fontAlgn="ctr"/>
                      <a:r>
                        <a:rPr lang="en-ZA" sz="800" b="1" i="0" u="none" strike="noStrike" dirty="0">
                          <a:solidFill>
                            <a:srgbClr val="000000"/>
                          </a:solidFill>
                          <a:effectLst/>
                          <a:latin typeface="Arial" panose="020B0604020202020204" pitchFamily="34" charset="0"/>
                        </a:rPr>
                        <a:t>PROVINCE</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CORRECTIONAL SERVICES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dirty="0">
                          <a:solidFill>
                            <a:srgbClr val="000000"/>
                          </a:solidFill>
                          <a:effectLst/>
                          <a:latin typeface="Arial" panose="020B0604020202020204" pitchFamily="34" charset="0"/>
                        </a:rPr>
                        <a:t>DEFENCE</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HOME AFFAIRS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dirty="0">
                          <a:solidFill>
                            <a:srgbClr val="000000"/>
                          </a:solidFill>
                          <a:effectLst/>
                          <a:latin typeface="Arial" panose="020B0604020202020204" pitchFamily="34" charset="0"/>
                        </a:rPr>
                        <a:t>JUSTICE AND CONSTITUTIONAL DEVELOPMENT</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OFFICES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SA POLICE SERVICES</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OTHER</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ZA" sz="800" b="1" i="0" u="none" strike="noStrike">
                          <a:solidFill>
                            <a:srgbClr val="000000"/>
                          </a:solidFill>
                          <a:effectLst/>
                          <a:latin typeface="Arial" panose="020B0604020202020204" pitchFamily="34" charset="0"/>
                        </a:rPr>
                        <a:t>TOTAL NUMBER OF BUILDINGS</a:t>
                      </a:r>
                    </a:p>
                  </a:txBody>
                  <a:tcPr marL="6123" marR="6123" marT="6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ZA" sz="800" b="1" i="0" u="none" strike="noStrike">
                          <a:solidFill>
                            <a:srgbClr val="000000"/>
                          </a:solidFill>
                          <a:effectLst/>
                          <a:latin typeface="Arial" panose="020B0604020202020204" pitchFamily="34" charset="0"/>
                        </a:rPr>
                        <a:t> TOTAL VALUE OF BUILDINGS </a:t>
                      </a:r>
                    </a:p>
                  </a:txBody>
                  <a:tcPr marL="6123" marR="6123" marT="6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88042">
                <a:tc vMerge="1">
                  <a:txBody>
                    <a:bodyPr/>
                    <a:lstStyle/>
                    <a:p>
                      <a:endParaRPr lang="en-ZA"/>
                    </a:p>
                  </a:txBody>
                  <a:tcPr/>
                </a:tc>
                <a:tc>
                  <a:txBody>
                    <a:bodyPr/>
                    <a:lstStyle/>
                    <a:p>
                      <a:pPr algn="ctr" fontAlgn="ctr"/>
                      <a:r>
                        <a:rPr lang="en-ZA" sz="800" b="1" i="0" u="none" strike="noStrike" dirty="0">
                          <a:solidFill>
                            <a:srgbClr val="000000"/>
                          </a:solidFill>
                          <a:effectLst/>
                          <a:latin typeface="Arial" panose="020B0604020202020204" pitchFamily="34" charset="0"/>
                        </a:rPr>
                        <a:t> NUMBER OF BUILDINGS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BUILDINGS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BUILDINGS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dirty="0">
                          <a:solidFill>
                            <a:srgbClr val="000000"/>
                          </a:solidFill>
                          <a:effectLst/>
                          <a:latin typeface="Arial" panose="020B0604020202020204" pitchFamily="34" charset="0"/>
                        </a:rPr>
                        <a:t> NUMBER OF BUILDINGS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BUILDINGS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BUILDINGS </a:t>
                      </a:r>
                    </a:p>
                  </a:txBody>
                  <a:tcPr marL="6123" marR="6123" marT="6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ZA" sz="800" b="1" i="0" u="none" strike="noStrike">
                          <a:solidFill>
                            <a:srgbClr val="000000"/>
                          </a:solidFill>
                          <a:effectLst/>
                          <a:latin typeface="Arial" panose="020B0604020202020204" pitchFamily="34" charset="0"/>
                        </a:rPr>
                        <a:t> NUMBER OF BUILDINGS </a:t>
                      </a:r>
                    </a:p>
                  </a:txBody>
                  <a:tcPr marL="6123" marR="6123" marT="6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vMerge="1">
                  <a:txBody>
                    <a:bodyPr/>
                    <a:lstStyle/>
                    <a:p>
                      <a:endParaRPr lang="en-ZA"/>
                    </a:p>
                  </a:txBody>
                  <a:tcPr/>
                </a:tc>
                <a:tc vMerge="1">
                  <a:txBody>
                    <a:bodyPr/>
                    <a:lstStyle/>
                    <a:p>
                      <a:endParaRPr lang="en-ZA"/>
                    </a:p>
                  </a:txBody>
                  <a:tcPr/>
                </a:tc>
              </a:tr>
              <a:tr h="232825">
                <a:tc>
                  <a:txBody>
                    <a:bodyPr/>
                    <a:lstStyle/>
                    <a:p>
                      <a:pPr algn="l" fontAlgn="b"/>
                      <a:r>
                        <a:rPr lang="en-ZA" sz="800" b="0" i="0" u="none" strike="noStrike">
                          <a:solidFill>
                            <a:srgbClr val="000000"/>
                          </a:solidFill>
                          <a:effectLst/>
                          <a:latin typeface="Arial" panose="020B0604020202020204" pitchFamily="34" charset="0"/>
                        </a:rPr>
                        <a:t>EASTERN CAPE</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1 365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1 239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397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516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2 496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2 185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8 221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5 292 932 982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a:txBody>
                    <a:bodyPr/>
                    <a:lstStyle/>
                    <a:p>
                      <a:pPr algn="l" fontAlgn="b"/>
                      <a:r>
                        <a:rPr lang="en-ZA" sz="800" b="0" i="0" u="none" strike="noStrike">
                          <a:solidFill>
                            <a:srgbClr val="000000"/>
                          </a:solidFill>
                          <a:effectLst/>
                          <a:latin typeface="Arial" panose="020B0604020202020204" pitchFamily="34" charset="0"/>
                        </a:rPr>
                        <a:t>FREE STATE</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1 245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2 146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388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208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2 207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1 887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8 087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3 642 707 001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a:txBody>
                    <a:bodyPr/>
                    <a:lstStyle/>
                    <a:p>
                      <a:pPr algn="l" fontAlgn="b"/>
                      <a:r>
                        <a:rPr lang="en-ZA" sz="800" b="0" i="0" u="none" strike="noStrike">
                          <a:solidFill>
                            <a:srgbClr val="000000"/>
                          </a:solidFill>
                          <a:effectLst/>
                          <a:latin typeface="Arial" panose="020B0604020202020204" pitchFamily="34" charset="0"/>
                        </a:rPr>
                        <a:t>GAUTENG</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2 360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7 049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208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1 128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2 293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2 502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15 589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23 582 782 393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a:txBody>
                    <a:bodyPr/>
                    <a:lstStyle/>
                    <a:p>
                      <a:pPr algn="l" fontAlgn="b"/>
                      <a:r>
                        <a:rPr lang="en-ZA" sz="800" b="0" i="0" u="none" strike="noStrike">
                          <a:solidFill>
                            <a:srgbClr val="000000"/>
                          </a:solidFill>
                          <a:effectLst/>
                          <a:latin typeface="Arial" panose="020B0604020202020204" pitchFamily="34" charset="0"/>
                        </a:rPr>
                        <a:t>KWAZULU NATAL</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1 613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1 744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614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909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3 017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3 225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11 165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7 602 925 319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a:txBody>
                    <a:bodyPr/>
                    <a:lstStyle/>
                    <a:p>
                      <a:pPr algn="l" fontAlgn="b"/>
                      <a:r>
                        <a:rPr lang="en-ZA" sz="800" b="0" i="0" u="none" strike="noStrike">
                          <a:solidFill>
                            <a:srgbClr val="000000"/>
                          </a:solidFill>
                          <a:effectLst/>
                          <a:latin typeface="Arial" panose="020B0604020202020204" pitchFamily="34" charset="0"/>
                        </a:rPr>
                        <a:t>LIMPOPO</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128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5 722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98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298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563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1 655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2 208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10 672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8 524 816 626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a:txBody>
                    <a:bodyPr/>
                    <a:lstStyle/>
                    <a:p>
                      <a:pPr algn="l" fontAlgn="b"/>
                      <a:r>
                        <a:rPr lang="en-ZA" sz="800" b="0" i="0" u="none" strike="noStrike">
                          <a:solidFill>
                            <a:srgbClr val="000000"/>
                          </a:solidFill>
                          <a:effectLst/>
                          <a:latin typeface="Arial" panose="020B0604020202020204" pitchFamily="34" charset="0"/>
                        </a:rPr>
                        <a:t>MPUMALANGA</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1 039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1 529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94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256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515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1 865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5 173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10 471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13 167 605 369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a:txBody>
                    <a:bodyPr/>
                    <a:lstStyle/>
                    <a:p>
                      <a:pPr algn="l" fontAlgn="b"/>
                      <a:r>
                        <a:rPr lang="en-ZA" sz="800" b="0" i="0" u="none" strike="noStrike">
                          <a:solidFill>
                            <a:srgbClr val="000000"/>
                          </a:solidFill>
                          <a:effectLst/>
                          <a:latin typeface="Arial" panose="020B0604020202020204" pitchFamily="34" charset="0"/>
                        </a:rPr>
                        <a:t>NORTH WEST</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655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1 016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162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873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1 417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3 378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7 581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4 268 035 085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a:txBody>
                    <a:bodyPr/>
                    <a:lstStyle/>
                    <a:p>
                      <a:pPr algn="l" fontAlgn="b"/>
                      <a:r>
                        <a:rPr lang="en-ZA" sz="800" b="0" i="0" u="none" strike="noStrike">
                          <a:solidFill>
                            <a:srgbClr val="000000"/>
                          </a:solidFill>
                          <a:effectLst/>
                          <a:latin typeface="Arial" panose="020B0604020202020204" pitchFamily="34" charset="0"/>
                        </a:rPr>
                        <a:t>NORTHERN CAPE</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419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4 404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53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232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241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1 512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1 813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8 674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3 908 056 299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5">
                <a:tc>
                  <a:txBody>
                    <a:bodyPr/>
                    <a:lstStyle/>
                    <a:p>
                      <a:pPr algn="l" fontAlgn="b"/>
                      <a:r>
                        <a:rPr lang="en-ZA" sz="800" b="0" i="0" u="none" strike="noStrike">
                          <a:solidFill>
                            <a:srgbClr val="000000"/>
                          </a:solidFill>
                          <a:effectLst/>
                          <a:latin typeface="Arial" panose="020B0604020202020204" pitchFamily="34" charset="0"/>
                        </a:rPr>
                        <a:t>WESTERN CAPE</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2 739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5 893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panose="020B0604020202020204" pitchFamily="34" charset="0"/>
                        </a:rPr>
                        <a:t>                        172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417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1 619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2 641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13 483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panose="020B0604020202020204" pitchFamily="34" charset="0"/>
                        </a:rPr>
                        <a:t>       11 178 897 700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25">
                <a:tc>
                  <a:txBody>
                    <a:bodyPr/>
                    <a:lstStyle/>
                    <a:p>
                      <a:pPr algn="l" fontAlgn="b"/>
                      <a:r>
                        <a:rPr lang="en-ZA" sz="800" b="1" i="0" u="none" strike="noStrike">
                          <a:solidFill>
                            <a:srgbClr val="000000"/>
                          </a:solidFill>
                          <a:effectLst/>
                          <a:latin typeface="Arial" panose="020B0604020202020204" pitchFamily="34" charset="0"/>
                        </a:rPr>
                        <a:t>TOTAL</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11 563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30 742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448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dirty="0">
                          <a:solidFill>
                            <a:srgbClr val="000000"/>
                          </a:solidFill>
                          <a:effectLst/>
                          <a:latin typeface="Arial" panose="020B0604020202020204" pitchFamily="34" charset="0"/>
                        </a:rPr>
                        <a:t>                     2 727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5 370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18 081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25 012 </a:t>
                      </a:r>
                    </a:p>
                  </a:txBody>
                  <a:tcPr marL="6123" marR="6123" marT="61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93 943 </a:t>
                      </a:r>
                    </a:p>
                  </a:txBody>
                  <a:tcPr marL="6123" marR="6123" marT="61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a:solidFill>
                            <a:srgbClr val="000000"/>
                          </a:solidFill>
                          <a:effectLst/>
                          <a:latin typeface="Arial" panose="020B0604020202020204" pitchFamily="34" charset="0"/>
                        </a:rPr>
                        <a:t>       81 168 758 774 </a:t>
                      </a:r>
                    </a:p>
                  </a:txBody>
                  <a:tcPr marL="6123" marR="6123" marT="61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32825">
                <a:tc>
                  <a:txBody>
                    <a:bodyPr/>
                    <a:lstStyle/>
                    <a:p>
                      <a:pPr algn="l" fontAlgn="b"/>
                      <a:endParaRPr lang="en-ZA" sz="800" b="0" i="0" u="none" strike="noStrike" dirty="0">
                        <a:solidFill>
                          <a:srgbClr val="000000"/>
                        </a:solidFill>
                        <a:effectLst/>
                        <a:latin typeface="Arial" panose="020B060402020202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dirty="0">
                        <a:solidFill>
                          <a:srgbClr val="000000"/>
                        </a:solidFill>
                        <a:effectLst/>
                        <a:latin typeface="Arial" panose="020B060402020202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dirty="0">
                        <a:solidFill>
                          <a:srgbClr val="000000"/>
                        </a:solidFill>
                        <a:effectLst/>
                        <a:latin typeface="Arial" panose="020B060402020202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800" b="0" i="0" u="none" strike="noStrike">
                        <a:solidFill>
                          <a:srgbClr val="000000"/>
                        </a:solidFill>
                        <a:effectLst/>
                        <a:latin typeface="Calibri" panose="020F0502020204030204" pitchFamily="34" charset="0"/>
                      </a:endParaRP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en-ZA" sz="800" b="1" i="0" u="none" strike="noStrike">
                          <a:solidFill>
                            <a:srgbClr val="000000"/>
                          </a:solidFill>
                          <a:effectLst/>
                          <a:latin typeface="Arial" panose="020B0604020202020204" pitchFamily="34" charset="0"/>
                        </a:rPr>
                        <a:t> ASSET UNDER CONSTRUCTION </a:t>
                      </a: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ZA"/>
                    </a:p>
                  </a:txBody>
                  <a:tcPr/>
                </a:tc>
                <a:tc>
                  <a:txBody>
                    <a:bodyPr/>
                    <a:lstStyle/>
                    <a:p>
                      <a:pPr algn="l" fontAlgn="b"/>
                      <a:r>
                        <a:rPr lang="en-ZA" sz="1000" b="1" i="0" u="none" strike="noStrike">
                          <a:solidFill>
                            <a:srgbClr val="000000"/>
                          </a:solidFill>
                          <a:effectLst/>
                          <a:latin typeface="Arial" panose="020B0604020202020204" pitchFamily="34" charset="0"/>
                        </a:rPr>
                        <a:t>       10 392 595 732 </a:t>
                      </a:r>
                    </a:p>
                  </a:txBody>
                  <a:tcPr marL="6123" marR="6123" marT="6123" marB="0" anchor="b">
                    <a:lnL>
                      <a:noFill/>
                    </a:lnL>
                    <a:lnR>
                      <a:noFill/>
                    </a:lnR>
                    <a:lnT w="12700" cap="flat" cmpd="sng" algn="ctr">
                      <a:solidFill>
                        <a:srgbClr val="000000"/>
                      </a:solidFill>
                      <a:prstDash val="solid"/>
                      <a:round/>
                      <a:headEnd type="none" w="med" len="med"/>
                      <a:tailEnd type="none" w="med" len="med"/>
                    </a:lnT>
                    <a:lnB>
                      <a:noFill/>
                    </a:lnB>
                  </a:tcPr>
                </a:tc>
              </a:tr>
              <a:tr h="232825">
                <a:tc rowSpan="2" gridSpan="6">
                  <a:txBody>
                    <a:bodyPr/>
                    <a:lstStyle/>
                    <a:p>
                      <a:pPr algn="l" fontAlgn="b"/>
                      <a:r>
                        <a:rPr lang="en-ZA" sz="800" b="1" i="0" u="none" strike="noStrike" dirty="0">
                          <a:solidFill>
                            <a:srgbClr val="000000"/>
                          </a:solidFill>
                          <a:effectLst/>
                          <a:latin typeface="Arial" panose="020B0604020202020204" pitchFamily="34" charset="0"/>
                        </a:rPr>
                        <a:t> 25 012  BUILDINGS CONSIST OF OTHER USER DEPARTMENTS, FOR EXAMPLE, WATER AND SANITATION, HUMAN SETTLEMENTS, </a:t>
                      </a:r>
                      <a:r>
                        <a:rPr lang="en-ZA" sz="800" b="1" i="0" u="none" strike="noStrike" dirty="0" smtClean="0">
                          <a:solidFill>
                            <a:srgbClr val="000000"/>
                          </a:solidFill>
                          <a:effectLst/>
                          <a:latin typeface="Arial" panose="020B0604020202020204" pitchFamily="34" charset="0"/>
                        </a:rPr>
                        <a:t>ETC</a:t>
                      </a:r>
                      <a:r>
                        <a:rPr lang="en-ZA" sz="800" b="1" i="0" u="none" strike="noStrike" dirty="0">
                          <a:solidFill>
                            <a:srgbClr val="000000"/>
                          </a:solidFill>
                          <a:effectLst/>
                          <a:latin typeface="Arial" panose="020B0604020202020204" pitchFamily="34" charset="0"/>
                        </a:rPr>
                        <a:t>. </a:t>
                      </a:r>
                    </a:p>
                  </a:txBody>
                  <a:tcPr marL="6123" marR="6123" marT="6123" marB="0" anchor="b">
                    <a:lnL>
                      <a:noFill/>
                    </a:lnL>
                    <a:lnR>
                      <a:noFill/>
                    </a:lnR>
                    <a:lnT>
                      <a:noFill/>
                    </a:lnT>
                    <a:lnB>
                      <a:noFill/>
                    </a:lnB>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a:txBody>
                    <a:bodyPr/>
                    <a:lstStyle/>
                    <a:p>
                      <a:pPr algn="l" fontAlgn="b"/>
                      <a:endParaRPr lang="en-ZA" sz="800" b="1" i="0" u="none" strike="noStrike" dirty="0">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gridSpan="2">
                  <a:txBody>
                    <a:bodyPr/>
                    <a:lstStyle/>
                    <a:p>
                      <a:pPr algn="l" fontAlgn="b"/>
                      <a:r>
                        <a:rPr lang="en-ZA" sz="800" b="1" i="0" u="none" strike="noStrike">
                          <a:solidFill>
                            <a:srgbClr val="000000"/>
                          </a:solidFill>
                          <a:effectLst/>
                          <a:latin typeface="Arial" panose="020B0604020202020204" pitchFamily="34" charset="0"/>
                        </a:rPr>
                        <a:t> COMPLETED PROJECTS </a:t>
                      </a:r>
                    </a:p>
                  </a:txBody>
                  <a:tcPr marL="6123" marR="6123" marT="6123" marB="0" anchor="b">
                    <a:lnL>
                      <a:noFill/>
                    </a:lnL>
                    <a:lnR>
                      <a:noFill/>
                    </a:lnR>
                    <a:lnT>
                      <a:noFill/>
                    </a:lnT>
                    <a:lnB>
                      <a:noFill/>
                    </a:lnB>
                  </a:tcPr>
                </a:tc>
                <a:tc hMerge="1">
                  <a:txBody>
                    <a:bodyPr/>
                    <a:lstStyle/>
                    <a:p>
                      <a:endParaRPr lang="en-ZA"/>
                    </a:p>
                  </a:txBody>
                  <a:tcPr/>
                </a:tc>
                <a:tc>
                  <a:txBody>
                    <a:bodyPr/>
                    <a:lstStyle/>
                    <a:p>
                      <a:pPr algn="l" fontAlgn="b"/>
                      <a:r>
                        <a:rPr lang="en-ZA" sz="1000" b="1" i="0" u="none" strike="noStrike">
                          <a:solidFill>
                            <a:srgbClr val="000000"/>
                          </a:solidFill>
                          <a:effectLst/>
                          <a:latin typeface="Arial" panose="020B0604020202020204" pitchFamily="34" charset="0"/>
                        </a:rPr>
                        <a:t>         1 461 668 036 </a:t>
                      </a:r>
                    </a:p>
                  </a:txBody>
                  <a:tcPr marL="6123" marR="6123" marT="6123" marB="0" anchor="b">
                    <a:lnL>
                      <a:noFill/>
                    </a:lnL>
                    <a:lnR>
                      <a:noFill/>
                    </a:lnR>
                    <a:lnT>
                      <a:noFill/>
                    </a:lnT>
                    <a:lnB>
                      <a:noFill/>
                    </a:lnB>
                  </a:tcPr>
                </a:tc>
              </a:tr>
              <a:tr h="232825">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800" b="1" i="0" u="none" strike="noStrike" dirty="0">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gridSpan="2">
                  <a:txBody>
                    <a:bodyPr/>
                    <a:lstStyle/>
                    <a:p>
                      <a:pPr algn="l" fontAlgn="b"/>
                      <a:r>
                        <a:rPr lang="en-ZA" sz="800" b="1" i="0" u="none" strike="noStrike">
                          <a:solidFill>
                            <a:srgbClr val="000000"/>
                          </a:solidFill>
                          <a:effectLst/>
                          <a:latin typeface="Arial" panose="020B0604020202020204" pitchFamily="34" charset="0"/>
                        </a:rPr>
                        <a:t> COMPONENTS </a:t>
                      </a:r>
                    </a:p>
                  </a:txBody>
                  <a:tcPr marL="6123" marR="6123" marT="6123" marB="0" anchor="b">
                    <a:lnL>
                      <a:noFill/>
                    </a:lnL>
                    <a:lnR>
                      <a:noFill/>
                    </a:lnR>
                    <a:lnT>
                      <a:noFill/>
                    </a:lnT>
                    <a:lnB>
                      <a:noFill/>
                    </a:lnB>
                  </a:tcPr>
                </a:tc>
                <a:tc hMerge="1">
                  <a:txBody>
                    <a:bodyPr/>
                    <a:lstStyle/>
                    <a:p>
                      <a:endParaRPr lang="en-ZA"/>
                    </a:p>
                  </a:txBody>
                  <a:tcPr/>
                </a:tc>
                <a:tc>
                  <a:txBody>
                    <a:bodyPr/>
                    <a:lstStyle/>
                    <a:p>
                      <a:pPr algn="l" fontAlgn="b"/>
                      <a:r>
                        <a:rPr lang="en-ZA" sz="1000" b="1" i="0" u="none" strike="noStrike" dirty="0">
                          <a:solidFill>
                            <a:srgbClr val="000000"/>
                          </a:solidFill>
                          <a:effectLst/>
                          <a:latin typeface="Arial" panose="020B0604020202020204" pitchFamily="34" charset="0"/>
                        </a:rPr>
                        <a:t>         1 044 400 011 </a:t>
                      </a:r>
                    </a:p>
                  </a:txBody>
                  <a:tcPr marL="6123" marR="6123" marT="6123" marB="0" anchor="b">
                    <a:lnL>
                      <a:noFill/>
                    </a:lnL>
                    <a:lnR>
                      <a:noFill/>
                    </a:lnR>
                    <a:lnT>
                      <a:noFill/>
                    </a:lnT>
                    <a:lnB w="6350" cap="flat" cmpd="sng" algn="ctr">
                      <a:solidFill>
                        <a:srgbClr val="000000"/>
                      </a:solidFill>
                      <a:prstDash val="solid"/>
                      <a:round/>
                      <a:headEnd type="none" w="med" len="med"/>
                      <a:tailEnd type="none" w="med" len="med"/>
                    </a:lnB>
                  </a:tcPr>
                </a:tc>
              </a:tr>
              <a:tr h="168871">
                <a:tc>
                  <a:txBody>
                    <a:bodyPr/>
                    <a:lstStyle/>
                    <a:p>
                      <a:pPr algn="l" fontAlgn="b"/>
                      <a:endParaRPr lang="en-ZA" sz="800" b="0" i="0" u="none" strike="noStrike" dirty="0">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dirty="0">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gridSpan="2">
                  <a:txBody>
                    <a:bodyPr/>
                    <a:lstStyle/>
                    <a:p>
                      <a:pPr algn="l" fontAlgn="b"/>
                      <a:r>
                        <a:rPr lang="en-ZA" sz="800" b="1" i="0" u="none" strike="noStrike">
                          <a:solidFill>
                            <a:srgbClr val="000000"/>
                          </a:solidFill>
                          <a:effectLst/>
                          <a:latin typeface="Arial" panose="020B0604020202020204" pitchFamily="34" charset="0"/>
                        </a:rPr>
                        <a:t> TOTAL VALUE OF BUILDINGS </a:t>
                      </a:r>
                    </a:p>
                  </a:txBody>
                  <a:tcPr marL="6123" marR="6123" marT="6123" marB="0" anchor="b">
                    <a:lnL>
                      <a:noFill/>
                    </a:lnL>
                    <a:lnR>
                      <a:noFill/>
                    </a:lnR>
                    <a:lnT>
                      <a:noFill/>
                    </a:lnT>
                    <a:lnB>
                      <a:noFill/>
                    </a:lnB>
                  </a:tcPr>
                </a:tc>
                <a:tc hMerge="1">
                  <a:txBody>
                    <a:bodyPr/>
                    <a:lstStyle/>
                    <a:p>
                      <a:endParaRPr lang="en-ZA"/>
                    </a:p>
                  </a:txBody>
                  <a:tcPr/>
                </a:tc>
                <a:tc>
                  <a:txBody>
                    <a:bodyPr/>
                    <a:lstStyle/>
                    <a:p>
                      <a:pPr algn="l" fontAlgn="b"/>
                      <a:r>
                        <a:rPr lang="en-ZA" sz="1000" b="1" i="0" u="none" strike="noStrike">
                          <a:solidFill>
                            <a:srgbClr val="000000"/>
                          </a:solidFill>
                          <a:effectLst/>
                          <a:latin typeface="Arial" panose="020B0604020202020204" pitchFamily="34" charset="0"/>
                        </a:rPr>
                        <a:t>       94 067 422 554 </a:t>
                      </a:r>
                    </a:p>
                  </a:txBody>
                  <a:tcPr marL="6123" marR="6123" marT="61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25">
                <a:tc rowSpan="2" gridSpan="6">
                  <a:txBody>
                    <a:bodyPr/>
                    <a:lstStyle/>
                    <a:p>
                      <a:pPr algn="l" fontAlgn="b"/>
                      <a:r>
                        <a:rPr lang="en-ZA" sz="800" b="1" i="0" u="none" strike="noStrike" dirty="0" smtClean="0">
                          <a:solidFill>
                            <a:srgbClr val="000000"/>
                          </a:solidFill>
                          <a:effectLst/>
                          <a:latin typeface="Arial" panose="020B0604020202020204" pitchFamily="34" charset="0"/>
                        </a:rPr>
                        <a:t>THE </a:t>
                      </a:r>
                      <a:r>
                        <a:rPr lang="en-ZA" sz="800" b="1" i="0" u="none" strike="noStrike" dirty="0">
                          <a:solidFill>
                            <a:srgbClr val="000000"/>
                          </a:solidFill>
                          <a:effectLst/>
                          <a:latin typeface="Arial" panose="020B0604020202020204" pitchFamily="34" charset="0"/>
                        </a:rPr>
                        <a:t>PROPERTY PROFOLIO IS UTILISED TO SUPPORT PMTE`S INVESTMENT DECISIONS IN LINE WITH GOVERNMENT`S SERVICE DELIVERY OBJECTIVES </a:t>
                      </a:r>
                    </a:p>
                  </a:txBody>
                  <a:tcPr marL="6123" marR="6123" marT="6123" marB="0" anchor="b">
                    <a:lnL>
                      <a:noFill/>
                    </a:lnL>
                    <a:lnR>
                      <a:noFill/>
                    </a:lnR>
                    <a:lnT>
                      <a:noFill/>
                    </a:lnT>
                    <a:lnB>
                      <a:noFill/>
                    </a:lnB>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dirty="0">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6123" marR="6123" marT="6123" marB="0" anchor="b">
                    <a:lnL>
                      <a:noFill/>
                    </a:lnL>
                    <a:lnR>
                      <a:noFill/>
                    </a:lnR>
                    <a:lnT>
                      <a:noFill/>
                    </a:lnT>
                    <a:lnB>
                      <a:noFill/>
                    </a:lnB>
                  </a:tcPr>
                </a:tc>
                <a:tc>
                  <a:txBody>
                    <a:bodyPr/>
                    <a:lstStyle/>
                    <a:p>
                      <a:pPr algn="l" fontAlgn="b"/>
                      <a:endParaRPr lang="en-ZA" sz="1000" b="1" i="0" u="none" strike="noStrike" dirty="0">
                        <a:solidFill>
                          <a:srgbClr val="000000"/>
                        </a:solidFill>
                        <a:effectLst/>
                        <a:latin typeface="Arial" panose="020B0604020202020204" pitchFamily="34" charset="0"/>
                      </a:endParaRPr>
                    </a:p>
                  </a:txBody>
                  <a:tcPr marL="6123" marR="6123" marT="61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722">
                <a:tc gridSpan="6"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b"/>
                      <a:endParaRPr lang="en-ZA" sz="800" b="0" i="0" u="none" strike="noStrike" dirty="0">
                        <a:solidFill>
                          <a:srgbClr val="000000"/>
                        </a:solidFill>
                        <a:effectLst/>
                        <a:latin typeface="Calibri" panose="020F0502020204030204" pitchFamily="34" charset="0"/>
                      </a:endParaRPr>
                    </a:p>
                  </a:txBody>
                  <a:tcPr marL="6123" marR="6123" marT="6123" marB="0" anchor="b">
                    <a:lnL>
                      <a:noFill/>
                    </a:lnL>
                    <a:lnR>
                      <a:noFill/>
                    </a:lnR>
                    <a:lnT>
                      <a:noFill/>
                    </a:lnT>
                    <a:lnB>
                      <a:noFill/>
                    </a:lnB>
                  </a:tcPr>
                </a:tc>
                <a:tc gridSpan="2">
                  <a:txBody>
                    <a:bodyPr/>
                    <a:lstStyle/>
                    <a:p>
                      <a:pPr algn="l" fontAlgn="b"/>
                      <a:r>
                        <a:rPr lang="en-ZA" sz="800" b="1" i="0" u="none" strike="noStrike">
                          <a:solidFill>
                            <a:srgbClr val="000000"/>
                          </a:solidFill>
                          <a:effectLst/>
                          <a:latin typeface="Arial" panose="020B0604020202020204" pitchFamily="34" charset="0"/>
                        </a:rPr>
                        <a:t> GRAND TOTAL VALUE </a:t>
                      </a:r>
                    </a:p>
                  </a:txBody>
                  <a:tcPr marL="6123" marR="6123" marT="6123" marB="0" anchor="b">
                    <a:lnL>
                      <a:noFill/>
                    </a:lnL>
                    <a:lnR>
                      <a:noFill/>
                    </a:lnR>
                    <a:lnT>
                      <a:noFill/>
                    </a:lnT>
                    <a:lnB>
                      <a:noFill/>
                    </a:lnB>
                  </a:tcPr>
                </a:tc>
                <a:tc hMerge="1">
                  <a:txBody>
                    <a:bodyPr/>
                    <a:lstStyle/>
                    <a:p>
                      <a:endParaRPr lang="en-ZA"/>
                    </a:p>
                  </a:txBody>
                  <a:tcPr/>
                </a:tc>
                <a:tc>
                  <a:txBody>
                    <a:bodyPr/>
                    <a:lstStyle/>
                    <a:p>
                      <a:pPr algn="l" fontAlgn="b"/>
                      <a:r>
                        <a:rPr lang="en-ZA" sz="1000" b="1" i="0" u="none" strike="noStrike" dirty="0">
                          <a:solidFill>
                            <a:srgbClr val="000000"/>
                          </a:solidFill>
                          <a:effectLst/>
                          <a:latin typeface="Arial" panose="020B0604020202020204" pitchFamily="34" charset="0"/>
                        </a:rPr>
                        <a:t>    138 995 013 755 </a:t>
                      </a:r>
                    </a:p>
                  </a:txBody>
                  <a:tcPr marL="6123" marR="6123" marT="61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38871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 y="16932"/>
            <a:ext cx="11260667" cy="1202267"/>
          </a:xfrm>
        </p:spPr>
        <p:txBody>
          <a:bodyPr>
            <a:normAutofit/>
          </a:bodyPr>
          <a:lstStyle/>
          <a:p>
            <a:r>
              <a:rPr lang="en-ZA" sz="2600" dirty="0">
                <a:solidFill>
                  <a:prstClr val="white"/>
                </a:solidFill>
                <a:ea typeface="Tahoma" pitchFamily="34" charset="0"/>
              </a:rPr>
              <a:t>PART A: SITUATIONAL ANALYSIS</a:t>
            </a:r>
            <a:endParaRPr lang="en-ZA" b="1" dirty="0">
              <a:solidFill>
                <a:srgbClr val="F79646">
                  <a:lumMod val="50000"/>
                </a:srgbClr>
              </a:solidFill>
              <a:ea typeface="Tahoma" pitchFamily="34" charset="0"/>
            </a:endParaRPr>
          </a:p>
        </p:txBody>
      </p:sp>
      <p:graphicFrame>
        <p:nvGraphicFramePr>
          <p:cNvPr id="10" name="Chart 9">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lc="http://schemas.openxmlformats.org/drawingml/2006/lockedCanvas" id="{94BE2F8E-EB8E-4F9E-B91B-49F0B39DB56C}"/>
              </a:ext>
            </a:extLst>
          </p:cNvPr>
          <p:cNvGraphicFramePr/>
          <p:nvPr>
            <p:extLst/>
          </p:nvPr>
        </p:nvGraphicFramePr>
        <p:xfrm>
          <a:off x="228600" y="2438400"/>
          <a:ext cx="612013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81000" y="1219200"/>
            <a:ext cx="5680710" cy="846386"/>
          </a:xfrm>
          <a:prstGeom prst="rect">
            <a:avLst/>
          </a:prstGeom>
          <a:noFill/>
        </p:spPr>
        <p:txBody>
          <a:bodyPr wrap="square" rtlCol="0">
            <a:spAutoFit/>
          </a:bodyPr>
          <a:lstStyle/>
          <a:p>
            <a:pPr>
              <a:spcAft>
                <a:spcPts val="600"/>
              </a:spcAft>
            </a:pPr>
            <a:r>
              <a:rPr lang="en-ZA" sz="2400" b="1" dirty="0" smtClean="0">
                <a:solidFill>
                  <a:srgbClr val="1F497D"/>
                </a:solidFill>
              </a:rPr>
              <a:t>Demand </a:t>
            </a:r>
            <a:r>
              <a:rPr lang="en-ZA" sz="2400" b="1" dirty="0">
                <a:solidFill>
                  <a:srgbClr val="1F497D"/>
                </a:solidFill>
              </a:rPr>
              <a:t>for </a:t>
            </a:r>
            <a:r>
              <a:rPr lang="en-ZA" sz="2400" b="1" dirty="0" smtClean="0">
                <a:solidFill>
                  <a:srgbClr val="1F497D"/>
                </a:solidFill>
              </a:rPr>
              <a:t>services: (Section 7.5)</a:t>
            </a:r>
          </a:p>
          <a:p>
            <a:pPr>
              <a:spcAft>
                <a:spcPts val="600"/>
              </a:spcAft>
            </a:pPr>
            <a:r>
              <a:rPr lang="en-ZA" sz="2000" b="1" dirty="0" smtClean="0">
                <a:solidFill>
                  <a:prstClr val="black"/>
                </a:solidFill>
              </a:rPr>
              <a:t>6</a:t>
            </a:r>
            <a:r>
              <a:rPr lang="en-ZA" sz="2000" b="1" dirty="0">
                <a:solidFill>
                  <a:prstClr val="black"/>
                </a:solidFill>
              </a:rPr>
              <a:t>. Infrastructure Project Pipeline</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34</a:t>
            </a:fld>
            <a:endParaRPr lang="en-US">
              <a:solidFill>
                <a:prstClr val="black">
                  <a:tint val="75000"/>
                </a:prstClr>
              </a:solidFill>
            </a:endParaRPr>
          </a:p>
        </p:txBody>
      </p:sp>
      <p:sp>
        <p:nvSpPr>
          <p:cNvPr id="11" name="Rectangle 10"/>
          <p:cNvSpPr/>
          <p:nvPr/>
        </p:nvSpPr>
        <p:spPr>
          <a:xfrm>
            <a:off x="6781800" y="1632284"/>
            <a:ext cx="5410200" cy="400110"/>
          </a:xfrm>
          <a:prstGeom prst="rect">
            <a:avLst/>
          </a:prstGeom>
        </p:spPr>
        <p:txBody>
          <a:bodyPr wrap="square">
            <a:spAutoFit/>
          </a:bodyPr>
          <a:lstStyle/>
          <a:p>
            <a:pPr algn="just">
              <a:spcBef>
                <a:spcPts val="600"/>
              </a:spcBef>
              <a:spcAft>
                <a:spcPts val="600"/>
              </a:spcAft>
            </a:pPr>
            <a:r>
              <a:rPr lang="en-ZA" sz="2000" b="1" dirty="0">
                <a:solidFill>
                  <a:prstClr val="black"/>
                </a:solidFill>
              </a:rPr>
              <a:t>7</a:t>
            </a:r>
            <a:r>
              <a:rPr lang="en-ZA" sz="2000" b="1" dirty="0" smtClean="0">
                <a:solidFill>
                  <a:prstClr val="black"/>
                </a:solidFill>
              </a:rPr>
              <a:t>. Summary of unscheduled maintenance trends</a:t>
            </a:r>
            <a:endParaRPr lang="en-ZA" sz="2000" dirty="0">
              <a:solidFill>
                <a:prstClr val="black"/>
              </a:solidFill>
            </a:endParaRPr>
          </a:p>
        </p:txBody>
      </p:sp>
      <p:graphicFrame>
        <p:nvGraphicFramePr>
          <p:cNvPr id="12" name="Chart 11"/>
          <p:cNvGraphicFramePr/>
          <p:nvPr>
            <p:extLst/>
          </p:nvPr>
        </p:nvGraphicFramePr>
        <p:xfrm>
          <a:off x="7010400" y="2362200"/>
          <a:ext cx="4953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457063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 y="16932"/>
            <a:ext cx="10727267" cy="1202267"/>
          </a:xfrm>
        </p:spPr>
        <p:txBody>
          <a:bodyPr>
            <a:normAutofit/>
          </a:bodyPr>
          <a:lstStyle/>
          <a:p>
            <a:r>
              <a:rPr lang="en-ZA" sz="2600" dirty="0">
                <a:solidFill>
                  <a:prstClr val="white"/>
                </a:solidFill>
                <a:ea typeface="Tahoma" pitchFamily="34" charset="0"/>
              </a:rPr>
              <a:t>PART A: SITUATIONAL ANALYSIS</a:t>
            </a:r>
            <a:endParaRPr lang="en-ZA" b="1" dirty="0">
              <a:solidFill>
                <a:srgbClr val="F79646">
                  <a:lumMod val="50000"/>
                </a:srgbClr>
              </a:solidFill>
              <a:ea typeface="Tahoma" pitchFamily="34" charset="0"/>
            </a:endParaRPr>
          </a:p>
        </p:txBody>
      </p:sp>
      <p:sp>
        <p:nvSpPr>
          <p:cNvPr id="2" name="TextBox 1"/>
          <p:cNvSpPr txBox="1"/>
          <p:nvPr/>
        </p:nvSpPr>
        <p:spPr>
          <a:xfrm>
            <a:off x="381000" y="1143000"/>
            <a:ext cx="11353800" cy="461665"/>
          </a:xfrm>
          <a:prstGeom prst="rect">
            <a:avLst/>
          </a:prstGeom>
          <a:noFill/>
        </p:spPr>
        <p:txBody>
          <a:bodyPr wrap="square" rtlCol="0">
            <a:spAutoFit/>
          </a:bodyPr>
          <a:lstStyle/>
          <a:p>
            <a:pPr>
              <a:spcAft>
                <a:spcPts val="600"/>
              </a:spcAft>
            </a:pPr>
            <a:r>
              <a:rPr lang="en-ZA" sz="2400" b="1" dirty="0" smtClean="0">
                <a:solidFill>
                  <a:srgbClr val="1F497D"/>
                </a:solidFill>
              </a:rPr>
              <a:t>Demand </a:t>
            </a:r>
            <a:r>
              <a:rPr lang="en-ZA" sz="2400" b="1" dirty="0">
                <a:solidFill>
                  <a:srgbClr val="1F497D"/>
                </a:solidFill>
              </a:rPr>
              <a:t>for </a:t>
            </a:r>
            <a:r>
              <a:rPr lang="en-ZA" sz="2400" b="1" dirty="0" smtClean="0">
                <a:solidFill>
                  <a:srgbClr val="1F497D"/>
                </a:solidFill>
              </a:rPr>
              <a:t>services: (Section 7.5)</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35</a:t>
            </a:fld>
            <a:endParaRPr lang="en-US">
              <a:solidFill>
                <a:prstClr val="black">
                  <a:tint val="75000"/>
                </a:prstClr>
              </a:solidFill>
            </a:endParaRPr>
          </a:p>
        </p:txBody>
      </p:sp>
      <p:grpSp>
        <p:nvGrpSpPr>
          <p:cNvPr id="7" name="Group 6"/>
          <p:cNvGrpSpPr/>
          <p:nvPr/>
        </p:nvGrpSpPr>
        <p:grpSpPr>
          <a:xfrm>
            <a:off x="381000" y="2819400"/>
            <a:ext cx="4953000" cy="3808095"/>
            <a:chOff x="0" y="0"/>
            <a:chExt cx="5731510" cy="453009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731510" cy="4530090"/>
            </a:xfrm>
            <a:prstGeom prst="rect">
              <a:avLst/>
            </a:prstGeom>
            <a:ln>
              <a:solidFill>
                <a:sysClr val="windowText" lastClr="000000"/>
              </a:solidFill>
            </a:ln>
          </p:spPr>
        </p:pic>
        <p:sp>
          <p:nvSpPr>
            <p:cNvPr id="9" name="Rectangle 8"/>
            <p:cNvSpPr/>
            <p:nvPr/>
          </p:nvSpPr>
          <p:spPr>
            <a:xfrm>
              <a:off x="2163170" y="450376"/>
              <a:ext cx="784746" cy="1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grpSp>
      <p:sp>
        <p:nvSpPr>
          <p:cNvPr id="10" name="Rectangle 9"/>
          <p:cNvSpPr/>
          <p:nvPr/>
        </p:nvSpPr>
        <p:spPr>
          <a:xfrm>
            <a:off x="228600" y="2057400"/>
            <a:ext cx="6096000" cy="800219"/>
          </a:xfrm>
          <a:prstGeom prst="rect">
            <a:avLst/>
          </a:prstGeom>
        </p:spPr>
        <p:txBody>
          <a:bodyPr>
            <a:spAutoFit/>
          </a:bodyPr>
          <a:lstStyle/>
          <a:p>
            <a:pPr algn="just">
              <a:lnSpc>
                <a:spcPct val="115000"/>
              </a:lnSpc>
              <a:spcAft>
                <a:spcPts val="600"/>
              </a:spcAft>
            </a:pPr>
            <a:r>
              <a:rPr lang="en-ZA" sz="2000" b="1" dirty="0" smtClean="0">
                <a:solidFill>
                  <a:prstClr val="black"/>
                </a:solidFill>
              </a:rPr>
              <a:t>8. Urban </a:t>
            </a:r>
            <a:r>
              <a:rPr lang="en-ZA" sz="2000" b="1" dirty="0">
                <a:solidFill>
                  <a:prstClr val="black"/>
                </a:solidFill>
              </a:rPr>
              <a:t>and rural municipalities targeted for precinct development and current developments</a:t>
            </a:r>
          </a:p>
        </p:txBody>
      </p:sp>
      <p:pic>
        <p:nvPicPr>
          <p:cNvPr id="12" name="Picture 11"/>
          <p:cNvPicPr/>
          <p:nvPr/>
        </p:nvPicPr>
        <p:blipFill rotWithShape="1">
          <a:blip r:embed="rId3">
            <a:extLst>
              <a:ext uri="{28A0092B-C50C-407E-A947-70E740481C1C}">
                <a14:useLocalDpi xmlns:a14="http://schemas.microsoft.com/office/drawing/2010/main" val="0"/>
              </a:ext>
            </a:extLst>
          </a:blip>
          <a:srcRect l="1022" t="14738"/>
          <a:stretch/>
        </p:blipFill>
        <p:spPr bwMode="auto">
          <a:xfrm>
            <a:off x="6248400" y="2819400"/>
            <a:ext cx="5715000" cy="3581400"/>
          </a:xfrm>
          <a:prstGeom prst="rect">
            <a:avLst/>
          </a:prstGeom>
          <a:ln w="9525" cap="flat" cmpd="sng" algn="ctr">
            <a:solidFill>
              <a:prstClr val="black"/>
            </a:solidFill>
            <a:prstDash val="solid"/>
            <a:round/>
            <a:headEnd type="none" w="med" len="med"/>
            <a:tailEnd type="none" w="med" len="med"/>
          </a:ln>
          <a:extLst>
            <a:ext uri="{53640926-AAD7-44D8-BBD7-CCE9431645EC}">
              <a14:shadowObscured xmlns:a14="http://schemas.microsoft.com/office/drawing/2010/main"/>
            </a:ext>
          </a:extLst>
        </p:spPr>
      </p:pic>
      <p:sp>
        <p:nvSpPr>
          <p:cNvPr id="13" name="Rectangle 12"/>
          <p:cNvSpPr/>
          <p:nvPr/>
        </p:nvSpPr>
        <p:spPr>
          <a:xfrm>
            <a:off x="6400800" y="2057400"/>
            <a:ext cx="6096000" cy="446276"/>
          </a:xfrm>
          <a:prstGeom prst="rect">
            <a:avLst/>
          </a:prstGeom>
        </p:spPr>
        <p:txBody>
          <a:bodyPr>
            <a:spAutoFit/>
          </a:bodyPr>
          <a:lstStyle/>
          <a:p>
            <a:pPr algn="just">
              <a:lnSpc>
                <a:spcPct val="115000"/>
              </a:lnSpc>
              <a:spcAft>
                <a:spcPts val="600"/>
              </a:spcAft>
            </a:pPr>
            <a:r>
              <a:rPr lang="en-ZA" sz="2000" b="1" dirty="0" smtClean="0">
                <a:solidFill>
                  <a:prstClr val="black"/>
                </a:solidFill>
              </a:rPr>
              <a:t>9. Summary of Private Leases per user department</a:t>
            </a:r>
            <a:endParaRPr lang="en-ZA" sz="2000" b="1" dirty="0">
              <a:solidFill>
                <a:prstClr val="black"/>
              </a:solidFill>
            </a:endParaRPr>
          </a:p>
        </p:txBody>
      </p:sp>
      <p:sp>
        <p:nvSpPr>
          <p:cNvPr id="14"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176584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11506200" cy="1143000"/>
          </a:xfrm>
        </p:spPr>
        <p:txBody>
          <a:bodyPr>
            <a:normAutofit/>
          </a:bodyPr>
          <a:lstStyle/>
          <a:p>
            <a:r>
              <a:rPr lang="en-ZA" sz="2600" dirty="0">
                <a:solidFill>
                  <a:prstClr val="white"/>
                </a:solidFill>
                <a:ea typeface="Tahoma" pitchFamily="34" charset="0"/>
              </a:rPr>
              <a:t>PART A: SITUATIONAL ANALYSIS</a:t>
            </a:r>
            <a:endParaRPr lang="en-ZA" b="1" dirty="0">
              <a:solidFill>
                <a:srgbClr val="F79646">
                  <a:lumMod val="50000"/>
                </a:srgbClr>
              </a:solidFill>
              <a:ea typeface="Tahoma" pitchFamily="34" charset="0"/>
            </a:endParaRPr>
          </a:p>
        </p:txBody>
      </p:sp>
      <p:sp>
        <p:nvSpPr>
          <p:cNvPr id="2" name="TextBox 1"/>
          <p:cNvSpPr txBox="1"/>
          <p:nvPr/>
        </p:nvSpPr>
        <p:spPr>
          <a:xfrm>
            <a:off x="152400" y="1371600"/>
            <a:ext cx="11811000" cy="4370427"/>
          </a:xfrm>
          <a:prstGeom prst="rect">
            <a:avLst/>
          </a:prstGeom>
          <a:noFill/>
        </p:spPr>
        <p:txBody>
          <a:bodyPr wrap="square" rtlCol="0">
            <a:spAutoFit/>
          </a:bodyPr>
          <a:lstStyle/>
          <a:p>
            <a:pPr>
              <a:spcAft>
                <a:spcPts val="1800"/>
              </a:spcAft>
            </a:pPr>
            <a:r>
              <a:rPr lang="en-ZA" sz="2400" b="1" dirty="0">
                <a:solidFill>
                  <a:srgbClr val="1F497D"/>
                </a:solidFill>
              </a:rPr>
              <a:t>Organisational Environment: (Section </a:t>
            </a:r>
            <a:r>
              <a:rPr lang="en-ZA" sz="2400" b="1" dirty="0" smtClean="0">
                <a:solidFill>
                  <a:srgbClr val="1F497D"/>
                </a:solidFill>
              </a:rPr>
              <a:t>7.6)</a:t>
            </a:r>
            <a:endParaRPr lang="en-ZA" sz="2400" b="1" dirty="0">
              <a:solidFill>
                <a:srgbClr val="1F497D"/>
              </a:solidFill>
            </a:endParaRPr>
          </a:p>
          <a:p>
            <a:pPr marL="342900" indent="-342900" algn="just">
              <a:spcAft>
                <a:spcPts val="600"/>
              </a:spcAft>
              <a:buFont typeface="+mj-lt"/>
              <a:buAutoNum type="arabicPeriod"/>
            </a:pPr>
            <a:r>
              <a:rPr lang="en-ZA" b="1" dirty="0" smtClean="0">
                <a:solidFill>
                  <a:prstClr val="black"/>
                </a:solidFill>
              </a:rPr>
              <a:t>Key </a:t>
            </a:r>
            <a:r>
              <a:rPr lang="en-ZA" b="1" dirty="0">
                <a:solidFill>
                  <a:prstClr val="black"/>
                </a:solidFill>
              </a:rPr>
              <a:t>issues relating to the Organisational Structure </a:t>
            </a:r>
            <a:r>
              <a:rPr lang="en-ZA" dirty="0">
                <a:solidFill>
                  <a:prstClr val="black"/>
                </a:solidFill>
              </a:rPr>
              <a:t>- The PMTE as it is located within the broader organisational structure of the Department of Public Works.  </a:t>
            </a:r>
            <a:r>
              <a:rPr lang="en-ZA" dirty="0" smtClean="0">
                <a:solidFill>
                  <a:prstClr val="black"/>
                </a:solidFill>
              </a:rPr>
              <a:t>The </a:t>
            </a:r>
            <a:r>
              <a:rPr lang="en-ZA" dirty="0">
                <a:solidFill>
                  <a:prstClr val="black"/>
                </a:solidFill>
              </a:rPr>
              <a:t>implementation of the approved organisational structure for both the Department and the PMTE will continue in the 2018/19 financial year and over the MTEF.  During this process, the PMTE will take into consideration the restricted compensation budget and ensure that as capacitation takes place, expenditure remains within the allocated budget. </a:t>
            </a:r>
            <a:endParaRPr lang="en-ZA" dirty="0" smtClean="0">
              <a:solidFill>
                <a:prstClr val="black"/>
              </a:solidFill>
            </a:endParaRPr>
          </a:p>
          <a:p>
            <a:pPr marL="342900" indent="-342900" algn="just">
              <a:spcAft>
                <a:spcPts val="600"/>
              </a:spcAft>
              <a:buFont typeface="+mj-lt"/>
              <a:buAutoNum type="arabicPeriod"/>
            </a:pPr>
            <a:r>
              <a:rPr lang="en-ZA" b="1" dirty="0" smtClean="0">
                <a:solidFill>
                  <a:prstClr val="black"/>
                </a:solidFill>
              </a:rPr>
              <a:t>Factors </a:t>
            </a:r>
            <a:r>
              <a:rPr lang="en-ZA" b="1" dirty="0">
                <a:solidFill>
                  <a:prstClr val="black"/>
                </a:solidFill>
              </a:rPr>
              <a:t>within the organisational environment that have informed the Annual Performance Plan </a:t>
            </a:r>
            <a:r>
              <a:rPr lang="en-ZA" dirty="0">
                <a:solidFill>
                  <a:prstClr val="black"/>
                </a:solidFill>
              </a:rPr>
              <a:t>- </a:t>
            </a:r>
            <a:r>
              <a:rPr lang="en-ZA" dirty="0" smtClean="0">
                <a:solidFill>
                  <a:prstClr val="black"/>
                </a:solidFill>
              </a:rPr>
              <a:t>The business model of the PMTE is based on an interdisciplinary approach with greater synergies between the traditional property and asset management functions of the Department of Public Works and an integrated approach to delivery. Functional </a:t>
            </a:r>
            <a:r>
              <a:rPr lang="en-ZA" dirty="0">
                <a:solidFill>
                  <a:prstClr val="black"/>
                </a:solidFill>
              </a:rPr>
              <a:t>Heads at Head Office provide strategic direction to Regional Offices through formulating and deploying policies, standard operating procedures and business processes, and implementing systems to support their application.  The responsibility and accountability for good corporate governance, compliance, health and safety, security, bid adjudication and other support functions are managed by executing units where these activities take place and where actual controls can be monitored and enforced. </a:t>
            </a:r>
            <a:endParaRPr lang="en-ZA" dirty="0">
              <a:solidFill>
                <a:srgbClr val="FF0000"/>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36</a:t>
            </a:fld>
            <a:endParaRPr lang="en-US">
              <a:solidFill>
                <a:prstClr val="black">
                  <a:tint val="75000"/>
                </a:prstClr>
              </a:solidFill>
            </a:endParaRPr>
          </a:p>
        </p:txBody>
      </p:sp>
      <p:sp>
        <p:nvSpPr>
          <p:cNvPr id="6"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932116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37</a:t>
            </a:fld>
            <a:endParaRPr lang="en-US"/>
          </a:p>
        </p:txBody>
      </p:sp>
      <p:sp>
        <p:nvSpPr>
          <p:cNvPr id="6" name="Title 2"/>
          <p:cNvSpPr txBox="1">
            <a:spLocks/>
          </p:cNvSpPr>
          <p:nvPr/>
        </p:nvSpPr>
        <p:spPr>
          <a:xfrm>
            <a:off x="76200" y="228600"/>
            <a:ext cx="11963400" cy="804333"/>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b="1" kern="1200">
                <a:solidFill>
                  <a:schemeClr val="bg1"/>
                </a:solidFill>
                <a:latin typeface="Arial" pitchFamily="34" charset="0"/>
                <a:ea typeface="+mj-ea"/>
                <a:cs typeface="Arial" pitchFamily="34" charset="0"/>
              </a:defRPr>
            </a:lvl1pPr>
          </a:lstStyle>
          <a:p>
            <a:r>
              <a:rPr lang="en-ZA" sz="2600" dirty="0" smtClean="0">
                <a:ea typeface="Tahoma" pitchFamily="34" charset="0"/>
              </a:rPr>
              <a:t>PART A: DESCRIPTION OF THE STATEGIC PLANNING PROCESS</a:t>
            </a:r>
            <a:endParaRPr lang="en-ZA" sz="2600" dirty="0">
              <a:ea typeface="Tahoma" pitchFamily="34" charset="0"/>
            </a:endParaRPr>
          </a:p>
        </p:txBody>
      </p:sp>
      <p:graphicFrame>
        <p:nvGraphicFramePr>
          <p:cNvPr id="8" name="Diagram 7"/>
          <p:cNvGraphicFramePr/>
          <p:nvPr>
            <p:extLst>
              <p:ext uri="{D42A27DB-BD31-4B8C-83A1-F6EECF244321}">
                <p14:modId xmlns:p14="http://schemas.microsoft.com/office/powerpoint/2010/main" val="239927403"/>
              </p:ext>
            </p:extLst>
          </p:nvPr>
        </p:nvGraphicFramePr>
        <p:xfrm>
          <a:off x="381000" y="1434851"/>
          <a:ext cx="11353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04800" y="1066800"/>
            <a:ext cx="11658600" cy="396000"/>
          </a:xfrm>
          <a:prstGeom prst="rect">
            <a:avLst/>
          </a:prstGeom>
          <a:noFill/>
        </p:spPr>
        <p:txBody>
          <a:bodyPr wrap="square" rtlCol="0">
            <a:spAutoFit/>
          </a:bodyPr>
          <a:lstStyle/>
          <a:p>
            <a:pPr algn="ctr"/>
            <a:r>
              <a:rPr lang="en-ZA" sz="2400" b="1" dirty="0">
                <a:solidFill>
                  <a:srgbClr val="1F497D"/>
                </a:solidFill>
              </a:rPr>
              <a:t>Section 7.7</a:t>
            </a:r>
          </a:p>
          <a:p>
            <a:pPr algn="ctr"/>
            <a:endParaRPr lang="en-ZA" sz="2400" b="1" dirty="0">
              <a:solidFill>
                <a:srgbClr val="F79646">
                  <a:lumMod val="75000"/>
                </a:srgbClr>
              </a:solidFill>
            </a:endParaRPr>
          </a:p>
        </p:txBody>
      </p:sp>
      <p:sp>
        <p:nvSpPr>
          <p:cNvPr id="7"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3934524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229599" cy="1143000"/>
          </a:xfrm>
        </p:spPr>
        <p:txBody>
          <a:bodyPr>
            <a:normAutofit/>
          </a:bodyPr>
          <a:lstStyle/>
          <a:p>
            <a:r>
              <a:rPr lang="en-ZA" sz="2600" b="1" dirty="0">
                <a:ea typeface="Tahoma" pitchFamily="34" charset="0"/>
              </a:rPr>
              <a:t>BUDGET ALLOCATION PER </a:t>
            </a:r>
            <a:r>
              <a:rPr lang="en-ZA" sz="2600" b="1" dirty="0" smtClean="0">
                <a:ea typeface="Tahoma" pitchFamily="34" charset="0"/>
              </a:rPr>
              <a:t>PROGRAMME</a:t>
            </a:r>
            <a:endParaRPr lang="en-ZA" sz="2600" b="1" dirty="0">
              <a:ea typeface="Tahoma" pitchFamily="34" charset="0"/>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38</a:t>
            </a:fld>
            <a:endParaRPr lang="en-US">
              <a:solidFill>
                <a:prstClr val="black">
                  <a:tint val="75000"/>
                </a:prstClr>
              </a:solidFill>
            </a:endParaRPr>
          </a:p>
        </p:txBody>
      </p:sp>
      <p:sp>
        <p:nvSpPr>
          <p:cNvPr id="5"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3364131071"/>
              </p:ext>
            </p:extLst>
          </p:nvPr>
        </p:nvGraphicFramePr>
        <p:xfrm>
          <a:off x="457200" y="1239384"/>
          <a:ext cx="11023600" cy="4724399"/>
        </p:xfrm>
        <a:graphic>
          <a:graphicData uri="http://schemas.openxmlformats.org/drawingml/2006/table">
            <a:tbl>
              <a:tblPr firstRow="1" bandRow="1">
                <a:tableStyleId>{5C22544A-7EE6-4342-B048-85BDC9FD1C3A}</a:tableStyleId>
              </a:tblPr>
              <a:tblGrid>
                <a:gridCol w="4712989"/>
                <a:gridCol w="2103537"/>
                <a:gridCol w="2103537"/>
                <a:gridCol w="2103537"/>
              </a:tblGrid>
              <a:tr h="511920">
                <a:tc>
                  <a:txBody>
                    <a:bodyPr/>
                    <a:lstStyle/>
                    <a:p>
                      <a:pPr algn="l" fontAlgn="t"/>
                      <a:r>
                        <a:rPr lang="en-US" sz="1800" b="1" u="none" strike="noStrike" kern="1200" dirty="0" err="1" smtClean="0">
                          <a:solidFill>
                            <a:schemeClr val="lt1"/>
                          </a:solidFill>
                          <a:effectLst/>
                          <a:latin typeface="+mn-lt"/>
                          <a:ea typeface="+mn-ea"/>
                          <a:cs typeface="+mn-cs"/>
                        </a:rPr>
                        <a:t>Programme</a:t>
                      </a:r>
                      <a:r>
                        <a:rPr lang="en-US" sz="1800" b="1" u="none" strike="noStrike" kern="1200" dirty="0" smtClean="0">
                          <a:solidFill>
                            <a:schemeClr val="lt1"/>
                          </a:solidFill>
                          <a:effectLst/>
                          <a:latin typeface="+mn-lt"/>
                          <a:ea typeface="+mn-ea"/>
                          <a:cs typeface="+mn-cs"/>
                        </a:rPr>
                        <a:t> Name</a:t>
                      </a:r>
                      <a:endParaRPr lang="en-US" sz="1800" b="1" u="none" strike="noStrike" kern="1200" dirty="0">
                        <a:solidFill>
                          <a:schemeClr val="lt1"/>
                        </a:solidFill>
                        <a:effectLst/>
                        <a:latin typeface="+mn-lt"/>
                        <a:ea typeface="+mn-ea"/>
                        <a:cs typeface="+mn-cs"/>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2018/19 </a:t>
                      </a:r>
                      <a:endParaRPr lang="en-US" sz="1800" b="1" i="0" u="none" strike="noStrike" dirty="0">
                        <a:solidFill>
                          <a:schemeClr val="bg1"/>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2019/20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ZA" sz="1800" u="none" strike="noStrike" dirty="0" smtClean="0">
                          <a:effectLst/>
                        </a:rPr>
                        <a:t>2020/21</a:t>
                      </a:r>
                      <a:endParaRPr lang="en-US" sz="1800" b="1" i="0" u="none" strike="noStrike" dirty="0">
                        <a:solidFill>
                          <a:srgbClr val="000000"/>
                        </a:solidFill>
                        <a:effectLst/>
                        <a:latin typeface="Calibri" pitchFamily="34" charset="0"/>
                      </a:endParaRPr>
                    </a:p>
                  </a:txBody>
                  <a:tcPr marL="4881" marR="4881" marT="4881" marB="0"/>
                </a:tc>
              </a:tr>
              <a:tr h="467345">
                <a:tc>
                  <a:txBody>
                    <a:bodyPr/>
                    <a:lstStyle/>
                    <a:p>
                      <a:pPr algn="l" fontAlgn="t"/>
                      <a:endParaRPr lang="en-US" sz="1800" b="0" i="0" u="none" strike="noStrike" dirty="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R'000 </a:t>
                      </a:r>
                      <a:endParaRPr lang="en-US" sz="1800" b="1" i="0" u="none" strike="noStrike" dirty="0">
                        <a:solidFill>
                          <a:schemeClr val="bg1"/>
                        </a:solidFill>
                        <a:effectLst/>
                        <a:latin typeface="Calibri" pitchFamily="34" charset="0"/>
                      </a:endParaRPr>
                    </a:p>
                  </a:txBody>
                  <a:tcPr marL="5089" marR="5089" marT="5089"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effectLst/>
                        </a:rPr>
                        <a:t> R'000 </a:t>
                      </a:r>
                      <a:endParaRPr lang="en-US" sz="1800" b="1" i="0" u="none" strike="noStrike" dirty="0" smtClean="0">
                        <a:solidFill>
                          <a:srgbClr val="000000"/>
                        </a:solidFill>
                        <a:effectLst/>
                        <a:latin typeface="Calibri" pitchFamily="34" charset="0"/>
                      </a:endParaRPr>
                    </a:p>
                  </a:txBody>
                  <a:tcPr marL="5089" marR="5089" marT="5089" marB="0"/>
                </a:tc>
              </a:tr>
              <a:tr h="466900">
                <a:tc>
                  <a:txBody>
                    <a:bodyPr/>
                    <a:lstStyle/>
                    <a:p>
                      <a:pPr algn="l" fontAlgn="t"/>
                      <a:r>
                        <a:rPr lang="en-ZA" sz="1800" u="none" strike="noStrike" dirty="0" smtClean="0">
                          <a:effectLst/>
                        </a:rPr>
                        <a:t>Administration</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u="none" strike="noStrike" kern="1200" dirty="0">
                          <a:solidFill>
                            <a:schemeClr val="dk1"/>
                          </a:solidFill>
                          <a:effectLst/>
                          <a:latin typeface="+mn-lt"/>
                          <a:ea typeface="+mn-ea"/>
                          <a:cs typeface="+mn-cs"/>
                        </a:rPr>
                        <a:t>               </a:t>
                      </a:r>
                      <a:r>
                        <a:rPr lang="en-ZA" sz="1800" u="none" strike="noStrike" kern="1200" dirty="0" smtClean="0">
                          <a:solidFill>
                            <a:schemeClr val="dk1"/>
                          </a:solidFill>
                          <a:effectLst/>
                          <a:latin typeface="+mn-lt"/>
                          <a:ea typeface="+mn-ea"/>
                          <a:cs typeface="+mn-cs"/>
                        </a:rPr>
                        <a:t>1,132,878 </a:t>
                      </a:r>
                      <a:endParaRPr lang="en-ZA"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ZA" sz="1800" u="none" strike="noStrike" kern="1200" dirty="0">
                          <a:solidFill>
                            <a:schemeClr val="dk1"/>
                          </a:solidFill>
                          <a:effectLst/>
                          <a:latin typeface="+mn-lt"/>
                          <a:ea typeface="+mn-ea"/>
                          <a:cs typeface="+mn-cs"/>
                        </a:rPr>
                        <a:t>             </a:t>
                      </a:r>
                      <a:r>
                        <a:rPr lang="en-ZA" sz="1800" u="none" strike="noStrike" kern="1200" dirty="0" smtClean="0">
                          <a:solidFill>
                            <a:schemeClr val="dk1"/>
                          </a:solidFill>
                          <a:effectLst/>
                          <a:latin typeface="+mn-lt"/>
                          <a:ea typeface="+mn-ea"/>
                          <a:cs typeface="+mn-cs"/>
                        </a:rPr>
                        <a:t>1,175,241 </a:t>
                      </a:r>
                      <a:endParaRPr lang="en-ZA"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ZA" sz="1800" u="none" strike="noStrike" kern="1200" dirty="0">
                          <a:solidFill>
                            <a:schemeClr val="dk1"/>
                          </a:solidFill>
                          <a:effectLst/>
                          <a:latin typeface="+mn-lt"/>
                          <a:ea typeface="+mn-ea"/>
                          <a:cs typeface="+mn-cs"/>
                        </a:rPr>
                        <a:t>    </a:t>
                      </a:r>
                      <a:r>
                        <a:rPr lang="en-ZA" sz="1800" u="none" strike="noStrike" kern="1200" dirty="0" smtClean="0">
                          <a:solidFill>
                            <a:schemeClr val="dk1"/>
                          </a:solidFill>
                          <a:effectLst/>
                          <a:latin typeface="+mn-lt"/>
                          <a:ea typeface="+mn-ea"/>
                          <a:cs typeface="+mn-cs"/>
                        </a:rPr>
                        <a:t>1,249,350 </a:t>
                      </a:r>
                      <a:endParaRPr lang="en-ZA" sz="1800" u="none" strike="noStrike" kern="1200" dirty="0">
                        <a:solidFill>
                          <a:schemeClr val="dk1"/>
                        </a:solidFill>
                        <a:effectLst/>
                        <a:latin typeface="+mn-lt"/>
                        <a:ea typeface="+mn-ea"/>
                        <a:cs typeface="+mn-cs"/>
                      </a:endParaRPr>
                    </a:p>
                  </a:txBody>
                  <a:tcPr marL="9525" marR="9525" marT="9525" marB="0"/>
                </a:tc>
              </a:tr>
              <a:tr h="466900">
                <a:tc>
                  <a:txBody>
                    <a:bodyPr/>
                    <a:lstStyle/>
                    <a:p>
                      <a:pPr algn="l" fontAlgn="t"/>
                      <a:r>
                        <a:rPr lang="en-ZA" sz="1800" u="none" strike="noStrike" dirty="0" smtClean="0">
                          <a:effectLst/>
                        </a:rPr>
                        <a:t>Real Estate Investment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u="none" strike="noStrike" kern="1200" dirty="0" smtClean="0">
                          <a:effectLst/>
                        </a:rPr>
                        <a:t>117,792</a:t>
                      </a:r>
                      <a:endParaRPr lang="en-US" sz="1800" b="0" i="0" u="none" strike="noStrike" kern="1200" dirty="0">
                        <a:solidFill>
                          <a:schemeClr val="bg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140,130</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149,041</a:t>
                      </a:r>
                      <a:endParaRPr lang="en-US" sz="1800" b="0" i="0" u="none" strike="noStrike" kern="1200" dirty="0">
                        <a:solidFill>
                          <a:srgbClr val="000000"/>
                        </a:solidFill>
                        <a:effectLst/>
                        <a:latin typeface="Calibri" pitchFamily="34" charset="0"/>
                        <a:ea typeface="+mn-ea"/>
                        <a:cs typeface="+mn-cs"/>
                      </a:endParaRPr>
                    </a:p>
                  </a:txBody>
                  <a:tcPr marL="0" marR="0" marT="0" marB="0"/>
                </a:tc>
              </a:tr>
              <a:tr h="466900">
                <a:tc>
                  <a:txBody>
                    <a:bodyPr/>
                    <a:lstStyle/>
                    <a:p>
                      <a:pPr algn="l" fontAlgn="t"/>
                      <a:r>
                        <a:rPr lang="en-ZA" sz="1800" u="none" strike="noStrike" dirty="0" smtClean="0">
                          <a:effectLst/>
                        </a:rPr>
                        <a:t>Construction Management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u="none" strike="noStrike" kern="1200" dirty="0" smtClean="0">
                          <a:solidFill>
                            <a:schemeClr val="dk1"/>
                          </a:solidFill>
                          <a:effectLst/>
                          <a:latin typeface="+mn-lt"/>
                          <a:ea typeface="+mn-ea"/>
                          <a:cs typeface="+mn-cs"/>
                        </a:rPr>
                        <a:t>318,240</a:t>
                      </a:r>
                      <a:endParaRPr lang="en-ZA"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ZA" sz="1800" u="none" strike="noStrike" kern="1200" dirty="0">
                          <a:solidFill>
                            <a:schemeClr val="dk1"/>
                          </a:solidFill>
                          <a:effectLst/>
                          <a:latin typeface="+mn-lt"/>
                          <a:ea typeface="+mn-ea"/>
                          <a:cs typeface="+mn-cs"/>
                        </a:rPr>
                        <a:t>              </a:t>
                      </a:r>
                      <a:r>
                        <a:rPr lang="en-ZA" sz="1800" u="none" strike="noStrike" kern="1200" dirty="0" smtClean="0">
                          <a:solidFill>
                            <a:schemeClr val="dk1"/>
                          </a:solidFill>
                          <a:effectLst/>
                          <a:latin typeface="+mn-lt"/>
                          <a:ea typeface="+mn-ea"/>
                          <a:cs typeface="+mn-cs"/>
                        </a:rPr>
                        <a:t>264,689 </a:t>
                      </a:r>
                      <a:endParaRPr lang="en-ZA"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ZA" sz="1800" u="none" strike="noStrike" kern="1200" dirty="0">
                          <a:solidFill>
                            <a:schemeClr val="dk1"/>
                          </a:solidFill>
                          <a:effectLst/>
                          <a:latin typeface="+mn-lt"/>
                          <a:ea typeface="+mn-ea"/>
                          <a:cs typeface="+mn-cs"/>
                        </a:rPr>
                        <a:t>              </a:t>
                      </a:r>
                      <a:r>
                        <a:rPr lang="en-ZA" sz="1800" u="none" strike="noStrike" kern="1200" dirty="0" smtClean="0">
                          <a:solidFill>
                            <a:schemeClr val="dk1"/>
                          </a:solidFill>
                          <a:effectLst/>
                          <a:latin typeface="+mn-lt"/>
                          <a:ea typeface="+mn-ea"/>
                          <a:cs typeface="+mn-cs"/>
                        </a:rPr>
                        <a:t>281,522 </a:t>
                      </a:r>
                      <a:endParaRPr lang="en-ZA" sz="1800" u="none" strike="noStrike" kern="1200" dirty="0">
                        <a:solidFill>
                          <a:schemeClr val="dk1"/>
                        </a:solidFill>
                        <a:effectLst/>
                        <a:latin typeface="+mn-lt"/>
                        <a:ea typeface="+mn-ea"/>
                        <a:cs typeface="+mn-cs"/>
                      </a:endParaRPr>
                    </a:p>
                  </a:txBody>
                  <a:tcPr marL="9525" marR="9525" marT="9525" marB="0"/>
                </a:tc>
              </a:tr>
              <a:tr h="466900">
                <a:tc>
                  <a:txBody>
                    <a:bodyPr/>
                    <a:lstStyle/>
                    <a:p>
                      <a:pPr algn="l" fontAlgn="t"/>
                      <a:r>
                        <a:rPr lang="en-ZA" sz="1800" u="none" strike="noStrike" dirty="0" smtClean="0">
                          <a:effectLst/>
                        </a:rPr>
                        <a:t>Real Estate Management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u="none" strike="noStrike" kern="1200" dirty="0" smtClean="0">
                          <a:effectLst/>
                        </a:rPr>
                        <a:t>10,475,283</a:t>
                      </a:r>
                      <a:endParaRPr lang="en-US" sz="1800" b="0" i="0" u="none" strike="noStrike" kern="1200" dirty="0">
                        <a:solidFill>
                          <a:schemeClr val="bg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11,003,849</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11,575,497</a:t>
                      </a:r>
                      <a:endParaRPr lang="en-US" sz="1800" b="0" i="0" u="none" strike="noStrike" kern="1200" dirty="0">
                        <a:solidFill>
                          <a:srgbClr val="000000"/>
                        </a:solidFill>
                        <a:effectLst/>
                        <a:latin typeface="Calibri" pitchFamily="34" charset="0"/>
                        <a:ea typeface="+mn-ea"/>
                        <a:cs typeface="+mn-cs"/>
                      </a:endParaRPr>
                    </a:p>
                  </a:txBody>
                  <a:tcPr marL="0" marR="0" marT="0" marB="0"/>
                </a:tc>
              </a:tr>
              <a:tr h="466900">
                <a:tc>
                  <a:txBody>
                    <a:bodyPr/>
                    <a:lstStyle/>
                    <a:p>
                      <a:pPr algn="l" fontAlgn="t"/>
                      <a:r>
                        <a:rPr lang="en-ZA" sz="1800" u="none" strike="noStrike" dirty="0" smtClean="0">
                          <a:effectLst/>
                        </a:rPr>
                        <a:t>Real Estate Information</a:t>
                      </a:r>
                      <a:r>
                        <a:rPr lang="en-ZA" sz="1800" u="none" strike="noStrike" baseline="0" dirty="0" smtClean="0">
                          <a:effectLst/>
                        </a:rPr>
                        <a:t> and Registry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108,862</a:t>
                      </a:r>
                      <a:endParaRPr lang="en-US" sz="1800" b="0" i="0" u="none" strike="noStrike" kern="1200" dirty="0">
                        <a:solidFill>
                          <a:schemeClr val="bg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115,859</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123,034</a:t>
                      </a:r>
                      <a:endParaRPr lang="en-US" sz="1800" b="0" i="0" u="none" strike="noStrike" kern="1200" dirty="0">
                        <a:solidFill>
                          <a:srgbClr val="000000"/>
                        </a:solidFill>
                        <a:effectLst/>
                        <a:latin typeface="Calibri" pitchFamily="34" charset="0"/>
                        <a:ea typeface="+mn-ea"/>
                        <a:cs typeface="+mn-cs"/>
                      </a:endParaRPr>
                    </a:p>
                  </a:txBody>
                  <a:tcPr marL="0" marR="0" marT="0" marB="0"/>
                </a:tc>
              </a:tr>
              <a:tr h="466900">
                <a:tc>
                  <a:txBody>
                    <a:bodyPr/>
                    <a:lstStyle/>
                    <a:p>
                      <a:pPr algn="l" fontAlgn="t"/>
                      <a:r>
                        <a:rPr lang="en-ZA" sz="1800" u="none" strike="noStrike" dirty="0" smtClean="0">
                          <a:effectLst/>
                        </a:rPr>
                        <a:t>Facilities Management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u="none" strike="noStrike" kern="1200" dirty="0" smtClean="0">
                          <a:effectLst/>
                        </a:rPr>
                        <a:t>3,268,175</a:t>
                      </a:r>
                      <a:endParaRPr lang="en-US" sz="1800" b="0" i="0" u="none" strike="noStrike" kern="1200" dirty="0">
                        <a:solidFill>
                          <a:schemeClr val="bg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3,012,460</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3,180,421</a:t>
                      </a:r>
                      <a:endParaRPr lang="en-US" sz="1800" b="0" i="0" u="none" strike="noStrike" kern="1200" dirty="0">
                        <a:solidFill>
                          <a:srgbClr val="000000"/>
                        </a:solidFill>
                        <a:effectLst/>
                        <a:latin typeface="Calibri" pitchFamily="34" charset="0"/>
                        <a:ea typeface="+mn-ea"/>
                        <a:cs typeface="+mn-cs"/>
                      </a:endParaRPr>
                    </a:p>
                  </a:txBody>
                  <a:tcPr marL="0" marR="0" marT="0" marB="0"/>
                </a:tc>
              </a:tr>
              <a:tr h="466900">
                <a:tc>
                  <a:txBody>
                    <a:bodyPr/>
                    <a:lstStyle/>
                    <a:p>
                      <a:pPr algn="l"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chemeClr val="bg1"/>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r>
              <a:tr h="476834">
                <a:tc>
                  <a:txBody>
                    <a:bodyPr/>
                    <a:lstStyle/>
                    <a:p>
                      <a:pPr algn="l" fontAlgn="t"/>
                      <a:r>
                        <a:rPr lang="en-US" sz="1800" b="1" u="none" strike="noStrike" dirty="0">
                          <a:effectLst/>
                        </a:rPr>
                        <a:t>Total</a:t>
                      </a:r>
                      <a:endParaRPr lang="en-US" sz="1800" b="1" i="0" u="none" strike="noStrike" dirty="0">
                        <a:solidFill>
                          <a:srgbClr val="000000"/>
                        </a:solidFill>
                        <a:effectLst/>
                        <a:latin typeface="Calibri" pitchFamily="34" charset="0"/>
                      </a:endParaRPr>
                    </a:p>
                  </a:txBody>
                  <a:tcPr marL="4881" marR="4881" marT="48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u="none" strike="noStrike" dirty="0">
                          <a:effectLst/>
                        </a:rPr>
                        <a:t>        </a:t>
                      </a:r>
                      <a:r>
                        <a:rPr lang="en-US" sz="1800" b="1" u="none" strike="noStrike" dirty="0" smtClean="0">
                          <a:effectLst/>
                        </a:rPr>
                        <a:t>15,436,248 </a:t>
                      </a:r>
                      <a:endParaRPr lang="en-US" sz="1800" b="1" i="0" u="none" strike="noStrike" dirty="0">
                        <a:solidFill>
                          <a:schemeClr val="bg1"/>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u="none" strike="noStrike" dirty="0">
                          <a:effectLst/>
                        </a:rPr>
                        <a:t>        </a:t>
                      </a:r>
                      <a:r>
                        <a:rPr lang="en-US" sz="1800" b="1" u="none" strike="noStrike" dirty="0" smtClean="0">
                          <a:effectLst/>
                        </a:rPr>
                        <a:t>15,712,228 </a:t>
                      </a:r>
                      <a:endParaRPr lang="en-US" sz="1800" b="1"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800" b="1" u="none" strike="noStrike" dirty="0">
                          <a:effectLst/>
                        </a:rPr>
                        <a:t>        </a:t>
                      </a:r>
                      <a:r>
                        <a:rPr lang="en-US" sz="1800" b="1" u="none" strike="noStrike" dirty="0" smtClean="0">
                          <a:effectLst/>
                        </a:rPr>
                        <a:t>16,558,865 </a:t>
                      </a:r>
                      <a:endParaRPr lang="en-US" sz="1800" b="1"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168401" y="5941371"/>
            <a:ext cx="8991600" cy="461665"/>
          </a:xfrm>
          <a:prstGeom prst="rect">
            <a:avLst/>
          </a:prstGeom>
          <a:noFill/>
        </p:spPr>
        <p:txBody>
          <a:bodyPr wrap="square" rtlCol="0">
            <a:spAutoFit/>
          </a:bodyPr>
          <a:lstStyle/>
          <a:p>
            <a:pPr algn="ctr">
              <a:spcAft>
                <a:spcPts val="1800"/>
              </a:spcAft>
            </a:pPr>
            <a:r>
              <a:rPr lang="en-ZA" sz="2400" i="1" dirty="0" smtClean="0">
                <a:solidFill>
                  <a:prstClr val="black"/>
                </a:solidFill>
              </a:rPr>
              <a:t>Includes recoverable municipal services</a:t>
            </a:r>
            <a:endParaRPr lang="en-ZA" i="1" dirty="0">
              <a:solidFill>
                <a:prstClr val="black"/>
              </a:solidFill>
            </a:endParaRPr>
          </a:p>
        </p:txBody>
      </p:sp>
    </p:spTree>
    <p:extLst>
      <p:ext uri="{BB962C8B-B14F-4D97-AF65-F5344CB8AC3E}">
        <p14:creationId xmlns:p14="http://schemas.microsoft.com/office/powerpoint/2010/main" val="3279589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10134600" cy="1143000"/>
          </a:xfrm>
        </p:spPr>
        <p:txBody>
          <a:bodyPr>
            <a:normAutofit/>
          </a:bodyPr>
          <a:lstStyle/>
          <a:p>
            <a:r>
              <a:rPr lang="en-ZA" sz="2600" b="1" dirty="0">
                <a:ea typeface="Tahoma" pitchFamily="34" charset="0"/>
              </a:rPr>
              <a:t>BUDGET ALLOCATION PER ECONOMIC CLASSIFICATION</a:t>
            </a: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39</a:t>
            </a:fld>
            <a:endParaRPr lang="en-US">
              <a:solidFill>
                <a:prstClr val="black">
                  <a:tint val="75000"/>
                </a:prstClr>
              </a:solidFill>
            </a:endParaRPr>
          </a:p>
        </p:txBody>
      </p:sp>
      <p:sp>
        <p:nvSpPr>
          <p:cNvPr id="5" name="Footer Placeholder 4"/>
          <p:cNvSpPr>
            <a:spLocks noGrp="1"/>
          </p:cNvSpPr>
          <p:nvPr>
            <p:ph type="ftr" sz="quarter" idx="4294967295"/>
          </p:nvPr>
        </p:nvSpPr>
        <p:spPr>
          <a:xfrm>
            <a:off x="4165601" y="6356356"/>
            <a:ext cx="3860800" cy="365125"/>
          </a:xfrm>
          <a:prstGeom prst="rect">
            <a:avLst/>
          </a:prstGeom>
        </p:spPr>
        <p:txBody>
          <a:bodyPr/>
          <a:lstStyle/>
          <a:p>
            <a:r>
              <a:rPr lang="en-US" smtClean="0">
                <a:solidFill>
                  <a:prstClr val="black">
                    <a:tint val="75000"/>
                  </a:prstClr>
                </a:solidFill>
              </a:rPr>
              <a:t>PMTE 2017/18 APP</a:t>
            </a:r>
            <a:endParaRPr lang="en-US">
              <a:solidFill>
                <a:prstClr val="black">
                  <a:tint val="75000"/>
                </a:prstClr>
              </a:solidFill>
            </a:endParaRPr>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2636689434"/>
              </p:ext>
            </p:extLst>
          </p:nvPr>
        </p:nvGraphicFramePr>
        <p:xfrm>
          <a:off x="381003" y="1219200"/>
          <a:ext cx="11201399" cy="5421371"/>
        </p:xfrm>
        <a:graphic>
          <a:graphicData uri="http://schemas.openxmlformats.org/drawingml/2006/table">
            <a:tbl>
              <a:tblPr firstRow="1" bandRow="1">
                <a:tableStyleId>{5C22544A-7EE6-4342-B048-85BDC9FD1C3A}</a:tableStyleId>
              </a:tblPr>
              <a:tblGrid>
                <a:gridCol w="5257799"/>
                <a:gridCol w="1981200"/>
                <a:gridCol w="1981200"/>
                <a:gridCol w="1981200"/>
              </a:tblGrid>
              <a:tr h="339707">
                <a:tc>
                  <a:txBody>
                    <a:bodyPr/>
                    <a:lstStyle/>
                    <a:p>
                      <a:endParaRPr lang="en-US" sz="2800" dirty="0">
                        <a:latin typeface="+mj-lt"/>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2018/19 </a:t>
                      </a:r>
                      <a:endParaRPr lang="en-US" sz="1800" b="1" i="0" u="none" strike="noStrike" dirty="0">
                        <a:solidFill>
                          <a:schemeClr val="bg1"/>
                        </a:solidFill>
                        <a:effectLst/>
                        <a:latin typeface="+mj-lt"/>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2019/20 </a:t>
                      </a:r>
                      <a:endParaRPr lang="en-US" sz="1800" b="1" i="0" u="none" strike="noStrike" dirty="0">
                        <a:solidFill>
                          <a:srgbClr val="000000"/>
                        </a:solidFill>
                        <a:effectLst/>
                        <a:latin typeface="+mj-lt"/>
                      </a:endParaRPr>
                    </a:p>
                  </a:txBody>
                  <a:tcPr marL="4881" marR="4881" marT="4881" marB="0"/>
                </a:tc>
                <a:tc>
                  <a:txBody>
                    <a:bodyPr/>
                    <a:lstStyle/>
                    <a:p>
                      <a:pPr algn="ctr" fontAlgn="t"/>
                      <a:r>
                        <a:rPr lang="en-ZA" sz="1800" u="none" strike="noStrike" dirty="0" smtClean="0">
                          <a:effectLst/>
                        </a:rPr>
                        <a:t>2020/21</a:t>
                      </a:r>
                      <a:endParaRPr lang="en-US" sz="1800" b="1" i="0" u="none" strike="noStrike" dirty="0">
                        <a:solidFill>
                          <a:srgbClr val="000000"/>
                        </a:solidFill>
                        <a:effectLst/>
                        <a:latin typeface="+mj-lt"/>
                      </a:endParaRPr>
                    </a:p>
                  </a:txBody>
                  <a:tcPr marL="4881" marR="4881" marT="4881" marB="0"/>
                </a:tc>
              </a:tr>
              <a:tr h="361196">
                <a:tc>
                  <a:txBody>
                    <a:bodyPr/>
                    <a:lstStyle/>
                    <a:p>
                      <a:pPr marL="0" algn="l" defTabSz="914400" rtl="0" eaLnBrk="1" fontAlgn="t" latinLnBrk="0" hangingPunct="1"/>
                      <a:r>
                        <a:rPr lang="en-ZA" sz="1800" b="1" u="none" strike="noStrike" kern="1200" dirty="0" smtClean="0">
                          <a:effectLst/>
                        </a:rPr>
                        <a:t>Current</a:t>
                      </a:r>
                      <a:endParaRPr lang="en-US" sz="1800" b="1" i="0" u="none" strike="noStrike" kern="1200" dirty="0">
                        <a:solidFill>
                          <a:srgbClr val="000000"/>
                        </a:solidFill>
                        <a:effectLst/>
                        <a:latin typeface="+mj-lt"/>
                        <a:ea typeface="+mn-ea"/>
                        <a:cs typeface="+mn-cs"/>
                      </a:endParaRPr>
                    </a:p>
                  </a:txBody>
                  <a:tcPr marL="4881" marR="4881" marT="4881" marB="0" anchor="ctr"/>
                </a:tc>
                <a:tc>
                  <a:txBody>
                    <a:bodyPr/>
                    <a:lstStyle/>
                    <a:p>
                      <a:pPr algn="ctr" fontAlgn="t"/>
                      <a:r>
                        <a:rPr lang="en-US" sz="1800" b="1" u="none" strike="noStrike" dirty="0">
                          <a:effectLst/>
                        </a:rPr>
                        <a:t> R'000 </a:t>
                      </a:r>
                      <a:endParaRPr lang="en-US" sz="1800" b="1" i="0" u="none" strike="noStrike" dirty="0">
                        <a:solidFill>
                          <a:schemeClr val="bg1"/>
                        </a:solidFill>
                        <a:effectLst/>
                        <a:latin typeface="+mj-lt"/>
                      </a:endParaRPr>
                    </a:p>
                  </a:txBody>
                  <a:tcPr marL="5089" marR="5089" marT="5089"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mj-lt"/>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effectLst/>
                        </a:rPr>
                        <a:t> R'000 </a:t>
                      </a:r>
                      <a:endParaRPr lang="en-US" sz="1800" b="1" i="0" u="none" strike="noStrike" dirty="0" smtClean="0">
                        <a:solidFill>
                          <a:srgbClr val="000000"/>
                        </a:solidFill>
                        <a:effectLst/>
                        <a:latin typeface="+mj-lt"/>
                      </a:endParaRPr>
                    </a:p>
                  </a:txBody>
                  <a:tcPr marL="5089" marR="5089" marT="5089" marB="0"/>
                </a:tc>
              </a:tr>
              <a:tr h="249759">
                <a:tc>
                  <a:txBody>
                    <a:bodyPr/>
                    <a:lstStyle/>
                    <a:p>
                      <a:pPr algn="l" fontAlgn="t"/>
                      <a:r>
                        <a:rPr lang="en-US" sz="1800" u="none" strike="noStrike" dirty="0">
                          <a:effectLst/>
                        </a:rPr>
                        <a:t>Cleaning &amp; Gardening</a:t>
                      </a:r>
                      <a:endParaRPr lang="en-US" sz="1800" b="0" i="0" u="none" strike="noStrike" dirty="0">
                        <a:solidFill>
                          <a:srgbClr val="000000"/>
                        </a:solidFill>
                        <a:effectLst/>
                        <a:latin typeface="+mj-lt"/>
                      </a:endParaRPr>
                    </a:p>
                  </a:txBody>
                  <a:tcPr marL="4881" marR="4881" marT="4881" marB="0"/>
                </a:tc>
                <a:tc>
                  <a:txBody>
                    <a:bodyPr/>
                    <a:lstStyle/>
                    <a:p>
                      <a:pPr algn="r" rtl="0" fontAlgn="t"/>
                      <a:r>
                        <a:rPr lang="en-US" sz="1600" u="none" strike="noStrike" dirty="0" smtClean="0">
                          <a:effectLst/>
                        </a:rPr>
                        <a:t>292,229</a:t>
                      </a:r>
                      <a:endParaRPr lang="en-US" sz="1600" b="0" i="0" u="none" strike="noStrike" dirty="0">
                        <a:solidFill>
                          <a:schemeClr val="bg1"/>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dk1"/>
                          </a:solidFill>
                          <a:effectLst/>
                          <a:latin typeface="+mn-lt"/>
                        </a:rPr>
                        <a:t>308,594</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dk1"/>
                          </a:solidFill>
                          <a:effectLst/>
                          <a:latin typeface="+mn-lt"/>
                        </a:rPr>
                        <a:t>325,566</a:t>
                      </a:r>
                      <a:endParaRPr lang="en-US" sz="1600" b="0" i="0" u="none" strike="noStrike" dirty="0">
                        <a:solidFill>
                          <a:srgbClr val="000000"/>
                        </a:solidFill>
                        <a:effectLst/>
                        <a:latin typeface="Calibri" panose="020F0502020204030204" pitchFamily="34" charset="0"/>
                      </a:endParaRPr>
                    </a:p>
                  </a:txBody>
                  <a:tcPr marL="9525" marR="9525" marT="9525" marB="0"/>
                </a:tc>
              </a:tr>
              <a:tr h="249759">
                <a:tc>
                  <a:txBody>
                    <a:bodyPr/>
                    <a:lstStyle/>
                    <a:p>
                      <a:pPr algn="l" fontAlgn="t"/>
                      <a:r>
                        <a:rPr lang="en-US" sz="1800" u="none" strike="noStrike" dirty="0">
                          <a:effectLst/>
                        </a:rPr>
                        <a:t>Property Rates</a:t>
                      </a:r>
                      <a:endParaRPr lang="en-US" sz="1800" b="0" i="0" u="none" strike="noStrike" dirty="0">
                        <a:solidFill>
                          <a:srgbClr val="000000"/>
                        </a:solidFill>
                        <a:effectLst/>
                        <a:latin typeface="+mj-lt"/>
                      </a:endParaRPr>
                    </a:p>
                  </a:txBody>
                  <a:tcPr marL="4881" marR="4881" marT="4881" marB="0"/>
                </a:tc>
                <a:tc>
                  <a:txBody>
                    <a:bodyPr/>
                    <a:lstStyle/>
                    <a:p>
                      <a:pPr algn="r" rtl="0" fontAlgn="t"/>
                      <a:r>
                        <a:rPr lang="en-US" sz="1600" u="none" strike="noStrike" dirty="0" smtClean="0">
                          <a:effectLst/>
                        </a:rPr>
                        <a:t>1,405,571</a:t>
                      </a:r>
                      <a:endParaRPr lang="en-US" sz="1600" b="0" i="0" u="none" strike="noStrike" dirty="0">
                        <a:solidFill>
                          <a:schemeClr val="bg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effectLst/>
                        </a:rPr>
                        <a:t>1,518,017</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effectLst/>
                        </a:rPr>
                        <a:t>1,639,458</a:t>
                      </a:r>
                      <a:endParaRPr lang="en-US" sz="1600" b="0" i="0" u="none" strike="noStrike" dirty="0">
                        <a:solidFill>
                          <a:srgbClr val="000000"/>
                        </a:solidFill>
                        <a:effectLst/>
                        <a:latin typeface="Calibri" panose="020F0502020204030204" pitchFamily="34" charset="0"/>
                      </a:endParaRPr>
                    </a:p>
                  </a:txBody>
                  <a:tcPr marL="9525" marR="9525" marT="9525" marB="0"/>
                </a:tc>
              </a:tr>
              <a:tr h="249759">
                <a:tc>
                  <a:txBody>
                    <a:bodyPr/>
                    <a:lstStyle/>
                    <a:p>
                      <a:pPr algn="l" fontAlgn="t"/>
                      <a:r>
                        <a:rPr lang="en-US" sz="1800" u="none" strike="noStrike" baseline="0" dirty="0" smtClean="0">
                          <a:effectLst/>
                        </a:rPr>
                        <a:t>Repair</a:t>
                      </a:r>
                      <a:endParaRPr lang="en-US" sz="1800" b="0" i="0" u="none" strike="noStrike" dirty="0">
                        <a:solidFill>
                          <a:srgbClr val="000000"/>
                        </a:solidFill>
                        <a:effectLst/>
                        <a:latin typeface="+mj-lt"/>
                      </a:endParaRPr>
                    </a:p>
                  </a:txBody>
                  <a:tcPr marL="4881" marR="4881" marT="4881" marB="0"/>
                </a:tc>
                <a:tc>
                  <a:txBody>
                    <a:bodyPr/>
                    <a:lstStyle/>
                    <a:p>
                      <a:pPr algn="r" rtl="0" fontAlgn="t"/>
                      <a:r>
                        <a:rPr lang="en-US" sz="1600" u="none" strike="noStrike" dirty="0" smtClean="0">
                          <a:effectLst/>
                        </a:rPr>
                        <a:t>1,267,844</a:t>
                      </a:r>
                      <a:endParaRPr lang="en-US" sz="1600" b="0" i="0" u="none" strike="noStrike" dirty="0">
                        <a:solidFill>
                          <a:schemeClr val="bg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effectLst/>
                        </a:rPr>
                        <a:t>1,001,696</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effectLst/>
                        </a:rPr>
                        <a:t>1,056,790</a:t>
                      </a:r>
                      <a:endParaRPr lang="en-US" sz="1600" b="0" i="0" u="none" strike="noStrike" dirty="0">
                        <a:solidFill>
                          <a:srgbClr val="000000"/>
                        </a:solidFill>
                        <a:effectLst/>
                        <a:latin typeface="Calibri" panose="020F0502020204030204" pitchFamily="34" charset="0"/>
                      </a:endParaRPr>
                    </a:p>
                  </a:txBody>
                  <a:tcPr marL="9525" marR="9525" marT="9525" marB="0"/>
                </a:tc>
              </a:tr>
              <a:tr h="249759">
                <a:tc>
                  <a:txBody>
                    <a:bodyPr/>
                    <a:lstStyle/>
                    <a:p>
                      <a:pPr algn="l" fontAlgn="t"/>
                      <a:r>
                        <a:rPr lang="en-US" sz="1800" u="none" strike="noStrike" dirty="0" smtClean="0">
                          <a:effectLst/>
                        </a:rPr>
                        <a:t>Maintenance</a:t>
                      </a:r>
                      <a:endParaRPr lang="en-US" sz="1800" b="0" i="0" u="none" strike="noStrike" dirty="0">
                        <a:solidFill>
                          <a:srgbClr val="000000"/>
                        </a:solidFill>
                        <a:effectLst/>
                        <a:latin typeface="+mj-lt"/>
                      </a:endParaRPr>
                    </a:p>
                  </a:txBody>
                  <a:tcPr marL="4881" marR="4881" marT="4881" marB="0"/>
                </a:tc>
                <a:tc>
                  <a:txBody>
                    <a:bodyPr/>
                    <a:lstStyle/>
                    <a:p>
                      <a:pPr algn="r" rtl="0" fontAlgn="t"/>
                      <a:r>
                        <a:rPr lang="en-US" sz="1600" b="0" i="0" u="none" strike="noStrike" dirty="0" smtClean="0">
                          <a:solidFill>
                            <a:schemeClr val="dk1"/>
                          </a:solidFill>
                          <a:effectLst/>
                          <a:latin typeface="+mn-lt"/>
                        </a:rPr>
                        <a:t>1,361,252</a:t>
                      </a:r>
                      <a:endParaRPr lang="en-US" sz="1600" b="0" i="0" u="none" strike="noStrike" dirty="0">
                        <a:solidFill>
                          <a:schemeClr val="bg1"/>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dk1"/>
                          </a:solidFill>
                          <a:effectLst/>
                          <a:latin typeface="+mn-lt"/>
                        </a:rPr>
                        <a:t>1,437,482</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effectLst/>
                        </a:rPr>
                        <a:t>1,516,543</a:t>
                      </a:r>
                      <a:endParaRPr lang="en-US" sz="1600" b="0" i="0" u="none" strike="noStrike" dirty="0">
                        <a:solidFill>
                          <a:srgbClr val="000000"/>
                        </a:solidFill>
                        <a:effectLst/>
                        <a:latin typeface="Calibri" panose="020F0502020204030204" pitchFamily="34" charset="0"/>
                      </a:endParaRPr>
                    </a:p>
                  </a:txBody>
                  <a:tcPr marL="9525" marR="9525" marT="9525" marB="0"/>
                </a:tc>
              </a:tr>
              <a:tr h="249759">
                <a:tc>
                  <a:txBody>
                    <a:bodyPr/>
                    <a:lstStyle/>
                    <a:p>
                      <a:pPr algn="l" fontAlgn="t"/>
                      <a:r>
                        <a:rPr lang="en-ZA" sz="1800" u="none" strike="noStrike" dirty="0" smtClean="0">
                          <a:solidFill>
                            <a:schemeClr val="tx1"/>
                          </a:solidFill>
                          <a:effectLst/>
                        </a:rPr>
                        <a:t>Compensation</a:t>
                      </a:r>
                      <a:r>
                        <a:rPr lang="en-ZA" sz="1800" u="none" strike="noStrike" baseline="0" dirty="0" smtClean="0">
                          <a:solidFill>
                            <a:schemeClr val="tx1"/>
                          </a:solidFill>
                          <a:effectLst/>
                        </a:rPr>
                        <a:t> of Employees</a:t>
                      </a:r>
                      <a:endParaRPr lang="en-US" sz="1800" b="0" i="0" u="none" strike="noStrike" dirty="0">
                        <a:solidFill>
                          <a:schemeClr val="tx1"/>
                        </a:solidFill>
                        <a:effectLst/>
                        <a:latin typeface="+mj-lt"/>
                      </a:endParaRPr>
                    </a:p>
                  </a:txBody>
                  <a:tcPr marL="4881" marR="4881" marT="4881" marB="0"/>
                </a:tc>
                <a:tc>
                  <a:txBody>
                    <a:bodyPr/>
                    <a:lstStyle/>
                    <a:p>
                      <a:pPr algn="r" rtl="0" fontAlgn="t"/>
                      <a:r>
                        <a:rPr lang="en-US" sz="1600" u="none" strike="noStrike" dirty="0" smtClean="0">
                          <a:solidFill>
                            <a:schemeClr val="tx1"/>
                          </a:solidFill>
                          <a:effectLst/>
                        </a:rPr>
                        <a:t>1,593,057</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solidFill>
                            <a:schemeClr val="tx1"/>
                          </a:solidFill>
                          <a:effectLst/>
                        </a:rPr>
                        <a:t>1,698,200</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solidFill>
                            <a:schemeClr val="tx1"/>
                          </a:solidFill>
                          <a:effectLst/>
                        </a:rPr>
                        <a:t>1,808,582</a:t>
                      </a:r>
                      <a:endParaRPr lang="en-US" sz="1600" b="0" i="0" u="none" strike="noStrike" dirty="0">
                        <a:solidFill>
                          <a:schemeClr val="tx1"/>
                        </a:solidFill>
                        <a:effectLst/>
                        <a:latin typeface="Calibri" panose="020F0502020204030204" pitchFamily="34" charset="0"/>
                      </a:endParaRPr>
                    </a:p>
                  </a:txBody>
                  <a:tcPr marL="9525" marR="9525" marT="9525" marB="0"/>
                </a:tc>
              </a:tr>
              <a:tr h="249759">
                <a:tc>
                  <a:txBody>
                    <a:bodyPr/>
                    <a:lstStyle/>
                    <a:p>
                      <a:pPr algn="l" fontAlgn="t"/>
                      <a:r>
                        <a:rPr lang="en-US" sz="1800" u="none" strike="noStrike" dirty="0" smtClean="0">
                          <a:solidFill>
                            <a:schemeClr val="tx1"/>
                          </a:solidFill>
                          <a:effectLst/>
                        </a:rPr>
                        <a:t>Admin Goods </a:t>
                      </a:r>
                      <a:r>
                        <a:rPr lang="en-US" sz="1800" u="none" strike="noStrike" dirty="0">
                          <a:solidFill>
                            <a:schemeClr val="tx1"/>
                          </a:solidFill>
                          <a:effectLst/>
                        </a:rPr>
                        <a:t>&amp; </a:t>
                      </a:r>
                      <a:r>
                        <a:rPr lang="en-US" sz="1800" u="none" strike="noStrike" dirty="0" smtClean="0">
                          <a:solidFill>
                            <a:schemeClr val="tx1"/>
                          </a:solidFill>
                          <a:effectLst/>
                        </a:rPr>
                        <a:t>Services</a:t>
                      </a:r>
                      <a:endParaRPr lang="en-US" sz="1800" b="0" i="0" u="none" strike="noStrike" dirty="0">
                        <a:solidFill>
                          <a:schemeClr val="tx1"/>
                        </a:solidFill>
                        <a:effectLst/>
                        <a:latin typeface="+mj-lt"/>
                      </a:endParaRPr>
                    </a:p>
                  </a:txBody>
                  <a:tcPr marL="4881" marR="4881" marT="4881" marB="0"/>
                </a:tc>
                <a:tc>
                  <a:txBody>
                    <a:bodyPr/>
                    <a:lstStyle/>
                    <a:p>
                      <a:pPr algn="r" rtl="0" fontAlgn="t"/>
                      <a:r>
                        <a:rPr lang="en-ZA" sz="1600" b="0" i="0" u="none" strike="noStrike" dirty="0" smtClean="0">
                          <a:solidFill>
                            <a:schemeClr val="tx1"/>
                          </a:solidFill>
                          <a:effectLst/>
                          <a:latin typeface="+mn-lt"/>
                        </a:rPr>
                        <a:t>323,245</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tx1"/>
                          </a:solidFill>
                          <a:effectLst/>
                          <a:latin typeface="+mn-lt"/>
                        </a:rPr>
                        <a:t>344,150</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tx1"/>
                          </a:solidFill>
                          <a:effectLst/>
                          <a:latin typeface="+mn-lt"/>
                        </a:rPr>
                        <a:t>362,828</a:t>
                      </a:r>
                      <a:endParaRPr lang="en-US" sz="1600" b="0" i="0" u="none" strike="noStrike" dirty="0">
                        <a:solidFill>
                          <a:schemeClr val="tx1"/>
                        </a:solidFill>
                        <a:effectLst/>
                        <a:latin typeface="Calibri" panose="020F0502020204030204" pitchFamily="34" charset="0"/>
                      </a:endParaRPr>
                    </a:p>
                  </a:txBody>
                  <a:tcPr marL="9525" marR="9525" marT="9525" marB="0"/>
                </a:tc>
              </a:tr>
              <a:tr h="249759">
                <a:tc>
                  <a:txBody>
                    <a:bodyPr/>
                    <a:lstStyle/>
                    <a:p>
                      <a:pPr algn="l" fontAlgn="t"/>
                      <a:r>
                        <a:rPr lang="en-US" sz="1800" u="none" strike="noStrike" dirty="0">
                          <a:solidFill>
                            <a:schemeClr val="tx1"/>
                          </a:solidFill>
                          <a:effectLst/>
                        </a:rPr>
                        <a:t>Turnaround</a:t>
                      </a:r>
                      <a:endParaRPr lang="en-US" sz="1800" b="0" i="0" u="none" strike="noStrike" dirty="0">
                        <a:solidFill>
                          <a:schemeClr val="tx1"/>
                        </a:solidFill>
                        <a:effectLst/>
                        <a:latin typeface="+mj-lt"/>
                      </a:endParaRPr>
                    </a:p>
                  </a:txBody>
                  <a:tcPr marL="4881" marR="4881" marT="4881" marB="0"/>
                </a:tc>
                <a:tc>
                  <a:txBody>
                    <a:bodyPr/>
                    <a:lstStyle/>
                    <a:p>
                      <a:pPr algn="r" rtl="0" fontAlgn="t"/>
                      <a:r>
                        <a:rPr lang="en-US" sz="1600" b="0" i="0" u="none" strike="noStrike" dirty="0" smtClean="0">
                          <a:solidFill>
                            <a:schemeClr val="tx1"/>
                          </a:solidFill>
                          <a:effectLst/>
                          <a:latin typeface="+mn-lt"/>
                        </a:rPr>
                        <a:t>200,000</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tx1"/>
                          </a:solidFill>
                          <a:effectLst/>
                          <a:latin typeface="Calibri" panose="020F0502020204030204" pitchFamily="34" charset="0"/>
                        </a:rPr>
                        <a:t>-</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tx1"/>
                          </a:solidFill>
                          <a:effectLst/>
                          <a:latin typeface="Calibri" panose="020F0502020204030204" pitchFamily="34" charset="0"/>
                        </a:rPr>
                        <a:t>-</a:t>
                      </a:r>
                      <a:endParaRPr lang="en-US" sz="1600" b="0" i="0" u="none" strike="noStrike" dirty="0">
                        <a:solidFill>
                          <a:schemeClr val="tx1"/>
                        </a:solidFill>
                        <a:effectLst/>
                        <a:latin typeface="Calibri" panose="020F0502020204030204" pitchFamily="34" charset="0"/>
                      </a:endParaRPr>
                    </a:p>
                  </a:txBody>
                  <a:tcPr marL="9525" marR="9525" marT="9525" marB="0"/>
                </a:tc>
              </a:tr>
              <a:tr h="24975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smtClean="0">
                          <a:solidFill>
                            <a:schemeClr val="tx1"/>
                          </a:solidFill>
                          <a:effectLst/>
                        </a:rPr>
                        <a:t>Municipal services recoverable</a:t>
                      </a:r>
                      <a:endParaRPr lang="en-US" sz="1800" b="0" i="0" u="none" strike="noStrike" kern="1200" dirty="0" smtClean="0">
                        <a:solidFill>
                          <a:schemeClr val="tx1"/>
                        </a:solidFill>
                        <a:effectLst/>
                        <a:latin typeface="+mn-lt"/>
                        <a:ea typeface="+mn-ea"/>
                        <a:cs typeface="+mn-cs"/>
                      </a:endParaRPr>
                    </a:p>
                  </a:txBody>
                  <a:tcPr marL="4881" marR="4881" marT="4881" marB="0"/>
                </a:tc>
                <a:tc>
                  <a:txBody>
                    <a:bodyPr/>
                    <a:lstStyle/>
                    <a:p>
                      <a:pPr marL="0" algn="r" defTabSz="914400" rtl="0" eaLnBrk="1" fontAlgn="t" latinLnBrk="0" hangingPunct="1"/>
                      <a:r>
                        <a:rPr lang="en-US" sz="1600" u="none" strike="noStrike" kern="1200" dirty="0">
                          <a:solidFill>
                            <a:schemeClr val="tx1"/>
                          </a:solidFill>
                          <a:effectLst/>
                        </a:rPr>
                        <a:t>          </a:t>
                      </a:r>
                      <a:r>
                        <a:rPr lang="en-US" sz="1600" u="none" strike="noStrike" kern="1200" dirty="0" smtClean="0">
                          <a:solidFill>
                            <a:schemeClr val="tx1"/>
                          </a:solidFill>
                          <a:effectLst/>
                        </a:rPr>
                        <a:t>3,692,659 </a:t>
                      </a:r>
                      <a:endParaRPr lang="en-US" sz="1600" b="0" i="0" u="none" strike="noStrike" kern="1200" dirty="0">
                        <a:solidFill>
                          <a:schemeClr val="tx1"/>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t" latinLnBrk="0" hangingPunct="1"/>
                      <a:r>
                        <a:rPr lang="en-US" sz="1600" u="none" strike="noStrike" kern="1200" dirty="0">
                          <a:solidFill>
                            <a:schemeClr val="tx1"/>
                          </a:solidFill>
                          <a:effectLst/>
                        </a:rPr>
                        <a:t>          </a:t>
                      </a:r>
                      <a:r>
                        <a:rPr lang="en-US" sz="1600" u="none" strike="noStrike" kern="1200" dirty="0" smtClean="0">
                          <a:solidFill>
                            <a:schemeClr val="tx1"/>
                          </a:solidFill>
                          <a:effectLst/>
                        </a:rPr>
                        <a:t>3,679,668 </a:t>
                      </a:r>
                      <a:endParaRPr lang="en-US" sz="1600" b="0" i="0" u="none" strike="noStrike" kern="1200" dirty="0">
                        <a:solidFill>
                          <a:schemeClr val="tx1"/>
                        </a:solidFill>
                        <a:effectLst/>
                        <a:latin typeface="Calibri" panose="020F0502020204030204" pitchFamily="34" charset="0"/>
                        <a:ea typeface="+mn-ea"/>
                        <a:cs typeface="+mn-cs"/>
                      </a:endParaRPr>
                    </a:p>
                  </a:txBody>
                  <a:tcPr marL="9525" marR="9525" marT="9525" marB="0"/>
                </a:tc>
                <a:tc>
                  <a:txBody>
                    <a:bodyPr/>
                    <a:lstStyle/>
                    <a:p>
                      <a:pPr marL="0" algn="r" defTabSz="914400" rtl="0" eaLnBrk="1" fontAlgn="t" latinLnBrk="0" hangingPunct="1"/>
                      <a:r>
                        <a:rPr lang="en-US" sz="1600" u="none" strike="noStrike" kern="1200" dirty="0">
                          <a:solidFill>
                            <a:schemeClr val="tx1"/>
                          </a:solidFill>
                          <a:effectLst/>
                        </a:rPr>
                        <a:t>          </a:t>
                      </a:r>
                      <a:r>
                        <a:rPr lang="en-US" sz="1600" u="none" strike="noStrike" kern="1200" dirty="0" smtClean="0">
                          <a:solidFill>
                            <a:schemeClr val="tx1"/>
                          </a:solidFill>
                          <a:effectLst/>
                        </a:rPr>
                        <a:t>3,666,723 </a:t>
                      </a:r>
                      <a:endParaRPr lang="en-US" sz="1600" b="0" i="0" u="none" strike="noStrike" kern="1200" dirty="0">
                        <a:solidFill>
                          <a:schemeClr val="tx1"/>
                        </a:solidFill>
                        <a:effectLst/>
                        <a:latin typeface="Calibri" panose="020F0502020204030204" pitchFamily="34" charset="0"/>
                        <a:ea typeface="+mn-ea"/>
                        <a:cs typeface="+mn-cs"/>
                      </a:endParaRPr>
                    </a:p>
                  </a:txBody>
                  <a:tcPr marL="9525" marR="9525" marT="9525" marB="0"/>
                </a:tc>
              </a:tr>
              <a:tr h="249759">
                <a:tc>
                  <a:txBody>
                    <a:bodyPr/>
                    <a:lstStyle/>
                    <a:p>
                      <a:pPr algn="l" fontAlgn="t"/>
                      <a:r>
                        <a:rPr lang="en-US" sz="1800" u="none" strike="noStrike" dirty="0">
                          <a:solidFill>
                            <a:schemeClr val="tx1"/>
                          </a:solidFill>
                          <a:effectLst/>
                        </a:rPr>
                        <a:t>Municipal services </a:t>
                      </a:r>
                      <a:r>
                        <a:rPr lang="en-US" sz="1800" u="none" strike="noStrike" dirty="0" smtClean="0">
                          <a:solidFill>
                            <a:schemeClr val="tx1"/>
                          </a:solidFill>
                          <a:effectLst/>
                        </a:rPr>
                        <a:t>non-recoverable</a:t>
                      </a:r>
                      <a:endParaRPr lang="en-US" sz="1800" b="0" i="0" u="none" strike="noStrike" dirty="0">
                        <a:solidFill>
                          <a:schemeClr val="tx1"/>
                        </a:solidFill>
                        <a:effectLst/>
                        <a:latin typeface="+mj-lt"/>
                      </a:endParaRPr>
                    </a:p>
                  </a:txBody>
                  <a:tcPr marL="4881" marR="4881" marT="4881" marB="0"/>
                </a:tc>
                <a:tc>
                  <a:txBody>
                    <a:bodyPr/>
                    <a:lstStyle/>
                    <a:p>
                      <a:pPr algn="r" rtl="0" fontAlgn="t"/>
                      <a:r>
                        <a:rPr lang="en-US" sz="1600" u="none" strike="noStrike" dirty="0" smtClean="0">
                          <a:solidFill>
                            <a:schemeClr val="tx1"/>
                          </a:solidFill>
                          <a:effectLst/>
                        </a:rPr>
                        <a:t>384,895</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b="0" i="0" u="none" strike="noStrike" dirty="0" smtClean="0">
                          <a:solidFill>
                            <a:schemeClr val="tx1"/>
                          </a:solidFill>
                          <a:effectLst/>
                          <a:latin typeface="+mn-lt"/>
                        </a:rPr>
                        <a:t>415,686</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solidFill>
                            <a:schemeClr val="tx1"/>
                          </a:solidFill>
                          <a:effectLst/>
                        </a:rPr>
                        <a:t>448,941</a:t>
                      </a:r>
                      <a:endParaRPr lang="en-US" sz="1600" b="0" i="0" u="none" strike="noStrike" dirty="0">
                        <a:solidFill>
                          <a:schemeClr val="tx1"/>
                        </a:solidFill>
                        <a:effectLst/>
                        <a:latin typeface="Calibri" panose="020F0502020204030204" pitchFamily="34" charset="0"/>
                      </a:endParaRPr>
                    </a:p>
                  </a:txBody>
                  <a:tcPr marL="9525" marR="9525" marT="9525" marB="0"/>
                </a:tc>
              </a:tr>
              <a:tr h="249759">
                <a:tc>
                  <a:txBody>
                    <a:bodyPr/>
                    <a:lstStyle/>
                    <a:p>
                      <a:pPr algn="l" fontAlgn="t"/>
                      <a:r>
                        <a:rPr lang="en-US" sz="1800" u="none" strike="noStrike" dirty="0" smtClean="0">
                          <a:solidFill>
                            <a:schemeClr val="tx1"/>
                          </a:solidFill>
                          <a:effectLst/>
                        </a:rPr>
                        <a:t>Operating Leases</a:t>
                      </a:r>
                      <a:endParaRPr lang="en-US" sz="1800" b="0" i="0" u="none" strike="noStrike" dirty="0">
                        <a:solidFill>
                          <a:schemeClr val="tx1"/>
                        </a:solidFill>
                        <a:effectLst/>
                        <a:latin typeface="+mj-lt"/>
                      </a:endParaRPr>
                    </a:p>
                  </a:txBody>
                  <a:tcPr marL="4881" marR="4881" marT="4881" marB="0"/>
                </a:tc>
                <a:tc>
                  <a:txBody>
                    <a:bodyPr/>
                    <a:lstStyle/>
                    <a:p>
                      <a:pPr algn="r" rtl="0" fontAlgn="t"/>
                      <a:r>
                        <a:rPr lang="en-US" sz="1600" u="none" strike="noStrike" dirty="0" smtClean="0">
                          <a:solidFill>
                            <a:schemeClr val="tx1"/>
                          </a:solidFill>
                          <a:effectLst/>
                        </a:rPr>
                        <a:t>4,915,496</a:t>
                      </a:r>
                      <a:endParaRPr lang="en-US" sz="1600" b="0" i="0" u="none" strike="noStrike" dirty="0">
                        <a:solidFill>
                          <a:schemeClr val="tx1"/>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r>
                        <a:rPr lang="en-US" sz="1600" b="0" i="0" u="none" strike="noStrike" dirty="0" smtClean="0">
                          <a:solidFill>
                            <a:schemeClr val="tx1"/>
                          </a:solidFill>
                          <a:effectLst/>
                          <a:latin typeface="+mn-lt"/>
                        </a:rPr>
                        <a:t>5,308,735</a:t>
                      </a:r>
                      <a:endParaRPr lang="en-US" sz="1600" b="0" i="0" u="none" strike="noStrike" dirty="0">
                        <a:solidFill>
                          <a:schemeClr val="tx1"/>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r>
                        <a:rPr lang="en-US" sz="1600" u="none" strike="noStrike" dirty="0" smtClean="0">
                          <a:solidFill>
                            <a:schemeClr val="tx1"/>
                          </a:solidFill>
                          <a:effectLst/>
                        </a:rPr>
                        <a:t>5,733,434</a:t>
                      </a:r>
                      <a:endParaRPr lang="en-US" sz="1600" b="0" i="0" u="none" strike="noStrike" dirty="0">
                        <a:solidFill>
                          <a:schemeClr val="tx1"/>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r>
              <a:tr h="228451">
                <a:tc>
                  <a:txBody>
                    <a:bodyPr/>
                    <a:lstStyle/>
                    <a:p>
                      <a:pPr algn="l" fontAlgn="t"/>
                      <a:endParaRPr lang="en-US" sz="1800" b="1" i="0" u="none" strike="noStrike" dirty="0">
                        <a:solidFill>
                          <a:schemeClr val="tx1"/>
                        </a:solidFill>
                        <a:effectLst/>
                        <a:latin typeface="+mj-lt"/>
                      </a:endParaRPr>
                    </a:p>
                  </a:txBody>
                  <a:tcPr marL="4881" marR="4881" marT="4881" marB="0"/>
                </a:tc>
                <a:tc>
                  <a:txBody>
                    <a:bodyPr/>
                    <a:lstStyle/>
                    <a:p>
                      <a:pPr marL="0" algn="r" defTabSz="914400" rtl="0" eaLnBrk="1" fontAlgn="t" latinLnBrk="0" hangingPunct="1"/>
                      <a:r>
                        <a:rPr lang="en-US" sz="1600" b="1" u="none" strike="noStrike" kern="1200" dirty="0">
                          <a:solidFill>
                            <a:schemeClr val="tx1"/>
                          </a:solidFill>
                          <a:effectLst/>
                        </a:rPr>
                        <a:t>        </a:t>
                      </a:r>
                      <a:r>
                        <a:rPr lang="en-US" sz="1600" b="1" u="none" strike="noStrike" kern="1200" dirty="0" smtClean="0">
                          <a:solidFill>
                            <a:schemeClr val="tx1"/>
                          </a:solidFill>
                          <a:effectLst/>
                        </a:rPr>
                        <a:t>15,436,248 </a:t>
                      </a:r>
                      <a:endParaRPr lang="en-US" sz="1600" b="1" i="0" u="none" strike="noStrike" kern="1200" dirty="0">
                        <a:solidFill>
                          <a:schemeClr val="tx1"/>
                        </a:solidFill>
                        <a:effectLst/>
                        <a:latin typeface="Calibri" panose="020F0502020204030204" pitchFamily="34" charset="0"/>
                        <a:ea typeface="+mn-ea"/>
                        <a:cs typeface="+mn-cs"/>
                      </a:endParaRPr>
                    </a:p>
                  </a:txBody>
                  <a:tcPr marL="9525" marR="9525" marT="9525" marB="0">
                    <a:lnT w="12700" cap="flat" cmpd="sng" algn="ctr">
                      <a:solidFill>
                        <a:schemeClr val="tx1"/>
                      </a:solidFill>
                      <a:prstDash val="solid"/>
                      <a:round/>
                      <a:headEnd type="none" w="med" len="med"/>
                      <a:tailEnd type="none" w="med" len="med"/>
                    </a:lnT>
                  </a:tcPr>
                </a:tc>
                <a:tc>
                  <a:txBody>
                    <a:bodyPr/>
                    <a:lstStyle/>
                    <a:p>
                      <a:pPr marL="0" algn="r" defTabSz="914400" rtl="0" eaLnBrk="1" fontAlgn="t" latinLnBrk="0" hangingPunct="1"/>
                      <a:r>
                        <a:rPr lang="en-US" sz="1600" b="1" u="none" strike="noStrike" kern="1200" dirty="0">
                          <a:solidFill>
                            <a:schemeClr val="tx1"/>
                          </a:solidFill>
                          <a:effectLst/>
                        </a:rPr>
                        <a:t>        </a:t>
                      </a:r>
                      <a:r>
                        <a:rPr lang="en-US" sz="1600" b="1" u="none" strike="noStrike" kern="1200" dirty="0" smtClean="0">
                          <a:solidFill>
                            <a:schemeClr val="tx1"/>
                          </a:solidFill>
                          <a:effectLst/>
                        </a:rPr>
                        <a:t>15,712,228 </a:t>
                      </a:r>
                      <a:endParaRPr lang="en-US" sz="1600" b="1" i="0" u="none" strike="noStrike" kern="1200" dirty="0">
                        <a:solidFill>
                          <a:schemeClr val="tx1"/>
                        </a:solidFill>
                        <a:effectLst/>
                        <a:latin typeface="Calibri" panose="020F0502020204030204" pitchFamily="34" charset="0"/>
                        <a:ea typeface="+mn-ea"/>
                        <a:cs typeface="+mn-cs"/>
                      </a:endParaRPr>
                    </a:p>
                  </a:txBody>
                  <a:tcPr marL="9525" marR="9525" marT="9525" marB="0">
                    <a:lnT w="12700" cap="flat" cmpd="sng" algn="ctr">
                      <a:solidFill>
                        <a:schemeClr val="tx1"/>
                      </a:solidFill>
                      <a:prstDash val="solid"/>
                      <a:round/>
                      <a:headEnd type="none" w="med" len="med"/>
                      <a:tailEnd type="none" w="med" len="med"/>
                    </a:lnT>
                  </a:tcPr>
                </a:tc>
                <a:tc>
                  <a:txBody>
                    <a:bodyPr/>
                    <a:lstStyle/>
                    <a:p>
                      <a:pPr marL="0" algn="r" defTabSz="914400" rtl="0" eaLnBrk="1" fontAlgn="t" latinLnBrk="0" hangingPunct="1"/>
                      <a:r>
                        <a:rPr lang="en-US" sz="1600" b="1" u="none" strike="noStrike" kern="1200" dirty="0">
                          <a:solidFill>
                            <a:schemeClr val="tx1"/>
                          </a:solidFill>
                          <a:effectLst/>
                        </a:rPr>
                        <a:t>        </a:t>
                      </a:r>
                      <a:r>
                        <a:rPr lang="en-US" sz="1600" b="1" u="none" strike="noStrike" kern="1200" dirty="0" smtClean="0">
                          <a:solidFill>
                            <a:schemeClr val="tx1"/>
                          </a:solidFill>
                          <a:effectLst/>
                        </a:rPr>
                        <a:t>16,558,865 </a:t>
                      </a:r>
                      <a:endParaRPr lang="en-US" sz="1600" b="1" i="0" u="none" strike="noStrike" kern="1200" dirty="0">
                        <a:solidFill>
                          <a:schemeClr val="tx1"/>
                        </a:solidFill>
                        <a:effectLst/>
                        <a:latin typeface="Calibri" panose="020F0502020204030204" pitchFamily="34" charset="0"/>
                        <a:ea typeface="+mn-ea"/>
                        <a:cs typeface="+mn-cs"/>
                      </a:endParaRPr>
                    </a:p>
                  </a:txBody>
                  <a:tcPr marL="9525" marR="9525" marT="9525" marB="0">
                    <a:lnT w="12700" cap="flat" cmpd="sng" algn="ctr">
                      <a:solidFill>
                        <a:schemeClr val="tx1"/>
                      </a:solidFill>
                      <a:prstDash val="solid"/>
                      <a:round/>
                      <a:headEnd type="none" w="med" len="med"/>
                      <a:tailEnd type="none" w="med" len="med"/>
                    </a:lnT>
                  </a:tcPr>
                </a:tc>
              </a:tr>
              <a:tr h="363358">
                <a:tc>
                  <a:txBody>
                    <a:bodyPr/>
                    <a:lstStyle/>
                    <a:p>
                      <a:pPr algn="l" fontAlgn="t"/>
                      <a:r>
                        <a:rPr lang="en-ZA" sz="1800" b="1" u="none" strike="noStrike" dirty="0" smtClean="0">
                          <a:solidFill>
                            <a:schemeClr val="tx1"/>
                          </a:solidFill>
                          <a:effectLst/>
                        </a:rPr>
                        <a:t>Capital</a:t>
                      </a:r>
                      <a:endParaRPr lang="en-US" sz="1800" b="1" i="0" u="none" strike="noStrike" dirty="0">
                        <a:solidFill>
                          <a:schemeClr val="tx1"/>
                        </a:solidFill>
                        <a:effectLst/>
                        <a:latin typeface="+mj-lt"/>
                      </a:endParaRPr>
                    </a:p>
                  </a:txBody>
                  <a:tcPr marL="4881" marR="4881" marT="4881" marB="0" anchor="ctr"/>
                </a:tc>
                <a:tc>
                  <a:txBody>
                    <a:bodyPr/>
                    <a:lstStyle/>
                    <a:p>
                      <a:pPr algn="l" fontAlgn="t"/>
                      <a:r>
                        <a:rPr lang="en-US" sz="2800" u="none" strike="noStrike" dirty="0">
                          <a:solidFill>
                            <a:schemeClr val="tx1"/>
                          </a:solidFill>
                          <a:effectLst/>
                        </a:rPr>
                        <a:t> </a:t>
                      </a:r>
                      <a:endParaRPr lang="en-US" sz="2800" b="0" i="0" u="none" strike="noStrike" dirty="0">
                        <a:solidFill>
                          <a:schemeClr val="tx1"/>
                        </a:solidFill>
                        <a:effectLst/>
                        <a:latin typeface="Arial" panose="020B0604020202020204" pitchFamily="34" charset="0"/>
                      </a:endParaRPr>
                    </a:p>
                  </a:txBody>
                  <a:tcPr marL="9525" marR="9525" marT="9525" marB="0"/>
                </a:tc>
                <a:tc>
                  <a:txBody>
                    <a:bodyPr/>
                    <a:lstStyle/>
                    <a:p>
                      <a:pPr algn="l" fontAlgn="t"/>
                      <a:r>
                        <a:rPr lang="en-US" sz="2800" u="none" strike="noStrike" dirty="0">
                          <a:solidFill>
                            <a:schemeClr val="tx1"/>
                          </a:solidFill>
                          <a:effectLst/>
                        </a:rPr>
                        <a:t> </a:t>
                      </a:r>
                      <a:endParaRPr lang="en-US" sz="2800" b="0" i="0" u="none" strike="noStrike" dirty="0">
                        <a:solidFill>
                          <a:schemeClr val="tx1"/>
                        </a:solidFill>
                        <a:effectLst/>
                        <a:latin typeface="Arial" panose="020B0604020202020204" pitchFamily="34" charset="0"/>
                      </a:endParaRPr>
                    </a:p>
                  </a:txBody>
                  <a:tcPr marL="9525" marR="9525" marT="9525" marB="0"/>
                </a:tc>
                <a:tc>
                  <a:txBody>
                    <a:bodyPr/>
                    <a:lstStyle/>
                    <a:p>
                      <a:pPr algn="l" fontAlgn="t"/>
                      <a:r>
                        <a:rPr lang="en-US" sz="2800" u="none" strike="noStrike" dirty="0">
                          <a:solidFill>
                            <a:schemeClr val="tx1"/>
                          </a:solidFill>
                          <a:effectLst/>
                        </a:rPr>
                        <a:t> </a:t>
                      </a:r>
                      <a:endParaRPr lang="en-US" sz="2800" b="0" i="0" u="none" strike="noStrike" dirty="0">
                        <a:solidFill>
                          <a:schemeClr val="tx1"/>
                        </a:solidFill>
                        <a:effectLst/>
                        <a:latin typeface="Arial" panose="020B0604020202020204" pitchFamily="34" charset="0"/>
                      </a:endParaRPr>
                    </a:p>
                  </a:txBody>
                  <a:tcPr marL="9525" marR="9525" marT="9525" marB="0"/>
                </a:tc>
              </a:tr>
              <a:tr h="249759">
                <a:tc>
                  <a:txBody>
                    <a:bodyPr/>
                    <a:lstStyle/>
                    <a:p>
                      <a:pPr marL="0" algn="l" defTabSz="914400" rtl="0" eaLnBrk="1" fontAlgn="t" latinLnBrk="0" hangingPunct="1"/>
                      <a:r>
                        <a:rPr lang="en-US" sz="1800" u="none" strike="noStrike" kern="1200" dirty="0" smtClean="0">
                          <a:solidFill>
                            <a:schemeClr val="tx1"/>
                          </a:solidFill>
                          <a:effectLst/>
                        </a:rPr>
                        <a:t>Capital non-recoverable (refurbishments)</a:t>
                      </a:r>
                      <a:endParaRPr lang="en-US" sz="1800" b="0" i="0" u="none" strike="noStrike" kern="1200" dirty="0">
                        <a:solidFill>
                          <a:schemeClr val="tx1"/>
                        </a:solidFill>
                        <a:effectLst/>
                        <a:latin typeface="+mj-lt"/>
                        <a:ea typeface="+mn-ea"/>
                        <a:cs typeface="+mn-cs"/>
                      </a:endParaRPr>
                    </a:p>
                  </a:txBody>
                  <a:tcPr marL="6319" marR="6319" marT="6319" marB="0"/>
                </a:tc>
                <a:tc>
                  <a:txBody>
                    <a:bodyPr/>
                    <a:lstStyle/>
                    <a:p>
                      <a:pPr algn="r" rtl="0" fontAlgn="t"/>
                      <a:r>
                        <a:rPr lang="en-US" sz="1600" u="none" strike="noStrike" dirty="0" smtClean="0">
                          <a:solidFill>
                            <a:schemeClr val="tx1"/>
                          </a:solidFill>
                          <a:effectLst/>
                        </a:rPr>
                        <a:t>1,210,205</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solidFill>
                            <a:schemeClr val="tx1"/>
                          </a:solidFill>
                          <a:effectLst/>
                        </a:rPr>
                        <a:t>1,795,130</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solidFill>
                            <a:schemeClr val="tx1"/>
                          </a:solidFill>
                          <a:effectLst/>
                        </a:rPr>
                        <a:t>1,873,605</a:t>
                      </a:r>
                      <a:endParaRPr lang="en-US" sz="1600" b="0" i="0" u="none" strike="noStrike" dirty="0">
                        <a:solidFill>
                          <a:schemeClr val="tx1"/>
                        </a:solidFill>
                        <a:effectLst/>
                        <a:latin typeface="Calibri" panose="020F0502020204030204" pitchFamily="34" charset="0"/>
                      </a:endParaRPr>
                    </a:p>
                  </a:txBody>
                  <a:tcPr marL="9525" marR="9525" marT="9525" marB="0"/>
                </a:tc>
              </a:tr>
              <a:tr h="249759">
                <a:tc>
                  <a:txBody>
                    <a:bodyPr/>
                    <a:lstStyle/>
                    <a:p>
                      <a:pPr marL="0" algn="l" defTabSz="914400" rtl="0" eaLnBrk="1" fontAlgn="t" latinLnBrk="0" hangingPunct="1"/>
                      <a:r>
                        <a:rPr lang="en-US" sz="1800" u="none" strike="noStrike" kern="1200" dirty="0" smtClean="0">
                          <a:solidFill>
                            <a:schemeClr val="tx1"/>
                          </a:solidFill>
                          <a:effectLst/>
                        </a:rPr>
                        <a:t>Capital recoverable (client</a:t>
                      </a:r>
                      <a:r>
                        <a:rPr lang="en-US" sz="1800" u="none" strike="noStrike" kern="1200" baseline="0" dirty="0" smtClean="0">
                          <a:solidFill>
                            <a:schemeClr val="tx1"/>
                          </a:solidFill>
                          <a:effectLst/>
                        </a:rPr>
                        <a:t> capital)</a:t>
                      </a:r>
                      <a:endParaRPr lang="en-US" sz="1800" b="0" i="0" u="none" strike="noStrike" kern="1200" dirty="0">
                        <a:solidFill>
                          <a:schemeClr val="tx1"/>
                        </a:solidFill>
                        <a:effectLst/>
                        <a:latin typeface="+mj-lt"/>
                        <a:ea typeface="+mn-ea"/>
                        <a:cs typeface="+mn-cs"/>
                      </a:endParaRPr>
                    </a:p>
                  </a:txBody>
                  <a:tcPr marL="6319" marR="6319" marT="6319" marB="0"/>
                </a:tc>
                <a:tc>
                  <a:txBody>
                    <a:bodyPr/>
                    <a:lstStyle/>
                    <a:p>
                      <a:pPr algn="r" rtl="0" fontAlgn="t"/>
                      <a:r>
                        <a:rPr lang="en-US" sz="1600" u="none" strike="noStrike" dirty="0" smtClean="0">
                          <a:solidFill>
                            <a:schemeClr val="tx1"/>
                          </a:solidFill>
                          <a:effectLst/>
                        </a:rPr>
                        <a:t>3,211,575</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solidFill>
                            <a:schemeClr val="tx1"/>
                          </a:solidFill>
                          <a:effectLst/>
                        </a:rPr>
                        <a:t>3,391,423</a:t>
                      </a:r>
                      <a:endParaRPr lang="en-US" sz="1600" b="0" i="0" u="none" strike="noStrike" dirty="0">
                        <a:solidFill>
                          <a:schemeClr val="tx1"/>
                        </a:solidFill>
                        <a:effectLst/>
                        <a:latin typeface="Calibri" panose="020F0502020204030204" pitchFamily="34" charset="0"/>
                      </a:endParaRPr>
                    </a:p>
                  </a:txBody>
                  <a:tcPr marL="9525" marR="9525" marT="9525" marB="0"/>
                </a:tc>
                <a:tc>
                  <a:txBody>
                    <a:bodyPr/>
                    <a:lstStyle/>
                    <a:p>
                      <a:pPr algn="r" rtl="0" fontAlgn="t"/>
                      <a:r>
                        <a:rPr lang="en-US" sz="1600" u="none" strike="noStrike" dirty="0" smtClean="0">
                          <a:solidFill>
                            <a:schemeClr val="tx1"/>
                          </a:solidFill>
                          <a:effectLst/>
                        </a:rPr>
                        <a:t>3,577,951</a:t>
                      </a:r>
                      <a:endParaRPr lang="en-US" sz="1600" b="0" i="0" u="none" strike="noStrike" dirty="0">
                        <a:solidFill>
                          <a:schemeClr val="tx1"/>
                        </a:solidFill>
                        <a:effectLst/>
                        <a:latin typeface="Calibri" panose="020F0502020204030204" pitchFamily="34" charset="0"/>
                      </a:endParaRPr>
                    </a:p>
                  </a:txBody>
                  <a:tcPr marL="9525" marR="9525" marT="9525" marB="0"/>
                </a:tc>
              </a:tr>
              <a:tr h="249759">
                <a:tc>
                  <a:txBody>
                    <a:bodyPr/>
                    <a:lstStyle/>
                    <a:p>
                      <a:pPr marL="0" algn="l" defTabSz="914400" rtl="0" eaLnBrk="1" fontAlgn="t" latinLnBrk="0" hangingPunct="1"/>
                      <a:r>
                        <a:rPr lang="en-US" sz="1800" u="none" strike="noStrike" kern="1200" dirty="0">
                          <a:solidFill>
                            <a:schemeClr val="tx1"/>
                          </a:solidFill>
                          <a:effectLst/>
                        </a:rPr>
                        <a:t>Machinery &amp; </a:t>
                      </a:r>
                      <a:r>
                        <a:rPr lang="en-US" sz="1800" u="none" strike="noStrike" kern="1200" dirty="0" smtClean="0">
                          <a:solidFill>
                            <a:schemeClr val="tx1"/>
                          </a:solidFill>
                          <a:effectLst/>
                        </a:rPr>
                        <a:t>Equipment</a:t>
                      </a:r>
                      <a:endParaRPr lang="en-US" sz="1800" b="0" i="0" u="none" strike="noStrike" kern="1200" dirty="0">
                        <a:solidFill>
                          <a:schemeClr val="tx1"/>
                        </a:solidFill>
                        <a:effectLst/>
                        <a:latin typeface="+mj-lt"/>
                        <a:ea typeface="+mn-ea"/>
                        <a:cs typeface="+mn-cs"/>
                      </a:endParaRPr>
                    </a:p>
                  </a:txBody>
                  <a:tcPr marL="6319" marR="6319" marT="6319" marB="0"/>
                </a:tc>
                <a:tc>
                  <a:txBody>
                    <a:bodyPr/>
                    <a:lstStyle/>
                    <a:p>
                      <a:pPr algn="r" rtl="0" fontAlgn="t"/>
                      <a:r>
                        <a:rPr lang="en-US" sz="1600" b="0" i="0" u="none" strike="noStrike" dirty="0" smtClean="0">
                          <a:solidFill>
                            <a:schemeClr val="tx1"/>
                          </a:solidFill>
                          <a:effectLst/>
                          <a:latin typeface="+mn-lt"/>
                        </a:rPr>
                        <a:t>52,342</a:t>
                      </a:r>
                      <a:endParaRPr lang="en-US" sz="1600" b="0" i="0" u="none" strike="noStrike" dirty="0">
                        <a:solidFill>
                          <a:schemeClr val="tx1"/>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r>
                        <a:rPr lang="en-US" sz="1600" b="0" i="0" u="none" strike="noStrike" dirty="0" smtClean="0">
                          <a:solidFill>
                            <a:schemeClr val="tx1"/>
                          </a:solidFill>
                          <a:effectLst/>
                          <a:latin typeface="+mn-lt"/>
                        </a:rPr>
                        <a:t>55,273</a:t>
                      </a:r>
                      <a:endParaRPr lang="en-US" sz="1600" b="0" i="0" u="none" strike="noStrike" dirty="0">
                        <a:solidFill>
                          <a:schemeClr val="tx1"/>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r>
                        <a:rPr lang="en-US" sz="1600" b="0" i="0" u="none" strike="noStrike" dirty="0" smtClean="0">
                          <a:solidFill>
                            <a:schemeClr val="tx1"/>
                          </a:solidFill>
                          <a:effectLst/>
                          <a:latin typeface="+mn-lt"/>
                        </a:rPr>
                        <a:t>58,313</a:t>
                      </a:r>
                      <a:endParaRPr lang="en-US" sz="1600" b="0" i="0" u="none" strike="noStrike" dirty="0">
                        <a:solidFill>
                          <a:schemeClr val="tx1"/>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r>
              <a:tr h="249759">
                <a:tc>
                  <a:txBody>
                    <a:bodyPr/>
                    <a:lstStyle/>
                    <a:p>
                      <a:pPr algn="l" fontAlgn="t"/>
                      <a:r>
                        <a:rPr lang="en-ZA" sz="1800" b="1" u="none" strike="noStrike" dirty="0" smtClean="0">
                          <a:solidFill>
                            <a:schemeClr val="tx1"/>
                          </a:solidFill>
                          <a:effectLst/>
                        </a:rPr>
                        <a:t>Total</a:t>
                      </a:r>
                      <a:endParaRPr lang="en-US" sz="1800" b="1" i="0" u="none" strike="noStrike" dirty="0">
                        <a:solidFill>
                          <a:schemeClr val="tx1"/>
                        </a:solidFill>
                        <a:effectLst/>
                        <a:latin typeface="+mj-lt"/>
                      </a:endParaRPr>
                    </a:p>
                  </a:txBody>
                  <a:tcPr marL="4881" marR="4881" marT="4881" marB="0"/>
                </a:tc>
                <a:tc>
                  <a:txBody>
                    <a:bodyPr/>
                    <a:lstStyle/>
                    <a:p>
                      <a:pPr algn="r" fontAlgn="t"/>
                      <a:r>
                        <a:rPr lang="en-US" sz="1600" b="1" u="none" strike="noStrike" dirty="0">
                          <a:solidFill>
                            <a:schemeClr val="tx1"/>
                          </a:solidFill>
                          <a:effectLst/>
                        </a:rPr>
                        <a:t>        </a:t>
                      </a:r>
                      <a:r>
                        <a:rPr lang="en-US" sz="1600" b="1" u="none" strike="noStrike" dirty="0" smtClean="0">
                          <a:solidFill>
                            <a:schemeClr val="tx1"/>
                          </a:solidFill>
                          <a:effectLst/>
                        </a:rPr>
                        <a:t>19,910,370 </a:t>
                      </a:r>
                      <a:endParaRPr lang="en-US" sz="1600" b="1" i="0" u="none" strike="noStrike" dirty="0">
                        <a:solidFill>
                          <a:schemeClr val="tx1"/>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u="none" strike="noStrike" dirty="0">
                          <a:solidFill>
                            <a:schemeClr val="tx1"/>
                          </a:solidFill>
                          <a:effectLst/>
                        </a:rPr>
                        <a:t>        </a:t>
                      </a:r>
                      <a:r>
                        <a:rPr lang="en-US" sz="1600" b="1" u="none" strike="noStrike" dirty="0" smtClean="0">
                          <a:solidFill>
                            <a:schemeClr val="tx1"/>
                          </a:solidFill>
                          <a:effectLst/>
                        </a:rPr>
                        <a:t>20,954,054 </a:t>
                      </a:r>
                      <a:endParaRPr lang="en-US" sz="1600" b="1" i="0" u="none" strike="noStrike" dirty="0">
                        <a:solidFill>
                          <a:schemeClr val="tx1"/>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u="none" strike="noStrike" dirty="0">
                          <a:solidFill>
                            <a:schemeClr val="tx1"/>
                          </a:solidFill>
                          <a:effectLst/>
                        </a:rPr>
                        <a:t>        </a:t>
                      </a:r>
                      <a:r>
                        <a:rPr lang="en-US" sz="1600" b="1" u="none" strike="noStrike" dirty="0" smtClean="0">
                          <a:solidFill>
                            <a:schemeClr val="tx1"/>
                          </a:solidFill>
                          <a:effectLst/>
                        </a:rPr>
                        <a:t>22,068,734 </a:t>
                      </a:r>
                      <a:endParaRPr lang="en-US" sz="1600" b="1" i="0" u="none" strike="noStrike" dirty="0">
                        <a:solidFill>
                          <a:schemeClr val="tx1"/>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Footer Placeholder 4"/>
          <p:cNvSpPr>
            <a:spLocks noGrp="1"/>
          </p:cNvSpPr>
          <p:nvPr>
            <p:ph type="ftr" sz="quarter" idx="4294967295"/>
          </p:nvPr>
        </p:nvSpPr>
        <p:spPr>
          <a:xfrm>
            <a:off x="4318001" y="65087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70785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11353800" cy="4876800"/>
          </a:xfrm>
        </p:spPr>
        <p:txBody>
          <a:bodyPr>
            <a:noAutofit/>
          </a:bodyPr>
          <a:lstStyle/>
          <a:p>
            <a:pPr marL="457200" indent="-457200">
              <a:spcBef>
                <a:spcPts val="0"/>
              </a:spcBef>
              <a:buFont typeface="+mj-lt"/>
              <a:buAutoNum type="arabicPeriod"/>
            </a:pPr>
            <a:r>
              <a:rPr lang="en-ZA" sz="2000" b="1" dirty="0"/>
              <a:t>INFRASTRUCTURE DELIVERY</a:t>
            </a:r>
          </a:p>
          <a:p>
            <a:pPr marL="0" indent="0">
              <a:spcBef>
                <a:spcPts val="0"/>
              </a:spcBef>
              <a:buNone/>
            </a:pPr>
            <a:endParaRPr lang="en-ZA" sz="1600" b="1" dirty="0">
              <a:solidFill>
                <a:schemeClr val="accent6">
                  <a:lumMod val="75000"/>
                </a:schemeClr>
              </a:solidFill>
            </a:endParaRPr>
          </a:p>
          <a:p>
            <a:pPr marL="717550" indent="-269875">
              <a:spcBef>
                <a:spcPts val="0"/>
              </a:spcBef>
              <a:buFont typeface="Courier New" panose="02070309020205020404" pitchFamily="49" charset="0"/>
              <a:buChar char="o"/>
            </a:pPr>
            <a:r>
              <a:rPr lang="en-ZA" sz="1600" dirty="0"/>
              <a:t>In line with </a:t>
            </a:r>
            <a:r>
              <a:rPr lang="en-ZA" sz="1600" b="1" dirty="0"/>
              <a:t>Outcome </a:t>
            </a:r>
            <a:r>
              <a:rPr lang="en-ZA" sz="1600" b="1" dirty="0"/>
              <a:t>12: An efficient, effective and development oriented Public Service </a:t>
            </a:r>
            <a:r>
              <a:rPr lang="en-ZA" sz="1600" dirty="0" smtClean="0"/>
              <a:t>PMTE continues </a:t>
            </a:r>
            <a:r>
              <a:rPr lang="en-ZA" sz="1600" dirty="0"/>
              <a:t>to </a:t>
            </a:r>
            <a:r>
              <a:rPr lang="en-ZA" sz="1600" dirty="0"/>
              <a:t>invest in National Government’s immovable assets to ensure that the State is able to provide  reasonable, functional accommodation to facilitate attainment of </a:t>
            </a:r>
            <a:r>
              <a:rPr lang="en-ZA" sz="1600" dirty="0"/>
              <a:t>the User Department’s </a:t>
            </a:r>
            <a:r>
              <a:rPr lang="en-ZA" sz="1600" dirty="0"/>
              <a:t>service delivery objectives. </a:t>
            </a:r>
            <a:endParaRPr lang="en-ZA" sz="1600" dirty="0" smtClean="0"/>
          </a:p>
          <a:p>
            <a:pPr marL="717550" indent="-269875">
              <a:spcBef>
                <a:spcPts val="0"/>
              </a:spcBef>
              <a:buNone/>
            </a:pPr>
            <a:endParaRPr lang="en-ZA" sz="1600" dirty="0"/>
          </a:p>
          <a:p>
            <a:pPr marL="717550" indent="-269875">
              <a:spcBef>
                <a:spcPts val="0"/>
              </a:spcBef>
              <a:buFont typeface="Courier New" panose="02070309020205020404" pitchFamily="49" charset="0"/>
              <a:buChar char="o"/>
            </a:pPr>
            <a:r>
              <a:rPr lang="en-ZA" sz="1600" dirty="0"/>
              <a:t>For 2018/19 </a:t>
            </a:r>
            <a:r>
              <a:rPr lang="en-ZA" sz="1600" dirty="0"/>
              <a:t>over </a:t>
            </a:r>
            <a:r>
              <a:rPr lang="en-ZA" sz="1600" b="1" dirty="0" smtClean="0"/>
              <a:t>R4 </a:t>
            </a:r>
            <a:r>
              <a:rPr lang="en-ZA" sz="1600" b="1" dirty="0"/>
              <a:t>Billion </a:t>
            </a:r>
            <a:r>
              <a:rPr lang="en-ZA" sz="1600" dirty="0"/>
              <a:t>has been made </a:t>
            </a:r>
            <a:r>
              <a:rPr lang="en-ZA" sz="1600" dirty="0"/>
              <a:t>available for infrastructure </a:t>
            </a:r>
            <a:r>
              <a:rPr lang="en-ZA" sz="1600" dirty="0"/>
              <a:t>spending </a:t>
            </a:r>
            <a:r>
              <a:rPr lang="en-ZA" sz="1600" dirty="0" smtClean="0"/>
              <a:t>(Refurbishments &amp; Capital) on </a:t>
            </a:r>
            <a:r>
              <a:rPr lang="en-ZA" sz="1600" b="1" dirty="0" smtClean="0"/>
              <a:t>105 </a:t>
            </a:r>
            <a:r>
              <a:rPr lang="en-ZA" sz="1600" b="1" dirty="0"/>
              <a:t>infrastructure projects </a:t>
            </a:r>
            <a:r>
              <a:rPr lang="en-ZA" sz="1600" b="1" dirty="0" smtClean="0"/>
              <a:t>for various user departments </a:t>
            </a:r>
            <a:r>
              <a:rPr lang="en-ZA" sz="1600" dirty="0" smtClean="0"/>
              <a:t>as </a:t>
            </a:r>
            <a:r>
              <a:rPr lang="en-ZA" sz="1600" dirty="0"/>
              <a:t>per the following categories:</a:t>
            </a:r>
          </a:p>
          <a:p>
            <a:pPr marL="0" indent="0">
              <a:spcBef>
                <a:spcPts val="0"/>
              </a:spcBef>
              <a:buNone/>
            </a:pPr>
            <a:endParaRPr lang="en-ZA" sz="1600" b="1" dirty="0"/>
          </a:p>
          <a:p>
            <a:pPr marL="0" indent="0">
              <a:spcBef>
                <a:spcPts val="0"/>
              </a:spcBef>
              <a:buNone/>
            </a:pPr>
            <a:endParaRPr lang="en-ZA" sz="1600" b="1" dirty="0"/>
          </a:p>
          <a:p>
            <a:pPr marL="0" indent="0">
              <a:spcBef>
                <a:spcPts val="0"/>
              </a:spcBef>
              <a:buNone/>
            </a:pPr>
            <a:endParaRPr lang="en-ZA" sz="1600" b="1" dirty="0"/>
          </a:p>
          <a:p>
            <a:pPr marL="0" indent="0">
              <a:spcBef>
                <a:spcPts val="0"/>
              </a:spcBef>
              <a:buNone/>
            </a:pPr>
            <a:endParaRPr lang="en-ZA" sz="1600" b="1" dirty="0"/>
          </a:p>
          <a:p>
            <a:pPr marL="0" indent="0">
              <a:spcBef>
                <a:spcPts val="0"/>
              </a:spcBef>
              <a:buNone/>
            </a:pPr>
            <a:endParaRPr lang="en-ZA" sz="1600" b="1" dirty="0"/>
          </a:p>
          <a:p>
            <a:pPr marL="0" indent="0">
              <a:spcBef>
                <a:spcPts val="0"/>
              </a:spcBef>
              <a:buNone/>
            </a:pPr>
            <a:endParaRPr lang="en-ZA" sz="1600" b="1" dirty="0"/>
          </a:p>
          <a:p>
            <a:pPr>
              <a:spcBef>
                <a:spcPts val="0"/>
              </a:spcBef>
              <a:buFont typeface="Courier New" panose="02070309020205020404" pitchFamily="49" charset="0"/>
              <a:buChar char="o"/>
            </a:pPr>
            <a:endParaRPr lang="en-ZA" sz="1600" dirty="0"/>
          </a:p>
          <a:p>
            <a:pPr marL="0" indent="0">
              <a:spcBef>
                <a:spcPts val="0"/>
              </a:spcBef>
              <a:buNone/>
            </a:pPr>
            <a:endParaRPr lang="en-ZA" sz="1600" b="1" dirty="0">
              <a:solidFill>
                <a:schemeClr val="accent6">
                  <a:lumMod val="75000"/>
                </a:schemeClr>
              </a:solidFill>
            </a:endParaRPr>
          </a:p>
          <a:p>
            <a:pPr marL="0" indent="0">
              <a:spcBef>
                <a:spcPts val="0"/>
              </a:spcBef>
              <a:buNone/>
            </a:pPr>
            <a:endParaRPr lang="en-ZA" sz="1600" b="1" dirty="0" smtClean="0">
              <a:solidFill>
                <a:schemeClr val="accent6">
                  <a:lumMod val="75000"/>
                </a:schemeClr>
              </a:solidFill>
            </a:endParaRPr>
          </a:p>
          <a:p>
            <a:pPr marL="0" indent="0">
              <a:spcBef>
                <a:spcPts val="0"/>
              </a:spcBef>
              <a:buNone/>
            </a:pPr>
            <a:r>
              <a:rPr lang="en-ZA" sz="1600" b="1" dirty="0" smtClean="0"/>
              <a:t>IMPACT</a:t>
            </a:r>
            <a:endParaRPr lang="en-ZA" sz="1600" b="1" dirty="0"/>
          </a:p>
          <a:p>
            <a:pPr marL="600075" lvl="1">
              <a:spcBef>
                <a:spcPts val="0"/>
              </a:spcBef>
              <a:buFont typeface="Courier New" panose="02070309020205020404" pitchFamily="49" charset="0"/>
              <a:buChar char="o"/>
            </a:pPr>
            <a:r>
              <a:rPr lang="en-ZA" sz="1600" dirty="0"/>
              <a:t>Above </a:t>
            </a:r>
            <a:r>
              <a:rPr lang="en-ZA" sz="1600" b="1" dirty="0"/>
              <a:t>enables User Departments </a:t>
            </a:r>
            <a:r>
              <a:rPr lang="en-ZA" sz="1600" dirty="0"/>
              <a:t>to effectively deliver services to the citizens</a:t>
            </a:r>
            <a:endParaRPr lang="en-ZA" sz="1600" dirty="0"/>
          </a:p>
          <a:p>
            <a:pPr marL="0" indent="0">
              <a:spcBef>
                <a:spcPts val="0"/>
              </a:spcBef>
              <a:buNone/>
            </a:pPr>
            <a:endParaRPr lang="en-US" sz="1600" dirty="0"/>
          </a:p>
        </p:txBody>
      </p:sp>
      <p:sp>
        <p:nvSpPr>
          <p:cNvPr id="2" name="Slide Number Placeholder 1"/>
          <p:cNvSpPr>
            <a:spLocks noGrp="1"/>
          </p:cNvSpPr>
          <p:nvPr>
            <p:ph type="sldNum" sz="quarter" idx="12"/>
          </p:nvPr>
        </p:nvSpPr>
        <p:spPr/>
        <p:txBody>
          <a:bodyPr/>
          <a:lstStyle/>
          <a:p>
            <a:fld id="{06FDB8B8-F605-4586-B934-FF56C8C71DDE}" type="slidenum">
              <a:rPr lang="en-US" smtClean="0"/>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23143178"/>
              </p:ext>
            </p:extLst>
          </p:nvPr>
        </p:nvGraphicFramePr>
        <p:xfrm>
          <a:off x="1371600" y="3505200"/>
          <a:ext cx="7416824" cy="1943998"/>
        </p:xfrm>
        <a:graphic>
          <a:graphicData uri="http://schemas.openxmlformats.org/drawingml/2006/table">
            <a:tbl>
              <a:tblPr>
                <a:tableStyleId>{69CF1AB2-1976-4502-BF36-3FF5EA218861}</a:tableStyleId>
              </a:tblPr>
              <a:tblGrid>
                <a:gridCol w="3672408"/>
                <a:gridCol w="3744416"/>
              </a:tblGrid>
              <a:tr h="277714">
                <a:tc>
                  <a:txBody>
                    <a:bodyPr/>
                    <a:lstStyle/>
                    <a:p>
                      <a:pPr algn="ctr" fontAlgn="b"/>
                      <a:r>
                        <a:rPr lang="en-ZA" sz="1400" b="1" dirty="0" smtClean="0"/>
                        <a:t>CATEGORIES </a:t>
                      </a:r>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1400" b="1" u="none" strike="noStrike" dirty="0" smtClean="0">
                          <a:effectLst/>
                        </a:rPr>
                        <a:t>ALLOCATION 2018/19</a:t>
                      </a:r>
                      <a:endParaRPr lang="en-ZA" sz="1400" b="1" i="0" u="none" strike="noStrike" dirty="0">
                        <a:solidFill>
                          <a:srgbClr val="000000"/>
                        </a:solidFill>
                        <a:effectLst/>
                        <a:latin typeface="Calibri" panose="020F0502020204030204" pitchFamily="34" charset="0"/>
                      </a:endParaRPr>
                    </a:p>
                  </a:txBody>
                  <a:tcPr marL="7620" marR="7620" marT="7620" marB="0" anchor="b"/>
                </a:tc>
              </a:tr>
              <a:tr h="277714">
                <a:tc>
                  <a:txBody>
                    <a:bodyPr/>
                    <a:lstStyle/>
                    <a:p>
                      <a:pPr algn="l" fontAlgn="b">
                        <a:spcAft>
                          <a:spcPts val="600"/>
                        </a:spcAft>
                      </a:pPr>
                      <a:r>
                        <a:rPr lang="en-ZA" sz="1400" u="none" strike="noStrike" dirty="0" smtClean="0">
                          <a:effectLst/>
                        </a:rPr>
                        <a:t>POLICE STATIONS</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spcAft>
                          <a:spcPts val="600"/>
                        </a:spcAft>
                      </a:pPr>
                      <a:r>
                        <a:rPr lang="en-ZA" sz="1400" u="none" strike="noStrike" dirty="0" smtClean="0">
                          <a:effectLst/>
                        </a:rPr>
                        <a:t>R885 mil</a:t>
                      </a:r>
                      <a:endParaRPr lang="en-ZA" sz="1400" b="1" i="0" u="none" strike="noStrike" dirty="0">
                        <a:solidFill>
                          <a:srgbClr val="000000"/>
                        </a:solidFill>
                        <a:effectLst/>
                        <a:latin typeface="Calibri" panose="020F0502020204030204" pitchFamily="34" charset="0"/>
                      </a:endParaRPr>
                    </a:p>
                  </a:txBody>
                  <a:tcPr marL="7620" marR="7620" marT="7620" marB="0" anchor="b"/>
                </a:tc>
              </a:tr>
              <a:tr h="277714">
                <a:tc>
                  <a:txBody>
                    <a:bodyPr/>
                    <a:lstStyle/>
                    <a:p>
                      <a:pPr algn="l" fontAlgn="b">
                        <a:spcAft>
                          <a:spcPts val="600"/>
                        </a:spcAft>
                      </a:pPr>
                      <a:r>
                        <a:rPr lang="en-ZA" sz="1400" u="none" strike="noStrike" dirty="0" smtClean="0">
                          <a:effectLst/>
                        </a:rPr>
                        <a:t>COURTS</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spcAft>
                          <a:spcPts val="600"/>
                        </a:spcAft>
                      </a:pPr>
                      <a:r>
                        <a:rPr lang="en-ZA" sz="1400" u="none" strike="noStrike" dirty="0" smtClean="0">
                          <a:effectLst/>
                        </a:rPr>
                        <a:t>R771 mil</a:t>
                      </a:r>
                      <a:endParaRPr lang="en-ZA" sz="1400" b="1" i="0" u="none" strike="noStrike" dirty="0">
                        <a:solidFill>
                          <a:srgbClr val="000000"/>
                        </a:solidFill>
                        <a:effectLst/>
                        <a:latin typeface="Calibri" panose="020F0502020204030204" pitchFamily="34" charset="0"/>
                      </a:endParaRPr>
                    </a:p>
                  </a:txBody>
                  <a:tcPr marL="7620" marR="7620" marT="7620" marB="0" anchor="b"/>
                </a:tc>
              </a:tr>
              <a:tr h="277714">
                <a:tc>
                  <a:txBody>
                    <a:bodyPr/>
                    <a:lstStyle/>
                    <a:p>
                      <a:pPr algn="l" fontAlgn="b">
                        <a:spcAft>
                          <a:spcPts val="600"/>
                        </a:spcAft>
                      </a:pPr>
                      <a:r>
                        <a:rPr lang="en-ZA" sz="1400" u="none" strike="noStrike" dirty="0" smtClean="0">
                          <a:effectLst/>
                        </a:rPr>
                        <a:t>BORDER POSTS </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spcAft>
                          <a:spcPts val="600"/>
                        </a:spcAft>
                      </a:pPr>
                      <a:r>
                        <a:rPr lang="en-ZA" sz="1400" u="none" strike="noStrike" dirty="0" smtClean="0">
                          <a:effectLst/>
                        </a:rPr>
                        <a:t>R217 mil</a:t>
                      </a:r>
                      <a:endParaRPr lang="en-ZA" sz="1400" b="1" i="0" u="none" strike="noStrike" dirty="0">
                        <a:solidFill>
                          <a:srgbClr val="000000"/>
                        </a:solidFill>
                        <a:effectLst/>
                        <a:latin typeface="Calibri" panose="020F0502020204030204" pitchFamily="34" charset="0"/>
                      </a:endParaRPr>
                    </a:p>
                  </a:txBody>
                  <a:tcPr marL="7620" marR="7620" marT="7620" marB="0" anchor="b"/>
                </a:tc>
              </a:tr>
              <a:tr h="277714">
                <a:tc>
                  <a:txBody>
                    <a:bodyPr/>
                    <a:lstStyle/>
                    <a:p>
                      <a:pPr algn="l" fontAlgn="b">
                        <a:spcAft>
                          <a:spcPts val="600"/>
                        </a:spcAft>
                      </a:pPr>
                      <a:r>
                        <a:rPr lang="en-ZA" sz="1400" u="none" strike="noStrike" dirty="0" smtClean="0">
                          <a:effectLst/>
                        </a:rPr>
                        <a:t>CORRECTIONAL FACILITIES</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spcAft>
                          <a:spcPts val="600"/>
                        </a:spcAft>
                      </a:pPr>
                      <a:r>
                        <a:rPr lang="en-ZA" sz="1400" u="none" strike="noStrike" dirty="0" smtClean="0">
                          <a:effectLst/>
                        </a:rPr>
                        <a:t>R657 mil</a:t>
                      </a:r>
                      <a:endParaRPr lang="en-ZA" sz="1400" b="1" i="0" u="none" strike="noStrike" dirty="0">
                        <a:solidFill>
                          <a:srgbClr val="000000"/>
                        </a:solidFill>
                        <a:effectLst/>
                        <a:latin typeface="Calibri" panose="020F0502020204030204" pitchFamily="34" charset="0"/>
                      </a:endParaRPr>
                    </a:p>
                  </a:txBody>
                  <a:tcPr marL="7620" marR="7620" marT="7620" marB="0" anchor="b"/>
                </a:tc>
              </a:tr>
              <a:tr h="277714">
                <a:tc>
                  <a:txBody>
                    <a:bodyPr/>
                    <a:lstStyle/>
                    <a:p>
                      <a:pPr algn="l" fontAlgn="b">
                        <a:spcAft>
                          <a:spcPts val="600"/>
                        </a:spcAft>
                      </a:pPr>
                      <a:r>
                        <a:rPr lang="en-ZA" sz="1400" u="none" strike="noStrike" dirty="0" smtClean="0">
                          <a:effectLst/>
                        </a:rPr>
                        <a:t>OFFICE BUILDINGS</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spcAft>
                          <a:spcPts val="600"/>
                        </a:spcAft>
                      </a:pPr>
                      <a:r>
                        <a:rPr lang="en-ZA" sz="1400" u="none" strike="noStrike" dirty="0" smtClean="0">
                          <a:effectLst/>
                        </a:rPr>
                        <a:t>R656 mil</a:t>
                      </a:r>
                      <a:endParaRPr lang="en-ZA" sz="1400" b="1" i="0" u="none" strike="noStrike" dirty="0">
                        <a:solidFill>
                          <a:srgbClr val="000000"/>
                        </a:solidFill>
                        <a:effectLst/>
                        <a:latin typeface="Calibri" panose="020F0502020204030204" pitchFamily="34" charset="0"/>
                      </a:endParaRPr>
                    </a:p>
                  </a:txBody>
                  <a:tcPr marL="7620" marR="7620" marT="7620" marB="0" anchor="b"/>
                </a:tc>
              </a:tr>
              <a:tr h="277714">
                <a:tc>
                  <a:txBody>
                    <a:bodyPr/>
                    <a:lstStyle/>
                    <a:p>
                      <a:pPr algn="l" fontAlgn="b">
                        <a:spcAft>
                          <a:spcPts val="600"/>
                        </a:spcAft>
                      </a:pPr>
                      <a:r>
                        <a:rPr lang="en-ZA" sz="1400" u="none" strike="noStrike" dirty="0" smtClean="0">
                          <a:effectLst/>
                        </a:rPr>
                        <a:t>OTHER</a:t>
                      </a:r>
                      <a:endParaRPr lang="en-ZA"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spcAft>
                          <a:spcPts val="600"/>
                        </a:spcAft>
                      </a:pPr>
                      <a:r>
                        <a:rPr lang="en-ZA" sz="1400" u="none" strike="noStrike" dirty="0" smtClean="0">
                          <a:effectLst/>
                        </a:rPr>
                        <a:t>R952 mil</a:t>
                      </a:r>
                      <a:endParaRPr lang="en-ZA" sz="1400" b="1"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4" name="Rectangle 3"/>
          <p:cNvSpPr/>
          <p:nvPr/>
        </p:nvSpPr>
        <p:spPr>
          <a:xfrm>
            <a:off x="228600" y="381000"/>
            <a:ext cx="5395260"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IMPROVING SERVICE DELIVERY</a:t>
            </a:r>
          </a:p>
        </p:txBody>
      </p:sp>
      <p:sp>
        <p:nvSpPr>
          <p:cNvPr id="10"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1621735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229599" cy="1143000"/>
          </a:xfrm>
        </p:spPr>
        <p:txBody>
          <a:bodyPr>
            <a:normAutofit/>
          </a:bodyPr>
          <a:lstStyle/>
          <a:p>
            <a:r>
              <a:rPr lang="en-ZA" sz="2600" b="1" dirty="0">
                <a:ea typeface="Tahoma" pitchFamily="34" charset="0"/>
              </a:rPr>
              <a:t>SALIENT ISSUES ON THE BUDGET</a:t>
            </a:r>
          </a:p>
        </p:txBody>
      </p:sp>
      <p:sp>
        <p:nvSpPr>
          <p:cNvPr id="2" name="TextBox 1"/>
          <p:cNvSpPr txBox="1"/>
          <p:nvPr/>
        </p:nvSpPr>
        <p:spPr>
          <a:xfrm>
            <a:off x="152400" y="3082022"/>
            <a:ext cx="11811000" cy="3431709"/>
          </a:xfrm>
          <a:prstGeom prst="rect">
            <a:avLst/>
          </a:prstGeom>
          <a:noFill/>
        </p:spPr>
        <p:txBody>
          <a:bodyPr wrap="square" rtlCol="0">
            <a:spAutoFit/>
          </a:bodyPr>
          <a:lstStyle/>
          <a:p>
            <a:pPr algn="just">
              <a:spcAft>
                <a:spcPts val="600"/>
              </a:spcAft>
            </a:pPr>
            <a:r>
              <a:rPr lang="en-ZA" sz="1600" b="1" dirty="0" smtClean="0">
                <a:solidFill>
                  <a:prstClr val="black"/>
                </a:solidFill>
              </a:rPr>
              <a:t>Annual reduction </a:t>
            </a:r>
            <a:r>
              <a:rPr lang="en-ZA" sz="1600" b="1" dirty="0">
                <a:solidFill>
                  <a:prstClr val="black"/>
                </a:solidFill>
              </a:rPr>
              <a:t>in the </a:t>
            </a:r>
            <a:r>
              <a:rPr lang="en-ZA" sz="1600" b="1" dirty="0" smtClean="0">
                <a:solidFill>
                  <a:prstClr val="black"/>
                </a:solidFill>
              </a:rPr>
              <a:t>augmentation </a:t>
            </a:r>
            <a:r>
              <a:rPr lang="en-ZA" sz="1600" b="1" dirty="0">
                <a:solidFill>
                  <a:prstClr val="black"/>
                </a:solidFill>
              </a:rPr>
              <a:t>transferred from DPW to PMTE:</a:t>
            </a:r>
          </a:p>
          <a:p>
            <a:pPr marL="342900" indent="-342900" algn="just">
              <a:spcAft>
                <a:spcPts val="600"/>
              </a:spcAft>
              <a:buFont typeface="Arial" panose="020B0604020202020204" pitchFamily="34" charset="0"/>
              <a:buChar char="•"/>
            </a:pPr>
            <a:r>
              <a:rPr lang="en-ZA" sz="1600" dirty="0">
                <a:solidFill>
                  <a:prstClr val="black"/>
                </a:solidFill>
              </a:rPr>
              <a:t>The Infrastructure Repair and Refurbishment budget is partly funded by the transfer. </a:t>
            </a:r>
            <a:r>
              <a:rPr lang="en-ZA" sz="1600" dirty="0" smtClean="0">
                <a:solidFill>
                  <a:prstClr val="black"/>
                </a:solidFill>
              </a:rPr>
              <a:t>This </a:t>
            </a:r>
            <a:r>
              <a:rPr lang="en-ZA" sz="1600" dirty="0">
                <a:solidFill>
                  <a:prstClr val="black"/>
                </a:solidFill>
              </a:rPr>
              <a:t>programme aims to maintain, refurbish and upgrade State-owned buildings to an acceptable standard. </a:t>
            </a:r>
          </a:p>
          <a:p>
            <a:pPr marL="342900" indent="-342900" algn="just">
              <a:spcAft>
                <a:spcPts val="600"/>
              </a:spcAft>
              <a:buFont typeface="Arial" panose="020B0604020202020204" pitchFamily="34" charset="0"/>
              <a:buChar char="•"/>
            </a:pPr>
            <a:r>
              <a:rPr lang="en-US" sz="1600" dirty="0" smtClean="0">
                <a:solidFill>
                  <a:prstClr val="black"/>
                </a:solidFill>
              </a:rPr>
              <a:t>Insufficient funding to improve the condition of the portfolio will have a direct impact on the PMTE’s revenue generating capability as market related rentals cannot be charged on dilapidated structures.</a:t>
            </a:r>
          </a:p>
          <a:p>
            <a:pPr marL="342900" indent="-342900" algn="just">
              <a:spcAft>
                <a:spcPts val="600"/>
              </a:spcAft>
              <a:buFont typeface="Arial" panose="020B0604020202020204" pitchFamily="34" charset="0"/>
              <a:buChar char="•"/>
            </a:pPr>
            <a:r>
              <a:rPr lang="en-GB" sz="1600" dirty="0">
                <a:solidFill>
                  <a:prstClr val="black"/>
                </a:solidFill>
              </a:rPr>
              <a:t>No new infrastructure projects will be initiated during the </a:t>
            </a:r>
            <a:r>
              <a:rPr lang="en-GB" sz="1600" dirty="0" smtClean="0">
                <a:solidFill>
                  <a:prstClr val="black"/>
                </a:solidFill>
              </a:rPr>
              <a:t>2018/19 </a:t>
            </a:r>
            <a:r>
              <a:rPr lang="en-GB" sz="1600" dirty="0">
                <a:solidFill>
                  <a:prstClr val="black"/>
                </a:solidFill>
              </a:rPr>
              <a:t>financial year since the infrastructure programme budget is fully committed in terms of contractors already on site, design teams appointed and other contracts in advanced stages of the procurement processes.</a:t>
            </a:r>
            <a:endParaRPr lang="en-US" sz="1600" dirty="0" smtClean="0">
              <a:solidFill>
                <a:prstClr val="black"/>
              </a:solidFill>
            </a:endParaRPr>
          </a:p>
          <a:p>
            <a:pPr algn="just">
              <a:spcAft>
                <a:spcPts val="600"/>
              </a:spcAft>
            </a:pPr>
            <a:r>
              <a:rPr lang="en-ZA" sz="1600" b="1" dirty="0" smtClean="0">
                <a:solidFill>
                  <a:prstClr val="black"/>
                </a:solidFill>
              </a:rPr>
              <a:t>Annual </a:t>
            </a:r>
            <a:r>
              <a:rPr lang="en-ZA" sz="1600" b="1" dirty="0">
                <a:solidFill>
                  <a:prstClr val="black"/>
                </a:solidFill>
              </a:rPr>
              <a:t>reduction of R76 million over the MTEF in the DPW infrastructure (BCOCC) budget:</a:t>
            </a:r>
          </a:p>
          <a:p>
            <a:pPr marL="342900" indent="-342900" algn="just">
              <a:spcAft>
                <a:spcPts val="600"/>
              </a:spcAft>
              <a:buFont typeface="Arial" panose="020B0604020202020204" pitchFamily="34" charset="0"/>
              <a:buChar char="•"/>
            </a:pPr>
            <a:r>
              <a:rPr lang="en-ZA" sz="1600" dirty="0">
                <a:solidFill>
                  <a:prstClr val="black"/>
                </a:solidFill>
              </a:rPr>
              <a:t>No new projects will be initiated for the BCOCC Infrastructure Programme during the period of budget cuts which will slow down the delivery trend on the infrastructure programme as a whole in subsequent years</a:t>
            </a:r>
            <a:r>
              <a:rPr lang="en-ZA" sz="1600" dirty="0" smtClean="0">
                <a:solidFill>
                  <a:prstClr val="black"/>
                </a:solidFill>
              </a:rPr>
              <a:t>. Additional funding will have to be made available from the rest of the DPW Infrastructure budget which in turn has an impact on that Programme.</a:t>
            </a:r>
            <a:endParaRPr lang="en-ZA" sz="1600" dirty="0">
              <a:solidFill>
                <a:srgbClr val="1F497D"/>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40</a:t>
            </a:fld>
            <a:endParaRPr lang="en-US" dirty="0">
              <a:solidFill>
                <a:prstClr val="black">
                  <a:tint val="75000"/>
                </a:prstClr>
              </a:solidFill>
            </a:endParaRPr>
          </a:p>
        </p:txBody>
      </p:sp>
      <p:sp>
        <p:nvSpPr>
          <p:cNvPr id="5"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2018/19APP</a:t>
            </a:r>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23592303"/>
              </p:ext>
            </p:extLst>
          </p:nvPr>
        </p:nvGraphicFramePr>
        <p:xfrm>
          <a:off x="1600200" y="1219200"/>
          <a:ext cx="7772401" cy="1746660"/>
        </p:xfrm>
        <a:graphic>
          <a:graphicData uri="http://schemas.openxmlformats.org/drawingml/2006/table">
            <a:tbl>
              <a:tblPr firstRow="1" bandRow="1">
                <a:tableStyleId>{5C22544A-7EE6-4342-B048-85BDC9FD1C3A}</a:tableStyleId>
              </a:tblPr>
              <a:tblGrid>
                <a:gridCol w="3369286"/>
                <a:gridCol w="1467705"/>
                <a:gridCol w="1467705"/>
                <a:gridCol w="1467705"/>
              </a:tblGrid>
              <a:tr h="478053">
                <a:tc>
                  <a:txBody>
                    <a:bodyPr/>
                    <a:lstStyle/>
                    <a:p>
                      <a:pPr algn="l" fontAlgn="t"/>
                      <a:r>
                        <a:rPr lang="en-US" sz="1800" u="none" strike="noStrike" dirty="0">
                          <a:effectLst/>
                        </a:rPr>
                        <a:t> DPW transfer </a:t>
                      </a:r>
                      <a:endParaRPr lang="en-US" sz="18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800" u="none" strike="noStrike" dirty="0">
                          <a:effectLst/>
                        </a:rPr>
                        <a:t> </a:t>
                      </a:r>
                      <a:r>
                        <a:rPr lang="en-US" sz="1800" u="none" strike="noStrike" dirty="0" smtClean="0">
                          <a:effectLst/>
                        </a:rPr>
                        <a:t>2018/19 </a:t>
                      </a:r>
                      <a:endParaRPr lang="en-US" sz="18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800" u="none" strike="noStrike" dirty="0" smtClean="0">
                          <a:effectLst/>
                        </a:rPr>
                        <a:t>2019/20</a:t>
                      </a:r>
                      <a:endParaRPr lang="en-US" sz="18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t"/>
                      <a:r>
                        <a:rPr lang="en-US" sz="1800" u="none" strike="noStrike" dirty="0" smtClean="0">
                          <a:effectLst/>
                        </a:rPr>
                        <a:t>2020/21</a:t>
                      </a:r>
                      <a:endParaRPr lang="en-US" sz="1800" b="1" i="0" u="none" strike="noStrike" dirty="0">
                        <a:solidFill>
                          <a:srgbClr val="000000"/>
                        </a:solidFill>
                        <a:effectLst/>
                        <a:latin typeface="Arial" panose="020B0604020202020204" pitchFamily="34" charset="0"/>
                      </a:endParaRPr>
                    </a:p>
                  </a:txBody>
                  <a:tcPr marL="9525" marR="9525" marT="9525" marB="0"/>
                </a:tc>
              </a:tr>
              <a:tr h="356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lnB w="3175" cap="flat" cmpd="sng" algn="ctr">
                      <a:solidFill>
                        <a:schemeClr val="bg1"/>
                      </a:solidFill>
                      <a:prstDash val="solid"/>
                      <a:round/>
                      <a:headEnd type="none" w="med" len="med"/>
                      <a:tailEnd type="none" w="med" len="med"/>
                    </a:lnB>
                  </a:tcPr>
                </a:tc>
                <a:tc>
                  <a:txBody>
                    <a:bodyPr/>
                    <a:lstStyle/>
                    <a:p>
                      <a:pPr algn="ctr" fontAlgn="t"/>
                      <a:r>
                        <a:rPr lang="en-US" sz="1800" b="1" u="none" strike="noStrike" dirty="0">
                          <a:effectLst/>
                        </a:rPr>
                        <a:t> R'000 </a:t>
                      </a:r>
                      <a:endParaRPr lang="en-US" sz="1800" b="1" i="0" u="none" strike="noStrike" dirty="0">
                        <a:solidFill>
                          <a:srgbClr val="000000"/>
                        </a:solidFill>
                        <a:effectLst/>
                        <a:latin typeface="Arial" panose="020B0604020202020204" pitchFamily="34" charset="0"/>
                      </a:endParaRPr>
                    </a:p>
                  </a:txBody>
                  <a:tcPr marL="9525" marR="9525" marT="9525" marB="0">
                    <a:lnB w="3175" cap="flat" cmpd="sng" algn="ctr">
                      <a:solidFill>
                        <a:schemeClr val="bg1"/>
                      </a:solidFill>
                      <a:prstDash val="solid"/>
                      <a:round/>
                      <a:headEnd type="none" w="med" len="med"/>
                      <a:tailEnd type="none" w="med" len="med"/>
                    </a:lnB>
                  </a:tcPr>
                </a:tc>
                <a:tc>
                  <a:txBody>
                    <a:bodyPr/>
                    <a:lstStyle/>
                    <a:p>
                      <a:pPr algn="ctr" fontAlgn="t"/>
                      <a:r>
                        <a:rPr lang="en-US" sz="1800" b="1" u="none" strike="noStrike" dirty="0">
                          <a:effectLst/>
                        </a:rPr>
                        <a:t> R'000 </a:t>
                      </a:r>
                      <a:endParaRPr lang="en-US" sz="1800" b="1" i="0" u="none" strike="noStrike" dirty="0">
                        <a:solidFill>
                          <a:srgbClr val="000000"/>
                        </a:solidFill>
                        <a:effectLst/>
                        <a:latin typeface="Arial" panose="020B0604020202020204" pitchFamily="34" charset="0"/>
                      </a:endParaRPr>
                    </a:p>
                  </a:txBody>
                  <a:tcPr marL="9525" marR="9525" marT="9525" marB="0">
                    <a:lnB w="3175" cap="flat" cmpd="sng" algn="ctr">
                      <a:solidFill>
                        <a:schemeClr val="bg1"/>
                      </a:solidFill>
                      <a:prstDash val="solid"/>
                      <a:round/>
                      <a:headEnd type="none" w="med" len="med"/>
                      <a:tailEnd type="none" w="med" len="med"/>
                    </a:lnB>
                  </a:tcPr>
                </a:tc>
                <a:tc>
                  <a:txBody>
                    <a:bodyPr/>
                    <a:lstStyle/>
                    <a:p>
                      <a:pPr algn="ctr" fontAlgn="t"/>
                      <a:r>
                        <a:rPr lang="en-US" sz="1800" b="1" u="none" strike="noStrike" dirty="0">
                          <a:effectLst/>
                        </a:rPr>
                        <a:t> R'000 </a:t>
                      </a:r>
                      <a:endParaRPr lang="en-US" sz="1800" b="1" i="0" u="none" strike="noStrike" dirty="0">
                        <a:solidFill>
                          <a:srgbClr val="000000"/>
                        </a:solidFill>
                        <a:effectLst/>
                        <a:latin typeface="Arial" panose="020B0604020202020204" pitchFamily="34" charset="0"/>
                      </a:endParaRPr>
                    </a:p>
                  </a:txBody>
                  <a:tcPr marL="9525" marR="9525" marT="9525" marB="0">
                    <a:lnB w="3175" cap="flat" cmpd="sng" algn="ctr">
                      <a:solidFill>
                        <a:schemeClr val="bg1"/>
                      </a:solidFill>
                      <a:prstDash val="solid"/>
                      <a:round/>
                      <a:headEnd type="none" w="med" len="med"/>
                      <a:tailEnd type="none" w="med" len="med"/>
                    </a:lnB>
                  </a:tcPr>
                </a:tc>
              </a:tr>
              <a:tr h="356150">
                <a:tc>
                  <a:txBody>
                    <a:bodyPr/>
                    <a:lstStyle/>
                    <a:p>
                      <a:pPr algn="l" fontAlgn="b"/>
                      <a:r>
                        <a:rPr lang="en-US" sz="1800" u="none" strike="noStrike" dirty="0">
                          <a:effectLst/>
                        </a:rPr>
                        <a:t>Augmentation</a:t>
                      </a:r>
                      <a:endParaRPr lang="en-US" sz="18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en-US" sz="1800" u="none" strike="noStrike" dirty="0" smtClean="0">
                          <a:solidFill>
                            <a:srgbClr val="FF0000"/>
                          </a:solidFill>
                          <a:effectLst/>
                        </a:rPr>
                        <a:t>(98,967)</a:t>
                      </a:r>
                      <a:endParaRPr lang="en-US" sz="1800" b="0" i="0" u="none" strike="noStrike" dirty="0">
                        <a:solidFill>
                          <a:srgbClr val="FF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u="none" strike="noStrike" dirty="0" smtClean="0">
                          <a:solidFill>
                            <a:srgbClr val="FF0000"/>
                          </a:solidFill>
                          <a:effectLst/>
                        </a:rPr>
                        <a:t>(105,385)</a:t>
                      </a:r>
                      <a:endParaRPr lang="en-US" sz="1800" b="0" i="0" u="none" strike="noStrike" dirty="0">
                        <a:solidFill>
                          <a:srgbClr val="FF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u="none" strike="noStrike" dirty="0" smtClean="0">
                          <a:solidFill>
                            <a:srgbClr val="FF0000"/>
                          </a:solidFill>
                          <a:effectLst/>
                        </a:rPr>
                        <a:t>(53,000)</a:t>
                      </a:r>
                      <a:endParaRPr lang="en-US" sz="1800" b="0" i="0" u="none" strike="noStrike" dirty="0">
                        <a:solidFill>
                          <a:srgbClr val="FF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56307">
                <a:tc>
                  <a:txBody>
                    <a:bodyPr/>
                    <a:lstStyle/>
                    <a:p>
                      <a:pPr algn="l" fontAlgn="b"/>
                      <a:r>
                        <a:rPr lang="en-US" sz="1800" u="none" strike="noStrike" dirty="0">
                          <a:effectLst/>
                        </a:rPr>
                        <a:t>DPW </a:t>
                      </a:r>
                      <a:r>
                        <a:rPr lang="en-US" sz="1800" u="none" strike="noStrike" dirty="0" smtClean="0">
                          <a:effectLst/>
                        </a:rPr>
                        <a:t>Capital (BCOCC)</a:t>
                      </a:r>
                      <a:endParaRPr lang="en-US" sz="18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en-US" sz="1800" u="none" strike="noStrike" dirty="0">
                          <a:solidFill>
                            <a:srgbClr val="FF0000"/>
                          </a:solidFill>
                          <a:effectLst/>
                        </a:rPr>
                        <a:t>      (76,000)</a:t>
                      </a:r>
                      <a:endParaRPr lang="en-US" sz="1800" b="0" i="0" u="none" strike="noStrike" dirty="0">
                        <a:solidFill>
                          <a:srgbClr val="FF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800" b="0" i="0" u="none" strike="noStrike" dirty="0">
                        <a:solidFill>
                          <a:srgbClr val="FF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u="none" strike="noStrike" dirty="0">
                          <a:solidFill>
                            <a:srgbClr val="FF0000"/>
                          </a:solidFill>
                          <a:effectLst/>
                        </a:rPr>
                        <a:t> </a:t>
                      </a:r>
                      <a:endParaRPr lang="en-US" sz="1800" b="0" i="0" u="none" strike="noStrike" dirty="0">
                        <a:solidFill>
                          <a:srgbClr val="FF0000"/>
                        </a:solidFill>
                        <a:effectLst/>
                        <a:latin typeface="Calibri" panose="020F050202020403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448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165601" y="6356356"/>
            <a:ext cx="3860800" cy="365125"/>
          </a:xfrm>
        </p:spPr>
        <p:txBody>
          <a:bodyPr/>
          <a:lstStyle/>
          <a:p>
            <a:r>
              <a:rPr lang="en-US" smtClean="0"/>
              <a:t>PMTE 2017/18 APP</a:t>
            </a:r>
            <a:endParaRPr lang="en-US" dirty="0"/>
          </a:p>
        </p:txBody>
      </p:sp>
      <p:sp>
        <p:nvSpPr>
          <p:cNvPr id="3" name="Slide Number Placeholder 2"/>
          <p:cNvSpPr>
            <a:spLocks noGrp="1"/>
          </p:cNvSpPr>
          <p:nvPr>
            <p:ph type="sldNum" sz="quarter" idx="12"/>
          </p:nvPr>
        </p:nvSpPr>
        <p:spPr/>
        <p:txBody>
          <a:bodyPr/>
          <a:lstStyle/>
          <a:p>
            <a:fld id="{807AF72E-B1A0-4A08-AC4A-89DDD0E3DC36}" type="slidenum">
              <a:rPr lang="en-US" smtClean="0"/>
              <a:pPr/>
              <a:t>41</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1828800"/>
            <a:ext cx="2743200" cy="261610"/>
          </a:xfrm>
          <a:prstGeom prst="rect">
            <a:avLst/>
          </a:prstGeom>
          <a:noFill/>
        </p:spPr>
        <p:txBody>
          <a:bodyPr wrap="square" rtlCol="0">
            <a:spAutoFit/>
          </a:bodyPr>
          <a:lstStyle/>
          <a:p>
            <a:r>
              <a:rPr lang="en-ZA" sz="1100" b="1" dirty="0" smtClean="0">
                <a:solidFill>
                  <a:schemeClr val="accent6">
                    <a:lumMod val="75000"/>
                  </a:schemeClr>
                </a:solidFill>
              </a:rPr>
              <a:t>PROPERTY MANAGEMENT TRADING ENTITY</a:t>
            </a:r>
            <a:endParaRPr lang="en-ZA" sz="1100" b="1" dirty="0">
              <a:solidFill>
                <a:schemeClr val="accent6">
                  <a:lumMod val="75000"/>
                </a:schemeClr>
              </a:solidFill>
            </a:endParaRPr>
          </a:p>
        </p:txBody>
      </p:sp>
      <p:pic>
        <p:nvPicPr>
          <p:cNvPr id="9" name="Picture 8" descr="PMTE PPT cover.png"/>
          <p:cNvPicPr>
            <a:picLocks noChangeAspect="1"/>
          </p:cNvPicPr>
          <p:nvPr/>
        </p:nvPicPr>
        <p:blipFill rotWithShape="1">
          <a:blip r:embed="rId3">
            <a:extLst>
              <a:ext uri="{28A0092B-C50C-407E-A947-70E740481C1C}">
                <a14:useLocalDpi xmlns:a14="http://schemas.microsoft.com/office/drawing/2010/main" val="0"/>
              </a:ext>
            </a:extLst>
          </a:blip>
          <a:srcRect l="8934" r="45625"/>
          <a:stretch/>
        </p:blipFill>
        <p:spPr>
          <a:xfrm>
            <a:off x="6651812" y="28074"/>
            <a:ext cx="5540188" cy="6858000"/>
          </a:xfrm>
          <a:prstGeom prst="rect">
            <a:avLst/>
          </a:prstGeom>
        </p:spPr>
      </p:pic>
      <p:sp>
        <p:nvSpPr>
          <p:cNvPr id="13" name="Rectangle 12"/>
          <p:cNvSpPr/>
          <p:nvPr/>
        </p:nvSpPr>
        <p:spPr>
          <a:xfrm>
            <a:off x="-19050" y="5334000"/>
            <a:ext cx="12192000" cy="1524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pic>
        <p:nvPicPr>
          <p:cNvPr id="4" name="Picture 3"/>
          <p:cNvPicPr>
            <a:picLocks noChangeAspect="1"/>
          </p:cNvPicPr>
          <p:nvPr/>
        </p:nvPicPr>
        <p:blipFill>
          <a:blip r:embed="rId4"/>
          <a:stretch>
            <a:fillRect/>
          </a:stretch>
        </p:blipFill>
        <p:spPr>
          <a:xfrm>
            <a:off x="0" y="2895600"/>
            <a:ext cx="11496968" cy="3106036"/>
          </a:xfrm>
          <a:prstGeom prst="rect">
            <a:avLst/>
          </a:prstGeom>
        </p:spPr>
      </p:pic>
    </p:spTree>
    <p:extLst>
      <p:ext uri="{BB962C8B-B14F-4D97-AF65-F5344CB8AC3E}">
        <p14:creationId xmlns:p14="http://schemas.microsoft.com/office/powerpoint/2010/main" val="3504140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2286000"/>
            <a:ext cx="12192000" cy="2412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42</a:t>
            </a:fld>
            <a:endParaRPr lang="en-US">
              <a:solidFill>
                <a:prstClr val="black">
                  <a:tint val="75000"/>
                </a:prstClr>
              </a:solidFill>
            </a:endParaRPr>
          </a:p>
        </p:txBody>
      </p:sp>
      <p:sp>
        <p:nvSpPr>
          <p:cNvPr id="4" name="TextBox 3"/>
          <p:cNvSpPr txBox="1"/>
          <p:nvPr/>
        </p:nvSpPr>
        <p:spPr>
          <a:xfrm>
            <a:off x="0" y="1981200"/>
            <a:ext cx="12192000" cy="3046988"/>
          </a:xfrm>
          <a:prstGeom prst="rect">
            <a:avLst/>
          </a:prstGeom>
          <a:noFill/>
        </p:spPr>
        <p:txBody>
          <a:bodyPr wrap="square" rtlCol="0">
            <a:spAutoFit/>
          </a:bodyPr>
          <a:lstStyle/>
          <a:p>
            <a:pPr algn="ctr"/>
            <a:r>
              <a:rPr lang="en-ZA" sz="9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Arial"/>
              </a:rPr>
              <a:t>PROGRAMME 1</a:t>
            </a:r>
          </a:p>
          <a:p>
            <a:pPr algn="ctr"/>
            <a:r>
              <a:rPr lang="en-ZA" sz="9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Arial"/>
              </a:rPr>
              <a:t>ADMINISTRATION</a:t>
            </a:r>
            <a:endParaRPr lang="en-ZA" sz="96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a:endParaRPr>
          </a:p>
        </p:txBody>
      </p:sp>
    </p:spTree>
    <p:extLst>
      <p:ext uri="{BB962C8B-B14F-4D97-AF65-F5344CB8AC3E}">
        <p14:creationId xmlns:p14="http://schemas.microsoft.com/office/powerpoint/2010/main" val="834670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43</a:t>
            </a:fld>
            <a:endParaRPr lang="en-US">
              <a:solidFill>
                <a:prstClr val="black">
                  <a:tint val="75000"/>
                </a:prstClr>
              </a:solidFill>
            </a:endParaRPr>
          </a:p>
        </p:txBody>
      </p:sp>
      <p:sp>
        <p:nvSpPr>
          <p:cNvPr id="3"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
        <p:nvSpPr>
          <p:cNvPr id="2" name="Rectangle 1"/>
          <p:cNvSpPr/>
          <p:nvPr/>
        </p:nvSpPr>
        <p:spPr>
          <a:xfrm>
            <a:off x="381000" y="1524000"/>
            <a:ext cx="11582400" cy="76185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defTabSz="914400">
              <a:buFont typeface="Arial" panose="020B0604020202020204" pitchFamily="34" charset="0"/>
              <a:buChar char="•"/>
            </a:pPr>
            <a:r>
              <a:rPr lang="en-US" sz="1700" b="1" dirty="0">
                <a:solidFill>
                  <a:srgbClr val="000000"/>
                </a:solidFill>
                <a:latin typeface="Arial"/>
              </a:rPr>
              <a:t>To support service delivery in a smart proactive and business centric manner that is aligned to statutory requirements  </a:t>
            </a:r>
          </a:p>
        </p:txBody>
      </p:sp>
      <p:sp>
        <p:nvSpPr>
          <p:cNvPr id="4" name="Rounded Rectangle 3"/>
          <p:cNvSpPr/>
          <p:nvPr/>
        </p:nvSpPr>
        <p:spPr>
          <a:xfrm>
            <a:off x="685800" y="12192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165315002"/>
              </p:ext>
            </p:extLst>
          </p:nvPr>
        </p:nvGraphicFramePr>
        <p:xfrm>
          <a:off x="457200" y="2438400"/>
          <a:ext cx="11548535" cy="4038602"/>
        </p:xfrm>
        <a:graphic>
          <a:graphicData uri="http://schemas.openxmlformats.org/drawingml/2006/table">
            <a:tbl>
              <a:tblPr firstRow="1" firstCol="1" lastRow="1" lastCol="1" bandRow="1" bandCol="1"/>
              <a:tblGrid>
                <a:gridCol w="293585"/>
                <a:gridCol w="1833747"/>
                <a:gridCol w="1336823"/>
                <a:gridCol w="1378780"/>
                <a:gridCol w="1219200"/>
                <a:gridCol w="1441818"/>
                <a:gridCol w="1453782"/>
                <a:gridCol w="1295400"/>
                <a:gridCol w="1295400"/>
              </a:tblGrid>
              <a:tr h="378584">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393803">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ZA"/>
                    </a:p>
                  </a:txBody>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294413">
                <a:tc gridSpan="9">
                  <a:txBody>
                    <a:bodyPr/>
                    <a:lstStyle/>
                    <a:p>
                      <a:pPr marL="0" marR="0" lvl="0" indent="0" algn="l" defTabSz="914391" rtl="0" eaLnBrk="1" fontAlgn="auto" latinLnBrk="0" hangingPunct="1">
                        <a:lnSpc>
                          <a:spcPct val="115000"/>
                        </a:lnSpc>
                        <a:spcBef>
                          <a:spcPts val="500"/>
                        </a:spcBef>
                        <a:spcAft>
                          <a:spcPts val="0"/>
                        </a:spcAft>
                        <a:buClrTx/>
                        <a:buSzTx/>
                        <a:buFontTx/>
                        <a:buNone/>
                        <a:tabLst/>
                        <a:defRPr/>
                      </a:pPr>
                      <a:r>
                        <a:rPr lang="en-GB" sz="1100" b="1" dirty="0" smtClean="0">
                          <a:effectLst/>
                          <a:latin typeface="Arial" panose="020B0604020202020204" pitchFamily="34" charset="0"/>
                          <a:ea typeface="Times New Roman" panose="02020603050405020304" pitchFamily="18" charset="0"/>
                          <a:cs typeface="Arial" panose="020B0604020202020204" pitchFamily="34" charset="0"/>
                        </a:rPr>
                        <a:t>Strategic</a:t>
                      </a:r>
                      <a:r>
                        <a:rPr lang="en-GB" sz="1100" b="1" baseline="0" dirty="0" smtClean="0">
                          <a:effectLst/>
                          <a:latin typeface="Arial" panose="020B0604020202020204" pitchFamily="34" charset="0"/>
                          <a:ea typeface="Times New Roman" panose="02020603050405020304" pitchFamily="18" charset="0"/>
                          <a:cs typeface="Arial" panose="020B0604020202020204" pitchFamily="34" charset="0"/>
                        </a:rPr>
                        <a:t> objective: </a:t>
                      </a:r>
                      <a:r>
                        <a:rPr lang="en-ZA" sz="1100" b="1"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To provide a compliant internal controls and financial services</a:t>
                      </a:r>
                      <a:endParaRPr lang="en-ZA" sz="1100" b="1" dirty="0" smtClean="0">
                        <a:solidFill>
                          <a:prstClr val="black"/>
                        </a:solidFill>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27023">
                <a:tc>
                  <a:txBody>
                    <a:bodyPr/>
                    <a:lstStyle/>
                    <a:p>
                      <a:pPr>
                        <a:lnSpc>
                          <a:spcPct val="115000"/>
                        </a:lnSpc>
                        <a:spcBef>
                          <a:spcPts val="50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Reviewed PMTE Processes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endParaRPr lang="en-ZA" sz="11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“As-Is” Business Processes Mapped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PMTE Reviewed Business Processes approved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702695">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100" dirty="0" smtClean="0">
                          <a:solidFill>
                            <a:srgbClr val="1A1A1A"/>
                          </a:solidFill>
                          <a:effectLst/>
                          <a:latin typeface="Arial" panose="020B0604020202020204" pitchFamily="34" charset="0"/>
                          <a:ea typeface="Times New Roman" panose="02020603050405020304" pitchFamily="18" charset="0"/>
                          <a:cs typeface="Arial" panose="020B0604020202020204" pitchFamily="34" charset="0"/>
                        </a:rPr>
                        <a:t>2.</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Percentage of compliant invoices settled within 30 days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76% (128 262) compliant invoices settled within 21 working days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85% (128 562) compliant invoices settled within 21 working days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86% (</a:t>
                      </a:r>
                      <a:r>
                        <a:rPr lang="en-ZA" sz="1100" dirty="0">
                          <a:effectLst/>
                          <a:latin typeface="Arial" panose="020B0604020202020204" pitchFamily="34" charset="0"/>
                          <a:ea typeface="Calibri" panose="020F0502020204030204" pitchFamily="34" charset="0"/>
                          <a:cs typeface="Arial" panose="020B0604020202020204" pitchFamily="34" charset="0"/>
                        </a:rPr>
                        <a:t>137 435</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100</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 (121 774)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100</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100</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100</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27023">
                <a:tc>
                  <a:txBody>
                    <a:bodyPr/>
                    <a:lstStyle/>
                    <a:p>
                      <a:pPr>
                        <a:lnSpc>
                          <a:spcPct val="115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new revenue generation sources incubated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27023">
                <a:tc>
                  <a:txBody>
                    <a:bodyPr/>
                    <a:lstStyle/>
                    <a:p>
                      <a:pPr>
                        <a:lnSpc>
                          <a:spcPct val="115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identified user departments with Itemised billing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626519">
                <a:tc>
                  <a:txBody>
                    <a:bodyPr/>
                    <a:lstStyle/>
                    <a:p>
                      <a:pPr>
                        <a:lnSpc>
                          <a:spcPct val="115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Approved</a:t>
                      </a:r>
                      <a:r>
                        <a:rPr lang="en-ZA" sz="1100" baseline="0" dirty="0" smtClean="0">
                          <a:effectLst/>
                          <a:latin typeface="Arial" panose="020B0604020202020204" pitchFamily="34" charset="0"/>
                          <a:ea typeface="Calibri" panose="020F0502020204030204" pitchFamily="34" charset="0"/>
                          <a:cs typeface="Arial" panose="020B0604020202020204" pitchFamily="34" charset="0"/>
                        </a:rPr>
                        <a:t> Finance Model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Technical solution developed with dashboards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7000"/>
                        </a:lnSpc>
                        <a:spcBef>
                          <a:spcPts val="0"/>
                        </a:spcBef>
                        <a:spcAft>
                          <a:spcPts val="800"/>
                        </a:spcAft>
                        <a:buClrTx/>
                        <a:buSzTx/>
                        <a:buFontTx/>
                        <a:buNone/>
                        <a:tabLst/>
                        <a:defRPr/>
                      </a:pPr>
                      <a:r>
                        <a:rPr lang="en-ZA" sz="1100" dirty="0" smtClean="0">
                          <a:effectLst/>
                          <a:latin typeface="Arial" panose="020B0604020202020204" pitchFamily="34" charset="0"/>
                          <a:ea typeface="Calibri" panose="020F0502020204030204" pitchFamily="34" charset="0"/>
                          <a:cs typeface="Arial" panose="020B0604020202020204" pitchFamily="34" charset="0"/>
                        </a:rPr>
                        <a:t>Approved</a:t>
                      </a:r>
                      <a:r>
                        <a:rPr lang="en-ZA" sz="1100" baseline="0" dirty="0" smtClean="0">
                          <a:effectLst/>
                          <a:latin typeface="Arial" panose="020B0604020202020204" pitchFamily="34" charset="0"/>
                          <a:ea typeface="Calibri" panose="020F0502020204030204" pitchFamily="34" charset="0"/>
                          <a:cs typeface="Arial" panose="020B0604020202020204" pitchFamily="34" charset="0"/>
                        </a:rPr>
                        <a:t> Finance Model</a:t>
                      </a:r>
                      <a:endParaRPr lang="en-ZA" sz="11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47641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44</a:t>
            </a:fld>
            <a:endParaRPr lang="en-US">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37674427"/>
              </p:ext>
            </p:extLst>
          </p:nvPr>
        </p:nvGraphicFramePr>
        <p:xfrm>
          <a:off x="381000" y="2590800"/>
          <a:ext cx="11548535" cy="4117216"/>
        </p:xfrm>
        <a:graphic>
          <a:graphicData uri="http://schemas.openxmlformats.org/drawingml/2006/table">
            <a:tbl>
              <a:tblPr firstRow="1" firstCol="1" lastRow="1" lastCol="1" bandRow="1" bandCol="1"/>
              <a:tblGrid>
                <a:gridCol w="293585"/>
                <a:gridCol w="1833747"/>
                <a:gridCol w="1336823"/>
                <a:gridCol w="1336823"/>
                <a:gridCol w="1336823"/>
                <a:gridCol w="1366152"/>
                <a:gridCol w="1348194"/>
                <a:gridCol w="1348194"/>
                <a:gridCol w="1348194"/>
              </a:tblGrid>
              <a:tr h="322789">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286811">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304104">
                <a:tc gridSpan="9">
                  <a:txBody>
                    <a:bodyPr/>
                    <a:lstStyle/>
                    <a:p>
                      <a:pPr>
                        <a:lnSpc>
                          <a:spcPct val="115000"/>
                        </a:lnSpc>
                        <a:spcBef>
                          <a:spcPts val="50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Strategic objective: </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To provide a compliant Supply Chain Management service</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0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Percentage of bids awarded within 56 working days of closure of tender advertisement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131 bids awarded for PMTE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18% (45</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31% (91</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40</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 (67)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60</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65</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70</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000" kern="12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GB" sz="10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Percentage of quotations awarded within 30 working days from requisition date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49% (419</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47%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(229)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72%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4 326)</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75% </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(4 593)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77</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80</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85</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Bef>
                          <a:spcPts val="500"/>
                        </a:spcBef>
                        <a:spcAft>
                          <a:spcPts val="0"/>
                        </a:spcAft>
                      </a:pPr>
                      <a:r>
                        <a:rPr lang="en-GB" sz="1000" kern="12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GB" sz="10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Percentage of procurement spend for bids awarded to designated groups in line with Preferential Procurement Regulations 2017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(Tenders)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70% (R1,4bn) of procurement spend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(Quotations)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70% (R245 894 006) of procurement spend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75</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80</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85</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Bef>
                          <a:spcPts val="500"/>
                        </a:spcBef>
                        <a:spcAft>
                          <a:spcPts val="0"/>
                        </a:spcAft>
                      </a:pPr>
                      <a:r>
                        <a:rPr lang="en-GB" sz="1000" kern="12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GB" sz="1000" kern="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Percentage of bids awarded to designated groups in line with Preferential Procurement Regulations 2017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70% (184) of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tenders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70% (3 906) of quotations awarded to designated groups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75</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80</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85</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381000" y="1447800"/>
            <a:ext cx="11582400" cy="87237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defTabSz="914400">
              <a:buFont typeface="Arial" panose="020B0604020202020204" pitchFamily="34" charset="0"/>
              <a:buChar char="•"/>
            </a:pPr>
            <a:r>
              <a:rPr lang="en-US" sz="1700" b="1" dirty="0">
                <a:solidFill>
                  <a:srgbClr val="000000"/>
                </a:solidFill>
                <a:latin typeface="Arial"/>
              </a:rPr>
              <a:t>To support service delivery in a smart proactive and business centric manner that is aligned to statutory requirements  </a:t>
            </a:r>
          </a:p>
        </p:txBody>
      </p:sp>
      <p:sp>
        <p:nvSpPr>
          <p:cNvPr id="12" name="Rounded Rectangle 11"/>
          <p:cNvSpPr/>
          <p:nvPr/>
        </p:nvSpPr>
        <p:spPr>
          <a:xfrm>
            <a:off x="762000" y="12192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3192183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45</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549408449"/>
              </p:ext>
            </p:extLst>
          </p:nvPr>
        </p:nvGraphicFramePr>
        <p:xfrm>
          <a:off x="304800" y="1371600"/>
          <a:ext cx="11658600" cy="5089628"/>
        </p:xfrm>
        <a:graphic>
          <a:graphicData uri="http://schemas.openxmlformats.org/drawingml/2006/table">
            <a:tbl>
              <a:tblPr firstRow="1" bandRow="1"/>
              <a:tblGrid>
                <a:gridCol w="430176"/>
                <a:gridCol w="2233640"/>
                <a:gridCol w="1603384"/>
                <a:gridCol w="1676400"/>
                <a:gridCol w="1676400"/>
                <a:gridCol w="1371600"/>
                <a:gridCol w="1233488"/>
                <a:gridCol w="1433512"/>
              </a:tblGrid>
              <a:tr h="263978">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1975799">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Reviewed PMTE Processes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Annually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PMTE Reviewed Business Processes approved</a:t>
                      </a:r>
                    </a:p>
                    <a:p>
                      <a:pPr>
                        <a:lnSpc>
                          <a:spcPct val="107000"/>
                        </a:lnSpc>
                        <a:spcAft>
                          <a:spcPts val="6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Pilot Gap Analysis, Delegation Gap Analysis, External Policy Gap Analysis, Internal Policy Gap Analysis, ICT integration, Organisational Design Gap Analysis and Benchmarking completed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To-Be optimised Business Processes mapped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To-Be optimised Business Processes verified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PMTE Reviewed Business Processes approved</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558609">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2</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Percentage of compliant invoices settled within 30 days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100%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new revenue generation sources incubated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tabLst>
                          <a:tab pos="1533525" algn="l"/>
                        </a:tabLs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Annually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60694">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4</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identified user departments with Itemised billing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tabLst>
                          <a:tab pos="1533525" algn="l"/>
                        </a:tabLs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Annually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767615">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Approved Finance Model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tabLst>
                          <a:tab pos="1533525" algn="l"/>
                        </a:tabLst>
                      </a:pPr>
                      <a:r>
                        <a:rPr lang="en-ZA" sz="1200">
                          <a:effectLst/>
                          <a:latin typeface="Arial" panose="020B0604020202020204" pitchFamily="34" charset="0"/>
                          <a:ea typeface="Times New Roman" panose="02020603050405020304" pitchFamily="18" charset="0"/>
                          <a:cs typeface="Times New Roman" panose="02020603050405020304" pitchFamily="18" charset="0"/>
                        </a:rPr>
                        <a:t>Quarterly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Finance Model approved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Technical Model tested </a:t>
                      </a:r>
                      <a:endParaRPr lang="en-GB"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GB"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Technical Model </a:t>
                      </a: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approved</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Revenue sources identified </a:t>
                      </a:r>
                      <a:endParaRPr lang="en-GB" sz="1200" dirty="0" smtClean="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Financial model </a:t>
                      </a: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approved</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2192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3186758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46</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63429085"/>
              </p:ext>
            </p:extLst>
          </p:nvPr>
        </p:nvGraphicFramePr>
        <p:xfrm>
          <a:off x="228600" y="1371600"/>
          <a:ext cx="11556996" cy="3559087"/>
        </p:xfrm>
        <a:graphic>
          <a:graphicData uri="http://schemas.openxmlformats.org/drawingml/2006/table">
            <a:tbl>
              <a:tblPr firstRow="1" bandRow="1"/>
              <a:tblGrid>
                <a:gridCol w="430176"/>
                <a:gridCol w="2233640"/>
                <a:gridCol w="1679584"/>
                <a:gridCol w="1885964"/>
                <a:gridCol w="1331908"/>
                <a:gridCol w="1331908"/>
                <a:gridCol w="1331908"/>
                <a:gridCol w="1331908"/>
              </a:tblGrid>
              <a:tr h="427775">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529245">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Percentage of bids awarded within 56 working days of closure of tender advertisement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Percentage of quotations awarded within 30 working days from requisition date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77</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77</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77</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77</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77</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Percentage of procurement spend for bids awarded to designated groups in line with Preferential Procurement Regulations 2017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9.</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Percentage of bids awarded to designated groups in line with Preferential Procurement Regulations 2017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 </a:t>
                      </a:r>
                      <a:endParaRPr lang="en-ZA" sz="12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33210821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599" cy="1143000"/>
          </a:xfrm>
        </p:spPr>
        <p:txBody>
          <a:bodyPr>
            <a:normAutofit/>
          </a:bodyPr>
          <a:lstStyle/>
          <a:p>
            <a:r>
              <a:rPr lang="en-ZA" sz="2600" b="1" dirty="0">
                <a:ea typeface="Tahoma" pitchFamily="34" charset="0"/>
              </a:rPr>
              <a:t>BUDGET ALLOCATION FOR PROGRAMME 1</a:t>
            </a:r>
          </a:p>
        </p:txBody>
      </p:sp>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47</a:t>
            </a:fld>
            <a:endParaRPr lang="en-US">
              <a:solidFill>
                <a:prstClr val="black">
                  <a:tint val="75000"/>
                </a:prstClr>
              </a:solidFill>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3120473802"/>
              </p:ext>
            </p:extLst>
          </p:nvPr>
        </p:nvGraphicFramePr>
        <p:xfrm>
          <a:off x="381000" y="1304367"/>
          <a:ext cx="11277601" cy="2247748"/>
        </p:xfrm>
        <a:graphic>
          <a:graphicData uri="http://schemas.openxmlformats.org/drawingml/2006/table">
            <a:tbl>
              <a:tblPr firstRow="1" bandRow="1">
                <a:tableStyleId>{5C22544A-7EE6-4342-B048-85BDC9FD1C3A}</a:tableStyleId>
              </a:tblPr>
              <a:tblGrid>
                <a:gridCol w="6444346"/>
                <a:gridCol w="1611085"/>
                <a:gridCol w="1611085"/>
                <a:gridCol w="1611085"/>
              </a:tblGrid>
              <a:tr h="2778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800" u="none" strike="noStrike" dirty="0" smtClean="0">
                          <a:effectLst/>
                        </a:rPr>
                        <a:t>Administration</a:t>
                      </a:r>
                      <a:endParaRPr lang="en-US" sz="1800" b="1" i="0" u="none" strike="noStrike" dirty="0" smtClean="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a:t>
                      </a:r>
                      <a:r>
                        <a:rPr lang="en-US" sz="1800" b="1" u="none" strike="noStrike" dirty="0" smtClean="0">
                          <a:effectLst/>
                        </a:rPr>
                        <a:t>2018/19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a:t>
                      </a:r>
                      <a:r>
                        <a:rPr lang="en-US" sz="1800" b="1" u="none" strike="noStrike" dirty="0" smtClean="0">
                          <a:effectLst/>
                        </a:rPr>
                        <a:t>2019/20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ZA" sz="1800" b="1" u="none" strike="noStrike" dirty="0" smtClean="0">
                          <a:effectLst/>
                        </a:rPr>
                        <a:t>2020/21</a:t>
                      </a:r>
                      <a:endParaRPr lang="en-US" sz="1800" b="1" i="0" u="none" strike="noStrike" dirty="0">
                        <a:solidFill>
                          <a:srgbClr val="000000"/>
                        </a:solidFill>
                        <a:effectLst/>
                        <a:latin typeface="Calibri" pitchFamily="34" charset="0"/>
                      </a:endParaRPr>
                    </a:p>
                  </a:txBody>
                  <a:tcPr marL="4881" marR="4881" marT="4881" marB="0"/>
                </a:tc>
              </a:tr>
              <a:tr h="278139">
                <a:tc>
                  <a:txBody>
                    <a:bodyPr/>
                    <a:lstStyle/>
                    <a:p>
                      <a:pPr algn="l" fontAlgn="t"/>
                      <a:endParaRPr lang="en-US" sz="1800" b="0" i="0" u="none" strike="noStrike" dirty="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effectLst/>
                        </a:rPr>
                        <a:t> R'000 </a:t>
                      </a:r>
                      <a:endParaRPr lang="en-US" sz="1800" b="1" i="0" u="none" strike="noStrike" dirty="0" smtClean="0">
                        <a:solidFill>
                          <a:srgbClr val="000000"/>
                        </a:solidFill>
                        <a:effectLst/>
                        <a:latin typeface="Calibri" pitchFamily="34" charset="0"/>
                      </a:endParaRPr>
                    </a:p>
                  </a:txBody>
                  <a:tcPr marL="5089" marR="5089" marT="5089" marB="0"/>
                </a:tc>
              </a:tr>
              <a:tr h="277874">
                <a:tc>
                  <a:txBody>
                    <a:bodyPr/>
                    <a:lstStyle/>
                    <a:p>
                      <a:pPr algn="l" fontAlgn="t"/>
                      <a:r>
                        <a:rPr lang="en-ZA" sz="1800" u="none" strike="noStrike" dirty="0" smtClean="0">
                          <a:effectLst/>
                        </a:rPr>
                        <a:t>Compensation</a:t>
                      </a:r>
                      <a:r>
                        <a:rPr lang="en-ZA" sz="1800" u="none" strike="noStrike" baseline="0" dirty="0" smtClean="0">
                          <a:effectLst/>
                        </a:rPr>
                        <a:t> of employees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901,671</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961,181</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1,023,658</a:t>
                      </a:r>
                      <a:endParaRPr lang="en-US" sz="1800" b="0" i="0" u="none" strike="noStrike" kern="1200" dirty="0">
                        <a:solidFill>
                          <a:srgbClr val="000000"/>
                        </a:solidFill>
                        <a:effectLst/>
                        <a:latin typeface="Calibri" pitchFamily="34" charset="0"/>
                        <a:ea typeface="+mn-ea"/>
                        <a:cs typeface="+mn-cs"/>
                      </a:endParaRPr>
                    </a:p>
                  </a:txBody>
                  <a:tcPr marL="0" marR="0" marT="0" marB="0"/>
                </a:tc>
              </a:tr>
              <a:tr h="277874">
                <a:tc>
                  <a:txBody>
                    <a:bodyPr/>
                    <a:lstStyle/>
                    <a:p>
                      <a:pPr algn="l" fontAlgn="t"/>
                      <a:r>
                        <a:rPr lang="en-ZA" sz="1800" u="none" strike="noStrike" dirty="0" smtClean="0">
                          <a:effectLst/>
                        </a:rPr>
                        <a:t>Admin</a:t>
                      </a:r>
                      <a:r>
                        <a:rPr lang="en-ZA" sz="1800" u="none" strike="noStrike" baseline="0" dirty="0" smtClean="0">
                          <a:effectLst/>
                        </a:rPr>
                        <a:t> g</a:t>
                      </a:r>
                      <a:r>
                        <a:rPr lang="en-ZA" sz="1800" u="none" strike="noStrike" dirty="0" smtClean="0">
                          <a:effectLst/>
                        </a:rPr>
                        <a:t>oods and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201,207</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ZA" sz="1800" b="0" i="0" u="none" strike="noStrike" kern="1200" dirty="0" smtClean="0">
                          <a:solidFill>
                            <a:schemeClr val="dk1"/>
                          </a:solidFill>
                          <a:effectLst/>
                          <a:latin typeface="+mn-lt"/>
                          <a:ea typeface="+mn-ea"/>
                          <a:cs typeface="+mn-cs"/>
                        </a:rPr>
                        <a:t>214,060</a:t>
                      </a:r>
                      <a:endParaRPr lang="en-ZA" sz="1800" b="0" i="0" u="none" strike="noStrike" kern="1200" dirty="0" smtClean="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225,692</a:t>
                      </a:r>
                      <a:endParaRPr lang="en-US" sz="1800" b="0" i="0" u="none" strike="noStrike" kern="1200" dirty="0">
                        <a:solidFill>
                          <a:srgbClr val="000000"/>
                        </a:solidFill>
                        <a:effectLst/>
                        <a:latin typeface="Calibri" pitchFamily="34" charset="0"/>
                        <a:ea typeface="+mn-ea"/>
                        <a:cs typeface="+mn-cs"/>
                      </a:endParaRPr>
                    </a:p>
                  </a:txBody>
                  <a:tcPr marL="0" marR="0" marT="0" marB="0"/>
                </a:tc>
              </a:tr>
              <a:tr h="283787">
                <a:tc>
                  <a:txBody>
                    <a:bodyPr/>
                    <a:lstStyle/>
                    <a:p>
                      <a:pPr marL="0" algn="l" defTabSz="914400" rtl="0" eaLnBrk="1" fontAlgn="t" latinLnBrk="0" hangingPunct="1"/>
                      <a:r>
                        <a:rPr lang="en-US" sz="1800" u="none" strike="noStrike" kern="1200" dirty="0" smtClean="0">
                          <a:solidFill>
                            <a:schemeClr val="dk1"/>
                          </a:solidFill>
                          <a:effectLst/>
                          <a:latin typeface="+mn-lt"/>
                          <a:ea typeface="+mn-ea"/>
                          <a:cs typeface="+mn-cs"/>
                        </a:rPr>
                        <a:t>Procurement of Machinery </a:t>
                      </a:r>
                      <a:r>
                        <a:rPr lang="en-US" sz="1800" u="none" strike="noStrike" kern="1200" dirty="0">
                          <a:solidFill>
                            <a:schemeClr val="dk1"/>
                          </a:solidFill>
                          <a:effectLst/>
                          <a:latin typeface="+mn-lt"/>
                          <a:ea typeface="+mn-ea"/>
                          <a:cs typeface="+mn-cs"/>
                        </a:rPr>
                        <a:t>&amp; </a:t>
                      </a:r>
                      <a:r>
                        <a:rPr lang="en-US" sz="1800" u="none" strike="noStrike" kern="1200" dirty="0" smtClean="0">
                          <a:solidFill>
                            <a:schemeClr val="dk1"/>
                          </a:solidFill>
                          <a:effectLst/>
                          <a:latin typeface="+mn-lt"/>
                          <a:ea typeface="+mn-ea"/>
                          <a:cs typeface="+mn-cs"/>
                        </a:rPr>
                        <a:t>Equipment</a:t>
                      </a:r>
                      <a:endParaRPr lang="en-US" sz="1800" u="none" strike="noStrike" kern="1200" dirty="0">
                        <a:solidFill>
                          <a:schemeClr val="dk1"/>
                        </a:solidFill>
                        <a:effectLst/>
                        <a:latin typeface="+mn-lt"/>
                        <a:ea typeface="+mn-ea"/>
                        <a:cs typeface="+mn-cs"/>
                      </a:endParaRPr>
                    </a:p>
                  </a:txBody>
                  <a:tcPr marL="6319" marR="6319" marT="6319" marB="0"/>
                </a:tc>
                <a:tc>
                  <a:txBody>
                    <a:bodyPr/>
                    <a:lstStyle/>
                    <a:p>
                      <a:pPr marL="0" algn="r" defTabSz="914400" rtl="0" eaLnBrk="1" fontAlgn="t" latinLnBrk="0" hangingPunct="1"/>
                      <a:r>
                        <a:rPr lang="en-US" sz="1800" u="none" strike="noStrike" kern="1200" dirty="0" smtClean="0">
                          <a:solidFill>
                            <a:schemeClr val="dk1"/>
                          </a:solidFill>
                          <a:effectLst/>
                          <a:latin typeface="+mn-lt"/>
                          <a:ea typeface="+mn-ea"/>
                          <a:cs typeface="+mn-cs"/>
                        </a:rPr>
                        <a:t>52,342</a:t>
                      </a:r>
                      <a:endParaRPr lang="en-US"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US" sz="1800" u="none" strike="noStrike" kern="1200" dirty="0" smtClean="0">
                          <a:solidFill>
                            <a:schemeClr val="dk1"/>
                          </a:solidFill>
                          <a:effectLst/>
                          <a:latin typeface="+mn-lt"/>
                          <a:ea typeface="+mn-ea"/>
                          <a:cs typeface="+mn-cs"/>
                        </a:rPr>
                        <a:t>55,273</a:t>
                      </a:r>
                      <a:endParaRPr lang="en-US"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US" sz="1800" u="none" strike="noStrike" kern="1200" dirty="0" smtClean="0">
                          <a:solidFill>
                            <a:schemeClr val="dk1"/>
                          </a:solidFill>
                          <a:effectLst/>
                          <a:latin typeface="+mn-lt"/>
                          <a:ea typeface="+mn-ea"/>
                          <a:cs typeface="+mn-cs"/>
                        </a:rPr>
                        <a:t>58,313</a:t>
                      </a:r>
                      <a:endParaRPr lang="en-US" sz="1800" u="none" strike="noStrike" kern="1200" dirty="0">
                        <a:solidFill>
                          <a:schemeClr val="dk1"/>
                        </a:solidFill>
                        <a:effectLst/>
                        <a:latin typeface="+mn-lt"/>
                        <a:ea typeface="+mn-ea"/>
                        <a:cs typeface="+mn-cs"/>
                      </a:endParaRPr>
                    </a:p>
                  </a:txBody>
                  <a:tcPr marL="9525" marR="9525" marT="9525" marB="0"/>
                </a:tc>
              </a:tr>
              <a:tr h="283787">
                <a:tc>
                  <a:txBody>
                    <a:bodyPr/>
                    <a:lstStyle/>
                    <a:p>
                      <a:pPr marL="0" algn="l" defTabSz="914400" rtl="0" eaLnBrk="1" fontAlgn="t" latinLnBrk="0" hangingPunct="1"/>
                      <a:r>
                        <a:rPr lang="en-US" sz="1800" u="none" strike="noStrike" kern="1200" dirty="0" smtClean="0">
                          <a:solidFill>
                            <a:schemeClr val="dk1"/>
                          </a:solidFill>
                          <a:effectLst/>
                          <a:latin typeface="+mn-lt"/>
                          <a:ea typeface="+mn-ea"/>
                          <a:cs typeface="+mn-cs"/>
                        </a:rPr>
                        <a:t>Turnaround</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r" fontAlgn="t"/>
                      <a:r>
                        <a:rPr lang="en-US" sz="1800" b="0" i="0" u="none" strike="noStrike" dirty="0" smtClean="0">
                          <a:solidFill>
                            <a:srgbClr val="000000"/>
                          </a:solidFill>
                          <a:effectLst/>
                          <a:latin typeface="Calibri" pitchFamily="34" charset="0"/>
                        </a:rPr>
                        <a:t>30,000</a:t>
                      </a:r>
                      <a:endParaRPr lang="en-US" sz="1800" b="0" i="0" u="none" strike="noStrike" dirty="0">
                        <a:solidFill>
                          <a:srgbClr val="000000"/>
                        </a:solidFill>
                        <a:effectLst/>
                        <a:latin typeface="Calibri" pitchFamily="34" charset="0"/>
                      </a:endParaRPr>
                    </a:p>
                  </a:txBody>
                  <a:tcPr marL="4881" marR="4881" marT="4881" marB="0"/>
                </a:tc>
                <a:tc>
                  <a:txBody>
                    <a:bodyPr/>
                    <a:lstStyle/>
                    <a:p>
                      <a:pPr algn="r" fontAlgn="t"/>
                      <a:r>
                        <a:rPr lang="en-US" sz="1800" b="0" i="0" u="none" strike="noStrike" dirty="0" smtClean="0">
                          <a:solidFill>
                            <a:srgbClr val="000000"/>
                          </a:solidFill>
                          <a:effectLst/>
                          <a:latin typeface="Calibri" pitchFamily="34" charset="0"/>
                        </a:rPr>
                        <a:t>0</a:t>
                      </a:r>
                      <a:endParaRPr lang="en-US" sz="1800" b="0" i="0" u="none" strike="noStrike" dirty="0">
                        <a:solidFill>
                          <a:srgbClr val="000000"/>
                        </a:solidFill>
                        <a:effectLst/>
                        <a:latin typeface="Calibri" pitchFamily="34" charset="0"/>
                      </a:endParaRPr>
                    </a:p>
                  </a:txBody>
                  <a:tcPr marL="4881" marR="4881" marT="4881" marB="0"/>
                </a:tc>
                <a:tc>
                  <a:txBody>
                    <a:bodyPr/>
                    <a:lstStyle/>
                    <a:p>
                      <a:pPr algn="r" fontAlgn="t"/>
                      <a:r>
                        <a:rPr lang="en-US" sz="1800" b="0" i="0" u="none" strike="noStrike" dirty="0" smtClean="0">
                          <a:solidFill>
                            <a:srgbClr val="000000"/>
                          </a:solidFill>
                          <a:effectLst/>
                          <a:latin typeface="Calibri" pitchFamily="34" charset="0"/>
                        </a:rPr>
                        <a:t>0</a:t>
                      </a:r>
                      <a:endParaRPr lang="en-US" sz="1800" b="0" i="0" u="none" strike="noStrike" dirty="0">
                        <a:solidFill>
                          <a:srgbClr val="000000"/>
                        </a:solidFill>
                        <a:effectLst/>
                        <a:latin typeface="Calibri" pitchFamily="34" charset="0"/>
                      </a:endParaRPr>
                    </a:p>
                  </a:txBody>
                  <a:tcPr marL="4881" marR="4881" marT="4881" marB="0"/>
                </a:tc>
              </a:tr>
              <a:tr h="277874">
                <a:tc>
                  <a:txBody>
                    <a:bodyPr/>
                    <a:lstStyle/>
                    <a:p>
                      <a:pPr algn="l"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r>
              <a:tr h="277874">
                <a:tc>
                  <a:txBody>
                    <a:bodyPr/>
                    <a:lstStyle/>
                    <a:p>
                      <a:pPr algn="l" fontAlgn="t"/>
                      <a:r>
                        <a:rPr lang="en-US" sz="1800" b="1" u="none" strike="noStrike" dirty="0">
                          <a:effectLst/>
                        </a:rPr>
                        <a:t>Total</a:t>
                      </a:r>
                      <a:endParaRPr lang="en-US" sz="1800" b="1" i="0" u="none" strike="noStrike" dirty="0">
                        <a:solidFill>
                          <a:srgbClr val="000000"/>
                        </a:solidFill>
                        <a:effectLst/>
                        <a:latin typeface="Calibri" pitchFamily="34" charset="0"/>
                      </a:endParaRPr>
                    </a:p>
                  </a:txBody>
                  <a:tcPr marL="4881" marR="4881" marT="48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196" lvl="1" algn="r" defTabSz="914400" rtl="0" eaLnBrk="1" fontAlgn="t" latinLnBrk="0" hangingPunct="1"/>
                      <a:r>
                        <a:rPr lang="en-ZA" sz="1800" b="1" u="none" strike="noStrike" kern="1200" dirty="0" smtClean="0">
                          <a:solidFill>
                            <a:schemeClr val="dk1"/>
                          </a:solidFill>
                          <a:effectLst/>
                          <a:latin typeface="+mn-lt"/>
                          <a:ea typeface="+mn-ea"/>
                          <a:cs typeface="+mn-cs"/>
                        </a:rPr>
                        <a:t>1,185,220 </a:t>
                      </a:r>
                      <a:endParaRPr lang="en-ZA" sz="1800" b="1" u="none" strike="noStrike" kern="1200" dirty="0">
                        <a:solidFill>
                          <a:schemeClr val="dk1"/>
                        </a:solidFill>
                        <a:effectLst/>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196" lvl="1" algn="r" defTabSz="914400" rtl="0" eaLnBrk="1" fontAlgn="t" latinLnBrk="0" hangingPunct="1"/>
                      <a:r>
                        <a:rPr lang="en-ZA" sz="1800" b="1" u="none" strike="noStrike" kern="1200" dirty="0" smtClean="0">
                          <a:solidFill>
                            <a:schemeClr val="dk1"/>
                          </a:solidFill>
                          <a:effectLst/>
                          <a:latin typeface="+mn-lt"/>
                          <a:ea typeface="+mn-ea"/>
                          <a:cs typeface="+mn-cs"/>
                        </a:rPr>
                        <a:t>1,230,514 </a:t>
                      </a:r>
                      <a:endParaRPr lang="en-ZA" sz="1800" b="1" u="none" strike="noStrike" kern="1200" dirty="0">
                        <a:solidFill>
                          <a:schemeClr val="dk1"/>
                        </a:solidFill>
                        <a:effectLst/>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196" lvl="1" algn="r" defTabSz="914400" rtl="0" eaLnBrk="1" fontAlgn="t" latinLnBrk="0" hangingPunct="1"/>
                      <a:r>
                        <a:rPr lang="en-ZA" sz="1800" b="1" u="none" strike="noStrike" kern="1200" dirty="0" smtClean="0">
                          <a:solidFill>
                            <a:schemeClr val="dk1"/>
                          </a:solidFill>
                          <a:effectLst/>
                          <a:latin typeface="+mn-lt"/>
                          <a:ea typeface="+mn-ea"/>
                          <a:cs typeface="+mn-cs"/>
                        </a:rPr>
                        <a:t>1,307,663 </a:t>
                      </a:r>
                      <a:endParaRPr lang="en-ZA" sz="1800" b="1" u="none" strike="noStrike" kern="1200" dirty="0">
                        <a:solidFill>
                          <a:schemeClr val="dk1"/>
                        </a:solidFill>
                        <a:effectLst/>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609600" y="4038600"/>
            <a:ext cx="10668000" cy="1831271"/>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ZA" sz="1400" dirty="0"/>
              <a:t>The spending focus over the medium-term will be on Management Leadership, Operations Support Management, Finance and Accounting Management and Supply Chain Management (SCM</a:t>
            </a:r>
            <a:r>
              <a:rPr lang="en-ZA" sz="1400" dirty="0" smtClean="0"/>
              <a:t>).</a:t>
            </a:r>
          </a:p>
          <a:p>
            <a:pPr marL="342900" indent="-342900" algn="just">
              <a:spcAft>
                <a:spcPts val="600"/>
              </a:spcAft>
              <a:buFont typeface="Arial" panose="020B0604020202020204" pitchFamily="34" charset="0"/>
              <a:buChar char="•"/>
            </a:pPr>
            <a:r>
              <a:rPr lang="en-ZA" sz="1400" dirty="0" smtClean="0"/>
              <a:t>The PMTE will continue to implement business improvement strategies and efficiency enhancement initiatives over the MTEF period. </a:t>
            </a:r>
          </a:p>
          <a:p>
            <a:pPr marL="342900" indent="-342900" algn="just">
              <a:spcAft>
                <a:spcPts val="600"/>
              </a:spcAft>
              <a:buFont typeface="Arial" panose="020B0604020202020204" pitchFamily="34" charset="0"/>
              <a:buChar char="•"/>
            </a:pPr>
            <a:r>
              <a:rPr lang="en-ZA" sz="1400" dirty="0" smtClean="0"/>
              <a:t>The 2019/20 financial marks the end of Phase </a:t>
            </a:r>
            <a:r>
              <a:rPr lang="en-ZA" sz="1400" dirty="0" err="1" smtClean="0"/>
              <a:t>ll</a:t>
            </a:r>
            <a:r>
              <a:rPr lang="en-ZA" sz="1400" dirty="0" smtClean="0"/>
              <a:t> of the seven-year Turnaround plan and sets the basis for the sustainability and growth of public works. </a:t>
            </a:r>
          </a:p>
          <a:p>
            <a:pPr marL="342900" indent="-342900" algn="just">
              <a:spcAft>
                <a:spcPts val="600"/>
              </a:spcAft>
              <a:buFont typeface="Arial" panose="020B0604020202020204" pitchFamily="34" charset="0"/>
              <a:buChar char="•"/>
            </a:pPr>
            <a:r>
              <a:rPr lang="en-ZA" sz="1400" dirty="0" smtClean="0"/>
              <a:t>The bulk of the expenditure for Programme 1 is for compensation of employees to fill critical vacancies aimed at rebuilding the PMTE technical and professional capacity</a:t>
            </a:r>
            <a:endParaRPr lang="en-ZA" sz="1400" dirty="0"/>
          </a:p>
        </p:txBody>
      </p:sp>
    </p:spTree>
    <p:extLst>
      <p:ext uri="{BB962C8B-B14F-4D97-AF65-F5344CB8AC3E}">
        <p14:creationId xmlns:p14="http://schemas.microsoft.com/office/powerpoint/2010/main" val="2084130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2286000"/>
            <a:ext cx="12192000" cy="2412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48</a:t>
            </a:fld>
            <a:endParaRPr lang="en-US">
              <a:solidFill>
                <a:prstClr val="black">
                  <a:tint val="75000"/>
                </a:prstClr>
              </a:solidFill>
            </a:endParaRPr>
          </a:p>
        </p:txBody>
      </p:sp>
      <p:sp>
        <p:nvSpPr>
          <p:cNvPr id="4" name="TextBox 3"/>
          <p:cNvSpPr txBox="1"/>
          <p:nvPr/>
        </p:nvSpPr>
        <p:spPr>
          <a:xfrm>
            <a:off x="0" y="2211834"/>
            <a:ext cx="12192000" cy="2492990"/>
          </a:xfrm>
          <a:prstGeom prst="rect">
            <a:avLst/>
          </a:prstGeom>
          <a:noFill/>
        </p:spPr>
        <p:txBody>
          <a:bodyPr wrap="square" rtlCol="0">
            <a:spAutoFit/>
          </a:bodyPr>
          <a:lstStyle/>
          <a:p>
            <a:pPr algn="ctr"/>
            <a:r>
              <a:rPr lang="en-ZA" sz="9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Arial"/>
              </a:rPr>
              <a:t>PROGRAMME 2</a:t>
            </a:r>
          </a:p>
          <a:p>
            <a:pPr algn="ctr"/>
            <a:endParaRPr lang="en-ZA" sz="11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Arial"/>
            </a:endParaRPr>
          </a:p>
          <a:p>
            <a:pPr algn="ctr"/>
            <a:r>
              <a:rPr lang="en-ZA" sz="49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Arial"/>
              </a:rPr>
              <a:t>REAL ESTATE INVESTMENT SERVICES</a:t>
            </a:r>
            <a:endParaRPr lang="en-ZA" sz="49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a:endParaRPr>
          </a:p>
        </p:txBody>
      </p:sp>
    </p:spTree>
    <p:extLst>
      <p:ext uri="{BB962C8B-B14F-4D97-AF65-F5344CB8AC3E}">
        <p14:creationId xmlns:p14="http://schemas.microsoft.com/office/powerpoint/2010/main" val="95318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49</a:t>
            </a:fld>
            <a:endParaRPr lang="en-US">
              <a:solidFill>
                <a:prstClr val="black">
                  <a:tint val="75000"/>
                </a:prstClr>
              </a:solidFill>
            </a:endParaRPr>
          </a:p>
        </p:txBody>
      </p:sp>
      <p:sp>
        <p:nvSpPr>
          <p:cNvPr id="2" name="Rectangle 1"/>
          <p:cNvSpPr/>
          <p:nvPr/>
        </p:nvSpPr>
        <p:spPr>
          <a:xfrm>
            <a:off x="457200" y="1600200"/>
            <a:ext cx="11582400" cy="60264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GB" sz="1700" b="1" dirty="0" smtClean="0">
                <a:solidFill>
                  <a:prstClr val="black"/>
                </a:solidFill>
                <a:latin typeface="Arial" panose="020B0604020202020204" pitchFamily="34" charset="0"/>
                <a:ea typeface="Times New Roman" panose="02020603050405020304" pitchFamily="18" charset="0"/>
              </a:rPr>
              <a:t>To consolidate user demands that enables planning and budgeting</a:t>
            </a:r>
          </a:p>
        </p:txBody>
      </p:sp>
      <p:sp>
        <p:nvSpPr>
          <p:cNvPr id="4" name="Rounded Rectangle 3"/>
          <p:cNvSpPr/>
          <p:nvPr/>
        </p:nvSpPr>
        <p:spPr>
          <a:xfrm>
            <a:off x="762000" y="1295400"/>
            <a:ext cx="108720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703033239"/>
              </p:ext>
            </p:extLst>
          </p:nvPr>
        </p:nvGraphicFramePr>
        <p:xfrm>
          <a:off x="457200" y="2438400"/>
          <a:ext cx="11548535" cy="3574534"/>
        </p:xfrm>
        <a:graphic>
          <a:graphicData uri="http://schemas.openxmlformats.org/drawingml/2006/table">
            <a:tbl>
              <a:tblPr firstRow="1" firstCol="1" lastRow="1" lastCol="1" bandRow="1" bandCol="1"/>
              <a:tblGrid>
                <a:gridCol w="293585"/>
                <a:gridCol w="1833747"/>
                <a:gridCol w="1336823"/>
                <a:gridCol w="1336823"/>
                <a:gridCol w="1336823"/>
                <a:gridCol w="1366152"/>
                <a:gridCol w="1348194"/>
                <a:gridCol w="1348194"/>
                <a:gridCol w="1348194"/>
              </a:tblGrid>
              <a:tr h="310171">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630907">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278122">
                <a:tc gridSpan="9">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Strategic objective: To ensure that the user asset management plans are produced in compliance with relevant prescripts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700893">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Number of User Asset Management Plans (U-AMPs) received from user departments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42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42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42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42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42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42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62526">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Number of signed off infrastructure </a:t>
                      </a:r>
                      <a:r>
                        <a:rPr lang="en-ZA" sz="1200" dirty="0" err="1">
                          <a:effectLst/>
                          <a:latin typeface="Arial" panose="020B0604020202020204" pitchFamily="34" charset="0"/>
                          <a:ea typeface="Times New Roman" panose="02020603050405020304" pitchFamily="18" charset="0"/>
                          <a:cs typeface="Arial" panose="020B0604020202020204" pitchFamily="34" charset="0"/>
                        </a:rPr>
                        <a:t>worklists</a:t>
                      </a:r>
                      <a:r>
                        <a:rPr lang="en-ZA"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700893">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Development of Customer Relationship Management Strategy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Customer Relationship Management Strategy approved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Engagement with internal and external stakeholders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Customer Relationship management Strategy reviewed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4029032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82688"/>
            <a:ext cx="11430000" cy="4713312"/>
          </a:xfrm>
        </p:spPr>
        <p:txBody>
          <a:bodyPr>
            <a:noAutofit/>
          </a:bodyPr>
          <a:lstStyle/>
          <a:p>
            <a:pPr marL="457200" indent="-457200">
              <a:spcBef>
                <a:spcPts val="100"/>
              </a:spcBef>
              <a:buFont typeface="+mj-lt"/>
              <a:buAutoNum type="arabicPeriod" startAt="2"/>
            </a:pPr>
            <a:r>
              <a:rPr lang="en-ZA" sz="2000" b="1" dirty="0"/>
              <a:t>RURAL </a:t>
            </a:r>
            <a:r>
              <a:rPr lang="en-ZA" sz="2000" b="1" dirty="0"/>
              <a:t>DEVELOPMENT</a:t>
            </a:r>
          </a:p>
          <a:p>
            <a:pPr marL="447675" indent="0">
              <a:spcBef>
                <a:spcPts val="100"/>
              </a:spcBef>
              <a:buNone/>
            </a:pPr>
            <a:r>
              <a:rPr lang="en-ZA" sz="1800" b="1" dirty="0"/>
              <a:t>Taking Government Services to the People </a:t>
            </a:r>
            <a:r>
              <a:rPr lang="en-ZA" sz="1800" dirty="0"/>
              <a:t>through Government Precinct Development </a:t>
            </a:r>
          </a:p>
          <a:p>
            <a:pPr marL="0" indent="0">
              <a:spcBef>
                <a:spcPts val="100"/>
              </a:spcBef>
              <a:buNone/>
            </a:pPr>
            <a:endParaRPr lang="en-ZA" sz="1800" b="1" dirty="0"/>
          </a:p>
          <a:p>
            <a:pPr lvl="1">
              <a:spcBef>
                <a:spcPts val="100"/>
              </a:spcBef>
              <a:buFont typeface="Courier New" panose="02070309020205020404" pitchFamily="49" charset="0"/>
              <a:buChar char="o"/>
            </a:pPr>
            <a:r>
              <a:rPr lang="en-ZA" sz="1800" dirty="0"/>
              <a:t>D</a:t>
            </a:r>
            <a:r>
              <a:rPr lang="en-ZA" sz="1800" dirty="0"/>
              <a:t>evelopments underway:</a:t>
            </a:r>
          </a:p>
          <a:p>
            <a:pPr lvl="2">
              <a:spcBef>
                <a:spcPts val="100"/>
              </a:spcBef>
              <a:buFont typeface="Wingdings" panose="05000000000000000000" pitchFamily="2" charset="2"/>
              <a:buChar char="§"/>
            </a:pPr>
            <a:r>
              <a:rPr lang="en-ZA" sz="1800" b="1" dirty="0"/>
              <a:t>Polokwane</a:t>
            </a:r>
            <a:r>
              <a:rPr lang="en-ZA" sz="1800" b="1" dirty="0"/>
              <a:t>: </a:t>
            </a:r>
            <a:r>
              <a:rPr lang="en-ZA" sz="1800" dirty="0"/>
              <a:t>a precinct is being planned to accommodate </a:t>
            </a:r>
            <a:r>
              <a:rPr lang="en-ZA" sz="1800" dirty="0"/>
              <a:t>3 social </a:t>
            </a:r>
            <a:r>
              <a:rPr lang="en-ZA" sz="1800" dirty="0"/>
              <a:t>cluster </a:t>
            </a:r>
            <a:r>
              <a:rPr lang="en-ZA" sz="1800" dirty="0"/>
              <a:t>u</a:t>
            </a:r>
            <a:r>
              <a:rPr lang="en-ZA" sz="1800" dirty="0" smtClean="0"/>
              <a:t>ser </a:t>
            </a:r>
            <a:r>
              <a:rPr lang="en-ZA" sz="1800" dirty="0"/>
              <a:t>departments</a:t>
            </a:r>
            <a:r>
              <a:rPr lang="en-ZA" sz="1800" dirty="0"/>
              <a:t>. </a:t>
            </a:r>
          </a:p>
          <a:p>
            <a:pPr lvl="3">
              <a:spcBef>
                <a:spcPts val="100"/>
              </a:spcBef>
            </a:pPr>
            <a:r>
              <a:rPr lang="en-ZA" sz="1800" dirty="0"/>
              <a:t>Phase 1: building of </a:t>
            </a:r>
            <a:r>
              <a:rPr lang="en-ZA" sz="1800" dirty="0" smtClean="0"/>
              <a:t>5 000m² </a:t>
            </a:r>
            <a:r>
              <a:rPr lang="en-ZA" sz="1800" dirty="0"/>
              <a:t>to the value of R130 million. </a:t>
            </a:r>
          </a:p>
          <a:p>
            <a:pPr lvl="3">
              <a:spcBef>
                <a:spcPts val="100"/>
              </a:spcBef>
            </a:pPr>
            <a:r>
              <a:rPr lang="en-ZA" sz="1800" dirty="0"/>
              <a:t>A further estimated construction area of 17 0000m² for expansion. </a:t>
            </a:r>
          </a:p>
          <a:p>
            <a:pPr lvl="2">
              <a:spcBef>
                <a:spcPts val="100"/>
              </a:spcBef>
              <a:buFont typeface="Wingdings" panose="05000000000000000000" pitchFamily="2" charset="2"/>
              <a:buChar char="§"/>
            </a:pPr>
            <a:r>
              <a:rPr lang="en-ZA" sz="1800" b="1" dirty="0" err="1"/>
              <a:t>Mbombela</a:t>
            </a:r>
            <a:r>
              <a:rPr lang="en-ZA" sz="1800" dirty="0"/>
              <a:t> social cluster precinct: extent of </a:t>
            </a:r>
            <a:r>
              <a:rPr lang="en-ZA" sz="1800" dirty="0" smtClean="0"/>
              <a:t>6 000m² </a:t>
            </a:r>
            <a:r>
              <a:rPr lang="en-ZA" sz="1800" dirty="0"/>
              <a:t>to the value of R108 million. </a:t>
            </a:r>
          </a:p>
          <a:p>
            <a:pPr lvl="2">
              <a:spcBef>
                <a:spcPts val="100"/>
              </a:spcBef>
              <a:buFont typeface="Wingdings" panose="05000000000000000000" pitchFamily="2" charset="2"/>
              <a:buChar char="§"/>
            </a:pPr>
            <a:r>
              <a:rPr lang="en-ZA" sz="1800" b="1" dirty="0" err="1"/>
              <a:t>Secunda</a:t>
            </a:r>
            <a:r>
              <a:rPr lang="en-ZA" sz="1800" dirty="0"/>
              <a:t> social and security cluster precinct: extent of </a:t>
            </a:r>
            <a:r>
              <a:rPr lang="en-ZA" sz="1800" dirty="0" smtClean="0"/>
              <a:t>5 000m² </a:t>
            </a:r>
            <a:r>
              <a:rPr lang="en-ZA" sz="1800" dirty="0"/>
              <a:t>at an estimated capital cost of R65 </a:t>
            </a:r>
            <a:r>
              <a:rPr lang="en-ZA" sz="1800" dirty="0" smtClean="0"/>
              <a:t>million.</a:t>
            </a:r>
          </a:p>
          <a:p>
            <a:pPr marL="857241" lvl="2" indent="0">
              <a:spcBef>
                <a:spcPts val="100"/>
              </a:spcBef>
              <a:buNone/>
            </a:pPr>
            <a:endParaRPr lang="en-ZA" sz="1800" dirty="0"/>
          </a:p>
          <a:p>
            <a:pPr marL="728659" lvl="2">
              <a:spcBef>
                <a:spcPts val="100"/>
              </a:spcBef>
              <a:buFont typeface="Courier New" panose="02070309020205020404" pitchFamily="49" charset="0"/>
              <a:buChar char="o"/>
            </a:pPr>
            <a:r>
              <a:rPr lang="en-ZA" sz="1800" dirty="0"/>
              <a:t>5 </a:t>
            </a:r>
            <a:r>
              <a:rPr lang="en-ZA" sz="1800" dirty="0" smtClean="0"/>
              <a:t>Rural Precincts with </a:t>
            </a:r>
            <a:r>
              <a:rPr lang="en-ZA" sz="1800" dirty="0"/>
              <a:t>an estimated budget of R350 million are earmarked for development by 2022. </a:t>
            </a:r>
            <a:r>
              <a:rPr lang="en-ZA" sz="1800" dirty="0"/>
              <a:t>(Mount Fletcher, </a:t>
            </a:r>
            <a:r>
              <a:rPr lang="en-ZA" sz="1800" dirty="0" err="1"/>
              <a:t>Howick</a:t>
            </a:r>
            <a:r>
              <a:rPr lang="en-ZA" sz="1800" dirty="0"/>
              <a:t>, Carolina, </a:t>
            </a:r>
            <a:r>
              <a:rPr lang="en-ZA" sz="1800" dirty="0" err="1"/>
              <a:t>Makado</a:t>
            </a:r>
            <a:r>
              <a:rPr lang="en-ZA" sz="1800" dirty="0"/>
              <a:t> and </a:t>
            </a:r>
            <a:r>
              <a:rPr lang="en-ZA" sz="1800" dirty="0" err="1"/>
              <a:t>Mthata</a:t>
            </a:r>
            <a:r>
              <a:rPr lang="en-ZA" sz="1800" dirty="0"/>
              <a:t>.)</a:t>
            </a:r>
          </a:p>
          <a:p>
            <a:pPr marL="442909" lvl="1" indent="0">
              <a:spcBef>
                <a:spcPts val="100"/>
              </a:spcBef>
              <a:buNone/>
            </a:pPr>
            <a:endParaRPr lang="en-ZA" sz="1800" b="1" dirty="0"/>
          </a:p>
          <a:p>
            <a:pPr marL="42863" indent="0">
              <a:spcBef>
                <a:spcPts val="100"/>
              </a:spcBef>
              <a:buNone/>
            </a:pPr>
            <a:r>
              <a:rPr lang="en-ZA" sz="1800" b="1" dirty="0"/>
              <a:t>IMPACT</a:t>
            </a:r>
            <a:endParaRPr lang="en-ZA" sz="1800" b="1" dirty="0"/>
          </a:p>
          <a:p>
            <a:pPr marL="267891" indent="-225029">
              <a:spcBef>
                <a:spcPts val="100"/>
              </a:spcBef>
            </a:pPr>
            <a:r>
              <a:rPr lang="en-ZA" sz="1800" b="1" dirty="0"/>
              <a:t>Improving </a:t>
            </a:r>
            <a:r>
              <a:rPr lang="en-ZA" sz="1800" b="1" dirty="0"/>
              <a:t>service </a:t>
            </a:r>
            <a:r>
              <a:rPr lang="en-ZA" sz="1800" b="1" dirty="0"/>
              <a:t>delivery </a:t>
            </a:r>
            <a:r>
              <a:rPr lang="en-ZA" sz="1800" dirty="0"/>
              <a:t>to the people by clustering </a:t>
            </a:r>
            <a:r>
              <a:rPr lang="en-ZA" sz="1800" dirty="0"/>
              <a:t>government service </a:t>
            </a:r>
            <a:r>
              <a:rPr lang="en-ZA" sz="1800" dirty="0"/>
              <a:t>points in rural areas</a:t>
            </a:r>
            <a:endParaRPr lang="en-ZA" sz="1800" dirty="0"/>
          </a:p>
          <a:p>
            <a:pPr marL="267891" indent="-225029">
              <a:spcBef>
                <a:spcPts val="100"/>
              </a:spcBef>
            </a:pPr>
            <a:r>
              <a:rPr lang="en-ZA" sz="1800" b="1" dirty="0"/>
              <a:t>Saving to </a:t>
            </a:r>
            <a:r>
              <a:rPr lang="en-ZA" sz="1800" b="1" dirty="0"/>
              <a:t>the </a:t>
            </a:r>
            <a:r>
              <a:rPr lang="en-ZA" sz="1800" b="1" dirty="0" err="1"/>
              <a:t>fiscus</a:t>
            </a:r>
            <a:r>
              <a:rPr lang="en-ZA" sz="1800" b="1" dirty="0"/>
              <a:t> </a:t>
            </a:r>
            <a:r>
              <a:rPr lang="en-ZA" sz="1800" dirty="0"/>
              <a:t>by </a:t>
            </a:r>
            <a:r>
              <a:rPr lang="en-ZA" sz="1800" dirty="0"/>
              <a:t>reducing current lease portfolio by over </a:t>
            </a:r>
            <a:r>
              <a:rPr lang="en-ZA" sz="1800" dirty="0" smtClean="0"/>
              <a:t>26 000m² </a:t>
            </a:r>
            <a:r>
              <a:rPr lang="en-ZA" sz="1800" dirty="0"/>
              <a:t>on </a:t>
            </a:r>
            <a:r>
              <a:rPr lang="en-ZA" sz="1800" dirty="0"/>
              <a:t>leased in </a:t>
            </a:r>
            <a:r>
              <a:rPr lang="en-ZA" sz="1800" dirty="0"/>
              <a:t>accommodation</a:t>
            </a:r>
            <a:endParaRPr lang="en-US" sz="1800" dirty="0"/>
          </a:p>
        </p:txBody>
      </p:sp>
      <p:sp>
        <p:nvSpPr>
          <p:cNvPr id="2" name="Slide Number Placeholder 1"/>
          <p:cNvSpPr>
            <a:spLocks noGrp="1"/>
          </p:cNvSpPr>
          <p:nvPr>
            <p:ph type="sldNum" sz="quarter" idx="12"/>
          </p:nvPr>
        </p:nvSpPr>
        <p:spPr/>
        <p:txBody>
          <a:bodyPr/>
          <a:lstStyle/>
          <a:p>
            <a:fld id="{06FDB8B8-F605-4586-B934-FF56C8C71DDE}" type="slidenum">
              <a:rPr lang="en-US" smtClean="0"/>
              <a:t>5</a:t>
            </a:fld>
            <a:endParaRPr lang="en-US" dirty="0"/>
          </a:p>
        </p:txBody>
      </p:sp>
      <p:sp>
        <p:nvSpPr>
          <p:cNvPr id="4" name="Rectangle 3"/>
          <p:cNvSpPr/>
          <p:nvPr/>
        </p:nvSpPr>
        <p:spPr>
          <a:xfrm>
            <a:off x="152400" y="381000"/>
            <a:ext cx="5395260"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IMPROVING SERVICE DELIVERY</a:t>
            </a:r>
          </a:p>
        </p:txBody>
      </p:sp>
      <p:sp>
        <p:nvSpPr>
          <p:cNvPr id="8"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80108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50</a:t>
            </a:fld>
            <a:endParaRPr lang="en-US">
              <a:solidFill>
                <a:prstClr val="black">
                  <a:tint val="75000"/>
                </a:prstClr>
              </a:solidFill>
            </a:endParaRPr>
          </a:p>
        </p:txBody>
      </p:sp>
      <p:sp>
        <p:nvSpPr>
          <p:cNvPr id="2" name="Rectangle 1"/>
          <p:cNvSpPr/>
          <p:nvPr/>
        </p:nvSpPr>
        <p:spPr>
          <a:xfrm>
            <a:off x="381000" y="1600200"/>
            <a:ext cx="11582400" cy="609102"/>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algn="ctr"/>
            <a:endParaRPr lang="en-GB" sz="1700" b="1" dirty="0" smtClean="0">
              <a:solidFill>
                <a:prstClr val="black"/>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1700" b="1" dirty="0" smtClean="0">
                <a:solidFill>
                  <a:prstClr val="black"/>
                </a:solidFill>
                <a:latin typeface="Arial" panose="020B0604020202020204" pitchFamily="34" charset="0"/>
                <a:ea typeface="Times New Roman" panose="02020603050405020304" pitchFamily="18" charset="0"/>
              </a:rPr>
              <a:t>To </a:t>
            </a:r>
            <a:r>
              <a:rPr lang="en-GB" sz="1700" b="1" dirty="0">
                <a:solidFill>
                  <a:prstClr val="black"/>
                </a:solidFill>
                <a:latin typeface="Arial" panose="020B0604020202020204" pitchFamily="34" charset="0"/>
                <a:ea typeface="Times New Roman" panose="02020603050405020304" pitchFamily="18" charset="0"/>
              </a:rPr>
              <a:t>develop accommodation solutions for User Departments in collaboration with the relevant spheres of Government</a:t>
            </a:r>
            <a:endParaRPr lang="en-ZA" sz="1700" b="1" dirty="0">
              <a:solidFill>
                <a:prstClr val="black"/>
              </a:solidFill>
            </a:endParaRPr>
          </a:p>
        </p:txBody>
      </p:sp>
      <p:sp>
        <p:nvSpPr>
          <p:cNvPr id="4" name="Rounded Rectangle 3"/>
          <p:cNvSpPr/>
          <p:nvPr/>
        </p:nvSpPr>
        <p:spPr>
          <a:xfrm>
            <a:off x="685800" y="12192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894183911"/>
              </p:ext>
            </p:extLst>
          </p:nvPr>
        </p:nvGraphicFramePr>
        <p:xfrm>
          <a:off x="228600" y="2514600"/>
          <a:ext cx="11777135" cy="3916170"/>
        </p:xfrm>
        <a:graphic>
          <a:graphicData uri="http://schemas.openxmlformats.org/drawingml/2006/table">
            <a:tbl>
              <a:tblPr firstRow="1" firstCol="1" lastRow="1" lastCol="1" bandRow="1" bandCol="1"/>
              <a:tblGrid>
                <a:gridCol w="293585"/>
                <a:gridCol w="2034750"/>
                <a:gridCol w="1310301"/>
                <a:gridCol w="1371600"/>
                <a:gridCol w="1356699"/>
                <a:gridCol w="1295400"/>
                <a:gridCol w="1371600"/>
                <a:gridCol w="1295400"/>
                <a:gridCol w="1447800"/>
              </a:tblGrid>
              <a:tr h="206386">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314083">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347474">
                <a:tc gridSpan="9">
                  <a:txBody>
                    <a:bodyPr/>
                    <a:lstStyle/>
                    <a:p>
                      <a:pPr>
                        <a:lnSpc>
                          <a:spcPct val="115000"/>
                        </a:lnSpc>
                        <a:spcBef>
                          <a:spcPts val="500"/>
                        </a:spcBef>
                        <a:spcAft>
                          <a:spcPts val="0"/>
                        </a:spcAft>
                      </a:pPr>
                      <a:r>
                        <a:rPr lang="en-ZA" sz="1300" dirty="0" smtClean="0">
                          <a:effectLst/>
                          <a:latin typeface="Arial" panose="020B0604020202020204" pitchFamily="34" charset="0"/>
                          <a:ea typeface="Times New Roman" panose="02020603050405020304" pitchFamily="18" charset="0"/>
                          <a:cs typeface="Arial" panose="020B0604020202020204" pitchFamily="34" charset="0"/>
                        </a:rPr>
                        <a:t>Strategic</a:t>
                      </a:r>
                      <a:r>
                        <a:rPr lang="en-ZA" sz="1300" baseline="0" dirty="0" smtClean="0">
                          <a:effectLst/>
                          <a:latin typeface="Arial" panose="020B0604020202020204" pitchFamily="34" charset="0"/>
                          <a:ea typeface="Times New Roman" panose="02020603050405020304" pitchFamily="18" charset="0"/>
                          <a:cs typeface="Arial" panose="020B0604020202020204" pitchFamily="34" charset="0"/>
                        </a:rPr>
                        <a:t> objective: </a:t>
                      </a:r>
                      <a:r>
                        <a:rPr lang="en-ZA" sz="1300" dirty="0" smtClean="0">
                          <a:effectLst/>
                          <a:latin typeface="Arial" panose="020B0604020202020204" pitchFamily="34" charset="0"/>
                          <a:ea typeface="Times New Roman" panose="02020603050405020304" pitchFamily="18" charset="0"/>
                          <a:cs typeface="Arial" panose="020B0604020202020204" pitchFamily="34" charset="0"/>
                        </a:rPr>
                        <a:t>To direct precinct planning and development for national government in urban and rural areas</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07000"/>
                        </a:lnSpc>
                        <a:spcAft>
                          <a:spcPts val="0"/>
                        </a:spcAft>
                      </a:pPr>
                      <a:endParaRPr lang="en-ZA" sz="13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1261874">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300" dirty="0" smtClean="0">
                          <a:solidFill>
                            <a:srgbClr val="1A1A1A"/>
                          </a:solidFill>
                          <a:effectLst/>
                          <a:latin typeface="Arial" panose="020B0604020202020204" pitchFamily="34" charset="0"/>
                          <a:ea typeface="Times New Roman" panose="02020603050405020304" pitchFamily="18" charset="0"/>
                          <a:cs typeface="Arial" panose="020B0604020202020204" pitchFamily="34" charset="0"/>
                        </a:rPr>
                        <a:t>4.</a:t>
                      </a:r>
                      <a:endParaRPr lang="en-GB"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Number of Government Precinct Development plans aligned with identified municipal (urban and rural) Integrated Development Plans (IDPs)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6</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605141">
                <a:tc>
                  <a:txBody>
                    <a:bodyPr/>
                    <a:lstStyle/>
                    <a:p>
                      <a:pPr>
                        <a:lnSpc>
                          <a:spcPct val="115000"/>
                        </a:lnSpc>
                        <a:spcBef>
                          <a:spcPts val="500"/>
                        </a:spcBef>
                        <a:spcAft>
                          <a:spcPts val="0"/>
                        </a:spcAft>
                      </a:pPr>
                      <a:r>
                        <a:rPr lang="en-GB" sz="13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a:effectLst/>
                          <a:latin typeface="Arial" panose="020B0604020202020204" pitchFamily="34" charset="0"/>
                          <a:ea typeface="Times New Roman" panose="02020603050405020304" pitchFamily="18" charset="0"/>
                          <a:cs typeface="Times New Roman" panose="02020603050405020304" pitchFamily="18" charset="0"/>
                        </a:rPr>
                        <a:t>Number of sites established for development</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861945">
                <a:tc>
                  <a:txBody>
                    <a:bodyPr/>
                    <a:lstStyle/>
                    <a:p>
                      <a:pPr>
                        <a:lnSpc>
                          <a:spcPct val="115000"/>
                        </a:lnSpc>
                        <a:spcBef>
                          <a:spcPts val="500"/>
                        </a:spcBef>
                        <a:spcAft>
                          <a:spcPts val="0"/>
                        </a:spcAft>
                      </a:pPr>
                      <a:r>
                        <a:rPr lang="en-GB" sz="13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a:effectLst/>
                          <a:latin typeface="Arial" panose="020B0604020202020204" pitchFamily="34" charset="0"/>
                          <a:ea typeface="Times New Roman" panose="02020603050405020304" pitchFamily="18" charset="0"/>
                          <a:cs typeface="Times New Roman" panose="02020603050405020304" pitchFamily="18" charset="0"/>
                        </a:rPr>
                        <a:t>Number of concept designs completed for identified user departments</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5</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6</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6</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2496865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51</a:t>
            </a:fld>
            <a:endParaRPr lang="en-US">
              <a:solidFill>
                <a:prstClr val="black">
                  <a:tint val="75000"/>
                </a:prstClr>
              </a:solidFill>
            </a:endParaRPr>
          </a:p>
        </p:txBody>
      </p:sp>
      <p:sp>
        <p:nvSpPr>
          <p:cNvPr id="2" name="Rectangle 1"/>
          <p:cNvSpPr/>
          <p:nvPr/>
        </p:nvSpPr>
        <p:spPr>
          <a:xfrm>
            <a:off x="381000" y="1600200"/>
            <a:ext cx="11582400" cy="55107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GB" sz="1700" b="1" dirty="0">
                <a:solidFill>
                  <a:prstClr val="black"/>
                </a:solidFill>
                <a:latin typeface="Arial" panose="020B0604020202020204" pitchFamily="34" charset="0"/>
                <a:ea typeface="Times New Roman" panose="02020603050405020304" pitchFamily="18" charset="0"/>
              </a:rPr>
              <a:t>To increase the value of the State’s immovable asset portfolio</a:t>
            </a:r>
            <a:endParaRPr lang="en-ZA" sz="1700" b="1" dirty="0">
              <a:solidFill>
                <a:prstClr val="black"/>
              </a:solidFill>
            </a:endParaRPr>
          </a:p>
        </p:txBody>
      </p:sp>
      <p:sp>
        <p:nvSpPr>
          <p:cNvPr id="4" name="Rounded Rectangle 3"/>
          <p:cNvSpPr/>
          <p:nvPr/>
        </p:nvSpPr>
        <p:spPr>
          <a:xfrm>
            <a:off x="685800" y="12954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24927221"/>
              </p:ext>
            </p:extLst>
          </p:nvPr>
        </p:nvGraphicFramePr>
        <p:xfrm>
          <a:off x="457200" y="2438400"/>
          <a:ext cx="11548535" cy="3419240"/>
        </p:xfrm>
        <a:graphic>
          <a:graphicData uri="http://schemas.openxmlformats.org/drawingml/2006/table">
            <a:tbl>
              <a:tblPr firstRow="1" firstCol="1" lastRow="1" lastCol="1" bandRow="1" bandCol="1"/>
              <a:tblGrid>
                <a:gridCol w="293585"/>
                <a:gridCol w="1833747"/>
                <a:gridCol w="1336823"/>
                <a:gridCol w="1336823"/>
                <a:gridCol w="1336823"/>
                <a:gridCol w="1366152"/>
                <a:gridCol w="1348194"/>
                <a:gridCol w="1348194"/>
                <a:gridCol w="1348194"/>
              </a:tblGrid>
              <a:tr h="388322">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443293">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304800">
                <a:tc gridSpan="9">
                  <a:txBody>
                    <a:bodyPr/>
                    <a:lstStyle/>
                    <a:p>
                      <a:pPr>
                        <a:lnSpc>
                          <a:spcPct val="115000"/>
                        </a:lnSpc>
                        <a:spcBef>
                          <a:spcPts val="500"/>
                        </a:spcBef>
                        <a:spcAft>
                          <a:spcPts val="0"/>
                        </a:spcAft>
                      </a:pPr>
                      <a:r>
                        <a:rPr lang="en-GB" sz="1400" dirty="0" smtClean="0">
                          <a:effectLst/>
                          <a:latin typeface="Arial" panose="020B0604020202020204" pitchFamily="34" charset="0"/>
                          <a:ea typeface="Times New Roman" panose="02020603050405020304" pitchFamily="18" charset="0"/>
                          <a:cs typeface="Arial" panose="020B0604020202020204" pitchFamily="34" charset="0"/>
                        </a:rPr>
                        <a:t>Strategic objective:</a:t>
                      </a:r>
                      <a:r>
                        <a:rPr lang="en-GB" sz="1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400" baseline="0" dirty="0" smtClean="0">
                          <a:effectLst/>
                          <a:latin typeface="Arial" panose="020B0604020202020204" pitchFamily="34" charset="0"/>
                          <a:ea typeface="Times New Roman" panose="02020603050405020304" pitchFamily="18" charset="0"/>
                          <a:cs typeface="Arial" panose="020B0604020202020204" pitchFamily="34" charset="0"/>
                        </a:rPr>
                        <a:t>To inform asset management decisions through optimal investment solutions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1066800">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4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Percentage of feasibility studies completed within scheduled timeframes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87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99% (179) </a:t>
                      </a:r>
                      <a:endParaRPr lang="en-ZA"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65 backlog feasibility studies completed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82% (230</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85</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 (192)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90</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90</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90</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877492">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4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Percentage of valuations completed within scheduled timeframes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300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72% (218</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83% (290</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85</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 (177)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90</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90</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90</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350909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52</a:t>
            </a:fld>
            <a:endParaRPr lang="en-US">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473309506"/>
              </p:ext>
            </p:extLst>
          </p:nvPr>
        </p:nvGraphicFramePr>
        <p:xfrm>
          <a:off x="533400" y="2133600"/>
          <a:ext cx="11524926" cy="4578350"/>
        </p:xfrm>
        <a:graphic>
          <a:graphicData uri="http://schemas.openxmlformats.org/drawingml/2006/table">
            <a:tbl>
              <a:tblPr firstRow="1" firstCol="1" lastRow="1" lastCol="1" bandRow="1" bandCol="1"/>
              <a:tblGrid>
                <a:gridCol w="292985"/>
                <a:gridCol w="1829998"/>
                <a:gridCol w="1334090"/>
                <a:gridCol w="1334090"/>
                <a:gridCol w="1334090"/>
                <a:gridCol w="1363359"/>
                <a:gridCol w="1345438"/>
                <a:gridCol w="1345438"/>
                <a:gridCol w="1345438"/>
              </a:tblGrid>
              <a:tr h="357842">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404158">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indent="0" algn="ctr" defTabSz="914391" rtl="0" eaLnBrk="1" fontAlgn="auto" latinLnBrk="0" hangingPunct="1">
                        <a:lnSpc>
                          <a:spcPct val="107000"/>
                        </a:lnSpc>
                        <a:spcBef>
                          <a:spcPts val="0"/>
                        </a:spcBef>
                        <a:spcAft>
                          <a:spcPts val="0"/>
                        </a:spcAft>
                        <a:buClrTx/>
                        <a:buSzTx/>
                        <a:buFontTx/>
                        <a:buNone/>
                        <a:tabLst/>
                        <a:defRPr/>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228600">
                <a:tc gridSpan="9">
                  <a:txBody>
                    <a:bodyPr/>
                    <a:lstStyle/>
                    <a:p>
                      <a:pPr>
                        <a:lnSpc>
                          <a:spcPct val="115000"/>
                        </a:lnSpc>
                        <a:spcBef>
                          <a:spcPts val="500"/>
                        </a:spcBef>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Strategic objective: To manage the performance of the immovable asset portfolio so as to ensure appropriate investment decisions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1160397">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100" dirty="0" smtClean="0">
                          <a:solidFill>
                            <a:srgbClr val="1A1A1A"/>
                          </a:solidFill>
                          <a:effectLst/>
                          <a:latin typeface="Arial" panose="020B0604020202020204" pitchFamily="34" charset="0"/>
                          <a:ea typeface="Times New Roman" panose="02020603050405020304" pitchFamily="18" charset="0"/>
                          <a:cs typeface="Arial" panose="020B0604020202020204" pitchFamily="34" charset="0"/>
                        </a:rPr>
                        <a:t>9.</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responsive disposal requests processed by 31 March </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 Disposal Certificates of approval issued within 6 months from date of request (1 of 34 requested land parcels)</a:t>
                      </a:r>
                    </a:p>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Backlog disposal certificates approved for 26 land parcels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36% (34 of 95</a:t>
                      </a: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(85 of 170</a:t>
                      </a: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90</a:t>
                      </a: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90</a:t>
                      </a: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90</a:t>
                      </a: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79120">
                <a:tc>
                  <a:txBody>
                    <a:bodyPr/>
                    <a:lstStyle/>
                    <a:p>
                      <a:pPr>
                        <a:lnSpc>
                          <a:spcPct val="115000"/>
                        </a:lnSpc>
                        <a:spcBef>
                          <a:spcPts val="50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10</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Custodian Asset Management Plan (C-AMP) submitted to National Treasury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1 C-AMP approved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1 C-AMP approved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1 C-AMP approved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1 C-AMP submitted to National Treasury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1 C-AMP submitted to National Treasury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1 C-AMP submitted to National Treasury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1 C-AMP submitted to National Treasury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33400">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100" dirty="0" smtClean="0">
                          <a:solidFill>
                            <a:srgbClr val="1A1A1A"/>
                          </a:solidFill>
                          <a:effectLst/>
                          <a:latin typeface="Arial" panose="020B0604020202020204" pitchFamily="34" charset="0"/>
                          <a:ea typeface="Times New Roman" panose="02020603050405020304" pitchFamily="18" charset="0"/>
                          <a:cs typeface="Arial" panose="020B0604020202020204" pitchFamily="34" charset="0"/>
                        </a:rPr>
                        <a:t>11</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facilities performance measured in identified performance areas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6000"/>
                        </a:lnSpc>
                        <a:spcAft>
                          <a:spcPts val="0"/>
                        </a:spcAft>
                      </a:pPr>
                      <a:r>
                        <a:rPr lang="en-GB"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300</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478</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6000"/>
                        </a:lnSpc>
                        <a:spcAft>
                          <a:spcPts val="0"/>
                        </a:spcAft>
                      </a:pPr>
                      <a:r>
                        <a:rPr lang="en-GB"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600</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6000"/>
                        </a:lnSpc>
                        <a:spcAft>
                          <a:spcPts val="0"/>
                        </a:spcAft>
                      </a:pPr>
                      <a:r>
                        <a:rPr lang="en-GB"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800</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6000"/>
                        </a:lnSpc>
                        <a:spcAft>
                          <a:spcPts val="0"/>
                        </a:spcAft>
                      </a:pPr>
                      <a:r>
                        <a:rPr lang="en-GB"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900</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6000"/>
                        </a:lnSpc>
                        <a:spcAft>
                          <a:spcPts val="0"/>
                        </a:spcAft>
                      </a:pPr>
                      <a:r>
                        <a:rPr lang="en-GB"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a:t>
                      </a:r>
                      <a:r>
                        <a:rPr lang="en-GB" sz="11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000</a:t>
                      </a:r>
                      <a:endParaRPr lang="en-ZA"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457200" y="1447800"/>
            <a:ext cx="11582400" cy="59613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GB" sz="1700" b="1" dirty="0">
                <a:solidFill>
                  <a:prstClr val="black"/>
                </a:solidFill>
                <a:latin typeface="Arial" panose="020B0604020202020204" pitchFamily="34" charset="0"/>
                <a:ea typeface="Times New Roman" panose="02020603050405020304" pitchFamily="18" charset="0"/>
              </a:rPr>
              <a:t>To increase the value of the State’s immovable asset portfolio</a:t>
            </a:r>
            <a:endParaRPr lang="en-ZA" sz="1700" b="1" dirty="0">
              <a:solidFill>
                <a:prstClr val="black"/>
              </a:solidFill>
            </a:endParaRPr>
          </a:p>
        </p:txBody>
      </p:sp>
      <p:sp>
        <p:nvSpPr>
          <p:cNvPr id="12" name="Rounded Rectangle 11"/>
          <p:cNvSpPr/>
          <p:nvPr/>
        </p:nvSpPr>
        <p:spPr>
          <a:xfrm>
            <a:off x="685800" y="12954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2648590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53</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752701948"/>
              </p:ext>
            </p:extLst>
          </p:nvPr>
        </p:nvGraphicFramePr>
        <p:xfrm>
          <a:off x="381000" y="1219200"/>
          <a:ext cx="11556996" cy="5634038"/>
        </p:xfrm>
        <a:graphic>
          <a:graphicData uri="http://schemas.openxmlformats.org/drawingml/2006/table">
            <a:tbl>
              <a:tblPr firstRow="1" bandRow="1"/>
              <a:tblGrid>
                <a:gridCol w="430176"/>
                <a:gridCol w="2233640"/>
                <a:gridCol w="1603384"/>
                <a:gridCol w="1962164"/>
                <a:gridCol w="1331908"/>
                <a:gridCol w="1331908"/>
                <a:gridCol w="1331908"/>
                <a:gridCol w="1331908"/>
              </a:tblGrid>
              <a:tr h="610955">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684445">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r>
                        <a:rPr lang="en-ZA" sz="14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User Asset Management Plans (U-AMPs) received from user departments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Annually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42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42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17389">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r>
                        <a:rPr lang="en-ZA" sz="14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Number of signed off infrastructure worklists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Annually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955581">
                <a:tc>
                  <a:txBody>
                    <a:bodyPr/>
                    <a:lstStyle/>
                    <a:p>
                      <a:pPr>
                        <a:lnSpc>
                          <a:spcPct val="115000"/>
                        </a:lnSpc>
                        <a:spcBef>
                          <a:spcPts val="500"/>
                        </a:spcBef>
                        <a:spcAft>
                          <a:spcPts val="300"/>
                        </a:spcAft>
                      </a:pPr>
                      <a:r>
                        <a:rPr lang="en-GB" sz="14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Developed Customer Relationship Management Strategy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Quarterly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Client Relationship Management Strategy approved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1st draft Customer Relationship Management strategy developed</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2nd draft Customer Relationship Management strategy developed</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Customer Relationship Management strategy approved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955581">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GB" sz="14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Government Precinct Development plans aligned with identified municipal (urban and rural) Integrated Development Plans (IDPs)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Bi-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20051">
                <a:tc>
                  <a:txBody>
                    <a:bodyPr/>
                    <a:lstStyle/>
                    <a:p>
                      <a:pPr>
                        <a:lnSpc>
                          <a:spcPct val="115000"/>
                        </a:lnSpc>
                        <a:spcBef>
                          <a:spcPts val="500"/>
                        </a:spcBef>
                        <a:spcAft>
                          <a:spcPts val="300"/>
                        </a:spcAft>
                      </a:pPr>
                      <a:r>
                        <a:rPr lang="en-GB" sz="14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Number of sites established for development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Bi-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972639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54</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150704689"/>
              </p:ext>
            </p:extLst>
          </p:nvPr>
        </p:nvGraphicFramePr>
        <p:xfrm>
          <a:off x="210671" y="1371600"/>
          <a:ext cx="11963400" cy="4435855"/>
        </p:xfrm>
        <a:graphic>
          <a:graphicData uri="http://schemas.openxmlformats.org/drawingml/2006/table">
            <a:tbl>
              <a:tblPr firstRow="1" bandRow="1"/>
              <a:tblGrid>
                <a:gridCol w="435727"/>
                <a:gridCol w="2262461"/>
                <a:gridCol w="1188012"/>
                <a:gridCol w="2365641"/>
                <a:gridCol w="1406996"/>
                <a:gridCol w="1448784"/>
                <a:gridCol w="1466481"/>
                <a:gridCol w="1389298"/>
              </a:tblGrid>
              <a:tr h="533400">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488083">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concept designs completed for identified user departments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Bi- Annually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88083">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7</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of feasibility studies completed within scheduled timeframes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Quarterly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586942">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8</a:t>
                      </a: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of valuations completed within scheduled timeframes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Quarterly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596264">
                <a:tc>
                  <a:txBody>
                    <a:bodyPr/>
                    <a:lstStyle/>
                    <a:p>
                      <a:pPr>
                        <a:lnSpc>
                          <a:spcPct val="115000"/>
                        </a:lnSpc>
                        <a:spcBef>
                          <a:spcPts val="500"/>
                        </a:spcBef>
                        <a:spcAft>
                          <a:spcPts val="30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9.</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of responsive disposal requests processed by 31 March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Annually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90</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a:lnSpc>
                          <a:spcPct val="115000"/>
                        </a:lnSpc>
                        <a:spcBef>
                          <a:spcPts val="500"/>
                        </a:spcBef>
                        <a:spcAft>
                          <a:spcPts val="30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10.</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Custodian Asset Management Plan (C-AMP) submitted to National Treasury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Annually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C-AMP submitted to National Treasury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1" rtl="0" eaLnBrk="1" fontAlgn="auto" latinLnBrk="0" hangingPunct="1">
                        <a:lnSpc>
                          <a:spcPct val="107000"/>
                        </a:lnSpc>
                        <a:spcBef>
                          <a:spcPts val="0"/>
                        </a:spcBef>
                        <a:spcAft>
                          <a:spcPts val="0"/>
                        </a:spcAft>
                        <a:buClrTx/>
                        <a:buSzTx/>
                        <a:buFontTx/>
                        <a:buNone/>
                        <a:tabLst/>
                        <a:defRPr/>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1 C-AMP submitted to National Treasury</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p>
                      <a:pPr>
                        <a:lnSpc>
                          <a:spcPct val="115000"/>
                        </a:lnSpc>
                        <a:spcBef>
                          <a:spcPts val="500"/>
                        </a:spcBef>
                        <a:spcAft>
                          <a:spcPts val="30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11.</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facilities performance measured in identified performance areas</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Quarterly</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800</a:t>
                      </a:r>
                      <a:endPar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200</a:t>
                      </a:r>
                      <a:endPar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200</a:t>
                      </a:r>
                      <a:endPar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200</a:t>
                      </a:r>
                      <a:endPar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200</a:t>
                      </a:r>
                      <a:endPar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1821039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8229599" cy="990600"/>
          </a:xfrm>
        </p:spPr>
        <p:txBody>
          <a:bodyPr>
            <a:normAutofit/>
          </a:bodyPr>
          <a:lstStyle/>
          <a:p>
            <a:r>
              <a:rPr lang="en-ZA" sz="2600" b="1" dirty="0">
                <a:ea typeface="Tahoma" pitchFamily="34" charset="0"/>
              </a:rPr>
              <a:t>BUDGET ALLOCATION FOR PROGRAMME </a:t>
            </a:r>
            <a:r>
              <a:rPr lang="en-ZA" sz="2600" b="1" dirty="0" smtClean="0">
                <a:ea typeface="Tahoma" pitchFamily="34" charset="0"/>
              </a:rPr>
              <a:t>2</a:t>
            </a:r>
            <a:endParaRPr lang="en-ZA" sz="2600" b="1" dirty="0">
              <a:ea typeface="Tahoma" pitchFamily="34" charset="0"/>
            </a:endParaRPr>
          </a:p>
        </p:txBody>
      </p:sp>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55</a:t>
            </a:fld>
            <a:endParaRPr lang="en-US">
              <a:solidFill>
                <a:prstClr val="black">
                  <a:tint val="75000"/>
                </a:prstClr>
              </a:solidFill>
            </a:endParaRPr>
          </a:p>
        </p:txBody>
      </p:sp>
      <p:sp>
        <p:nvSpPr>
          <p:cNvPr id="6" name="TextBox 5"/>
          <p:cNvSpPr txBox="1"/>
          <p:nvPr/>
        </p:nvSpPr>
        <p:spPr>
          <a:xfrm>
            <a:off x="685800" y="4230469"/>
            <a:ext cx="10820400" cy="1723549"/>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ZA" sz="1600" dirty="0"/>
              <a:t>The spending focus over the medium-term will be </a:t>
            </a:r>
            <a:r>
              <a:rPr lang="en-ZA" sz="1600" dirty="0" smtClean="0"/>
              <a:t>on facilitating the compilation of U-AMPs with user departments, the development of precinct development plans and concept designs within Planning and Precinct Development. </a:t>
            </a:r>
            <a:endParaRPr lang="en-ZA" sz="1600" dirty="0"/>
          </a:p>
          <a:p>
            <a:pPr marL="342900" indent="-342900" algn="just">
              <a:spcAft>
                <a:spcPts val="600"/>
              </a:spcAft>
              <a:buFont typeface="Arial" panose="020B0604020202020204" pitchFamily="34" charset="0"/>
              <a:buChar char="•"/>
            </a:pPr>
            <a:r>
              <a:rPr lang="en-ZA" sz="1600" dirty="0" smtClean="0"/>
              <a:t>Further focus will be on the completion of feasibility studies and valuations, measuring the performance of identified buildings and compilation of the C-AMP.</a:t>
            </a:r>
          </a:p>
          <a:p>
            <a:pPr marL="342900" indent="-342900" algn="just">
              <a:spcAft>
                <a:spcPts val="600"/>
              </a:spcAft>
              <a:buFont typeface="Arial" panose="020B0604020202020204" pitchFamily="34" charset="0"/>
              <a:buChar char="•"/>
            </a:pPr>
            <a:r>
              <a:rPr lang="en-ZA" sz="1600" dirty="0" smtClean="0"/>
              <a:t>The bulk of the expenditure within Programme 2 will be for compensation of employees to fill all critical vacancies aimed at rebuilding the PMTE technical and professional capacity.</a:t>
            </a:r>
            <a:endParaRPr lang="en-ZA" sz="1600" dirty="0"/>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1243803056"/>
              </p:ext>
            </p:extLst>
          </p:nvPr>
        </p:nvGraphicFramePr>
        <p:xfrm>
          <a:off x="685800" y="1295400"/>
          <a:ext cx="10820400" cy="2819402"/>
        </p:xfrm>
        <a:graphic>
          <a:graphicData uri="http://schemas.openxmlformats.org/drawingml/2006/table">
            <a:tbl>
              <a:tblPr firstRow="1" bandRow="1">
                <a:tableStyleId>{5C22544A-7EE6-4342-B048-85BDC9FD1C3A}</a:tableStyleId>
              </a:tblPr>
              <a:tblGrid>
                <a:gridCol w="6183087"/>
                <a:gridCol w="1545771"/>
                <a:gridCol w="1545771"/>
                <a:gridCol w="1545771"/>
              </a:tblGrid>
              <a:tr h="46982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Real Estate Investment Services</a:t>
                      </a:r>
                      <a:endParaRPr lang="en-US" sz="1800" b="1" i="0" u="none" strike="noStrike" dirty="0" smtClean="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2018/19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2019/20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ZA" sz="1800" u="none" strike="noStrike" dirty="0" smtClean="0">
                          <a:effectLst/>
                        </a:rPr>
                        <a:t>2020/21</a:t>
                      </a:r>
                      <a:endParaRPr lang="en-US" sz="1800" b="1" i="0" u="none" strike="noStrike" dirty="0">
                        <a:solidFill>
                          <a:srgbClr val="000000"/>
                        </a:solidFill>
                        <a:effectLst/>
                        <a:latin typeface="Calibri" pitchFamily="34" charset="0"/>
                      </a:endParaRPr>
                    </a:p>
                  </a:txBody>
                  <a:tcPr marL="4881" marR="4881" marT="4881" marB="0"/>
                </a:tc>
              </a:tr>
              <a:tr h="470272">
                <a:tc>
                  <a:txBody>
                    <a:bodyPr/>
                    <a:lstStyle/>
                    <a:p>
                      <a:pPr algn="l" fontAlgn="t"/>
                      <a:endParaRPr lang="en-US" sz="1800" b="0" i="0" u="none" strike="noStrike" dirty="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effectLst/>
                        </a:rPr>
                        <a:t> R'000 </a:t>
                      </a:r>
                      <a:endParaRPr lang="en-US" sz="1800" b="1" i="0" u="none" strike="noStrike" dirty="0" smtClean="0">
                        <a:solidFill>
                          <a:srgbClr val="000000"/>
                        </a:solidFill>
                        <a:effectLst/>
                        <a:latin typeface="Calibri" pitchFamily="34" charset="0"/>
                      </a:endParaRPr>
                    </a:p>
                  </a:txBody>
                  <a:tcPr marL="5089" marR="5089" marT="5089" marB="0"/>
                </a:tc>
              </a:tr>
              <a:tr h="469826">
                <a:tc>
                  <a:txBody>
                    <a:bodyPr/>
                    <a:lstStyle/>
                    <a:p>
                      <a:pPr algn="l" fontAlgn="t"/>
                      <a:r>
                        <a:rPr lang="en-ZA" sz="1800" u="none" strike="noStrike" dirty="0" smtClean="0">
                          <a:effectLst/>
                        </a:rPr>
                        <a:t>Compensation</a:t>
                      </a:r>
                      <a:r>
                        <a:rPr lang="en-ZA" sz="1800" u="none" strike="noStrike" baseline="0" dirty="0" smtClean="0">
                          <a:effectLst/>
                        </a:rPr>
                        <a:t> of employees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u="none" strike="noStrike" kern="1200" dirty="0" smtClean="0">
                          <a:effectLst/>
                        </a:rPr>
                        <a:t>114,700</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122,271</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130,218</a:t>
                      </a:r>
                      <a:endParaRPr lang="en-US" sz="1800" b="0" i="0" u="none" strike="noStrike" kern="1200" dirty="0">
                        <a:solidFill>
                          <a:srgbClr val="000000"/>
                        </a:solidFill>
                        <a:effectLst/>
                        <a:latin typeface="Calibri" pitchFamily="34" charset="0"/>
                        <a:ea typeface="+mn-ea"/>
                        <a:cs typeface="+mn-cs"/>
                      </a:endParaRPr>
                    </a:p>
                  </a:txBody>
                  <a:tcPr marL="0" marR="0" marT="0" marB="0"/>
                </a:tc>
              </a:tr>
              <a:tr h="469826">
                <a:tc>
                  <a:txBody>
                    <a:bodyPr/>
                    <a:lstStyle/>
                    <a:p>
                      <a:pPr algn="l" fontAlgn="t"/>
                      <a:r>
                        <a:rPr lang="en-ZA" sz="1800" u="none" strike="noStrike" dirty="0" smtClean="0">
                          <a:effectLst/>
                        </a:rPr>
                        <a:t>Admin</a:t>
                      </a:r>
                      <a:r>
                        <a:rPr lang="en-ZA" sz="1800" u="none" strike="noStrike" baseline="0" dirty="0" smtClean="0">
                          <a:effectLst/>
                        </a:rPr>
                        <a:t> g</a:t>
                      </a:r>
                      <a:r>
                        <a:rPr lang="en-ZA" sz="1800" u="none" strike="noStrike" dirty="0" smtClean="0">
                          <a:effectLst/>
                        </a:rPr>
                        <a:t>oods and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16,721</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17,859</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effectLst/>
                        </a:rPr>
                        <a:t>18,823</a:t>
                      </a:r>
                      <a:endParaRPr lang="en-US" sz="1800" b="0" i="0" u="none" strike="noStrike" kern="1200" dirty="0">
                        <a:solidFill>
                          <a:srgbClr val="000000"/>
                        </a:solidFill>
                        <a:effectLst/>
                        <a:latin typeface="Calibri" pitchFamily="34" charset="0"/>
                        <a:ea typeface="+mn-ea"/>
                        <a:cs typeface="+mn-cs"/>
                      </a:endParaRPr>
                    </a:p>
                  </a:txBody>
                  <a:tcPr marL="0" marR="0" marT="0" marB="0"/>
                </a:tc>
              </a:tr>
              <a:tr h="469826">
                <a:tc>
                  <a:txBody>
                    <a:bodyPr/>
                    <a:lstStyle/>
                    <a:p>
                      <a:pPr algn="l"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r>
              <a:tr h="469826">
                <a:tc>
                  <a:txBody>
                    <a:bodyPr/>
                    <a:lstStyle/>
                    <a:p>
                      <a:pPr algn="l" fontAlgn="t"/>
                      <a:r>
                        <a:rPr lang="en-US" sz="1800" b="1" u="none" strike="noStrike" dirty="0">
                          <a:effectLst/>
                        </a:rPr>
                        <a:t>Total</a:t>
                      </a:r>
                      <a:endParaRPr lang="en-US" sz="1800" b="1" i="0" u="none" strike="noStrike" dirty="0">
                        <a:solidFill>
                          <a:srgbClr val="000000"/>
                        </a:solidFill>
                        <a:effectLst/>
                        <a:latin typeface="Calibri" pitchFamily="34" charset="0"/>
                      </a:endParaRPr>
                    </a:p>
                  </a:txBody>
                  <a:tcPr marL="4881" marR="4881" marT="48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effectLst/>
                        </a:rPr>
                        <a:t>131,421</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effectLst/>
                        </a:rPr>
                        <a:t>140,130</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effectLst/>
                        </a:rPr>
                        <a:t>149,041</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8967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2286000"/>
            <a:ext cx="12192000" cy="2412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56</a:t>
            </a:fld>
            <a:endParaRPr lang="en-US">
              <a:solidFill>
                <a:prstClr val="black">
                  <a:tint val="75000"/>
                </a:prstClr>
              </a:solidFill>
            </a:endParaRPr>
          </a:p>
        </p:txBody>
      </p:sp>
      <p:sp>
        <p:nvSpPr>
          <p:cNvPr id="4" name="TextBox 3"/>
          <p:cNvSpPr txBox="1"/>
          <p:nvPr/>
        </p:nvSpPr>
        <p:spPr>
          <a:xfrm>
            <a:off x="0" y="1987246"/>
            <a:ext cx="12192000" cy="2523768"/>
          </a:xfrm>
          <a:prstGeom prst="rect">
            <a:avLst/>
          </a:prstGeom>
          <a:noFill/>
        </p:spPr>
        <p:txBody>
          <a:bodyPr wrap="square" rtlCol="0">
            <a:spAutoFit/>
          </a:bodyPr>
          <a:lstStyle/>
          <a:p>
            <a:pPr algn="ctr"/>
            <a:r>
              <a:rPr lang="en-ZA" sz="96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rPr>
              <a:t>PROGRAMME 3</a:t>
            </a:r>
          </a:p>
          <a:p>
            <a:pPr algn="ctr"/>
            <a:endParaRPr lang="en-ZA" sz="8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endParaRPr>
          </a:p>
          <a:p>
            <a:pPr algn="ctr"/>
            <a:r>
              <a:rPr lang="en-ZA" sz="54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rPr>
              <a:t>CONSTRUCTION PROJECT MANAGEMENT</a:t>
            </a:r>
            <a:endParaRPr lang="en-ZA" sz="5400" b="1" dirty="0">
              <a:ln w="9525">
                <a:solidFill>
                  <a:prstClr val="white"/>
                </a:solidFill>
                <a:prstDash val="solid"/>
              </a:ln>
              <a:solidFill>
                <a:srgbClr val="0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2093919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57</a:t>
            </a:fld>
            <a:endParaRPr lang="en-US">
              <a:solidFill>
                <a:prstClr val="black">
                  <a:tint val="75000"/>
                </a:prstClr>
              </a:solidFill>
            </a:endParaRPr>
          </a:p>
        </p:txBody>
      </p:sp>
      <p:sp>
        <p:nvSpPr>
          <p:cNvPr id="2" name="Rectangle 1"/>
          <p:cNvSpPr/>
          <p:nvPr/>
        </p:nvSpPr>
        <p:spPr>
          <a:xfrm>
            <a:off x="304800" y="1600200"/>
            <a:ext cx="11582400" cy="659307"/>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endParaRPr lang="en-GB" sz="1700" dirty="0" smtClean="0">
              <a:solidFill>
                <a:prstClr val="black"/>
              </a:solidFill>
            </a:endParaRPr>
          </a:p>
          <a:p>
            <a:pPr marL="285750" indent="-285750">
              <a:buFont typeface="Arial" panose="020B0604020202020204" pitchFamily="34" charset="0"/>
              <a:buChar char="•"/>
            </a:pPr>
            <a:r>
              <a:rPr lang="en-GB" sz="1700" b="1" dirty="0" smtClean="0">
                <a:solidFill>
                  <a:prstClr val="black"/>
                </a:solidFill>
              </a:rPr>
              <a:t>To </a:t>
            </a:r>
            <a:r>
              <a:rPr lang="en-GB" sz="1700" b="1" dirty="0">
                <a:solidFill>
                  <a:prstClr val="black"/>
                </a:solidFill>
              </a:rPr>
              <a:t>meet user departments accommodation requirements as per the approved Infrastructure Programme Implementation Plan (IPIP)</a:t>
            </a:r>
            <a:endParaRPr lang="en-US" sz="1700" b="1" dirty="0">
              <a:solidFill>
                <a:prstClr val="black"/>
              </a:solidFill>
            </a:endParaRPr>
          </a:p>
        </p:txBody>
      </p:sp>
      <p:sp>
        <p:nvSpPr>
          <p:cNvPr id="4" name="Rounded Rectangle 3"/>
          <p:cNvSpPr/>
          <p:nvPr/>
        </p:nvSpPr>
        <p:spPr>
          <a:xfrm>
            <a:off x="762000" y="12954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19787863"/>
              </p:ext>
            </p:extLst>
          </p:nvPr>
        </p:nvGraphicFramePr>
        <p:xfrm>
          <a:off x="304800" y="2514600"/>
          <a:ext cx="11548535" cy="3529483"/>
        </p:xfrm>
        <a:graphic>
          <a:graphicData uri="http://schemas.openxmlformats.org/drawingml/2006/table">
            <a:tbl>
              <a:tblPr firstRow="1" firstCol="1" lastRow="1" lastCol="1" bandRow="1" bandCol="1"/>
              <a:tblGrid>
                <a:gridCol w="293585"/>
                <a:gridCol w="2136348"/>
                <a:gridCol w="1270000"/>
                <a:gridCol w="1270000"/>
                <a:gridCol w="1270000"/>
                <a:gridCol w="1371600"/>
                <a:gridCol w="1312334"/>
                <a:gridCol w="1312334"/>
                <a:gridCol w="1312334"/>
              </a:tblGrid>
              <a:tr h="326862">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485938">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p>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304800">
                <a:tc gridSpan="9">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Strategic objective: To develop detailed construction plans that direct the execution of construction projects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marL="0" algn="l" defTabSz="914391" rtl="0" eaLnBrk="1" latinLnBrk="0" hangingPunct="1">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717117">
                <a:tc>
                  <a:txBody>
                    <a:bodyPr/>
                    <a:lstStyle/>
                    <a:p>
                      <a:pPr>
                        <a:lnSpc>
                          <a:spcPct val="115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Number of approved infrastructure project designs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231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225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103</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113</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956156">
                <a:tc>
                  <a:txBody>
                    <a:bodyPr/>
                    <a:lstStyle/>
                    <a:p>
                      <a:pPr>
                        <a:lnSpc>
                          <a:spcPct val="115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Number of approved infrastructure projects ready for tender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231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225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144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738610">
                <a:tc>
                  <a:txBody>
                    <a:bodyPr/>
                    <a:lstStyle/>
                    <a:p>
                      <a:pPr>
                        <a:lnSpc>
                          <a:spcPct val="115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Number of infrastructure sites handed over for construction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214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145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186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93</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116</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52112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58</a:t>
            </a:fld>
            <a:endParaRPr lang="en-US">
              <a:solidFill>
                <a:prstClr val="black">
                  <a:tint val="75000"/>
                </a:prstClr>
              </a:solidFill>
            </a:endParaRPr>
          </a:p>
        </p:txBody>
      </p:sp>
      <p:sp>
        <p:nvSpPr>
          <p:cNvPr id="2" name="Rectangle 1"/>
          <p:cNvSpPr/>
          <p:nvPr/>
        </p:nvSpPr>
        <p:spPr>
          <a:xfrm>
            <a:off x="381000" y="1524000"/>
            <a:ext cx="11582400" cy="70789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algn="ctr"/>
            <a:endParaRPr lang="en-GB" dirty="0" smtClean="0">
              <a:solidFill>
                <a:prstClr val="black"/>
              </a:solidFill>
            </a:endParaRPr>
          </a:p>
          <a:p>
            <a:pPr marL="285750" indent="-285750">
              <a:buFont typeface="Arial" panose="020B0604020202020204" pitchFamily="34" charset="0"/>
              <a:buChar char="•"/>
            </a:pPr>
            <a:r>
              <a:rPr lang="en-GB" b="1" dirty="0" smtClean="0">
                <a:solidFill>
                  <a:prstClr val="black"/>
                </a:solidFill>
              </a:rPr>
              <a:t>To </a:t>
            </a:r>
            <a:r>
              <a:rPr lang="en-GB" b="1" dirty="0">
                <a:solidFill>
                  <a:prstClr val="black"/>
                </a:solidFill>
              </a:rPr>
              <a:t>meet user departments accommodation requirements as per the approved Infrastructure Programme Implementation Plan (IPIP)</a:t>
            </a:r>
            <a:endParaRPr lang="en-US" b="1" dirty="0">
              <a:solidFill>
                <a:prstClr val="black"/>
              </a:solidFill>
            </a:endParaRPr>
          </a:p>
        </p:txBody>
      </p:sp>
      <p:sp>
        <p:nvSpPr>
          <p:cNvPr id="4" name="Rounded Rectangle 3"/>
          <p:cNvSpPr/>
          <p:nvPr/>
        </p:nvSpPr>
        <p:spPr>
          <a:xfrm>
            <a:off x="762000" y="12192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379769216"/>
              </p:ext>
            </p:extLst>
          </p:nvPr>
        </p:nvGraphicFramePr>
        <p:xfrm>
          <a:off x="304800" y="2514600"/>
          <a:ext cx="11556999" cy="3726125"/>
        </p:xfrm>
        <a:graphic>
          <a:graphicData uri="http://schemas.openxmlformats.org/drawingml/2006/table">
            <a:tbl>
              <a:tblPr firstRow="1" firstCol="1" lastRow="1" lastCol="1" bandRow="1" bandCol="1"/>
              <a:tblGrid>
                <a:gridCol w="293800"/>
                <a:gridCol w="2347801"/>
                <a:gridCol w="1219200"/>
                <a:gridCol w="1219200"/>
                <a:gridCol w="1219200"/>
                <a:gridCol w="1473199"/>
                <a:gridCol w="1261533"/>
                <a:gridCol w="1261533"/>
                <a:gridCol w="1261533"/>
              </a:tblGrid>
              <a:tr h="235429">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Performance Indicator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347025">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p>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287557">
                <a:tc gridSpan="9">
                  <a:txBody>
                    <a:bodyPr/>
                    <a:lstStyle/>
                    <a:p>
                      <a:pPr>
                        <a:lnSpc>
                          <a:spcPct val="100000"/>
                        </a:lnSpc>
                        <a:spcBef>
                          <a:spcPts val="500"/>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Strategic objective: To ensure that construction programmes are implemented according to approved criteria </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100000"/>
                        </a:lnSpc>
                        <a:spcBef>
                          <a:spcPts val="50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infrastructure projects completed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180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192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182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116</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130</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92399">
                <a:tc>
                  <a:txBody>
                    <a:bodyPr/>
                    <a:lstStyle/>
                    <a:p>
                      <a:pPr>
                        <a:lnSpc>
                          <a:spcPct val="100000"/>
                        </a:lnSpc>
                        <a:spcBef>
                          <a:spcPts val="50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infrastructure projects completed within agreed construction period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125 (65</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139 (57</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129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95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115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100000"/>
                        </a:lnSpc>
                        <a:spcAft>
                          <a:spcPts val="80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infrastructure projects completed within approved budget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109 (57</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129 (53</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129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95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115 (80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EPWP work opportunities created through construction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4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343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11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126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8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959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511</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Percentage of infrastructure projects backlogs reduced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73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15% (216</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14% (154</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(148</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contractors incubated through the Contractor Incubation Programme (CIP)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297</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297</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297</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2562465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59</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927842334"/>
              </p:ext>
            </p:extLst>
          </p:nvPr>
        </p:nvGraphicFramePr>
        <p:xfrm>
          <a:off x="304800" y="1219200"/>
          <a:ext cx="11734799" cy="5606161"/>
        </p:xfrm>
        <a:graphic>
          <a:graphicData uri="http://schemas.openxmlformats.org/drawingml/2006/table">
            <a:tbl>
              <a:tblPr firstRow="1" bandRow="1"/>
              <a:tblGrid>
                <a:gridCol w="304801"/>
                <a:gridCol w="2171115"/>
                <a:gridCol w="1392703"/>
                <a:gridCol w="1573236"/>
                <a:gridCol w="1573236"/>
                <a:gridCol w="1573236"/>
                <a:gridCol w="1573236"/>
                <a:gridCol w="1573236"/>
              </a:tblGrid>
              <a:tr h="381000">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1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1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1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1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1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1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1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1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472606">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1</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approved infrastructure project designs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72606">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approved infrastructure projects ready for tender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72606">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infrastructure sites handed over for construction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infrastructure projects completed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(cumulative)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11808">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infrastructure projects completed within agreed construction period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(cumulative)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 (80</a:t>
                      </a: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368375">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infrastructure projects completed within approved budget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(cumulative)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 (80</a:t>
                      </a: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368375">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EPWP work opportunities created through construction projects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7 </a:t>
                      </a: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511</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1 800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a:t>
                      </a: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t>
                      </a: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856</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30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t>
                      </a: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855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368375">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Percentage reduction of infrastructure projects backlogs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Annually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368375">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9.</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contractors incubated through the Contractor Incubation Programme (CIP)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Annually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297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297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68603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11430000" cy="4648200"/>
          </a:xfrm>
        </p:spPr>
        <p:txBody>
          <a:bodyPr>
            <a:noAutofit/>
          </a:bodyPr>
          <a:lstStyle/>
          <a:p>
            <a:pPr marL="457200" indent="-457200" algn="just">
              <a:spcBef>
                <a:spcPts val="100"/>
              </a:spcBef>
              <a:buFont typeface="+mj-lt"/>
              <a:buAutoNum type="arabicPeriod" startAt="3"/>
            </a:pPr>
            <a:r>
              <a:rPr lang="en-ZA" sz="2000" b="1" dirty="0"/>
              <a:t>AVAILING LAND</a:t>
            </a:r>
          </a:p>
          <a:p>
            <a:pPr marL="400046" lvl="1" indent="0" algn="just">
              <a:spcBef>
                <a:spcPts val="100"/>
              </a:spcBef>
              <a:buNone/>
            </a:pPr>
            <a:r>
              <a:rPr lang="en-ZA" sz="1800" b="1" dirty="0"/>
              <a:t>Freeing </a:t>
            </a:r>
            <a:r>
              <a:rPr lang="en-ZA" sz="1800" b="1" dirty="0"/>
              <a:t>up land for Land Reform, </a:t>
            </a:r>
            <a:r>
              <a:rPr lang="en-ZA" sz="1800" b="1" dirty="0"/>
              <a:t>Human Settlements and Agriculture</a:t>
            </a:r>
            <a:endParaRPr lang="en-ZA" sz="1800" dirty="0"/>
          </a:p>
          <a:p>
            <a:pPr lvl="1" algn="just">
              <a:spcBef>
                <a:spcPts val="100"/>
              </a:spcBef>
              <a:buFont typeface="Courier New" panose="02070309020205020404" pitchFamily="49" charset="0"/>
              <a:buChar char="o"/>
            </a:pPr>
            <a:r>
              <a:rPr lang="en-ZA" sz="1800" dirty="0"/>
              <a:t>To </a:t>
            </a:r>
            <a:r>
              <a:rPr lang="en-ZA" sz="1800" dirty="0"/>
              <a:t>accelerate the </a:t>
            </a:r>
            <a:r>
              <a:rPr lang="en-ZA" sz="1800" dirty="0"/>
              <a:t>Land Reform and </a:t>
            </a:r>
            <a:r>
              <a:rPr lang="en-ZA" sz="1800" dirty="0"/>
              <a:t>Human Settlement programme, vacant land under DPW custodianship is being analysed for release mainly for Land Reform, Human settlements, Agricultural </a:t>
            </a:r>
            <a:r>
              <a:rPr lang="en-ZA" sz="1800" dirty="0"/>
              <a:t>programmes</a:t>
            </a:r>
          </a:p>
          <a:p>
            <a:pPr lvl="2" algn="just">
              <a:spcBef>
                <a:spcPts val="100"/>
              </a:spcBef>
              <a:spcAft>
                <a:spcPts val="600"/>
              </a:spcAft>
              <a:buFont typeface="Wingdings" panose="05000000000000000000" pitchFamily="2" charset="2"/>
              <a:buChar char="§"/>
            </a:pPr>
            <a:r>
              <a:rPr lang="en-ZA" sz="1800" dirty="0"/>
              <a:t>37 </a:t>
            </a:r>
            <a:r>
              <a:rPr lang="en-ZA" sz="1800" dirty="0"/>
              <a:t>priority towns situated in the 27 poorest District Municipalities have been identified for the development of small precincts in an integrated initiative with DRDLR.</a:t>
            </a:r>
          </a:p>
          <a:p>
            <a:pPr lvl="2" algn="just">
              <a:spcBef>
                <a:spcPts val="100"/>
              </a:spcBef>
              <a:spcAft>
                <a:spcPts val="600"/>
              </a:spcAft>
              <a:buFont typeface="Wingdings" panose="05000000000000000000" pitchFamily="2" charset="2"/>
              <a:buChar char="§"/>
            </a:pPr>
            <a:r>
              <a:rPr lang="en-ZA" sz="1800" dirty="0"/>
              <a:t>77 land parcels (</a:t>
            </a:r>
            <a:r>
              <a:rPr lang="en-ZA" sz="1800" b="1" dirty="0"/>
              <a:t>more than 3 500 hectares</a:t>
            </a:r>
            <a:r>
              <a:rPr lang="en-ZA" sz="1800" dirty="0"/>
              <a:t>) have been identified for Human Settlements development throughout the country according to the Human Settlements National Master Plan</a:t>
            </a:r>
          </a:p>
          <a:p>
            <a:pPr lvl="2" algn="just">
              <a:spcBef>
                <a:spcPts val="100"/>
              </a:spcBef>
              <a:spcAft>
                <a:spcPts val="600"/>
              </a:spcAft>
              <a:buFont typeface="Wingdings" panose="05000000000000000000" pitchFamily="2" charset="2"/>
              <a:buChar char="§"/>
            </a:pPr>
            <a:r>
              <a:rPr lang="en-ZA" sz="1800" dirty="0"/>
              <a:t>46 land parcels (</a:t>
            </a:r>
            <a:r>
              <a:rPr lang="en-ZA" sz="1800" b="1" dirty="0"/>
              <a:t>more than </a:t>
            </a:r>
            <a:r>
              <a:rPr lang="en-ZA" sz="1800" b="1" dirty="0" smtClean="0"/>
              <a:t>7 000 </a:t>
            </a:r>
            <a:r>
              <a:rPr lang="en-ZA" sz="1800" b="1" dirty="0"/>
              <a:t>hectares</a:t>
            </a:r>
            <a:r>
              <a:rPr lang="en-ZA" sz="1800" dirty="0"/>
              <a:t>) have been identified for redistribution for agricultural purposes.</a:t>
            </a:r>
          </a:p>
          <a:p>
            <a:pPr lvl="2" algn="just">
              <a:spcBef>
                <a:spcPts val="100"/>
              </a:spcBef>
              <a:spcAft>
                <a:spcPts val="600"/>
              </a:spcAft>
              <a:buFont typeface="Wingdings" panose="05000000000000000000" pitchFamily="2" charset="2"/>
              <a:buChar char="§"/>
            </a:pPr>
            <a:r>
              <a:rPr lang="en-ZA" sz="1800" dirty="0"/>
              <a:t>75 </a:t>
            </a:r>
            <a:r>
              <a:rPr lang="en-ZA" sz="1800" dirty="0"/>
              <a:t>land parcels </a:t>
            </a:r>
            <a:r>
              <a:rPr lang="en-ZA" sz="1800" dirty="0"/>
              <a:t>(</a:t>
            </a:r>
            <a:r>
              <a:rPr lang="en-ZA" sz="1800" b="1" dirty="0"/>
              <a:t>more than </a:t>
            </a:r>
            <a:r>
              <a:rPr lang="en-ZA" sz="1800" b="1" dirty="0" smtClean="0"/>
              <a:t>15 </a:t>
            </a:r>
            <a:r>
              <a:rPr lang="en-ZA" sz="1800" b="1" dirty="0"/>
              <a:t>000 hectares</a:t>
            </a:r>
            <a:r>
              <a:rPr lang="en-ZA" sz="1800" dirty="0"/>
              <a:t>) have </a:t>
            </a:r>
            <a:r>
              <a:rPr lang="en-ZA" sz="1800" dirty="0"/>
              <a:t>been identified for </a:t>
            </a:r>
            <a:r>
              <a:rPr lang="en-ZA" sz="1800" dirty="0"/>
              <a:t>restitution </a:t>
            </a:r>
            <a:r>
              <a:rPr lang="en-ZA" sz="1800" dirty="0"/>
              <a:t>to claimant communities in conjunction with the State’s Rural Development and Land Reform programme. </a:t>
            </a:r>
          </a:p>
          <a:p>
            <a:pPr marL="457200" lvl="1" indent="0" algn="just">
              <a:spcBef>
                <a:spcPts val="100"/>
              </a:spcBef>
              <a:buNone/>
            </a:pPr>
            <a:endParaRPr lang="en-ZA" sz="1600" dirty="0"/>
          </a:p>
          <a:p>
            <a:pPr marL="0" indent="0" algn="just">
              <a:spcBef>
                <a:spcPts val="100"/>
              </a:spcBef>
              <a:buNone/>
            </a:pPr>
            <a:r>
              <a:rPr lang="en-ZA" sz="1600" b="1" dirty="0"/>
              <a:t>IMPACT</a:t>
            </a:r>
            <a:endParaRPr lang="en-ZA" sz="1600" b="1" dirty="0"/>
          </a:p>
          <a:p>
            <a:pPr marL="600075" lvl="1" algn="just">
              <a:spcBef>
                <a:spcPts val="100"/>
              </a:spcBef>
              <a:buFont typeface="Courier New" panose="02070309020205020404" pitchFamily="49" charset="0"/>
              <a:buChar char="o"/>
            </a:pPr>
            <a:r>
              <a:rPr lang="en-ZA" sz="1600" dirty="0"/>
              <a:t>Acceleration of the </a:t>
            </a:r>
            <a:r>
              <a:rPr lang="en-ZA" sz="1600" b="1" dirty="0"/>
              <a:t>Land Reform Process </a:t>
            </a:r>
            <a:r>
              <a:rPr lang="en-ZA" sz="1600" dirty="0"/>
              <a:t>and provision of </a:t>
            </a:r>
            <a:r>
              <a:rPr lang="en-ZA" sz="1600" b="1" dirty="0"/>
              <a:t>Human Settlements </a:t>
            </a:r>
          </a:p>
          <a:p>
            <a:pPr marL="600075" lvl="1" algn="just">
              <a:spcBef>
                <a:spcPts val="100"/>
              </a:spcBef>
              <a:buFont typeface="Courier New" panose="02070309020205020404" pitchFamily="49" charset="0"/>
              <a:buChar char="o"/>
            </a:pPr>
            <a:r>
              <a:rPr lang="en-ZA" sz="1600" dirty="0"/>
              <a:t>Stimulate </a:t>
            </a:r>
            <a:r>
              <a:rPr lang="en-ZA" sz="1600" b="1" dirty="0"/>
              <a:t>Agriculture, Economy </a:t>
            </a:r>
            <a:r>
              <a:rPr lang="en-ZA" sz="1600" dirty="0"/>
              <a:t>and</a:t>
            </a:r>
            <a:r>
              <a:rPr lang="en-ZA" sz="1600" b="1" dirty="0"/>
              <a:t> Food Security</a:t>
            </a:r>
            <a:endParaRPr lang="en-ZA" sz="1600" b="1" dirty="0"/>
          </a:p>
          <a:p>
            <a:pPr lvl="1" algn="just">
              <a:spcBef>
                <a:spcPts val="100"/>
              </a:spcBef>
            </a:pPr>
            <a:endParaRPr lang="en-ZA" sz="1600" b="1" dirty="0"/>
          </a:p>
          <a:p>
            <a:pPr algn="just">
              <a:spcBef>
                <a:spcPts val="100"/>
              </a:spcBef>
            </a:pPr>
            <a:endParaRPr lang="en-ZA" sz="1600" dirty="0"/>
          </a:p>
          <a:p>
            <a:pPr marL="0" indent="0" algn="just">
              <a:spcBef>
                <a:spcPts val="100"/>
              </a:spcBef>
              <a:buNone/>
            </a:pPr>
            <a:endParaRPr lang="en-US" sz="1600" dirty="0"/>
          </a:p>
        </p:txBody>
      </p:sp>
      <p:sp>
        <p:nvSpPr>
          <p:cNvPr id="2" name="Slide Number Placeholder 1"/>
          <p:cNvSpPr>
            <a:spLocks noGrp="1"/>
          </p:cNvSpPr>
          <p:nvPr>
            <p:ph type="sldNum" sz="quarter" idx="12"/>
          </p:nvPr>
        </p:nvSpPr>
        <p:spPr/>
        <p:txBody>
          <a:bodyPr/>
          <a:lstStyle/>
          <a:p>
            <a:fld id="{06FDB8B8-F605-4586-B934-FF56C8C71DDE}" type="slidenum">
              <a:rPr lang="en-US" smtClean="0"/>
              <a:t>6</a:t>
            </a:fld>
            <a:endParaRPr lang="en-US" dirty="0"/>
          </a:p>
        </p:txBody>
      </p:sp>
      <p:sp>
        <p:nvSpPr>
          <p:cNvPr id="4" name="Rectangle 3"/>
          <p:cNvSpPr/>
          <p:nvPr/>
        </p:nvSpPr>
        <p:spPr>
          <a:xfrm>
            <a:off x="228600" y="381000"/>
            <a:ext cx="5395260"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IMPROVING SERVICE DELIVERY</a:t>
            </a:r>
          </a:p>
        </p:txBody>
      </p:sp>
      <p:sp>
        <p:nvSpPr>
          <p:cNvPr id="8"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63770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599" cy="1143000"/>
          </a:xfrm>
        </p:spPr>
        <p:txBody>
          <a:bodyPr>
            <a:normAutofit/>
          </a:bodyPr>
          <a:lstStyle/>
          <a:p>
            <a:r>
              <a:rPr lang="en-ZA" sz="2600" b="1" dirty="0">
                <a:ea typeface="Tahoma" pitchFamily="34" charset="0"/>
              </a:rPr>
              <a:t>BUDGET ALLOCATION FOR PROGRAMME </a:t>
            </a:r>
            <a:r>
              <a:rPr lang="en-ZA" sz="2600" b="1" dirty="0" smtClean="0">
                <a:ea typeface="Tahoma" pitchFamily="34" charset="0"/>
              </a:rPr>
              <a:t>3</a:t>
            </a:r>
            <a:endParaRPr lang="en-ZA" sz="2600" b="1" dirty="0">
              <a:ea typeface="Tahoma" pitchFamily="34" charset="0"/>
            </a:endParaRPr>
          </a:p>
        </p:txBody>
      </p:sp>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60</a:t>
            </a:fld>
            <a:endParaRPr lang="en-US">
              <a:solidFill>
                <a:prstClr val="black">
                  <a:tint val="75000"/>
                </a:prstClr>
              </a:solidFill>
            </a:endParaRPr>
          </a:p>
        </p:txBody>
      </p:sp>
      <p:sp>
        <p:nvSpPr>
          <p:cNvPr id="6" name="TextBox 5"/>
          <p:cNvSpPr txBox="1"/>
          <p:nvPr/>
        </p:nvSpPr>
        <p:spPr>
          <a:xfrm>
            <a:off x="640978" y="4540474"/>
            <a:ext cx="10972800" cy="1815882"/>
          </a:xfrm>
          <a:prstGeom prst="rect">
            <a:avLst/>
          </a:prstGeom>
          <a:noFill/>
        </p:spPr>
        <p:txBody>
          <a:bodyPr wrap="square" rtlCol="0">
            <a:spAutoFit/>
          </a:bodyPr>
          <a:lstStyle/>
          <a:p>
            <a:pPr marL="342900" indent="-342900" algn="just">
              <a:buFont typeface="Arial" panose="020B0604020202020204" pitchFamily="34" charset="0"/>
              <a:buChar char="•"/>
            </a:pPr>
            <a:r>
              <a:rPr lang="en-ZA" sz="1400" dirty="0"/>
              <a:t>The spending focus over the medium-term will be on the design and implementation of infrastructure programmes for all user </a:t>
            </a:r>
            <a:r>
              <a:rPr lang="en-ZA" sz="1400" dirty="0" smtClean="0"/>
              <a:t>departments.</a:t>
            </a:r>
          </a:p>
          <a:p>
            <a:pPr marL="342900" indent="-342900" algn="just">
              <a:buFont typeface="Arial" panose="020B0604020202020204" pitchFamily="34" charset="0"/>
              <a:buChar char="•"/>
            </a:pPr>
            <a:r>
              <a:rPr lang="en-ZA" sz="1400" dirty="0" smtClean="0"/>
              <a:t>The </a:t>
            </a:r>
            <a:r>
              <a:rPr lang="en-ZA" sz="1400" dirty="0"/>
              <a:t>bulk of the expenditure for Programme 3 will be for capital </a:t>
            </a:r>
            <a:r>
              <a:rPr lang="en-ZA" sz="1400" dirty="0" smtClean="0"/>
              <a:t>infrastructure. The </a:t>
            </a:r>
            <a:r>
              <a:rPr lang="en-ZA" sz="1400" dirty="0"/>
              <a:t>total current expenditure is expected to reduce over the MTEF as the Turnaround Strategy is planned to be completed in </a:t>
            </a:r>
            <a:r>
              <a:rPr lang="en-ZA" sz="1400" dirty="0" smtClean="0"/>
              <a:t>2018/19 financial year. This funding will be reprioritised to refurbishments in 2019/20 and 2020/21 to uplift the condition of the portfolio.</a:t>
            </a:r>
          </a:p>
          <a:p>
            <a:pPr marL="342900" indent="-342900" algn="just">
              <a:buFont typeface="Arial" panose="020B0604020202020204" pitchFamily="34" charset="0"/>
              <a:buChar char="•"/>
            </a:pPr>
            <a:r>
              <a:rPr lang="en-ZA" sz="1400" dirty="0"/>
              <a:t>The allocation of </a:t>
            </a:r>
            <a:r>
              <a:rPr lang="en-ZA" sz="1400" dirty="0" smtClean="0"/>
              <a:t>R15.4 </a:t>
            </a:r>
            <a:r>
              <a:rPr lang="en-ZA" sz="1400" dirty="0"/>
              <a:t>billion over the MTEF will be prioritised for the completion </a:t>
            </a:r>
            <a:r>
              <a:rPr lang="en-ZA" sz="1400" dirty="0" smtClean="0"/>
              <a:t>of infrastructure </a:t>
            </a:r>
            <a:r>
              <a:rPr lang="en-ZA" sz="1400" dirty="0"/>
              <a:t>projects within agreed time and budget, </a:t>
            </a:r>
            <a:r>
              <a:rPr lang="en-ZA" sz="1400" dirty="0" smtClean="0"/>
              <a:t>reducing the infrastructure projects backlog and creating work opportunities through the infrastructure programme.</a:t>
            </a:r>
          </a:p>
          <a:p>
            <a:pPr marL="342900" indent="-342900" algn="just">
              <a:buFont typeface="Arial" panose="020B0604020202020204" pitchFamily="34" charset="0"/>
              <a:buChar char="•"/>
            </a:pPr>
            <a:r>
              <a:rPr lang="en-ZA" sz="1400" dirty="0" smtClean="0"/>
              <a:t>No new infrastructure projects will be initiated during the 2018/19 financial year since the infrastructure programme budget is fully committed in terms of contractors already on site, design teams appointed and other contracts in advanced stages of the procurement processes.</a:t>
            </a:r>
            <a:endParaRPr lang="en-ZA" sz="1200" dirty="0"/>
          </a:p>
        </p:txBody>
      </p:sp>
      <p:graphicFrame>
        <p:nvGraphicFramePr>
          <p:cNvPr id="8" name="Content Placeholder 1"/>
          <p:cNvGraphicFramePr>
            <a:graphicFrameLocks noGrp="1"/>
          </p:cNvGraphicFramePr>
          <p:nvPr>
            <p:ph idx="1"/>
            <p:extLst>
              <p:ext uri="{D42A27DB-BD31-4B8C-83A1-F6EECF244321}">
                <p14:modId xmlns:p14="http://schemas.microsoft.com/office/powerpoint/2010/main" val="2700488097"/>
              </p:ext>
            </p:extLst>
          </p:nvPr>
        </p:nvGraphicFramePr>
        <p:xfrm>
          <a:off x="685800" y="1255932"/>
          <a:ext cx="10972800" cy="3163668"/>
        </p:xfrm>
        <a:graphic>
          <a:graphicData uri="http://schemas.openxmlformats.org/drawingml/2006/table">
            <a:tbl>
              <a:tblPr firstRow="1" bandRow="1">
                <a:tableStyleId>{5C22544A-7EE6-4342-B048-85BDC9FD1C3A}</a:tableStyleId>
              </a:tblPr>
              <a:tblGrid>
                <a:gridCol w="6270177"/>
                <a:gridCol w="1567541"/>
                <a:gridCol w="1567541"/>
                <a:gridCol w="1567541"/>
              </a:tblGrid>
              <a:tr h="34185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Construction Management Services</a:t>
                      </a:r>
                      <a:endParaRPr lang="en-US" sz="1800" b="1" i="0" u="none" strike="noStrike" dirty="0" smtClean="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2018/19</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2019/20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ZA" sz="1800" u="none" strike="noStrike" dirty="0" smtClean="0">
                          <a:effectLst/>
                        </a:rPr>
                        <a:t>2020/21</a:t>
                      </a:r>
                      <a:endParaRPr lang="en-US" sz="1800" b="1" i="0" u="none" strike="noStrike" dirty="0">
                        <a:solidFill>
                          <a:srgbClr val="000000"/>
                        </a:solidFill>
                        <a:effectLst/>
                        <a:latin typeface="Calibri" pitchFamily="34" charset="0"/>
                      </a:endParaRPr>
                    </a:p>
                  </a:txBody>
                  <a:tcPr marL="4881" marR="4881" marT="4881" marB="0"/>
                </a:tc>
              </a:tr>
              <a:tr h="342185">
                <a:tc>
                  <a:txBody>
                    <a:bodyPr/>
                    <a:lstStyle/>
                    <a:p>
                      <a:pPr algn="l" fontAlgn="t"/>
                      <a:endParaRPr lang="en-US" sz="1800" b="0" i="0" u="none" strike="noStrike" dirty="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effectLst/>
                        </a:rPr>
                        <a:t> R'000 </a:t>
                      </a:r>
                      <a:endParaRPr lang="en-US" sz="1800" b="1" i="0" u="none" strike="noStrike" dirty="0" smtClean="0">
                        <a:solidFill>
                          <a:srgbClr val="000000"/>
                        </a:solidFill>
                        <a:effectLst/>
                        <a:latin typeface="Calibri" pitchFamily="34" charset="0"/>
                      </a:endParaRPr>
                    </a:p>
                  </a:txBody>
                  <a:tcPr marL="5089" marR="5089" marT="5089" marB="0"/>
                </a:tc>
              </a:tr>
              <a:tr h="341859">
                <a:tc>
                  <a:txBody>
                    <a:bodyPr/>
                    <a:lstStyle/>
                    <a:p>
                      <a:pPr marL="0" algn="l" defTabSz="914400" rtl="0" eaLnBrk="1" fontAlgn="t" latinLnBrk="0" hangingPunct="1"/>
                      <a:r>
                        <a:rPr lang="en-ZA" sz="1800" u="none" strike="noStrike" kern="1200" dirty="0" smtClean="0">
                          <a:solidFill>
                            <a:schemeClr val="tx1"/>
                          </a:solidFill>
                          <a:effectLst/>
                        </a:rPr>
                        <a:t>Compensation of employees</a:t>
                      </a:r>
                      <a:endParaRPr lang="en-US" sz="1800" u="none" strike="noStrike" kern="1200" dirty="0">
                        <a:solidFill>
                          <a:schemeClr val="tx1"/>
                        </a:solidFill>
                        <a:effectLst/>
                        <a:latin typeface="+mn-lt"/>
                        <a:ea typeface="+mn-ea"/>
                        <a:cs typeface="+mn-cs"/>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216,656</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230,955</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245,967</a:t>
                      </a:r>
                      <a:endParaRPr lang="en-US" sz="1800" b="0" i="0" u="none" strike="noStrike" kern="1200" dirty="0">
                        <a:solidFill>
                          <a:schemeClr val="tx1"/>
                        </a:solidFill>
                        <a:effectLst/>
                        <a:latin typeface="Calibri" pitchFamily="34" charset="0"/>
                        <a:ea typeface="+mn-ea"/>
                        <a:cs typeface="+mn-cs"/>
                      </a:endParaRPr>
                    </a:p>
                  </a:txBody>
                  <a:tcPr marL="0" marR="0" marT="0" marB="0"/>
                </a:tc>
              </a:tr>
              <a:tr h="341859">
                <a:tc>
                  <a:txBody>
                    <a:bodyPr/>
                    <a:lstStyle/>
                    <a:p>
                      <a:pPr marL="0" algn="l" defTabSz="914400" rtl="0" eaLnBrk="1" fontAlgn="t" latinLnBrk="0" hangingPunct="1"/>
                      <a:r>
                        <a:rPr lang="en-ZA" sz="1800" u="none" strike="noStrike" kern="1200" dirty="0" smtClean="0">
                          <a:solidFill>
                            <a:schemeClr val="tx1"/>
                          </a:solidFill>
                          <a:effectLst/>
                        </a:rPr>
                        <a:t>Admin goods and services</a:t>
                      </a:r>
                      <a:endParaRPr lang="en-US" sz="1800" u="none" strike="noStrike" kern="1200" dirty="0">
                        <a:solidFill>
                          <a:schemeClr val="tx1"/>
                        </a:solidFill>
                        <a:effectLst/>
                        <a:latin typeface="+mn-lt"/>
                        <a:ea typeface="+mn-ea"/>
                        <a:cs typeface="+mn-cs"/>
                      </a:endParaRPr>
                    </a:p>
                  </a:txBody>
                  <a:tcPr marL="4881" marR="4881" marT="4881" marB="0"/>
                </a:tc>
                <a:tc>
                  <a:txBody>
                    <a:bodyPr/>
                    <a:lstStyle/>
                    <a:p>
                      <a:pPr marL="0" algn="r" defTabSz="914400" rtl="0" eaLnBrk="1" fontAlgn="t" latinLnBrk="0" hangingPunct="1"/>
                      <a:r>
                        <a:rPr lang="en-ZA" sz="1800" u="none" strike="noStrike" kern="1200" dirty="0" smtClean="0">
                          <a:solidFill>
                            <a:schemeClr val="tx1"/>
                          </a:solidFill>
                          <a:effectLst/>
                        </a:rPr>
                        <a:t>31,584</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33,734</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35,555</a:t>
                      </a:r>
                      <a:endParaRPr lang="en-US" sz="1800" b="0" i="0" u="none" strike="noStrike" kern="1200" dirty="0">
                        <a:solidFill>
                          <a:schemeClr val="tx1"/>
                        </a:solidFill>
                        <a:effectLst/>
                        <a:latin typeface="Calibri" pitchFamily="34" charset="0"/>
                        <a:ea typeface="+mn-ea"/>
                        <a:cs typeface="+mn-cs"/>
                      </a:endParaRPr>
                    </a:p>
                  </a:txBody>
                  <a:tcPr marL="0" marR="0" marT="0" marB="0"/>
                </a:tc>
              </a:tr>
              <a:tr h="349133">
                <a:tc>
                  <a:txBody>
                    <a:bodyPr/>
                    <a:lstStyle/>
                    <a:p>
                      <a:pPr marL="0" algn="l" defTabSz="914400" rtl="0" eaLnBrk="1" fontAlgn="t" latinLnBrk="0" hangingPunct="1"/>
                      <a:r>
                        <a:rPr lang="en-US" sz="1800" u="none" strike="noStrike" kern="1200" dirty="0" smtClean="0">
                          <a:solidFill>
                            <a:schemeClr val="tx1"/>
                          </a:solidFill>
                          <a:effectLst/>
                        </a:rPr>
                        <a:t>Turnaround</a:t>
                      </a:r>
                      <a:endParaRPr lang="en-US" sz="1800" u="none" strike="noStrike" kern="1200" dirty="0">
                        <a:solidFill>
                          <a:schemeClr val="tx1"/>
                        </a:solidFill>
                        <a:effectLst/>
                        <a:latin typeface="+mn-lt"/>
                        <a:ea typeface="+mn-ea"/>
                        <a:cs typeface="+mn-cs"/>
                      </a:endParaRPr>
                    </a:p>
                  </a:txBody>
                  <a:tcPr marL="9525" marR="9525" marT="9525" marB="0"/>
                </a:tc>
                <a:tc>
                  <a:txBody>
                    <a:bodyPr/>
                    <a:lstStyle/>
                    <a:p>
                      <a:pPr algn="r" fontAlgn="t"/>
                      <a:r>
                        <a:rPr lang="en-ZA" sz="1800" b="0" i="0" u="none" strike="noStrike" dirty="0" smtClean="0">
                          <a:solidFill>
                            <a:schemeClr val="tx1"/>
                          </a:solidFill>
                          <a:effectLst/>
                          <a:latin typeface="+mn-lt"/>
                        </a:rPr>
                        <a:t>70,000</a:t>
                      </a:r>
                      <a:endParaRPr lang="en-US" sz="1800" b="0" i="0" u="none" strike="noStrike" dirty="0">
                        <a:solidFill>
                          <a:schemeClr val="tx1"/>
                        </a:solidFill>
                        <a:effectLst/>
                        <a:latin typeface="Calibri" pitchFamily="34" charset="0"/>
                      </a:endParaRPr>
                    </a:p>
                  </a:txBody>
                  <a:tcPr marL="4881" marR="4881" marT="4881" marB="0"/>
                </a:tc>
                <a:tc>
                  <a:txBody>
                    <a:bodyPr/>
                    <a:lstStyle/>
                    <a:p>
                      <a:pPr algn="r" fontAlgn="t"/>
                      <a:r>
                        <a:rPr lang="en-US" sz="1800" b="0" i="0" u="none" strike="noStrike" dirty="0" smtClean="0">
                          <a:solidFill>
                            <a:schemeClr val="tx1"/>
                          </a:solidFill>
                          <a:effectLst/>
                          <a:latin typeface="Calibri" pitchFamily="34" charset="0"/>
                        </a:rPr>
                        <a:t>0</a:t>
                      </a:r>
                      <a:endParaRPr lang="en-US" sz="1800" b="0" i="0" u="none" strike="noStrike" dirty="0">
                        <a:solidFill>
                          <a:schemeClr val="tx1"/>
                        </a:solidFill>
                        <a:effectLst/>
                        <a:latin typeface="Calibri" pitchFamily="34" charset="0"/>
                      </a:endParaRPr>
                    </a:p>
                  </a:txBody>
                  <a:tcPr marL="4881" marR="4881" marT="4881" marB="0"/>
                </a:tc>
                <a:tc>
                  <a:txBody>
                    <a:bodyPr/>
                    <a:lstStyle/>
                    <a:p>
                      <a:pPr algn="r" fontAlgn="t"/>
                      <a:r>
                        <a:rPr lang="en-US" sz="1800" b="0" i="0" u="none" strike="noStrike" dirty="0" smtClean="0">
                          <a:solidFill>
                            <a:schemeClr val="tx1"/>
                          </a:solidFill>
                          <a:effectLst/>
                          <a:latin typeface="Calibri" pitchFamily="34" charset="0"/>
                        </a:rPr>
                        <a:t>0</a:t>
                      </a:r>
                      <a:endParaRPr lang="en-US" sz="1800" b="0" i="0" u="none" strike="noStrike" dirty="0">
                        <a:solidFill>
                          <a:schemeClr val="tx1"/>
                        </a:solidFill>
                        <a:effectLst/>
                        <a:latin typeface="Calibri" pitchFamily="34" charset="0"/>
                      </a:endParaRPr>
                    </a:p>
                  </a:txBody>
                  <a:tcPr marL="4881" marR="4881" marT="4881" marB="0"/>
                </a:tc>
              </a:tr>
              <a:tr h="341859">
                <a:tc>
                  <a:txBody>
                    <a:bodyPr/>
                    <a:lstStyle/>
                    <a:p>
                      <a:pPr marL="0" algn="l" defTabSz="914400" rtl="0" eaLnBrk="1" fontAlgn="t" latinLnBrk="0" hangingPunct="1"/>
                      <a:r>
                        <a:rPr lang="en-US" sz="1800" u="none" strike="noStrike" kern="1200" dirty="0" smtClean="0">
                          <a:solidFill>
                            <a:schemeClr val="tx1"/>
                          </a:solidFill>
                          <a:effectLst/>
                        </a:rPr>
                        <a:t>Capital non-recoverable (refurbishments)</a:t>
                      </a:r>
                      <a:endParaRPr lang="en-US" sz="1800" u="none" strike="noStrike" kern="1200" dirty="0">
                        <a:solidFill>
                          <a:schemeClr val="tx1"/>
                        </a:solidFill>
                        <a:effectLst/>
                        <a:latin typeface="+mn-lt"/>
                        <a:ea typeface="+mn-ea"/>
                        <a:cs typeface="+mn-cs"/>
                      </a:endParaRPr>
                    </a:p>
                  </a:txBody>
                  <a:tcPr marL="6319" marR="6319" marT="6319" marB="0"/>
                </a:tc>
                <a:tc>
                  <a:txBody>
                    <a:bodyPr/>
                    <a:lstStyle/>
                    <a:p>
                      <a:pPr marL="0" algn="r" defTabSz="914400" rtl="0" eaLnBrk="1" fontAlgn="t" latinLnBrk="0" hangingPunct="1"/>
                      <a:r>
                        <a:rPr lang="en-US" sz="1800" u="none" strike="noStrike" kern="1200" dirty="0" smtClean="0">
                          <a:solidFill>
                            <a:schemeClr val="tx1"/>
                          </a:solidFill>
                          <a:effectLst/>
                        </a:rPr>
                        <a:t>1,210,205</a:t>
                      </a:r>
                      <a:endParaRPr lang="en-US" sz="1800" u="none" strike="noStrike" kern="1200" dirty="0">
                        <a:solidFill>
                          <a:schemeClr val="tx1"/>
                        </a:solidFill>
                        <a:effectLst/>
                        <a:latin typeface="+mn-lt"/>
                        <a:ea typeface="+mn-ea"/>
                        <a:cs typeface="+mn-cs"/>
                      </a:endParaRPr>
                    </a:p>
                  </a:txBody>
                  <a:tcPr marL="9525" marR="9525" marT="9525" marB="0"/>
                </a:tc>
                <a:tc>
                  <a:txBody>
                    <a:bodyPr/>
                    <a:lstStyle/>
                    <a:p>
                      <a:pPr marL="0" algn="r" defTabSz="914400" rtl="0" eaLnBrk="1" fontAlgn="t" latinLnBrk="0" hangingPunct="1"/>
                      <a:r>
                        <a:rPr lang="en-US" sz="1800" u="none" strike="noStrike" kern="1200" dirty="0" smtClean="0">
                          <a:solidFill>
                            <a:schemeClr val="tx1"/>
                          </a:solidFill>
                          <a:effectLst/>
                        </a:rPr>
                        <a:t>1,795,130</a:t>
                      </a:r>
                      <a:endParaRPr lang="en-US" sz="1800" u="none" strike="noStrike" kern="1200" dirty="0">
                        <a:solidFill>
                          <a:schemeClr val="tx1"/>
                        </a:solidFill>
                        <a:effectLst/>
                        <a:latin typeface="+mn-lt"/>
                        <a:ea typeface="+mn-ea"/>
                        <a:cs typeface="+mn-cs"/>
                      </a:endParaRPr>
                    </a:p>
                  </a:txBody>
                  <a:tcPr marL="9525" marR="9525" marT="9525" marB="0"/>
                </a:tc>
                <a:tc>
                  <a:txBody>
                    <a:bodyPr/>
                    <a:lstStyle/>
                    <a:p>
                      <a:pPr marL="0" algn="r" defTabSz="914400" rtl="0" eaLnBrk="1" fontAlgn="t" latinLnBrk="0" hangingPunct="1"/>
                      <a:r>
                        <a:rPr lang="en-US" sz="1800" u="none" strike="noStrike" kern="1200" dirty="0" smtClean="0">
                          <a:solidFill>
                            <a:schemeClr val="tx1"/>
                          </a:solidFill>
                          <a:effectLst/>
                        </a:rPr>
                        <a:t>1,873,605</a:t>
                      </a:r>
                      <a:endParaRPr lang="en-US" sz="1800" u="none" strike="noStrike" kern="1200" dirty="0">
                        <a:solidFill>
                          <a:schemeClr val="tx1"/>
                        </a:solidFill>
                        <a:effectLst/>
                        <a:latin typeface="+mn-lt"/>
                        <a:ea typeface="+mn-ea"/>
                        <a:cs typeface="+mn-cs"/>
                      </a:endParaRPr>
                    </a:p>
                  </a:txBody>
                  <a:tcPr marL="9525" marR="9525" marT="9525" marB="0"/>
                </a:tc>
              </a:tr>
              <a:tr h="341859">
                <a:tc>
                  <a:txBody>
                    <a:bodyPr/>
                    <a:lstStyle/>
                    <a:p>
                      <a:pPr marL="0" algn="l" defTabSz="914400" rtl="0" eaLnBrk="1" fontAlgn="t" latinLnBrk="0" hangingPunct="1"/>
                      <a:r>
                        <a:rPr lang="en-US" sz="1800" u="none" strike="noStrike" kern="1200" dirty="0" smtClean="0">
                          <a:effectLst/>
                        </a:rPr>
                        <a:t>Capital recoverable (client capital)</a:t>
                      </a:r>
                      <a:endParaRPr lang="en-US" sz="1800" u="none" strike="noStrike" kern="1200" dirty="0">
                        <a:solidFill>
                          <a:schemeClr val="dk1"/>
                        </a:solidFill>
                        <a:effectLst/>
                        <a:latin typeface="+mn-lt"/>
                        <a:ea typeface="+mn-ea"/>
                        <a:cs typeface="+mn-cs"/>
                      </a:endParaRPr>
                    </a:p>
                  </a:txBody>
                  <a:tcPr marL="6319" marR="6319" marT="6319" marB="0"/>
                </a:tc>
                <a:tc>
                  <a:txBody>
                    <a:bodyPr/>
                    <a:lstStyle/>
                    <a:p>
                      <a:pPr marL="0" algn="r" defTabSz="914400" rtl="0" eaLnBrk="1" fontAlgn="t" latinLnBrk="0" hangingPunct="1"/>
                      <a:r>
                        <a:rPr lang="en-US" sz="1800" u="none" strike="noStrike" kern="1200" dirty="0" smtClean="0">
                          <a:effectLst/>
                        </a:rPr>
                        <a:t>3,211,575</a:t>
                      </a:r>
                      <a:endParaRPr lang="en-US"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US" sz="1800" u="none" strike="noStrike" kern="1200" dirty="0" smtClean="0">
                          <a:effectLst/>
                        </a:rPr>
                        <a:t>3,391,423</a:t>
                      </a:r>
                      <a:endParaRPr lang="en-US" sz="1800" u="none" strike="noStrike" kern="1200" dirty="0">
                        <a:solidFill>
                          <a:schemeClr val="dk1"/>
                        </a:solidFill>
                        <a:effectLst/>
                        <a:latin typeface="+mn-lt"/>
                        <a:ea typeface="+mn-ea"/>
                        <a:cs typeface="+mn-cs"/>
                      </a:endParaRPr>
                    </a:p>
                  </a:txBody>
                  <a:tcPr marL="9525" marR="9525" marT="9525" marB="0"/>
                </a:tc>
                <a:tc>
                  <a:txBody>
                    <a:bodyPr/>
                    <a:lstStyle/>
                    <a:p>
                      <a:pPr marL="0" algn="r" defTabSz="914400" rtl="0" eaLnBrk="1" fontAlgn="t" latinLnBrk="0" hangingPunct="1"/>
                      <a:r>
                        <a:rPr lang="en-US" sz="1800" u="none" strike="noStrike" kern="1200" dirty="0" smtClean="0">
                          <a:effectLst/>
                        </a:rPr>
                        <a:t>3,577,951</a:t>
                      </a:r>
                      <a:endParaRPr lang="en-US" sz="1800" u="none" strike="noStrike" kern="1200" dirty="0">
                        <a:solidFill>
                          <a:schemeClr val="dk1"/>
                        </a:solidFill>
                        <a:effectLst/>
                        <a:latin typeface="+mn-lt"/>
                        <a:ea typeface="+mn-ea"/>
                        <a:cs typeface="+mn-cs"/>
                      </a:endParaRPr>
                    </a:p>
                  </a:txBody>
                  <a:tcPr marL="9525" marR="9525" marT="9525" marB="0"/>
                </a:tc>
              </a:tr>
              <a:tr h="341859">
                <a:tc>
                  <a:txBody>
                    <a:bodyPr/>
                    <a:lstStyle/>
                    <a:p>
                      <a:pPr algn="l"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r>
              <a:tr h="421196">
                <a:tc>
                  <a:txBody>
                    <a:bodyPr/>
                    <a:lstStyle/>
                    <a:p>
                      <a:pPr algn="l" fontAlgn="t"/>
                      <a:r>
                        <a:rPr lang="en-US" sz="1800" b="1" u="none" strike="noStrike" dirty="0">
                          <a:effectLst/>
                        </a:rPr>
                        <a:t>Total</a:t>
                      </a:r>
                      <a:endParaRPr lang="en-US" sz="1800" b="1" i="0" u="none" strike="noStrike" dirty="0">
                        <a:solidFill>
                          <a:srgbClr val="000000"/>
                        </a:solidFill>
                        <a:effectLst/>
                        <a:latin typeface="Calibri" pitchFamily="34" charset="0"/>
                      </a:endParaRPr>
                    </a:p>
                  </a:txBody>
                  <a:tcPr marL="4881" marR="4881" marT="48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solidFill>
                            <a:schemeClr val="dk1"/>
                          </a:solidFill>
                          <a:effectLst/>
                          <a:latin typeface="+mn-lt"/>
                          <a:ea typeface="+mn-ea"/>
                          <a:cs typeface="+mn-cs"/>
                        </a:rPr>
                        <a:t>4,740,020 </a:t>
                      </a:r>
                      <a:endParaRPr lang="en-ZA" sz="1800" b="1" u="none" strike="noStrike" kern="1200" dirty="0">
                        <a:solidFill>
                          <a:schemeClr val="dk1"/>
                        </a:solidFill>
                        <a:effectLst/>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solidFill>
                            <a:schemeClr val="dk1"/>
                          </a:solidFill>
                          <a:effectLst/>
                          <a:latin typeface="+mn-lt"/>
                          <a:ea typeface="+mn-ea"/>
                          <a:cs typeface="+mn-cs"/>
                        </a:rPr>
                        <a:t>5,451,242 </a:t>
                      </a:r>
                      <a:endParaRPr lang="en-ZA" sz="1800" b="1" u="none" strike="noStrike" kern="1200" dirty="0">
                        <a:solidFill>
                          <a:schemeClr val="dk1"/>
                        </a:solidFill>
                        <a:effectLst/>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solidFill>
                            <a:schemeClr val="dk1"/>
                          </a:solidFill>
                          <a:effectLst/>
                          <a:latin typeface="+mn-lt"/>
                          <a:ea typeface="+mn-ea"/>
                          <a:cs typeface="+mn-cs"/>
                        </a:rPr>
                        <a:t>5,733,078 </a:t>
                      </a:r>
                      <a:endParaRPr lang="en-ZA" sz="1800" b="1" u="none" strike="noStrike" kern="1200" dirty="0">
                        <a:solidFill>
                          <a:schemeClr val="dk1"/>
                        </a:solidFill>
                        <a:effectLst/>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79668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2286000"/>
            <a:ext cx="12192000" cy="2412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61</a:t>
            </a:fld>
            <a:endParaRPr lang="en-US">
              <a:solidFill>
                <a:prstClr val="black">
                  <a:tint val="75000"/>
                </a:prstClr>
              </a:solidFill>
            </a:endParaRPr>
          </a:p>
        </p:txBody>
      </p:sp>
      <p:sp>
        <p:nvSpPr>
          <p:cNvPr id="4" name="TextBox 3"/>
          <p:cNvSpPr txBox="1"/>
          <p:nvPr/>
        </p:nvSpPr>
        <p:spPr>
          <a:xfrm>
            <a:off x="-9144" y="1987246"/>
            <a:ext cx="12201144" cy="2585323"/>
          </a:xfrm>
          <a:prstGeom prst="rect">
            <a:avLst/>
          </a:prstGeom>
          <a:noFill/>
        </p:spPr>
        <p:txBody>
          <a:bodyPr wrap="square" rtlCol="0">
            <a:spAutoFit/>
          </a:bodyPr>
          <a:lstStyle/>
          <a:p>
            <a:pPr algn="ctr"/>
            <a:r>
              <a:rPr lang="en-ZA" sz="96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rPr>
              <a:t>PROGRAMME 4</a:t>
            </a:r>
          </a:p>
          <a:p>
            <a:pPr algn="ctr"/>
            <a:endParaRPr lang="en-ZA" sz="8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endParaRPr>
          </a:p>
          <a:p>
            <a:pPr algn="ctr"/>
            <a:r>
              <a:rPr lang="en-ZA" sz="58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rPr>
              <a:t>REAL ESTATE MANAGEMENT SERVICES</a:t>
            </a:r>
            <a:endParaRPr lang="en-ZA" sz="5800" b="1" dirty="0">
              <a:ln w="9525">
                <a:solidFill>
                  <a:prstClr val="white"/>
                </a:solidFill>
                <a:prstDash val="solid"/>
              </a:ln>
              <a:solidFill>
                <a:srgbClr val="0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1239695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62</a:t>
            </a:fld>
            <a:endParaRPr lang="en-US">
              <a:solidFill>
                <a:prstClr val="black">
                  <a:tint val="75000"/>
                </a:prstClr>
              </a:solidFill>
            </a:endParaRPr>
          </a:p>
        </p:txBody>
      </p:sp>
      <p:sp>
        <p:nvSpPr>
          <p:cNvPr id="2" name="Rectangle 1"/>
          <p:cNvSpPr/>
          <p:nvPr/>
        </p:nvSpPr>
        <p:spPr>
          <a:xfrm>
            <a:off x="381000" y="1447800"/>
            <a:ext cx="11582400" cy="67289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ZA" b="1" dirty="0">
                <a:solidFill>
                  <a:srgbClr val="000000"/>
                </a:solidFill>
                <a:latin typeface="Arial"/>
              </a:rPr>
              <a:t>To provide quality accommodation and contribute to the financial sustainability of the PMTE</a:t>
            </a:r>
            <a:endParaRPr lang="en-ZA" b="1" dirty="0">
              <a:solidFill>
                <a:prstClr val="black"/>
              </a:solidFill>
            </a:endParaRPr>
          </a:p>
        </p:txBody>
      </p:sp>
      <p:sp>
        <p:nvSpPr>
          <p:cNvPr id="4" name="Rounded Rectangle 3"/>
          <p:cNvSpPr/>
          <p:nvPr/>
        </p:nvSpPr>
        <p:spPr>
          <a:xfrm>
            <a:off x="609600" y="12954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881525001"/>
              </p:ext>
            </p:extLst>
          </p:nvPr>
        </p:nvGraphicFramePr>
        <p:xfrm>
          <a:off x="304800" y="2286000"/>
          <a:ext cx="11633200" cy="3780058"/>
        </p:xfrm>
        <a:graphic>
          <a:graphicData uri="http://schemas.openxmlformats.org/drawingml/2006/table">
            <a:tbl>
              <a:tblPr firstRow="1" firstCol="1" lastRow="1" lastCol="1" bandRow="1" bandCol="1"/>
              <a:tblGrid>
                <a:gridCol w="293585"/>
                <a:gridCol w="2187151"/>
                <a:gridCol w="922864"/>
                <a:gridCol w="897468"/>
                <a:gridCol w="1769532"/>
                <a:gridCol w="1433354"/>
                <a:gridCol w="1348194"/>
                <a:gridCol w="1348194"/>
                <a:gridCol w="1432858"/>
              </a:tblGrid>
              <a:tr h="310967">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0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0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0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311232">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0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indent="0" algn="ctr" defTabSz="914391" rtl="0" eaLnBrk="1" fontAlgn="auto" latinLnBrk="0" hangingPunct="1">
                        <a:lnSpc>
                          <a:spcPct val="107000"/>
                        </a:lnSpc>
                        <a:spcBef>
                          <a:spcPts val="0"/>
                        </a:spcBef>
                        <a:spcAft>
                          <a:spcPts val="0"/>
                        </a:spcAft>
                        <a:buClrTx/>
                        <a:buSzTx/>
                        <a:buFontTx/>
                        <a:buNone/>
                        <a:tabLst/>
                        <a:defRPr/>
                      </a:pPr>
                      <a:r>
                        <a:rPr lang="en-ZA" sz="10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257649">
                <a:tc gridSpan="9">
                  <a:txBody>
                    <a:bodyPr/>
                    <a:lstStyle/>
                    <a:p>
                      <a:pPr>
                        <a:lnSpc>
                          <a:spcPct val="115000"/>
                        </a:lnSpc>
                        <a:spcBef>
                          <a:spcPts val="500"/>
                        </a:spcBef>
                        <a:spcAft>
                          <a:spcPts val="0"/>
                        </a:spcAft>
                      </a:pPr>
                      <a:r>
                        <a:rPr lang="en-GB" sz="1000" dirty="0" smtClean="0">
                          <a:effectLst/>
                          <a:latin typeface="Arial" panose="020B0604020202020204" pitchFamily="34" charset="0"/>
                          <a:ea typeface="Times New Roman" panose="02020603050405020304" pitchFamily="18" charset="0"/>
                          <a:cs typeface="Arial" panose="020B0604020202020204" pitchFamily="34" charset="0"/>
                        </a:rPr>
                        <a:t>Strategic objective: </a:t>
                      </a:r>
                      <a:r>
                        <a:rPr lang="en-ZA" sz="1000" dirty="0" smtClean="0">
                          <a:effectLst/>
                          <a:latin typeface="Arial" panose="020B0604020202020204" pitchFamily="34" charset="0"/>
                          <a:ea typeface="Times New Roman" panose="02020603050405020304" pitchFamily="18" charset="0"/>
                          <a:cs typeface="Arial" panose="020B0604020202020204" pitchFamily="34" charset="0"/>
                        </a:rPr>
                        <a:t>To provide functional leased accommodation for user departments</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342900" lvl="0" indent="-342900">
                        <a:lnSpc>
                          <a:spcPct val="107000"/>
                        </a:lnSpc>
                        <a:spcAft>
                          <a:spcPts val="0"/>
                        </a:spcAft>
                        <a:buFont typeface="Symbol" panose="05050102010706020507" pitchFamily="18" charset="2"/>
                        <a:buChar char=""/>
                      </a:pPr>
                      <a:endParaRPr lang="en-ZA" sz="1100" dirty="0">
                        <a:effectLst/>
                        <a:latin typeface="Calibri" panose="020F050202020403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1540710">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0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1</a:t>
                      </a:r>
                      <a:r>
                        <a:rPr lang="en-ZA" sz="10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Number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of lease agreements signed within scheduled timeframes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nSpc>
                          <a:spcPct val="107000"/>
                        </a:lnSpc>
                        <a:spcAft>
                          <a:spcPts val="0"/>
                        </a:spcAft>
                        <a:buFont typeface="Symbol" panose="05050102010706020507" pitchFamily="18" charset="2"/>
                        <a:buChar char=""/>
                      </a:pPr>
                      <a:r>
                        <a:rPr lang="en-ZA" sz="1100" dirty="0">
                          <a:effectLst/>
                          <a:latin typeface="Arial" panose="020B0604020202020204" pitchFamily="34" charset="0"/>
                          <a:ea typeface="Times New Roman" panose="02020603050405020304" pitchFamily="18" charset="0"/>
                        </a:rPr>
                        <a:t>20% (1) lease agreements signed within scheduled timeframes </a:t>
                      </a:r>
                      <a:endParaRPr lang="en-ZA" sz="11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ZA" sz="1100" dirty="0">
                          <a:effectLst/>
                          <a:latin typeface="Arial" panose="020B0604020202020204" pitchFamily="34" charset="0"/>
                          <a:ea typeface="Times New Roman" panose="02020603050405020304" pitchFamily="18" charset="0"/>
                        </a:rPr>
                        <a:t>5 Leases signed out of scheduled timeframes</a:t>
                      </a:r>
                      <a:endParaRPr lang="en-ZA" sz="11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ZA" sz="1100" dirty="0">
                          <a:effectLst/>
                          <a:latin typeface="Arial" panose="020B0604020202020204" pitchFamily="34" charset="0"/>
                          <a:ea typeface="Times New Roman" panose="02020603050405020304" pitchFamily="18" charset="0"/>
                        </a:rPr>
                        <a:t>148 extensions finalised. </a:t>
                      </a:r>
                      <a:endParaRPr lang="en-ZA" sz="1100" dirty="0">
                        <a:effectLst/>
                        <a:latin typeface="Calibri" panose="020F050202020403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600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430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100 </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757248">
                <a:tc>
                  <a:txBody>
                    <a:bodyPr/>
                    <a:lstStyle/>
                    <a:p>
                      <a:pPr>
                        <a:lnSpc>
                          <a:spcPct val="115000"/>
                        </a:lnSpc>
                        <a:spcAft>
                          <a:spcPts val="0"/>
                        </a:spcAft>
                      </a:pPr>
                      <a:r>
                        <a:rPr lang="en-ZA" sz="1000" strike="noStrike"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0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Savings realised on identified private leases </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R100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mil</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R200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mil</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R300mil</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R350mil</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13570">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0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Percentage of new leases awarded to BBBEE companies </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67% (4</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25% (4</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35</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152400"/>
            <a:ext cx="12192000" cy="9906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4221183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63</a:t>
            </a:fld>
            <a:endParaRPr lang="en-US">
              <a:solidFill>
                <a:prstClr val="black">
                  <a:tint val="75000"/>
                </a:prstClr>
              </a:solidFill>
            </a:endParaRPr>
          </a:p>
        </p:txBody>
      </p:sp>
      <p:sp>
        <p:nvSpPr>
          <p:cNvPr id="2" name="Rectangle 1"/>
          <p:cNvSpPr/>
          <p:nvPr/>
        </p:nvSpPr>
        <p:spPr>
          <a:xfrm>
            <a:off x="304800" y="1371600"/>
            <a:ext cx="11582400" cy="65845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ZA" b="1" dirty="0">
                <a:solidFill>
                  <a:srgbClr val="000000"/>
                </a:solidFill>
                <a:latin typeface="Arial"/>
              </a:rPr>
              <a:t>To provide quality accommodation and contribute to the financial sustainability of the PMTE</a:t>
            </a:r>
            <a:endParaRPr lang="en-ZA" b="1" dirty="0">
              <a:solidFill>
                <a:prstClr val="black"/>
              </a:solidFill>
            </a:endParaRPr>
          </a:p>
        </p:txBody>
      </p:sp>
      <p:sp>
        <p:nvSpPr>
          <p:cNvPr id="4" name="Rounded Rectangle 3"/>
          <p:cNvSpPr/>
          <p:nvPr/>
        </p:nvSpPr>
        <p:spPr>
          <a:xfrm>
            <a:off x="685800" y="11430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059304822"/>
              </p:ext>
            </p:extLst>
          </p:nvPr>
        </p:nvGraphicFramePr>
        <p:xfrm>
          <a:off x="304800" y="2209800"/>
          <a:ext cx="11699009" cy="4045258"/>
        </p:xfrm>
        <a:graphic>
          <a:graphicData uri="http://schemas.openxmlformats.org/drawingml/2006/table">
            <a:tbl>
              <a:tblPr firstRow="1" firstCol="1" lastRow="1" lastCol="1" bandRow="1" bandCol="1"/>
              <a:tblGrid>
                <a:gridCol w="294473"/>
                <a:gridCol w="1972963"/>
                <a:gridCol w="1271011"/>
                <a:gridCol w="1226362"/>
                <a:gridCol w="1371600"/>
                <a:gridCol w="1371600"/>
                <a:gridCol w="1371600"/>
                <a:gridCol w="1447800"/>
                <a:gridCol w="1371600"/>
              </a:tblGrid>
              <a:tr h="325858">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312346">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indent="0" algn="ctr" defTabSz="914391" rtl="0" eaLnBrk="1" fontAlgn="auto" latinLnBrk="0" hangingPunct="1">
                        <a:lnSpc>
                          <a:spcPct val="107000"/>
                        </a:lnSpc>
                        <a:spcBef>
                          <a:spcPts val="0"/>
                        </a:spcBef>
                        <a:spcAft>
                          <a:spcPts val="0"/>
                        </a:spcAft>
                        <a:buClrTx/>
                        <a:buSzTx/>
                        <a:buFontTx/>
                        <a:buNone/>
                        <a:tabLst/>
                        <a:defRPr/>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225732">
                <a:tc gridSpan="9">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Strategic objective: To optimise the utilisation of State owned buildings </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07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391" rtl="0" eaLnBrk="1" fontAlgn="auto" latinLnBrk="0" hangingPunct="1">
                        <a:lnSpc>
                          <a:spcPct val="107000"/>
                        </a:lnSpc>
                        <a:spcBef>
                          <a:spcPts val="0"/>
                        </a:spcBef>
                        <a:spcAft>
                          <a:spcPts val="0"/>
                        </a:spcAft>
                        <a:buClrTx/>
                        <a:buSzTx/>
                        <a:buFontTx/>
                        <a:buNone/>
                        <a:tabLst/>
                        <a:defRPr/>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391" rtl="0" eaLnBrk="1" fontAlgn="auto" latinLnBrk="0" hangingPunct="1">
                        <a:lnSpc>
                          <a:spcPct val="107000"/>
                        </a:lnSpc>
                        <a:spcBef>
                          <a:spcPts val="0"/>
                        </a:spcBef>
                        <a:spcAft>
                          <a:spcPts val="0"/>
                        </a:spcAft>
                        <a:buClrTx/>
                        <a:buSzTx/>
                        <a:buFontTx/>
                        <a:buNone/>
                        <a:tabLst/>
                        <a:defRPr/>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391" rtl="0" eaLnBrk="1" fontAlgn="auto" latinLnBrk="0" hangingPunct="1">
                        <a:lnSpc>
                          <a:spcPct val="107000"/>
                        </a:lnSpc>
                        <a:spcBef>
                          <a:spcPts val="0"/>
                        </a:spcBef>
                        <a:spcAft>
                          <a:spcPts val="0"/>
                        </a:spcAft>
                        <a:buClrTx/>
                        <a:buSzTx/>
                        <a:buFontTx/>
                        <a:buNone/>
                        <a:tabLst/>
                        <a:defRPr/>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marL="0" marR="0" indent="0" algn="l" defTabSz="914391" rtl="0" eaLnBrk="1" fontAlgn="auto" latinLnBrk="0" hangingPunct="1">
                        <a:lnSpc>
                          <a:spcPct val="107000"/>
                        </a:lnSpc>
                        <a:spcBef>
                          <a:spcPts val="0"/>
                        </a:spcBef>
                        <a:spcAft>
                          <a:spcPts val="0"/>
                        </a:spcAft>
                        <a:buClrTx/>
                        <a:buSzTx/>
                        <a:buFontTx/>
                        <a:buNone/>
                        <a:tabLst/>
                        <a:defRPr/>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391" rtl="0" eaLnBrk="1" fontAlgn="auto" latinLnBrk="0" hangingPunct="1">
                        <a:lnSpc>
                          <a:spcPct val="107000"/>
                        </a:lnSpc>
                        <a:spcBef>
                          <a:spcPts val="0"/>
                        </a:spcBef>
                        <a:spcAft>
                          <a:spcPts val="800"/>
                        </a:spcAft>
                        <a:buClrTx/>
                        <a:buSzTx/>
                        <a:buFontTx/>
                        <a:buNone/>
                        <a:tabLst/>
                        <a:defRPr/>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80996">
                <a:tc>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private leases reduced within the security cluster </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906769">
                <a:tc>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Percentage increase in revenue generation through letting of State-owned properties (excluding harbour properties)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R28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mil</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R31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mil</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(R3,1)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mil</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(R6,82)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mil</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7000"/>
                        </a:lnSpc>
                        <a:spcBef>
                          <a:spcPts val="0"/>
                        </a:spcBef>
                        <a:spcAft>
                          <a:spcPts val="800"/>
                        </a:spcAft>
                        <a:buClrTx/>
                        <a:buSzTx/>
                        <a:buFontTx/>
                        <a:buNone/>
                        <a:tabLst/>
                        <a:defRP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08656">
                <a:tc>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kern="1200" dirty="0">
                          <a:effectLst/>
                          <a:latin typeface="Arial" panose="020B0604020202020204" pitchFamily="34" charset="0"/>
                          <a:ea typeface="Times New Roman" panose="02020603050405020304" pitchFamily="18" charset="0"/>
                          <a:cs typeface="Times New Roman" panose="02020603050405020304" pitchFamily="18" charset="0"/>
                        </a:rPr>
                        <a:t>Number of identified vacant surplus State-owned properties let out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59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60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65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70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70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08656">
                <a:tc>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State-owned properties verified to confirm occupation status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87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400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400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400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08656">
                <a:tc>
                  <a:txBody>
                    <a:bodyPr/>
                    <a:lstStyle/>
                    <a:p>
                      <a:pPr>
                        <a:lnSpc>
                          <a:spcPct val="115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Number of State-owned properties’ occupation status rectified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1144785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64</a:t>
            </a:fld>
            <a:endParaRPr lang="en-US">
              <a:solidFill>
                <a:prstClr val="black">
                  <a:tint val="75000"/>
                </a:prst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350436925"/>
              </p:ext>
            </p:extLst>
          </p:nvPr>
        </p:nvGraphicFramePr>
        <p:xfrm>
          <a:off x="304800" y="1371600"/>
          <a:ext cx="11675918" cy="3907004"/>
        </p:xfrm>
        <a:graphic>
          <a:graphicData uri="http://schemas.openxmlformats.org/drawingml/2006/table">
            <a:tbl>
              <a:tblPr firstRow="1" firstCol="1" lastRow="1" lastCol="1" bandRow="1" bandCol="1"/>
              <a:tblGrid>
                <a:gridCol w="381000"/>
                <a:gridCol w="1940702"/>
                <a:gridCol w="998507"/>
                <a:gridCol w="1382548"/>
                <a:gridCol w="1305740"/>
                <a:gridCol w="1305740"/>
                <a:gridCol w="1459356"/>
                <a:gridCol w="1492768"/>
                <a:gridCol w="1409557"/>
              </a:tblGrid>
              <a:tr h="325858">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258084">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indent="0" algn="ctr" defTabSz="914391" rtl="0" eaLnBrk="1" fontAlgn="auto" latinLnBrk="0" hangingPunct="1">
                        <a:lnSpc>
                          <a:spcPct val="107000"/>
                        </a:lnSpc>
                        <a:spcBef>
                          <a:spcPts val="0"/>
                        </a:spcBef>
                        <a:spcAft>
                          <a:spcPts val="0"/>
                        </a:spcAft>
                        <a:buClrTx/>
                        <a:buSzTx/>
                        <a:buFontTx/>
                        <a:buNone/>
                        <a:tabLst/>
                        <a:defRPr/>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730528">
                <a:tc>
                  <a:txBody>
                    <a:bodyPr/>
                    <a:lstStyle/>
                    <a:p>
                      <a:pPr>
                        <a:lnSpc>
                          <a:spcPct val="115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Spatial and Economic Development Frameworks (SEDFs) completed for identified rural coastal towns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08656">
                <a:tc>
                  <a:txBody>
                    <a:bodyPr/>
                    <a:lstStyle/>
                    <a:p>
                      <a:pPr>
                        <a:lnSpc>
                          <a:spcPct val="115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Percentage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revenue increase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through rentals of state owned small harbour and coastal properties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R10 821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759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 (R1 050 175</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08656">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work opportunities created through the letting out of State coastal properties and small harbours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18034900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65</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50484955"/>
              </p:ext>
            </p:extLst>
          </p:nvPr>
        </p:nvGraphicFramePr>
        <p:xfrm>
          <a:off x="304800" y="1371600"/>
          <a:ext cx="11633195" cy="5059473"/>
        </p:xfrm>
        <a:graphic>
          <a:graphicData uri="http://schemas.openxmlformats.org/drawingml/2006/table">
            <a:tbl>
              <a:tblPr firstRow="1" bandRow="1"/>
              <a:tblGrid>
                <a:gridCol w="304799"/>
                <a:gridCol w="2057400"/>
                <a:gridCol w="1447800"/>
                <a:gridCol w="1789276"/>
                <a:gridCol w="1508480"/>
                <a:gridCol w="1508480"/>
                <a:gridCol w="1508480"/>
                <a:gridCol w="1508480"/>
              </a:tblGrid>
              <a:tr h="447499">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547549">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1</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Number of lease agreements signed within scheduled timeframes</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Times New Roman" panose="02020603050405020304" pitchFamily="18" charset="0"/>
                          <a:cs typeface="Arial" panose="020B0604020202020204" pitchFamily="34" charset="0"/>
                        </a:rPr>
                        <a:t>Quarterly</a:t>
                      </a:r>
                      <a:endParaRPr lang="en-ZA" sz="115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150">
                          <a:effectLst/>
                          <a:latin typeface="Arial" panose="020B0604020202020204" pitchFamily="34" charset="0"/>
                          <a:ea typeface="Times New Roman" panose="02020603050405020304" pitchFamily="18" charset="0"/>
                          <a:cs typeface="Arial" panose="020B0604020202020204" pitchFamily="34" charset="0"/>
                        </a:rPr>
                        <a:t>(cumulative)</a:t>
                      </a:r>
                      <a:endParaRPr lang="en-ZA" sz="1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Times New Roman" panose="02020603050405020304" pitchFamily="18" charset="0"/>
                          <a:cs typeface="Arial" panose="020B0604020202020204" pitchFamily="34" charset="0"/>
                        </a:rPr>
                        <a:t>600</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162</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237</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401</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600</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533400">
                <a:tc>
                  <a:txBody>
                    <a:bodyPr/>
                    <a:lstStyle/>
                    <a:p>
                      <a:pPr>
                        <a:lnSpc>
                          <a:spcPct val="115000"/>
                        </a:lnSpc>
                        <a:spcBef>
                          <a:spcPts val="500"/>
                        </a:spcBef>
                        <a:spcAft>
                          <a:spcPts val="300"/>
                        </a:spcAft>
                      </a:pPr>
                      <a:r>
                        <a:rPr lang="en-GB" sz="1200" strike="noStrike" dirty="0" smtClean="0">
                          <a:effectLst/>
                          <a:latin typeface="Arial" panose="020B0604020202020204" pitchFamily="34" charset="0"/>
                          <a:ea typeface="Times New Roman" panose="02020603050405020304" pitchFamily="18" charset="0"/>
                          <a:cs typeface="Arial" panose="020B0604020202020204" pitchFamily="34" charset="0"/>
                        </a:rPr>
                        <a:t>2.</a:t>
                      </a:r>
                      <a:endParaRPr lang="en-GB" sz="12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Savings realised on identified private leases</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15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(cumulative)</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R200 </a:t>
                      </a:r>
                      <a:r>
                        <a:rPr lang="en-ZA" sz="1150" dirty="0" smtClean="0">
                          <a:effectLst/>
                          <a:latin typeface="Arial" panose="020B0604020202020204" pitchFamily="34" charset="0"/>
                          <a:ea typeface="Times New Roman" panose="02020603050405020304" pitchFamily="18" charset="0"/>
                          <a:cs typeface="Arial" panose="020B0604020202020204" pitchFamily="34" charset="0"/>
                        </a:rPr>
                        <a:t>mil</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R50 </a:t>
                      </a:r>
                      <a:r>
                        <a:rPr lang="en-ZA" sz="1150" dirty="0" smtClean="0">
                          <a:effectLst/>
                          <a:latin typeface="Arial" panose="020B0604020202020204" pitchFamily="34" charset="0"/>
                          <a:ea typeface="Calibri" panose="020F0502020204030204" pitchFamily="34" charset="0"/>
                          <a:cs typeface="Arial" panose="020B0604020202020204" pitchFamily="34" charset="0"/>
                        </a:rPr>
                        <a:t>mil</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R100 </a:t>
                      </a:r>
                      <a:r>
                        <a:rPr lang="en-ZA" sz="1150" dirty="0" smtClean="0">
                          <a:effectLst/>
                          <a:latin typeface="Arial" panose="020B0604020202020204" pitchFamily="34" charset="0"/>
                          <a:ea typeface="Calibri" panose="020F0502020204030204" pitchFamily="34" charset="0"/>
                          <a:cs typeface="Arial" panose="020B0604020202020204" pitchFamily="34" charset="0"/>
                        </a:rPr>
                        <a:t>mil</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R200 </a:t>
                      </a:r>
                      <a:r>
                        <a:rPr lang="en-ZA" sz="1150" dirty="0" smtClean="0">
                          <a:effectLst/>
                          <a:latin typeface="Arial" panose="020B0604020202020204" pitchFamily="34" charset="0"/>
                          <a:ea typeface="Calibri" panose="020F0502020204030204" pitchFamily="34" charset="0"/>
                          <a:cs typeface="Arial" panose="020B0604020202020204" pitchFamily="34" charset="0"/>
                        </a:rPr>
                        <a:t>mil</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517511">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Percentage of new leases awarded to BBBEE companies </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15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(cumulative)</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30</a:t>
                      </a:r>
                      <a:r>
                        <a:rPr lang="en-ZA" sz="115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10</a:t>
                      </a:r>
                      <a:r>
                        <a:rPr lang="en-ZA" sz="1150" dirty="0" smtClean="0">
                          <a:effectLst/>
                          <a:latin typeface="Arial" panose="020B0604020202020204" pitchFamily="34" charset="0"/>
                          <a:ea typeface="Calibri" panose="020F0502020204030204" pitchFamily="34" charset="0"/>
                          <a:cs typeface="Arial" panose="020B0604020202020204" pitchFamily="34" charset="0"/>
                        </a:rPr>
                        <a:t>%</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20</a:t>
                      </a:r>
                      <a:r>
                        <a:rPr lang="en-ZA" sz="1150" dirty="0" smtClean="0">
                          <a:effectLst/>
                          <a:latin typeface="Arial" panose="020B0604020202020204" pitchFamily="34" charset="0"/>
                          <a:ea typeface="Calibri" panose="020F0502020204030204" pitchFamily="34" charset="0"/>
                          <a:cs typeface="Arial" panose="020B0604020202020204" pitchFamily="34" charset="0"/>
                        </a:rPr>
                        <a:t>%</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1" rtl="0" eaLnBrk="1" fontAlgn="auto" latinLnBrk="0" hangingPunct="1">
                        <a:lnSpc>
                          <a:spcPct val="107000"/>
                        </a:lnSpc>
                        <a:spcBef>
                          <a:spcPts val="0"/>
                        </a:spcBef>
                        <a:spcAft>
                          <a:spcPts val="800"/>
                        </a:spcAft>
                        <a:buClrTx/>
                        <a:buSzTx/>
                        <a:buFontTx/>
                        <a:buNone/>
                        <a:tabLst/>
                        <a:defRPr/>
                      </a:pPr>
                      <a:r>
                        <a:rPr lang="en-ZA" sz="1150" dirty="0">
                          <a:effectLst/>
                          <a:latin typeface="Arial" panose="020B0604020202020204" pitchFamily="34" charset="0"/>
                          <a:ea typeface="Calibri" panose="020F0502020204030204" pitchFamily="34" charset="0"/>
                          <a:cs typeface="Arial" panose="020B0604020202020204" pitchFamily="34" charset="0"/>
                        </a:rPr>
                        <a:t>30</a:t>
                      </a:r>
                      <a:r>
                        <a:rPr lang="en-ZA" sz="1150" dirty="0" smtClean="0">
                          <a:effectLst/>
                          <a:latin typeface="Arial" panose="020B0604020202020204" pitchFamily="34" charset="0"/>
                          <a:ea typeface="Calibri" panose="020F0502020204030204" pitchFamily="34" charset="0"/>
                          <a:cs typeface="Arial" panose="020B0604020202020204" pitchFamily="34" charset="0"/>
                        </a:rPr>
                        <a:t>%</a:t>
                      </a:r>
                      <a:endParaRPr lang="en-ZA" sz="115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37207">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50">
                          <a:effectLst/>
                          <a:latin typeface="Arial" panose="020B0604020202020204" pitchFamily="34" charset="0"/>
                          <a:ea typeface="Times New Roman" panose="02020603050405020304" pitchFamily="18" charset="0"/>
                          <a:cs typeface="Arial" panose="020B0604020202020204" pitchFamily="34" charset="0"/>
                        </a:rPr>
                        <a:t>Number of private leases reduced within the security cluster</a:t>
                      </a:r>
                      <a:endParaRPr lang="en-ZA" sz="1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Annually</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Times New Roman" panose="02020603050405020304" pitchFamily="18" charset="0"/>
                          <a:cs typeface="Arial" panose="020B0604020202020204" pitchFamily="34" charset="0"/>
                        </a:rPr>
                        <a:t>12</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12</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716073">
                <a:tc>
                  <a:txBody>
                    <a:bodyPr/>
                    <a:lstStyle/>
                    <a:p>
                      <a:pP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Percentage increase in revenue generation through letting of state-owned properties (excluding harbour properties)</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Times New Roman" panose="02020603050405020304" pitchFamily="18" charset="0"/>
                          <a:cs typeface="Arial" panose="020B0604020202020204" pitchFamily="34" charset="0"/>
                        </a:rPr>
                        <a:t>Annually</a:t>
                      </a:r>
                      <a:endParaRPr lang="en-ZA" sz="1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Times New Roman" panose="02020603050405020304" pitchFamily="18" charset="0"/>
                          <a:cs typeface="Arial" panose="020B0604020202020204" pitchFamily="34" charset="0"/>
                        </a:rPr>
                        <a:t>10</a:t>
                      </a:r>
                      <a:r>
                        <a:rPr lang="en-ZA" sz="115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10</a:t>
                      </a:r>
                      <a:r>
                        <a:rPr lang="en-ZA" sz="1150" dirty="0" smtClean="0">
                          <a:effectLst/>
                          <a:latin typeface="Arial" panose="020B0604020202020204" pitchFamily="34" charset="0"/>
                          <a:ea typeface="Calibri" panose="020F0502020204030204" pitchFamily="34" charset="0"/>
                          <a:cs typeface="Arial" panose="020B0604020202020204" pitchFamily="34" charset="0"/>
                        </a:rPr>
                        <a:t>%</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62622">
                <a:tc>
                  <a:txBody>
                    <a:bodyPr/>
                    <a:lstStyle/>
                    <a:p>
                      <a:pP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50">
                          <a:effectLst/>
                          <a:latin typeface="Arial" panose="020B0604020202020204" pitchFamily="34" charset="0"/>
                          <a:ea typeface="Times New Roman" panose="02020603050405020304" pitchFamily="18" charset="0"/>
                          <a:cs typeface="Arial" panose="020B0604020202020204" pitchFamily="34" charset="0"/>
                        </a:rPr>
                        <a:t>Number of identified vacant surplus state-owned properties let out  </a:t>
                      </a:r>
                      <a:endParaRPr lang="en-ZA" sz="1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Times New Roman" panose="02020603050405020304" pitchFamily="18" charset="0"/>
                          <a:cs typeface="Arial" panose="020B0604020202020204" pitchFamily="34" charset="0"/>
                        </a:rPr>
                        <a:t>Bi-Annually</a:t>
                      </a:r>
                      <a:endParaRPr lang="en-ZA" sz="1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Times New Roman" panose="02020603050405020304" pitchFamily="18" charset="0"/>
                          <a:cs typeface="Arial" panose="020B0604020202020204" pitchFamily="34" charset="0"/>
                        </a:rPr>
                        <a:t>65</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33</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32</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716073">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150">
                          <a:effectLst/>
                          <a:latin typeface="Arial" panose="020B0604020202020204" pitchFamily="34" charset="0"/>
                          <a:ea typeface="Times New Roman" panose="02020603050405020304" pitchFamily="18" charset="0"/>
                          <a:cs typeface="Arial" panose="020B0604020202020204" pitchFamily="34" charset="0"/>
                        </a:rPr>
                        <a:t>Number of State-owned properties verified to confirm occupation status</a:t>
                      </a:r>
                      <a:endParaRPr lang="en-ZA" sz="1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Times New Roman" panose="02020603050405020304" pitchFamily="18" charset="0"/>
                          <a:cs typeface="Arial" panose="020B0604020202020204" pitchFamily="34" charset="0"/>
                        </a:rPr>
                        <a:t>Quarterly </a:t>
                      </a:r>
                      <a:endParaRPr lang="en-ZA" sz="115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150">
                          <a:effectLst/>
                          <a:latin typeface="Arial" panose="020B0604020202020204" pitchFamily="34" charset="0"/>
                          <a:ea typeface="Times New Roman" panose="02020603050405020304" pitchFamily="18" charset="0"/>
                          <a:cs typeface="Arial" panose="020B0604020202020204" pitchFamily="34" charset="0"/>
                        </a:rPr>
                        <a:t>(cumulative)</a:t>
                      </a:r>
                      <a:endParaRPr lang="en-ZA" sz="11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Times New Roman" panose="02020603050405020304" pitchFamily="18" charset="0"/>
                          <a:cs typeface="Arial" panose="020B0604020202020204" pitchFamily="34" charset="0"/>
                        </a:rPr>
                        <a:t>400</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133</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266</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50" dirty="0" smtClean="0">
                          <a:effectLst/>
                          <a:latin typeface="Arial" panose="020B0604020202020204" pitchFamily="34" charset="0"/>
                          <a:ea typeface="Calibri" panose="020F0502020204030204" pitchFamily="34" charset="0"/>
                          <a:cs typeface="Arial" panose="020B0604020202020204" pitchFamily="34" charset="0"/>
                        </a:rPr>
                        <a:t>400</a:t>
                      </a:r>
                      <a:endParaRPr lang="en-ZA" sz="11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8581030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66</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6751224"/>
              </p:ext>
            </p:extLst>
          </p:nvPr>
        </p:nvGraphicFramePr>
        <p:xfrm>
          <a:off x="228600" y="1295400"/>
          <a:ext cx="11633195" cy="4301553"/>
        </p:xfrm>
        <a:graphic>
          <a:graphicData uri="http://schemas.openxmlformats.org/drawingml/2006/table">
            <a:tbl>
              <a:tblPr firstRow="1" bandRow="1"/>
              <a:tblGrid>
                <a:gridCol w="380999"/>
                <a:gridCol w="2300380"/>
                <a:gridCol w="1128621"/>
                <a:gridCol w="1462011"/>
                <a:gridCol w="1590296"/>
                <a:gridCol w="1590296"/>
                <a:gridCol w="1590296"/>
                <a:gridCol w="1590296"/>
              </a:tblGrid>
              <a:tr h="676099">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695501">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State-owned properties occupation status rectified</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Quarterly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07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1066800">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Spatial and Economic Development Frameworks (SEDFs) completed for identified rural coastal towns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Annually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3  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958278">
                <a:tc>
                  <a:txBody>
                    <a:bodyPr/>
                    <a:lstStyle/>
                    <a:p>
                      <a:pPr>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Percentage of revenue increased through rentals of state owned small harbour and coastal properties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Annually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10</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502492">
                <a:tc>
                  <a:txBody>
                    <a:bodyPr/>
                    <a:lstStyle/>
                    <a:p>
                      <a:pPr marL="0" algn="l" defTabSz="914391"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work opportunities created through the letting out of State coastal properties and small harbours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250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250</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27814749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599" cy="1143000"/>
          </a:xfrm>
        </p:spPr>
        <p:txBody>
          <a:bodyPr>
            <a:normAutofit/>
          </a:bodyPr>
          <a:lstStyle/>
          <a:p>
            <a:r>
              <a:rPr lang="en-ZA" sz="2600" b="1" dirty="0">
                <a:ea typeface="Tahoma" pitchFamily="34" charset="0"/>
              </a:rPr>
              <a:t>BUDGET ALLOCATION FOR PROGRAMME 4</a:t>
            </a:r>
          </a:p>
        </p:txBody>
      </p:sp>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67</a:t>
            </a:fld>
            <a:endParaRPr lang="en-US">
              <a:solidFill>
                <a:prstClr val="black">
                  <a:tint val="75000"/>
                </a:prstClr>
              </a:solidFill>
            </a:endParaRPr>
          </a:p>
        </p:txBody>
      </p:sp>
      <p:sp>
        <p:nvSpPr>
          <p:cNvPr id="6" name="TextBox 5"/>
          <p:cNvSpPr txBox="1"/>
          <p:nvPr/>
        </p:nvSpPr>
        <p:spPr>
          <a:xfrm>
            <a:off x="609600" y="4628924"/>
            <a:ext cx="10972802" cy="1754326"/>
          </a:xfrm>
          <a:prstGeom prst="rect">
            <a:avLst/>
          </a:prstGeom>
          <a:noFill/>
        </p:spPr>
        <p:txBody>
          <a:bodyPr wrap="square" rtlCol="0">
            <a:spAutoFit/>
          </a:bodyPr>
          <a:lstStyle/>
          <a:p>
            <a:pPr marL="342900" indent="-342900" algn="just">
              <a:buFont typeface="Arial" panose="020B0604020202020204" pitchFamily="34" charset="0"/>
              <a:buChar char="•"/>
            </a:pPr>
            <a:r>
              <a:rPr lang="en-ZA" dirty="0"/>
              <a:t>The spending focus over the medium-term will be on providing and managing functional and </a:t>
            </a:r>
            <a:r>
              <a:rPr lang="en-ZA" dirty="0" smtClean="0"/>
              <a:t>accessible accommodation </a:t>
            </a:r>
            <a:r>
              <a:rPr lang="en-ZA" dirty="0"/>
              <a:t>for all user </a:t>
            </a:r>
            <a:r>
              <a:rPr lang="en-ZA" dirty="0" smtClean="0"/>
              <a:t>departments.</a:t>
            </a:r>
          </a:p>
          <a:p>
            <a:pPr marL="342900" indent="-342900" algn="just">
              <a:buFont typeface="Arial" panose="020B0604020202020204" pitchFamily="34" charset="0"/>
              <a:buChar char="•"/>
            </a:pPr>
            <a:r>
              <a:rPr lang="en-ZA" dirty="0" smtClean="0"/>
              <a:t>The </a:t>
            </a:r>
            <a:r>
              <a:rPr lang="en-ZA" dirty="0"/>
              <a:t>bulk of the expenditure in this programme is spent towards operating leases, property rates and municipal </a:t>
            </a:r>
            <a:r>
              <a:rPr lang="en-ZA" dirty="0" smtClean="0"/>
              <a:t>services.</a:t>
            </a:r>
          </a:p>
          <a:p>
            <a:pPr marL="342900" indent="-342900" algn="just">
              <a:buFont typeface="Arial" panose="020B0604020202020204" pitchFamily="34" charset="0"/>
              <a:buChar char="•"/>
            </a:pPr>
            <a:r>
              <a:rPr lang="en-ZA" dirty="0" smtClean="0"/>
              <a:t>The </a:t>
            </a:r>
            <a:r>
              <a:rPr lang="en-ZA" dirty="0"/>
              <a:t>goods and services expenditure for this programme represents </a:t>
            </a:r>
            <a:r>
              <a:rPr lang="en-ZA" dirty="0" smtClean="0"/>
              <a:t>45% </a:t>
            </a:r>
            <a:r>
              <a:rPr lang="en-ZA" dirty="0"/>
              <a:t>of the PMTE’s total </a:t>
            </a:r>
            <a:r>
              <a:rPr lang="en-ZA" dirty="0" smtClean="0"/>
              <a:t>spending.</a:t>
            </a:r>
          </a:p>
          <a:p>
            <a:pPr marL="342900" indent="-342900" algn="just">
              <a:buFont typeface="Arial" panose="020B0604020202020204" pitchFamily="34" charset="0"/>
              <a:buChar char="•"/>
            </a:pPr>
            <a:r>
              <a:rPr lang="en-ZA" dirty="0" smtClean="0"/>
              <a:t>Both </a:t>
            </a:r>
            <a:r>
              <a:rPr lang="en-ZA" dirty="0"/>
              <a:t>operating leases and municipal services are funded on a cost recovery </a:t>
            </a:r>
            <a:r>
              <a:rPr lang="en-ZA" dirty="0" smtClean="0"/>
              <a:t>basis.</a:t>
            </a:r>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1137698442"/>
              </p:ext>
            </p:extLst>
          </p:nvPr>
        </p:nvGraphicFramePr>
        <p:xfrm>
          <a:off x="605118" y="1295400"/>
          <a:ext cx="10972802" cy="3312723"/>
        </p:xfrm>
        <a:graphic>
          <a:graphicData uri="http://schemas.openxmlformats.org/drawingml/2006/table">
            <a:tbl>
              <a:tblPr firstRow="1" bandRow="1">
                <a:tableStyleId>{5C22544A-7EE6-4342-B048-85BDC9FD1C3A}</a:tableStyleId>
              </a:tblPr>
              <a:tblGrid>
                <a:gridCol w="6270173"/>
                <a:gridCol w="1567543"/>
                <a:gridCol w="1567543"/>
                <a:gridCol w="1567543"/>
              </a:tblGrid>
              <a:tr h="29809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Real Estate Management Services</a:t>
                      </a:r>
                      <a:endParaRPr lang="en-US" sz="1800" b="1" i="0" u="none" strike="noStrike" dirty="0" smtClean="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2018/19</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2019/20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ZA" sz="1800" u="none" strike="noStrike" dirty="0" smtClean="0">
                          <a:effectLst/>
                        </a:rPr>
                        <a:t>2020/21</a:t>
                      </a:r>
                      <a:endParaRPr lang="en-US" sz="1800" b="1" i="0" u="none" strike="noStrike" dirty="0">
                        <a:solidFill>
                          <a:srgbClr val="000000"/>
                        </a:solidFill>
                        <a:effectLst/>
                        <a:latin typeface="Calibri" pitchFamily="34" charset="0"/>
                      </a:endParaRPr>
                    </a:p>
                  </a:txBody>
                  <a:tcPr marL="4881" marR="4881" marT="4881" marB="0"/>
                </a:tc>
              </a:tr>
              <a:tr h="300098">
                <a:tc>
                  <a:txBody>
                    <a:bodyPr/>
                    <a:lstStyle/>
                    <a:p>
                      <a:pPr algn="l" fontAlgn="t"/>
                      <a:endParaRPr lang="en-US" sz="1800" b="0" i="0" u="none" strike="noStrike" dirty="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effectLst/>
                        </a:rPr>
                        <a:t> R'000 </a:t>
                      </a:r>
                      <a:endParaRPr lang="en-US" sz="1800" b="1" i="0" u="none" strike="noStrike" dirty="0" smtClean="0">
                        <a:solidFill>
                          <a:srgbClr val="000000"/>
                        </a:solidFill>
                        <a:effectLst/>
                        <a:latin typeface="Calibri" pitchFamily="34" charset="0"/>
                      </a:endParaRPr>
                    </a:p>
                  </a:txBody>
                  <a:tcPr marL="5089" marR="5089" marT="5089" marB="0"/>
                </a:tc>
              </a:tr>
              <a:tr h="298091">
                <a:tc>
                  <a:txBody>
                    <a:bodyPr/>
                    <a:lstStyle/>
                    <a:p>
                      <a:pPr algn="l" fontAlgn="t"/>
                      <a:r>
                        <a:rPr lang="en-ZA" sz="1800" u="none" strike="noStrike" dirty="0" smtClean="0">
                          <a:solidFill>
                            <a:schemeClr val="tx1"/>
                          </a:solidFill>
                          <a:effectLst/>
                        </a:rPr>
                        <a:t>Compensation</a:t>
                      </a:r>
                      <a:r>
                        <a:rPr lang="en-ZA" sz="1800" u="none" strike="noStrike" baseline="0" dirty="0" smtClean="0">
                          <a:solidFill>
                            <a:schemeClr val="tx1"/>
                          </a:solidFill>
                          <a:effectLst/>
                        </a:rPr>
                        <a:t> of employees</a:t>
                      </a:r>
                      <a:endParaRPr lang="en-US" sz="1800" b="0" i="0" u="none" strike="noStrike" dirty="0">
                        <a:solidFill>
                          <a:schemeClr val="tx1"/>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66,908</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71,324</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75,960</a:t>
                      </a:r>
                      <a:endParaRPr lang="en-US" sz="1800" b="0" i="0" u="none" strike="noStrike" kern="1200" dirty="0">
                        <a:solidFill>
                          <a:schemeClr val="tx1"/>
                        </a:solidFill>
                        <a:effectLst/>
                        <a:latin typeface="Calibri" pitchFamily="34" charset="0"/>
                        <a:ea typeface="+mn-ea"/>
                        <a:cs typeface="+mn-cs"/>
                      </a:endParaRPr>
                    </a:p>
                  </a:txBody>
                  <a:tcPr marL="0" marR="0" marT="0" marB="0"/>
                </a:tc>
              </a:tr>
              <a:tr h="298091">
                <a:tc>
                  <a:txBody>
                    <a:bodyPr/>
                    <a:lstStyle/>
                    <a:p>
                      <a:pPr algn="l" fontAlgn="t"/>
                      <a:r>
                        <a:rPr lang="en-ZA" sz="1800" u="none" strike="noStrike" dirty="0" smtClean="0">
                          <a:solidFill>
                            <a:schemeClr val="tx1"/>
                          </a:solidFill>
                          <a:effectLst/>
                        </a:rPr>
                        <a:t>Admin</a:t>
                      </a:r>
                      <a:r>
                        <a:rPr lang="en-ZA" sz="1800" u="none" strike="noStrike" baseline="0" dirty="0" smtClean="0">
                          <a:solidFill>
                            <a:schemeClr val="tx1"/>
                          </a:solidFill>
                          <a:effectLst/>
                        </a:rPr>
                        <a:t> g</a:t>
                      </a:r>
                      <a:r>
                        <a:rPr lang="en-ZA" sz="1800" u="none" strike="noStrike" dirty="0" smtClean="0">
                          <a:solidFill>
                            <a:schemeClr val="tx1"/>
                          </a:solidFill>
                          <a:effectLst/>
                        </a:rPr>
                        <a:t>oods and services</a:t>
                      </a:r>
                      <a:endParaRPr lang="en-US" sz="1800" b="0" i="0" u="none" strike="noStrike" dirty="0">
                        <a:solidFill>
                          <a:schemeClr val="tx1"/>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9,754</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10,419</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solidFill>
                            <a:schemeClr val="tx1"/>
                          </a:solidFill>
                          <a:effectLst/>
                        </a:rPr>
                        <a:t>10,981</a:t>
                      </a:r>
                      <a:endParaRPr lang="en-US" sz="1800" b="0" i="0" u="none" strike="noStrike" kern="1200" dirty="0">
                        <a:solidFill>
                          <a:schemeClr val="tx1"/>
                        </a:solidFill>
                        <a:effectLst/>
                        <a:latin typeface="Calibri" pitchFamily="34" charset="0"/>
                        <a:ea typeface="+mn-ea"/>
                        <a:cs typeface="+mn-cs"/>
                      </a:endParaRPr>
                    </a:p>
                  </a:txBody>
                  <a:tcPr marL="0" marR="0" marT="0" marB="0"/>
                </a:tc>
              </a:tr>
              <a:tr h="304434">
                <a:tc>
                  <a:txBody>
                    <a:bodyPr/>
                    <a:lstStyle/>
                    <a:p>
                      <a:pPr algn="l" fontAlgn="b"/>
                      <a:r>
                        <a:rPr lang="en-ZA" sz="1800" u="none" strike="noStrike" kern="1200" dirty="0" smtClean="0">
                          <a:solidFill>
                            <a:schemeClr val="tx1"/>
                          </a:solidFill>
                          <a:effectLst/>
                        </a:rPr>
                        <a:t>Turnaround</a:t>
                      </a:r>
                      <a:endParaRPr lang="en-US" sz="1800" b="0" i="0" u="none" strike="noStrike" kern="1200" dirty="0">
                        <a:solidFill>
                          <a:schemeClr val="tx1"/>
                        </a:solidFill>
                        <a:effectLst/>
                        <a:latin typeface="Calibri" pitchFamily="34" charset="0"/>
                        <a:ea typeface="+mn-ea"/>
                        <a:cs typeface="+mn-cs"/>
                      </a:endParaRPr>
                    </a:p>
                  </a:txBody>
                  <a:tcPr marL="9525" marR="9525" marT="9525" marB="0" anchor="b"/>
                </a:tc>
                <a:tc>
                  <a:txBody>
                    <a:bodyPr/>
                    <a:lstStyle/>
                    <a:p>
                      <a:pPr marL="0" algn="r" defTabSz="914400" rtl="0" eaLnBrk="1" fontAlgn="t" latinLnBrk="0" hangingPunct="1"/>
                      <a:r>
                        <a:rPr lang="en-US" sz="1800" b="0" i="0" u="none" strike="noStrike" kern="1200" dirty="0" smtClean="0">
                          <a:solidFill>
                            <a:schemeClr val="tx1"/>
                          </a:solidFill>
                          <a:effectLst/>
                          <a:latin typeface="Calibri" pitchFamily="34" charset="0"/>
                          <a:ea typeface="+mn-ea"/>
                          <a:cs typeface="+mn-cs"/>
                        </a:rPr>
                        <a:t>0</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US" sz="1800" b="0" i="0" u="none" strike="noStrike" kern="1200" dirty="0" smtClean="0">
                          <a:solidFill>
                            <a:schemeClr val="tx1"/>
                          </a:solidFill>
                          <a:effectLst/>
                          <a:latin typeface="Calibri" pitchFamily="34" charset="0"/>
                          <a:ea typeface="+mn-ea"/>
                          <a:cs typeface="+mn-cs"/>
                        </a:rPr>
                        <a:t>0</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US" sz="1800" b="0" i="0" u="none" strike="noStrike" kern="1200" dirty="0" smtClean="0">
                          <a:solidFill>
                            <a:schemeClr val="tx1"/>
                          </a:solidFill>
                          <a:effectLst/>
                          <a:latin typeface="Calibri" pitchFamily="34" charset="0"/>
                          <a:ea typeface="+mn-ea"/>
                          <a:cs typeface="+mn-cs"/>
                        </a:rPr>
                        <a:t>0</a:t>
                      </a:r>
                      <a:endParaRPr lang="en-US" sz="1800" b="0" i="0" u="none" strike="noStrike" kern="1200" dirty="0">
                        <a:solidFill>
                          <a:schemeClr val="tx1"/>
                        </a:solidFill>
                        <a:effectLst/>
                        <a:latin typeface="Calibri" pitchFamily="34" charset="0"/>
                        <a:ea typeface="+mn-ea"/>
                        <a:cs typeface="+mn-cs"/>
                      </a:endParaRPr>
                    </a:p>
                  </a:txBody>
                  <a:tcPr marL="0" marR="0" marT="0" marB="0"/>
                </a:tc>
              </a:tr>
              <a:tr h="304434">
                <a:tc>
                  <a:txBody>
                    <a:bodyPr/>
                    <a:lstStyle/>
                    <a:p>
                      <a:pPr algn="l" fontAlgn="b"/>
                      <a:r>
                        <a:rPr lang="en-ZA" sz="1800" u="none" strike="noStrike" kern="1200" dirty="0" smtClean="0">
                          <a:solidFill>
                            <a:schemeClr val="tx1"/>
                          </a:solidFill>
                          <a:effectLst/>
                        </a:rPr>
                        <a:t>Operating</a:t>
                      </a:r>
                      <a:r>
                        <a:rPr lang="en-ZA" sz="1800" u="none" strike="noStrike" kern="1200" baseline="0" dirty="0" smtClean="0">
                          <a:solidFill>
                            <a:schemeClr val="tx1"/>
                          </a:solidFill>
                          <a:effectLst/>
                        </a:rPr>
                        <a:t> leases</a:t>
                      </a:r>
                      <a:endParaRPr lang="en-US" sz="1800" b="0" i="0" u="none" strike="noStrike" kern="1200" dirty="0">
                        <a:solidFill>
                          <a:schemeClr val="tx1"/>
                        </a:solidFill>
                        <a:effectLst/>
                        <a:latin typeface="Calibri" pitchFamily="34" charset="0"/>
                        <a:ea typeface="+mn-ea"/>
                        <a:cs typeface="+mn-cs"/>
                      </a:endParaRPr>
                    </a:p>
                  </a:txBody>
                  <a:tcPr marL="9525" marR="9525" marT="9525" marB="0" anchor="b"/>
                </a:tc>
                <a:tc>
                  <a:txBody>
                    <a:bodyPr/>
                    <a:lstStyle/>
                    <a:p>
                      <a:pPr marL="0" algn="r" defTabSz="914400" rtl="0" eaLnBrk="1" fontAlgn="t" latinLnBrk="0" hangingPunct="1"/>
                      <a:r>
                        <a:rPr lang="en-ZA" sz="1800" u="none" strike="noStrike" kern="1200" dirty="0" smtClean="0">
                          <a:solidFill>
                            <a:schemeClr val="tx1"/>
                          </a:solidFill>
                          <a:effectLst/>
                        </a:rPr>
                        <a:t>4,915,496</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tx1"/>
                          </a:solidFill>
                          <a:effectLst/>
                          <a:latin typeface="+mn-lt"/>
                          <a:ea typeface="+mn-ea"/>
                          <a:cs typeface="+mn-cs"/>
                        </a:rPr>
                        <a:t>5,308,735</a:t>
                      </a:r>
                      <a:endParaRPr lang="en-US" sz="18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u="none" strike="noStrike" kern="1200" dirty="0" smtClean="0">
                          <a:solidFill>
                            <a:schemeClr val="tx1"/>
                          </a:solidFill>
                          <a:effectLst/>
                        </a:rPr>
                        <a:t>5,733,434</a:t>
                      </a:r>
                      <a:endParaRPr lang="en-US" sz="1800" b="0" i="0" u="none" strike="noStrike" kern="1200" dirty="0">
                        <a:solidFill>
                          <a:schemeClr val="tx1"/>
                        </a:solidFill>
                        <a:effectLst/>
                        <a:latin typeface="Calibri" pitchFamily="34" charset="0"/>
                        <a:ea typeface="+mn-ea"/>
                        <a:cs typeface="+mn-cs"/>
                      </a:endParaRPr>
                    </a:p>
                  </a:txBody>
                  <a:tcPr marL="0" marR="0" marT="0" marB="0"/>
                </a:tc>
              </a:tr>
              <a:tr h="304434">
                <a:tc>
                  <a:txBody>
                    <a:bodyPr/>
                    <a:lstStyle/>
                    <a:p>
                      <a:pPr algn="l" fontAlgn="b"/>
                      <a:r>
                        <a:rPr lang="en-ZA" sz="1800" u="none" strike="noStrike" kern="1200" dirty="0" smtClean="0">
                          <a:solidFill>
                            <a:schemeClr val="tx1"/>
                          </a:solidFill>
                          <a:effectLst/>
                        </a:rPr>
                        <a:t>Municipal</a:t>
                      </a:r>
                      <a:r>
                        <a:rPr lang="en-ZA" sz="1800" u="none" strike="noStrike" kern="1200" baseline="0" dirty="0" smtClean="0">
                          <a:solidFill>
                            <a:schemeClr val="tx1"/>
                          </a:solidFill>
                          <a:effectLst/>
                        </a:rPr>
                        <a:t> services recoverable</a:t>
                      </a:r>
                      <a:endParaRPr lang="en-US" sz="1800" b="0" i="0" u="none" strike="noStrike" kern="1200" dirty="0">
                        <a:solidFill>
                          <a:schemeClr val="tx1"/>
                        </a:solidFill>
                        <a:effectLst/>
                        <a:latin typeface="Calibri" pitchFamily="34" charset="0"/>
                        <a:ea typeface="+mn-ea"/>
                        <a:cs typeface="+mn-cs"/>
                      </a:endParaRPr>
                    </a:p>
                  </a:txBody>
                  <a:tcPr marL="9525" marR="9525" marT="9525" marB="0" anchor="b"/>
                </a:tc>
                <a:tc>
                  <a:txBody>
                    <a:bodyPr/>
                    <a:lstStyle/>
                    <a:p>
                      <a:pPr marL="0" algn="r" defTabSz="914400" rtl="0" eaLnBrk="1" fontAlgn="t" latinLnBrk="0" hangingPunct="1"/>
                      <a:r>
                        <a:rPr lang="en-US" sz="1800" u="none" strike="noStrike" kern="1200" dirty="0" smtClean="0">
                          <a:solidFill>
                            <a:schemeClr val="tx1"/>
                          </a:solidFill>
                          <a:effectLst/>
                        </a:rPr>
                        <a:t>3,692,659 </a:t>
                      </a:r>
                      <a:endParaRPr lang="en-US" sz="1800" b="0" i="0" u="none" strike="noStrike" kern="1200" dirty="0">
                        <a:solidFill>
                          <a:schemeClr val="tx1"/>
                        </a:solidFill>
                        <a:effectLst/>
                        <a:latin typeface="Calibri" pitchFamily="34" charset="0"/>
                        <a:ea typeface="+mn-ea"/>
                        <a:cs typeface="+mn-cs"/>
                      </a:endParaRPr>
                    </a:p>
                  </a:txBody>
                  <a:tcPr marL="9525" marR="9525" marT="9525" marB="0"/>
                </a:tc>
                <a:tc>
                  <a:txBody>
                    <a:bodyPr/>
                    <a:lstStyle/>
                    <a:p>
                      <a:pPr marL="0" algn="r" defTabSz="914400" rtl="0" eaLnBrk="1" fontAlgn="t" latinLnBrk="0" hangingPunct="1"/>
                      <a:r>
                        <a:rPr lang="en-US" sz="1800" b="0" i="0" u="none" strike="noStrike" kern="1200" dirty="0" smtClean="0">
                          <a:solidFill>
                            <a:schemeClr val="tx1"/>
                          </a:solidFill>
                          <a:effectLst/>
                          <a:latin typeface="+mn-lt"/>
                          <a:ea typeface="+mn-ea"/>
                          <a:cs typeface="+mn-cs"/>
                        </a:rPr>
                        <a:t>3,679,668</a:t>
                      </a:r>
                      <a:endParaRPr lang="en-US" sz="1800" b="0" i="0" u="none" strike="noStrike" kern="1200" dirty="0">
                        <a:solidFill>
                          <a:schemeClr val="tx1"/>
                        </a:solidFill>
                        <a:effectLst/>
                        <a:latin typeface="Calibri" pitchFamily="34" charset="0"/>
                        <a:ea typeface="+mn-ea"/>
                        <a:cs typeface="+mn-cs"/>
                      </a:endParaRPr>
                    </a:p>
                  </a:txBody>
                  <a:tcPr marL="9525" marR="9525" marT="9525" marB="0"/>
                </a:tc>
                <a:tc>
                  <a:txBody>
                    <a:bodyPr/>
                    <a:lstStyle/>
                    <a:p>
                      <a:pPr marL="0" algn="r" defTabSz="914400" rtl="0" eaLnBrk="1" fontAlgn="t" latinLnBrk="0" hangingPunct="1"/>
                      <a:r>
                        <a:rPr lang="en-US" sz="1800" u="none" strike="noStrike" kern="1200" dirty="0" smtClean="0">
                          <a:solidFill>
                            <a:schemeClr val="tx1"/>
                          </a:solidFill>
                          <a:effectLst/>
                        </a:rPr>
                        <a:t>3,666,723 </a:t>
                      </a:r>
                      <a:endParaRPr lang="en-US" sz="1800" b="0" i="0" u="none" strike="noStrike" kern="1200" dirty="0">
                        <a:solidFill>
                          <a:schemeClr val="tx1"/>
                        </a:solidFill>
                        <a:effectLst/>
                        <a:latin typeface="Calibri" pitchFamily="34" charset="0"/>
                        <a:ea typeface="+mn-ea"/>
                        <a:cs typeface="+mn-cs"/>
                      </a:endParaRPr>
                    </a:p>
                  </a:txBody>
                  <a:tcPr marL="9525" marR="9525" marT="9525" marB="0"/>
                </a:tc>
              </a:tr>
              <a:tr h="304434">
                <a:tc>
                  <a:txBody>
                    <a:bodyPr/>
                    <a:lstStyle/>
                    <a:p>
                      <a:pPr algn="l" fontAlgn="b"/>
                      <a:r>
                        <a:rPr lang="en-ZA" sz="1800" u="none" strike="noStrike" kern="1200" dirty="0" smtClean="0">
                          <a:solidFill>
                            <a:schemeClr val="tx1"/>
                          </a:solidFill>
                          <a:effectLst/>
                        </a:rPr>
                        <a:t>Municipal</a:t>
                      </a:r>
                      <a:r>
                        <a:rPr lang="en-ZA" sz="1800" u="none" strike="noStrike" kern="1200" baseline="0" dirty="0" smtClean="0">
                          <a:solidFill>
                            <a:schemeClr val="tx1"/>
                          </a:solidFill>
                          <a:effectLst/>
                        </a:rPr>
                        <a:t> services non-recoverable</a:t>
                      </a:r>
                      <a:endParaRPr lang="en-US" sz="1800" b="0" i="0" u="none" strike="noStrike" kern="1200" dirty="0">
                        <a:solidFill>
                          <a:schemeClr val="tx1"/>
                        </a:solidFill>
                        <a:effectLst/>
                        <a:latin typeface="Calibri" pitchFamily="34" charset="0"/>
                        <a:ea typeface="+mn-ea"/>
                        <a:cs typeface="+mn-cs"/>
                      </a:endParaRPr>
                    </a:p>
                  </a:txBody>
                  <a:tcPr marL="9525" marR="9525" marT="9525" marB="0" anchor="b"/>
                </a:tc>
                <a:tc>
                  <a:txBody>
                    <a:bodyPr/>
                    <a:lstStyle/>
                    <a:p>
                      <a:pPr algn="r" fontAlgn="t"/>
                      <a:r>
                        <a:rPr lang="en-ZA" sz="1800" u="none" strike="noStrike" dirty="0" smtClean="0">
                          <a:solidFill>
                            <a:schemeClr val="tx1"/>
                          </a:solidFill>
                          <a:effectLst/>
                        </a:rPr>
                        <a:t>384,895</a:t>
                      </a:r>
                      <a:endParaRPr lang="en-US" sz="1800" b="0" i="0" u="none" strike="noStrike" dirty="0">
                        <a:solidFill>
                          <a:schemeClr val="tx1"/>
                        </a:solidFill>
                        <a:effectLst/>
                        <a:latin typeface="Calibri" pitchFamily="34" charset="0"/>
                      </a:endParaRPr>
                    </a:p>
                  </a:txBody>
                  <a:tcPr marL="4881" marR="4881" marT="4881" marB="0"/>
                </a:tc>
                <a:tc>
                  <a:txBody>
                    <a:bodyPr/>
                    <a:lstStyle/>
                    <a:p>
                      <a:pPr algn="r" fontAlgn="t"/>
                      <a:r>
                        <a:rPr lang="en-ZA" sz="1800" b="0" i="0" u="none" strike="noStrike" dirty="0" smtClean="0">
                          <a:solidFill>
                            <a:schemeClr val="tx1"/>
                          </a:solidFill>
                          <a:effectLst/>
                          <a:latin typeface="+mn-lt"/>
                        </a:rPr>
                        <a:t>415,686</a:t>
                      </a:r>
                      <a:endParaRPr lang="en-US" sz="1800" b="0" i="0" u="none" strike="noStrike" dirty="0">
                        <a:solidFill>
                          <a:schemeClr val="tx1"/>
                        </a:solidFill>
                        <a:effectLst/>
                        <a:latin typeface="Calibri" pitchFamily="34" charset="0"/>
                      </a:endParaRPr>
                    </a:p>
                  </a:txBody>
                  <a:tcPr marL="4881" marR="4881" marT="4881" marB="0"/>
                </a:tc>
                <a:tc>
                  <a:txBody>
                    <a:bodyPr/>
                    <a:lstStyle/>
                    <a:p>
                      <a:pPr algn="r" fontAlgn="t"/>
                      <a:r>
                        <a:rPr lang="en-ZA" sz="1800" u="none" strike="noStrike" dirty="0" smtClean="0">
                          <a:solidFill>
                            <a:schemeClr val="tx1"/>
                          </a:solidFill>
                          <a:effectLst/>
                        </a:rPr>
                        <a:t>448,941</a:t>
                      </a:r>
                      <a:endParaRPr lang="en-US" sz="1800" b="0" i="0" u="none" strike="noStrike" dirty="0">
                        <a:solidFill>
                          <a:schemeClr val="tx1"/>
                        </a:solidFill>
                        <a:effectLst/>
                        <a:latin typeface="Calibri" pitchFamily="34" charset="0"/>
                      </a:endParaRPr>
                    </a:p>
                  </a:txBody>
                  <a:tcPr marL="4881" marR="4881" marT="4881" marB="0"/>
                </a:tc>
              </a:tr>
              <a:tr h="304434">
                <a:tc>
                  <a:txBody>
                    <a:bodyPr/>
                    <a:lstStyle/>
                    <a:p>
                      <a:pPr algn="l" fontAlgn="b"/>
                      <a:r>
                        <a:rPr lang="en-ZA" sz="1800" u="none" strike="noStrike" kern="1200" dirty="0" smtClean="0">
                          <a:solidFill>
                            <a:schemeClr val="tx1"/>
                          </a:solidFill>
                          <a:effectLst/>
                        </a:rPr>
                        <a:t>Property rates</a:t>
                      </a:r>
                      <a:endParaRPr lang="en-US" sz="1800" b="0" i="0" u="none" strike="noStrike" kern="1200" dirty="0">
                        <a:solidFill>
                          <a:schemeClr val="tx1"/>
                        </a:solidFill>
                        <a:effectLst/>
                        <a:latin typeface="Calibri" pitchFamily="34" charset="0"/>
                        <a:ea typeface="+mn-ea"/>
                        <a:cs typeface="+mn-cs"/>
                      </a:endParaRPr>
                    </a:p>
                  </a:txBody>
                  <a:tcPr marL="9525" marR="9525" marT="9525" marB="0" anchor="b"/>
                </a:tc>
                <a:tc>
                  <a:txBody>
                    <a:bodyPr/>
                    <a:lstStyle/>
                    <a:p>
                      <a:pPr algn="r" fontAlgn="t"/>
                      <a:r>
                        <a:rPr lang="en-ZA" sz="1800" u="none" strike="noStrike" dirty="0" smtClean="0">
                          <a:solidFill>
                            <a:schemeClr val="tx1"/>
                          </a:solidFill>
                          <a:effectLst/>
                        </a:rPr>
                        <a:t>1,405,571</a:t>
                      </a:r>
                      <a:endParaRPr lang="en-US" sz="1800" b="0" i="0" u="none" strike="noStrike" dirty="0">
                        <a:solidFill>
                          <a:schemeClr val="tx1"/>
                        </a:solidFill>
                        <a:effectLst/>
                        <a:latin typeface="Calibri" pitchFamily="34" charset="0"/>
                      </a:endParaRPr>
                    </a:p>
                  </a:txBody>
                  <a:tcPr marL="4881" marR="4881" marT="4881" marB="0"/>
                </a:tc>
                <a:tc>
                  <a:txBody>
                    <a:bodyPr/>
                    <a:lstStyle/>
                    <a:p>
                      <a:pPr algn="r" fontAlgn="t"/>
                      <a:r>
                        <a:rPr lang="en-ZA" sz="1800" u="none" strike="noStrike" dirty="0" smtClean="0">
                          <a:solidFill>
                            <a:schemeClr val="tx1"/>
                          </a:solidFill>
                          <a:effectLst/>
                        </a:rPr>
                        <a:t>1,518,017</a:t>
                      </a:r>
                      <a:endParaRPr lang="en-US" sz="1800" b="0" i="0" u="none" strike="noStrike" dirty="0">
                        <a:solidFill>
                          <a:schemeClr val="tx1"/>
                        </a:solidFill>
                        <a:effectLst/>
                        <a:latin typeface="Calibri" pitchFamily="34" charset="0"/>
                      </a:endParaRPr>
                    </a:p>
                  </a:txBody>
                  <a:tcPr marL="4881" marR="4881" marT="4881" marB="0"/>
                </a:tc>
                <a:tc>
                  <a:txBody>
                    <a:bodyPr/>
                    <a:lstStyle/>
                    <a:p>
                      <a:pPr algn="r" fontAlgn="t"/>
                      <a:r>
                        <a:rPr lang="en-ZA" sz="1800" u="none" strike="noStrike" dirty="0" smtClean="0">
                          <a:solidFill>
                            <a:schemeClr val="tx1"/>
                          </a:solidFill>
                          <a:effectLst/>
                        </a:rPr>
                        <a:t>1,639,458</a:t>
                      </a:r>
                      <a:endParaRPr lang="en-US" sz="1800" b="0" i="0" u="none" strike="noStrike" dirty="0">
                        <a:solidFill>
                          <a:schemeClr val="tx1"/>
                        </a:solidFill>
                        <a:effectLst/>
                        <a:latin typeface="Calibri" pitchFamily="34" charset="0"/>
                      </a:endParaRPr>
                    </a:p>
                  </a:txBody>
                  <a:tcPr marL="4881" marR="4881" marT="4881" marB="0"/>
                </a:tc>
              </a:tr>
              <a:tr h="298091">
                <a:tc>
                  <a:txBody>
                    <a:bodyPr/>
                    <a:lstStyle/>
                    <a:p>
                      <a:pPr algn="l"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r>
              <a:tr h="298091">
                <a:tc>
                  <a:txBody>
                    <a:bodyPr/>
                    <a:lstStyle/>
                    <a:p>
                      <a:pPr algn="l" fontAlgn="t"/>
                      <a:r>
                        <a:rPr lang="en-US" sz="1800" b="1" u="none" strike="noStrike" dirty="0">
                          <a:effectLst/>
                        </a:rPr>
                        <a:t>Total</a:t>
                      </a:r>
                      <a:endParaRPr lang="en-US" sz="1800" b="1" i="0" u="none" strike="noStrike" dirty="0">
                        <a:solidFill>
                          <a:srgbClr val="000000"/>
                        </a:solidFill>
                        <a:effectLst/>
                        <a:latin typeface="Calibri" pitchFamily="34" charset="0"/>
                      </a:endParaRPr>
                    </a:p>
                  </a:txBody>
                  <a:tcPr marL="4881" marR="4881" marT="48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effectLst/>
                        </a:rPr>
                        <a:t>10,475,283</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effectLst/>
                        </a:rPr>
                        <a:t>11,003,849</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u="none" strike="noStrike" kern="1200" dirty="0" smtClean="0">
                          <a:effectLst/>
                        </a:rPr>
                        <a:t>11,575,497</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2486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2286000"/>
            <a:ext cx="12192000" cy="2412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68</a:t>
            </a:fld>
            <a:endParaRPr lang="en-US">
              <a:solidFill>
                <a:prstClr val="black">
                  <a:tint val="75000"/>
                </a:prstClr>
              </a:solidFill>
            </a:endParaRPr>
          </a:p>
        </p:txBody>
      </p:sp>
      <p:sp>
        <p:nvSpPr>
          <p:cNvPr id="4" name="TextBox 3"/>
          <p:cNvSpPr txBox="1"/>
          <p:nvPr/>
        </p:nvSpPr>
        <p:spPr>
          <a:xfrm>
            <a:off x="0" y="2308086"/>
            <a:ext cx="12192000" cy="2339102"/>
          </a:xfrm>
          <a:prstGeom prst="rect">
            <a:avLst/>
          </a:prstGeom>
          <a:noFill/>
        </p:spPr>
        <p:txBody>
          <a:bodyPr wrap="square" rtlCol="0">
            <a:spAutoFit/>
          </a:bodyPr>
          <a:lstStyle/>
          <a:p>
            <a:pPr algn="ctr"/>
            <a:r>
              <a:rPr lang="en-ZA" sz="96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rPr>
              <a:t>PROGRAMME 5</a:t>
            </a:r>
          </a:p>
          <a:p>
            <a:pPr algn="ctr"/>
            <a:endParaRPr lang="en-ZA" sz="8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endParaRPr>
          </a:p>
          <a:p>
            <a:pPr algn="ctr"/>
            <a:r>
              <a:rPr lang="en-ZA" sz="42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rPr>
              <a:t>REAL ESTATE INFORMATION AND REGISTRY SERVICES</a:t>
            </a:r>
            <a:endParaRPr lang="en-ZA" sz="4200" b="1" dirty="0">
              <a:ln w="9525">
                <a:solidFill>
                  <a:prstClr val="white"/>
                </a:solidFill>
                <a:prstDash val="solid"/>
              </a:ln>
              <a:solidFill>
                <a:srgbClr val="00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1794092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69</a:t>
            </a:fld>
            <a:endParaRPr lang="en-US">
              <a:solidFill>
                <a:prstClr val="black">
                  <a:tint val="75000"/>
                </a:prstClr>
              </a:solidFill>
            </a:endParaRPr>
          </a:p>
        </p:txBody>
      </p:sp>
      <p:sp>
        <p:nvSpPr>
          <p:cNvPr id="2" name="Rectangle 1"/>
          <p:cNvSpPr/>
          <p:nvPr/>
        </p:nvSpPr>
        <p:spPr>
          <a:xfrm>
            <a:off x="304800" y="1524000"/>
            <a:ext cx="11582400" cy="70797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marL="342900" indent="-342900">
              <a:buFont typeface="Arial" panose="020B0604020202020204" pitchFamily="34" charset="0"/>
              <a:buChar char="•"/>
            </a:pPr>
            <a:r>
              <a:rPr lang="en-ZA" sz="1700" b="1" dirty="0">
                <a:solidFill>
                  <a:srgbClr val="000000"/>
                </a:solidFill>
                <a:latin typeface="Arial"/>
              </a:rPr>
              <a:t>To provide reliable immovable asset information that informs investment decisions and portfolio management</a:t>
            </a:r>
            <a:endParaRPr lang="en-ZA" sz="1700" b="1" dirty="0">
              <a:solidFill>
                <a:prstClr val="black"/>
              </a:solidFill>
            </a:endParaRPr>
          </a:p>
        </p:txBody>
      </p:sp>
      <p:sp>
        <p:nvSpPr>
          <p:cNvPr id="4" name="Rounded Rectangle 3"/>
          <p:cNvSpPr/>
          <p:nvPr/>
        </p:nvSpPr>
        <p:spPr>
          <a:xfrm>
            <a:off x="685800" y="1219200"/>
            <a:ext cx="10744200" cy="4572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783210264"/>
              </p:ext>
            </p:extLst>
          </p:nvPr>
        </p:nvGraphicFramePr>
        <p:xfrm>
          <a:off x="304800" y="2362200"/>
          <a:ext cx="11548535" cy="3640644"/>
        </p:xfrm>
        <a:graphic>
          <a:graphicData uri="http://schemas.openxmlformats.org/drawingml/2006/table">
            <a:tbl>
              <a:tblPr firstRow="1" firstCol="1" lastRow="1" lastCol="1" bandRow="1" bandCol="1"/>
              <a:tblGrid>
                <a:gridCol w="293585"/>
                <a:gridCol w="2043215"/>
                <a:gridCol w="1295400"/>
                <a:gridCol w="1168778"/>
                <a:gridCol w="1336823"/>
                <a:gridCol w="1304399"/>
                <a:gridCol w="1409947"/>
                <a:gridCol w="1348194"/>
                <a:gridCol w="1348194"/>
              </a:tblGrid>
              <a:tr h="280498">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1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378544">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indent="0" algn="ctr" defTabSz="914391" rtl="0" eaLnBrk="1" fontAlgn="auto" latinLnBrk="0" hangingPunct="1">
                        <a:lnSpc>
                          <a:spcPct val="107000"/>
                        </a:lnSpc>
                        <a:spcBef>
                          <a:spcPts val="0"/>
                        </a:spcBef>
                        <a:spcAft>
                          <a:spcPts val="0"/>
                        </a:spcAft>
                        <a:buClrTx/>
                        <a:buSzTx/>
                        <a:buFontTx/>
                        <a:buNone/>
                        <a:tabLst/>
                        <a:defRPr/>
                      </a:pPr>
                      <a:r>
                        <a:rPr lang="en-ZA" sz="11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335176">
                <a:tc gridSpan="9">
                  <a:txBody>
                    <a:bodyPr/>
                    <a:lstStyle/>
                    <a:p>
                      <a:pPr>
                        <a:lnSpc>
                          <a:spcPct val="115000"/>
                        </a:lnSpc>
                        <a:spcBef>
                          <a:spcPts val="50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Strategic objective: To maintain a compliant Immovable Asset Register (IAR)</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1084823">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1</a:t>
                      </a:r>
                      <a:r>
                        <a:rPr lang="en-ZA" sz="12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Percentage of approved disposals (in respect of socio-economic purposes) processed for transfer </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 disposals approved in 2015/16 processed for transfer</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 (10)  disposals approved in 2016/17 processed for transfer</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80% of disposals approved in 2017/18 processed for transfer</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90% of disposals approved in 2018/19 processed for transfer</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of disposals approved in 2019/20 processed for transfer</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837334">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a:t>
                      </a:r>
                      <a:r>
                        <a:rPr lang="en-ZA" sz="1200" dirty="0" smtClean="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Percentage of immovable assets updated on the IAR for completed infrastructure  projects</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(70</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(161</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73319">
                <a:tc>
                  <a:txBody>
                    <a:bodyPr/>
                    <a:lstStyle/>
                    <a:p>
                      <a:pPr>
                        <a:lnSpc>
                          <a:spcPct val="115000"/>
                        </a:lnSpc>
                        <a:spcBef>
                          <a:spcPts val="500"/>
                        </a:spcBef>
                        <a:spcAft>
                          <a:spcPts val="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land parcels vested (confirmation of ownership)</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761</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775</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518</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800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900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1 000  </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0668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1953008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11430000" cy="4572000"/>
          </a:xfrm>
        </p:spPr>
        <p:txBody>
          <a:bodyPr>
            <a:noAutofit/>
          </a:bodyPr>
          <a:lstStyle/>
          <a:p>
            <a:pPr marL="457200" indent="-457200">
              <a:spcBef>
                <a:spcPts val="0"/>
              </a:spcBef>
              <a:buFont typeface="+mj-lt"/>
              <a:buAutoNum type="arabicPeriod" startAt="4"/>
            </a:pPr>
            <a:r>
              <a:rPr lang="en-ZA" sz="2000" b="1" dirty="0"/>
              <a:t>EMPOWERMENT</a:t>
            </a:r>
          </a:p>
          <a:p>
            <a:pPr lvl="1">
              <a:spcBef>
                <a:spcPts val="0"/>
              </a:spcBef>
              <a:buFont typeface="Courier New" panose="02070309020205020404" pitchFamily="49" charset="0"/>
              <a:buChar char="o"/>
            </a:pPr>
            <a:r>
              <a:rPr lang="en-ZA" sz="1800" b="1" dirty="0"/>
              <a:t>Transformation </a:t>
            </a:r>
            <a:r>
              <a:rPr lang="en-ZA" sz="1800" b="1" dirty="0"/>
              <a:t>of the property sector and Empowering SMME’s &amp; BEE </a:t>
            </a:r>
          </a:p>
          <a:p>
            <a:pPr lvl="2">
              <a:spcBef>
                <a:spcPts val="600"/>
              </a:spcBef>
            </a:pPr>
            <a:r>
              <a:rPr lang="en-ZA" sz="1800" dirty="0"/>
              <a:t>All </a:t>
            </a:r>
            <a:r>
              <a:rPr lang="en-ZA" sz="1800" dirty="0"/>
              <a:t>Quotations (&lt;R500 000) will </a:t>
            </a:r>
            <a:r>
              <a:rPr lang="en-ZA" sz="1800" dirty="0"/>
              <a:t>be </a:t>
            </a:r>
            <a:r>
              <a:rPr lang="en-ZA" sz="1800" dirty="0"/>
              <a:t>awarded to service providers with a BBBEE Level  one (1) or two (</a:t>
            </a:r>
            <a:r>
              <a:rPr lang="en-ZA" sz="1800" dirty="0"/>
              <a:t>2)</a:t>
            </a:r>
          </a:p>
          <a:p>
            <a:pPr lvl="2">
              <a:spcBef>
                <a:spcPts val="600"/>
              </a:spcBef>
            </a:pPr>
            <a:r>
              <a:rPr lang="en-ZA" sz="1800" dirty="0"/>
              <a:t>75</a:t>
            </a:r>
            <a:r>
              <a:rPr lang="en-ZA" sz="1800" dirty="0"/>
              <a:t>% of procurement spend </a:t>
            </a:r>
            <a:r>
              <a:rPr lang="en-ZA" sz="1800" dirty="0"/>
              <a:t>will </a:t>
            </a:r>
            <a:r>
              <a:rPr lang="en-ZA" sz="1800" dirty="0"/>
              <a:t>be </a:t>
            </a:r>
            <a:r>
              <a:rPr lang="en-ZA" sz="1800" dirty="0"/>
              <a:t>awarded </a:t>
            </a:r>
            <a:r>
              <a:rPr lang="en-ZA" sz="1800" dirty="0"/>
              <a:t>to designated </a:t>
            </a:r>
            <a:r>
              <a:rPr lang="en-ZA" sz="1800" dirty="0"/>
              <a:t>groups</a:t>
            </a:r>
            <a:endParaRPr lang="en-ZA" sz="1800" dirty="0"/>
          </a:p>
          <a:p>
            <a:pPr lvl="2">
              <a:spcBef>
                <a:spcPts val="600"/>
              </a:spcBef>
            </a:pPr>
            <a:r>
              <a:rPr lang="en-ZA" sz="1800" dirty="0"/>
              <a:t>30% new leases awarded to BBBEE companies</a:t>
            </a:r>
          </a:p>
          <a:p>
            <a:pPr lvl="2">
              <a:spcBef>
                <a:spcPts val="600"/>
              </a:spcBef>
            </a:pPr>
            <a:r>
              <a:rPr lang="en-ZA" sz="1800" dirty="0"/>
              <a:t>Awarding of </a:t>
            </a:r>
            <a:r>
              <a:rPr lang="en-ZA" sz="1800" dirty="0"/>
              <a:t>long </a:t>
            </a:r>
            <a:r>
              <a:rPr lang="en-ZA" sz="1800" dirty="0"/>
              <a:t>term leases to BBBEE </a:t>
            </a:r>
            <a:r>
              <a:rPr lang="en-ZA" sz="1800" dirty="0"/>
              <a:t>companies</a:t>
            </a:r>
          </a:p>
          <a:p>
            <a:pPr lvl="2">
              <a:spcBef>
                <a:spcPts val="0"/>
              </a:spcBef>
            </a:pPr>
            <a:endParaRPr lang="en-ZA" sz="1800" dirty="0"/>
          </a:p>
          <a:p>
            <a:pPr marL="785811" lvl="1" indent="-285750">
              <a:spcBef>
                <a:spcPts val="0"/>
              </a:spcBef>
              <a:buFont typeface="Courier New" panose="02070309020205020404" pitchFamily="49" charset="0"/>
              <a:buChar char="o"/>
            </a:pPr>
            <a:r>
              <a:rPr lang="en-ZA" sz="1800" dirty="0"/>
              <a:t>The </a:t>
            </a:r>
            <a:r>
              <a:rPr lang="en-ZA" sz="1800" b="1" dirty="0"/>
              <a:t>Property Management Empowerment </a:t>
            </a:r>
            <a:r>
              <a:rPr lang="en-ZA" sz="1800" b="1" dirty="0"/>
              <a:t>Policy, </a:t>
            </a:r>
            <a:r>
              <a:rPr lang="en-ZA" sz="1800" dirty="0"/>
              <a:t>which focusses on empowering new entrants, SMMEs and black-owned enterprises through specific transformation programmes, was </a:t>
            </a:r>
            <a:r>
              <a:rPr lang="en-ZA" sz="1800" dirty="0"/>
              <a:t>approved in January </a:t>
            </a:r>
            <a:r>
              <a:rPr lang="en-ZA" sz="1800" dirty="0"/>
              <a:t>2018 and will be implemented during 2018/19</a:t>
            </a:r>
          </a:p>
          <a:p>
            <a:pPr marL="385763">
              <a:spcBef>
                <a:spcPts val="0"/>
              </a:spcBef>
            </a:pPr>
            <a:endParaRPr lang="en-ZA" sz="1800" dirty="0"/>
          </a:p>
          <a:p>
            <a:pPr marL="42863" indent="0">
              <a:spcBef>
                <a:spcPts val="0"/>
              </a:spcBef>
              <a:buNone/>
            </a:pPr>
            <a:r>
              <a:rPr lang="en-ZA" sz="1800" b="1" dirty="0"/>
              <a:t>IMPACT</a:t>
            </a:r>
          </a:p>
          <a:p>
            <a:pPr marL="385763">
              <a:spcBef>
                <a:spcPts val="0"/>
              </a:spcBef>
            </a:pPr>
            <a:r>
              <a:rPr lang="en-ZA" sz="1800" dirty="0"/>
              <a:t>Opening up the sector to the </a:t>
            </a:r>
            <a:r>
              <a:rPr lang="en-ZA" sz="1800" b="1" dirty="0"/>
              <a:t>previously disadvantaged </a:t>
            </a:r>
            <a:endParaRPr lang="en-ZA" sz="1800" b="1" dirty="0"/>
          </a:p>
          <a:p>
            <a:pPr marL="385763">
              <a:spcBef>
                <a:spcPts val="0"/>
              </a:spcBef>
            </a:pPr>
            <a:endParaRPr lang="en-ZA" sz="1600" dirty="0"/>
          </a:p>
          <a:p>
            <a:pPr marL="385763">
              <a:spcBef>
                <a:spcPts val="0"/>
              </a:spcBef>
            </a:pPr>
            <a:endParaRPr lang="en-ZA" sz="1600" dirty="0"/>
          </a:p>
          <a:p>
            <a:pPr lvl="1">
              <a:spcBef>
                <a:spcPts val="0"/>
              </a:spcBef>
            </a:pPr>
            <a:endParaRPr lang="en-ZA" sz="1600" dirty="0"/>
          </a:p>
          <a:p>
            <a:pPr lvl="1">
              <a:spcBef>
                <a:spcPts val="0"/>
              </a:spcBef>
            </a:pPr>
            <a:endParaRPr lang="en-ZA" sz="1600" dirty="0"/>
          </a:p>
          <a:p>
            <a:pPr lvl="1">
              <a:spcBef>
                <a:spcPts val="0"/>
              </a:spcBef>
            </a:pPr>
            <a:endParaRPr lang="en-ZA" sz="1600" dirty="0"/>
          </a:p>
          <a:p>
            <a:pPr marL="685800" lvl="1" indent="-385763">
              <a:spcBef>
                <a:spcPts val="0"/>
              </a:spcBef>
              <a:buFont typeface="+mj-lt"/>
              <a:buAutoNum type="alphaLcParenR"/>
            </a:pPr>
            <a:endParaRPr lang="en-ZA" sz="1600" dirty="0"/>
          </a:p>
          <a:p>
            <a:pPr marL="0" indent="0">
              <a:spcBef>
                <a:spcPts val="0"/>
              </a:spcBef>
              <a:buNone/>
            </a:pPr>
            <a:endParaRPr lang="en-ZA" sz="1600" dirty="0"/>
          </a:p>
          <a:p>
            <a:pPr marL="0" indent="0">
              <a:spcBef>
                <a:spcPts val="0"/>
              </a:spcBef>
              <a:buNone/>
            </a:pPr>
            <a:endParaRPr lang="en-US" sz="1600" dirty="0"/>
          </a:p>
        </p:txBody>
      </p:sp>
      <p:sp>
        <p:nvSpPr>
          <p:cNvPr id="2" name="Slide Number Placeholder 1"/>
          <p:cNvSpPr>
            <a:spLocks noGrp="1"/>
          </p:cNvSpPr>
          <p:nvPr>
            <p:ph type="sldNum" sz="quarter" idx="12"/>
          </p:nvPr>
        </p:nvSpPr>
        <p:spPr/>
        <p:txBody>
          <a:bodyPr/>
          <a:lstStyle/>
          <a:p>
            <a:fld id="{06FDB8B8-F605-4586-B934-FF56C8C71DDE}" type="slidenum">
              <a:rPr lang="en-US" smtClean="0"/>
              <a:t>7</a:t>
            </a:fld>
            <a:endParaRPr lang="en-US" dirty="0"/>
          </a:p>
        </p:txBody>
      </p:sp>
      <p:sp>
        <p:nvSpPr>
          <p:cNvPr id="4" name="Rectangle 3"/>
          <p:cNvSpPr/>
          <p:nvPr/>
        </p:nvSpPr>
        <p:spPr>
          <a:xfrm>
            <a:off x="152400" y="381000"/>
            <a:ext cx="3325847"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TRANSFORMATION</a:t>
            </a:r>
          </a:p>
        </p:txBody>
      </p:sp>
      <p:sp>
        <p:nvSpPr>
          <p:cNvPr id="8"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329916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70</a:t>
            </a:fld>
            <a:endParaRPr lang="en-US">
              <a:solidFill>
                <a:prstClr val="black">
                  <a:tint val="75000"/>
                </a:prst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729915434"/>
              </p:ext>
            </p:extLst>
          </p:nvPr>
        </p:nvGraphicFramePr>
        <p:xfrm>
          <a:off x="304800" y="1524000"/>
          <a:ext cx="11548535" cy="4636008"/>
        </p:xfrm>
        <a:graphic>
          <a:graphicData uri="http://schemas.openxmlformats.org/drawingml/2006/table">
            <a:tbl>
              <a:tblPr firstRow="1" firstCol="1" lastRow="1" lastCol="1" bandRow="1" bandCol="1"/>
              <a:tblGrid>
                <a:gridCol w="293585"/>
                <a:gridCol w="2043215"/>
                <a:gridCol w="1295400"/>
                <a:gridCol w="1168778"/>
                <a:gridCol w="1336823"/>
                <a:gridCol w="1304399"/>
                <a:gridCol w="1409947"/>
                <a:gridCol w="1348194"/>
                <a:gridCol w="1348194"/>
              </a:tblGrid>
              <a:tr h="280498">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1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378544">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1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indent="0" algn="ctr" defTabSz="914391" rtl="0" eaLnBrk="1" fontAlgn="auto" latinLnBrk="0" hangingPunct="1">
                        <a:lnSpc>
                          <a:spcPct val="107000"/>
                        </a:lnSpc>
                        <a:spcBef>
                          <a:spcPts val="0"/>
                        </a:spcBef>
                        <a:spcAft>
                          <a:spcPts val="0"/>
                        </a:spcAft>
                        <a:buClrTx/>
                        <a:buSzTx/>
                        <a:buFontTx/>
                        <a:buNone/>
                        <a:tabLst/>
                        <a:defRPr/>
                      </a:pPr>
                      <a:r>
                        <a:rPr lang="en-ZA" sz="11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335176">
                <a:tc gridSpan="9">
                  <a:txBody>
                    <a:bodyPr/>
                    <a:lstStyle/>
                    <a:p>
                      <a:pPr>
                        <a:lnSpc>
                          <a:spcPct val="115000"/>
                        </a:lnSpc>
                        <a:spcBef>
                          <a:spcPts val="50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Strategic objective: To maintain a compliant Immovable Asset Register (IAR)</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73319">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dirty="0" smtClean="0">
                          <a:solidFill>
                            <a:srgbClr val="1A1A1A"/>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immovable assets physically verified to validate existence</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677</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159</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516</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708</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636</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562</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73319">
                <a:tc>
                  <a:txBody>
                    <a:bodyPr/>
                    <a:lstStyle/>
                    <a:p>
                      <a:pPr>
                        <a:lnSpc>
                          <a:spcPct val="115000"/>
                        </a:lnSpc>
                        <a:spcBef>
                          <a:spcPts val="500"/>
                        </a:spcBef>
                        <a:spcAft>
                          <a:spcPts val="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buildings assessed to determine the condition of significant components </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031</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789</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22 </a:t>
                      </a: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546</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276798">
                <a:tc gridSpan="9">
                  <a:txBody>
                    <a:bodyPr/>
                    <a:lstStyle/>
                    <a:p>
                      <a:pPr>
                        <a:lnSpc>
                          <a:spcPct val="115000"/>
                        </a:lnSpc>
                        <a:spcBef>
                          <a:spcPts val="500"/>
                        </a:spcBef>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Strategic objective: To provide guidance and support to other custodians in the compilation of compliant Immovable Asset Registers </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73319">
                <a:tc>
                  <a:txBody>
                    <a:bodyPr/>
                    <a:lstStyle/>
                    <a:p>
                      <a:pPr>
                        <a:lnSpc>
                          <a:spcPct val="115000"/>
                        </a:lnSpc>
                        <a:spcBef>
                          <a:spcPts val="50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Provincial Immovable Asset Registers assessed for compliance</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573319">
                <a:tc>
                  <a:txBody>
                    <a:bodyPr/>
                    <a:lstStyle/>
                    <a:p>
                      <a:pPr>
                        <a:lnSpc>
                          <a:spcPct val="115000"/>
                        </a:lnSpc>
                        <a:spcBef>
                          <a:spcPts val="500"/>
                        </a:spcBef>
                        <a:spcAft>
                          <a:spcPts val="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National and Provincial Immovable Asset Registers incorporated into the single repository (National Database of State properties)</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0668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42627163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71</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849102697"/>
              </p:ext>
            </p:extLst>
          </p:nvPr>
        </p:nvGraphicFramePr>
        <p:xfrm>
          <a:off x="304800" y="1371600"/>
          <a:ext cx="11734800" cy="5062303"/>
        </p:xfrm>
        <a:graphic>
          <a:graphicData uri="http://schemas.openxmlformats.org/drawingml/2006/table">
            <a:tbl>
              <a:tblPr firstRow="1" bandRow="1"/>
              <a:tblGrid>
                <a:gridCol w="232117"/>
                <a:gridCol w="2553287"/>
                <a:gridCol w="1315330"/>
                <a:gridCol w="1779564"/>
                <a:gridCol w="1470074"/>
                <a:gridCol w="1547446"/>
                <a:gridCol w="1312982"/>
                <a:gridCol w="1524000"/>
              </a:tblGrid>
              <a:tr h="380999">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550471">
                <a:tc>
                  <a:txBody>
                    <a:body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of approved disposals (in respect of socio economic purposes) processed for transfer </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a:t>
                      </a:r>
                      <a:endParaRPr lang="en-ZA"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85376">
                <a:tc>
                  <a:txBody>
                    <a:bodyPr/>
                    <a:lstStyle/>
                    <a:p>
                      <a:pPr>
                        <a:lnSpc>
                          <a:spcPct val="115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of immovable assets updated on the IAR for completed infrastructure  projects</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Bi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annually</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1" rtl="0" eaLnBrk="1" fontAlgn="auto" latinLnBrk="0" hangingPunct="1">
                        <a:lnSpc>
                          <a:spcPct val="107000"/>
                        </a:lnSpc>
                        <a:spcBef>
                          <a:spcPts val="0"/>
                        </a:spcBef>
                        <a:spcAft>
                          <a:spcPts val="800"/>
                        </a:spcAft>
                        <a:buClrTx/>
                        <a:buSzTx/>
                        <a:buFontTx/>
                        <a:buNone/>
                        <a:tabLst/>
                        <a:defRPr/>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15595">
                <a:tc>
                  <a:txBody>
                    <a:bodyPr/>
                    <a:lstStyle/>
                    <a:p>
                      <a:pPr>
                        <a:lnSpc>
                          <a:spcPct val="115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land parcels vested (confirmation of ownership)</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800</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 </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54272">
                <a:tc>
                  <a:txBody>
                    <a:bodyPr/>
                    <a:lstStyle/>
                    <a:p>
                      <a:pP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immovable assets physically verified to validate existence</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 </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708</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927</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927</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927</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927</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buildings assessed to determine conditions of significant components </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 </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031</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757</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3 758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758</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758</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95280">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Provincial Immovable Asset Registers assessed for compliance</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78242">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National and Provincial Immovable Asset Registers incorporated into the single repository (National Database of State properties)</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Bi-Annually</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41179712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599" cy="1143000"/>
          </a:xfrm>
        </p:spPr>
        <p:txBody>
          <a:bodyPr>
            <a:normAutofit/>
          </a:bodyPr>
          <a:lstStyle/>
          <a:p>
            <a:r>
              <a:rPr lang="en-ZA" sz="2600" b="1" dirty="0">
                <a:ea typeface="Tahoma" pitchFamily="34" charset="0"/>
              </a:rPr>
              <a:t>BUDGET ALLOCATION FOR PROGRAMME </a:t>
            </a:r>
            <a:r>
              <a:rPr lang="en-ZA" sz="2600" b="1" dirty="0" smtClean="0">
                <a:ea typeface="Tahoma" pitchFamily="34" charset="0"/>
              </a:rPr>
              <a:t>5</a:t>
            </a:r>
            <a:endParaRPr lang="en-ZA" sz="2600" b="1" dirty="0">
              <a:ea typeface="Tahoma" pitchFamily="34" charset="0"/>
            </a:endParaRPr>
          </a:p>
        </p:txBody>
      </p:sp>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72</a:t>
            </a:fld>
            <a:endParaRPr lang="en-US">
              <a:solidFill>
                <a:prstClr val="black">
                  <a:tint val="75000"/>
                </a:prstClr>
              </a:solidFill>
            </a:endParaRPr>
          </a:p>
        </p:txBody>
      </p:sp>
      <p:sp>
        <p:nvSpPr>
          <p:cNvPr id="6" name="TextBox 5"/>
          <p:cNvSpPr txBox="1"/>
          <p:nvPr/>
        </p:nvSpPr>
        <p:spPr>
          <a:xfrm>
            <a:off x="609600" y="4114800"/>
            <a:ext cx="10744200" cy="1969770"/>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ZA" sz="1600" dirty="0"/>
              <a:t>The spending focus over the medium-term will be on the maintenance of the Immovable Asset Register (IAR) Programme, which is </a:t>
            </a:r>
            <a:r>
              <a:rPr lang="en-ZA" sz="1600" dirty="0" smtClean="0"/>
              <a:t>an </a:t>
            </a:r>
            <a:r>
              <a:rPr lang="en-ZA" sz="1600" dirty="0"/>
              <a:t>important deliverable towards the full operationalisation of the </a:t>
            </a:r>
            <a:r>
              <a:rPr lang="en-ZA" sz="1600" dirty="0" smtClean="0"/>
              <a:t>PMTE.  The </a:t>
            </a:r>
            <a:r>
              <a:rPr lang="en-ZA" sz="1600" dirty="0"/>
              <a:t>IAR forms the basis for the revenue generation strategy and implementation of itemised </a:t>
            </a:r>
            <a:r>
              <a:rPr lang="en-ZA" sz="1600" dirty="0" smtClean="0"/>
              <a:t>billing.</a:t>
            </a:r>
          </a:p>
          <a:p>
            <a:pPr marL="342900" indent="-342900" algn="just">
              <a:spcAft>
                <a:spcPts val="600"/>
              </a:spcAft>
              <a:buFont typeface="Arial" panose="020B0604020202020204" pitchFamily="34" charset="0"/>
              <a:buChar char="•"/>
            </a:pPr>
            <a:r>
              <a:rPr lang="en-ZA" sz="1600" dirty="0" smtClean="0"/>
              <a:t>The </a:t>
            </a:r>
            <a:r>
              <a:rPr lang="en-ZA" sz="1600" dirty="0"/>
              <a:t>bulk of the expenditure in this programme is spent towards compensation of employees to appoint various specialists to assist in rebuilding the PMTE technical and professional </a:t>
            </a:r>
            <a:r>
              <a:rPr lang="en-ZA" sz="1600" dirty="0" smtClean="0"/>
              <a:t>capacity to </a:t>
            </a:r>
            <a:r>
              <a:rPr lang="en-ZA" sz="1600" dirty="0"/>
              <a:t>maintain the </a:t>
            </a:r>
            <a:r>
              <a:rPr lang="en-ZA" sz="1600" dirty="0" smtClean="0"/>
              <a:t>IAR.</a:t>
            </a:r>
          </a:p>
          <a:p>
            <a:pPr marL="342900" indent="-342900" algn="just">
              <a:spcAft>
                <a:spcPts val="600"/>
              </a:spcAft>
              <a:buFont typeface="Arial" panose="020B0604020202020204" pitchFamily="34" charset="0"/>
              <a:buChar char="•"/>
            </a:pPr>
            <a:r>
              <a:rPr lang="en-ZA" sz="1600" dirty="0" smtClean="0"/>
              <a:t>An </a:t>
            </a:r>
            <a:r>
              <a:rPr lang="en-ZA" sz="1600" dirty="0"/>
              <a:t>MTEF Budget of </a:t>
            </a:r>
            <a:r>
              <a:rPr lang="en-ZA" sz="1600" dirty="0" smtClean="0"/>
              <a:t>R67.4 </a:t>
            </a:r>
            <a:r>
              <a:rPr lang="en-ZA" sz="1600" dirty="0"/>
              <a:t>million will be used to maintain a GRAP compliant IAR and to assess provincial IAR’s for compliance</a:t>
            </a:r>
            <a:r>
              <a:rPr lang="en-ZA" sz="1600" dirty="0" smtClean="0"/>
              <a:t>.</a:t>
            </a:r>
          </a:p>
        </p:txBody>
      </p:sp>
      <p:graphicFrame>
        <p:nvGraphicFramePr>
          <p:cNvPr id="8" name="Content Placeholder 1"/>
          <p:cNvGraphicFramePr>
            <a:graphicFrameLocks noGrp="1"/>
          </p:cNvGraphicFramePr>
          <p:nvPr>
            <p:ph idx="1"/>
            <p:extLst>
              <p:ext uri="{D42A27DB-BD31-4B8C-83A1-F6EECF244321}">
                <p14:modId xmlns:p14="http://schemas.microsoft.com/office/powerpoint/2010/main" val="1342016626"/>
              </p:ext>
            </p:extLst>
          </p:nvPr>
        </p:nvGraphicFramePr>
        <p:xfrm>
          <a:off x="578225" y="1425349"/>
          <a:ext cx="10744199" cy="2286039"/>
        </p:xfrm>
        <a:graphic>
          <a:graphicData uri="http://schemas.openxmlformats.org/drawingml/2006/table">
            <a:tbl>
              <a:tblPr firstRow="1" bandRow="1">
                <a:tableStyleId>{5C22544A-7EE6-4342-B048-85BDC9FD1C3A}</a:tableStyleId>
              </a:tblPr>
              <a:tblGrid>
                <a:gridCol w="6139541"/>
                <a:gridCol w="1534886"/>
                <a:gridCol w="1534886"/>
                <a:gridCol w="1534886"/>
              </a:tblGrid>
              <a:tr h="38094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Real Estate Information and Registry Services</a:t>
                      </a:r>
                      <a:endParaRPr lang="en-US" sz="1800" b="1" i="0" u="none" strike="noStrike" dirty="0" smtClean="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2018/19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US" sz="1800" u="none" strike="noStrike" dirty="0">
                          <a:effectLst/>
                        </a:rPr>
                        <a:t> </a:t>
                      </a:r>
                      <a:r>
                        <a:rPr lang="en-US" sz="1800" u="none" strike="noStrike" dirty="0" smtClean="0">
                          <a:effectLst/>
                        </a:rPr>
                        <a:t>2019/20 </a:t>
                      </a:r>
                      <a:endParaRPr lang="en-US" sz="1800" b="1" i="0" u="none" strike="noStrike" dirty="0">
                        <a:solidFill>
                          <a:srgbClr val="000000"/>
                        </a:solidFill>
                        <a:effectLst/>
                        <a:latin typeface="Calibri" pitchFamily="34" charset="0"/>
                      </a:endParaRPr>
                    </a:p>
                  </a:txBody>
                  <a:tcPr marL="4881" marR="4881" marT="4881" marB="0"/>
                </a:tc>
                <a:tc>
                  <a:txBody>
                    <a:bodyPr/>
                    <a:lstStyle/>
                    <a:p>
                      <a:pPr algn="ctr" fontAlgn="t"/>
                      <a:r>
                        <a:rPr lang="en-ZA" sz="1800" u="none" strike="noStrike" dirty="0" smtClean="0">
                          <a:effectLst/>
                        </a:rPr>
                        <a:t>2020/21</a:t>
                      </a:r>
                      <a:endParaRPr lang="en-US" sz="1800" b="1" i="0" u="none" strike="noStrike" dirty="0">
                        <a:solidFill>
                          <a:srgbClr val="000000"/>
                        </a:solidFill>
                        <a:effectLst/>
                        <a:latin typeface="Calibri" pitchFamily="34" charset="0"/>
                      </a:endParaRPr>
                    </a:p>
                  </a:txBody>
                  <a:tcPr marL="4881" marR="4881" marT="4881" marB="0"/>
                </a:tc>
              </a:tr>
              <a:tr h="381309">
                <a:tc>
                  <a:txBody>
                    <a:bodyPr/>
                    <a:lstStyle/>
                    <a:p>
                      <a:pPr algn="l" fontAlgn="t"/>
                      <a:endParaRPr lang="en-US" sz="1800" b="0" i="0" u="none" strike="noStrike" dirty="0">
                        <a:solidFill>
                          <a:srgbClr val="000000"/>
                        </a:solidFill>
                        <a:effectLst/>
                        <a:latin typeface="Calibri" pitchFamily="34" charset="0"/>
                      </a:endParaRPr>
                    </a:p>
                  </a:txBody>
                  <a:tcPr marL="4881" marR="4881" marT="4881"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algn="ctr" fontAlgn="t"/>
                      <a:r>
                        <a:rPr lang="en-US" sz="1800" b="1" u="none" strike="noStrike" dirty="0">
                          <a:effectLst/>
                        </a:rPr>
                        <a:t> R'000 </a:t>
                      </a:r>
                      <a:endParaRPr lang="en-US" sz="1800" b="1" i="0" u="none" strike="noStrike" dirty="0">
                        <a:solidFill>
                          <a:srgbClr val="000000"/>
                        </a:solidFill>
                        <a:effectLst/>
                        <a:latin typeface="Calibri" pitchFamily="34" charset="0"/>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effectLst/>
                        </a:rPr>
                        <a:t> R'000 </a:t>
                      </a:r>
                      <a:endParaRPr lang="en-US" sz="1800" b="1" i="0" u="none" strike="noStrike" dirty="0" smtClean="0">
                        <a:solidFill>
                          <a:srgbClr val="000000"/>
                        </a:solidFill>
                        <a:effectLst/>
                        <a:latin typeface="Calibri" pitchFamily="34" charset="0"/>
                      </a:endParaRPr>
                    </a:p>
                  </a:txBody>
                  <a:tcPr marL="5089" marR="5089" marT="5089" marB="0"/>
                </a:tc>
              </a:tr>
              <a:tr h="380946">
                <a:tc>
                  <a:txBody>
                    <a:bodyPr/>
                    <a:lstStyle/>
                    <a:p>
                      <a:pPr algn="l" fontAlgn="t"/>
                      <a:r>
                        <a:rPr lang="en-ZA" sz="1800" u="none" strike="noStrike" dirty="0" smtClean="0">
                          <a:effectLst/>
                        </a:rPr>
                        <a:t>Compensation</a:t>
                      </a:r>
                      <a:r>
                        <a:rPr lang="en-ZA" sz="1800" u="none" strike="noStrike" baseline="0" dirty="0" smtClean="0">
                          <a:effectLst/>
                        </a:rPr>
                        <a:t> of employees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76,466</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81,514</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86,812</a:t>
                      </a:r>
                      <a:endParaRPr lang="en-US" sz="1800" b="0" i="0" u="none" strike="noStrike" kern="1200" dirty="0">
                        <a:solidFill>
                          <a:srgbClr val="000000"/>
                        </a:solidFill>
                        <a:effectLst/>
                        <a:latin typeface="Calibri" pitchFamily="34" charset="0"/>
                        <a:ea typeface="+mn-ea"/>
                        <a:cs typeface="+mn-cs"/>
                      </a:endParaRPr>
                    </a:p>
                  </a:txBody>
                  <a:tcPr marL="0" marR="0" marT="0" marB="0"/>
                </a:tc>
              </a:tr>
              <a:tr h="380946">
                <a:tc>
                  <a:txBody>
                    <a:bodyPr/>
                    <a:lstStyle/>
                    <a:p>
                      <a:pPr algn="l" fontAlgn="t"/>
                      <a:r>
                        <a:rPr lang="en-ZA" sz="1800" u="none" strike="noStrike" dirty="0" smtClean="0">
                          <a:effectLst/>
                        </a:rPr>
                        <a:t>Admin</a:t>
                      </a:r>
                      <a:r>
                        <a:rPr lang="en-ZA" sz="1800" u="none" strike="noStrike" baseline="0" dirty="0" smtClean="0">
                          <a:effectLst/>
                        </a:rPr>
                        <a:t> g</a:t>
                      </a:r>
                      <a:r>
                        <a:rPr lang="en-ZA" sz="1800" u="none" strike="noStrike" dirty="0" smtClean="0">
                          <a:effectLst/>
                        </a:rPr>
                        <a:t>oods and services</a:t>
                      </a:r>
                      <a:endParaRPr lang="en-US" sz="1800" b="0" i="0" u="none" strike="noStrike" dirty="0">
                        <a:solidFill>
                          <a:srgbClr val="000000"/>
                        </a:solidFill>
                        <a:effectLst/>
                        <a:latin typeface="Calibri" pitchFamily="34" charset="0"/>
                      </a:endParaRPr>
                    </a:p>
                  </a:txBody>
                  <a:tcPr marL="4881" marR="4881" marT="4881"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32,396</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34,345</a:t>
                      </a:r>
                      <a:endParaRPr lang="en-US" sz="18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800" b="0" i="0" u="none" strike="noStrike" kern="1200" dirty="0" smtClean="0">
                          <a:solidFill>
                            <a:schemeClr val="dk1"/>
                          </a:solidFill>
                          <a:effectLst/>
                          <a:latin typeface="+mn-lt"/>
                          <a:ea typeface="+mn-ea"/>
                          <a:cs typeface="+mn-cs"/>
                        </a:rPr>
                        <a:t>36,222</a:t>
                      </a:r>
                      <a:endParaRPr lang="en-US" sz="1800" b="0" i="0" u="none" strike="noStrike" kern="1200" dirty="0">
                        <a:solidFill>
                          <a:srgbClr val="000000"/>
                        </a:solidFill>
                        <a:effectLst/>
                        <a:latin typeface="Calibri" pitchFamily="34" charset="0"/>
                        <a:ea typeface="+mn-ea"/>
                        <a:cs typeface="+mn-cs"/>
                      </a:endParaRPr>
                    </a:p>
                  </a:txBody>
                  <a:tcPr marL="0" marR="0" marT="0" marB="0"/>
                </a:tc>
              </a:tr>
              <a:tr h="380946">
                <a:tc>
                  <a:txBody>
                    <a:bodyPr/>
                    <a:lstStyle/>
                    <a:p>
                      <a:pPr algn="l"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8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r>
              <a:tr h="380946">
                <a:tc>
                  <a:txBody>
                    <a:bodyPr/>
                    <a:lstStyle/>
                    <a:p>
                      <a:pPr algn="l" fontAlgn="t"/>
                      <a:r>
                        <a:rPr lang="en-US" sz="1800" b="1" u="none" strike="noStrike" dirty="0">
                          <a:effectLst/>
                        </a:rPr>
                        <a:t>Total</a:t>
                      </a:r>
                      <a:endParaRPr lang="en-US" sz="1800" b="1" i="0" u="none" strike="noStrike" dirty="0">
                        <a:solidFill>
                          <a:srgbClr val="000000"/>
                        </a:solidFill>
                        <a:effectLst/>
                        <a:latin typeface="Calibri" pitchFamily="34" charset="0"/>
                      </a:endParaRPr>
                    </a:p>
                  </a:txBody>
                  <a:tcPr marL="4881" marR="4881" marT="48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i="0" u="none" strike="noStrike" kern="1200" dirty="0" smtClean="0">
                          <a:solidFill>
                            <a:schemeClr val="dk1"/>
                          </a:solidFill>
                          <a:effectLst/>
                          <a:latin typeface="+mn-lt"/>
                          <a:ea typeface="+mn-ea"/>
                          <a:cs typeface="+mn-cs"/>
                        </a:rPr>
                        <a:t>108,862</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i="0" u="none" strike="noStrike" kern="1200" dirty="0" smtClean="0">
                          <a:solidFill>
                            <a:schemeClr val="dk1"/>
                          </a:solidFill>
                          <a:effectLst/>
                          <a:latin typeface="+mn-lt"/>
                          <a:ea typeface="+mn-ea"/>
                          <a:cs typeface="+mn-cs"/>
                        </a:rPr>
                        <a:t>115,859</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800" b="1" i="0" u="none" strike="noStrike" kern="1200" dirty="0" smtClean="0">
                          <a:solidFill>
                            <a:schemeClr val="dk1"/>
                          </a:solidFill>
                          <a:effectLst/>
                          <a:latin typeface="+mn-lt"/>
                          <a:ea typeface="+mn-ea"/>
                          <a:cs typeface="+mn-cs"/>
                        </a:rPr>
                        <a:t>123,034</a:t>
                      </a:r>
                      <a:endParaRPr lang="en-US" sz="18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07939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2286000"/>
            <a:ext cx="12192000" cy="2412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73</a:t>
            </a:fld>
            <a:endParaRPr lang="en-US">
              <a:solidFill>
                <a:prstClr val="black">
                  <a:tint val="75000"/>
                </a:prstClr>
              </a:solidFill>
            </a:endParaRPr>
          </a:p>
        </p:txBody>
      </p:sp>
      <p:sp>
        <p:nvSpPr>
          <p:cNvPr id="4" name="TextBox 3"/>
          <p:cNvSpPr txBox="1"/>
          <p:nvPr/>
        </p:nvSpPr>
        <p:spPr>
          <a:xfrm>
            <a:off x="0" y="1987246"/>
            <a:ext cx="12192000" cy="2923877"/>
          </a:xfrm>
          <a:prstGeom prst="rect">
            <a:avLst/>
          </a:prstGeom>
          <a:noFill/>
        </p:spPr>
        <p:txBody>
          <a:bodyPr wrap="square" rtlCol="0">
            <a:spAutoFit/>
          </a:bodyPr>
          <a:lstStyle/>
          <a:p>
            <a:pPr algn="ctr"/>
            <a:r>
              <a:rPr lang="en-ZA" sz="9600" b="1" dirty="0">
                <a:ln w="9525">
                  <a:solidFill>
                    <a:prstClr val="white"/>
                  </a:solidFill>
                  <a:prstDash val="solid"/>
                </a:ln>
                <a:solidFill>
                  <a:srgbClr val="000000"/>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PROGRAMME 6</a:t>
            </a:r>
          </a:p>
          <a:p>
            <a:pPr algn="ctr"/>
            <a:r>
              <a:rPr lang="en-ZA" sz="8800" b="1" dirty="0" smtClean="0">
                <a:ln w="9525">
                  <a:solidFill>
                    <a:prstClr val="white"/>
                  </a:solidFill>
                  <a:prstDash val="solid"/>
                </a:ln>
                <a:solidFill>
                  <a:srgbClr val="000000"/>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Facilities Management</a:t>
            </a:r>
            <a:endParaRPr lang="en-ZA" sz="8800" b="1" dirty="0">
              <a:ln w="9525">
                <a:solidFill>
                  <a:prstClr val="white"/>
                </a:solidFill>
                <a:prstDash val="solid"/>
              </a:ln>
              <a:solidFill>
                <a:srgbClr val="000000"/>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160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74</a:t>
            </a:fld>
            <a:endParaRPr lang="en-US">
              <a:solidFill>
                <a:prstClr val="black">
                  <a:tint val="75000"/>
                </a:prstClr>
              </a:solidFill>
            </a:endParaRPr>
          </a:p>
        </p:txBody>
      </p:sp>
      <p:sp>
        <p:nvSpPr>
          <p:cNvPr id="2" name="Rectangle 1"/>
          <p:cNvSpPr/>
          <p:nvPr/>
        </p:nvSpPr>
        <p:spPr>
          <a:xfrm>
            <a:off x="304800" y="1524000"/>
            <a:ext cx="11582400" cy="5400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b"/>
          <a:lstStyle/>
          <a:p>
            <a:pPr algn="ctr"/>
            <a:endParaRPr lang="en-GB" sz="1700" dirty="0" smtClean="0">
              <a:solidFill>
                <a:prstClr val="black"/>
              </a:solidFill>
            </a:endParaRPr>
          </a:p>
          <a:p>
            <a:pPr marL="285750" indent="-285750">
              <a:buFont typeface="Arial" panose="020B0604020202020204" pitchFamily="34" charset="0"/>
              <a:buChar char="•"/>
            </a:pPr>
            <a:r>
              <a:rPr lang="en-GB" sz="1700" b="1" dirty="0">
                <a:solidFill>
                  <a:prstClr val="black"/>
                </a:solidFill>
              </a:rPr>
              <a:t>To ensure optimal performance of the State’s immovable asset portfolio</a:t>
            </a:r>
            <a:endParaRPr lang="en-US" sz="1700" b="1" dirty="0">
              <a:solidFill>
                <a:prstClr val="black"/>
              </a:solidFill>
            </a:endParaRPr>
          </a:p>
        </p:txBody>
      </p:sp>
      <p:sp>
        <p:nvSpPr>
          <p:cNvPr id="4" name="Rounded Rectangle 3"/>
          <p:cNvSpPr/>
          <p:nvPr/>
        </p:nvSpPr>
        <p:spPr>
          <a:xfrm>
            <a:off x="533400" y="1295400"/>
            <a:ext cx="10744200" cy="432000"/>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ZA" b="1" dirty="0" smtClean="0">
                <a:solidFill>
                  <a:schemeClr val="tx1"/>
                </a:solidFill>
              </a:rPr>
              <a:t>STRATEGIC GOAL</a:t>
            </a:r>
            <a:endParaRPr lang="en-ZA"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72098560"/>
              </p:ext>
            </p:extLst>
          </p:nvPr>
        </p:nvGraphicFramePr>
        <p:xfrm>
          <a:off x="304800" y="2133600"/>
          <a:ext cx="11598182" cy="4638294"/>
        </p:xfrm>
        <a:graphic>
          <a:graphicData uri="http://schemas.openxmlformats.org/drawingml/2006/table">
            <a:tbl>
              <a:tblPr firstRow="1" firstCol="1" lastRow="1" lastCol="1" bandRow="1" bandCol="1"/>
              <a:tblGrid>
                <a:gridCol w="294847"/>
                <a:gridCol w="2144374"/>
                <a:gridCol w="1300969"/>
                <a:gridCol w="1300969"/>
                <a:gridCol w="1300969"/>
                <a:gridCol w="1300969"/>
                <a:gridCol w="1300969"/>
                <a:gridCol w="1300969"/>
                <a:gridCol w="1353147"/>
              </a:tblGrid>
              <a:tr h="218459">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rowSpan="2" hMerge="1">
                  <a:txBody>
                    <a:bodyPr/>
                    <a:lstStyle/>
                    <a:p>
                      <a:endParaRPr lang="en-ZA"/>
                    </a:p>
                  </a:txBody>
                  <a:tcPr/>
                </a:tc>
                <a:tc gridSpan="3">
                  <a:txBody>
                    <a:bodyPr/>
                    <a:lstStyle/>
                    <a:p>
                      <a:pPr marL="0" marR="0" algn="ctr">
                        <a:lnSpc>
                          <a:spcPct val="107000"/>
                        </a:lnSpc>
                        <a:spcBef>
                          <a:spcPts val="0"/>
                        </a:spcBef>
                        <a:spcAft>
                          <a:spcPts val="0"/>
                        </a:spcAft>
                      </a:pPr>
                      <a:r>
                        <a:rPr lang="en-ZA" sz="1000" b="1" dirty="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ZA" sz="10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0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000" b="1">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gridSpan="3">
                  <a:txBody>
                    <a:bodyPr/>
                    <a:lstStyle/>
                    <a:p>
                      <a:pPr marL="0" marR="0" algn="ctr">
                        <a:lnSpc>
                          <a:spcPct val="107000"/>
                        </a:lnSpc>
                        <a:spcBef>
                          <a:spcPts val="0"/>
                        </a:spcBef>
                        <a:spcAft>
                          <a:spcPts val="0"/>
                        </a:spcAft>
                      </a:pPr>
                      <a:r>
                        <a:rPr lang="en-ZA" sz="10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US"/>
                    </a:p>
                  </a:txBody>
                  <a:tcPr/>
                </a:tc>
                <a:tc hMerge="1">
                  <a:txBody>
                    <a:bodyPr/>
                    <a:lstStyle/>
                    <a:p>
                      <a:endParaRPr lang="en-US"/>
                    </a:p>
                  </a:txBody>
                  <a:tcPr/>
                </a:tc>
              </a:tr>
              <a:tr h="407838">
                <a:tc gridSpan="2" vMerge="1">
                  <a:txBody>
                    <a:bodyPr/>
                    <a:lstStyle/>
                    <a:p>
                      <a:endParaRPr lang="en-ZA"/>
                    </a:p>
                  </a:txBody>
                  <a:tcPr/>
                </a:tc>
                <a:tc hMerge="1" vMerge="1">
                  <a:txBody>
                    <a:bodyPr/>
                    <a:lstStyle/>
                    <a:p>
                      <a:endParaRPr lang="en-ZA"/>
                    </a:p>
                  </a:txBody>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000" b="1">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vMerge="1">
                  <a:txBody>
                    <a:bodyPr/>
                    <a:lstStyle/>
                    <a:p>
                      <a:endParaRPr lang="en-US"/>
                    </a:p>
                  </a:txBody>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0" marR="0" algn="ctr">
                        <a:lnSpc>
                          <a:spcPct val="107000"/>
                        </a:lnSpc>
                        <a:spcBef>
                          <a:spcPts val="0"/>
                        </a:spcBef>
                        <a:spcAft>
                          <a:spcPts val="0"/>
                        </a:spcAft>
                      </a:pPr>
                      <a:r>
                        <a:rPr lang="en-ZA" sz="1000" b="1" dirty="0" smtClean="0">
                          <a:effectLst/>
                          <a:latin typeface="Arial" panose="020B0604020202020204" pitchFamily="34" charset="0"/>
                          <a:ea typeface="Times New Roman" panose="02020603050405020304" pitchFamily="18" charset="0"/>
                          <a:cs typeface="Times New Roman" panose="02020603050405020304" pitchFamily="18" charset="0"/>
                        </a:rPr>
                        <a:t>2020/21</a:t>
                      </a:r>
                    </a:p>
                    <a:p>
                      <a:pPr marL="0" marR="0" algn="ctr">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288103">
                <a:tc gridSpan="9">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Strategic objective: To manage maintenance programmes in accordance with an approved plan</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15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facilities with maintenance contracts in place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100" kern="1200"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718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881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409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500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550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600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857757">
                <a:tc>
                  <a:txBody>
                    <a:bodyPr/>
                    <a:lstStyle/>
                    <a:p>
                      <a:pPr>
                        <a:lnSpc>
                          <a:spcPct val="115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of unscheduled reported maintenance incidents resolved within agreed timeframes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 (9 680</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 </a:t>
                      </a: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(5 553</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 (3 124</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(595</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 </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3.</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of term contracts awarded to BBBEE companies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 (114</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 (60</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45</a:t>
                      </a:r>
                      <a:r>
                        <a:rPr lang="en-ZA" sz="11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285243">
                <a:tc gridSpan="9">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Strategic objective: To ensure resource efficiency in state owned buildings</a:t>
                      </a: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gn="ctr">
                        <a:lnSpc>
                          <a:spcPct val="100000"/>
                        </a:lnSpc>
                        <a:spcBef>
                          <a:spcPts val="500"/>
                        </a:spcBef>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4.</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Reduction in energy consumption (kilowatt hours) in identified buildings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137 000 000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gn="ctr">
                        <a:lnSpc>
                          <a:spcPct val="100000"/>
                        </a:lnSpc>
                        <a:spcBef>
                          <a:spcPts val="500"/>
                        </a:spcBef>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5.</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kilowatt hours of renewable energy generated</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90 000 kWh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of</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10 400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gn="ctr">
                        <a:lnSpc>
                          <a:spcPct val="100000"/>
                        </a:lnSpc>
                        <a:spcAft>
                          <a:spcPts val="80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6.</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Reduction in water consumption (kilolitres) in identified buildings</a:t>
                      </a: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3 550 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480kl</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4 090 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865kl</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4 300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4 800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10 000 </a:t>
                      </a:r>
                      <a:r>
                        <a:rPr lang="en-ZA" sz="115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1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24224015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75</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44842664"/>
              </p:ext>
            </p:extLst>
          </p:nvPr>
        </p:nvGraphicFramePr>
        <p:xfrm>
          <a:off x="152400" y="1371600"/>
          <a:ext cx="11734800" cy="5206159"/>
        </p:xfrm>
        <a:graphic>
          <a:graphicData uri="http://schemas.openxmlformats.org/drawingml/2006/table">
            <a:tbl>
              <a:tblPr firstRow="1" bandRow="1"/>
              <a:tblGrid>
                <a:gridCol w="304800"/>
                <a:gridCol w="2362200"/>
                <a:gridCol w="914400"/>
                <a:gridCol w="1828800"/>
                <a:gridCol w="1581150"/>
                <a:gridCol w="1581150"/>
                <a:gridCol w="1581150"/>
                <a:gridCol w="1581150"/>
              </a:tblGrid>
              <a:tr h="544243">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r>
              <a:tr h="457200">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1</a:t>
                      </a:r>
                      <a:r>
                        <a:rPr lang="en-ZA" sz="14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facilities with maintenance contracts in place</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500</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50</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38731">
                <a:tc>
                  <a:txBody>
                    <a:bodyPr/>
                    <a:lstStyle/>
                    <a:p>
                      <a:pPr>
                        <a:lnSpc>
                          <a:spcPct val="115000"/>
                        </a:lnSpc>
                        <a:spcAft>
                          <a:spcPts val="0"/>
                        </a:spcAft>
                      </a:pPr>
                      <a:r>
                        <a:rPr lang="en-ZA" sz="14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of unscheduled maintenance incidents resolved within agreed timeframes</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48974">
                <a:tc>
                  <a:txBody>
                    <a:bodyPr/>
                    <a:lstStyle/>
                    <a:p>
                      <a:pPr>
                        <a:lnSpc>
                          <a:spcPct val="115000"/>
                        </a:lnSpc>
                        <a:spcBef>
                          <a:spcPts val="500"/>
                        </a:spcBef>
                        <a:spcAft>
                          <a:spcPts val="300"/>
                        </a:spcAft>
                      </a:pPr>
                      <a:r>
                        <a:rPr lang="en-GB" sz="14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term contracts awarded to BBBEE companies</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Annually</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30505">
                <a:tc>
                  <a:txBody>
                    <a:bodyPr/>
                    <a:lstStyle/>
                    <a:p>
                      <a:pPr>
                        <a:lnSpc>
                          <a:spcPct val="115000"/>
                        </a:lnSpc>
                        <a:spcBef>
                          <a:spcPts val="500"/>
                        </a:spcBef>
                        <a:spcAft>
                          <a:spcPts val="300"/>
                        </a:spcAft>
                      </a:pPr>
                      <a:r>
                        <a:rPr lang="en-GB" sz="14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Reduction in energy consumption (kilowatt hours) in identified buildings</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150 000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37 500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37 500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37 500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37 500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480316">
                <a:tc>
                  <a:txBody>
                    <a:bodyPr/>
                    <a:lstStyle/>
                    <a:p>
                      <a:pPr>
                        <a:lnSpc>
                          <a:spcPct val="115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kilowatt hours of renewable energy generated</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10 400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000kWh</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2 600 000 kWh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2 600 000 kWh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2 600 000 kWh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2 600 000 kWh </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r h="613446">
                <a:tc>
                  <a:txBody>
                    <a:bodyPr/>
                    <a:lstStyle/>
                    <a:p>
                      <a:pPr>
                        <a:lnSpc>
                          <a:spcPct val="115000"/>
                        </a:lnSpc>
                        <a:spcAft>
                          <a:spcPts val="0"/>
                        </a:spcAft>
                      </a:pPr>
                      <a:r>
                        <a:rPr lang="en-ZA" sz="14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Reduction in water consumption (kilolitres) in identified buildings</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Quarterly</a:t>
                      </a: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8 000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2 000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2 000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2 000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2 000 </a:t>
                      </a: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000kl</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2776">
                          <a:lumMod val="20000"/>
                          <a:lumOff val="80000"/>
                        </a:srgbClr>
                      </a:solidFill>
                      <a:prstDash val="solid"/>
                      <a:round/>
                      <a:headEnd type="none" w="med" len="med"/>
                      <a:tailEnd type="none" w="med" len="med"/>
                    </a:lnL>
                    <a:lnR w="12700" cap="flat" cmpd="sng" algn="ctr">
                      <a:solidFill>
                        <a:srgbClr val="002776">
                          <a:lumMod val="20000"/>
                          <a:lumOff val="80000"/>
                        </a:srgbClr>
                      </a:solidFill>
                      <a:prstDash val="solid"/>
                      <a:round/>
                      <a:headEnd type="none" w="med" len="med"/>
                      <a:tailEnd type="none" w="med" len="med"/>
                    </a:lnR>
                    <a:lnT w="12700" cap="flat" cmpd="sng" algn="ctr">
                      <a:solidFill>
                        <a:srgbClr val="002776">
                          <a:lumMod val="20000"/>
                          <a:lumOff val="80000"/>
                        </a:srgbClr>
                      </a:solidFill>
                      <a:prstDash val="solid"/>
                      <a:round/>
                      <a:headEnd type="none" w="med" len="med"/>
                      <a:tailEnd type="none" w="med" len="med"/>
                    </a:lnT>
                    <a:lnB w="12700" cap="flat" cmpd="sng" algn="ctr">
                      <a:solidFill>
                        <a:srgbClr val="002776">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2"/>
          <p:cNvSpPr>
            <a:spLocks noGrp="1"/>
          </p:cNvSpPr>
          <p:nvPr>
            <p:ph type="title"/>
          </p:nvPr>
        </p:nvSpPr>
        <p:spPr>
          <a:xfrm>
            <a:off x="0" y="0"/>
            <a:ext cx="12192000" cy="1143000"/>
          </a:xfrm>
        </p:spPr>
        <p:txBody>
          <a:bodyPr>
            <a:normAutofit/>
          </a:bodyPr>
          <a:lstStyle/>
          <a:p>
            <a:r>
              <a:rPr lang="en-ZA" dirty="0">
                <a:solidFill>
                  <a:prstClr val="white"/>
                </a:solidFill>
                <a:ea typeface="Tahoma" pitchFamily="34" charset="0"/>
              </a:rPr>
              <a:t>2018/19 ANNUAL PERFORMANCE PLAN (PART B – PROGRAMME AND SUB PROGRAMMES)</a:t>
            </a:r>
            <a:endParaRPr lang="en-ZA" b="1" dirty="0">
              <a:solidFill>
                <a:srgbClr val="F79646">
                  <a:lumMod val="50000"/>
                </a:srgbClr>
              </a:solidFill>
              <a:ea typeface="Tahoma" pitchFamily="34" charset="0"/>
            </a:endParaRPr>
          </a:p>
        </p:txBody>
      </p:sp>
    </p:spTree>
    <p:extLst>
      <p:ext uri="{BB962C8B-B14F-4D97-AF65-F5344CB8AC3E}">
        <p14:creationId xmlns:p14="http://schemas.microsoft.com/office/powerpoint/2010/main" val="42396035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599" cy="1066800"/>
          </a:xfrm>
        </p:spPr>
        <p:txBody>
          <a:bodyPr>
            <a:normAutofit/>
          </a:bodyPr>
          <a:lstStyle/>
          <a:p>
            <a:r>
              <a:rPr lang="en-ZA" sz="2600" b="1" dirty="0">
                <a:ea typeface="Tahoma" pitchFamily="34" charset="0"/>
              </a:rPr>
              <a:t>BUDGET ALLOCATION FOR PROGRAMME 6</a:t>
            </a:r>
          </a:p>
        </p:txBody>
      </p:sp>
      <p:sp>
        <p:nvSpPr>
          <p:cNvPr id="2" name="Slide Number Placeholder 1"/>
          <p:cNvSpPr>
            <a:spLocks noGrp="1"/>
          </p:cNvSpPr>
          <p:nvPr>
            <p:ph type="sldNum" sz="quarter" idx="12"/>
          </p:nvPr>
        </p:nvSpPr>
        <p:spPr/>
        <p:txBody>
          <a:bodyPr/>
          <a:lstStyle/>
          <a:p>
            <a:fld id="{6D88B901-4B89-400A-9326-FD413AFBC764}" type="slidenum">
              <a:rPr lang="en-US" smtClean="0">
                <a:solidFill>
                  <a:prstClr val="black">
                    <a:tint val="75000"/>
                  </a:prstClr>
                </a:solidFill>
              </a:rPr>
              <a:pPr/>
              <a:t>76</a:t>
            </a:fld>
            <a:endParaRPr lang="en-US">
              <a:solidFill>
                <a:prstClr val="black">
                  <a:tint val="75000"/>
                </a:prstClr>
              </a:solidFill>
            </a:endParaRPr>
          </a:p>
        </p:txBody>
      </p:sp>
      <p:sp>
        <p:nvSpPr>
          <p:cNvPr id="6" name="TextBox 5"/>
          <p:cNvSpPr txBox="1"/>
          <p:nvPr/>
        </p:nvSpPr>
        <p:spPr>
          <a:xfrm>
            <a:off x="457200" y="4259268"/>
            <a:ext cx="10896600" cy="2462213"/>
          </a:xfrm>
          <a:prstGeom prst="rect">
            <a:avLst/>
          </a:prstGeom>
          <a:noFill/>
        </p:spPr>
        <p:txBody>
          <a:bodyPr wrap="square" rtlCol="0">
            <a:spAutoFit/>
          </a:bodyPr>
          <a:lstStyle/>
          <a:p>
            <a:pPr marL="342900" indent="-342900" algn="just">
              <a:buFont typeface="Arial" panose="020B0604020202020204" pitchFamily="34" charset="0"/>
              <a:buChar char="•"/>
            </a:pPr>
            <a:r>
              <a:rPr lang="en-ZA" sz="1400" dirty="0"/>
              <a:t>The spending focus over the medium-term will be on the implementation of Scheduled Maintenance Programmes, to manage and minimize unscheduled maintenance incidents and to reduce the consumption of municipal </a:t>
            </a:r>
            <a:r>
              <a:rPr lang="en-ZA" sz="1400" dirty="0" smtClean="0"/>
              <a:t>services.</a:t>
            </a:r>
          </a:p>
          <a:p>
            <a:pPr marL="342900" indent="-342900" algn="just">
              <a:buFont typeface="Arial" panose="020B0604020202020204" pitchFamily="34" charset="0"/>
              <a:buChar char="•"/>
            </a:pPr>
            <a:r>
              <a:rPr lang="en-ZA" sz="1400" dirty="0" smtClean="0"/>
              <a:t>The </a:t>
            </a:r>
            <a:r>
              <a:rPr lang="en-ZA" sz="1400" dirty="0"/>
              <a:t>bulk of the expenditure in this programme is for the compensation of employees to appoint various specialists to assist in rebuilding the PMTE technical and professional capacity; perform repair and maintenance and cleaning and </a:t>
            </a:r>
            <a:r>
              <a:rPr lang="en-ZA" sz="1400" dirty="0" smtClean="0"/>
              <a:t>gardening.</a:t>
            </a:r>
          </a:p>
          <a:p>
            <a:pPr marL="342900" indent="-342900" algn="just">
              <a:buFont typeface="Arial" panose="020B0604020202020204" pitchFamily="34" charset="0"/>
              <a:buChar char="•"/>
            </a:pPr>
            <a:r>
              <a:rPr lang="en-ZA" sz="1400" dirty="0" smtClean="0"/>
              <a:t>An </a:t>
            </a:r>
            <a:r>
              <a:rPr lang="en-ZA" sz="1400" dirty="0"/>
              <a:t>MTEF budget of </a:t>
            </a:r>
            <a:r>
              <a:rPr lang="en-ZA" sz="1400" dirty="0" smtClean="0"/>
              <a:t>R7.3 </a:t>
            </a:r>
            <a:r>
              <a:rPr lang="en-ZA" sz="1400" dirty="0"/>
              <a:t>billion will be prioritised to implement scheduled maintenance contracts for prioritised buildings and resolve </a:t>
            </a:r>
            <a:r>
              <a:rPr lang="en-ZA" sz="1400" dirty="0" smtClean="0"/>
              <a:t>unscheduled </a:t>
            </a:r>
            <a:r>
              <a:rPr lang="en-ZA" sz="1400" dirty="0"/>
              <a:t>maintenance incidents within agreed </a:t>
            </a:r>
            <a:r>
              <a:rPr lang="en-ZA" sz="1400" dirty="0" smtClean="0"/>
              <a:t>timeframes.</a:t>
            </a:r>
          </a:p>
          <a:p>
            <a:pPr marL="342900" indent="-342900" algn="just">
              <a:buFont typeface="Arial" panose="020B0604020202020204" pitchFamily="34" charset="0"/>
              <a:buChar char="•"/>
            </a:pPr>
            <a:r>
              <a:rPr lang="en-ZA" sz="1400" dirty="0" smtClean="0"/>
              <a:t>A </a:t>
            </a:r>
            <a:r>
              <a:rPr lang="en-ZA" sz="1400" dirty="0"/>
              <a:t>further </a:t>
            </a:r>
            <a:r>
              <a:rPr lang="en-ZA" sz="1400" dirty="0" smtClean="0"/>
              <a:t>R100 </a:t>
            </a:r>
            <a:r>
              <a:rPr lang="en-ZA" sz="1400" dirty="0"/>
              <a:t>million has been allocated </a:t>
            </a:r>
            <a:r>
              <a:rPr lang="en-ZA" sz="1400" dirty="0" smtClean="0"/>
              <a:t>for </a:t>
            </a:r>
            <a:r>
              <a:rPr lang="en-ZA" sz="1400" dirty="0"/>
              <a:t>the </a:t>
            </a:r>
            <a:r>
              <a:rPr lang="en-ZA" sz="1400" dirty="0" smtClean="0"/>
              <a:t>2018/19 </a:t>
            </a:r>
            <a:r>
              <a:rPr lang="en-ZA" sz="1400" dirty="0"/>
              <a:t>financial year against the Turnaround Programme for </a:t>
            </a:r>
            <a:r>
              <a:rPr lang="en-ZA" sz="1400" dirty="0" smtClean="0"/>
              <a:t>the componentisation of the IAR to determine the accurate condition of each property and the subsequent maintenance strategy required to uplift the condition of the portfolio to an appropriate level. </a:t>
            </a:r>
          </a:p>
          <a:p>
            <a:pPr marL="342900" indent="-342900" algn="just">
              <a:buFont typeface="Arial" panose="020B0604020202020204" pitchFamily="34" charset="0"/>
              <a:buChar char="•"/>
            </a:pPr>
            <a:r>
              <a:rPr lang="en-ZA" sz="1400" dirty="0" smtClean="0"/>
              <a:t>This strategy will be processed through the User Charges Model which will determine the appropriate tariff to be charged to user departments in the PMTE’s quest towards achieving financial sustainability</a:t>
            </a:r>
            <a:endParaRPr lang="en-ZA" sz="1600" dirty="0" smtClean="0"/>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2574658152"/>
              </p:ext>
            </p:extLst>
          </p:nvPr>
        </p:nvGraphicFramePr>
        <p:xfrm>
          <a:off x="457199" y="1219200"/>
          <a:ext cx="10896601" cy="2971797"/>
        </p:xfrm>
        <a:graphic>
          <a:graphicData uri="http://schemas.openxmlformats.org/drawingml/2006/table">
            <a:tbl>
              <a:tblPr firstRow="1" bandRow="1">
                <a:tableStyleId>{5C22544A-7EE6-4342-B048-85BDC9FD1C3A}</a:tableStyleId>
              </a:tblPr>
              <a:tblGrid>
                <a:gridCol w="6226630"/>
                <a:gridCol w="1556657"/>
                <a:gridCol w="1556657"/>
                <a:gridCol w="1556657"/>
              </a:tblGrid>
              <a:tr h="2944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dirty="0" smtClean="0"/>
                        <a:t>Facilities Management Services</a:t>
                      </a:r>
                      <a:endParaRPr lang="en-US" sz="1600" b="1" i="0" u="none" strike="noStrike" dirty="0" smtClean="0">
                        <a:solidFill>
                          <a:srgbClr val="000000"/>
                        </a:solidFill>
                        <a:effectLst/>
                        <a:latin typeface="Calibri" pitchFamily="34" charset="0"/>
                      </a:endParaRPr>
                    </a:p>
                  </a:txBody>
                  <a:tcPr marL="4881" marR="4881" marT="4881" marB="0"/>
                </a:tc>
                <a:tc>
                  <a:txBody>
                    <a:bodyPr/>
                    <a:lstStyle/>
                    <a:p>
                      <a:pPr algn="ctr" fontAlgn="t"/>
                      <a:r>
                        <a:rPr lang="en-US" sz="1600" u="none" strike="noStrike" dirty="0">
                          <a:effectLst/>
                        </a:rPr>
                        <a:t> </a:t>
                      </a:r>
                      <a:r>
                        <a:rPr lang="en-US" sz="1600" u="none" strike="noStrike" dirty="0" smtClean="0">
                          <a:effectLst/>
                        </a:rPr>
                        <a:t>2018/19 </a:t>
                      </a:r>
                      <a:endParaRPr lang="en-US" sz="1600" b="1" i="0" u="none" strike="noStrike" dirty="0">
                        <a:solidFill>
                          <a:srgbClr val="000000"/>
                        </a:solidFill>
                        <a:effectLst/>
                        <a:latin typeface="Calibri" pitchFamily="34" charset="0"/>
                      </a:endParaRPr>
                    </a:p>
                  </a:txBody>
                  <a:tcPr marL="4881" marR="4881" marT="4881" marB="0"/>
                </a:tc>
                <a:tc>
                  <a:txBody>
                    <a:bodyPr/>
                    <a:lstStyle/>
                    <a:p>
                      <a:pPr algn="ctr" fontAlgn="t"/>
                      <a:r>
                        <a:rPr lang="en-US" sz="1600" u="none" strike="noStrike" dirty="0">
                          <a:effectLst/>
                        </a:rPr>
                        <a:t> </a:t>
                      </a:r>
                      <a:r>
                        <a:rPr lang="en-US" sz="1600" u="none" strike="noStrike" dirty="0" smtClean="0">
                          <a:effectLst/>
                        </a:rPr>
                        <a:t>2019/20 </a:t>
                      </a:r>
                      <a:endParaRPr lang="en-US" sz="1600" b="1" i="0" u="none" strike="noStrike" dirty="0">
                        <a:solidFill>
                          <a:srgbClr val="000000"/>
                        </a:solidFill>
                        <a:effectLst/>
                        <a:latin typeface="Calibri" pitchFamily="34" charset="0"/>
                      </a:endParaRPr>
                    </a:p>
                  </a:txBody>
                  <a:tcPr marL="4881" marR="4881" marT="4881" marB="0"/>
                </a:tc>
                <a:tc>
                  <a:txBody>
                    <a:bodyPr/>
                    <a:lstStyle/>
                    <a:p>
                      <a:pPr algn="ctr" fontAlgn="t"/>
                      <a:r>
                        <a:rPr lang="en-ZA" sz="1600" u="none" strike="noStrike" dirty="0" smtClean="0">
                          <a:effectLst/>
                        </a:rPr>
                        <a:t>2020/21</a:t>
                      </a:r>
                      <a:endParaRPr lang="en-US" sz="1600" b="1" i="0" u="none" strike="noStrike" dirty="0">
                        <a:solidFill>
                          <a:srgbClr val="000000"/>
                        </a:solidFill>
                        <a:effectLst/>
                        <a:latin typeface="Calibri" pitchFamily="34" charset="0"/>
                      </a:endParaRPr>
                    </a:p>
                  </a:txBody>
                  <a:tcPr marL="4881" marR="4881" marT="4881" marB="0"/>
                </a:tc>
              </a:tr>
              <a:tr h="296458">
                <a:tc>
                  <a:txBody>
                    <a:bodyPr/>
                    <a:lstStyle/>
                    <a:p>
                      <a:pPr algn="l" fontAlgn="t"/>
                      <a:endParaRPr lang="en-US" sz="1600" b="0" i="0" u="none" strike="noStrike" dirty="0">
                        <a:solidFill>
                          <a:srgbClr val="000000"/>
                        </a:solidFill>
                        <a:effectLst/>
                        <a:latin typeface="Calibri" pitchFamily="34" charset="0"/>
                      </a:endParaRPr>
                    </a:p>
                  </a:txBody>
                  <a:tcPr marL="4881" marR="4881" marT="4881"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Calibri" pitchFamily="34" charset="0"/>
                      </a:endParaRPr>
                    </a:p>
                  </a:txBody>
                  <a:tcPr marL="5089" marR="5089" marT="5089" marB="0"/>
                </a:tc>
                <a:tc>
                  <a:txBody>
                    <a:bodyPr/>
                    <a:lstStyle/>
                    <a:p>
                      <a:pPr algn="ctr" fontAlgn="t"/>
                      <a:r>
                        <a:rPr lang="en-US" sz="1600" b="1" u="none" strike="noStrike" dirty="0">
                          <a:effectLst/>
                        </a:rPr>
                        <a:t> R'000 </a:t>
                      </a:r>
                      <a:endParaRPr lang="en-US" sz="1600" b="1" i="0" u="none" strike="noStrike" dirty="0">
                        <a:solidFill>
                          <a:srgbClr val="000000"/>
                        </a:solidFill>
                        <a:effectLst/>
                        <a:latin typeface="Calibri" pitchFamily="34" charset="0"/>
                      </a:endParaRPr>
                    </a:p>
                  </a:txBody>
                  <a:tcPr marL="5089" marR="5089" marT="5089"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smtClean="0">
                          <a:effectLst/>
                        </a:rPr>
                        <a:t> R'000 </a:t>
                      </a:r>
                      <a:endParaRPr lang="en-US" sz="1600" b="1" i="0" u="none" strike="noStrike" dirty="0" smtClean="0">
                        <a:solidFill>
                          <a:srgbClr val="000000"/>
                        </a:solidFill>
                        <a:effectLst/>
                        <a:latin typeface="Calibri" pitchFamily="34" charset="0"/>
                      </a:endParaRPr>
                    </a:p>
                  </a:txBody>
                  <a:tcPr marL="5089" marR="5089" marT="5089" marB="0"/>
                </a:tc>
              </a:tr>
              <a:tr h="294475">
                <a:tc>
                  <a:txBody>
                    <a:bodyPr/>
                    <a:lstStyle/>
                    <a:p>
                      <a:pPr algn="l" fontAlgn="t"/>
                      <a:r>
                        <a:rPr lang="en-ZA" sz="1600" u="none" strike="noStrike" dirty="0" smtClean="0">
                          <a:solidFill>
                            <a:schemeClr val="tx1"/>
                          </a:solidFill>
                          <a:effectLst/>
                        </a:rPr>
                        <a:t>Compensation</a:t>
                      </a:r>
                      <a:r>
                        <a:rPr lang="en-ZA" sz="1600" u="none" strike="noStrike" baseline="0" dirty="0" smtClean="0">
                          <a:solidFill>
                            <a:schemeClr val="tx1"/>
                          </a:solidFill>
                          <a:effectLst/>
                        </a:rPr>
                        <a:t> of employees</a:t>
                      </a:r>
                      <a:endParaRPr lang="en-US" sz="1600" b="0" i="0" u="none" strike="noStrike" dirty="0">
                        <a:solidFill>
                          <a:schemeClr val="tx1"/>
                        </a:solidFill>
                        <a:effectLst/>
                        <a:latin typeface="Calibri" pitchFamily="34" charset="0"/>
                      </a:endParaRPr>
                    </a:p>
                  </a:txBody>
                  <a:tcPr marL="4881" marR="4881" marT="4881" marB="0"/>
                </a:tc>
                <a:tc>
                  <a:txBody>
                    <a:bodyPr/>
                    <a:lstStyle/>
                    <a:p>
                      <a:pPr marL="0" algn="r" defTabSz="914400" rtl="0" eaLnBrk="1" fontAlgn="t" latinLnBrk="0" hangingPunct="1"/>
                      <a:r>
                        <a:rPr lang="en-ZA" sz="1600" b="0" i="0" u="none" strike="noStrike" kern="1200" dirty="0" smtClean="0">
                          <a:solidFill>
                            <a:schemeClr val="tx1"/>
                          </a:solidFill>
                          <a:effectLst/>
                          <a:latin typeface="+mn-lt"/>
                          <a:ea typeface="+mn-ea"/>
                          <a:cs typeface="+mn-cs"/>
                        </a:rPr>
                        <a:t>216,656</a:t>
                      </a:r>
                      <a:endParaRPr lang="en-US" sz="16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b="0" i="0" u="none" strike="noStrike" kern="1200" dirty="0" smtClean="0">
                          <a:solidFill>
                            <a:schemeClr val="tx1"/>
                          </a:solidFill>
                          <a:effectLst/>
                          <a:latin typeface="+mn-lt"/>
                          <a:ea typeface="+mn-ea"/>
                          <a:cs typeface="+mn-cs"/>
                        </a:rPr>
                        <a:t>230,955</a:t>
                      </a:r>
                      <a:endParaRPr lang="en-US" sz="16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b="0" i="0" u="none" strike="noStrike" kern="1200" dirty="0" smtClean="0">
                          <a:solidFill>
                            <a:schemeClr val="tx1"/>
                          </a:solidFill>
                          <a:effectLst/>
                          <a:latin typeface="+mn-lt"/>
                          <a:ea typeface="+mn-ea"/>
                          <a:cs typeface="+mn-cs"/>
                        </a:rPr>
                        <a:t>245,967</a:t>
                      </a:r>
                      <a:endParaRPr lang="en-US" sz="1600" b="0" i="0" u="none" strike="noStrike" kern="1200" dirty="0">
                        <a:solidFill>
                          <a:schemeClr val="tx1"/>
                        </a:solidFill>
                        <a:effectLst/>
                        <a:latin typeface="Calibri" pitchFamily="34" charset="0"/>
                        <a:ea typeface="+mn-ea"/>
                        <a:cs typeface="+mn-cs"/>
                      </a:endParaRPr>
                    </a:p>
                  </a:txBody>
                  <a:tcPr marL="0" marR="0" marT="0" marB="0"/>
                </a:tc>
              </a:tr>
              <a:tr h="294475">
                <a:tc>
                  <a:txBody>
                    <a:bodyPr/>
                    <a:lstStyle/>
                    <a:p>
                      <a:pPr algn="l" fontAlgn="t"/>
                      <a:r>
                        <a:rPr lang="en-ZA" sz="1600" u="none" strike="noStrike" dirty="0" smtClean="0">
                          <a:solidFill>
                            <a:schemeClr val="tx1"/>
                          </a:solidFill>
                          <a:effectLst/>
                        </a:rPr>
                        <a:t>Admin goods and services</a:t>
                      </a:r>
                      <a:endParaRPr lang="en-US" sz="1600" b="0" i="0" u="none" strike="noStrike" dirty="0">
                        <a:solidFill>
                          <a:schemeClr val="tx1"/>
                        </a:solidFill>
                        <a:effectLst/>
                        <a:latin typeface="Calibri" pitchFamily="34" charset="0"/>
                      </a:endParaRPr>
                    </a:p>
                  </a:txBody>
                  <a:tcPr marL="4881" marR="4881" marT="4881" marB="0"/>
                </a:tc>
                <a:tc>
                  <a:txBody>
                    <a:bodyPr/>
                    <a:lstStyle/>
                    <a:p>
                      <a:pPr marL="0" algn="r" defTabSz="914400" rtl="0" eaLnBrk="1" fontAlgn="t" latinLnBrk="0" hangingPunct="1"/>
                      <a:r>
                        <a:rPr lang="en-ZA" sz="1600" b="0" i="0" u="none" strike="noStrike" kern="1200" dirty="0" smtClean="0">
                          <a:solidFill>
                            <a:schemeClr val="tx1"/>
                          </a:solidFill>
                          <a:effectLst/>
                          <a:latin typeface="+mn-lt"/>
                          <a:ea typeface="+mn-ea"/>
                          <a:cs typeface="+mn-cs"/>
                        </a:rPr>
                        <a:t>31,583</a:t>
                      </a:r>
                      <a:endParaRPr lang="en-US" sz="16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u="none" strike="noStrike" kern="1200" dirty="0" smtClean="0">
                          <a:solidFill>
                            <a:schemeClr val="tx1"/>
                          </a:solidFill>
                          <a:effectLst/>
                        </a:rPr>
                        <a:t>33,733</a:t>
                      </a:r>
                      <a:endParaRPr lang="en-US" sz="16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u="none" strike="noStrike" kern="1200" dirty="0" smtClean="0">
                          <a:solidFill>
                            <a:schemeClr val="tx1"/>
                          </a:solidFill>
                          <a:effectLst/>
                        </a:rPr>
                        <a:t>35,555</a:t>
                      </a:r>
                      <a:endParaRPr lang="en-US" sz="1600" b="0" i="0" u="none" strike="noStrike" kern="1200" dirty="0">
                        <a:solidFill>
                          <a:schemeClr val="tx1"/>
                        </a:solidFill>
                        <a:effectLst/>
                        <a:latin typeface="Calibri" pitchFamily="34" charset="0"/>
                        <a:ea typeface="+mn-ea"/>
                        <a:cs typeface="+mn-cs"/>
                      </a:endParaRPr>
                    </a:p>
                  </a:txBody>
                  <a:tcPr marL="0" marR="0" marT="0" marB="0"/>
                </a:tc>
              </a:tr>
              <a:tr h="300741">
                <a:tc>
                  <a:txBody>
                    <a:bodyPr/>
                    <a:lstStyle/>
                    <a:p>
                      <a:pPr algn="l" fontAlgn="b"/>
                      <a:r>
                        <a:rPr lang="en-ZA" sz="1600" u="none" strike="noStrike" kern="1200" dirty="0" smtClean="0">
                          <a:solidFill>
                            <a:schemeClr val="tx1"/>
                          </a:solidFill>
                          <a:effectLst/>
                        </a:rPr>
                        <a:t>Turnaround</a:t>
                      </a:r>
                      <a:endParaRPr lang="en-US" sz="1600" b="0" i="0" u="none" strike="noStrike" kern="1200" dirty="0">
                        <a:solidFill>
                          <a:schemeClr val="tx1"/>
                        </a:solidFill>
                        <a:effectLst/>
                        <a:latin typeface="Calibri" pitchFamily="34" charset="0"/>
                        <a:ea typeface="+mn-ea"/>
                        <a:cs typeface="+mn-cs"/>
                      </a:endParaRPr>
                    </a:p>
                  </a:txBody>
                  <a:tcPr marL="9525" marR="9525" marT="9525" marB="0" anchor="b"/>
                </a:tc>
                <a:tc>
                  <a:txBody>
                    <a:bodyPr/>
                    <a:lstStyle/>
                    <a:p>
                      <a:pPr marL="0" algn="r" defTabSz="914400" rtl="0" eaLnBrk="1" fontAlgn="t" latinLnBrk="0" hangingPunct="1"/>
                      <a:r>
                        <a:rPr lang="en-ZA" sz="1600" b="0" i="0" u="none" strike="noStrike" kern="1200" dirty="0" smtClean="0">
                          <a:solidFill>
                            <a:schemeClr val="tx1"/>
                          </a:solidFill>
                          <a:effectLst/>
                          <a:latin typeface="+mn-lt"/>
                          <a:ea typeface="+mn-ea"/>
                          <a:cs typeface="+mn-cs"/>
                        </a:rPr>
                        <a:t>100,000</a:t>
                      </a:r>
                      <a:endParaRPr lang="en-US" sz="16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US" sz="1600" b="0" i="0" u="none" strike="noStrike" kern="1200" dirty="0" smtClean="0">
                          <a:solidFill>
                            <a:schemeClr val="tx1"/>
                          </a:solidFill>
                          <a:effectLst/>
                          <a:latin typeface="Calibri" pitchFamily="34" charset="0"/>
                          <a:ea typeface="+mn-ea"/>
                          <a:cs typeface="+mn-cs"/>
                        </a:rPr>
                        <a:t>-</a:t>
                      </a:r>
                      <a:endParaRPr lang="en-US" sz="1600" b="0" i="0" u="none" strike="noStrike" kern="1200" dirty="0">
                        <a:solidFill>
                          <a:schemeClr val="tx1"/>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US" sz="1600" b="0" i="0" u="none" strike="noStrike" kern="1200" dirty="0" smtClean="0">
                          <a:solidFill>
                            <a:schemeClr val="tx1"/>
                          </a:solidFill>
                          <a:effectLst/>
                          <a:latin typeface="Calibri" pitchFamily="34" charset="0"/>
                          <a:ea typeface="+mn-ea"/>
                          <a:cs typeface="+mn-cs"/>
                        </a:rPr>
                        <a:t>-</a:t>
                      </a:r>
                      <a:endParaRPr lang="en-US" sz="1600" b="0" i="0" u="none" strike="noStrike" kern="1200" dirty="0">
                        <a:solidFill>
                          <a:schemeClr val="tx1"/>
                        </a:solidFill>
                        <a:effectLst/>
                        <a:latin typeface="Calibri" pitchFamily="34" charset="0"/>
                        <a:ea typeface="+mn-ea"/>
                        <a:cs typeface="+mn-cs"/>
                      </a:endParaRPr>
                    </a:p>
                  </a:txBody>
                  <a:tcPr marL="0" marR="0" marT="0" marB="0"/>
                </a:tc>
              </a:tr>
              <a:tr h="300741">
                <a:tc>
                  <a:txBody>
                    <a:bodyPr/>
                    <a:lstStyle/>
                    <a:p>
                      <a:pPr algn="l" fontAlgn="b"/>
                      <a:r>
                        <a:rPr lang="en-ZA" sz="1600" u="none" strike="noStrike" kern="1200" dirty="0" smtClean="0">
                          <a:effectLst/>
                        </a:rPr>
                        <a:t>Cleaning and</a:t>
                      </a:r>
                      <a:r>
                        <a:rPr lang="en-ZA" sz="1600" u="none" strike="noStrike" kern="1200" baseline="0" dirty="0" smtClean="0">
                          <a:effectLst/>
                        </a:rPr>
                        <a:t> Gardening</a:t>
                      </a:r>
                      <a:endParaRPr lang="en-US" sz="1600" b="0" i="0" u="none" strike="noStrike" kern="1200" dirty="0">
                        <a:solidFill>
                          <a:srgbClr val="000000"/>
                        </a:solidFill>
                        <a:effectLst/>
                        <a:latin typeface="Calibri" pitchFamily="34" charset="0"/>
                        <a:ea typeface="+mn-ea"/>
                        <a:cs typeface="+mn-cs"/>
                      </a:endParaRPr>
                    </a:p>
                  </a:txBody>
                  <a:tcPr marL="9525" marR="9525" marT="9525" marB="0" anchor="b"/>
                </a:tc>
                <a:tc>
                  <a:txBody>
                    <a:bodyPr/>
                    <a:lstStyle/>
                    <a:p>
                      <a:pPr marL="0" algn="r" defTabSz="914400" rtl="0" eaLnBrk="1" fontAlgn="t" latinLnBrk="0" hangingPunct="1"/>
                      <a:r>
                        <a:rPr lang="en-ZA" sz="1600" u="none" strike="noStrike" kern="1200" dirty="0" smtClean="0">
                          <a:effectLst/>
                        </a:rPr>
                        <a:t>292,229</a:t>
                      </a:r>
                      <a:endParaRPr lang="en-US" sz="16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b="0" i="0" u="none" strike="noStrike" kern="1200" dirty="0" smtClean="0">
                          <a:solidFill>
                            <a:schemeClr val="dk1"/>
                          </a:solidFill>
                          <a:effectLst/>
                          <a:latin typeface="+mn-lt"/>
                          <a:ea typeface="+mn-ea"/>
                          <a:cs typeface="+mn-cs"/>
                        </a:rPr>
                        <a:t>308,594</a:t>
                      </a:r>
                      <a:endParaRPr lang="en-US" sz="16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b="0" i="0" u="none" strike="noStrike" kern="1200" dirty="0" smtClean="0">
                          <a:solidFill>
                            <a:schemeClr val="dk1"/>
                          </a:solidFill>
                          <a:effectLst/>
                          <a:latin typeface="+mn-lt"/>
                          <a:ea typeface="+mn-ea"/>
                          <a:cs typeface="+mn-cs"/>
                        </a:rPr>
                        <a:t>325,566</a:t>
                      </a:r>
                      <a:endParaRPr lang="en-US" sz="1600" b="0" i="0" u="none" strike="noStrike" kern="1200" dirty="0">
                        <a:solidFill>
                          <a:srgbClr val="000000"/>
                        </a:solidFill>
                        <a:effectLst/>
                        <a:latin typeface="Calibri" pitchFamily="34" charset="0"/>
                        <a:ea typeface="+mn-ea"/>
                        <a:cs typeface="+mn-cs"/>
                      </a:endParaRPr>
                    </a:p>
                  </a:txBody>
                  <a:tcPr marL="0" marR="0" marT="0" marB="0"/>
                </a:tc>
              </a:tr>
              <a:tr h="300741">
                <a:tc>
                  <a:txBody>
                    <a:bodyPr/>
                    <a:lstStyle/>
                    <a:p>
                      <a:pPr algn="l" fontAlgn="b"/>
                      <a:r>
                        <a:rPr lang="en-ZA" sz="1600" u="none" strike="noStrike" kern="1200" dirty="0" smtClean="0">
                          <a:effectLst/>
                        </a:rPr>
                        <a:t>Repairs</a:t>
                      </a:r>
                      <a:endParaRPr lang="en-US" sz="1600" b="0" i="0" u="none" strike="noStrike" kern="1200" dirty="0">
                        <a:solidFill>
                          <a:srgbClr val="000000"/>
                        </a:solidFill>
                        <a:effectLst/>
                        <a:latin typeface="Calibri" pitchFamily="34" charset="0"/>
                        <a:ea typeface="+mn-ea"/>
                        <a:cs typeface="+mn-cs"/>
                      </a:endParaRPr>
                    </a:p>
                  </a:txBody>
                  <a:tcPr marL="9525" marR="9525" marT="9525" marB="0" anchor="b"/>
                </a:tc>
                <a:tc>
                  <a:txBody>
                    <a:bodyPr/>
                    <a:lstStyle/>
                    <a:p>
                      <a:pPr marL="0" algn="r" defTabSz="914400" rtl="0" eaLnBrk="1" fontAlgn="t" latinLnBrk="0" hangingPunct="1"/>
                      <a:r>
                        <a:rPr lang="en-ZA" sz="1600" u="none" strike="noStrike" kern="1200" dirty="0" smtClean="0">
                          <a:effectLst/>
                        </a:rPr>
                        <a:t>1,267,844</a:t>
                      </a:r>
                      <a:endParaRPr lang="en-US" sz="16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u="none" strike="noStrike" kern="1200" dirty="0" smtClean="0">
                          <a:effectLst/>
                        </a:rPr>
                        <a:t>1,001,696</a:t>
                      </a:r>
                      <a:endParaRPr lang="en-US" sz="16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u="none" strike="noStrike" kern="1200" dirty="0" smtClean="0">
                          <a:effectLst/>
                        </a:rPr>
                        <a:t>1,056,790</a:t>
                      </a:r>
                      <a:endParaRPr lang="en-US" sz="1600" b="0" i="0" u="none" strike="noStrike" kern="1200" dirty="0">
                        <a:solidFill>
                          <a:srgbClr val="000000"/>
                        </a:solidFill>
                        <a:effectLst/>
                        <a:latin typeface="Calibri" pitchFamily="34" charset="0"/>
                        <a:ea typeface="+mn-ea"/>
                        <a:cs typeface="+mn-cs"/>
                      </a:endParaRPr>
                    </a:p>
                  </a:txBody>
                  <a:tcPr marL="0" marR="0" marT="0" marB="0"/>
                </a:tc>
              </a:tr>
              <a:tr h="300741">
                <a:tc>
                  <a:txBody>
                    <a:bodyPr/>
                    <a:lstStyle/>
                    <a:p>
                      <a:pPr algn="l" fontAlgn="b"/>
                      <a:r>
                        <a:rPr lang="en-ZA" sz="1600" u="none" strike="noStrike" kern="1200" dirty="0" smtClean="0">
                          <a:effectLst/>
                        </a:rPr>
                        <a:t>Maintenance</a:t>
                      </a:r>
                      <a:endParaRPr lang="en-US" sz="1600" b="0" i="0" u="none" strike="noStrike" kern="1200" dirty="0">
                        <a:solidFill>
                          <a:srgbClr val="000000"/>
                        </a:solidFill>
                        <a:effectLst/>
                        <a:latin typeface="Calibri" pitchFamily="34" charset="0"/>
                        <a:ea typeface="+mn-ea"/>
                        <a:cs typeface="+mn-cs"/>
                      </a:endParaRPr>
                    </a:p>
                  </a:txBody>
                  <a:tcPr marL="9525" marR="9525" marT="9525" marB="0" anchor="b"/>
                </a:tc>
                <a:tc>
                  <a:txBody>
                    <a:bodyPr/>
                    <a:lstStyle/>
                    <a:p>
                      <a:pPr marL="0" algn="r" defTabSz="914400" rtl="0" eaLnBrk="1" fontAlgn="t" latinLnBrk="0" hangingPunct="1"/>
                      <a:r>
                        <a:rPr lang="en-ZA" sz="1600" b="0" i="0" u="none" strike="noStrike" kern="1200" dirty="0" smtClean="0">
                          <a:solidFill>
                            <a:schemeClr val="dk1"/>
                          </a:solidFill>
                          <a:effectLst/>
                          <a:latin typeface="+mn-lt"/>
                          <a:ea typeface="+mn-ea"/>
                          <a:cs typeface="+mn-cs"/>
                        </a:rPr>
                        <a:t>1,361,252</a:t>
                      </a:r>
                      <a:endParaRPr lang="en-US" sz="16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b="0" i="0" u="none" strike="noStrike" kern="1200" dirty="0" smtClean="0">
                          <a:solidFill>
                            <a:schemeClr val="dk1"/>
                          </a:solidFill>
                          <a:effectLst/>
                          <a:latin typeface="+mn-lt"/>
                          <a:ea typeface="+mn-ea"/>
                          <a:cs typeface="+mn-cs"/>
                        </a:rPr>
                        <a:t>1,437,482</a:t>
                      </a:r>
                      <a:endParaRPr lang="en-US" sz="1600" b="0" i="0" u="none" strike="noStrike" kern="1200" dirty="0">
                        <a:solidFill>
                          <a:srgbClr val="000000"/>
                        </a:solidFill>
                        <a:effectLst/>
                        <a:latin typeface="Calibri" pitchFamily="34" charset="0"/>
                        <a:ea typeface="+mn-ea"/>
                        <a:cs typeface="+mn-cs"/>
                      </a:endParaRPr>
                    </a:p>
                  </a:txBody>
                  <a:tcPr marL="0" marR="0" marT="0" marB="0"/>
                </a:tc>
                <a:tc>
                  <a:txBody>
                    <a:bodyPr/>
                    <a:lstStyle/>
                    <a:p>
                      <a:pPr marL="0" algn="r" defTabSz="914400" rtl="0" eaLnBrk="1" fontAlgn="t" latinLnBrk="0" hangingPunct="1"/>
                      <a:r>
                        <a:rPr lang="en-ZA" sz="1600" u="none" strike="noStrike" kern="1200" dirty="0" smtClean="0">
                          <a:effectLst/>
                        </a:rPr>
                        <a:t>1,516,543</a:t>
                      </a:r>
                      <a:endParaRPr lang="en-US" sz="1600" b="0" i="0" u="none" strike="noStrike" kern="1200" dirty="0">
                        <a:solidFill>
                          <a:srgbClr val="000000"/>
                        </a:solidFill>
                        <a:effectLst/>
                        <a:latin typeface="Calibri" pitchFamily="34" charset="0"/>
                        <a:ea typeface="+mn-ea"/>
                        <a:cs typeface="+mn-cs"/>
                      </a:endParaRPr>
                    </a:p>
                  </a:txBody>
                  <a:tcPr marL="0" marR="0" marT="0" marB="0"/>
                </a:tc>
              </a:tr>
              <a:tr h="294475">
                <a:tc>
                  <a:txBody>
                    <a:bodyPr/>
                    <a:lstStyle/>
                    <a:p>
                      <a:pPr algn="l" fontAlgn="t"/>
                      <a:endParaRPr lang="en-US" sz="16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6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6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c>
                  <a:txBody>
                    <a:bodyPr/>
                    <a:lstStyle/>
                    <a:p>
                      <a:pPr algn="r" fontAlgn="t"/>
                      <a:endParaRPr lang="en-US" sz="1600" b="0" i="0" u="none" strike="noStrike" dirty="0">
                        <a:solidFill>
                          <a:srgbClr val="000000"/>
                        </a:solidFill>
                        <a:effectLst/>
                        <a:latin typeface="Calibri" pitchFamily="34" charset="0"/>
                      </a:endParaRPr>
                    </a:p>
                  </a:txBody>
                  <a:tcPr marL="4881" marR="4881" marT="4881" marB="0">
                    <a:lnB w="12700" cap="flat" cmpd="sng" algn="ctr">
                      <a:solidFill>
                        <a:schemeClr val="tx1"/>
                      </a:solidFill>
                      <a:prstDash val="solid"/>
                      <a:round/>
                      <a:headEnd type="none" w="med" len="med"/>
                      <a:tailEnd type="none" w="med" len="med"/>
                    </a:lnB>
                  </a:tcPr>
                </a:tc>
              </a:tr>
              <a:tr h="294475">
                <a:tc>
                  <a:txBody>
                    <a:bodyPr/>
                    <a:lstStyle/>
                    <a:p>
                      <a:pPr algn="l" fontAlgn="t"/>
                      <a:r>
                        <a:rPr lang="en-US" sz="1600" b="1" u="none" strike="noStrike" dirty="0">
                          <a:effectLst/>
                        </a:rPr>
                        <a:t>Total</a:t>
                      </a:r>
                      <a:endParaRPr lang="en-US" sz="1600" b="1" i="0" u="none" strike="noStrike" dirty="0">
                        <a:solidFill>
                          <a:srgbClr val="000000"/>
                        </a:solidFill>
                        <a:effectLst/>
                        <a:latin typeface="Calibri" pitchFamily="34" charset="0"/>
                      </a:endParaRPr>
                    </a:p>
                  </a:txBody>
                  <a:tcPr marL="4881" marR="4881" marT="48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600" b="1" u="none" strike="noStrike" kern="1200" dirty="0" smtClean="0">
                          <a:effectLst/>
                        </a:rPr>
                        <a:t>3,269,564</a:t>
                      </a:r>
                      <a:endParaRPr lang="en-US" sz="16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600" b="1" u="none" strike="noStrike" kern="1200" dirty="0" smtClean="0">
                          <a:effectLst/>
                        </a:rPr>
                        <a:t>3,012,460</a:t>
                      </a:r>
                      <a:endParaRPr lang="en-US" sz="16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ZA" sz="1600" b="1" u="none" strike="noStrike" kern="1200" dirty="0" smtClean="0">
                          <a:effectLst/>
                        </a:rPr>
                        <a:t>3,180,421</a:t>
                      </a:r>
                      <a:endParaRPr lang="en-US" sz="1600" b="1" i="0" u="none" strike="noStrike" kern="1200" dirty="0">
                        <a:solidFill>
                          <a:srgbClr val="000000"/>
                        </a:solidFill>
                        <a:effectLst/>
                        <a:latin typeface="Calibri" pitchFamily="34" charset="0"/>
                        <a:ea typeface="+mn-ea"/>
                        <a:cs typeface="+mn-cs"/>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70588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165601" y="6356356"/>
            <a:ext cx="3860800" cy="365125"/>
          </a:xfrm>
        </p:spPr>
        <p:txBody>
          <a:bodyPr/>
          <a:lstStyle/>
          <a:p>
            <a:r>
              <a:rPr lang="en-US" smtClean="0">
                <a:solidFill>
                  <a:prstClr val="black">
                    <a:tint val="75000"/>
                  </a:prstClr>
                </a:solidFill>
              </a:rPr>
              <a:t>PMTE 2017/18 APP</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77</a:t>
            </a:fld>
            <a:endParaRPr lang="en-US" dirty="0">
              <a:solidFill>
                <a:prstClr val="black">
                  <a:tint val="75000"/>
                </a:prstClr>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1828800"/>
            <a:ext cx="2743200" cy="261610"/>
          </a:xfrm>
          <a:prstGeom prst="rect">
            <a:avLst/>
          </a:prstGeom>
          <a:noFill/>
        </p:spPr>
        <p:txBody>
          <a:bodyPr wrap="square" rtlCol="0">
            <a:spAutoFit/>
          </a:bodyPr>
          <a:lstStyle/>
          <a:p>
            <a:r>
              <a:rPr lang="en-ZA" sz="1100" b="1" dirty="0" smtClean="0">
                <a:solidFill>
                  <a:srgbClr val="F79646">
                    <a:lumMod val="75000"/>
                  </a:srgbClr>
                </a:solidFill>
              </a:rPr>
              <a:t>PROPERTY MANAGEMENT TRADING ENTITY</a:t>
            </a:r>
            <a:endParaRPr lang="en-ZA" sz="1100" b="1" dirty="0">
              <a:solidFill>
                <a:srgbClr val="F79646">
                  <a:lumMod val="75000"/>
                </a:srgbClr>
              </a:solidFill>
            </a:endParaRPr>
          </a:p>
        </p:txBody>
      </p:sp>
      <p:pic>
        <p:nvPicPr>
          <p:cNvPr id="9" name="Picture 8" descr="PMTE PPT cover.png"/>
          <p:cNvPicPr>
            <a:picLocks noChangeAspect="1"/>
          </p:cNvPicPr>
          <p:nvPr/>
        </p:nvPicPr>
        <p:blipFill rotWithShape="1">
          <a:blip r:embed="rId3">
            <a:extLst>
              <a:ext uri="{28A0092B-C50C-407E-A947-70E740481C1C}">
                <a14:useLocalDpi xmlns:a14="http://schemas.microsoft.com/office/drawing/2010/main" val="0"/>
              </a:ext>
            </a:extLst>
          </a:blip>
          <a:srcRect l="8934" r="45625"/>
          <a:stretch/>
        </p:blipFill>
        <p:spPr>
          <a:xfrm>
            <a:off x="6651812" y="28074"/>
            <a:ext cx="5540188" cy="6858000"/>
          </a:xfrm>
          <a:prstGeom prst="rect">
            <a:avLst/>
          </a:prstGeom>
        </p:spPr>
      </p:pic>
      <p:sp>
        <p:nvSpPr>
          <p:cNvPr id="13" name="Rectangle 12"/>
          <p:cNvSpPr/>
          <p:nvPr/>
        </p:nvSpPr>
        <p:spPr>
          <a:xfrm>
            <a:off x="-19050" y="5334000"/>
            <a:ext cx="12192000" cy="1524000"/>
          </a:xfrm>
          <a:prstGeom prst="rect">
            <a:avLst/>
          </a:prstGeom>
          <a:solidFill>
            <a:srgbClr val="525E6D"/>
          </a:solidFill>
          <a:ln>
            <a:solidFill>
              <a:srgbClr val="525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4F81BD">
                  <a:lumMod val="50000"/>
                </a:srgbClr>
              </a:solidFill>
            </a:endParaRPr>
          </a:p>
        </p:txBody>
      </p:sp>
      <p:pic>
        <p:nvPicPr>
          <p:cNvPr id="5" name="Picture 4"/>
          <p:cNvPicPr>
            <a:picLocks noChangeAspect="1"/>
          </p:cNvPicPr>
          <p:nvPr/>
        </p:nvPicPr>
        <p:blipFill>
          <a:blip r:embed="rId4"/>
          <a:stretch>
            <a:fillRect/>
          </a:stretch>
        </p:blipFill>
        <p:spPr>
          <a:xfrm>
            <a:off x="19050" y="2895600"/>
            <a:ext cx="11496968" cy="3106036"/>
          </a:xfrm>
          <a:prstGeom prst="rect">
            <a:avLst/>
          </a:prstGeom>
        </p:spPr>
      </p:pic>
    </p:spTree>
    <p:extLst>
      <p:ext uri="{BB962C8B-B14F-4D97-AF65-F5344CB8AC3E}">
        <p14:creationId xmlns:p14="http://schemas.microsoft.com/office/powerpoint/2010/main" val="15469236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6D88B901-4B89-400A-9326-FD413AFBC764}" type="slidenum">
              <a:rPr lang="en-US" smtClean="0">
                <a:solidFill>
                  <a:prstClr val="black">
                    <a:tint val="75000"/>
                  </a:prstClr>
                </a:solidFill>
              </a:rPr>
              <a:pPr/>
              <a:t>78</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sz="2600" b="1" dirty="0">
                <a:ea typeface="Tahoma" pitchFamily="34" charset="0"/>
              </a:rPr>
              <a:t>LONG TERM INFRASTRUCTURE PLAN</a:t>
            </a:r>
          </a:p>
        </p:txBody>
      </p:sp>
      <p:sp>
        <p:nvSpPr>
          <p:cNvPr id="8" name="TextBox 7"/>
          <p:cNvSpPr txBox="1"/>
          <p:nvPr/>
        </p:nvSpPr>
        <p:spPr>
          <a:xfrm>
            <a:off x="533400" y="1219200"/>
            <a:ext cx="10439400" cy="646331"/>
          </a:xfrm>
          <a:prstGeom prst="rect">
            <a:avLst/>
          </a:prstGeom>
          <a:noFill/>
        </p:spPr>
        <p:txBody>
          <a:bodyPr wrap="square" rtlCol="0">
            <a:spAutoFit/>
          </a:bodyPr>
          <a:lstStyle/>
          <a:p>
            <a:r>
              <a:rPr lang="en-ZA" dirty="0" smtClean="0">
                <a:solidFill>
                  <a:prstClr val="black"/>
                </a:solidFill>
                <a:latin typeface="Arial" panose="020B0604020202020204" pitchFamily="34" charset="0"/>
                <a:cs typeface="Arial" panose="020B0604020202020204" pitchFamily="34" charset="0"/>
              </a:rPr>
              <a:t>New</a:t>
            </a:r>
            <a:r>
              <a:rPr lang="en-ZA" dirty="0">
                <a:solidFill>
                  <a:prstClr val="black"/>
                </a:solidFill>
                <a:latin typeface="Arial" panose="020B0604020202020204" pitchFamily="34" charset="0"/>
                <a:cs typeface="Arial" panose="020B0604020202020204" pitchFamily="34" charset="0"/>
              </a:rPr>
              <a:t>, replacement, upgrades and additions</a:t>
            </a:r>
          </a:p>
          <a:p>
            <a:endParaRPr lang="en-ZA"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29448102"/>
              </p:ext>
            </p:extLst>
          </p:nvPr>
        </p:nvGraphicFramePr>
        <p:xfrm>
          <a:off x="533400" y="1600200"/>
          <a:ext cx="11277600" cy="4800600"/>
        </p:xfrm>
        <a:graphic>
          <a:graphicData uri="http://schemas.openxmlformats.org/drawingml/2006/table">
            <a:tbl>
              <a:tblPr firstRow="1" firstCol="1" bandRow="1">
                <a:tableStyleId>{5C22544A-7EE6-4342-B048-85BDC9FD1C3A}</a:tableStyleId>
              </a:tblPr>
              <a:tblGrid>
                <a:gridCol w="2630686"/>
                <a:gridCol w="1921034"/>
                <a:gridCol w="2241960"/>
                <a:gridCol w="2241960"/>
                <a:gridCol w="2241960"/>
              </a:tblGrid>
              <a:tr h="488424">
                <a:tc rowSpan="2">
                  <a:txBody>
                    <a:bodyPr/>
                    <a:lstStyle/>
                    <a:p>
                      <a:pPr algn="ctr">
                        <a:lnSpc>
                          <a:spcPct val="107000"/>
                        </a:lnSpc>
                        <a:spcAft>
                          <a:spcPts val="0"/>
                        </a:spcAft>
                      </a:pPr>
                      <a:r>
                        <a:rPr lang="en-ZA" sz="1800" dirty="0">
                          <a:solidFill>
                            <a:schemeClr val="bg1"/>
                          </a:solidFill>
                          <a:effectLst/>
                          <a:latin typeface="Arial" panose="020B0604020202020204" pitchFamily="34" charset="0"/>
                          <a:cs typeface="Arial" panose="020B0604020202020204" pitchFamily="34" charset="0"/>
                        </a:rPr>
                        <a:t>Infrastructure Programme</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0"/>
                        </a:spcAft>
                      </a:pPr>
                      <a:r>
                        <a:rPr lang="en-ZA" sz="1800" dirty="0">
                          <a:solidFill>
                            <a:schemeClr val="bg1"/>
                          </a:solidFill>
                          <a:effectLst/>
                          <a:latin typeface="Arial" panose="020B0604020202020204" pitchFamily="34" charset="0"/>
                          <a:cs typeface="Arial" panose="020B0604020202020204" pitchFamily="34" charset="0"/>
                        </a:rPr>
                        <a:t>Number of projects</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07000"/>
                        </a:lnSpc>
                        <a:spcAft>
                          <a:spcPts val="0"/>
                        </a:spcAft>
                      </a:pPr>
                      <a:r>
                        <a:rPr lang="en-ZA" sz="1800" dirty="0">
                          <a:solidFill>
                            <a:schemeClr val="bg1"/>
                          </a:solidFill>
                          <a:effectLst/>
                          <a:latin typeface="Arial" panose="020B0604020202020204" pitchFamily="34" charset="0"/>
                          <a:cs typeface="Arial" panose="020B0604020202020204" pitchFamily="34" charset="0"/>
                        </a:rPr>
                        <a:t>Medium Term Estimates </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r>
              <a:tr h="701204">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800" b="1" dirty="0">
                          <a:solidFill>
                            <a:schemeClr val="tx1"/>
                          </a:solidFill>
                          <a:effectLst/>
                          <a:latin typeface="Arial" panose="020B0604020202020204" pitchFamily="34" charset="0"/>
                          <a:cs typeface="Arial" panose="020B0604020202020204" pitchFamily="34" charset="0"/>
                        </a:rPr>
                        <a:t>2018/19</a:t>
                      </a: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800" b="1" dirty="0">
                          <a:solidFill>
                            <a:schemeClr val="tx1"/>
                          </a:solidFill>
                          <a:effectLst/>
                          <a:latin typeface="Arial" panose="020B0604020202020204" pitchFamily="34" charset="0"/>
                          <a:cs typeface="Arial" panose="020B0604020202020204" pitchFamily="34" charset="0"/>
                        </a:rPr>
                        <a:t>2019/20</a:t>
                      </a: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800" b="1" dirty="0">
                          <a:solidFill>
                            <a:schemeClr val="tx1"/>
                          </a:solidFill>
                          <a:effectLst/>
                          <a:latin typeface="Arial" panose="020B0604020202020204" pitchFamily="34" charset="0"/>
                          <a:cs typeface="Arial" panose="020B0604020202020204" pitchFamily="34" charset="0"/>
                        </a:rPr>
                        <a:t>2020/21</a:t>
                      </a: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6167">
                <a:tc>
                  <a:txBody>
                    <a:bodyPr/>
                    <a:lstStyle/>
                    <a:p>
                      <a:pPr>
                        <a:lnSpc>
                          <a:spcPct val="107000"/>
                        </a:lnSpc>
                        <a:spcBef>
                          <a:spcPts val="300"/>
                        </a:spcBef>
                        <a:spcAft>
                          <a:spcPts val="300"/>
                        </a:spcAft>
                      </a:pPr>
                      <a:r>
                        <a:rPr lang="en-ZA" sz="1800">
                          <a:solidFill>
                            <a:schemeClr val="bg1"/>
                          </a:solidFill>
                          <a:effectLst/>
                          <a:latin typeface="Arial" panose="020B0604020202020204" pitchFamily="34" charset="0"/>
                          <a:cs typeface="Arial" panose="020B0604020202020204" pitchFamily="34" charset="0"/>
                        </a:rPr>
                        <a:t>Departmental</a:t>
                      </a:r>
                      <a:endParaRPr lang="en-ZA"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33</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180 560 000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190 671 000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201 158 000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6167">
                <a:tc>
                  <a:txBody>
                    <a:bodyPr/>
                    <a:lstStyle/>
                    <a:p>
                      <a:pPr>
                        <a:lnSpc>
                          <a:spcPct val="107000"/>
                        </a:lnSpc>
                        <a:spcBef>
                          <a:spcPts val="300"/>
                        </a:spcBef>
                        <a:spcAft>
                          <a:spcPts val="300"/>
                        </a:spcAft>
                      </a:pPr>
                      <a:r>
                        <a:rPr lang="en-ZA" sz="1800">
                          <a:solidFill>
                            <a:schemeClr val="bg1"/>
                          </a:solidFill>
                          <a:effectLst/>
                          <a:latin typeface="Arial" panose="020B0604020202020204" pitchFamily="34" charset="0"/>
                          <a:cs typeface="Arial" panose="020B0604020202020204" pitchFamily="34" charset="0"/>
                        </a:rPr>
                        <a:t>Accessibility</a:t>
                      </a:r>
                      <a:endParaRPr lang="en-ZA"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100</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15 320 000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16 178 000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17 068 000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28768">
                <a:tc>
                  <a:txBody>
                    <a:bodyPr/>
                    <a:lstStyle/>
                    <a:p>
                      <a:pPr>
                        <a:lnSpc>
                          <a:spcPct val="107000"/>
                        </a:lnSpc>
                        <a:spcBef>
                          <a:spcPts val="300"/>
                        </a:spcBef>
                        <a:spcAft>
                          <a:spcPts val="300"/>
                        </a:spcAft>
                      </a:pPr>
                      <a:r>
                        <a:rPr lang="en-ZA" sz="1800">
                          <a:solidFill>
                            <a:schemeClr val="bg1"/>
                          </a:solidFill>
                          <a:effectLst/>
                          <a:latin typeface="Arial" panose="020B0604020202020204" pitchFamily="34" charset="0"/>
                          <a:cs typeface="Arial" panose="020B0604020202020204" pitchFamily="34" charset="0"/>
                        </a:rPr>
                        <a:t>Dolomite Risk Management</a:t>
                      </a:r>
                      <a:endParaRPr lang="en-ZA"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33</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121 000 000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127 776 000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134 804 000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28768">
                <a:tc>
                  <a:txBody>
                    <a:bodyPr/>
                    <a:lstStyle/>
                    <a:p>
                      <a:pPr>
                        <a:lnSpc>
                          <a:spcPct val="107000"/>
                        </a:lnSpc>
                        <a:spcBef>
                          <a:spcPts val="300"/>
                        </a:spcBef>
                        <a:spcAft>
                          <a:spcPts val="300"/>
                        </a:spcAft>
                      </a:pPr>
                      <a:r>
                        <a:rPr lang="en-ZA" sz="1800" dirty="0">
                          <a:solidFill>
                            <a:schemeClr val="bg1"/>
                          </a:solidFill>
                          <a:effectLst/>
                          <a:latin typeface="Arial" panose="020B0604020202020204" pitchFamily="34" charset="0"/>
                          <a:cs typeface="Arial" panose="020B0604020202020204" pitchFamily="34" charset="0"/>
                        </a:rPr>
                        <a:t>Land Ports of Entry</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99</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216 553 000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228 680 000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241 257 000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28768">
                <a:tc>
                  <a:txBody>
                    <a:bodyPr/>
                    <a:lstStyle/>
                    <a:p>
                      <a:pPr>
                        <a:lnSpc>
                          <a:spcPct val="107000"/>
                        </a:lnSpc>
                        <a:spcBef>
                          <a:spcPts val="300"/>
                        </a:spcBef>
                        <a:spcAft>
                          <a:spcPts val="300"/>
                        </a:spcAft>
                      </a:pPr>
                      <a:r>
                        <a:rPr lang="en-ZA" sz="1800" dirty="0">
                          <a:solidFill>
                            <a:schemeClr val="bg1"/>
                          </a:solidFill>
                          <a:effectLst/>
                          <a:latin typeface="Arial" panose="020B0604020202020204" pitchFamily="34" charset="0"/>
                          <a:cs typeface="Arial" panose="020B0604020202020204" pitchFamily="34" charset="0"/>
                        </a:rPr>
                        <a:t>Inner City Regeneration</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10</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84 676 000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89 418 000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94 336 000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6167">
                <a:tc>
                  <a:txBody>
                    <a:bodyPr/>
                    <a:lstStyle/>
                    <a:p>
                      <a:pPr>
                        <a:lnSpc>
                          <a:spcPct val="107000"/>
                        </a:lnSpc>
                        <a:spcBef>
                          <a:spcPts val="300"/>
                        </a:spcBef>
                        <a:spcAft>
                          <a:spcPts val="300"/>
                        </a:spcAft>
                      </a:pPr>
                      <a:r>
                        <a:rPr lang="en-ZA" sz="1800" dirty="0">
                          <a:solidFill>
                            <a:schemeClr val="bg1"/>
                          </a:solidFill>
                          <a:effectLst/>
                          <a:latin typeface="Arial" panose="020B0604020202020204" pitchFamily="34" charset="0"/>
                          <a:cs typeface="Arial" panose="020B0604020202020204" pitchFamily="34" charset="0"/>
                        </a:rPr>
                        <a:t>Prestige</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54</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186 500 000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a:solidFill>
                            <a:schemeClr val="tx1"/>
                          </a:solidFill>
                          <a:effectLst/>
                          <a:latin typeface="Arial" panose="020B0604020202020204" pitchFamily="34" charset="0"/>
                          <a:cs typeface="Arial" panose="020B0604020202020204" pitchFamily="34" charset="0"/>
                        </a:rPr>
                        <a:t>196 944 000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Bef>
                          <a:spcPts val="300"/>
                        </a:spcBef>
                        <a:spcAft>
                          <a:spcPts val="300"/>
                        </a:spcAft>
                      </a:pPr>
                      <a:r>
                        <a:rPr lang="en-ZA" sz="1800" dirty="0">
                          <a:solidFill>
                            <a:schemeClr val="tx1"/>
                          </a:solidFill>
                          <a:effectLst/>
                          <a:latin typeface="Arial" panose="020B0604020202020204" pitchFamily="34" charset="0"/>
                          <a:cs typeface="Arial" panose="020B0604020202020204" pitchFamily="34" charset="0"/>
                        </a:rPr>
                        <a:t>207 776 000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6167">
                <a:tc>
                  <a:txBody>
                    <a:bodyPr/>
                    <a:lstStyle/>
                    <a:p>
                      <a:pPr>
                        <a:lnSpc>
                          <a:spcPct val="107000"/>
                        </a:lnSpc>
                        <a:spcBef>
                          <a:spcPts val="300"/>
                        </a:spcBef>
                        <a:spcAft>
                          <a:spcPts val="300"/>
                        </a:spcAft>
                      </a:pPr>
                      <a:r>
                        <a:rPr lang="en-ZA" sz="1800" dirty="0">
                          <a:solidFill>
                            <a:schemeClr val="bg1"/>
                          </a:solidFill>
                          <a:effectLst/>
                          <a:latin typeface="Arial" panose="020B0604020202020204" pitchFamily="34" charset="0"/>
                          <a:cs typeface="Arial" panose="020B0604020202020204" pitchFamily="34" charset="0"/>
                        </a:rPr>
                        <a:t>Total</a:t>
                      </a: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800" b="1" dirty="0">
                          <a:solidFill>
                            <a:schemeClr val="tx1"/>
                          </a:solidFill>
                          <a:effectLst/>
                          <a:latin typeface="Arial" panose="020B0604020202020204" pitchFamily="34" charset="0"/>
                          <a:cs typeface="Arial" panose="020B0604020202020204" pitchFamily="34" charset="0"/>
                        </a:rPr>
                        <a:t>329</a:t>
                      </a: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Bef>
                          <a:spcPts val="300"/>
                        </a:spcBef>
                        <a:spcAft>
                          <a:spcPts val="300"/>
                        </a:spcAft>
                      </a:pPr>
                      <a:r>
                        <a:rPr lang="en-ZA" sz="1800" b="1" dirty="0">
                          <a:solidFill>
                            <a:schemeClr val="tx1"/>
                          </a:solidFill>
                          <a:effectLst/>
                          <a:latin typeface="Arial" panose="020B0604020202020204" pitchFamily="34" charset="0"/>
                          <a:cs typeface="Arial" panose="020B0604020202020204" pitchFamily="34" charset="0"/>
                        </a:rPr>
                        <a:t>804 609 000</a:t>
                      </a: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Bef>
                          <a:spcPts val="300"/>
                        </a:spcBef>
                        <a:spcAft>
                          <a:spcPts val="300"/>
                        </a:spcAft>
                      </a:pPr>
                      <a:r>
                        <a:rPr lang="en-ZA" sz="1800" b="1" dirty="0">
                          <a:solidFill>
                            <a:schemeClr val="tx1"/>
                          </a:solidFill>
                          <a:effectLst/>
                          <a:latin typeface="Arial" panose="020B0604020202020204" pitchFamily="34" charset="0"/>
                          <a:cs typeface="Arial" panose="020B0604020202020204" pitchFamily="34" charset="0"/>
                        </a:rPr>
                        <a:t>849 667 000</a:t>
                      </a: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Bef>
                          <a:spcPts val="300"/>
                        </a:spcBef>
                        <a:spcAft>
                          <a:spcPts val="300"/>
                        </a:spcAft>
                      </a:pPr>
                      <a:r>
                        <a:rPr lang="en-ZA" sz="1800" b="1" dirty="0">
                          <a:solidFill>
                            <a:schemeClr val="tx1"/>
                          </a:solidFill>
                          <a:effectLst/>
                          <a:latin typeface="Arial" panose="020B0604020202020204" pitchFamily="34" charset="0"/>
                          <a:cs typeface="Arial" panose="020B0604020202020204" pitchFamily="34" charset="0"/>
                        </a:rPr>
                        <a:t>896 399 000</a:t>
                      </a: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bl>
          </a:graphicData>
        </a:graphic>
      </p:graphicFrame>
      <p:sp>
        <p:nvSpPr>
          <p:cNvPr id="6"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34866646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7972024"/>
              </p:ext>
            </p:extLst>
          </p:nvPr>
        </p:nvGraphicFramePr>
        <p:xfrm>
          <a:off x="381000" y="1295401"/>
          <a:ext cx="11353802" cy="5345259"/>
        </p:xfrm>
        <a:graphic>
          <a:graphicData uri="http://schemas.openxmlformats.org/drawingml/2006/table">
            <a:tbl>
              <a:tblPr firstRow="1" bandRow="1">
                <a:tableStyleId>{BDBED569-4797-4DF1-A0F4-6AAB3CD982D8}</a:tableStyleId>
              </a:tblPr>
              <a:tblGrid>
                <a:gridCol w="381000"/>
                <a:gridCol w="1219200"/>
                <a:gridCol w="7086602"/>
                <a:gridCol w="1333500"/>
                <a:gridCol w="1333500"/>
              </a:tblGrid>
              <a:tr h="346364">
                <a:tc>
                  <a:txBody>
                    <a:bodyPr/>
                    <a:lstStyle/>
                    <a:p>
                      <a:pPr algn="ctr" fontAlgn="b"/>
                      <a:r>
                        <a:rPr lang="en-ZA" sz="1400" b="1" i="0" u="none" strike="noStrike" dirty="0" smtClean="0">
                          <a:solidFill>
                            <a:srgbClr val="000000"/>
                          </a:solidFill>
                          <a:effectLst/>
                          <a:latin typeface="Calibri" panose="020F0502020204030204" pitchFamily="34" charset="0"/>
                        </a:rPr>
                        <a:t>No.</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4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Total Allocation 2018/2019 </a:t>
                      </a:r>
                      <a:endParaRPr lang="en-ZA" sz="1400" b="1" i="0" u="none" strike="noStrike" dirty="0" smtClean="0">
                        <a:solidFill>
                          <a:srgbClr val="000000"/>
                        </a:solidFill>
                        <a:effectLst/>
                        <a:latin typeface="Calibri" panose="020F0502020204030204" pitchFamily="34" charset="0"/>
                      </a:endParaRPr>
                    </a:p>
                    <a:p>
                      <a:pPr algn="ctr" fontAlgn="b"/>
                      <a:r>
                        <a:rPr lang="en-ZA" sz="1400" b="1" i="0" u="none" strike="noStrike" dirty="0" smtClean="0">
                          <a:solidFill>
                            <a:srgbClr val="000000"/>
                          </a:solidFill>
                          <a:effectLst/>
                          <a:latin typeface="Calibri" panose="020F0502020204030204" pitchFamily="34" charset="0"/>
                        </a:rPr>
                        <a:t>R'000</a:t>
                      </a:r>
                      <a:endParaRPr lang="en-ZA" sz="1400" b="1" i="0" u="none" strike="noStrike" dirty="0">
                        <a:solidFill>
                          <a:srgbClr val="000000"/>
                        </a:solidFill>
                        <a:effectLst/>
                        <a:latin typeface="Calibri" panose="020F0502020204030204" pitchFamily="34" charset="0"/>
                      </a:endParaRPr>
                    </a:p>
                  </a:txBody>
                  <a:tcPr marL="9525" marR="9525" marT="9525" marB="0" anchor="b"/>
                </a:tc>
              </a:tr>
              <a:tr h="346364">
                <a:tc>
                  <a:txBody>
                    <a:bodyPr/>
                    <a:lstStyle/>
                    <a:p>
                      <a:pPr algn="l" fontAlgn="b"/>
                      <a:r>
                        <a:rPr lang="en-ZA" sz="1400" b="0" i="0" u="none" strike="noStrike" dirty="0" smtClean="0">
                          <a:solidFill>
                            <a:srgbClr val="000000"/>
                          </a:solidFill>
                          <a:effectLst/>
                          <a:latin typeface="Calibri" panose="020F0502020204030204" pitchFamily="34" charset="0"/>
                        </a:rPr>
                        <a:t>1.</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rPr>
                        <a:t>Gauteng</a:t>
                      </a:r>
                    </a:p>
                  </a:txBody>
                  <a:tcPr marL="9525" marR="9525" marT="9525" marB="0" anchor="b"/>
                </a:tc>
                <a:tc>
                  <a:txBody>
                    <a:bodyPr/>
                    <a:lstStyle/>
                    <a:p>
                      <a:pPr algn="l" fontAlgn="b"/>
                      <a:r>
                        <a:rPr lang="en-ZA" sz="1400" b="0" i="0" u="none" strike="noStrike" dirty="0">
                          <a:solidFill>
                            <a:srgbClr val="000000"/>
                          </a:solidFill>
                          <a:effectLst/>
                          <a:latin typeface="Calibri" panose="020F0502020204030204" pitchFamily="34" charset="0"/>
                        </a:rPr>
                        <a:t>Pretoria, </a:t>
                      </a:r>
                      <a:r>
                        <a:rPr lang="en-ZA" sz="1400" b="0" i="0" u="none" strike="noStrike" dirty="0" err="1">
                          <a:solidFill>
                            <a:srgbClr val="000000"/>
                          </a:solidFill>
                          <a:effectLst/>
                          <a:latin typeface="Calibri" panose="020F0502020204030204" pitchFamily="34" charset="0"/>
                        </a:rPr>
                        <a:t>Thaba</a:t>
                      </a:r>
                      <a:r>
                        <a:rPr lang="en-ZA" sz="1400" b="0" i="0" u="none" strike="noStrike" dirty="0">
                          <a:solidFill>
                            <a:srgbClr val="000000"/>
                          </a:solidFill>
                          <a:effectLst/>
                          <a:latin typeface="Calibri" panose="020F0502020204030204" pitchFamily="34" charset="0"/>
                        </a:rPr>
                        <a:t> Tshwane, Emergency dolomite call-out services (follow on to current ramp).</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103 397</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31 708</a:t>
                      </a:r>
                    </a:p>
                  </a:txBody>
                  <a:tcPr marL="9525" marR="9525" marT="9525" marB="0" anchor="b"/>
                </a:tc>
              </a:tr>
              <a:tr h="346364">
                <a:tc>
                  <a:txBody>
                    <a:bodyPr/>
                    <a:lstStyle/>
                    <a:p>
                      <a:pPr algn="l"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dirty="0">
                          <a:solidFill>
                            <a:srgbClr val="000000"/>
                          </a:solidFill>
                          <a:effectLst/>
                          <a:latin typeface="Calibri" panose="020F0502020204030204" pitchFamily="34" charset="0"/>
                        </a:rPr>
                        <a:t>Pretoria, Upgrading of ten water treatment plants.</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42 341</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22 980</a:t>
                      </a:r>
                    </a:p>
                  </a:txBody>
                  <a:tcPr marL="9525" marR="9525" marT="9525" marB="0" anchor="b"/>
                </a:tc>
              </a:tr>
              <a:tr h="346364">
                <a:tc>
                  <a:txBody>
                    <a:bodyPr/>
                    <a:lstStyle/>
                    <a:p>
                      <a:pPr algn="l"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dirty="0">
                          <a:solidFill>
                            <a:srgbClr val="000000"/>
                          </a:solidFill>
                          <a:effectLst/>
                          <a:latin typeface="Calibri" panose="020F0502020204030204" pitchFamily="34" charset="0"/>
                        </a:rPr>
                        <a:t>Pretoria, </a:t>
                      </a:r>
                      <a:r>
                        <a:rPr lang="en-ZA" sz="1400" b="0" i="0" u="none" strike="noStrike" dirty="0" err="1">
                          <a:solidFill>
                            <a:srgbClr val="000000"/>
                          </a:solidFill>
                          <a:effectLst/>
                          <a:latin typeface="Calibri" panose="020F0502020204030204" pitchFamily="34" charset="0"/>
                        </a:rPr>
                        <a:t>Bryntirion</a:t>
                      </a:r>
                      <a:r>
                        <a:rPr lang="en-ZA" sz="1400" b="0" i="0" u="none" strike="noStrike" dirty="0">
                          <a:solidFill>
                            <a:srgbClr val="000000"/>
                          </a:solidFill>
                          <a:effectLst/>
                          <a:latin typeface="Calibri" panose="020F0502020204030204" pitchFamily="34" charset="0"/>
                        </a:rPr>
                        <a:t>, Construction of gates 1 &amp; 2 as well as the dog unit.</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122 687</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18 591</a:t>
                      </a:r>
                    </a:p>
                  </a:txBody>
                  <a:tcPr marL="9525" marR="9525" marT="9525" marB="0" anchor="b"/>
                </a:tc>
              </a:tr>
              <a:tr h="346364">
                <a:tc>
                  <a:txBody>
                    <a:bodyPr/>
                    <a:lstStyle/>
                    <a:p>
                      <a:pPr algn="l" fontAlgn="b"/>
                      <a:r>
                        <a:rPr lang="en-ZA" sz="1400" b="0" i="0" u="none" strike="noStrike" dirty="0" smtClean="0">
                          <a:solidFill>
                            <a:srgbClr val="000000"/>
                          </a:solidFill>
                          <a:effectLst/>
                          <a:latin typeface="Calibri" panose="020F0502020204030204" pitchFamily="34" charset="0"/>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Western Cape</a:t>
                      </a:r>
                    </a:p>
                  </a:txBody>
                  <a:tcPr marL="9525" marR="9525" marT="9525" marB="0" anchor="b"/>
                </a:tc>
                <a:tc>
                  <a:txBody>
                    <a:bodyPr/>
                    <a:lstStyle/>
                    <a:p>
                      <a:pPr algn="l" fontAlgn="b"/>
                      <a:r>
                        <a:rPr lang="en-ZA" sz="1400" b="0" i="0" u="none" strike="noStrike" dirty="0">
                          <a:solidFill>
                            <a:srgbClr val="000000"/>
                          </a:solidFill>
                          <a:effectLst/>
                          <a:latin typeface="Calibri" panose="020F0502020204030204" pitchFamily="34" charset="0"/>
                        </a:rPr>
                        <a:t>Cape Town, Parliamentary Complex, Upgrade to security at entrances to parliamentary precinct, installation of additional perimeter fencing and create a temporary vehicle search park.</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64 377</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31 769</a:t>
                      </a:r>
                    </a:p>
                  </a:txBody>
                  <a:tcPr marL="9525" marR="9525" marT="9525" marB="0" anchor="b"/>
                </a:tc>
              </a:tr>
              <a:tr h="346364">
                <a:tc>
                  <a:txBody>
                    <a:bodyPr/>
                    <a:lstStyle/>
                    <a:p>
                      <a:pPr algn="l"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dirty="0">
                          <a:solidFill>
                            <a:srgbClr val="000000"/>
                          </a:solidFill>
                          <a:effectLst/>
                          <a:latin typeface="Calibri" panose="020F0502020204030204" pitchFamily="34" charset="0"/>
                        </a:rPr>
                        <a:t>Cape Town, Customs House: Workshop renovation and upgrade.</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79 123</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25 666</a:t>
                      </a:r>
                    </a:p>
                  </a:txBody>
                  <a:tcPr marL="9525" marR="9525" marT="9525" marB="0" anchor="b"/>
                </a:tc>
              </a:tr>
              <a:tr h="346364">
                <a:tc>
                  <a:txBody>
                    <a:bodyPr/>
                    <a:lstStyle/>
                    <a:p>
                      <a:pPr algn="l"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Cape Town, 90 Plein street, 6th floor: Total refurbishment for Parliament.</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32 037</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16 762</a:t>
                      </a:r>
                    </a:p>
                  </a:txBody>
                  <a:tcPr marL="9525" marR="9525" marT="9525" marB="0" anchor="b"/>
                </a:tc>
              </a:tr>
              <a:tr h="346364">
                <a:tc>
                  <a:txBody>
                    <a:bodyPr/>
                    <a:lstStyle/>
                    <a:p>
                      <a:pPr algn="l" fontAlgn="b"/>
                      <a:r>
                        <a:rPr lang="en-ZA" sz="1400" b="0" i="0" u="none" strike="noStrike" dirty="0" smtClean="0">
                          <a:solidFill>
                            <a:srgbClr val="000000"/>
                          </a:solidFill>
                          <a:effectLst/>
                          <a:latin typeface="Calibri" panose="020F0502020204030204" pitchFamily="34" charset="0"/>
                        </a:rPr>
                        <a:t>3.</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rPr>
                        <a:t>Eastern Cape</a:t>
                      </a:r>
                    </a:p>
                  </a:txBody>
                  <a:tcPr marL="9525" marR="9525" marT="9525" marB="0" anchor="b"/>
                </a:tc>
                <a:tc>
                  <a:txBody>
                    <a:bodyPr/>
                    <a:lstStyle/>
                    <a:p>
                      <a:pPr algn="l" fontAlgn="ctr"/>
                      <a:r>
                        <a:rPr lang="en-ZA" sz="1400" b="0" i="0" u="none" strike="noStrike">
                          <a:solidFill>
                            <a:srgbClr val="000000"/>
                          </a:solidFill>
                          <a:effectLst/>
                          <a:latin typeface="Calibri" panose="020F0502020204030204" pitchFamily="34" charset="0"/>
                        </a:rPr>
                        <a:t>Port Elizabeth, Eben Donges Building: Alterations and refurbishment including air conditioning and mechanical installation.</a:t>
                      </a:r>
                    </a:p>
                  </a:txBody>
                  <a:tcPr marL="9525" marR="9525" marT="9525" marB="0" anchor="ctr"/>
                </a:tc>
                <a:tc>
                  <a:txBody>
                    <a:bodyPr/>
                    <a:lstStyle/>
                    <a:p>
                      <a:pPr algn="r" fontAlgn="b"/>
                      <a:r>
                        <a:rPr lang="en-ZA" sz="1400" b="0" i="0" u="none" strike="noStrike">
                          <a:solidFill>
                            <a:srgbClr val="000000"/>
                          </a:solidFill>
                          <a:effectLst/>
                          <a:latin typeface="Calibri" panose="020F0502020204030204" pitchFamily="34" charset="0"/>
                        </a:rPr>
                        <a:t>102 982</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21 954</a:t>
                      </a:r>
                    </a:p>
                  </a:txBody>
                  <a:tcPr marL="9525" marR="9525" marT="9525" marB="0" anchor="b"/>
                </a:tc>
              </a:tr>
              <a:tr h="346364">
                <a:tc>
                  <a:txBody>
                    <a:bodyPr/>
                    <a:lstStyle/>
                    <a:p>
                      <a:pPr algn="l"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Port Elizabeth, Service products, Dept of Labour: Employment factory: Complete repairs and renovations.</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43 406</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15 774</a:t>
                      </a:r>
                    </a:p>
                  </a:txBody>
                  <a:tcPr marL="9525" marR="9525" marT="9525" marB="0" anchor="b"/>
                </a:tc>
              </a:tr>
              <a:tr h="346364">
                <a:tc>
                  <a:txBody>
                    <a:bodyPr/>
                    <a:lstStyle/>
                    <a:p>
                      <a:pPr algn="l"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n-ZA" sz="1400" b="0" i="0" u="none" strike="noStrike" dirty="0">
                          <a:solidFill>
                            <a:srgbClr val="000000"/>
                          </a:solidFill>
                          <a:effectLst/>
                          <a:latin typeface="Calibri" panose="020F0502020204030204" pitchFamily="34" charset="0"/>
                        </a:rPr>
                        <a:t>Port S</a:t>
                      </a:r>
                      <a:r>
                        <a:rPr lang="en-ZA" sz="1400" b="0" i="0" u="none" strike="noStrike" dirty="0" smtClean="0">
                          <a:solidFill>
                            <a:srgbClr val="000000"/>
                          </a:solidFill>
                          <a:effectLst/>
                          <a:latin typeface="Calibri" panose="020F0502020204030204" pitchFamily="34" charset="0"/>
                        </a:rPr>
                        <a:t>t </a:t>
                      </a:r>
                      <a:r>
                        <a:rPr lang="en-ZA" sz="1400" b="0" i="0" u="none" strike="noStrike" dirty="0">
                          <a:solidFill>
                            <a:srgbClr val="000000"/>
                          </a:solidFill>
                          <a:effectLst/>
                          <a:latin typeface="Calibri" panose="020F0502020204030204" pitchFamily="34" charset="0"/>
                        </a:rPr>
                        <a:t>Johns, Police Station: Installation of facilities for people with disabilities.</a:t>
                      </a:r>
                    </a:p>
                  </a:txBody>
                  <a:tcPr marL="9525" marR="9525" marT="9525" marB="0" anchor="ctr"/>
                </a:tc>
                <a:tc>
                  <a:txBody>
                    <a:bodyPr/>
                    <a:lstStyle/>
                    <a:p>
                      <a:pPr algn="r" fontAlgn="b"/>
                      <a:r>
                        <a:rPr lang="en-ZA" sz="1400" b="0" i="0" u="none" strike="noStrike">
                          <a:solidFill>
                            <a:srgbClr val="000000"/>
                          </a:solidFill>
                          <a:effectLst/>
                          <a:latin typeface="Calibri" panose="020F0502020204030204" pitchFamily="34" charset="0"/>
                        </a:rPr>
                        <a:t>5 000</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5 000</a:t>
                      </a:r>
                    </a:p>
                  </a:txBody>
                  <a:tcPr marL="9525" marR="9525" marT="9525" marB="0" anchor="b"/>
                </a:tc>
              </a:tr>
              <a:tr h="346364">
                <a:tc>
                  <a:txBody>
                    <a:bodyPr/>
                    <a:lstStyle/>
                    <a:p>
                      <a:pPr algn="l" fontAlgn="b"/>
                      <a:r>
                        <a:rPr lang="en-ZA" sz="1400" b="0" i="0" u="none" strike="noStrike" dirty="0" smtClean="0">
                          <a:solidFill>
                            <a:srgbClr val="000000"/>
                          </a:solidFill>
                          <a:effectLst/>
                          <a:latin typeface="Calibri" panose="020F0502020204030204" pitchFamily="34" charset="0"/>
                        </a:rPr>
                        <a:t>4.</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400" b="0" i="0" u="none" strike="noStrike" dirty="0" smtClean="0">
                          <a:solidFill>
                            <a:srgbClr val="000000"/>
                          </a:solidFill>
                          <a:effectLst/>
                          <a:latin typeface="Calibri" panose="020F0502020204030204" pitchFamily="34" charset="0"/>
                        </a:rPr>
                        <a:t>Mpumalanga</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Lebombo, Border post, 36 Months maintenance and servicing of buildings, civil, mechanical and electrical infrastructure installations.</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53 435</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12 825</a:t>
                      </a:r>
                    </a:p>
                  </a:txBody>
                  <a:tcPr marL="9525" marR="9525" marT="9525" marB="0" anchor="b"/>
                </a:tc>
              </a:tr>
              <a:tr h="346364">
                <a:tc>
                  <a:txBody>
                    <a:bodyPr/>
                    <a:lstStyle/>
                    <a:p>
                      <a:pPr algn="l" fontAlgn="b"/>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Border post, Oshoek, Nerston, Waverly, Josefsdal, Maintenance, servicing and repairs of buildings, civil, mechanical and electrical infrastructure and installations.</a:t>
                      </a:r>
                    </a:p>
                  </a:txBody>
                  <a:tcPr marL="9525" marR="9525" marT="9525" marB="0" anchor="b"/>
                </a:tc>
                <a:tc>
                  <a:txBody>
                    <a:bodyPr/>
                    <a:lstStyle/>
                    <a:p>
                      <a:pPr algn="r" fontAlgn="b"/>
                      <a:r>
                        <a:rPr lang="en-ZA" sz="1400" b="0" i="0" u="none" strike="noStrike">
                          <a:solidFill>
                            <a:srgbClr val="000000"/>
                          </a:solidFill>
                          <a:effectLst/>
                          <a:latin typeface="Calibri" panose="020F0502020204030204" pitchFamily="34" charset="0"/>
                        </a:rPr>
                        <a:t>69 405</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12 525</a:t>
                      </a:r>
                    </a:p>
                  </a:txBody>
                  <a:tcPr marL="9525" marR="9525" marT="9525" marB="0" anchor="b"/>
                </a:tc>
              </a:tr>
              <a:tr h="346364">
                <a:tc>
                  <a:txBody>
                    <a:bodyPr/>
                    <a:lstStyle/>
                    <a:p>
                      <a:pPr algn="ctr"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Jeppe’s Reef, Border Post, Condition assessment and construction of water supply infrastructure at various land ports of entry.</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6 960</a:t>
                      </a:r>
                    </a:p>
                  </a:txBody>
                  <a:tcPr marL="9525" marR="9525" marT="9525" marB="0" anchor="b"/>
                </a:tc>
                <a:tc>
                  <a:txBody>
                    <a:bodyPr/>
                    <a:lstStyle/>
                    <a:p>
                      <a:pPr algn="r" fontAlgn="b"/>
                      <a:r>
                        <a:rPr lang="en-ZA" sz="1400" b="0" i="0" u="none" strike="noStrike" dirty="0">
                          <a:solidFill>
                            <a:srgbClr val="000000"/>
                          </a:solidFill>
                          <a:effectLst/>
                          <a:latin typeface="Calibri" panose="020F0502020204030204" pitchFamily="34" charset="0"/>
                        </a:rPr>
                        <a:t>6 960</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 NEW, REPLACEMENTS, UPGRADES AND ADDITIONS</a:t>
            </a:r>
            <a:endParaRPr lang="en-ZA" dirty="0"/>
          </a:p>
        </p:txBody>
      </p:sp>
    </p:spTree>
    <p:extLst>
      <p:ext uri="{BB962C8B-B14F-4D97-AF65-F5344CB8AC3E}">
        <p14:creationId xmlns:p14="http://schemas.microsoft.com/office/powerpoint/2010/main" val="320658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11582400" cy="5181600"/>
          </a:xfrm>
        </p:spPr>
        <p:txBody>
          <a:bodyPr>
            <a:noAutofit/>
          </a:bodyPr>
          <a:lstStyle/>
          <a:p>
            <a:pPr marL="457200" indent="-457200">
              <a:spcBef>
                <a:spcPts val="100"/>
              </a:spcBef>
              <a:buFont typeface="+mj-lt"/>
              <a:buAutoNum type="arabicPeriod" startAt="5"/>
            </a:pPr>
            <a:r>
              <a:rPr lang="en-ZA" sz="2000" b="1" dirty="0"/>
              <a:t>EMPOWERMENT </a:t>
            </a:r>
            <a:endParaRPr lang="en-ZA" sz="2000" b="1" dirty="0"/>
          </a:p>
          <a:p>
            <a:pPr lvl="1">
              <a:spcBef>
                <a:spcPts val="100"/>
              </a:spcBef>
              <a:buFont typeface="Arial" panose="020B0604020202020204" pitchFamily="34" charset="0"/>
              <a:buChar char="•"/>
            </a:pPr>
            <a:r>
              <a:rPr lang="en-ZA" sz="1800" dirty="0"/>
              <a:t>In promoting and supporting transformation, the Department will establish the </a:t>
            </a:r>
            <a:r>
              <a:rPr lang="en-ZA" sz="1800" b="1" dirty="0"/>
              <a:t>Property Incubator </a:t>
            </a:r>
            <a:r>
              <a:rPr lang="en-ZA" sz="1800" b="1" dirty="0"/>
              <a:t>Programme</a:t>
            </a:r>
            <a:r>
              <a:rPr lang="en-ZA" sz="1800" dirty="0"/>
              <a:t> </a:t>
            </a:r>
            <a:r>
              <a:rPr lang="en-ZA" sz="1800" dirty="0"/>
              <a:t>to empower emerging property practitioners in areas such </a:t>
            </a:r>
            <a:r>
              <a:rPr lang="en-ZA" sz="1800" dirty="0"/>
              <a:t>as</a:t>
            </a:r>
            <a:r>
              <a:rPr lang="en-ZA" sz="1800" dirty="0"/>
              <a:t>: </a:t>
            </a:r>
          </a:p>
          <a:p>
            <a:pPr lvl="2">
              <a:spcBef>
                <a:spcPts val="100"/>
              </a:spcBef>
              <a:buFont typeface="Courier New" panose="02070309020205020404" pitchFamily="49" charset="0"/>
              <a:buChar char="o"/>
            </a:pPr>
            <a:r>
              <a:rPr lang="en-ZA" sz="1800" dirty="0"/>
              <a:t>Real Estate Agents for Acquisitions </a:t>
            </a:r>
          </a:p>
          <a:p>
            <a:pPr lvl="2">
              <a:spcBef>
                <a:spcPts val="100"/>
              </a:spcBef>
              <a:buFont typeface="Courier New" panose="02070309020205020404" pitchFamily="49" charset="0"/>
              <a:buChar char="o"/>
            </a:pPr>
            <a:r>
              <a:rPr lang="en-ZA" sz="1800" dirty="0"/>
              <a:t>Facilities Management</a:t>
            </a:r>
          </a:p>
          <a:p>
            <a:pPr lvl="2">
              <a:spcBef>
                <a:spcPts val="100"/>
              </a:spcBef>
              <a:buFont typeface="Courier New" panose="02070309020205020404" pitchFamily="49" charset="0"/>
              <a:buChar char="o"/>
            </a:pPr>
            <a:r>
              <a:rPr lang="en-ZA" sz="1800" dirty="0"/>
              <a:t>Municipal Accounts Management</a:t>
            </a:r>
          </a:p>
          <a:p>
            <a:pPr lvl="2">
              <a:spcBef>
                <a:spcPts val="100"/>
              </a:spcBef>
            </a:pPr>
            <a:endParaRPr lang="en-ZA" sz="1800" dirty="0"/>
          </a:p>
          <a:p>
            <a:pPr lvl="1">
              <a:spcBef>
                <a:spcPts val="100"/>
              </a:spcBef>
              <a:buFont typeface="Arial" panose="020B0604020202020204" pitchFamily="34" charset="0"/>
              <a:buChar char="•"/>
            </a:pPr>
            <a:r>
              <a:rPr lang="en-ZA" sz="1800" dirty="0"/>
              <a:t>In Construction Project Management, the </a:t>
            </a:r>
            <a:r>
              <a:rPr lang="en-ZA" sz="1800" b="1" dirty="0"/>
              <a:t>Contractor </a:t>
            </a:r>
            <a:r>
              <a:rPr lang="en-ZA" sz="1800" b="1" dirty="0"/>
              <a:t>Development Programme </a:t>
            </a:r>
            <a:r>
              <a:rPr lang="en-ZA" sz="1800" dirty="0"/>
              <a:t>has been identified as a </a:t>
            </a:r>
            <a:r>
              <a:rPr lang="en-ZA" sz="1800" dirty="0"/>
              <a:t>critical component for developing emerging contractors and youth </a:t>
            </a:r>
            <a:r>
              <a:rPr lang="en-ZA" sz="1800" dirty="0"/>
              <a:t>empowerment.</a:t>
            </a:r>
            <a:endParaRPr lang="en-ZA" sz="1800" dirty="0"/>
          </a:p>
          <a:p>
            <a:pPr lvl="1">
              <a:spcBef>
                <a:spcPts val="100"/>
              </a:spcBef>
            </a:pPr>
            <a:endParaRPr lang="en-ZA" sz="1800" dirty="0"/>
          </a:p>
          <a:p>
            <a:pPr marL="457200" indent="-457200">
              <a:spcBef>
                <a:spcPts val="100"/>
              </a:spcBef>
              <a:buFont typeface="+mj-lt"/>
              <a:buAutoNum type="arabicPeriod" startAt="6"/>
            </a:pPr>
            <a:r>
              <a:rPr lang="en-ZA" sz="1800" b="1" dirty="0"/>
              <a:t>SKILLS DEVELOPMENT</a:t>
            </a:r>
          </a:p>
          <a:p>
            <a:pPr marL="806450" indent="-358775">
              <a:spcBef>
                <a:spcPts val="100"/>
              </a:spcBef>
              <a:buFont typeface="Courier New" panose="02070309020205020404" pitchFamily="49" charset="0"/>
              <a:buChar char="o"/>
            </a:pPr>
            <a:r>
              <a:rPr lang="en-ZA" sz="1800" dirty="0"/>
              <a:t>R5 </a:t>
            </a:r>
            <a:r>
              <a:rPr lang="en-ZA" sz="1800" dirty="0"/>
              <a:t>Million has been set aside for the development of an Artisan Development Programme</a:t>
            </a:r>
          </a:p>
          <a:p>
            <a:pPr marL="806450" indent="-358775">
              <a:spcBef>
                <a:spcPts val="100"/>
              </a:spcBef>
              <a:buFont typeface="Courier New" panose="02070309020205020404" pitchFamily="49" charset="0"/>
              <a:buChar char="o"/>
            </a:pPr>
            <a:r>
              <a:rPr lang="en-ZA" sz="1800" dirty="0"/>
              <a:t>R10 Million has been set aside for training staff on waste separation at source. </a:t>
            </a:r>
          </a:p>
          <a:p>
            <a:pPr marL="806450" indent="-358775">
              <a:spcBef>
                <a:spcPts val="100"/>
              </a:spcBef>
              <a:buFont typeface="Courier New" panose="02070309020205020404" pitchFamily="49" charset="0"/>
              <a:buChar char="o"/>
            </a:pPr>
            <a:r>
              <a:rPr lang="en-ZA" sz="1800" dirty="0"/>
              <a:t>33 officials will be trained in biogas, greenhouse gas and energy efficiency during 2018/19</a:t>
            </a:r>
            <a:r>
              <a:rPr lang="en-ZA" sz="1800" dirty="0"/>
              <a:t>.</a:t>
            </a:r>
          </a:p>
          <a:p>
            <a:pPr>
              <a:spcBef>
                <a:spcPts val="100"/>
              </a:spcBef>
              <a:buFont typeface="Courier New" panose="02070309020205020404" pitchFamily="49" charset="0"/>
              <a:buChar char="o"/>
            </a:pPr>
            <a:endParaRPr lang="en-ZA" sz="1800" dirty="0"/>
          </a:p>
          <a:p>
            <a:pPr marL="0" indent="0">
              <a:spcBef>
                <a:spcPts val="100"/>
              </a:spcBef>
              <a:buNone/>
            </a:pPr>
            <a:r>
              <a:rPr lang="en-ZA" sz="1800" b="1" dirty="0"/>
              <a:t>IMPACT</a:t>
            </a:r>
            <a:endParaRPr lang="en-ZA" sz="1800" dirty="0"/>
          </a:p>
          <a:p>
            <a:pPr>
              <a:spcBef>
                <a:spcPts val="100"/>
              </a:spcBef>
            </a:pPr>
            <a:r>
              <a:rPr lang="en-ZA" sz="1800" b="1" dirty="0"/>
              <a:t>Improved capacity </a:t>
            </a:r>
            <a:r>
              <a:rPr lang="en-ZA" sz="1800" dirty="0"/>
              <a:t>and</a:t>
            </a:r>
            <a:r>
              <a:rPr lang="en-ZA" sz="1800" b="1" dirty="0"/>
              <a:t> skills </a:t>
            </a:r>
            <a:r>
              <a:rPr lang="en-ZA" sz="1800" dirty="0"/>
              <a:t>relating to the property sector</a:t>
            </a:r>
            <a:endParaRPr lang="en-ZA" sz="1800" dirty="0"/>
          </a:p>
          <a:p>
            <a:pPr lvl="1">
              <a:spcBef>
                <a:spcPts val="100"/>
              </a:spcBef>
            </a:pPr>
            <a:endParaRPr lang="en-ZA" sz="1600" dirty="0"/>
          </a:p>
          <a:p>
            <a:pPr marL="0" indent="0">
              <a:spcBef>
                <a:spcPts val="100"/>
              </a:spcBef>
              <a:buNone/>
            </a:pPr>
            <a:endParaRPr lang="en-ZA" sz="1600" dirty="0"/>
          </a:p>
          <a:p>
            <a:pPr marL="0" indent="0">
              <a:spcBef>
                <a:spcPts val="100"/>
              </a:spcBef>
              <a:buNone/>
            </a:pPr>
            <a:endParaRPr lang="en-US" sz="1600" dirty="0"/>
          </a:p>
        </p:txBody>
      </p:sp>
      <p:sp>
        <p:nvSpPr>
          <p:cNvPr id="2" name="Slide Number Placeholder 1"/>
          <p:cNvSpPr>
            <a:spLocks noGrp="1"/>
          </p:cNvSpPr>
          <p:nvPr>
            <p:ph type="sldNum" sz="quarter" idx="12"/>
          </p:nvPr>
        </p:nvSpPr>
        <p:spPr/>
        <p:txBody>
          <a:bodyPr/>
          <a:lstStyle/>
          <a:p>
            <a:fld id="{06FDB8B8-F605-4586-B934-FF56C8C71DDE}" type="slidenum">
              <a:rPr lang="en-US" smtClean="0"/>
              <a:t>8</a:t>
            </a:fld>
            <a:endParaRPr lang="en-US" dirty="0"/>
          </a:p>
        </p:txBody>
      </p:sp>
      <p:sp>
        <p:nvSpPr>
          <p:cNvPr id="4" name="Rectangle 3"/>
          <p:cNvSpPr/>
          <p:nvPr/>
        </p:nvSpPr>
        <p:spPr>
          <a:xfrm>
            <a:off x="152400" y="381000"/>
            <a:ext cx="3325847"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TRANSFORMATION</a:t>
            </a:r>
          </a:p>
        </p:txBody>
      </p:sp>
      <p:sp>
        <p:nvSpPr>
          <p:cNvPr id="8"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2681778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7531452"/>
              </p:ext>
            </p:extLst>
          </p:nvPr>
        </p:nvGraphicFramePr>
        <p:xfrm>
          <a:off x="304800" y="1295402"/>
          <a:ext cx="11430005" cy="5410197"/>
        </p:xfrm>
        <a:graphic>
          <a:graphicData uri="http://schemas.openxmlformats.org/drawingml/2006/table">
            <a:tbl>
              <a:tblPr firstRow="1" bandRow="1">
                <a:tableStyleId>{BDBED569-4797-4DF1-A0F4-6AAB3CD982D8}</a:tableStyleId>
              </a:tblPr>
              <a:tblGrid>
                <a:gridCol w="381000"/>
                <a:gridCol w="1295401"/>
                <a:gridCol w="7239000"/>
                <a:gridCol w="1257302"/>
                <a:gridCol w="1257302"/>
              </a:tblGrid>
              <a:tr h="768375">
                <a:tc>
                  <a:txBody>
                    <a:bodyPr/>
                    <a:lstStyle/>
                    <a:p>
                      <a:pPr algn="ctr" fontAlgn="b"/>
                      <a:r>
                        <a:rPr lang="en-ZA" sz="1500" b="1" i="0" u="none" strike="noStrike" dirty="0" smtClean="0">
                          <a:solidFill>
                            <a:srgbClr val="000000"/>
                          </a:solidFill>
                          <a:effectLst/>
                          <a:latin typeface="Calibri" panose="020F0502020204030204" pitchFamily="34" charset="0"/>
                        </a:rPr>
                        <a:t>No.</a:t>
                      </a:r>
                      <a:endParaRPr lang="en-ZA"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5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5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5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500" b="1" i="0" u="none" strike="noStrike" dirty="0">
                          <a:solidFill>
                            <a:srgbClr val="000000"/>
                          </a:solidFill>
                          <a:effectLst/>
                          <a:latin typeface="Calibri" panose="020F0502020204030204" pitchFamily="34" charset="0"/>
                        </a:rPr>
                        <a:t>Total Allocation 2018/2019 </a:t>
                      </a:r>
                      <a:endParaRPr lang="en-ZA" sz="1500" b="1" i="0" u="none" strike="noStrike" dirty="0" smtClean="0">
                        <a:solidFill>
                          <a:srgbClr val="000000"/>
                        </a:solidFill>
                        <a:effectLst/>
                        <a:latin typeface="Calibri" panose="020F0502020204030204" pitchFamily="34" charset="0"/>
                      </a:endParaRPr>
                    </a:p>
                    <a:p>
                      <a:pPr algn="ctr" fontAlgn="b"/>
                      <a:r>
                        <a:rPr lang="en-ZA" sz="1500" b="1" i="0" u="none" strike="noStrike" dirty="0" smtClean="0">
                          <a:solidFill>
                            <a:srgbClr val="000000"/>
                          </a:solidFill>
                          <a:effectLst/>
                          <a:latin typeface="Calibri" panose="020F0502020204030204" pitchFamily="34" charset="0"/>
                        </a:rPr>
                        <a:t>R'000</a:t>
                      </a:r>
                      <a:endParaRPr lang="en-ZA" sz="1500" b="1" i="0" u="none" strike="noStrike" dirty="0">
                        <a:solidFill>
                          <a:srgbClr val="000000"/>
                        </a:solidFill>
                        <a:effectLst/>
                        <a:latin typeface="Calibri" panose="020F0502020204030204" pitchFamily="34" charset="0"/>
                      </a:endParaRPr>
                    </a:p>
                  </a:txBody>
                  <a:tcPr marL="9525" marR="9525" marT="9525" marB="0" anchor="b"/>
                </a:tc>
              </a:tr>
              <a:tr h="515758">
                <a:tc>
                  <a:txBody>
                    <a:bodyPr/>
                    <a:lstStyle/>
                    <a:p>
                      <a:pPr algn="l" fontAlgn="b"/>
                      <a:r>
                        <a:rPr lang="en-ZA" sz="1500" b="0" i="0" u="none" strike="noStrike" dirty="0" smtClean="0">
                          <a:solidFill>
                            <a:srgbClr val="000000"/>
                          </a:solidFill>
                          <a:effectLst/>
                          <a:latin typeface="Calibri" panose="020F0502020204030204" pitchFamily="34" charset="0"/>
                        </a:rPr>
                        <a:t>5.</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500" b="0" i="0" u="none" strike="noStrike" dirty="0">
                          <a:solidFill>
                            <a:srgbClr val="000000"/>
                          </a:solidFill>
                          <a:effectLst/>
                          <a:latin typeface="Calibri" panose="020F0502020204030204" pitchFamily="34" charset="0"/>
                        </a:rPr>
                        <a:t>North West</a:t>
                      </a:r>
                    </a:p>
                  </a:txBody>
                  <a:tcPr marL="9525" marR="9525" marT="9525" marB="0" anchor="b"/>
                </a:tc>
                <a:tc>
                  <a:txBody>
                    <a:bodyPr/>
                    <a:lstStyle/>
                    <a:p>
                      <a:pPr algn="l" fontAlgn="ctr"/>
                      <a:r>
                        <a:rPr lang="en-ZA" sz="1500" b="0" i="0" u="none" strike="noStrike" dirty="0" err="1">
                          <a:solidFill>
                            <a:srgbClr val="000000"/>
                          </a:solidFill>
                          <a:effectLst/>
                          <a:latin typeface="Calibri" panose="020F0502020204030204" pitchFamily="34" charset="0"/>
                        </a:rPr>
                        <a:t>Ramatlabama</a:t>
                      </a:r>
                      <a:r>
                        <a:rPr lang="en-ZA" sz="1500" b="0" i="0" u="none" strike="noStrike" dirty="0">
                          <a:solidFill>
                            <a:srgbClr val="000000"/>
                          </a:solidFill>
                          <a:effectLst/>
                          <a:latin typeface="Calibri" panose="020F0502020204030204" pitchFamily="34" charset="0"/>
                        </a:rPr>
                        <a:t>, </a:t>
                      </a:r>
                      <a:r>
                        <a:rPr lang="en-ZA" sz="1500" b="0" i="0" u="none" strike="noStrike" dirty="0" err="1">
                          <a:solidFill>
                            <a:srgbClr val="000000"/>
                          </a:solidFill>
                          <a:effectLst/>
                          <a:latin typeface="Calibri" panose="020F0502020204030204" pitchFamily="34" charset="0"/>
                        </a:rPr>
                        <a:t>Kopfontein</a:t>
                      </a:r>
                      <a:r>
                        <a:rPr lang="en-ZA" sz="1500" b="0" i="0" u="none" strike="noStrike" dirty="0">
                          <a:solidFill>
                            <a:srgbClr val="000000"/>
                          </a:solidFill>
                          <a:effectLst/>
                          <a:latin typeface="Calibri" panose="020F0502020204030204" pitchFamily="34" charset="0"/>
                        </a:rPr>
                        <a:t> and </a:t>
                      </a:r>
                      <a:r>
                        <a:rPr lang="en-ZA" sz="1500" b="0" i="0" u="none" strike="noStrike" dirty="0" err="1">
                          <a:solidFill>
                            <a:srgbClr val="000000"/>
                          </a:solidFill>
                          <a:effectLst/>
                          <a:latin typeface="Calibri" panose="020F0502020204030204" pitchFamily="34" charset="0"/>
                        </a:rPr>
                        <a:t>Derdepoort</a:t>
                      </a:r>
                      <a:r>
                        <a:rPr lang="en-ZA" sz="1500" b="0" i="0" u="none" strike="noStrike" dirty="0">
                          <a:solidFill>
                            <a:srgbClr val="000000"/>
                          </a:solidFill>
                          <a:effectLst/>
                          <a:latin typeface="Calibri" panose="020F0502020204030204" pitchFamily="34" charset="0"/>
                        </a:rPr>
                        <a:t> Border Posts: 36 Months maintenance, servicing and repair of buildings, civil, mechanical and electrical infrastructure and installations.</a:t>
                      </a:r>
                    </a:p>
                  </a:txBody>
                  <a:tcPr marL="9525" marR="9525" marT="9525" marB="0" anchor="ctr"/>
                </a:tc>
                <a:tc>
                  <a:txBody>
                    <a:bodyPr/>
                    <a:lstStyle/>
                    <a:p>
                      <a:pPr algn="r" fontAlgn="b"/>
                      <a:r>
                        <a:rPr lang="en-ZA" sz="1500" b="0" i="0" u="none" strike="noStrike">
                          <a:solidFill>
                            <a:srgbClr val="000000"/>
                          </a:solidFill>
                          <a:effectLst/>
                          <a:latin typeface="Calibri" panose="020F0502020204030204" pitchFamily="34" charset="0"/>
                        </a:rPr>
                        <a:t>52 530</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13 875</a:t>
                      </a:r>
                    </a:p>
                  </a:txBody>
                  <a:tcPr marL="9525" marR="9525" marT="9525" marB="0" anchor="b"/>
                </a:tc>
              </a:tr>
              <a:tr h="515758">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dirty="0" err="1">
                          <a:solidFill>
                            <a:srgbClr val="000000"/>
                          </a:solidFill>
                          <a:effectLst/>
                          <a:latin typeface="Calibri" panose="020F0502020204030204" pitchFamily="34" charset="0"/>
                        </a:rPr>
                        <a:t>Skilpadshek</a:t>
                      </a:r>
                      <a:r>
                        <a:rPr lang="en-ZA" sz="1500" b="0" i="0" u="none" strike="noStrike" dirty="0">
                          <a:solidFill>
                            <a:srgbClr val="000000"/>
                          </a:solidFill>
                          <a:effectLst/>
                          <a:latin typeface="Calibri" panose="020F0502020204030204" pitchFamily="34" charset="0"/>
                        </a:rPr>
                        <a:t> Border Post, 36 Months repairs, maintenance and servicing of buildings, civil, mechanical and electrical infrastructure and installations.</a:t>
                      </a:r>
                    </a:p>
                  </a:txBody>
                  <a:tcPr marL="9525" marR="9525" marT="9525" marB="0" anchor="b"/>
                </a:tc>
                <a:tc>
                  <a:txBody>
                    <a:bodyPr/>
                    <a:lstStyle/>
                    <a:p>
                      <a:pPr algn="r" fontAlgn="b"/>
                      <a:r>
                        <a:rPr lang="en-ZA" sz="1500" b="0" i="0" u="none" strike="noStrike" dirty="0" smtClean="0">
                          <a:solidFill>
                            <a:srgbClr val="000000"/>
                          </a:solidFill>
                          <a:effectLst/>
                          <a:latin typeface="Calibri" panose="020F0502020204030204" pitchFamily="34" charset="0"/>
                        </a:rPr>
                        <a:t>47 717</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500" b="0" i="0" u="none" strike="noStrike" dirty="0" smtClean="0">
                          <a:solidFill>
                            <a:srgbClr val="000000"/>
                          </a:solidFill>
                          <a:effectLst/>
                          <a:latin typeface="Calibri" panose="020F0502020204030204" pitchFamily="34" charset="0"/>
                        </a:rPr>
                        <a:t>5 025</a:t>
                      </a:r>
                      <a:endParaRPr lang="en-ZA" sz="1500" b="0" i="0" u="none" strike="noStrike" dirty="0">
                        <a:solidFill>
                          <a:srgbClr val="000000"/>
                        </a:solidFill>
                        <a:effectLst/>
                        <a:latin typeface="Calibri" panose="020F0502020204030204" pitchFamily="34" charset="0"/>
                      </a:endParaRPr>
                    </a:p>
                  </a:txBody>
                  <a:tcPr marL="9525" marR="9525" marT="9525" marB="0" anchor="b"/>
                </a:tc>
              </a:tr>
              <a:tr h="515758">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dirty="0">
                          <a:solidFill>
                            <a:srgbClr val="000000"/>
                          </a:solidFill>
                          <a:effectLst/>
                          <a:latin typeface="Calibri" panose="020F0502020204030204" pitchFamily="34" charset="0"/>
                        </a:rPr>
                        <a:t>Bray, </a:t>
                      </a:r>
                      <a:r>
                        <a:rPr lang="en-ZA" sz="1500" b="0" i="0" u="none" strike="noStrike" dirty="0" err="1">
                          <a:solidFill>
                            <a:srgbClr val="000000"/>
                          </a:solidFill>
                          <a:effectLst/>
                          <a:latin typeface="Calibri" panose="020F0502020204030204" pitchFamily="34" charset="0"/>
                        </a:rPr>
                        <a:t>Makgobistad</a:t>
                      </a:r>
                      <a:r>
                        <a:rPr lang="en-ZA" sz="1500" b="0" i="0" u="none" strike="noStrike" dirty="0">
                          <a:solidFill>
                            <a:srgbClr val="000000"/>
                          </a:solidFill>
                          <a:effectLst/>
                          <a:latin typeface="Calibri" panose="020F0502020204030204" pitchFamily="34" charset="0"/>
                        </a:rPr>
                        <a:t> and </a:t>
                      </a:r>
                      <a:r>
                        <a:rPr lang="en-ZA" sz="1500" b="0" i="0" u="none" strike="noStrike" dirty="0" err="1">
                          <a:solidFill>
                            <a:srgbClr val="000000"/>
                          </a:solidFill>
                          <a:effectLst/>
                          <a:latin typeface="Calibri" panose="020F0502020204030204" pitchFamily="34" charset="0"/>
                        </a:rPr>
                        <a:t>Swartkopfontein</a:t>
                      </a:r>
                      <a:r>
                        <a:rPr lang="en-ZA" sz="1500" b="0" i="0" u="none" strike="noStrike" dirty="0">
                          <a:solidFill>
                            <a:srgbClr val="000000"/>
                          </a:solidFill>
                          <a:effectLst/>
                          <a:latin typeface="Calibri" panose="020F0502020204030204" pitchFamily="34" charset="0"/>
                        </a:rPr>
                        <a:t> Border Posts: Maintenance, servicing and repair of buildings, civil, mechanical and electrical infrastructure and installations.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25 626</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4 535</a:t>
                      </a:r>
                    </a:p>
                  </a:txBody>
                  <a:tcPr marL="9525" marR="9525" marT="9525" marB="0" anchor="b"/>
                </a:tc>
              </a:tr>
              <a:tr h="515758">
                <a:tc>
                  <a:txBody>
                    <a:bodyPr/>
                    <a:lstStyle/>
                    <a:p>
                      <a:pPr algn="l" fontAlgn="b"/>
                      <a:r>
                        <a:rPr lang="en-ZA" sz="1500" b="0" i="0" u="none" strike="noStrike" dirty="0" smtClean="0">
                          <a:solidFill>
                            <a:srgbClr val="000000"/>
                          </a:solidFill>
                          <a:effectLst/>
                          <a:latin typeface="Calibri" panose="020F0502020204030204" pitchFamily="34" charset="0"/>
                        </a:rPr>
                        <a:t>6.</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500" b="0" i="0" u="none" strike="noStrike">
                          <a:solidFill>
                            <a:srgbClr val="000000"/>
                          </a:solidFill>
                          <a:effectLst/>
                          <a:latin typeface="Calibri" panose="020F0502020204030204" pitchFamily="34" charset="0"/>
                        </a:rPr>
                        <a:t>Limpopo</a:t>
                      </a:r>
                    </a:p>
                  </a:txBody>
                  <a:tcPr marL="9525" marR="9525" marT="9525" marB="0" anchor="b"/>
                </a:tc>
                <a:tc>
                  <a:txBody>
                    <a:bodyPr/>
                    <a:lstStyle/>
                    <a:p>
                      <a:pPr algn="l" fontAlgn="ctr"/>
                      <a:r>
                        <a:rPr lang="en-ZA" sz="1500" b="0" i="0" u="none" strike="noStrike" dirty="0">
                          <a:solidFill>
                            <a:srgbClr val="000000"/>
                          </a:solidFill>
                          <a:effectLst/>
                          <a:latin typeface="Calibri" panose="020F0502020204030204" pitchFamily="34" charset="0"/>
                        </a:rPr>
                        <a:t>Beit Bridge Border Post: Maintenance and servicing of buildings, civil, mechanical and electrical infrastructure installations.</a:t>
                      </a:r>
                    </a:p>
                  </a:txBody>
                  <a:tcPr marL="9525" marR="9525" marT="9525" marB="0" anchor="ctr"/>
                </a:tc>
                <a:tc>
                  <a:txBody>
                    <a:bodyPr/>
                    <a:lstStyle/>
                    <a:p>
                      <a:pPr algn="r" fontAlgn="b"/>
                      <a:r>
                        <a:rPr lang="en-ZA" sz="1500" b="0" i="0" u="none" strike="noStrike">
                          <a:solidFill>
                            <a:srgbClr val="000000"/>
                          </a:solidFill>
                          <a:effectLst/>
                          <a:latin typeface="Calibri" panose="020F0502020204030204" pitchFamily="34" charset="0"/>
                        </a:rPr>
                        <a:t>83 236</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22 050</a:t>
                      </a:r>
                    </a:p>
                  </a:txBody>
                  <a:tcPr marL="9525" marR="9525" marT="9525" marB="0" anchor="b"/>
                </a:tc>
              </a:tr>
              <a:tr h="515758">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ZA" sz="1500" b="0" i="0" u="none" strike="noStrike" dirty="0" err="1">
                          <a:solidFill>
                            <a:srgbClr val="000000"/>
                          </a:solidFill>
                          <a:effectLst/>
                          <a:latin typeface="Calibri" panose="020F0502020204030204" pitchFamily="34" charset="0"/>
                        </a:rPr>
                        <a:t>Stockpoort</a:t>
                      </a:r>
                      <a:r>
                        <a:rPr lang="en-ZA" sz="1500" b="0" i="0" u="none" strike="noStrike" dirty="0">
                          <a:solidFill>
                            <a:srgbClr val="000000"/>
                          </a:solidFill>
                          <a:effectLst/>
                          <a:latin typeface="Calibri" panose="020F0502020204030204" pitchFamily="34" charset="0"/>
                        </a:rPr>
                        <a:t> and </a:t>
                      </a:r>
                      <a:r>
                        <a:rPr lang="en-ZA" sz="1500" b="0" i="0" u="none" strike="noStrike" dirty="0" err="1">
                          <a:solidFill>
                            <a:srgbClr val="000000"/>
                          </a:solidFill>
                          <a:effectLst/>
                          <a:latin typeface="Calibri" panose="020F0502020204030204" pitchFamily="34" charset="0"/>
                        </a:rPr>
                        <a:t>Groblersbrug</a:t>
                      </a:r>
                      <a:r>
                        <a:rPr lang="en-ZA" sz="1500" b="0" i="0" u="none" strike="noStrike" dirty="0">
                          <a:solidFill>
                            <a:srgbClr val="000000"/>
                          </a:solidFill>
                          <a:effectLst/>
                          <a:latin typeface="Calibri" panose="020F0502020204030204" pitchFamily="34" charset="0"/>
                        </a:rPr>
                        <a:t> Border Posts: Maintenance and servicing of buildings, civil, mechanical and electrical infrastructure and installations.</a:t>
                      </a:r>
                    </a:p>
                  </a:txBody>
                  <a:tcPr marL="9525" marR="9525" marT="9525" marB="0" anchor="ctr"/>
                </a:tc>
                <a:tc>
                  <a:txBody>
                    <a:bodyPr/>
                    <a:lstStyle/>
                    <a:p>
                      <a:pPr algn="r" fontAlgn="b"/>
                      <a:r>
                        <a:rPr lang="en-ZA" sz="1500" b="0" i="0" u="none" strike="noStrike">
                          <a:solidFill>
                            <a:srgbClr val="000000"/>
                          </a:solidFill>
                          <a:effectLst/>
                          <a:latin typeface="Calibri" panose="020F0502020204030204" pitchFamily="34" charset="0"/>
                        </a:rPr>
                        <a:t>43 488</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8 850</a:t>
                      </a:r>
                    </a:p>
                  </a:txBody>
                  <a:tcPr marL="9525" marR="9525" marT="9525" marB="0" anchor="b"/>
                </a:tc>
              </a:tr>
              <a:tr h="515758">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dirty="0" err="1">
                          <a:solidFill>
                            <a:srgbClr val="000000"/>
                          </a:solidFill>
                          <a:effectLst/>
                          <a:latin typeface="Calibri" panose="020F0502020204030204" pitchFamily="34" charset="0"/>
                        </a:rPr>
                        <a:t>Pafuri</a:t>
                      </a:r>
                      <a:r>
                        <a:rPr lang="en-ZA" sz="1500" b="0" i="0" u="none" strike="noStrike" dirty="0">
                          <a:solidFill>
                            <a:srgbClr val="000000"/>
                          </a:solidFill>
                          <a:effectLst/>
                          <a:latin typeface="Calibri" panose="020F0502020204030204" pitchFamily="34" charset="0"/>
                        </a:rPr>
                        <a:t>, Border Post, Maintenance and servicing of buildings, civil, mechanical and electrical infrastructure installations.</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20 570</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6 300</a:t>
                      </a:r>
                    </a:p>
                  </a:txBody>
                  <a:tcPr marL="9525" marR="9525" marT="9525" marB="0" anchor="b"/>
                </a:tc>
              </a:tr>
              <a:tr h="515758">
                <a:tc>
                  <a:txBody>
                    <a:bodyPr/>
                    <a:lstStyle/>
                    <a:p>
                      <a:pPr algn="l" fontAlgn="b"/>
                      <a:r>
                        <a:rPr lang="en-ZA" sz="1500" b="0" i="0" u="none" strike="noStrike" dirty="0" smtClean="0">
                          <a:solidFill>
                            <a:srgbClr val="000000"/>
                          </a:solidFill>
                          <a:effectLst/>
                          <a:latin typeface="Calibri" panose="020F0502020204030204" pitchFamily="34" charset="0"/>
                        </a:rPr>
                        <a:t>7.</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500" b="0" i="0" u="none" strike="noStrike">
                          <a:solidFill>
                            <a:srgbClr val="000000"/>
                          </a:solidFill>
                          <a:effectLst/>
                          <a:latin typeface="Calibri" panose="020F0502020204030204" pitchFamily="34" charset="0"/>
                        </a:rPr>
                        <a:t>Free State</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Maseru Bridge, Border Post, Maintenance, servicing and repairs of buildings, civil, mechanical and electrical infrastructure and installations.</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34 851</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8 325</a:t>
                      </a:r>
                    </a:p>
                  </a:txBody>
                  <a:tcPr marL="9525" marR="9525" marT="9525" marB="0" anchor="b"/>
                </a:tc>
              </a:tr>
              <a:tr h="515758">
                <a:tc>
                  <a:txBody>
                    <a:bodyPr/>
                    <a:lstStyle/>
                    <a:p>
                      <a:pPr algn="l"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Van Rooyenshek, Border Post, Maintenance and servicing of buildings, civil, electrical and mechanical infrastructure and installations.</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32 902</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8 250</a:t>
                      </a:r>
                    </a:p>
                  </a:txBody>
                  <a:tcPr marL="9525" marR="9525" marT="9525" marB="0" anchor="b"/>
                </a:tc>
              </a:tr>
              <a:tr h="515758">
                <a:tc>
                  <a:txBody>
                    <a:bodyPr/>
                    <a:lstStyle/>
                    <a:p>
                      <a:pPr algn="ctr"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Caledonspoort and Ficksburg Bridge Border Post: Maintenance, repair and servicing of buildings, civil, electrical, mechanical, infrastructure and installations.</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35 028</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6 450</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 NEW, REPLACEMENTS, UPGRADES AND ADDITIONS</a:t>
            </a:r>
            <a:endParaRPr lang="en-ZA" dirty="0"/>
          </a:p>
        </p:txBody>
      </p:sp>
    </p:spTree>
    <p:extLst>
      <p:ext uri="{BB962C8B-B14F-4D97-AF65-F5344CB8AC3E}">
        <p14:creationId xmlns:p14="http://schemas.microsoft.com/office/powerpoint/2010/main" val="2115049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247224"/>
              </p:ext>
            </p:extLst>
          </p:nvPr>
        </p:nvGraphicFramePr>
        <p:xfrm>
          <a:off x="381000" y="1295401"/>
          <a:ext cx="11353803" cy="5257798"/>
        </p:xfrm>
        <a:graphic>
          <a:graphicData uri="http://schemas.openxmlformats.org/drawingml/2006/table">
            <a:tbl>
              <a:tblPr firstRow="1" bandRow="1">
                <a:tableStyleId>{BDBED569-4797-4DF1-A0F4-6AAB3CD982D8}</a:tableStyleId>
              </a:tblPr>
              <a:tblGrid>
                <a:gridCol w="304800"/>
                <a:gridCol w="1295401"/>
                <a:gridCol w="7086602"/>
                <a:gridCol w="1333500"/>
                <a:gridCol w="1333500"/>
              </a:tblGrid>
              <a:tr h="955384">
                <a:tc>
                  <a:txBody>
                    <a:bodyPr/>
                    <a:lstStyle/>
                    <a:p>
                      <a:pPr algn="ctr" fontAlgn="b"/>
                      <a:r>
                        <a:rPr lang="en-ZA" sz="1400" b="1" i="0" u="none" strike="noStrike" dirty="0" smtClean="0">
                          <a:solidFill>
                            <a:srgbClr val="000000"/>
                          </a:solidFill>
                          <a:effectLst/>
                          <a:latin typeface="Calibri" panose="020F0502020204030204" pitchFamily="34" charset="0"/>
                        </a:rPr>
                        <a:t>No.</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4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Total Allocation 2018/2019 </a:t>
                      </a:r>
                      <a:endParaRPr lang="en-ZA" sz="1400" b="1" i="0" u="none" strike="noStrike" dirty="0" smtClean="0">
                        <a:solidFill>
                          <a:srgbClr val="000000"/>
                        </a:solidFill>
                        <a:effectLst/>
                        <a:latin typeface="Calibri" panose="020F0502020204030204" pitchFamily="34" charset="0"/>
                      </a:endParaRPr>
                    </a:p>
                    <a:p>
                      <a:pPr algn="ctr" fontAlgn="b"/>
                      <a:r>
                        <a:rPr lang="en-ZA" sz="1400" b="1" i="0" u="none" strike="noStrike" dirty="0" smtClean="0">
                          <a:solidFill>
                            <a:srgbClr val="000000"/>
                          </a:solidFill>
                          <a:effectLst/>
                          <a:latin typeface="Calibri" panose="020F0502020204030204" pitchFamily="34" charset="0"/>
                        </a:rPr>
                        <a:t>R'000</a:t>
                      </a:r>
                      <a:endParaRPr lang="en-ZA" sz="1400" b="1" i="0" u="none" strike="noStrike" dirty="0">
                        <a:solidFill>
                          <a:srgbClr val="000000"/>
                        </a:solidFill>
                        <a:effectLst/>
                        <a:latin typeface="Calibri" panose="020F0502020204030204" pitchFamily="34" charset="0"/>
                      </a:endParaRPr>
                    </a:p>
                  </a:txBody>
                  <a:tcPr marL="9525" marR="9525" marT="9525" marB="0" anchor="b"/>
                </a:tc>
              </a:tr>
              <a:tr h="509403">
                <a:tc>
                  <a:txBody>
                    <a:bodyPr/>
                    <a:lstStyle/>
                    <a:p>
                      <a:pPr algn="l" fontAlgn="b"/>
                      <a:r>
                        <a:rPr lang="en-ZA" sz="1600" b="0" i="0" u="none" strike="noStrike" dirty="0" smtClean="0">
                          <a:solidFill>
                            <a:srgbClr val="000000"/>
                          </a:solidFill>
                          <a:effectLst/>
                          <a:latin typeface="Calibri" panose="020F0502020204030204" pitchFamily="34" charset="0"/>
                        </a:rPr>
                        <a:t>8.</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0" i="0" u="none" strike="noStrike" dirty="0" smtClean="0">
                          <a:solidFill>
                            <a:srgbClr val="000000"/>
                          </a:solidFill>
                          <a:effectLst/>
                          <a:latin typeface="Calibri" panose="020F0502020204030204" pitchFamily="34" charset="0"/>
                        </a:rPr>
                        <a:t>Kwa-Zulu </a:t>
                      </a:r>
                      <a:r>
                        <a:rPr lang="en-ZA" sz="1600" b="0" i="0" u="none" strike="noStrike" dirty="0">
                          <a:solidFill>
                            <a:srgbClr val="000000"/>
                          </a:solidFill>
                          <a:effectLst/>
                          <a:latin typeface="Calibri" panose="020F0502020204030204" pitchFamily="34" charset="0"/>
                        </a:rPr>
                        <a:t>Natal</a:t>
                      </a:r>
                    </a:p>
                  </a:txBody>
                  <a:tcPr marL="9525" marR="9525" marT="9525" marB="0" anchor="b"/>
                </a:tc>
                <a:tc>
                  <a:txBody>
                    <a:bodyPr/>
                    <a:lstStyle/>
                    <a:p>
                      <a:pPr algn="l" fontAlgn="ctr"/>
                      <a:r>
                        <a:rPr lang="en-ZA" sz="1600" b="0" i="0" u="none" strike="noStrike" dirty="0">
                          <a:solidFill>
                            <a:srgbClr val="000000"/>
                          </a:solidFill>
                          <a:effectLst/>
                          <a:latin typeface="Calibri" panose="020F0502020204030204" pitchFamily="34" charset="0"/>
                        </a:rPr>
                        <a:t>Durban Regional Office - old building: Upgrading.</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233 265</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42 120</a:t>
                      </a:r>
                    </a:p>
                  </a:txBody>
                  <a:tcPr marL="9525" marR="9525" marT="9525" marB="0" anchor="b"/>
                </a:tc>
              </a:tr>
              <a:tr h="509403">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Durban, Department of Labour: Durban Service Products: Repair and renovations.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40 982</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11 340</a:t>
                      </a:r>
                    </a:p>
                  </a:txBody>
                  <a:tcPr marL="9525" marR="9525" marT="9525" marB="0" anchor="b"/>
                </a:tc>
              </a:tr>
              <a:tr h="108986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smtClean="0">
                          <a:solidFill>
                            <a:srgbClr val="000000"/>
                          </a:solidFill>
                          <a:effectLst/>
                          <a:latin typeface="Calibri" panose="020F0502020204030204" pitchFamily="34" charset="0"/>
                        </a:rPr>
                        <a:t>Kwa-Zulu</a:t>
                      </a:r>
                      <a:r>
                        <a:rPr lang="en-ZA" sz="1600" b="0" i="0" u="none" strike="noStrike" baseline="0" dirty="0" smtClean="0">
                          <a:solidFill>
                            <a:srgbClr val="000000"/>
                          </a:solidFill>
                          <a:effectLst/>
                          <a:latin typeface="Calibri" panose="020F0502020204030204" pitchFamily="34" charset="0"/>
                        </a:rPr>
                        <a:t> </a:t>
                      </a:r>
                      <a:r>
                        <a:rPr lang="en-ZA" sz="1600" b="0" i="0" u="none" strike="noStrike" dirty="0" smtClean="0">
                          <a:solidFill>
                            <a:srgbClr val="000000"/>
                          </a:solidFill>
                          <a:effectLst/>
                          <a:latin typeface="Calibri" panose="020F0502020204030204" pitchFamily="34" charset="0"/>
                        </a:rPr>
                        <a:t>Natal</a:t>
                      </a:r>
                      <a:r>
                        <a:rPr lang="en-ZA" sz="1600" b="0" i="0" u="none" strike="noStrike" dirty="0">
                          <a:solidFill>
                            <a:srgbClr val="000000"/>
                          </a:solidFill>
                          <a:effectLst/>
                          <a:latin typeface="Calibri" panose="020F0502020204030204" pitchFamily="34" charset="0"/>
                        </a:rPr>
                        <a:t>, Site clearance and planning and design for the maintenance/upgrade and/or upgrade of the patrol roads/fencing on the borders between RSA and Swaziland and Mozambique.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21 392</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7 030</a:t>
                      </a:r>
                    </a:p>
                  </a:txBody>
                  <a:tcPr marL="9525" marR="9525" marT="9525" marB="0" anchor="b"/>
                </a:tc>
              </a:tr>
              <a:tr h="731247">
                <a:tc>
                  <a:txBody>
                    <a:bodyPr/>
                    <a:lstStyle/>
                    <a:p>
                      <a:pPr algn="l" fontAlgn="b"/>
                      <a:r>
                        <a:rPr lang="en-ZA" sz="1600" b="0" i="0" u="none" strike="noStrike" dirty="0" smtClean="0">
                          <a:solidFill>
                            <a:srgbClr val="000000"/>
                          </a:solidFill>
                          <a:effectLst/>
                          <a:latin typeface="Calibri" panose="020F0502020204030204" pitchFamily="34" charset="0"/>
                        </a:rPr>
                        <a:t>9.</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0" i="0" u="none" strike="noStrike">
                          <a:solidFill>
                            <a:srgbClr val="000000"/>
                          </a:solidFill>
                          <a:effectLst/>
                          <a:latin typeface="Calibri" panose="020F0502020204030204" pitchFamily="34" charset="0"/>
                        </a:rPr>
                        <a:t>Northern Cape</a:t>
                      </a:r>
                    </a:p>
                  </a:txBody>
                  <a:tcPr marL="9525" marR="9525" marT="9525" marB="0" anchor="b"/>
                </a:tc>
                <a:tc>
                  <a:txBody>
                    <a:bodyPr/>
                    <a:lstStyle/>
                    <a:p>
                      <a:pPr algn="l" fontAlgn="ctr"/>
                      <a:r>
                        <a:rPr lang="en-ZA" sz="1600" b="0" i="0" u="none" strike="noStrike" dirty="0" err="1">
                          <a:solidFill>
                            <a:srgbClr val="000000"/>
                          </a:solidFill>
                          <a:effectLst/>
                          <a:latin typeface="Calibri" panose="020F0502020204030204" pitchFamily="34" charset="0"/>
                        </a:rPr>
                        <a:t>Vioolsdrift</a:t>
                      </a:r>
                      <a:r>
                        <a:rPr lang="en-ZA" sz="1600" b="0" i="0" u="none" strike="noStrike" dirty="0">
                          <a:solidFill>
                            <a:srgbClr val="000000"/>
                          </a:solidFill>
                          <a:effectLst/>
                          <a:latin typeface="Calibri" panose="020F0502020204030204" pitchFamily="34" charset="0"/>
                        </a:rPr>
                        <a:t>, Border post: Maintenance and servicing of buildings, civil, mechanical and electrical infrastructure and installations at Alexander Bay and </a:t>
                      </a:r>
                      <a:r>
                        <a:rPr lang="en-ZA" sz="1600" b="0" i="0" u="none" strike="noStrike" dirty="0" err="1">
                          <a:solidFill>
                            <a:srgbClr val="000000"/>
                          </a:solidFill>
                          <a:effectLst/>
                          <a:latin typeface="Calibri" panose="020F0502020204030204" pitchFamily="34" charset="0"/>
                        </a:rPr>
                        <a:t>Vioolsdrift</a:t>
                      </a:r>
                      <a:r>
                        <a:rPr lang="en-ZA" sz="1600" b="0" i="0" u="none" strike="noStrike" dirty="0">
                          <a:solidFill>
                            <a:srgbClr val="000000"/>
                          </a:solidFill>
                          <a:effectLst/>
                          <a:latin typeface="Calibri" panose="020F0502020204030204" pitchFamily="34" charset="0"/>
                        </a:rPr>
                        <a:t>.</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50 556</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8 625</a:t>
                      </a:r>
                    </a:p>
                  </a:txBody>
                  <a:tcPr marL="9525" marR="9525" marT="9525" marB="0" anchor="b"/>
                </a:tc>
              </a:tr>
              <a:tr h="73124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ZA" sz="1600" b="0" i="0" u="none" strike="noStrike" dirty="0" smtClean="0">
                          <a:solidFill>
                            <a:srgbClr val="000000"/>
                          </a:solidFill>
                          <a:effectLst/>
                          <a:latin typeface="Calibri" panose="020F0502020204030204" pitchFamily="34" charset="0"/>
                        </a:rPr>
                        <a:t>Mc </a:t>
                      </a:r>
                      <a:r>
                        <a:rPr lang="en-ZA" sz="1600" b="0" i="0" u="none" strike="noStrike" dirty="0" err="1" smtClean="0">
                          <a:solidFill>
                            <a:srgbClr val="000000"/>
                          </a:solidFill>
                          <a:effectLst/>
                          <a:latin typeface="Calibri" panose="020F0502020204030204" pitchFamily="34" charset="0"/>
                        </a:rPr>
                        <a:t>Carthysrust</a:t>
                      </a:r>
                      <a:r>
                        <a:rPr lang="en-ZA" sz="1600" b="0" i="0" u="none" strike="noStrike" dirty="0">
                          <a:solidFill>
                            <a:srgbClr val="000000"/>
                          </a:solidFill>
                          <a:effectLst/>
                          <a:latin typeface="Calibri" panose="020F0502020204030204" pitchFamily="34" charset="0"/>
                        </a:rPr>
                        <a:t>, Border post, BCOCC: Maintenance and servicing of buildings, civil, mechanical and electrical infrastructure and installations.</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33 758</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5 963</a:t>
                      </a:r>
                    </a:p>
                  </a:txBody>
                  <a:tcPr marL="9525" marR="9525" marT="9525" marB="0" anchor="b"/>
                </a:tc>
              </a:tr>
              <a:tr h="731247">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Gemsbok and </a:t>
                      </a:r>
                      <a:r>
                        <a:rPr lang="en-ZA" sz="1600" b="0" i="0" u="none" strike="noStrike" dirty="0" err="1">
                          <a:solidFill>
                            <a:srgbClr val="000000"/>
                          </a:solidFill>
                          <a:effectLst/>
                          <a:latin typeface="Calibri" panose="020F0502020204030204" pitchFamily="34" charset="0"/>
                        </a:rPr>
                        <a:t>Rietfontein</a:t>
                      </a:r>
                      <a:r>
                        <a:rPr lang="en-ZA" sz="1600" b="0" i="0" u="none" strike="noStrike" dirty="0">
                          <a:solidFill>
                            <a:srgbClr val="000000"/>
                          </a:solidFill>
                          <a:effectLst/>
                          <a:latin typeface="Calibri" panose="020F0502020204030204" pitchFamily="34" charset="0"/>
                        </a:rPr>
                        <a:t> Border Post, Maintenance and servicing of buildings, civil, mechanical and electrical infrastructure and installations.</a:t>
                      </a:r>
                    </a:p>
                  </a:txBody>
                  <a:tcPr marL="9525" marR="9525" marT="9525" marB="0" anchor="b"/>
                </a:tc>
                <a:tc>
                  <a:txBody>
                    <a:bodyPr/>
                    <a:lstStyle/>
                    <a:p>
                      <a:pPr algn="r" fontAlgn="b"/>
                      <a:r>
                        <a:rPr lang="en-ZA" sz="1600" b="0" i="0" u="none" strike="noStrike" dirty="0" smtClean="0">
                          <a:solidFill>
                            <a:srgbClr val="000000"/>
                          </a:solidFill>
                          <a:effectLst/>
                          <a:latin typeface="Calibri" panose="020F0502020204030204" pitchFamily="34" charset="0"/>
                        </a:rPr>
                        <a:t>27 440</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600" b="0" i="0" u="none" strike="noStrike" dirty="0" smtClean="0">
                          <a:solidFill>
                            <a:srgbClr val="000000"/>
                          </a:solidFill>
                          <a:effectLst/>
                          <a:latin typeface="Calibri" panose="020F0502020204030204" pitchFamily="34" charset="0"/>
                        </a:rPr>
                        <a:t>5 850</a:t>
                      </a:r>
                      <a:endParaRPr lang="en-ZA"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 NEW, REPLACEMENTS, UPGRADES AND ADDITIONS</a:t>
            </a:r>
            <a:endParaRPr lang="en-ZA" dirty="0"/>
          </a:p>
        </p:txBody>
      </p:sp>
    </p:spTree>
    <p:extLst>
      <p:ext uri="{BB962C8B-B14F-4D97-AF65-F5344CB8AC3E}">
        <p14:creationId xmlns:p14="http://schemas.microsoft.com/office/powerpoint/2010/main" val="36447015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6D88B901-4B89-400A-9326-FD413AFBC764}" type="slidenum">
              <a:rPr lang="en-US" smtClean="0">
                <a:solidFill>
                  <a:prstClr val="black">
                    <a:tint val="75000"/>
                  </a:prstClr>
                </a:solidFill>
              </a:rPr>
              <a:pPr/>
              <a:t>82</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sz="2600" b="1" dirty="0">
                <a:ea typeface="Tahoma" pitchFamily="34" charset="0"/>
              </a:rPr>
              <a:t>LONG TERM INFRASTRUCTURE PLAN</a:t>
            </a:r>
          </a:p>
        </p:txBody>
      </p:sp>
      <p:sp>
        <p:nvSpPr>
          <p:cNvPr id="8" name="TextBox 7"/>
          <p:cNvSpPr txBox="1"/>
          <p:nvPr/>
        </p:nvSpPr>
        <p:spPr>
          <a:xfrm>
            <a:off x="609600" y="1295400"/>
            <a:ext cx="10439400" cy="369332"/>
          </a:xfrm>
          <a:prstGeom prst="rect">
            <a:avLst/>
          </a:prstGeom>
          <a:noFill/>
        </p:spPr>
        <p:txBody>
          <a:bodyPr wrap="square" rtlCol="0">
            <a:spAutoFit/>
          </a:bodyPr>
          <a:lstStyle/>
          <a:p>
            <a:r>
              <a:rPr lang="en-ZA" dirty="0">
                <a:solidFill>
                  <a:prstClr val="black"/>
                </a:solidFill>
                <a:latin typeface="Arial" panose="020B0604020202020204" pitchFamily="34" charset="0"/>
                <a:ea typeface="Calibri" panose="020F0502020204030204" pitchFamily="34" charset="0"/>
                <a:cs typeface="Times New Roman" panose="02020603050405020304" pitchFamily="18" charset="0"/>
              </a:rPr>
              <a:t>Infrastructure Programme: Maintenance and Repairs</a:t>
            </a:r>
          </a:p>
        </p:txBody>
      </p:sp>
      <p:graphicFrame>
        <p:nvGraphicFramePr>
          <p:cNvPr id="7" name="Table 6"/>
          <p:cNvGraphicFramePr>
            <a:graphicFrameLocks noGrp="1"/>
          </p:cNvGraphicFramePr>
          <p:nvPr>
            <p:extLst>
              <p:ext uri="{D42A27DB-BD31-4B8C-83A1-F6EECF244321}">
                <p14:modId xmlns:p14="http://schemas.microsoft.com/office/powerpoint/2010/main" val="946785507"/>
              </p:ext>
            </p:extLst>
          </p:nvPr>
        </p:nvGraphicFramePr>
        <p:xfrm>
          <a:off x="609600" y="1752600"/>
          <a:ext cx="10972800" cy="2590800"/>
        </p:xfrm>
        <a:graphic>
          <a:graphicData uri="http://schemas.openxmlformats.org/drawingml/2006/table">
            <a:tbl>
              <a:tblPr firstRow="1" firstCol="1" bandRow="1">
                <a:tableStyleId>{7DF18680-E054-41AD-8BC1-D1AEF772440D}</a:tableStyleId>
              </a:tblPr>
              <a:tblGrid>
                <a:gridCol w="2119152"/>
                <a:gridCol w="1300941"/>
                <a:gridCol w="1852947"/>
                <a:gridCol w="2849880"/>
                <a:gridCol w="2849880"/>
              </a:tblGrid>
              <a:tr h="842512">
                <a:tc rowSpan="2">
                  <a:txBody>
                    <a:bodyPr/>
                    <a:lstStyle/>
                    <a:p>
                      <a:pPr algn="ctr">
                        <a:lnSpc>
                          <a:spcPct val="107000"/>
                        </a:lnSpc>
                        <a:spcAft>
                          <a:spcPts val="0"/>
                        </a:spcAft>
                      </a:pPr>
                      <a:r>
                        <a:rPr lang="en-ZA" sz="1600" dirty="0">
                          <a:solidFill>
                            <a:schemeClr val="bg1"/>
                          </a:solidFill>
                          <a:effectLst/>
                          <a:latin typeface="Arial" panose="020B0604020202020204" pitchFamily="34" charset="0"/>
                          <a:cs typeface="Arial" panose="020B0604020202020204" pitchFamily="34" charset="0"/>
                        </a:rPr>
                        <a:t>Infrastructure Programme</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0"/>
                        </a:spcAft>
                      </a:pPr>
                      <a:r>
                        <a:rPr lang="en-ZA" sz="1600" dirty="0">
                          <a:solidFill>
                            <a:schemeClr val="bg1"/>
                          </a:solidFill>
                          <a:effectLst/>
                          <a:latin typeface="Arial" panose="020B0604020202020204" pitchFamily="34" charset="0"/>
                          <a:cs typeface="Arial" panose="020B0604020202020204" pitchFamily="34" charset="0"/>
                        </a:rPr>
                        <a:t>Number of projects</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07000"/>
                        </a:lnSpc>
                        <a:spcAft>
                          <a:spcPts val="0"/>
                        </a:spcAft>
                      </a:pPr>
                      <a:r>
                        <a:rPr lang="en-ZA" sz="1600" dirty="0">
                          <a:solidFill>
                            <a:schemeClr val="bg1"/>
                          </a:solidFill>
                          <a:effectLst/>
                          <a:latin typeface="Arial" panose="020B0604020202020204" pitchFamily="34" charset="0"/>
                          <a:cs typeface="Arial" panose="020B0604020202020204" pitchFamily="34" charset="0"/>
                        </a:rPr>
                        <a:t>Medium Term Estimates </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r>
              <a:tr h="857293">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2018/19</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solidFill>
                            <a:schemeClr val="tx1"/>
                          </a:solidFill>
                          <a:effectLst/>
                          <a:latin typeface="Arial" panose="020B0604020202020204" pitchFamily="34" charset="0"/>
                          <a:cs typeface="Arial" panose="020B0604020202020204" pitchFamily="34" charset="0"/>
                        </a:rPr>
                        <a:t>2019/20</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2020/21</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90995">
                <a:tc>
                  <a:txBody>
                    <a:bodyPr/>
                    <a:lstStyle/>
                    <a:p>
                      <a:pPr>
                        <a:lnSpc>
                          <a:spcPct val="107000"/>
                        </a:lnSpc>
                        <a:spcBef>
                          <a:spcPts val="300"/>
                        </a:spcBef>
                        <a:spcAft>
                          <a:spcPts val="300"/>
                        </a:spcAft>
                      </a:pPr>
                      <a:r>
                        <a:rPr lang="en-ZA" sz="1600" dirty="0">
                          <a:solidFill>
                            <a:schemeClr val="bg1"/>
                          </a:solidFill>
                          <a:effectLst/>
                          <a:latin typeface="Arial" panose="020B0604020202020204" pitchFamily="34" charset="0"/>
                          <a:cs typeface="Arial" panose="020B0604020202020204" pitchFamily="34" charset="0"/>
                        </a:rPr>
                        <a:t>Facilities Management</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683</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1 267 843 019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1 001 696 000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1 056 788 998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9"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22317854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0141684"/>
              </p:ext>
            </p:extLst>
          </p:nvPr>
        </p:nvGraphicFramePr>
        <p:xfrm>
          <a:off x="381000" y="1295401"/>
          <a:ext cx="11353804" cy="5453498"/>
        </p:xfrm>
        <a:graphic>
          <a:graphicData uri="http://schemas.openxmlformats.org/drawingml/2006/table">
            <a:tbl>
              <a:tblPr firstRow="1" bandRow="1">
                <a:tableStyleId>{BDBED569-4797-4DF1-A0F4-6AAB3CD982D8}</a:tableStyleId>
              </a:tblPr>
              <a:tblGrid>
                <a:gridCol w="381000"/>
                <a:gridCol w="1219200"/>
                <a:gridCol w="7086604"/>
                <a:gridCol w="1333500"/>
                <a:gridCol w="1333500"/>
              </a:tblGrid>
              <a:tr h="346364">
                <a:tc>
                  <a:txBody>
                    <a:bodyPr/>
                    <a:lstStyle/>
                    <a:p>
                      <a:pPr algn="ctr" fontAlgn="b"/>
                      <a:r>
                        <a:rPr lang="en-ZA" sz="1500" b="1" i="0" u="none" strike="noStrike" dirty="0">
                          <a:solidFill>
                            <a:srgbClr val="000000"/>
                          </a:solidFill>
                          <a:effectLst/>
                          <a:latin typeface="Calibri" panose="020F0502020204030204" pitchFamily="34" charset="0"/>
                        </a:rPr>
                        <a:t>No</a:t>
                      </a:r>
                    </a:p>
                  </a:txBody>
                  <a:tcPr marL="9525" marR="9525" marT="9525" marB="0" anchor="b"/>
                </a:tc>
                <a:tc>
                  <a:txBody>
                    <a:bodyPr/>
                    <a:lstStyle/>
                    <a:p>
                      <a:pPr algn="ctr" fontAlgn="b"/>
                      <a:r>
                        <a:rPr lang="en-ZA" sz="15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5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5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500" b="1" i="0" u="none" strike="noStrike" dirty="0">
                          <a:solidFill>
                            <a:srgbClr val="000000"/>
                          </a:solidFill>
                          <a:effectLst/>
                          <a:latin typeface="Calibri" panose="020F0502020204030204" pitchFamily="34" charset="0"/>
                        </a:rPr>
                        <a:t>Total Allocation 2018/2019 </a:t>
                      </a:r>
                      <a:endParaRPr lang="en-ZA" sz="1500" b="1" i="0" u="none" strike="noStrike" dirty="0" smtClean="0">
                        <a:solidFill>
                          <a:srgbClr val="000000"/>
                        </a:solidFill>
                        <a:effectLst/>
                        <a:latin typeface="Calibri" panose="020F0502020204030204" pitchFamily="34" charset="0"/>
                      </a:endParaRPr>
                    </a:p>
                    <a:p>
                      <a:pPr algn="ctr" fontAlgn="b"/>
                      <a:r>
                        <a:rPr lang="en-ZA" sz="1500" b="1" i="0" u="none" strike="noStrike" dirty="0" smtClean="0">
                          <a:solidFill>
                            <a:srgbClr val="000000"/>
                          </a:solidFill>
                          <a:effectLst/>
                          <a:latin typeface="Calibri" panose="020F0502020204030204" pitchFamily="34" charset="0"/>
                        </a:rPr>
                        <a:t>R'000</a:t>
                      </a:r>
                      <a:endParaRPr lang="en-ZA" sz="1500" b="1" i="0" u="none" strike="noStrike" dirty="0">
                        <a:solidFill>
                          <a:srgbClr val="000000"/>
                        </a:solidFill>
                        <a:effectLst/>
                        <a:latin typeface="Calibri" panose="020F0502020204030204" pitchFamily="34" charset="0"/>
                      </a:endParaRP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1.</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Eastern Cape</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Graaff-Reinet Police Station: Repairs and maintenance of leaking roof in the official quaters and drainage system </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143 844 023</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30 936 671</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Ngangelizwe: Repairs to Police Station including electrical and civil</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35 074 012</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15 161 741</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Elliot: Follow-on contract (repair only)</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27 701 174</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12 425 164</a:t>
                      </a: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2.</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dirty="0">
                          <a:solidFill>
                            <a:srgbClr val="000000"/>
                          </a:solidFill>
                          <a:effectLst/>
                          <a:latin typeface="Calibri" panose="020F0502020204030204" pitchFamily="34" charset="0"/>
                        </a:rPr>
                        <a:t>Free State</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Welkom: Police Station: Jan Hofmeyer road: Repair and maintenance to electrical, civil, mechanical and structural elements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199 642 570</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14 830 725</a:t>
                      </a:r>
                    </a:p>
                  </a:txBody>
                  <a:tcPr marL="9525" marR="9525" marT="9525" marB="0" anchor="b"/>
                </a:tc>
              </a:tr>
              <a:tr h="346364">
                <a:tc>
                  <a:txBody>
                    <a:bodyPr/>
                    <a:lstStyle/>
                    <a:p>
                      <a:pPr algn="l"/>
                      <a:endParaRPr lang="en-ZA" dirty="0"/>
                    </a:p>
                  </a:txBody>
                  <a:tcPr marL="9525" marR="9525" marT="9525" marB="0" anchor="b"/>
                </a:tc>
                <a:tc>
                  <a:txBody>
                    <a:bodyPr/>
                    <a:lstStyle/>
                    <a:p>
                      <a:endParaRPr lang="en-ZA" dirty="0"/>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Bloemfontein: Parkroad Police Station: Repair and maintenance to electrical, civil, mechanical and structural elements to the complex and a house</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165 367 447</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14 384 537</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Deneysville: Green Point farm Prison: Maintenance and operations of water and sewerage works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25 096 520</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7 200 000</a:t>
                      </a: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3.</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dirty="0">
                          <a:solidFill>
                            <a:srgbClr val="000000"/>
                          </a:solidFill>
                          <a:effectLst/>
                          <a:latin typeface="Calibri" panose="020F0502020204030204" pitchFamily="34" charset="0"/>
                        </a:rPr>
                        <a:t>Gauteng</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Pretoria: Interim maintenance contract for Gauteng Province</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1 158 670 455</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183 832 031</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Pretoria: Interim facilities management contract for Telkom Towers complex (SAPS)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20 803 381</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30 000 000</a:t>
                      </a:r>
                    </a:p>
                  </a:txBody>
                  <a:tcPr marL="9525" marR="9525" marT="9525" marB="0" anchor="b"/>
                </a:tc>
              </a:tr>
              <a:tr h="346364">
                <a:tc>
                  <a:txBody>
                    <a:bodyPr/>
                    <a:lstStyle/>
                    <a:p>
                      <a:pPr algn="l"/>
                      <a:endParaRPr lang="en-ZA" dirty="0"/>
                    </a:p>
                  </a:txBody>
                  <a:tcPr marL="9525" marR="9525" marT="9525" marB="0" anchor="b"/>
                </a:tc>
                <a:tc>
                  <a:txBody>
                    <a:bodyPr/>
                    <a:lstStyle/>
                    <a:p>
                      <a:endParaRPr lang="en-ZA" dirty="0"/>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Boksburg Prison: Repair and maintenance of electrical and mechanical installations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92 974 178</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21 910 000</a:t>
                      </a: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4.</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dirty="0" smtClean="0">
                          <a:solidFill>
                            <a:srgbClr val="000000"/>
                          </a:solidFill>
                          <a:effectLst/>
                          <a:latin typeface="Calibri" panose="020F0502020204030204" pitchFamily="34" charset="0"/>
                        </a:rPr>
                        <a:t>Kwa-Zulu </a:t>
                      </a:r>
                      <a:r>
                        <a:rPr lang="en-ZA" sz="1500" b="0" i="0" u="none" strike="noStrike" dirty="0">
                          <a:solidFill>
                            <a:srgbClr val="000000"/>
                          </a:solidFill>
                          <a:effectLst/>
                          <a:latin typeface="Calibri" panose="020F0502020204030204" pitchFamily="34" charset="0"/>
                        </a:rPr>
                        <a:t>Natal</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Kokstad: Repair and maintenance of mechanical and electrical installations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183 693 509</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14 700 000</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Durban: Repairing of the leaking roof at Durban king's house</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13 563 058</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4 200 000</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Durban Westville: Repair and maintenance for steam lines, calorified boilers and kitchen equipment</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117 797 944</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2 800 000</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 MAINTENANCE AND REPAIRS</a:t>
            </a:r>
            <a:endParaRPr lang="en-ZA" dirty="0"/>
          </a:p>
        </p:txBody>
      </p:sp>
    </p:spTree>
    <p:extLst>
      <p:ext uri="{BB962C8B-B14F-4D97-AF65-F5344CB8AC3E}">
        <p14:creationId xmlns:p14="http://schemas.microsoft.com/office/powerpoint/2010/main" val="1803605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54778570"/>
              </p:ext>
            </p:extLst>
          </p:nvPr>
        </p:nvGraphicFramePr>
        <p:xfrm>
          <a:off x="381000" y="1295401"/>
          <a:ext cx="11353802" cy="5257797"/>
        </p:xfrm>
        <a:graphic>
          <a:graphicData uri="http://schemas.openxmlformats.org/drawingml/2006/table">
            <a:tbl>
              <a:tblPr firstRow="1" bandRow="1">
                <a:tableStyleId>{BDBED569-4797-4DF1-A0F4-6AAB3CD982D8}</a:tableStyleId>
              </a:tblPr>
              <a:tblGrid>
                <a:gridCol w="457200"/>
                <a:gridCol w="1143000"/>
                <a:gridCol w="7086602"/>
                <a:gridCol w="1333500"/>
                <a:gridCol w="1333500"/>
              </a:tblGrid>
              <a:tr h="817965">
                <a:tc>
                  <a:txBody>
                    <a:bodyPr/>
                    <a:lstStyle/>
                    <a:p>
                      <a:pPr algn="ctr" fontAlgn="b"/>
                      <a:r>
                        <a:rPr lang="en-ZA" sz="1600" b="1" i="0" u="none" strike="noStrike" dirty="0">
                          <a:solidFill>
                            <a:srgbClr val="000000"/>
                          </a:solidFill>
                          <a:effectLst/>
                          <a:latin typeface="Calibri" panose="020F0502020204030204" pitchFamily="34" charset="0"/>
                        </a:rPr>
                        <a:t>No</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6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Total Allocation 2018/2019 </a:t>
                      </a:r>
                      <a:endParaRPr lang="en-ZA" sz="1600" b="1" i="0" u="none" strike="noStrike" dirty="0" smtClean="0">
                        <a:solidFill>
                          <a:srgbClr val="000000"/>
                        </a:solidFill>
                        <a:effectLst/>
                        <a:latin typeface="Calibri" panose="020F0502020204030204" pitchFamily="34" charset="0"/>
                      </a:endParaRPr>
                    </a:p>
                    <a:p>
                      <a:pPr algn="ctr" fontAlgn="b"/>
                      <a:r>
                        <a:rPr lang="en-ZA" sz="1600" b="1" i="0" u="none" strike="noStrike" dirty="0" smtClean="0">
                          <a:solidFill>
                            <a:srgbClr val="000000"/>
                          </a:solidFill>
                          <a:effectLst/>
                          <a:latin typeface="Calibri" panose="020F0502020204030204" pitchFamily="34" charset="0"/>
                        </a:rPr>
                        <a:t>R'000</a:t>
                      </a:r>
                      <a:endParaRPr lang="en-ZA" sz="1600" b="1" i="0" u="none" strike="noStrike" dirty="0">
                        <a:solidFill>
                          <a:srgbClr val="000000"/>
                        </a:solidFill>
                        <a:effectLst/>
                        <a:latin typeface="Calibri" panose="020F0502020204030204" pitchFamily="34" charset="0"/>
                      </a:endParaRPr>
                    </a:p>
                  </a:txBody>
                  <a:tcPr marL="9525" marR="9525" marT="9525" marB="0" anchor="b"/>
                </a:tc>
              </a:tr>
              <a:tr h="548814">
                <a:tc>
                  <a:txBody>
                    <a:bodyPr/>
                    <a:lstStyle/>
                    <a:p>
                      <a:pPr algn="l" fontAlgn="b"/>
                      <a:r>
                        <a:rPr lang="en-ZA" sz="1600" b="0" i="0" u="none" strike="noStrike" dirty="0" smtClean="0">
                          <a:solidFill>
                            <a:srgbClr val="000000"/>
                          </a:solidFill>
                          <a:effectLst/>
                          <a:latin typeface="Calibri" panose="020F0502020204030204" pitchFamily="34" charset="0"/>
                        </a:rPr>
                        <a:t>5.</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Limpopo</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Various centres: Northern Province: Maintenance of water and sewer operations in various Police Stations in Limpopo central</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20 887 232</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3 170 658</a:t>
                      </a:r>
                    </a:p>
                  </a:txBody>
                  <a:tcPr marL="9525" marR="9525" marT="9525" marB="0" anchor="b"/>
                </a:tc>
              </a:tr>
              <a:tr h="548814">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Various centres: Northern Province: Maintenance of water and sewer operations in various Police Stations in Limpopo central</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17 974 511</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2 599 993</a:t>
                      </a:r>
                    </a:p>
                  </a:txBody>
                  <a:tcPr marL="9525" marR="9525" marT="9525" marB="0" anchor="b"/>
                </a:tc>
              </a:tr>
              <a:tr h="548814">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Thohoyandou Police Station: Repairs &amp; maintenance of civil, electrical, mechanical &amp; structural elements of the station</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16 796 305</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2 113 122</a:t>
                      </a:r>
                    </a:p>
                  </a:txBody>
                  <a:tcPr marL="9525" marR="9525" marT="9525" marB="0" anchor="b"/>
                </a:tc>
              </a:tr>
              <a:tr h="548814">
                <a:tc>
                  <a:txBody>
                    <a:bodyPr/>
                    <a:lstStyle/>
                    <a:p>
                      <a:pPr algn="l" fontAlgn="b"/>
                      <a:r>
                        <a:rPr lang="en-ZA" sz="1600" b="0" i="0" u="none" strike="noStrike" dirty="0" smtClean="0">
                          <a:solidFill>
                            <a:srgbClr val="000000"/>
                          </a:solidFill>
                          <a:effectLst/>
                          <a:latin typeface="Calibri" panose="020F0502020204030204" pitchFamily="34" charset="0"/>
                        </a:rPr>
                        <a:t>6.</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Mpumalanga</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Trichardt Police station: Repair and maintenance of electrical,civil, mechanical and structural elements including quarters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15 587 596</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13 871 711</a:t>
                      </a:r>
                    </a:p>
                  </a:txBody>
                  <a:tcPr marL="9525" marR="9525" marT="9525" marB="0" anchor="b"/>
                </a:tc>
              </a:tr>
              <a:tr h="548814">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Standerton Police Station: Repairs and maintenance of station and official quartes electrical,civil and structural elements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34 872 578</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12 724 020</a:t>
                      </a:r>
                    </a:p>
                  </a:txBody>
                  <a:tcPr marL="9525" marR="9525" marT="9525" marB="0" anchor="b"/>
                </a:tc>
              </a:tr>
              <a:tr h="548814">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Chrissiesmeer: Repairs and maintenance of electrical,civil,mechanical and structural elements of station and quarters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12 420 747</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11 184 917</a:t>
                      </a:r>
                    </a:p>
                  </a:txBody>
                  <a:tcPr marL="9525" marR="9525" marT="9525" marB="0" anchor="b"/>
                </a:tc>
              </a:tr>
              <a:tr h="382316">
                <a:tc>
                  <a:txBody>
                    <a:bodyPr/>
                    <a:lstStyle/>
                    <a:p>
                      <a:pPr algn="l" fontAlgn="b"/>
                      <a:r>
                        <a:rPr lang="en-ZA" sz="1600" b="0" i="0" u="none" strike="noStrike" dirty="0" smtClean="0">
                          <a:solidFill>
                            <a:srgbClr val="000000"/>
                          </a:solidFill>
                          <a:effectLst/>
                          <a:latin typeface="Calibri" panose="020F0502020204030204" pitchFamily="34" charset="0"/>
                        </a:rPr>
                        <a:t>7.</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North West</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Rooigrond: Repair, maintenance and operations of water sewerage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43 751 780</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10 745 000</a:t>
                      </a:r>
                    </a:p>
                  </a:txBody>
                  <a:tcPr marL="9525" marR="9525" marT="9525" marB="0" anchor="b"/>
                </a:tc>
              </a:tr>
              <a:tr h="382316">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Potchefstroom: Prospecting and sinking of new boreholes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8 737 190</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1 904 507</a:t>
                      </a:r>
                    </a:p>
                  </a:txBody>
                  <a:tcPr marL="9525" marR="9525" marT="9525" marB="0" anchor="b"/>
                </a:tc>
              </a:tr>
              <a:tr h="382316">
                <a:tc>
                  <a:txBody>
                    <a:bodyPr/>
                    <a:lstStyle/>
                    <a:p>
                      <a:pPr algn="l"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Bloemhof: Repair of building, electrical and wet services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10 555 000</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1 800 000</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 MAINTENANCE AND REPAIRS</a:t>
            </a:r>
            <a:endParaRPr lang="en-ZA" dirty="0"/>
          </a:p>
        </p:txBody>
      </p:sp>
    </p:spTree>
    <p:extLst>
      <p:ext uri="{BB962C8B-B14F-4D97-AF65-F5344CB8AC3E}">
        <p14:creationId xmlns:p14="http://schemas.microsoft.com/office/powerpoint/2010/main" val="351681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073615"/>
              </p:ext>
            </p:extLst>
          </p:nvPr>
        </p:nvGraphicFramePr>
        <p:xfrm>
          <a:off x="381000" y="1295399"/>
          <a:ext cx="11353802" cy="5181600"/>
        </p:xfrm>
        <a:graphic>
          <a:graphicData uri="http://schemas.openxmlformats.org/drawingml/2006/table">
            <a:tbl>
              <a:tblPr firstRow="1" bandRow="1">
                <a:tableStyleId>{BDBED569-4797-4DF1-A0F4-6AAB3CD982D8}</a:tableStyleId>
              </a:tblPr>
              <a:tblGrid>
                <a:gridCol w="457200"/>
                <a:gridCol w="1143000"/>
                <a:gridCol w="7086602"/>
                <a:gridCol w="1333500"/>
                <a:gridCol w="1333500"/>
              </a:tblGrid>
              <a:tr h="903420">
                <a:tc>
                  <a:txBody>
                    <a:bodyPr/>
                    <a:lstStyle/>
                    <a:p>
                      <a:pPr algn="ctr" fontAlgn="b"/>
                      <a:r>
                        <a:rPr lang="en-ZA" sz="1400" b="1" i="0" u="none" strike="noStrike" dirty="0">
                          <a:solidFill>
                            <a:srgbClr val="000000"/>
                          </a:solidFill>
                          <a:effectLst/>
                          <a:latin typeface="Calibri" panose="020F0502020204030204" pitchFamily="34" charset="0"/>
                        </a:rPr>
                        <a:t>No</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4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rPr>
                        <a:t>Total Allocation 2018/2019 </a:t>
                      </a:r>
                      <a:endParaRPr lang="en-ZA" sz="1400" b="1" i="0" u="none" strike="noStrike" dirty="0" smtClean="0">
                        <a:solidFill>
                          <a:srgbClr val="000000"/>
                        </a:solidFill>
                        <a:effectLst/>
                        <a:latin typeface="Calibri" panose="020F0502020204030204" pitchFamily="34" charset="0"/>
                      </a:endParaRPr>
                    </a:p>
                    <a:p>
                      <a:pPr algn="ctr" fontAlgn="b"/>
                      <a:r>
                        <a:rPr lang="en-ZA" sz="1400" b="1" i="0" u="none" strike="noStrike" dirty="0" smtClean="0">
                          <a:solidFill>
                            <a:srgbClr val="000000"/>
                          </a:solidFill>
                          <a:effectLst/>
                          <a:latin typeface="Calibri" panose="020F0502020204030204" pitchFamily="34" charset="0"/>
                        </a:rPr>
                        <a:t>R'000</a:t>
                      </a:r>
                      <a:endParaRPr lang="en-ZA" sz="1400" b="1" i="0" u="none" strike="noStrike" dirty="0">
                        <a:solidFill>
                          <a:srgbClr val="000000"/>
                        </a:solidFill>
                        <a:effectLst/>
                        <a:latin typeface="Calibri" panose="020F0502020204030204" pitchFamily="34" charset="0"/>
                      </a:endParaRPr>
                    </a:p>
                  </a:txBody>
                  <a:tcPr marL="9525" marR="9525" marT="9525" marB="0" anchor="b"/>
                </a:tc>
              </a:tr>
              <a:tr h="691474">
                <a:tc>
                  <a:txBody>
                    <a:bodyPr/>
                    <a:lstStyle/>
                    <a:p>
                      <a:pPr algn="l" fontAlgn="b"/>
                      <a:r>
                        <a:rPr lang="en-ZA" sz="1600" b="0" i="0" u="none" strike="noStrike" dirty="0" smtClean="0">
                          <a:solidFill>
                            <a:srgbClr val="000000"/>
                          </a:solidFill>
                          <a:effectLst/>
                          <a:latin typeface="Calibri" panose="020F0502020204030204" pitchFamily="34" charset="0"/>
                        </a:rPr>
                        <a:t>8.</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Northern Cape</a:t>
                      </a: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De </a:t>
                      </a:r>
                      <a:r>
                        <a:rPr lang="en-ZA" sz="1600" b="0" i="0" u="none" strike="noStrike" dirty="0" err="1">
                          <a:solidFill>
                            <a:srgbClr val="000000"/>
                          </a:solidFill>
                          <a:effectLst/>
                          <a:latin typeface="Calibri" panose="020F0502020204030204" pitchFamily="34" charset="0"/>
                        </a:rPr>
                        <a:t>aar</a:t>
                      </a:r>
                      <a:r>
                        <a:rPr lang="en-ZA" sz="1600" b="0" i="0" u="none" strike="noStrike" dirty="0">
                          <a:solidFill>
                            <a:srgbClr val="000000"/>
                          </a:solidFill>
                          <a:effectLst/>
                          <a:latin typeface="Calibri" panose="020F0502020204030204" pitchFamily="34" charset="0"/>
                        </a:rPr>
                        <a:t> Police Station: Repair and maintenance to electrical, civil, mechanical and structural elements to station and houses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22 987 323</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18 764 648</a:t>
                      </a:r>
                    </a:p>
                  </a:txBody>
                  <a:tcPr marL="9525" marR="9525" marT="9525" marB="0" anchor="b"/>
                </a:tc>
              </a:tr>
              <a:tr h="481696">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Jan </a:t>
                      </a:r>
                      <a:r>
                        <a:rPr lang="en-ZA" sz="1600" b="0" i="0" u="none" strike="noStrike" dirty="0" err="1">
                          <a:solidFill>
                            <a:srgbClr val="000000"/>
                          </a:solidFill>
                          <a:effectLst/>
                          <a:latin typeface="Calibri" panose="020F0502020204030204" pitchFamily="34" charset="0"/>
                        </a:rPr>
                        <a:t>K</a:t>
                      </a:r>
                      <a:r>
                        <a:rPr lang="en-ZA" sz="1600" b="0" i="0" u="none" strike="noStrike" dirty="0" err="1" smtClean="0">
                          <a:solidFill>
                            <a:srgbClr val="000000"/>
                          </a:solidFill>
                          <a:effectLst/>
                          <a:latin typeface="Calibri" panose="020F0502020204030204" pitchFamily="34" charset="0"/>
                        </a:rPr>
                        <a:t>empdorp,sealing</a:t>
                      </a:r>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of roofs at ammunition  stores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11 386 195</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12 111 304</a:t>
                      </a:r>
                    </a:p>
                  </a:txBody>
                  <a:tcPr marL="9525" marR="9525" marT="9525" marB="0" anchor="b"/>
                </a:tc>
              </a:tr>
              <a:tr h="691474">
                <a:tc>
                  <a:txBody>
                    <a:bodyPr/>
                    <a:lstStyle/>
                    <a:p>
                      <a:pPr algn="r"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Van </a:t>
                      </a:r>
                      <a:r>
                        <a:rPr lang="en-ZA" sz="1600" b="0" i="0" u="none" strike="noStrike" dirty="0" err="1">
                          <a:solidFill>
                            <a:srgbClr val="000000"/>
                          </a:solidFill>
                          <a:effectLst/>
                          <a:latin typeface="Calibri" panose="020F0502020204030204" pitchFamily="34" charset="0"/>
                        </a:rPr>
                        <a:t>W</a:t>
                      </a:r>
                      <a:r>
                        <a:rPr lang="en-ZA" sz="1600" b="0" i="0" u="none" strike="noStrike" dirty="0" err="1" smtClean="0">
                          <a:solidFill>
                            <a:srgbClr val="000000"/>
                          </a:solidFill>
                          <a:effectLst/>
                          <a:latin typeface="Calibri" panose="020F0502020204030204" pitchFamily="34" charset="0"/>
                        </a:rPr>
                        <a:t>yksvlei</a:t>
                      </a:r>
                      <a:r>
                        <a:rPr lang="en-ZA" sz="1600" b="0" i="0" u="none" strike="noStrike" dirty="0">
                          <a:solidFill>
                            <a:srgbClr val="000000"/>
                          </a:solidFill>
                          <a:effectLst/>
                          <a:latin typeface="Calibri" panose="020F0502020204030204" pitchFamily="34" charset="0"/>
                        </a:rPr>
                        <a:t>: Repair to station, quarters 1, 2 and 3 at Hoof Street and President Street</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12 772 103</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6 830 846</a:t>
                      </a:r>
                    </a:p>
                  </a:txBody>
                  <a:tcPr marL="9525" marR="9525" marT="9525" marB="0" anchor="b"/>
                </a:tc>
              </a:tr>
              <a:tr h="691474">
                <a:tc>
                  <a:txBody>
                    <a:bodyPr/>
                    <a:lstStyle/>
                    <a:p>
                      <a:pPr algn="l" fontAlgn="b"/>
                      <a:r>
                        <a:rPr lang="en-ZA" sz="1600" b="0" i="0" u="none" strike="noStrike" dirty="0" smtClean="0">
                          <a:solidFill>
                            <a:srgbClr val="000000"/>
                          </a:solidFill>
                          <a:effectLst/>
                          <a:latin typeface="Calibri" panose="020F0502020204030204" pitchFamily="34" charset="0"/>
                        </a:rPr>
                        <a:t>9.</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Western Cape</a:t>
                      </a: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Cape Town: Official residential accommodation: Provide integrated facilities management services. (for a 5 year period)</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562 690 825</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115 048 083</a:t>
                      </a:r>
                    </a:p>
                  </a:txBody>
                  <a:tcPr marL="9525" marR="9525" marT="9525" marB="0" anchor="b"/>
                </a:tc>
              </a:tr>
              <a:tr h="1030588">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Cape Town: WC: Appointment of implementing agent for the development of new SEDFS and rehabilitation of 13 proclaimed fishing harbours a per the SEDFS: additions, alterations &amp; refurbishment</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400 000 000</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101 500 000</a:t>
                      </a:r>
                    </a:p>
                  </a:txBody>
                  <a:tcPr marL="9525" marR="9525" marT="9525" marB="0" anchor="b"/>
                </a:tc>
              </a:tr>
              <a:tr h="691474">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Cape Town: Official residential accommodation: Provide integrated facilities management services. (For a 5 Year Period)</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571 934 354</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100 800 978</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 MAINTENANCE AND REPAIRS</a:t>
            </a:r>
            <a:endParaRPr lang="en-ZA" dirty="0"/>
          </a:p>
        </p:txBody>
      </p:sp>
    </p:spTree>
    <p:extLst>
      <p:ext uri="{BB962C8B-B14F-4D97-AF65-F5344CB8AC3E}">
        <p14:creationId xmlns:p14="http://schemas.microsoft.com/office/powerpoint/2010/main" val="35158867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6D88B901-4B89-400A-9326-FD413AFBC764}" type="slidenum">
              <a:rPr lang="en-US" smtClean="0">
                <a:solidFill>
                  <a:prstClr val="black">
                    <a:tint val="75000"/>
                  </a:prstClr>
                </a:solidFill>
              </a:rPr>
              <a:pPr/>
              <a:t>86</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sz="2600" b="1" dirty="0">
                <a:ea typeface="Tahoma" pitchFamily="34" charset="0"/>
              </a:rPr>
              <a:t>LONG TERM INFRASTRUCTURE PLAN</a:t>
            </a:r>
          </a:p>
        </p:txBody>
      </p:sp>
      <p:sp>
        <p:nvSpPr>
          <p:cNvPr id="6" name="Rectangle 5"/>
          <p:cNvSpPr/>
          <p:nvPr/>
        </p:nvSpPr>
        <p:spPr>
          <a:xfrm>
            <a:off x="304800" y="1447800"/>
            <a:ext cx="10198768" cy="369332"/>
          </a:xfrm>
          <a:prstGeom prst="rect">
            <a:avLst/>
          </a:prstGeom>
        </p:spPr>
        <p:txBody>
          <a:bodyPr wrap="square">
            <a:spAutoFit/>
          </a:bodyPr>
          <a:lstStyle/>
          <a:p>
            <a:pPr>
              <a:spcBef>
                <a:spcPts val="600"/>
              </a:spcBef>
            </a:pPr>
            <a:r>
              <a:rPr lang="en-ZA" dirty="0">
                <a:solidFill>
                  <a:prstClr val="black"/>
                </a:solidFill>
                <a:latin typeface="Arial" panose="020B0604020202020204" pitchFamily="34" charset="0"/>
                <a:ea typeface="Calibri" panose="020F0502020204030204" pitchFamily="34" charset="0"/>
                <a:cs typeface="Times New Roman" panose="02020603050405020304" pitchFamily="18" charset="0"/>
              </a:rPr>
              <a:t>Infrastructure Programme: Rehabilitation, renovation and refurbishment</a:t>
            </a:r>
            <a:endParaRPr lang="en-US"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09333722"/>
              </p:ext>
            </p:extLst>
          </p:nvPr>
        </p:nvGraphicFramePr>
        <p:xfrm>
          <a:off x="304800" y="1828800"/>
          <a:ext cx="10896601" cy="1835915"/>
        </p:xfrm>
        <a:graphic>
          <a:graphicData uri="http://schemas.openxmlformats.org/drawingml/2006/table">
            <a:tbl>
              <a:tblPr firstRow="1" firstCol="1" bandRow="1">
                <a:tableStyleId>{00A15C55-8517-42AA-B614-E9B94910E393}</a:tableStyleId>
              </a:tblPr>
              <a:tblGrid>
                <a:gridCol w="2471481"/>
                <a:gridCol w="2106280"/>
                <a:gridCol w="2106280"/>
                <a:gridCol w="2106280"/>
                <a:gridCol w="2106280"/>
              </a:tblGrid>
              <a:tr h="875544">
                <a:tc rowSpan="2">
                  <a:txBody>
                    <a:bodyPr/>
                    <a:lstStyle/>
                    <a:p>
                      <a:pPr algn="ctr">
                        <a:lnSpc>
                          <a:spcPct val="107000"/>
                        </a:lnSpc>
                        <a:spcAft>
                          <a:spcPts val="0"/>
                        </a:spcAft>
                      </a:pPr>
                      <a:r>
                        <a:rPr lang="en-ZA" sz="1600" dirty="0">
                          <a:solidFill>
                            <a:schemeClr val="bg1"/>
                          </a:solidFill>
                          <a:effectLst/>
                          <a:latin typeface="Arial" panose="020B0604020202020204" pitchFamily="34" charset="0"/>
                          <a:cs typeface="Arial" panose="020B0604020202020204" pitchFamily="34" charset="0"/>
                        </a:rPr>
                        <a:t>Infrastructure Programme </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0"/>
                        </a:spcAft>
                      </a:pPr>
                      <a:r>
                        <a:rPr lang="en-ZA" sz="1600" dirty="0">
                          <a:solidFill>
                            <a:schemeClr val="bg1"/>
                          </a:solidFill>
                          <a:effectLst/>
                          <a:latin typeface="Arial" panose="020B0604020202020204" pitchFamily="34" charset="0"/>
                          <a:cs typeface="Arial" panose="020B0604020202020204" pitchFamily="34" charset="0"/>
                        </a:rPr>
                        <a:t>Number of projects</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07000"/>
                        </a:lnSpc>
                        <a:spcAft>
                          <a:spcPts val="0"/>
                        </a:spcAft>
                      </a:pPr>
                      <a:r>
                        <a:rPr lang="en-ZA" sz="1600" dirty="0">
                          <a:solidFill>
                            <a:schemeClr val="bg1"/>
                          </a:solidFill>
                          <a:effectLst/>
                          <a:latin typeface="Arial" panose="020B0604020202020204" pitchFamily="34" charset="0"/>
                          <a:cs typeface="Arial" panose="020B0604020202020204" pitchFamily="34" charset="0"/>
                        </a:rPr>
                        <a:t>Medium Term Estimates </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r>
              <a:tr h="438528">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600">
                          <a:solidFill>
                            <a:schemeClr val="tx1"/>
                          </a:solidFill>
                          <a:effectLst/>
                          <a:latin typeface="Arial" panose="020B0604020202020204" pitchFamily="34" charset="0"/>
                          <a:cs typeface="Arial" panose="020B0604020202020204" pitchFamily="34" charset="0"/>
                        </a:rPr>
                        <a:t>2018/19</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solidFill>
                            <a:schemeClr val="tx1"/>
                          </a:solidFill>
                          <a:effectLst/>
                          <a:latin typeface="Arial" panose="020B0604020202020204" pitchFamily="34" charset="0"/>
                          <a:cs typeface="Arial" panose="020B0604020202020204" pitchFamily="34" charset="0"/>
                        </a:rPr>
                        <a:t>2019/20</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ZA" sz="1600">
                          <a:solidFill>
                            <a:schemeClr val="tx1"/>
                          </a:solidFill>
                          <a:effectLst/>
                          <a:latin typeface="Arial" panose="020B0604020202020204" pitchFamily="34" charset="0"/>
                          <a:cs typeface="Arial" panose="020B0604020202020204" pitchFamily="34" charset="0"/>
                        </a:rPr>
                        <a:t>2020/21</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8528">
                <a:tc>
                  <a:txBody>
                    <a:bodyPr/>
                    <a:lstStyle/>
                    <a:p>
                      <a:pPr>
                        <a:lnSpc>
                          <a:spcPct val="107000"/>
                        </a:lnSpc>
                        <a:spcBef>
                          <a:spcPts val="300"/>
                        </a:spcBef>
                        <a:spcAft>
                          <a:spcPts val="300"/>
                        </a:spcAft>
                      </a:pPr>
                      <a:r>
                        <a:rPr lang="en-ZA" sz="1600" dirty="0">
                          <a:solidFill>
                            <a:schemeClr val="bg1"/>
                          </a:solidFill>
                          <a:effectLst/>
                          <a:latin typeface="Arial" panose="020B0604020202020204" pitchFamily="34" charset="0"/>
                          <a:cs typeface="Arial" panose="020B0604020202020204" pitchFamily="34" charset="0"/>
                        </a:rPr>
                        <a:t>Construction Project Management </a:t>
                      </a:r>
                      <a:endPar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526</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1 210 204 981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1 795 129 000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ZA" sz="1600" dirty="0">
                          <a:solidFill>
                            <a:schemeClr val="tx1"/>
                          </a:solidFill>
                          <a:effectLst/>
                          <a:latin typeface="Arial" panose="020B0604020202020204" pitchFamily="34" charset="0"/>
                          <a:cs typeface="Arial" panose="020B0604020202020204" pitchFamily="34" charset="0"/>
                        </a:rPr>
                        <a:t>1 873 604 002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9"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41267741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20653563"/>
              </p:ext>
            </p:extLst>
          </p:nvPr>
        </p:nvGraphicFramePr>
        <p:xfrm>
          <a:off x="381000" y="1295401"/>
          <a:ext cx="11353802" cy="5212776"/>
        </p:xfrm>
        <a:graphic>
          <a:graphicData uri="http://schemas.openxmlformats.org/drawingml/2006/table">
            <a:tbl>
              <a:tblPr firstRow="1" bandRow="1">
                <a:tableStyleId>{BDBED569-4797-4DF1-A0F4-6AAB3CD982D8}</a:tableStyleId>
              </a:tblPr>
              <a:tblGrid>
                <a:gridCol w="457200"/>
                <a:gridCol w="1143000"/>
                <a:gridCol w="7086602"/>
                <a:gridCol w="1333500"/>
                <a:gridCol w="1333500"/>
              </a:tblGrid>
              <a:tr h="346364">
                <a:tc>
                  <a:txBody>
                    <a:bodyPr/>
                    <a:lstStyle/>
                    <a:p>
                      <a:pPr algn="ctr" fontAlgn="b"/>
                      <a:r>
                        <a:rPr lang="en-ZA" sz="1500" b="1" i="0" u="none" strike="noStrike" dirty="0">
                          <a:solidFill>
                            <a:srgbClr val="000000"/>
                          </a:solidFill>
                          <a:effectLst/>
                          <a:latin typeface="Calibri" panose="020F0502020204030204" pitchFamily="34" charset="0"/>
                        </a:rPr>
                        <a:t>No</a:t>
                      </a:r>
                    </a:p>
                  </a:txBody>
                  <a:tcPr marL="9525" marR="9525" marT="9525" marB="0" anchor="b"/>
                </a:tc>
                <a:tc>
                  <a:txBody>
                    <a:bodyPr/>
                    <a:lstStyle/>
                    <a:p>
                      <a:pPr algn="ctr" fontAlgn="b"/>
                      <a:r>
                        <a:rPr lang="en-ZA" sz="15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5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5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500" b="1" i="0" u="none" strike="noStrike" dirty="0">
                          <a:solidFill>
                            <a:srgbClr val="000000"/>
                          </a:solidFill>
                          <a:effectLst/>
                          <a:latin typeface="Calibri" panose="020F0502020204030204" pitchFamily="34" charset="0"/>
                        </a:rPr>
                        <a:t>Total Allocation 2018/2019 </a:t>
                      </a:r>
                      <a:endParaRPr lang="en-ZA" sz="1500" b="1" i="0" u="none" strike="noStrike" dirty="0" smtClean="0">
                        <a:solidFill>
                          <a:srgbClr val="000000"/>
                        </a:solidFill>
                        <a:effectLst/>
                        <a:latin typeface="Calibri" panose="020F0502020204030204" pitchFamily="34" charset="0"/>
                      </a:endParaRPr>
                    </a:p>
                    <a:p>
                      <a:pPr algn="ctr" fontAlgn="b"/>
                      <a:r>
                        <a:rPr lang="en-ZA" sz="1500" b="1" i="0" u="none" strike="noStrike" dirty="0" smtClean="0">
                          <a:solidFill>
                            <a:srgbClr val="000000"/>
                          </a:solidFill>
                          <a:effectLst/>
                          <a:latin typeface="Calibri" panose="020F0502020204030204" pitchFamily="34" charset="0"/>
                        </a:rPr>
                        <a:t>R'000</a:t>
                      </a:r>
                      <a:endParaRPr lang="en-ZA" sz="1500" b="1" i="0" u="none" strike="noStrike" dirty="0">
                        <a:solidFill>
                          <a:srgbClr val="000000"/>
                        </a:solidFill>
                        <a:effectLst/>
                        <a:latin typeface="Calibri" panose="020F0502020204030204" pitchFamily="34" charset="0"/>
                      </a:endParaRP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1.</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Eastern Cape</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Umtata: Repair &amp; refurbishment of mechanical, electrical, building ,civil &amp; other related services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135 345 827</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39 817 949</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Umtata, Prison: Repairs and Renovations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219 351 360</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34 287 589</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Umtata,Repars and Renovation of Police camp including electrical and civil works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129 090 332</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29 849 008</a:t>
                      </a: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2.</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dirty="0">
                          <a:solidFill>
                            <a:srgbClr val="000000"/>
                          </a:solidFill>
                          <a:effectLst/>
                          <a:latin typeface="Calibri" panose="020F0502020204030204" pitchFamily="34" charset="0"/>
                        </a:rPr>
                        <a:t>Free State</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Fouriesburg:  Repair and Renovations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5 100 000</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21 000 000</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Vrede: Condition based maintenance on structural, electrical and civil elements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16 791 304</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6 991 625</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Bloemspruit: Repair &amp; renovation to buildings 70, 81, 82, 83, 95, 104, 105, 107 and 318:  Group 5</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18 542 102</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6 286 348</a:t>
                      </a: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3.</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Gauteng</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Pretoria, restoration of old Magistrate court</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196 830 468</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52 624 983</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Diepmeadow: Repair and maintenance of electrical and mechanical installations excluding boilers, calorifies pipes</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182 599 775</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19 120 000</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Randfontein: President Kruger building: Complete repair and renovation  including fencing</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88 395 007</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18 353 261</a:t>
                      </a:r>
                    </a:p>
                  </a:txBody>
                  <a:tcPr marL="9525" marR="9525" marT="9525" marB="0" anchor="b"/>
                </a:tc>
              </a:tr>
              <a:tr h="346364">
                <a:tc>
                  <a:txBody>
                    <a:bodyPr/>
                    <a:lstStyle/>
                    <a:p>
                      <a:pPr algn="l" fontAlgn="b"/>
                      <a:r>
                        <a:rPr lang="en-ZA" sz="1500" b="0" i="0" u="none" strike="noStrike" dirty="0" smtClean="0">
                          <a:solidFill>
                            <a:srgbClr val="000000"/>
                          </a:solidFill>
                          <a:effectLst/>
                          <a:latin typeface="Calibri" panose="020F0502020204030204" pitchFamily="34" charset="0"/>
                        </a:rPr>
                        <a:t>4.</a:t>
                      </a:r>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Kwazulu Natal</a:t>
                      </a: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Pietermaritzburg: Rehabilitation of old DPW workshops on Prince Edward Street</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293 078 016</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69 800 000</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Durban: Rehabilitation of 99 Shepstone road Durban point area</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225 120 992</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30 835 302</a:t>
                      </a:r>
                    </a:p>
                  </a:txBody>
                  <a:tcPr marL="9525" marR="9525" marT="9525" marB="0" anchor="b"/>
                </a:tc>
              </a:tr>
              <a:tr h="346364">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500" b="0" i="0" u="none" strike="noStrike">
                          <a:solidFill>
                            <a:srgbClr val="000000"/>
                          </a:solidFill>
                          <a:effectLst/>
                          <a:latin typeface="Calibri" panose="020F0502020204030204" pitchFamily="34" charset="0"/>
                        </a:rPr>
                        <a:t>Umlazi: Heritage - repairs and renovations to office building</a:t>
                      </a:r>
                    </a:p>
                  </a:txBody>
                  <a:tcPr marL="9525" marR="9525" marT="9525" marB="0" anchor="b"/>
                </a:tc>
                <a:tc>
                  <a:txBody>
                    <a:bodyPr/>
                    <a:lstStyle/>
                    <a:p>
                      <a:pPr algn="r" fontAlgn="b"/>
                      <a:r>
                        <a:rPr lang="en-ZA" sz="1500" b="0" i="0" u="none" strike="noStrike">
                          <a:solidFill>
                            <a:srgbClr val="000000"/>
                          </a:solidFill>
                          <a:effectLst/>
                          <a:latin typeface="Calibri" panose="020F0502020204030204" pitchFamily="34" charset="0"/>
                        </a:rPr>
                        <a:t>108 302 000</a:t>
                      </a:r>
                    </a:p>
                  </a:txBody>
                  <a:tcPr marL="9525" marR="9525" marT="9525" marB="0" anchor="b"/>
                </a:tc>
                <a:tc>
                  <a:txBody>
                    <a:bodyPr/>
                    <a:lstStyle/>
                    <a:p>
                      <a:pPr algn="r" fontAlgn="b"/>
                      <a:r>
                        <a:rPr lang="en-ZA" sz="1500" b="0" i="0" u="none" strike="noStrike" dirty="0">
                          <a:solidFill>
                            <a:srgbClr val="000000"/>
                          </a:solidFill>
                          <a:effectLst/>
                          <a:latin typeface="Calibri" panose="020F0502020204030204" pitchFamily="34" charset="0"/>
                        </a:rPr>
                        <a:t>25 550 000</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a:t>
            </a:r>
            <a:r>
              <a:rPr lang="en-ZA" dirty="0">
                <a:ea typeface="Tahoma" pitchFamily="34" charset="0"/>
              </a:rPr>
              <a:t>- </a:t>
            </a:r>
            <a:r>
              <a:rPr lang="en-ZA" dirty="0" smtClean="0">
                <a:ea typeface="Tahoma" pitchFamily="34" charset="0"/>
              </a:rPr>
              <a:t>REHABILITATION, RENOVATION AND REFURBISHMENT</a:t>
            </a:r>
            <a:endParaRPr lang="en-ZA" dirty="0">
              <a:ea typeface="Tahoma" pitchFamily="34" charset="0"/>
            </a:endParaRPr>
          </a:p>
        </p:txBody>
      </p:sp>
    </p:spTree>
    <p:extLst>
      <p:ext uri="{BB962C8B-B14F-4D97-AF65-F5344CB8AC3E}">
        <p14:creationId xmlns:p14="http://schemas.microsoft.com/office/powerpoint/2010/main" val="22643614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3509218"/>
              </p:ext>
            </p:extLst>
          </p:nvPr>
        </p:nvGraphicFramePr>
        <p:xfrm>
          <a:off x="381000" y="1295401"/>
          <a:ext cx="11353802" cy="5257799"/>
        </p:xfrm>
        <a:graphic>
          <a:graphicData uri="http://schemas.openxmlformats.org/drawingml/2006/table">
            <a:tbl>
              <a:tblPr firstRow="1" bandRow="1">
                <a:tableStyleId>{BDBED569-4797-4DF1-A0F4-6AAB3CD982D8}</a:tableStyleId>
              </a:tblPr>
              <a:tblGrid>
                <a:gridCol w="457200"/>
                <a:gridCol w="1143000"/>
                <a:gridCol w="7086602"/>
                <a:gridCol w="1333500"/>
                <a:gridCol w="1333500"/>
              </a:tblGrid>
              <a:tr h="936602">
                <a:tc>
                  <a:txBody>
                    <a:bodyPr/>
                    <a:lstStyle/>
                    <a:p>
                      <a:pPr algn="ctr" fontAlgn="b"/>
                      <a:r>
                        <a:rPr lang="en-ZA" sz="1600" b="1" i="0" u="none" strike="noStrike" dirty="0">
                          <a:solidFill>
                            <a:srgbClr val="000000"/>
                          </a:solidFill>
                          <a:effectLst/>
                          <a:latin typeface="Calibri" panose="020F0502020204030204" pitchFamily="34" charset="0"/>
                        </a:rPr>
                        <a:t>No</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6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Total Allocation 2018/2019 </a:t>
                      </a:r>
                      <a:endParaRPr lang="en-ZA" sz="1600" b="1" i="0" u="none" strike="noStrike" dirty="0" smtClean="0">
                        <a:solidFill>
                          <a:srgbClr val="000000"/>
                        </a:solidFill>
                        <a:effectLst/>
                        <a:latin typeface="Calibri" panose="020F0502020204030204" pitchFamily="34" charset="0"/>
                      </a:endParaRPr>
                    </a:p>
                    <a:p>
                      <a:pPr algn="ctr" fontAlgn="b"/>
                      <a:r>
                        <a:rPr lang="en-ZA" sz="1600" b="1" i="0" u="none" strike="noStrike" dirty="0" smtClean="0">
                          <a:solidFill>
                            <a:srgbClr val="000000"/>
                          </a:solidFill>
                          <a:effectLst/>
                          <a:latin typeface="Calibri" panose="020F0502020204030204" pitchFamily="34" charset="0"/>
                        </a:rPr>
                        <a:t>R'000</a:t>
                      </a:r>
                      <a:endParaRPr lang="en-ZA" sz="1600" b="1" i="0" u="none" strike="noStrike" dirty="0">
                        <a:solidFill>
                          <a:srgbClr val="000000"/>
                        </a:solidFill>
                        <a:effectLst/>
                        <a:latin typeface="Calibri" panose="020F0502020204030204" pitchFamily="34" charset="0"/>
                      </a:endParaRPr>
                    </a:p>
                  </a:txBody>
                  <a:tcPr marL="9525" marR="9525" marT="9525" marB="0" anchor="b"/>
                </a:tc>
              </a:tr>
              <a:tr h="628414">
                <a:tc>
                  <a:txBody>
                    <a:bodyPr/>
                    <a:lstStyle/>
                    <a:p>
                      <a:pPr algn="l" fontAlgn="b"/>
                      <a:r>
                        <a:rPr lang="en-ZA" sz="1600" b="0" i="0" u="none" strike="noStrike" dirty="0" smtClean="0">
                          <a:solidFill>
                            <a:srgbClr val="000000"/>
                          </a:solidFill>
                          <a:effectLst/>
                          <a:latin typeface="Calibri" panose="020F0502020204030204" pitchFamily="34" charset="0"/>
                        </a:rPr>
                        <a:t>5.</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Limpopo</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Polokwane: Reconstruction of  offices, replacement of generator,fire equipment,air conditioners, damaged by fire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97 961 844</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36 766 511</a:t>
                      </a:r>
                    </a:p>
                  </a:txBody>
                  <a:tcPr marL="9525" marR="9525" marT="9525" marB="0" anchor="b"/>
                </a:tc>
              </a:tr>
              <a:tr h="43776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Lebowakgomo: Rehabilitation of government printing building for SAPS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28 759 961</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13 668 000</a:t>
                      </a:r>
                    </a:p>
                  </a:txBody>
                  <a:tcPr marL="9525" marR="9525" marT="9525" marB="0" anchor="b"/>
                </a:tc>
              </a:tr>
              <a:tr h="43776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Nebo: Repair and renovations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12 905 137</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5 372 000</a:t>
                      </a:r>
                    </a:p>
                  </a:txBody>
                  <a:tcPr marL="9525" marR="9525" marT="9525" marB="0" anchor="b"/>
                </a:tc>
              </a:tr>
              <a:tr h="437767">
                <a:tc>
                  <a:txBody>
                    <a:bodyPr/>
                    <a:lstStyle/>
                    <a:p>
                      <a:pPr algn="l" fontAlgn="b"/>
                      <a:r>
                        <a:rPr lang="en-ZA" sz="1600" b="0" i="0" u="none" strike="noStrike" dirty="0" smtClean="0">
                          <a:solidFill>
                            <a:srgbClr val="000000"/>
                          </a:solidFill>
                          <a:effectLst/>
                          <a:latin typeface="Calibri" panose="020F0502020204030204" pitchFamily="34" charset="0"/>
                        </a:rPr>
                        <a:t>6.</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Mpumalanga</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Witbank: Repair and renovations of building</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11 580 746</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7 000 000</a:t>
                      </a:r>
                    </a:p>
                  </a:txBody>
                  <a:tcPr marL="9525" marR="9525" marT="9525" marB="0" anchor="b"/>
                </a:tc>
              </a:tr>
              <a:tr h="43776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Nelspruit: </a:t>
                      </a:r>
                      <a:r>
                        <a:rPr lang="en-ZA" sz="1600" b="0" i="0" u="none" strike="noStrike" dirty="0" err="1">
                          <a:solidFill>
                            <a:srgbClr val="000000"/>
                          </a:solidFill>
                          <a:effectLst/>
                          <a:latin typeface="Calibri" panose="020F0502020204030204" pitchFamily="34" charset="0"/>
                        </a:rPr>
                        <a:t>Sandriver</a:t>
                      </a:r>
                      <a:r>
                        <a:rPr lang="en-ZA" sz="1600" b="0" i="0" u="none" strike="noStrike" dirty="0">
                          <a:solidFill>
                            <a:srgbClr val="000000"/>
                          </a:solidFill>
                          <a:effectLst/>
                          <a:latin typeface="Calibri" panose="020F0502020204030204" pitchFamily="34" charset="0"/>
                        </a:rPr>
                        <a:t>: Repairs and renovation of the base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20 082 235</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4 947 664</a:t>
                      </a:r>
                    </a:p>
                  </a:txBody>
                  <a:tcPr marL="9525" marR="9525" marT="9525" marB="0" anchor="b"/>
                </a:tc>
              </a:tr>
              <a:tr h="43776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Groblersdal: Repair and renovations of building</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5 819 463</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3 309 343</a:t>
                      </a:r>
                    </a:p>
                  </a:txBody>
                  <a:tcPr marL="9525" marR="9525" marT="9525" marB="0" anchor="b"/>
                </a:tc>
              </a:tr>
              <a:tr h="437767">
                <a:tc>
                  <a:txBody>
                    <a:bodyPr/>
                    <a:lstStyle/>
                    <a:p>
                      <a:pPr algn="l" fontAlgn="b"/>
                      <a:r>
                        <a:rPr lang="en-ZA" sz="1600" b="0" i="0" u="none" strike="noStrike" dirty="0" smtClean="0">
                          <a:solidFill>
                            <a:srgbClr val="000000"/>
                          </a:solidFill>
                          <a:effectLst/>
                          <a:latin typeface="Calibri" panose="020F0502020204030204" pitchFamily="34" charset="0"/>
                        </a:rPr>
                        <a:t>7.</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North West</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Mogwase: Repair and upgrading of the entire centre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163 171 348</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46 420 519</a:t>
                      </a:r>
                    </a:p>
                  </a:txBody>
                  <a:tcPr marL="9525" marR="9525" marT="9525" marB="0" anchor="b"/>
                </a:tc>
              </a:tr>
              <a:tr h="43776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Klerksdorp: Total repair and renovation of the entire prison</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106 539 061</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13 679 148</a:t>
                      </a:r>
                    </a:p>
                  </a:txBody>
                  <a:tcPr marL="9525" marR="9525" marT="9525" marB="0" anchor="b"/>
                </a:tc>
              </a:tr>
              <a:tr h="628414">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Losperfontein: Condition based maintenance on electrical, mechanical, building and civil infrastructure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139 894 971</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12 746 573</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a:t>
            </a:r>
            <a:r>
              <a:rPr lang="en-ZA" dirty="0">
                <a:ea typeface="Tahoma" pitchFamily="34" charset="0"/>
              </a:rPr>
              <a:t>– REHABILITATION, RENOVATION AND REFURBISHMENT</a:t>
            </a:r>
            <a:endParaRPr lang="en-ZA" dirty="0"/>
          </a:p>
        </p:txBody>
      </p:sp>
    </p:spTree>
    <p:extLst>
      <p:ext uri="{BB962C8B-B14F-4D97-AF65-F5344CB8AC3E}">
        <p14:creationId xmlns:p14="http://schemas.microsoft.com/office/powerpoint/2010/main" val="888211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27008130"/>
              </p:ext>
            </p:extLst>
          </p:nvPr>
        </p:nvGraphicFramePr>
        <p:xfrm>
          <a:off x="381000" y="1295400"/>
          <a:ext cx="11353802" cy="5181599"/>
        </p:xfrm>
        <a:graphic>
          <a:graphicData uri="http://schemas.openxmlformats.org/drawingml/2006/table">
            <a:tbl>
              <a:tblPr firstRow="1" bandRow="1">
                <a:tableStyleId>{BDBED569-4797-4DF1-A0F4-6AAB3CD982D8}</a:tableStyleId>
              </a:tblPr>
              <a:tblGrid>
                <a:gridCol w="457200"/>
                <a:gridCol w="1143000"/>
                <a:gridCol w="7086602"/>
                <a:gridCol w="1333500"/>
                <a:gridCol w="1333500"/>
              </a:tblGrid>
              <a:tr h="1074540">
                <a:tc>
                  <a:txBody>
                    <a:bodyPr/>
                    <a:lstStyle/>
                    <a:p>
                      <a:pPr algn="ctr" fontAlgn="b"/>
                      <a:r>
                        <a:rPr lang="en-ZA" sz="1600" b="1" i="0" u="none" strike="noStrike" dirty="0">
                          <a:solidFill>
                            <a:srgbClr val="000000"/>
                          </a:solidFill>
                          <a:effectLst/>
                          <a:latin typeface="Calibri" panose="020F0502020204030204" pitchFamily="34" charset="0"/>
                        </a:rPr>
                        <a:t>No</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Province</a:t>
                      </a:r>
                    </a:p>
                  </a:txBody>
                  <a:tcPr marL="9525" marR="9525" marT="9525" marB="0" anchor="b"/>
                </a:tc>
                <a:tc>
                  <a:txBody>
                    <a:bodyPr/>
                    <a:lstStyle/>
                    <a:p>
                      <a:pPr algn="l" fontAlgn="b"/>
                      <a:r>
                        <a:rPr lang="en-ZA" sz="1600" b="1" i="0" u="none" strike="noStrike" dirty="0">
                          <a:solidFill>
                            <a:srgbClr val="000000"/>
                          </a:solidFill>
                          <a:effectLst/>
                          <a:latin typeface="Calibri" panose="020F0502020204030204" pitchFamily="34" charset="0"/>
                        </a:rPr>
                        <a:t>Project Details</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Total Project Costs R'000</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Total Allocation 2018/2019 </a:t>
                      </a:r>
                      <a:endParaRPr lang="en-ZA" sz="1600" b="1" i="0" u="none" strike="noStrike" dirty="0" smtClean="0">
                        <a:solidFill>
                          <a:srgbClr val="000000"/>
                        </a:solidFill>
                        <a:effectLst/>
                        <a:latin typeface="Calibri" panose="020F0502020204030204" pitchFamily="34" charset="0"/>
                      </a:endParaRPr>
                    </a:p>
                    <a:p>
                      <a:pPr algn="ctr" fontAlgn="b"/>
                      <a:r>
                        <a:rPr lang="en-ZA" sz="1600" b="1" i="0" u="none" strike="noStrike" dirty="0" smtClean="0">
                          <a:solidFill>
                            <a:srgbClr val="000000"/>
                          </a:solidFill>
                          <a:effectLst/>
                          <a:latin typeface="Calibri" panose="020F0502020204030204" pitchFamily="34" charset="0"/>
                        </a:rPr>
                        <a:t>R'000</a:t>
                      </a:r>
                      <a:endParaRPr lang="en-ZA" sz="1600" b="1" i="0" u="none" strike="noStrike" dirty="0">
                        <a:solidFill>
                          <a:srgbClr val="000000"/>
                        </a:solidFill>
                        <a:effectLst/>
                        <a:latin typeface="Calibri" panose="020F0502020204030204" pitchFamily="34" charset="0"/>
                      </a:endParaRPr>
                    </a:p>
                  </a:txBody>
                  <a:tcPr marL="9525" marR="9525" marT="9525" marB="0" anchor="b"/>
                </a:tc>
              </a:tr>
              <a:tr h="720964">
                <a:tc>
                  <a:txBody>
                    <a:bodyPr/>
                    <a:lstStyle/>
                    <a:p>
                      <a:pPr algn="l" fontAlgn="b"/>
                      <a:r>
                        <a:rPr lang="en-ZA" sz="1600" b="0" i="0" u="none" strike="noStrike" dirty="0" smtClean="0">
                          <a:solidFill>
                            <a:srgbClr val="000000"/>
                          </a:solidFill>
                          <a:effectLst/>
                          <a:latin typeface="Calibri" panose="020F0502020204030204" pitchFamily="34" charset="0"/>
                        </a:rPr>
                        <a:t>8.</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Northern Cape</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Jan Kempdorp: Repair and renovation to non commissioned officers mess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15 527 303</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10 838 114</a:t>
                      </a:r>
                    </a:p>
                  </a:txBody>
                  <a:tcPr marL="9525" marR="9525" marT="9525" marB="0" anchor="b"/>
                </a:tc>
              </a:tr>
              <a:tr h="502239">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Kimberley: Repair and maintenance for various lifts in the Northern Cape Region</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26 090 621</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10 563 924</a:t>
                      </a:r>
                    </a:p>
                  </a:txBody>
                  <a:tcPr marL="9525" marR="9525" marT="9525" marB="0" anchor="b"/>
                </a:tc>
              </a:tr>
              <a:tr h="720964">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Kimberley: Additions to the airconditioniong system in the new public  office utilised by Department of Justice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21 469 199</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8 930 456</a:t>
                      </a:r>
                    </a:p>
                  </a:txBody>
                  <a:tcPr marL="9525" marR="9525" marT="9525" marB="0" anchor="b"/>
                </a:tc>
              </a:tr>
              <a:tr h="720964">
                <a:tc>
                  <a:txBody>
                    <a:bodyPr/>
                    <a:lstStyle/>
                    <a:p>
                      <a:pPr algn="l" fontAlgn="b"/>
                      <a:r>
                        <a:rPr lang="en-ZA" sz="1600" b="0" i="0" u="none" strike="noStrike" dirty="0" smtClean="0">
                          <a:solidFill>
                            <a:srgbClr val="000000"/>
                          </a:solidFill>
                          <a:effectLst/>
                          <a:latin typeface="Calibri" panose="020F0502020204030204" pitchFamily="34" charset="0"/>
                        </a:rPr>
                        <a:t>9.</a:t>
                      </a:r>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dirty="0">
                          <a:solidFill>
                            <a:srgbClr val="000000"/>
                          </a:solidFill>
                          <a:effectLst/>
                          <a:latin typeface="Calibri" panose="020F0502020204030204" pitchFamily="34" charset="0"/>
                        </a:rPr>
                        <a:t>Western Cape</a:t>
                      </a: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Cape-Town: Heritage - Refurbishment of NCOP Building, including HVAC, electrical and electronic installations</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118 805 294</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36 816 373</a:t>
                      </a:r>
                    </a:p>
                  </a:txBody>
                  <a:tcPr marL="9525" marR="9525" marT="9525" marB="0" anchor="b"/>
                </a:tc>
              </a:tr>
              <a:tr h="720964">
                <a:tc>
                  <a:txBody>
                    <a:bodyPr/>
                    <a:lstStyle/>
                    <a:p>
                      <a:pPr algn="r"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Cape town: Contract B, modernization, repairs and maintenance of lifts in the Western cape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68 166 030</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19 737 271</a:t>
                      </a:r>
                    </a:p>
                  </a:txBody>
                  <a:tcPr marL="9525" marR="9525" marT="9525" marB="0" anchor="b"/>
                </a:tc>
              </a:tr>
              <a:tr h="720964">
                <a:tc>
                  <a:txBody>
                    <a:bodyPr/>
                    <a:lstStyle/>
                    <a:p>
                      <a:pPr algn="r" fontAlgn="b"/>
                      <a:endParaRPr lang="en-ZA"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0" i="0" u="none" strike="noStrike">
                          <a:solidFill>
                            <a:srgbClr val="000000"/>
                          </a:solidFill>
                          <a:effectLst/>
                          <a:latin typeface="Calibri" panose="020F0502020204030204" pitchFamily="34" charset="0"/>
                        </a:rPr>
                        <a:t>Cape-Town: Contract A, modernization, repairs and maintenance of lifts in the Western Cape</a:t>
                      </a:r>
                    </a:p>
                  </a:txBody>
                  <a:tcPr marL="9525" marR="9525" marT="9525" marB="0" anchor="b"/>
                </a:tc>
                <a:tc>
                  <a:txBody>
                    <a:bodyPr/>
                    <a:lstStyle/>
                    <a:p>
                      <a:pPr algn="r" fontAlgn="b"/>
                      <a:r>
                        <a:rPr lang="en-ZA" sz="1600" b="0" i="0" u="none" strike="noStrike">
                          <a:solidFill>
                            <a:srgbClr val="000000"/>
                          </a:solidFill>
                          <a:effectLst/>
                          <a:latin typeface="Calibri" panose="020F0502020204030204" pitchFamily="34" charset="0"/>
                        </a:rPr>
                        <a:t>66 017 368</a:t>
                      </a:r>
                    </a:p>
                  </a:txBody>
                  <a:tcPr marL="9525" marR="9525" marT="9525" marB="0" anchor="b"/>
                </a:tc>
                <a:tc>
                  <a:txBody>
                    <a:bodyPr/>
                    <a:lstStyle/>
                    <a:p>
                      <a:pPr algn="r" fontAlgn="b"/>
                      <a:r>
                        <a:rPr lang="en-ZA" sz="1600" b="0" i="0" u="none" strike="noStrike" dirty="0">
                          <a:solidFill>
                            <a:srgbClr val="000000"/>
                          </a:solidFill>
                          <a:effectLst/>
                          <a:latin typeface="Calibri" panose="020F0502020204030204" pitchFamily="34" charset="0"/>
                        </a:rPr>
                        <a:t>18 505 612</a:t>
                      </a:r>
                    </a:p>
                  </a:txBody>
                  <a:tcPr marL="9525" marR="9525" marT="9525" marB="0" anchor="b"/>
                </a:tc>
              </a:tr>
            </a:tbl>
          </a:graphicData>
        </a:graphic>
      </p:graphicFrame>
      <p:sp>
        <p:nvSpPr>
          <p:cNvPr id="3" name="Title 2"/>
          <p:cNvSpPr>
            <a:spLocks noGrp="1"/>
          </p:cNvSpPr>
          <p:nvPr>
            <p:ph type="title"/>
          </p:nvPr>
        </p:nvSpPr>
        <p:spPr/>
        <p:txBody>
          <a:bodyPr/>
          <a:lstStyle/>
          <a:p>
            <a:r>
              <a:rPr lang="en-ZA" dirty="0" smtClean="0">
                <a:ea typeface="Tahoma" pitchFamily="34" charset="0"/>
              </a:rPr>
              <a:t>LONG TERM INFRASTRUCTURE PLAN </a:t>
            </a:r>
            <a:r>
              <a:rPr lang="en-ZA" dirty="0">
                <a:ea typeface="Tahoma" pitchFamily="34" charset="0"/>
              </a:rPr>
              <a:t>– REHABILITATION, RENOVATION AND REFURBISHMENT</a:t>
            </a:r>
            <a:endParaRPr lang="en-ZA" dirty="0"/>
          </a:p>
        </p:txBody>
      </p:sp>
    </p:spTree>
    <p:extLst>
      <p:ext uri="{BB962C8B-B14F-4D97-AF65-F5344CB8AC3E}">
        <p14:creationId xmlns:p14="http://schemas.microsoft.com/office/powerpoint/2010/main" val="270076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09108" y="713201"/>
            <a:ext cx="8773784" cy="738664"/>
          </a:xfrm>
          <a:prstGeom prst="rect">
            <a:avLst/>
          </a:prstGeom>
          <a:noFill/>
          <a:ln w="6350">
            <a:noFill/>
            <a:miter lim="800000"/>
            <a:headEnd/>
            <a:tailEnd/>
          </a:ln>
        </p:spPr>
        <p:txBody>
          <a:bodyPr wrap="square" lIns="0" tIns="0" rIns="0" bIns="0">
            <a:spAutoFit/>
          </a:bodyPr>
          <a:lstStyle/>
          <a:p>
            <a:pPr algn="ctr"/>
            <a:endParaRPr lang="en-ZA" sz="1200" b="1" dirty="0">
              <a:latin typeface="Arial" pitchFamily="34" charset="0"/>
              <a:cs typeface="Arial" pitchFamily="34" charset="0"/>
            </a:endParaRPr>
          </a:p>
          <a:p>
            <a:pPr marL="742950" lvl="1" indent="-285750">
              <a:buFont typeface="Arial" panose="020B0604020202020204" pitchFamily="34" charset="0"/>
              <a:buChar char="•"/>
            </a:pPr>
            <a:endParaRPr lang="en-ZA" dirty="0">
              <a:latin typeface="Arial" pitchFamily="34" charset="0"/>
              <a:cs typeface="Arial" pitchFamily="34" charset="0"/>
            </a:endParaRPr>
          </a:p>
          <a:p>
            <a:pPr algn="l"/>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t>9</a:t>
            </a:fld>
            <a:endParaRPr lang="en-US" dirty="0"/>
          </a:p>
        </p:txBody>
      </p:sp>
      <p:sp>
        <p:nvSpPr>
          <p:cNvPr id="3" name="Rectangle 2"/>
          <p:cNvSpPr/>
          <p:nvPr/>
        </p:nvSpPr>
        <p:spPr>
          <a:xfrm>
            <a:off x="533400" y="1295400"/>
            <a:ext cx="11582400" cy="5247590"/>
          </a:xfrm>
          <a:prstGeom prst="rect">
            <a:avLst/>
          </a:prstGeom>
        </p:spPr>
        <p:txBody>
          <a:bodyPr wrap="square">
            <a:spAutoFit/>
          </a:bodyPr>
          <a:lstStyle/>
          <a:p>
            <a:pPr marL="457200" indent="-457200" algn="just">
              <a:buFont typeface="+mj-lt"/>
              <a:buAutoNum type="arabicPeriod" startAt="7"/>
            </a:pPr>
            <a:r>
              <a:rPr lang="en-ZA" sz="2000" b="1" dirty="0"/>
              <a:t>COST SAVINGS </a:t>
            </a:r>
          </a:p>
          <a:p>
            <a:pPr marL="1255713" indent="-808038" algn="just"/>
            <a:r>
              <a:rPr lang="en-ZA" sz="1600" b="1" dirty="0"/>
              <a:t>T</a:t>
            </a:r>
            <a:r>
              <a:rPr lang="en-ZA" sz="1600" b="1" dirty="0"/>
              <a:t>hrough operations</a:t>
            </a:r>
          </a:p>
          <a:p>
            <a:pPr marL="717550" lvl="1" indent="-269875" algn="just">
              <a:spcAft>
                <a:spcPts val="600"/>
              </a:spcAft>
              <a:buFont typeface="Arial" panose="020B0604020202020204" pitchFamily="34" charset="0"/>
              <a:buChar char="•"/>
            </a:pPr>
            <a:r>
              <a:rPr lang="en-ZA" sz="1600" dirty="0"/>
              <a:t>R200 </a:t>
            </a:r>
            <a:r>
              <a:rPr lang="en-ZA" sz="1600" dirty="0"/>
              <a:t>mil savings </a:t>
            </a:r>
            <a:r>
              <a:rPr lang="en-ZA" sz="1600" dirty="0"/>
              <a:t>to be realised </a:t>
            </a:r>
            <a:r>
              <a:rPr lang="en-ZA" sz="1600" dirty="0"/>
              <a:t>through the review of existing private leases</a:t>
            </a:r>
          </a:p>
          <a:p>
            <a:pPr marL="717550" lvl="1" indent="-269875" algn="just">
              <a:spcAft>
                <a:spcPts val="600"/>
              </a:spcAft>
              <a:buFont typeface="Arial" panose="020B0604020202020204" pitchFamily="34" charset="0"/>
              <a:buChar char="•"/>
            </a:pPr>
            <a:r>
              <a:rPr lang="en-ZA" sz="1600" dirty="0"/>
              <a:t>Target of 8 million </a:t>
            </a:r>
            <a:r>
              <a:rPr lang="en-ZA" sz="1600" dirty="0" smtClean="0"/>
              <a:t>kl </a:t>
            </a:r>
            <a:r>
              <a:rPr lang="en-ZA" sz="1600" dirty="0"/>
              <a:t>of water for 2018/19 </a:t>
            </a:r>
            <a:endParaRPr lang="en-ZA" sz="1600" dirty="0"/>
          </a:p>
          <a:p>
            <a:pPr marL="717550" lvl="1" indent="-269875" algn="just">
              <a:spcAft>
                <a:spcPts val="600"/>
              </a:spcAft>
              <a:buFont typeface="Arial" panose="020B0604020202020204" pitchFamily="34" charset="0"/>
              <a:buChar char="•"/>
            </a:pPr>
            <a:r>
              <a:rPr lang="en-ZA" sz="1600" dirty="0"/>
              <a:t>Waste </a:t>
            </a:r>
            <a:r>
              <a:rPr lang="en-ZA" sz="1600" dirty="0"/>
              <a:t>Management projects are targeting a saving of 10 % </a:t>
            </a:r>
            <a:r>
              <a:rPr lang="en-ZA" sz="1600" dirty="0"/>
              <a:t>of </a:t>
            </a:r>
            <a:r>
              <a:rPr lang="en-ZA" sz="1600" dirty="0"/>
              <a:t>total current expenditure for 2018/19 in targeted regions.</a:t>
            </a:r>
          </a:p>
          <a:p>
            <a:pPr marL="717550" lvl="1" indent="-269875" algn="just">
              <a:spcAft>
                <a:spcPts val="600"/>
              </a:spcAft>
              <a:buFont typeface="Arial" panose="020B0604020202020204" pitchFamily="34" charset="0"/>
              <a:buChar char="•"/>
            </a:pPr>
            <a:r>
              <a:rPr lang="en-ZA" sz="1600" dirty="0"/>
              <a:t>Targeted saving of </a:t>
            </a:r>
            <a:r>
              <a:rPr lang="en-ZA" sz="1600" dirty="0"/>
              <a:t>150 </a:t>
            </a:r>
            <a:r>
              <a:rPr lang="en-ZA" sz="1600" dirty="0"/>
              <a:t>Million kWh per annum.</a:t>
            </a:r>
          </a:p>
          <a:p>
            <a:pPr marL="717550" lvl="1" indent="-269875" algn="just">
              <a:spcAft>
                <a:spcPts val="600"/>
              </a:spcAft>
              <a:buFont typeface="Arial" panose="020B0604020202020204" pitchFamily="34" charset="0"/>
              <a:buChar char="•"/>
            </a:pPr>
            <a:r>
              <a:rPr lang="en-ZA" sz="1600" dirty="0" smtClean="0"/>
              <a:t>65 properties </a:t>
            </a:r>
            <a:r>
              <a:rPr lang="en-ZA" sz="1600" dirty="0"/>
              <a:t>will be made available to the private sector for </a:t>
            </a:r>
            <a:r>
              <a:rPr lang="en-ZA" sz="1600" dirty="0"/>
              <a:t>letting for additional revenue</a:t>
            </a:r>
          </a:p>
          <a:p>
            <a:pPr marL="400050" lvl="1" algn="just">
              <a:spcAft>
                <a:spcPts val="600"/>
              </a:spcAft>
            </a:pPr>
            <a:endParaRPr lang="en-ZA" sz="1600" dirty="0"/>
          </a:p>
          <a:p>
            <a:pPr marL="400050" indent="-457200" algn="just">
              <a:buFont typeface="+mj-lt"/>
              <a:buAutoNum type="arabicPeriod" startAt="8"/>
            </a:pPr>
            <a:r>
              <a:rPr lang="en-ZA" sz="2000" b="1" dirty="0"/>
              <a:t>OPERATIONALISATION AND FINANCIAL </a:t>
            </a:r>
            <a:r>
              <a:rPr lang="en-ZA" sz="2000" b="1" dirty="0"/>
              <a:t>SUSTAINABILITY PROGRAMME (OFSP</a:t>
            </a:r>
            <a:r>
              <a:rPr lang="en-ZA" sz="2000" b="1" dirty="0"/>
              <a:t>)</a:t>
            </a:r>
          </a:p>
          <a:p>
            <a:pPr marL="819108" lvl="1" indent="-361950" algn="just">
              <a:spcBef>
                <a:spcPts val="600"/>
              </a:spcBef>
              <a:buFont typeface="Courier New" panose="02070309020205020404" pitchFamily="49" charset="0"/>
              <a:buChar char="o"/>
            </a:pPr>
            <a:r>
              <a:rPr lang="en-ZA" sz="1600" dirty="0">
                <a:latin typeface="+mj-lt"/>
              </a:rPr>
              <a:t>The PMTE </a:t>
            </a:r>
            <a:r>
              <a:rPr lang="en-ZA" sz="1600" dirty="0">
                <a:latin typeface="+mj-lt"/>
              </a:rPr>
              <a:t>needs </a:t>
            </a:r>
            <a:r>
              <a:rPr lang="en-ZA" sz="1600" dirty="0">
                <a:latin typeface="+mj-lt"/>
              </a:rPr>
              <a:t>to embrace an improved operating </a:t>
            </a:r>
            <a:r>
              <a:rPr lang="en-ZA" sz="1600" dirty="0">
                <a:latin typeface="+mj-lt"/>
              </a:rPr>
              <a:t>model </a:t>
            </a:r>
            <a:r>
              <a:rPr lang="en-ZA" sz="1600" dirty="0">
                <a:latin typeface="+mj-lt"/>
              </a:rPr>
              <a:t>with a </a:t>
            </a:r>
            <a:r>
              <a:rPr lang="en-ZA" sz="1600" dirty="0">
                <a:latin typeface="+mj-lt"/>
              </a:rPr>
              <a:t>clear focus on efficiency enhancements and a financial sustainability to </a:t>
            </a:r>
            <a:r>
              <a:rPr lang="en-ZA" sz="1600" dirty="0">
                <a:latin typeface="+mj-lt"/>
              </a:rPr>
              <a:t>better service </a:t>
            </a:r>
            <a:r>
              <a:rPr lang="en-ZA" sz="1600" dirty="0">
                <a:latin typeface="+mj-lt"/>
              </a:rPr>
              <a:t>the needs of all </a:t>
            </a:r>
            <a:r>
              <a:rPr lang="en-ZA" sz="1600" dirty="0" smtClean="0">
                <a:latin typeface="+mj-lt"/>
              </a:rPr>
              <a:t>user departments and </a:t>
            </a:r>
            <a:r>
              <a:rPr lang="en-ZA" sz="1600" dirty="0">
                <a:latin typeface="+mj-lt"/>
              </a:rPr>
              <a:t>become </a:t>
            </a:r>
            <a:r>
              <a:rPr lang="en-ZA" sz="1600" dirty="0">
                <a:latin typeface="+mj-lt"/>
              </a:rPr>
              <a:t>less reliant on the </a:t>
            </a:r>
            <a:r>
              <a:rPr lang="en-ZA" sz="1600" dirty="0" err="1">
                <a:latin typeface="+mj-lt"/>
              </a:rPr>
              <a:t>fiscus</a:t>
            </a:r>
            <a:r>
              <a:rPr lang="en-ZA" sz="1600" dirty="0">
                <a:latin typeface="+mj-lt"/>
              </a:rPr>
              <a:t>. </a:t>
            </a:r>
            <a:endParaRPr lang="en-ZA" sz="1600" dirty="0">
              <a:latin typeface="+mj-lt"/>
            </a:endParaRPr>
          </a:p>
          <a:p>
            <a:pPr marL="819108" lvl="1" indent="-361950" algn="just">
              <a:spcBef>
                <a:spcPts val="600"/>
              </a:spcBef>
              <a:buFont typeface="Courier New" panose="02070309020205020404" pitchFamily="49" charset="0"/>
              <a:buChar char="o"/>
            </a:pPr>
            <a:r>
              <a:rPr lang="en-ZA" sz="1600" dirty="0">
                <a:latin typeface="+mj-lt"/>
              </a:rPr>
              <a:t>A </a:t>
            </a:r>
            <a:r>
              <a:rPr lang="en-ZA" sz="1600" dirty="0">
                <a:latin typeface="+mj-lt"/>
              </a:rPr>
              <a:t>dedicated </a:t>
            </a:r>
            <a:r>
              <a:rPr lang="en-ZA" sz="1600" dirty="0">
                <a:latin typeface="+mj-lt"/>
              </a:rPr>
              <a:t>programme (OFSP) has been launched to </a:t>
            </a:r>
            <a:r>
              <a:rPr lang="en-ZA" sz="1600" dirty="0">
                <a:latin typeface="+mj-lt"/>
              </a:rPr>
              <a:t>deliver on this important outcome </a:t>
            </a:r>
          </a:p>
          <a:p>
            <a:pPr marL="1317583" lvl="2" indent="-417513" algn="just">
              <a:spcBef>
                <a:spcPts val="600"/>
              </a:spcBef>
              <a:buFont typeface="Arial" panose="020B0604020202020204" pitchFamily="34" charset="0"/>
              <a:buChar char="•"/>
            </a:pPr>
            <a:r>
              <a:rPr lang="en-ZA" sz="1600" dirty="0">
                <a:latin typeface="+mj-lt"/>
              </a:rPr>
              <a:t>The PMTE </a:t>
            </a:r>
            <a:r>
              <a:rPr lang="en-ZA" sz="1600" dirty="0">
                <a:latin typeface="+mj-lt"/>
              </a:rPr>
              <a:t>funding strategy will </a:t>
            </a:r>
            <a:r>
              <a:rPr lang="en-ZA" sz="1600" dirty="0">
                <a:latin typeface="+mj-lt"/>
              </a:rPr>
              <a:t>impact </a:t>
            </a:r>
            <a:r>
              <a:rPr lang="en-ZA" sz="1600" dirty="0">
                <a:latin typeface="+mj-lt"/>
              </a:rPr>
              <a:t>on </a:t>
            </a:r>
            <a:r>
              <a:rPr lang="en-ZA" sz="1600" dirty="0">
                <a:latin typeface="+mj-lt"/>
              </a:rPr>
              <a:t>the sustainability of the PMTE as well as the </a:t>
            </a:r>
            <a:r>
              <a:rPr lang="en-ZA" sz="1600" dirty="0">
                <a:latin typeface="+mj-lt"/>
              </a:rPr>
              <a:t>budgets of </a:t>
            </a:r>
            <a:r>
              <a:rPr lang="en-ZA" sz="1600" dirty="0" smtClean="0">
                <a:latin typeface="+mj-lt"/>
              </a:rPr>
              <a:t>user departments as </a:t>
            </a:r>
            <a:r>
              <a:rPr lang="en-ZA" sz="1600" dirty="0">
                <a:latin typeface="+mj-lt"/>
              </a:rPr>
              <a:t>the primary </a:t>
            </a:r>
            <a:r>
              <a:rPr lang="en-ZA" sz="1600" dirty="0">
                <a:latin typeface="+mj-lt"/>
              </a:rPr>
              <a:t>clients.</a:t>
            </a:r>
          </a:p>
          <a:p>
            <a:pPr marL="1317583" lvl="2" indent="-417513" algn="just">
              <a:spcBef>
                <a:spcPts val="600"/>
              </a:spcBef>
              <a:buFont typeface="Arial" panose="020B0604020202020204" pitchFamily="34" charset="0"/>
              <a:buChar char="•"/>
            </a:pPr>
            <a:r>
              <a:rPr lang="en-ZA" sz="1600" dirty="0">
                <a:latin typeface="+mj-lt"/>
              </a:rPr>
              <a:t>The </a:t>
            </a:r>
            <a:r>
              <a:rPr lang="en-ZA" sz="1600" dirty="0">
                <a:latin typeface="+mj-lt"/>
              </a:rPr>
              <a:t>development of </a:t>
            </a:r>
            <a:r>
              <a:rPr lang="en-ZA" sz="1600" b="1" dirty="0">
                <a:latin typeface="+mj-lt"/>
              </a:rPr>
              <a:t>a finance model </a:t>
            </a:r>
            <a:r>
              <a:rPr lang="en-ZA" sz="1600" dirty="0">
                <a:latin typeface="+mj-lt"/>
              </a:rPr>
              <a:t>for the PMTE </a:t>
            </a:r>
            <a:r>
              <a:rPr lang="en-ZA" sz="1600" dirty="0">
                <a:latin typeface="+mj-lt"/>
              </a:rPr>
              <a:t>is </a:t>
            </a:r>
            <a:r>
              <a:rPr lang="en-ZA" sz="1600" dirty="0">
                <a:latin typeface="+mj-lt"/>
              </a:rPr>
              <a:t>in an advanced stage and </a:t>
            </a:r>
            <a:r>
              <a:rPr lang="en-ZA" sz="1600" dirty="0">
                <a:latin typeface="+mj-lt"/>
              </a:rPr>
              <a:t>it will together the User Charges Model be implemented during 2018/19. </a:t>
            </a:r>
          </a:p>
          <a:p>
            <a:pPr marL="860383" lvl="1" indent="-417513" algn="just">
              <a:spcBef>
                <a:spcPts val="600"/>
              </a:spcBef>
              <a:buFont typeface="Courier New" panose="02070309020205020404" pitchFamily="49" charset="0"/>
              <a:buChar char="o"/>
            </a:pPr>
            <a:r>
              <a:rPr lang="en-US" sz="1600" dirty="0">
                <a:latin typeface="+mj-lt"/>
              </a:rPr>
              <a:t>Leveraging and harvesting of the property portfolio for new revenue generating opportunities </a:t>
            </a:r>
          </a:p>
        </p:txBody>
      </p:sp>
      <p:sp>
        <p:nvSpPr>
          <p:cNvPr id="4" name="Rectangle 3"/>
          <p:cNvSpPr/>
          <p:nvPr/>
        </p:nvSpPr>
        <p:spPr>
          <a:xfrm>
            <a:off x="152400" y="457200"/>
            <a:ext cx="8194294" cy="492443"/>
          </a:xfrm>
          <a:prstGeom prst="rect">
            <a:avLst/>
          </a:prstGeom>
        </p:spPr>
        <p:txBody>
          <a:bodyPr wrap="none">
            <a:spAutoFit/>
          </a:bodyPr>
          <a:lstStyle/>
          <a:p>
            <a:r>
              <a:rPr lang="en-ZA" sz="2600" b="1" dirty="0">
                <a:solidFill>
                  <a:schemeClr val="bg1"/>
                </a:solidFill>
                <a:latin typeface="Arial" pitchFamily="34" charset="0"/>
                <a:ea typeface="+mj-ea"/>
                <a:cs typeface="Arial" pitchFamily="34" charset="0"/>
              </a:rPr>
              <a:t>COST SAVINGS AND FINANCIAL </a:t>
            </a:r>
            <a:r>
              <a:rPr lang="en-ZA" sz="2600" b="1" dirty="0" smtClean="0">
                <a:solidFill>
                  <a:schemeClr val="bg1"/>
                </a:solidFill>
                <a:latin typeface="Arial" pitchFamily="34" charset="0"/>
                <a:ea typeface="+mj-ea"/>
                <a:cs typeface="Arial" pitchFamily="34" charset="0"/>
              </a:rPr>
              <a:t>SUSTAINABILITY</a:t>
            </a:r>
            <a:endParaRPr lang="en-ZA" sz="2600" b="1" dirty="0">
              <a:solidFill>
                <a:schemeClr val="bg1"/>
              </a:solidFill>
              <a:latin typeface="Arial" pitchFamily="34" charset="0"/>
              <a:ea typeface="+mj-ea"/>
              <a:cs typeface="Arial" pitchFamily="34" charset="0"/>
            </a:endParaRPr>
          </a:p>
        </p:txBody>
      </p:sp>
      <p:sp>
        <p:nvSpPr>
          <p:cNvPr id="10" name="Footer Placeholder 31"/>
          <p:cNvSpPr>
            <a:spLocks noGrp="1"/>
          </p:cNvSpPr>
          <p:nvPr>
            <p:ph type="ftr" sz="quarter" idx="3"/>
          </p:nvPr>
        </p:nvSpPr>
        <p:spPr>
          <a:xfrm>
            <a:off x="4149736" y="6506146"/>
            <a:ext cx="3860800" cy="365125"/>
          </a:xfrm>
        </p:spPr>
        <p:txBody>
          <a:bodyPr/>
          <a:lstStyle/>
          <a:p>
            <a:pPr lvl="0"/>
            <a:r>
              <a:rPr lang="en-US" dirty="0">
                <a:solidFill>
                  <a:prstClr val="black">
                    <a:tint val="75000"/>
                  </a:prstClr>
                </a:solidFill>
              </a:rPr>
              <a:t>PMTE 2018/19 </a:t>
            </a:r>
            <a:r>
              <a:rPr lang="en-US" dirty="0" smtClean="0">
                <a:solidFill>
                  <a:prstClr val="black">
                    <a:tint val="75000"/>
                  </a:prstClr>
                </a:solidFill>
              </a:rPr>
              <a:t>APP</a:t>
            </a:r>
            <a:endParaRPr lang="en-US" dirty="0">
              <a:solidFill>
                <a:prstClr val="black">
                  <a:tint val="75000"/>
                </a:prstClr>
              </a:solidFill>
            </a:endParaRPr>
          </a:p>
        </p:txBody>
      </p:sp>
    </p:spTree>
    <p:extLst>
      <p:ext uri="{BB962C8B-B14F-4D97-AF65-F5344CB8AC3E}">
        <p14:creationId xmlns:p14="http://schemas.microsoft.com/office/powerpoint/2010/main" val="891949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4280418690"/>
              </p:ext>
            </p:extLst>
          </p:nvPr>
        </p:nvGraphicFramePr>
        <p:xfrm>
          <a:off x="381000" y="1371600"/>
          <a:ext cx="11582400" cy="5009373"/>
        </p:xfrm>
        <a:graphic>
          <a:graphicData uri="http://schemas.openxmlformats.org/drawingml/2006/table">
            <a:tbl>
              <a:tblPr firstRow="1" firstCol="1" bandRow="1">
                <a:tableStyleId>{5C22544A-7EE6-4342-B048-85BDC9FD1C3A}</a:tableStyleId>
              </a:tblPr>
              <a:tblGrid>
                <a:gridCol w="2895600"/>
                <a:gridCol w="8686800"/>
              </a:tblGrid>
              <a:tr h="803133">
                <a:tc>
                  <a:txBody>
                    <a:bodyPr/>
                    <a:lstStyle/>
                    <a:p>
                      <a:pPr algn="ctr">
                        <a:lnSpc>
                          <a:spcPct val="130000"/>
                        </a:lnSpc>
                        <a:spcBef>
                          <a:spcPts val="600"/>
                        </a:spcBef>
                        <a:spcAft>
                          <a:spcPts val="0"/>
                        </a:spcAft>
                      </a:pPr>
                      <a:r>
                        <a:rPr lang="en-US" sz="1800" dirty="0" smtClean="0">
                          <a:effectLst/>
                        </a:rPr>
                        <a:t>Key</a:t>
                      </a:r>
                      <a:r>
                        <a:rPr lang="en-US" sz="1800" baseline="0" dirty="0" smtClean="0">
                          <a:effectLst/>
                        </a:rPr>
                        <a:t> </a:t>
                      </a:r>
                      <a:r>
                        <a:rPr lang="en-US" sz="1800" dirty="0" smtClean="0">
                          <a:effectLst/>
                        </a:rPr>
                        <a:t>Service Delivery Area</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30000"/>
                        </a:lnSpc>
                        <a:spcBef>
                          <a:spcPts val="600"/>
                        </a:spcBef>
                        <a:spcAft>
                          <a:spcPts val="0"/>
                        </a:spcAft>
                      </a:pPr>
                      <a:r>
                        <a:rPr lang="en-US" sz="1800" dirty="0" smtClean="0">
                          <a:effectLst/>
                        </a:rPr>
                        <a:t>Key Improvement Activities</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02199">
                <a:tc>
                  <a:txBody>
                    <a:bodyPr/>
                    <a:lstStyle/>
                    <a:p>
                      <a:pPr algn="l">
                        <a:lnSpc>
                          <a:spcPct val="100000"/>
                        </a:lnSpc>
                        <a:spcBef>
                          <a:spcPts val="600"/>
                        </a:spcBef>
                        <a:spcAft>
                          <a:spcPts val="300"/>
                        </a:spcAft>
                      </a:pPr>
                      <a:r>
                        <a:rPr lang="en-US" sz="1800" dirty="0">
                          <a:effectLst/>
                        </a:rPr>
                        <a:t>Customer </a:t>
                      </a:r>
                      <a:r>
                        <a:rPr lang="en-US" sz="1800" dirty="0" smtClean="0">
                          <a:effectLst/>
                        </a:rPr>
                        <a:t>/ client relations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just">
                        <a:lnSpc>
                          <a:spcPct val="100000"/>
                        </a:lnSpc>
                        <a:spcBef>
                          <a:spcPts val="600"/>
                        </a:spcBef>
                        <a:spcAft>
                          <a:spcPts val="300"/>
                        </a:spcAft>
                        <a:buFont typeface="Symbol" panose="05050102010706020507" pitchFamily="18" charset="2"/>
                        <a:buChar char=""/>
                      </a:pPr>
                      <a:r>
                        <a:rPr lang="en-ZA" sz="1800" dirty="0" smtClean="0">
                          <a:effectLst/>
                        </a:rPr>
                        <a:t>Conduct client satisfaction</a:t>
                      </a:r>
                      <a:r>
                        <a:rPr lang="en-ZA" sz="1800" baseline="0" dirty="0" smtClean="0">
                          <a:effectLst/>
                        </a:rPr>
                        <a:t> surveys</a:t>
                      </a:r>
                      <a:endParaRPr lang="en-ZA" sz="1800" dirty="0">
                        <a:effectLst/>
                        <a:latin typeface="Arial" panose="020B0604020202020204" pitchFamily="34" charset="0"/>
                        <a:cs typeface="Arial" panose="020B0604020202020204" pitchFamily="34" charset="0"/>
                      </a:endParaRPr>
                    </a:p>
                    <a:p>
                      <a:pPr marL="342900" lvl="0" indent="-342900" algn="just">
                        <a:lnSpc>
                          <a:spcPct val="100000"/>
                        </a:lnSpc>
                        <a:spcBef>
                          <a:spcPts val="600"/>
                        </a:spcBef>
                        <a:spcAft>
                          <a:spcPts val="300"/>
                        </a:spcAft>
                        <a:buFont typeface="Symbol" panose="05050102010706020507" pitchFamily="18" charset="2"/>
                        <a:buChar char=""/>
                      </a:pPr>
                      <a:r>
                        <a:rPr lang="en-US" sz="1800" dirty="0" smtClean="0">
                          <a:effectLst/>
                        </a:rPr>
                        <a:t>Service</a:t>
                      </a:r>
                      <a:r>
                        <a:rPr lang="en-US" sz="1800" baseline="0" dirty="0" smtClean="0">
                          <a:effectLst/>
                        </a:rPr>
                        <a:t> level agreements in place</a:t>
                      </a:r>
                      <a:endParaRPr lang="en-US" sz="1800" dirty="0" smtClean="0">
                        <a:effectLst/>
                      </a:endParaRPr>
                    </a:p>
                    <a:p>
                      <a:pPr marL="342900" lvl="0" indent="-342900" algn="just">
                        <a:lnSpc>
                          <a:spcPct val="100000"/>
                        </a:lnSpc>
                        <a:spcBef>
                          <a:spcPts val="600"/>
                        </a:spcBef>
                        <a:spcAft>
                          <a:spcPts val="300"/>
                        </a:spcAft>
                        <a:buFont typeface="Symbol" panose="05050102010706020507" pitchFamily="18" charset="2"/>
                        <a:buChar char=""/>
                      </a:pPr>
                      <a:r>
                        <a:rPr lang="en-US" sz="1800" dirty="0" smtClean="0">
                          <a:effectLst/>
                        </a:rPr>
                        <a:t>Effective contract management</a:t>
                      </a:r>
                    </a:p>
                    <a:p>
                      <a:pPr marL="342900" lvl="0" indent="-342900" algn="just">
                        <a:lnSpc>
                          <a:spcPct val="100000"/>
                        </a:lnSpc>
                        <a:spcBef>
                          <a:spcPts val="600"/>
                        </a:spcBef>
                        <a:spcAft>
                          <a:spcPts val="300"/>
                        </a:spcAft>
                        <a:buFont typeface="Symbol" panose="05050102010706020507" pitchFamily="18" charset="2"/>
                        <a:buChar char=""/>
                      </a:pPr>
                      <a:r>
                        <a:rPr lang="en-ZA" sz="1800" dirty="0" smtClean="0">
                          <a:effectLst/>
                        </a:rPr>
                        <a:t>Streamlining</a:t>
                      </a:r>
                      <a:r>
                        <a:rPr lang="en-ZA" sz="1800" baseline="0" dirty="0" smtClean="0">
                          <a:effectLst/>
                        </a:rPr>
                        <a:t> business processes to improve response times</a:t>
                      </a:r>
                    </a:p>
                    <a:p>
                      <a:pPr marL="342900" lvl="0" indent="-342900" algn="just">
                        <a:lnSpc>
                          <a:spcPct val="100000"/>
                        </a:lnSpc>
                        <a:spcBef>
                          <a:spcPts val="600"/>
                        </a:spcBef>
                        <a:spcAft>
                          <a:spcPts val="300"/>
                        </a:spcAft>
                        <a:buFont typeface="Symbol" panose="05050102010706020507" pitchFamily="18" charset="2"/>
                        <a:buChar char=""/>
                      </a:pPr>
                      <a:r>
                        <a:rPr lang="en-ZA" sz="1800" baseline="0" dirty="0" smtClean="0">
                          <a:effectLst/>
                        </a:rPr>
                        <a:t>Conduct regular client portfolio meetings</a:t>
                      </a:r>
                      <a:endParaRPr lang="en-ZA" sz="1800" dirty="0">
                        <a:effectLst/>
                      </a:endParaRPr>
                    </a:p>
                  </a:txBody>
                  <a:tcPr marL="68580" marR="68580" marT="0" marB="0"/>
                </a:tc>
              </a:tr>
              <a:tr h="838200">
                <a:tc>
                  <a:txBody>
                    <a:bodyPr/>
                    <a:lstStyle/>
                    <a:p>
                      <a:pPr algn="l">
                        <a:lnSpc>
                          <a:spcPct val="100000"/>
                        </a:lnSpc>
                        <a:spcBef>
                          <a:spcPts val="600"/>
                        </a:spcBef>
                        <a:spcAft>
                          <a:spcPts val="300"/>
                        </a:spcAft>
                      </a:pPr>
                      <a:r>
                        <a:rPr lang="en-US" sz="1800" dirty="0">
                          <a:effectLst/>
                        </a:rPr>
                        <a:t>Accommodation </a:t>
                      </a:r>
                      <a:r>
                        <a:rPr lang="en-US" sz="1800" dirty="0" smtClean="0">
                          <a:effectLst/>
                        </a:rPr>
                        <a:t>provision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just">
                        <a:lnSpc>
                          <a:spcPct val="100000"/>
                        </a:lnSpc>
                        <a:spcBef>
                          <a:spcPts val="600"/>
                        </a:spcBef>
                        <a:spcAft>
                          <a:spcPts val="300"/>
                        </a:spcAft>
                        <a:buFont typeface="Symbol" panose="05050102010706020507" pitchFamily="18" charset="2"/>
                        <a:buChar char=""/>
                      </a:pPr>
                      <a:r>
                        <a:rPr lang="en-US" sz="1800" dirty="0" smtClean="0">
                          <a:effectLst/>
                        </a:rPr>
                        <a:t>Provide accommodation that adheres to clients needs</a:t>
                      </a:r>
                    </a:p>
                    <a:p>
                      <a:pPr marL="342900" lvl="0" indent="-342900" algn="just">
                        <a:lnSpc>
                          <a:spcPct val="100000"/>
                        </a:lnSpc>
                        <a:spcBef>
                          <a:spcPts val="600"/>
                        </a:spcBef>
                        <a:spcAft>
                          <a:spcPts val="300"/>
                        </a:spcAft>
                        <a:buFont typeface="Symbol" panose="05050102010706020507" pitchFamily="18" charset="2"/>
                        <a:buChar char=""/>
                      </a:pPr>
                      <a:r>
                        <a:rPr lang="en-ZA" sz="1800" dirty="0" smtClean="0">
                          <a:effectLst/>
                        </a:rPr>
                        <a:t>Effective lease management</a:t>
                      </a:r>
                      <a:endParaRPr lang="en-ZA" sz="1800" dirty="0">
                        <a:effectLst/>
                      </a:endParaRPr>
                    </a:p>
                    <a:p>
                      <a:pPr marL="342900" lvl="0" indent="-342900" algn="just">
                        <a:lnSpc>
                          <a:spcPct val="100000"/>
                        </a:lnSpc>
                        <a:spcBef>
                          <a:spcPts val="600"/>
                        </a:spcBef>
                        <a:spcAft>
                          <a:spcPts val="300"/>
                        </a:spcAft>
                        <a:buFont typeface="Symbol" panose="05050102010706020507" pitchFamily="18" charset="2"/>
                        <a:buChar char=""/>
                      </a:pPr>
                      <a:r>
                        <a:rPr lang="en-GB" sz="1800" dirty="0" smtClean="0">
                          <a:effectLst/>
                        </a:rPr>
                        <a:t>Delivering projects that adhere to approved norms and standards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62000">
                <a:tc>
                  <a:txBody>
                    <a:bodyPr/>
                    <a:lstStyle/>
                    <a:p>
                      <a:pPr algn="l">
                        <a:lnSpc>
                          <a:spcPct val="100000"/>
                        </a:lnSpc>
                        <a:spcBef>
                          <a:spcPts val="600"/>
                        </a:spcBef>
                        <a:spcAft>
                          <a:spcPts val="300"/>
                        </a:spcAft>
                      </a:pPr>
                      <a:r>
                        <a:rPr lang="en-ZA" sz="1800" dirty="0" smtClean="0">
                          <a:effectLst/>
                        </a:rPr>
                        <a:t>Accommodation improvement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just">
                        <a:lnSpc>
                          <a:spcPct val="100000"/>
                        </a:lnSpc>
                        <a:spcBef>
                          <a:spcPts val="600"/>
                        </a:spcBef>
                        <a:spcAft>
                          <a:spcPts val="300"/>
                        </a:spcAft>
                        <a:buFont typeface="Symbol" panose="05050102010706020507" pitchFamily="18" charset="2"/>
                        <a:buChar char=""/>
                      </a:pPr>
                      <a:r>
                        <a:rPr lang="en-ZA" sz="1800" dirty="0" smtClean="0">
                          <a:effectLst/>
                          <a:latin typeface="+mn-lt"/>
                          <a:ea typeface="+mn-ea"/>
                          <a:cs typeface="+mn-cs"/>
                        </a:rPr>
                        <a:t>Assessment</a:t>
                      </a:r>
                      <a:r>
                        <a:rPr lang="en-ZA" sz="1800" baseline="0" dirty="0" smtClean="0">
                          <a:effectLst/>
                          <a:latin typeface="+mn-lt"/>
                          <a:ea typeface="+mn-ea"/>
                          <a:cs typeface="+mn-cs"/>
                        </a:rPr>
                        <a:t> of facilities for green drop compliance</a:t>
                      </a:r>
                    </a:p>
                    <a:p>
                      <a:pPr marL="342900" lvl="0" indent="-342900" algn="just">
                        <a:lnSpc>
                          <a:spcPct val="100000"/>
                        </a:lnSpc>
                        <a:spcBef>
                          <a:spcPts val="600"/>
                        </a:spcBef>
                        <a:spcAft>
                          <a:spcPts val="300"/>
                        </a:spcAft>
                        <a:buFont typeface="Symbol" panose="05050102010706020507" pitchFamily="18" charset="2"/>
                        <a:buChar char=""/>
                      </a:pPr>
                      <a:r>
                        <a:rPr lang="en-ZA" sz="1800" baseline="0" dirty="0" smtClean="0">
                          <a:effectLst/>
                          <a:latin typeface="+mn-lt"/>
                          <a:ea typeface="+mn-ea"/>
                          <a:cs typeface="+mn-cs"/>
                        </a:rPr>
                        <a:t>Assessment of facilities for blue drop compliance</a:t>
                      </a:r>
                    </a:p>
                    <a:p>
                      <a:pPr marL="342900" lvl="0" indent="-342900" algn="just">
                        <a:lnSpc>
                          <a:spcPct val="100000"/>
                        </a:lnSpc>
                        <a:spcBef>
                          <a:spcPts val="600"/>
                        </a:spcBef>
                        <a:spcAft>
                          <a:spcPts val="300"/>
                        </a:spcAft>
                        <a:buFont typeface="Symbol" panose="05050102010706020507" pitchFamily="18" charset="2"/>
                        <a:buChar char=""/>
                      </a:pPr>
                      <a:r>
                        <a:rPr lang="en-ZA" sz="1800" baseline="0" dirty="0" smtClean="0">
                          <a:effectLst/>
                          <a:latin typeface="+mn-lt"/>
                          <a:ea typeface="+mn-ea"/>
                          <a:cs typeface="+mn-cs"/>
                        </a:rPr>
                        <a:t>Ensure fit for purpose accommodation through Total Facilities Maintenance Programmes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90</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b="1" dirty="0" smtClean="0">
                <a:ea typeface="Tahoma" pitchFamily="34" charset="0"/>
              </a:rPr>
              <a:t>APPROVED SERVICE </a:t>
            </a:r>
            <a:r>
              <a:rPr lang="en-ZA" sz="2600" b="1" dirty="0">
                <a:ea typeface="Tahoma" pitchFamily="34" charset="0"/>
              </a:rPr>
              <a:t>DELIVERY IMPROVEMENT PLAN</a:t>
            </a: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18743621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3802179899"/>
              </p:ext>
            </p:extLst>
          </p:nvPr>
        </p:nvGraphicFramePr>
        <p:xfrm>
          <a:off x="304800" y="1277127"/>
          <a:ext cx="11582400" cy="5253213"/>
        </p:xfrm>
        <a:graphic>
          <a:graphicData uri="http://schemas.openxmlformats.org/drawingml/2006/table">
            <a:tbl>
              <a:tblPr firstRow="1" firstCol="1" bandRow="1">
                <a:tableStyleId>{5C22544A-7EE6-4342-B048-85BDC9FD1C3A}</a:tableStyleId>
              </a:tblPr>
              <a:tblGrid>
                <a:gridCol w="2895600"/>
                <a:gridCol w="8686800"/>
              </a:tblGrid>
              <a:tr h="475473">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1:</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76485"/>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25E6D"/>
                    </a:solidFill>
                  </a:tcPr>
                </a:tc>
                <a:tc>
                  <a:txBody>
                    <a:bodyPr/>
                    <a:lstStyle/>
                    <a:p>
                      <a:pPr algn="ctr">
                        <a:lnSpc>
                          <a:spcPct val="130000"/>
                        </a:lnSpc>
                        <a:spcBef>
                          <a:spcPts val="600"/>
                        </a:spcBef>
                        <a:spcAft>
                          <a:spcPts val="0"/>
                        </a:spcAft>
                      </a:pPr>
                      <a:r>
                        <a:rPr lang="en-US" sz="2000" dirty="0" smtClean="0">
                          <a:effectLst/>
                          <a:latin typeface="+mn-lt"/>
                        </a:rPr>
                        <a:t>Action Plan</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rgbClr val="376485"/>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25E6D"/>
                    </a:solidFill>
                  </a:tcPr>
                </a:tc>
              </a:tr>
              <a:tr h="1602199">
                <a:tc>
                  <a:txBody>
                    <a:bodyPr/>
                    <a:lstStyle/>
                    <a:p>
                      <a:pPr lvl="0"/>
                      <a:r>
                        <a:rPr lang="en-ZA" dirty="0" smtClean="0">
                          <a:solidFill>
                            <a:schemeClr val="tx1"/>
                          </a:solidFill>
                        </a:rPr>
                        <a:t>Inadequate service delivery leading to the erosion of the Department's mandate</a:t>
                      </a:r>
                      <a:endParaRPr lang="en-ZA" dirty="0">
                        <a:solidFill>
                          <a:schemeClr val="tx1"/>
                        </a:solidFill>
                      </a:endParaRPr>
                    </a:p>
                  </a:txBody>
                  <a:tcPr marL="68580" marR="68580" marT="0" marB="0">
                    <a:lnL w="12700" cap="flat" cmpd="sng" algn="ctr">
                      <a:solidFill>
                        <a:srgbClr val="376485"/>
                      </a:solidFill>
                      <a:prstDash val="solid"/>
                      <a:round/>
                      <a:headEnd type="none" w="med" len="med"/>
                      <a:tailEnd type="none" w="med" len="med"/>
                    </a:lnL>
                    <a:lnR w="12700" cmpd="sng">
                      <a:noFill/>
                    </a:lnR>
                    <a:lnT w="38100" cmpd="sng">
                      <a:noFill/>
                    </a:lnT>
                    <a:lnB w="12700" cap="flat" cmpd="sng" algn="ctr">
                      <a:solidFill>
                        <a:srgbClr val="3764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ZA" sz="1600" kern="1200" dirty="0" smtClean="0">
                          <a:solidFill>
                            <a:schemeClr val="tx1"/>
                          </a:solidFill>
                          <a:effectLst/>
                          <a:latin typeface="+mn-lt"/>
                          <a:ea typeface="+mn-ea"/>
                          <a:cs typeface="+mn-cs"/>
                        </a:rPr>
                        <a:t>Insourcing of capacity through the filling of funded and critical posts within the new PMTE Structure </a:t>
                      </a:r>
                    </a:p>
                    <a:p>
                      <a:pPr marL="285750" indent="-285750">
                        <a:buFont typeface="Arial" panose="020B0604020202020204" pitchFamily="34" charset="0"/>
                        <a:buChar char="•"/>
                      </a:pPr>
                      <a:r>
                        <a:rPr lang="en-ZA" sz="1600" kern="1200" dirty="0" smtClean="0">
                          <a:solidFill>
                            <a:schemeClr val="tx1"/>
                          </a:solidFill>
                          <a:effectLst/>
                          <a:latin typeface="+mn-lt"/>
                          <a:ea typeface="+mn-ea"/>
                          <a:cs typeface="+mn-cs"/>
                        </a:rPr>
                        <a:t>Finalisation and implementation of the Framework for National Technical Capacity Building Programme</a:t>
                      </a:r>
                    </a:p>
                    <a:p>
                      <a:pPr marL="342900" lvl="0" indent="-342900" algn="just">
                        <a:lnSpc>
                          <a:spcPct val="100000"/>
                        </a:lnSpc>
                        <a:spcBef>
                          <a:spcPts val="600"/>
                        </a:spcBef>
                        <a:spcAft>
                          <a:spcPts val="300"/>
                        </a:spcAft>
                        <a:buFont typeface="Arial" panose="020B0604020202020204" pitchFamily="34" charset="0"/>
                        <a:buChar char="•"/>
                      </a:pPr>
                      <a:r>
                        <a:rPr lang="en-ZA" sz="1600" kern="1200" dirty="0" smtClean="0">
                          <a:solidFill>
                            <a:schemeClr val="tx1"/>
                          </a:solidFill>
                          <a:effectLst/>
                          <a:latin typeface="+mn-lt"/>
                          <a:ea typeface="+mn-ea"/>
                          <a:cs typeface="+mn-cs"/>
                        </a:rPr>
                        <a:t>Design of the Knowledge Management/ ICT platform for National Technical Capacity Building Programme </a:t>
                      </a:r>
                      <a:r>
                        <a:rPr lang="en-ZA" sz="1600" dirty="0" smtClean="0">
                          <a:solidFill>
                            <a:schemeClr val="tx1"/>
                          </a:solidFill>
                          <a:effectLst/>
                        </a:rPr>
                        <a:t>Streamlining</a:t>
                      </a:r>
                      <a:r>
                        <a:rPr lang="en-ZA" sz="1600" baseline="0" dirty="0" smtClean="0">
                          <a:solidFill>
                            <a:schemeClr val="tx1"/>
                          </a:solidFill>
                          <a:effectLst/>
                        </a:rPr>
                        <a:t> business processes to improve response times</a:t>
                      </a:r>
                    </a:p>
                    <a:p>
                      <a:pPr marL="342900" lvl="0" indent="-342900" algn="just">
                        <a:lnSpc>
                          <a:spcPct val="100000"/>
                        </a:lnSpc>
                        <a:spcBef>
                          <a:spcPts val="600"/>
                        </a:spcBef>
                        <a:spcAft>
                          <a:spcPts val="300"/>
                        </a:spcAft>
                        <a:buFont typeface="Arial" panose="020B0604020202020204" pitchFamily="34" charset="0"/>
                        <a:buChar char="•"/>
                      </a:pPr>
                      <a:r>
                        <a:rPr lang="en-ZA" sz="1600" kern="1200" dirty="0" smtClean="0">
                          <a:solidFill>
                            <a:schemeClr val="tx1"/>
                          </a:solidFill>
                          <a:effectLst/>
                          <a:latin typeface="+mn-lt"/>
                          <a:ea typeface="+mn-ea"/>
                          <a:cs typeface="+mn-cs"/>
                        </a:rPr>
                        <a:t>Identification of external funding sources and development of proposals to meet funding requirements</a:t>
                      </a:r>
                    </a:p>
                    <a:p>
                      <a:pPr marL="342900" lvl="0" indent="-342900" algn="just">
                        <a:lnSpc>
                          <a:spcPct val="100000"/>
                        </a:lnSpc>
                        <a:spcBef>
                          <a:spcPts val="600"/>
                        </a:spcBef>
                        <a:spcAft>
                          <a:spcPts val="300"/>
                        </a:spcAft>
                        <a:buFont typeface="Arial" panose="020B0604020202020204" pitchFamily="34" charset="0"/>
                        <a:buChar char="•"/>
                      </a:pPr>
                      <a:r>
                        <a:rPr lang="en-ZA" sz="1600" kern="1200" dirty="0" smtClean="0">
                          <a:solidFill>
                            <a:schemeClr val="tx1"/>
                          </a:solidFill>
                          <a:effectLst/>
                          <a:latin typeface="+mn-lt"/>
                          <a:ea typeface="+mn-ea"/>
                          <a:cs typeface="+mn-cs"/>
                        </a:rPr>
                        <a:t>Development of a Client Relations Management (CRM) Strategy primarily focusing on three components: CRM Model, CRM Protocol and CRM IT system</a:t>
                      </a:r>
                    </a:p>
                    <a:p>
                      <a:pPr marL="342900" lvl="0" indent="-342900" algn="just">
                        <a:lnSpc>
                          <a:spcPct val="100000"/>
                        </a:lnSpc>
                        <a:spcBef>
                          <a:spcPts val="600"/>
                        </a:spcBef>
                        <a:spcAft>
                          <a:spcPts val="300"/>
                        </a:spcAft>
                        <a:buFont typeface="Arial" panose="020B0604020202020204" pitchFamily="34" charset="0"/>
                        <a:buChar char="•"/>
                      </a:pPr>
                      <a:r>
                        <a:rPr lang="en-ZA" sz="1600" kern="1200" dirty="0" smtClean="0">
                          <a:solidFill>
                            <a:schemeClr val="tx1"/>
                          </a:solidFill>
                          <a:effectLst/>
                          <a:latin typeface="+mn-lt"/>
                          <a:ea typeface="+mn-ea"/>
                          <a:cs typeface="+mn-cs"/>
                        </a:rPr>
                        <a:t>Implementation Programme of the CRM Strategy across the value chain</a:t>
                      </a:r>
                    </a:p>
                    <a:p>
                      <a:pPr marL="342900" marR="0" lvl="0" indent="-34290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600" kern="1200" dirty="0" smtClean="0">
                          <a:solidFill>
                            <a:schemeClr val="tx1"/>
                          </a:solidFill>
                          <a:effectLst/>
                          <a:latin typeface="+mn-lt"/>
                          <a:ea typeface="+mn-ea"/>
                          <a:cs typeface="+mn-cs"/>
                        </a:rPr>
                        <a:t>Implementation of CRM Model to support the review of the User Charge Model with user departments (phased approach)</a:t>
                      </a:r>
                      <a:endParaRPr lang="en-ZA" sz="1600" dirty="0" smtClean="0">
                        <a:solidFill>
                          <a:schemeClr val="tx1"/>
                        </a:solidFill>
                        <a:effectLst/>
                      </a:endParaRPr>
                    </a:p>
                    <a:p>
                      <a:pPr marL="342900" lvl="0" indent="-342900" algn="just">
                        <a:lnSpc>
                          <a:spcPct val="100000"/>
                        </a:lnSpc>
                        <a:spcBef>
                          <a:spcPts val="600"/>
                        </a:spcBef>
                        <a:spcAft>
                          <a:spcPts val="300"/>
                        </a:spcAft>
                        <a:buFont typeface="Arial" panose="020B0604020202020204" pitchFamily="34" charset="0"/>
                        <a:buChar char="•"/>
                      </a:pPr>
                      <a:r>
                        <a:rPr lang="en-ZA" sz="1600" kern="1200" dirty="0" smtClean="0">
                          <a:solidFill>
                            <a:schemeClr val="tx1"/>
                          </a:solidFill>
                          <a:effectLst/>
                          <a:latin typeface="+mn-lt"/>
                          <a:ea typeface="+mn-ea"/>
                          <a:cs typeface="+mn-cs"/>
                        </a:rPr>
                        <a:t>Development of life cycle plans for prioritised immovable assets</a:t>
                      </a:r>
                    </a:p>
                    <a:p>
                      <a:pPr marL="342900" lvl="0" indent="-342900" algn="just">
                        <a:lnSpc>
                          <a:spcPct val="100000"/>
                        </a:lnSpc>
                        <a:spcBef>
                          <a:spcPts val="600"/>
                        </a:spcBef>
                        <a:spcAft>
                          <a:spcPts val="300"/>
                        </a:spcAft>
                        <a:buFont typeface="Arial" panose="020B0604020202020204" pitchFamily="34" charset="0"/>
                        <a:buChar char="•"/>
                      </a:pPr>
                      <a:r>
                        <a:rPr lang="en-ZA" sz="1600" kern="1200" dirty="0" smtClean="0">
                          <a:solidFill>
                            <a:schemeClr val="tx1"/>
                          </a:solidFill>
                          <a:effectLst/>
                          <a:latin typeface="+mn-lt"/>
                          <a:ea typeface="+mn-ea"/>
                          <a:cs typeface="+mn-cs"/>
                        </a:rPr>
                        <a:t>Quarterly engagements with Municipalities to align planned precincts with Municipal Infrastructure Plans</a:t>
                      </a:r>
                    </a:p>
                    <a:p>
                      <a:pPr marL="342900" lvl="0" indent="-342900" algn="just">
                        <a:lnSpc>
                          <a:spcPct val="100000"/>
                        </a:lnSpc>
                        <a:spcBef>
                          <a:spcPts val="600"/>
                        </a:spcBef>
                        <a:spcAft>
                          <a:spcPts val="300"/>
                        </a:spcAft>
                        <a:buFont typeface="Arial" panose="020B0604020202020204" pitchFamily="34" charset="0"/>
                        <a:buChar char="•"/>
                      </a:pPr>
                      <a:r>
                        <a:rPr lang="en-ZA" sz="1600" kern="1200" dirty="0" smtClean="0">
                          <a:solidFill>
                            <a:schemeClr val="tx1"/>
                          </a:solidFill>
                          <a:effectLst/>
                          <a:latin typeface="+mn-lt"/>
                          <a:ea typeface="+mn-ea"/>
                          <a:cs typeface="+mn-cs"/>
                        </a:rPr>
                        <a:t>Implementation of the Property and Projects Modules on ARCHIBUS System</a:t>
                      </a:r>
                    </a:p>
                  </a:txBody>
                  <a:tcPr marL="68580" marR="68580" marT="0" marB="0">
                    <a:lnL w="12700" cmpd="sng">
                      <a:noFill/>
                    </a:lnL>
                    <a:lnR w="12700" cap="flat" cmpd="sng" algn="ctr">
                      <a:solidFill>
                        <a:srgbClr val="376485"/>
                      </a:solidFill>
                      <a:prstDash val="solid"/>
                      <a:round/>
                      <a:headEnd type="none" w="med" len="med"/>
                      <a:tailEnd type="none" w="med" len="med"/>
                    </a:lnR>
                    <a:lnT w="38100" cmpd="sng">
                      <a:noFill/>
                    </a:lnT>
                    <a:lnB w="12700" cap="flat" cmpd="sng" algn="ctr">
                      <a:solidFill>
                        <a:srgbClr val="376485"/>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91</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a:ea typeface="Tahoma" pitchFamily="34" charset="0"/>
              </a:rPr>
              <a:t>STRATEGIC 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36327182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1721892437"/>
              </p:ext>
            </p:extLst>
          </p:nvPr>
        </p:nvGraphicFramePr>
        <p:xfrm>
          <a:off x="381000" y="1371600"/>
          <a:ext cx="11582400" cy="4752000"/>
        </p:xfrm>
        <a:graphic>
          <a:graphicData uri="http://schemas.openxmlformats.org/drawingml/2006/table">
            <a:tbl>
              <a:tblPr firstRow="1" firstCol="1" bandRow="1">
                <a:tableStyleId>{5C22544A-7EE6-4342-B048-85BDC9FD1C3A}</a:tableStyleId>
              </a:tblPr>
              <a:tblGrid>
                <a:gridCol w="2895600"/>
                <a:gridCol w="8686800"/>
              </a:tblGrid>
              <a:tr h="480837">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1:</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76485"/>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effectLst/>
                          <a:latin typeface="+mn-lt"/>
                        </a:rPr>
                        <a:t>Action Plan</a:t>
                      </a:r>
                      <a:endParaRPr lang="en-ZA" sz="2000" b="1"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rgbClr val="376485"/>
                      </a:solidFill>
                      <a:prstDash val="solid"/>
                      <a:round/>
                      <a:headEnd type="none" w="med" len="med"/>
                      <a:tailEnd type="none" w="med" len="med"/>
                    </a:lnR>
                    <a:solidFill>
                      <a:srgbClr val="525E6D"/>
                    </a:solidFill>
                  </a:tcPr>
                </a:tc>
              </a:tr>
              <a:tr h="4271163">
                <a:tc>
                  <a:txBody>
                    <a:bodyPr/>
                    <a:lstStyle/>
                    <a:p>
                      <a:pPr lvl="0"/>
                      <a:r>
                        <a:rPr lang="en-ZA" dirty="0" smtClean="0">
                          <a:solidFill>
                            <a:schemeClr val="tx1"/>
                          </a:solidFill>
                        </a:rPr>
                        <a:t>Inadequate service delivery leading to the erosion of the Department's mandate</a:t>
                      </a:r>
                      <a:endParaRPr lang="en-ZA" dirty="0">
                        <a:solidFill>
                          <a:schemeClr val="tx1"/>
                        </a:solidFill>
                      </a:endParaRPr>
                    </a:p>
                  </a:txBody>
                  <a:tcPr marL="68580" marR="68580" marT="0" marB="0">
                    <a:lnL w="12700" cap="flat" cmpd="sng" algn="ctr">
                      <a:solidFill>
                        <a:srgbClr val="376485"/>
                      </a:solidFill>
                      <a:prstDash val="solid"/>
                      <a:round/>
                      <a:headEnd type="none" w="med" len="med"/>
                      <a:tailEnd type="none" w="med" len="med"/>
                    </a:lnL>
                    <a:lnB w="12700" cap="flat" cmpd="sng" algn="ctr">
                      <a:solidFill>
                        <a:srgbClr val="376485"/>
                      </a:solidFill>
                      <a:prstDash val="solid"/>
                      <a:round/>
                      <a:headEnd type="none" w="med" len="med"/>
                      <a:tailEnd type="none" w="med" len="med"/>
                    </a:lnB>
                    <a:solidFill>
                      <a:schemeClr val="bg1"/>
                    </a:solidFill>
                  </a:tcPr>
                </a:tc>
                <a:tc>
                  <a:txBody>
                    <a:bodyPr/>
                    <a:lstStyle/>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Implementation and training for completed modules on the ERP systems.</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Enhancement of the existing business processes.</a:t>
                      </a:r>
                      <a:endParaRPr lang="en-ZA" sz="1800" dirty="0" smtClean="0">
                        <a:solidFill>
                          <a:schemeClr val="tx1"/>
                        </a:solidFill>
                        <a:effectLst/>
                      </a:endParaRP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Establish contractor incubator programme that includes mentoring and training of contractors.</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Enforcement of delegation of authority to terminate non-performing contractors.</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Develop Contract Management Framework.</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Comparison of the listed accruals to the payments made after year end.</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Preparation of user friendly templates by Finance.</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Establishment of a function to manage  Projects Accountants.</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Establish a function for Project Management Support.</a:t>
                      </a:r>
                    </a:p>
                    <a:p>
                      <a:pPr marL="285750" marR="0" lvl="0" indent="-285750" algn="just" defTabSz="914391"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Monthly performance review meetings with all executing units.</a:t>
                      </a:r>
                      <a:endParaRPr lang="en-ZA" sz="1800" dirty="0" smtClean="0">
                        <a:solidFill>
                          <a:schemeClr val="tx1"/>
                        </a:solidFill>
                        <a:effectLst/>
                      </a:endParaRPr>
                    </a:p>
                  </a:txBody>
                  <a:tcPr marL="68580" marR="68580" marT="0" marB="0">
                    <a:lnR w="12700" cap="flat" cmpd="sng" algn="ctr">
                      <a:solidFill>
                        <a:srgbClr val="376485"/>
                      </a:solidFill>
                      <a:prstDash val="solid"/>
                      <a:round/>
                      <a:headEnd type="none" w="med" len="med"/>
                      <a:tailEnd type="none" w="med" len="med"/>
                    </a:lnR>
                    <a:lnB w="12700" cap="flat" cmpd="sng" algn="ctr">
                      <a:solidFill>
                        <a:srgbClr val="376485"/>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92</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a:ea typeface="Tahoma" pitchFamily="34" charset="0"/>
              </a:rPr>
              <a:t>STRATEGIC 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27224802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2976079124"/>
              </p:ext>
            </p:extLst>
          </p:nvPr>
        </p:nvGraphicFramePr>
        <p:xfrm>
          <a:off x="304800" y="1353513"/>
          <a:ext cx="11582400" cy="4864407"/>
        </p:xfrm>
        <a:graphic>
          <a:graphicData uri="http://schemas.openxmlformats.org/drawingml/2006/table">
            <a:tbl>
              <a:tblPr firstRow="1" firstCol="1" bandRow="1">
                <a:tableStyleId>{5C22544A-7EE6-4342-B048-85BDC9FD1C3A}</a:tableStyleId>
              </a:tblPr>
              <a:tblGrid>
                <a:gridCol w="2895600"/>
                <a:gridCol w="8686800"/>
              </a:tblGrid>
              <a:tr h="551487">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1:</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marL="0" algn="ctr" defTabSz="914400" rtl="0" eaLnBrk="1" latinLnBrk="0" hangingPunct="1">
                        <a:lnSpc>
                          <a:spcPct val="130000"/>
                        </a:lnSpc>
                        <a:spcBef>
                          <a:spcPts val="600"/>
                        </a:spcBef>
                        <a:spcAft>
                          <a:spcPts val="0"/>
                        </a:spcAft>
                      </a:pPr>
                      <a:r>
                        <a:rPr lang="en-US" sz="2000" b="1" kern="1200" dirty="0" smtClean="0">
                          <a:solidFill>
                            <a:schemeClr val="lt1"/>
                          </a:solidFill>
                          <a:effectLst/>
                          <a:latin typeface="+mn-lt"/>
                          <a:ea typeface="Calibri" panose="020F0502020204030204" pitchFamily="34" charset="0"/>
                          <a:cs typeface="Arial" panose="020B0604020202020204" pitchFamily="34" charset="0"/>
                        </a:rPr>
                        <a:t>Action Plan</a:t>
                      </a:r>
                      <a:endParaRPr lang="en-ZA" sz="2000" b="1" kern="1200" dirty="0">
                        <a:solidFill>
                          <a:schemeClr val="lt1"/>
                        </a:solidFill>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1602199">
                <a:tc>
                  <a:txBody>
                    <a:bodyPr/>
                    <a:lstStyle/>
                    <a:p>
                      <a:pPr>
                        <a:lnSpc>
                          <a:spcPct val="100000"/>
                        </a:lnSpc>
                        <a:spcBef>
                          <a:spcPts val="0"/>
                        </a:spcBef>
                        <a:spcAft>
                          <a:spcPts val="600"/>
                        </a:spcAft>
                      </a:pPr>
                      <a:r>
                        <a:rPr lang="en-US" sz="1800" b="1" kern="1200" dirty="0" smtClean="0">
                          <a:solidFill>
                            <a:schemeClr val="tx1"/>
                          </a:solidFill>
                          <a:latin typeface="+mn-lt"/>
                          <a:ea typeface="+mn-ea"/>
                          <a:cs typeface="+mn-cs"/>
                        </a:rPr>
                        <a:t>Inadequate service delivery leading to the erosion of the Department's mandate.</a:t>
                      </a:r>
                      <a:endParaRPr lang="en-ZA" sz="1800" b="1" kern="1200" dirty="0" smtClean="0">
                        <a:solidFill>
                          <a:schemeClr val="tx1"/>
                        </a:solidFill>
                        <a:latin typeface="+mn-lt"/>
                        <a:ea typeface="+mn-ea"/>
                        <a:cs typeface="+mn-cs"/>
                      </a:endParaRPr>
                    </a:p>
                    <a:p>
                      <a:pPr lvl="0">
                        <a:lnSpc>
                          <a:spcPct val="100000"/>
                        </a:lnSpc>
                        <a:spcBef>
                          <a:spcPts val="0"/>
                        </a:spcBef>
                        <a:spcAft>
                          <a:spcPts val="600"/>
                        </a:spcAft>
                      </a:pPr>
                      <a:endParaRPr lang="en-ZA" dirty="0" smtClean="0">
                        <a:solidFill>
                          <a:schemeClr val="tx1"/>
                        </a:solidFill>
                      </a:endParaRPr>
                    </a:p>
                    <a:p>
                      <a:pPr lvl="0">
                        <a:lnSpc>
                          <a:spcPct val="100000"/>
                        </a:lnSpc>
                        <a:spcBef>
                          <a:spcPts val="0"/>
                        </a:spcBef>
                        <a:spcAft>
                          <a:spcPts val="600"/>
                        </a:spcAft>
                      </a:pPr>
                      <a:endParaRPr lang="en-ZA" dirty="0">
                        <a:solidFill>
                          <a:schemeClr val="tx1"/>
                        </a:solidFill>
                      </a:endParaRP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lvl="0" indent="-285750" algn="just">
                        <a:lnSpc>
                          <a:spcPct val="100000"/>
                        </a:lnSpc>
                        <a:spcBef>
                          <a:spcPts val="0"/>
                        </a:spcBef>
                        <a:spcAft>
                          <a:spcPts val="600"/>
                        </a:spcAft>
                        <a:buFont typeface="Arial" panose="020B0604020202020204" pitchFamily="34" charset="0"/>
                        <a:buChar char="•"/>
                      </a:pPr>
                      <a:r>
                        <a:rPr lang="en-US" sz="1800" dirty="0" smtClean="0">
                          <a:solidFill>
                            <a:schemeClr val="tx1"/>
                          </a:solidFill>
                          <a:effectLst/>
                        </a:rPr>
                        <a:t>Insourcing of capacity through the filling of funded and critical posts within the new PMTE Structure.</a:t>
                      </a:r>
                    </a:p>
                    <a:p>
                      <a:pPr marL="285750" lvl="0" indent="-285750" algn="just">
                        <a:lnSpc>
                          <a:spcPct val="100000"/>
                        </a:lnSpc>
                        <a:spcBef>
                          <a:spcPts val="0"/>
                        </a:spcBef>
                        <a:spcAft>
                          <a:spcPts val="600"/>
                        </a:spcAft>
                        <a:buFont typeface="Arial" panose="020B0604020202020204" pitchFamily="34" charset="0"/>
                        <a:buChar char="•"/>
                      </a:pPr>
                      <a:r>
                        <a:rPr lang="en-US" sz="1800" dirty="0" smtClean="0">
                          <a:solidFill>
                            <a:schemeClr val="tx1"/>
                          </a:solidFill>
                          <a:effectLst/>
                        </a:rPr>
                        <a:t>Finalisation and implementation of the Framework for National Technical Capacity Building Programme.</a:t>
                      </a:r>
                    </a:p>
                    <a:p>
                      <a:pPr marL="285750" lvl="0" indent="-285750" algn="just">
                        <a:lnSpc>
                          <a:spcPct val="100000"/>
                        </a:lnSpc>
                        <a:spcBef>
                          <a:spcPts val="0"/>
                        </a:spcBef>
                        <a:spcAft>
                          <a:spcPts val="600"/>
                        </a:spcAft>
                        <a:buFont typeface="Arial" panose="020B0604020202020204" pitchFamily="34" charset="0"/>
                        <a:buChar char="•"/>
                      </a:pPr>
                      <a:r>
                        <a:rPr lang="en-US" sz="1800" dirty="0" smtClean="0">
                          <a:solidFill>
                            <a:schemeClr val="tx1"/>
                          </a:solidFill>
                          <a:effectLst/>
                        </a:rPr>
                        <a:t>Design of the Knowledge Management/ ICT platform for National Technical Capacity Building Programme.</a:t>
                      </a:r>
                    </a:p>
                    <a:p>
                      <a:pPr marL="285750" lvl="0" indent="-285750" algn="just">
                        <a:lnSpc>
                          <a:spcPct val="100000"/>
                        </a:lnSpc>
                        <a:spcBef>
                          <a:spcPts val="0"/>
                        </a:spcBef>
                        <a:spcAft>
                          <a:spcPts val="600"/>
                        </a:spcAft>
                        <a:buFont typeface="Arial" panose="020B0604020202020204" pitchFamily="34" charset="0"/>
                        <a:buChar char="•"/>
                      </a:pPr>
                      <a:r>
                        <a:rPr lang="en-US" sz="1800" dirty="0" smtClean="0">
                          <a:solidFill>
                            <a:schemeClr val="tx1"/>
                          </a:solidFill>
                          <a:effectLst/>
                        </a:rPr>
                        <a:t>Identification of external funding sources and development of proposals to meet funding requirements.</a:t>
                      </a:r>
                    </a:p>
                    <a:p>
                      <a:pPr marL="285750" lvl="0" indent="-285750" algn="just">
                        <a:lnSpc>
                          <a:spcPct val="100000"/>
                        </a:lnSpc>
                        <a:spcBef>
                          <a:spcPts val="0"/>
                        </a:spcBef>
                        <a:spcAft>
                          <a:spcPts val="600"/>
                        </a:spcAft>
                        <a:buFont typeface="Arial" panose="020B0604020202020204" pitchFamily="34" charset="0"/>
                        <a:buChar char="•"/>
                      </a:pPr>
                      <a:r>
                        <a:rPr lang="en-US" sz="1800" dirty="0" smtClean="0">
                          <a:solidFill>
                            <a:schemeClr val="tx1"/>
                          </a:solidFill>
                          <a:effectLst/>
                        </a:rPr>
                        <a:t>Development of a Client Relations Management (CRM) Strategy primarily focusing on three components: CRM Model, CRM Protocol and CRM IT system.</a:t>
                      </a:r>
                    </a:p>
                    <a:p>
                      <a:pPr marL="285750" lvl="0" indent="-285750" algn="just">
                        <a:lnSpc>
                          <a:spcPct val="100000"/>
                        </a:lnSpc>
                        <a:spcBef>
                          <a:spcPts val="0"/>
                        </a:spcBef>
                        <a:spcAft>
                          <a:spcPts val="600"/>
                        </a:spcAft>
                        <a:buFont typeface="Arial" panose="020B0604020202020204" pitchFamily="34" charset="0"/>
                        <a:buChar char="•"/>
                      </a:pPr>
                      <a:r>
                        <a:rPr lang="en-US" sz="1800" dirty="0" smtClean="0">
                          <a:solidFill>
                            <a:schemeClr val="tx1"/>
                          </a:solidFill>
                          <a:effectLst/>
                        </a:rPr>
                        <a:t>Implementation Programme of the CRM Strategy across the value chain.</a:t>
                      </a:r>
                    </a:p>
                    <a:p>
                      <a:pPr marL="285750" lvl="0" indent="-285750" algn="just">
                        <a:lnSpc>
                          <a:spcPct val="100000"/>
                        </a:lnSpc>
                        <a:spcBef>
                          <a:spcPts val="0"/>
                        </a:spcBef>
                        <a:spcAft>
                          <a:spcPts val="600"/>
                        </a:spcAft>
                        <a:buFont typeface="Arial" panose="020B0604020202020204" pitchFamily="34" charset="0"/>
                        <a:buChar char="•"/>
                      </a:pPr>
                      <a:r>
                        <a:rPr lang="en-US" sz="1800" dirty="0" smtClean="0">
                          <a:solidFill>
                            <a:schemeClr val="tx1"/>
                          </a:solidFill>
                          <a:effectLst/>
                        </a:rPr>
                        <a:t>Implementation of CRM Model to support the review of the User Charge Model with user departments (phased approach).</a:t>
                      </a:r>
                    </a:p>
                    <a:p>
                      <a:pPr marL="285750" lvl="0" indent="-285750" algn="just">
                        <a:lnSpc>
                          <a:spcPct val="100000"/>
                        </a:lnSpc>
                        <a:spcBef>
                          <a:spcPts val="0"/>
                        </a:spcBef>
                        <a:spcAft>
                          <a:spcPts val="600"/>
                        </a:spcAft>
                        <a:buFont typeface="Arial" panose="020B0604020202020204" pitchFamily="34" charset="0"/>
                        <a:buChar char="•"/>
                      </a:pPr>
                      <a:endParaRPr lang="en-ZA" sz="1400" dirty="0">
                        <a:solidFill>
                          <a:schemeClr val="tx1"/>
                        </a:solidFill>
                        <a:effectLst/>
                      </a:endParaRP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93</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smtClean="0">
                <a:ea typeface="Tahoma" pitchFamily="34" charset="0"/>
              </a:rPr>
              <a:t>PART C -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32405046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1903780369"/>
              </p:ext>
            </p:extLst>
          </p:nvPr>
        </p:nvGraphicFramePr>
        <p:xfrm>
          <a:off x="304800" y="1295400"/>
          <a:ext cx="11582400" cy="5242560"/>
        </p:xfrm>
        <a:graphic>
          <a:graphicData uri="http://schemas.openxmlformats.org/drawingml/2006/table">
            <a:tbl>
              <a:tblPr firstRow="1" firstCol="1" bandRow="1">
                <a:tableStyleId>{5C22544A-7EE6-4342-B048-85BDC9FD1C3A}</a:tableStyleId>
              </a:tblPr>
              <a:tblGrid>
                <a:gridCol w="2895600"/>
                <a:gridCol w="8686800"/>
              </a:tblGrid>
              <a:tr h="533400">
                <a:tc>
                  <a:txBody>
                    <a:bodyPr/>
                    <a:lstStyle/>
                    <a:p>
                      <a:pPr algn="l">
                        <a:lnSpc>
                          <a:spcPct val="130000"/>
                        </a:lnSpc>
                        <a:spcBef>
                          <a:spcPts val="600"/>
                        </a:spcBef>
                        <a:spcAft>
                          <a:spcPts val="0"/>
                        </a:spcAft>
                      </a:pPr>
                      <a:r>
                        <a:rPr lang="en-ZA" sz="2000" b="1" dirty="0" smtClean="0">
                          <a:solidFill>
                            <a:schemeClr val="bg1"/>
                          </a:solidFill>
                          <a:effectLst/>
                          <a:latin typeface="+mn-lt"/>
                          <a:ea typeface="Calibri" panose="020F0502020204030204" pitchFamily="34" charset="0"/>
                          <a:cs typeface="Arial" panose="020B0604020202020204" pitchFamily="34" charset="0"/>
                        </a:rPr>
                        <a:t>Strategic</a:t>
                      </a:r>
                      <a:r>
                        <a:rPr lang="en-ZA" sz="2000" b="1" baseline="0" dirty="0" smtClean="0">
                          <a:solidFill>
                            <a:schemeClr val="bg1"/>
                          </a:solidFill>
                          <a:effectLst/>
                          <a:latin typeface="+mn-lt"/>
                          <a:ea typeface="Calibri" panose="020F0502020204030204" pitchFamily="34" charset="0"/>
                          <a:cs typeface="Arial" panose="020B0604020202020204" pitchFamily="34" charset="0"/>
                        </a:rPr>
                        <a:t> Risk 1:</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solidFill>
                            <a:schemeClr val="bg1"/>
                          </a:solidFill>
                          <a:effectLst/>
                        </a:rPr>
                        <a:t>Action Plan</a:t>
                      </a:r>
                      <a:endParaRPr lang="en-ZA"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3886200">
                <a:tc>
                  <a:txBody>
                    <a:bodyPr/>
                    <a:lstStyle/>
                    <a:p>
                      <a:pPr>
                        <a:lnSpc>
                          <a:spcPct val="107000"/>
                        </a:lnSpc>
                        <a:spcAft>
                          <a:spcPts val="0"/>
                        </a:spcAft>
                      </a:pPr>
                      <a:r>
                        <a:rPr lang="en-US" sz="1800" b="1" kern="1200" dirty="0" smtClean="0">
                          <a:solidFill>
                            <a:schemeClr val="tx1"/>
                          </a:solidFill>
                          <a:latin typeface="+mn-lt"/>
                          <a:ea typeface="+mn-ea"/>
                          <a:cs typeface="+mn-cs"/>
                        </a:rPr>
                        <a:t>Inadequate service delivery leading to the erosion of the Department's mandate.</a:t>
                      </a:r>
                      <a:endParaRPr lang="en-ZA" sz="3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endParaRPr lang="en-ZA" dirty="0" smtClean="0">
                        <a:solidFill>
                          <a:schemeClr val="tx1"/>
                        </a:solidFill>
                      </a:endParaRPr>
                    </a:p>
                    <a:p>
                      <a:pPr lvl="0"/>
                      <a:endParaRPr lang="en-ZA" dirty="0" smtClean="0">
                        <a:solidFill>
                          <a:schemeClr val="tx1"/>
                        </a:solidFill>
                      </a:endParaRPr>
                    </a:p>
                    <a:p>
                      <a:pPr lvl="0"/>
                      <a:endParaRPr lang="en-ZA" dirty="0">
                        <a:solidFill>
                          <a:schemeClr val="tx1"/>
                        </a:solidFill>
                      </a:endParaRP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800" kern="1200" noProof="0" dirty="0" smtClean="0">
                          <a:solidFill>
                            <a:schemeClr val="tx1"/>
                          </a:solidFill>
                          <a:effectLst/>
                          <a:latin typeface="+mn-lt"/>
                          <a:ea typeface="+mn-ea"/>
                          <a:cs typeface="+mn-cs"/>
                        </a:rPr>
                        <a:t>Development of life cycle plans for prioritised immovable assets.</a:t>
                      </a:r>
                      <a:endParaRPr lang="en-US" sz="1800" kern="1200" dirty="0" smtClean="0">
                        <a:solidFill>
                          <a:schemeClr val="tx1"/>
                        </a:solidFill>
                        <a:effectLst/>
                        <a:latin typeface="+mn-lt"/>
                        <a:ea typeface="+mn-ea"/>
                        <a:cs typeface="+mn-cs"/>
                      </a:endParaRP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US" sz="1800" kern="1200" dirty="0" smtClean="0">
                          <a:solidFill>
                            <a:schemeClr val="tx1"/>
                          </a:solidFill>
                          <a:effectLst/>
                          <a:latin typeface="+mn-lt"/>
                          <a:ea typeface="+mn-ea"/>
                          <a:cs typeface="+mn-cs"/>
                        </a:rPr>
                        <a:t>Quarterly engagements with Municipalities to align planned precincts with Municipal Infrastructure Plans.</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US" sz="1800" kern="1200" dirty="0" smtClean="0">
                          <a:solidFill>
                            <a:schemeClr val="tx1"/>
                          </a:solidFill>
                          <a:effectLst/>
                          <a:latin typeface="+mn-lt"/>
                          <a:ea typeface="+mn-ea"/>
                          <a:cs typeface="+mn-cs"/>
                        </a:rPr>
                        <a:t>Implementation of the Property and Projects Modules on ARCHIBUS System.</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US" sz="1800" kern="1200" dirty="0" smtClean="0">
                          <a:solidFill>
                            <a:schemeClr val="tx1"/>
                          </a:solidFill>
                          <a:effectLst/>
                          <a:latin typeface="+mn-lt"/>
                          <a:ea typeface="+mn-ea"/>
                          <a:cs typeface="+mn-cs"/>
                        </a:rPr>
                        <a:t>Implementation and training for completed modules on the ERP systems.</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US" sz="1800" kern="1200" dirty="0" smtClean="0">
                          <a:solidFill>
                            <a:schemeClr val="tx1"/>
                          </a:solidFill>
                          <a:effectLst/>
                          <a:latin typeface="+mn-lt"/>
                          <a:ea typeface="+mn-ea"/>
                          <a:cs typeface="+mn-cs"/>
                        </a:rPr>
                        <a:t>Enhancement of the existing business processes.</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US" sz="1800" kern="1200" dirty="0" smtClean="0">
                          <a:solidFill>
                            <a:schemeClr val="tx1"/>
                          </a:solidFill>
                          <a:effectLst/>
                          <a:latin typeface="+mn-lt"/>
                          <a:ea typeface="+mn-ea"/>
                          <a:cs typeface="+mn-cs"/>
                        </a:rPr>
                        <a:t>Establish contractor incubator programme that includes mentoring and training of contractors.</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US" sz="1800" kern="1200" dirty="0" smtClean="0">
                          <a:solidFill>
                            <a:schemeClr val="tx1"/>
                          </a:solidFill>
                          <a:effectLst/>
                          <a:latin typeface="+mn-lt"/>
                          <a:ea typeface="+mn-ea"/>
                          <a:cs typeface="+mn-cs"/>
                        </a:rPr>
                        <a:t>Enforcement of delegation of authority to terminate non-performing contractors.</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US" sz="1800" kern="1200" dirty="0" smtClean="0">
                          <a:solidFill>
                            <a:schemeClr val="tx1"/>
                          </a:solidFill>
                          <a:effectLst/>
                          <a:latin typeface="+mn-lt"/>
                          <a:ea typeface="+mn-ea"/>
                          <a:cs typeface="+mn-cs"/>
                        </a:rPr>
                        <a:t>Develop Contract Management Framework</a:t>
                      </a:r>
                      <a:endParaRPr lang="en-US" sz="1800" dirty="0" smtClean="0">
                        <a:solidFill>
                          <a:schemeClr val="tx1"/>
                        </a:solidFill>
                        <a:effectLst/>
                      </a:endParaRP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ZA" sz="1800" dirty="0" smtClean="0">
                          <a:solidFill>
                            <a:schemeClr val="tx1"/>
                          </a:solidFill>
                          <a:effectLst/>
                        </a:rPr>
                        <a:t>Establishment of a function to manage Projects Accounts</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ZA" sz="1800" dirty="0" smtClean="0">
                          <a:solidFill>
                            <a:schemeClr val="tx1"/>
                          </a:solidFill>
                          <a:effectLst/>
                        </a:rPr>
                        <a:t>Establish a function for Project Management Support</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ZA" sz="1800" dirty="0" smtClean="0">
                          <a:solidFill>
                            <a:schemeClr val="tx1"/>
                          </a:solidFill>
                          <a:effectLst/>
                        </a:rPr>
                        <a:t>Monthly performance review meetings with all executing units</a:t>
                      </a:r>
                      <a:endParaRPr lang="en-US" sz="1800" dirty="0" smtClean="0">
                        <a:solidFill>
                          <a:schemeClr val="tx1"/>
                        </a:solidFill>
                        <a:effectLst/>
                      </a:endParaRP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94</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smtClean="0">
                <a:ea typeface="Tahoma" pitchFamily="34" charset="0"/>
              </a:rPr>
              <a:t>PART C -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21669448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4281113668"/>
              </p:ext>
            </p:extLst>
          </p:nvPr>
        </p:nvGraphicFramePr>
        <p:xfrm>
          <a:off x="381000" y="1371601"/>
          <a:ext cx="11506200" cy="5173979"/>
        </p:xfrm>
        <a:graphic>
          <a:graphicData uri="http://schemas.openxmlformats.org/drawingml/2006/table">
            <a:tbl>
              <a:tblPr firstRow="1" firstCol="1" bandRow="1">
                <a:tableStyleId>{5C22544A-7EE6-4342-B048-85BDC9FD1C3A}</a:tableStyleId>
              </a:tblPr>
              <a:tblGrid>
                <a:gridCol w="2934467"/>
                <a:gridCol w="8571733"/>
              </a:tblGrid>
              <a:tr h="533399">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2:</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effectLst/>
                        </a:rPr>
                        <a:t>Action Plan</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3842737">
                <a:tc>
                  <a:txBody>
                    <a:bodyPr/>
                    <a:lstStyle/>
                    <a:p>
                      <a:pPr lvl="0"/>
                      <a:r>
                        <a:rPr lang="en-ZA" sz="1800" b="1" kern="1200" dirty="0" smtClean="0">
                          <a:solidFill>
                            <a:schemeClr val="tx1"/>
                          </a:solidFill>
                          <a:latin typeface="+mn-lt"/>
                          <a:ea typeface="+mn-ea"/>
                          <a:cs typeface="+mn-cs"/>
                        </a:rPr>
                        <a:t>Inadequate maintenance and safeguarding of State assets.</a:t>
                      </a:r>
                    </a:p>
                    <a:p>
                      <a:pPr lvl="0"/>
                      <a:endParaRPr lang="en-ZA" dirty="0" smtClean="0">
                        <a:solidFill>
                          <a:schemeClr val="tx1"/>
                        </a:solidFill>
                      </a:endParaRPr>
                    </a:p>
                    <a:p>
                      <a:pPr lvl="0"/>
                      <a:endParaRPr lang="en-ZA" dirty="0">
                        <a:solidFill>
                          <a:schemeClr val="tx1"/>
                        </a:solidFill>
                      </a:endParaRP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Implementation of the Top 300 pilot Programme. </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ZA" sz="1800" kern="1200" dirty="0" smtClean="0">
                          <a:solidFill>
                            <a:schemeClr val="tx1"/>
                          </a:solidFill>
                          <a:effectLst/>
                          <a:latin typeface="+mn-lt"/>
                          <a:ea typeface="+mn-ea"/>
                          <a:cs typeface="+mn-cs"/>
                        </a:rPr>
                        <a:t>Appointment of interim specialists to implement relevant regulations in terms of the OHS Act of 85 of 1993.  </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ZA" sz="1800" kern="1200" dirty="0" smtClean="0">
                          <a:solidFill>
                            <a:schemeClr val="tx1"/>
                          </a:solidFill>
                          <a:effectLst/>
                          <a:latin typeface="+mn-lt"/>
                          <a:ea typeface="+mn-ea"/>
                          <a:cs typeface="+mn-cs"/>
                        </a:rPr>
                        <a:t>Executing units to take full responsibilities as 16.2 in terms of the OHSA appointees in their Regions.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Utilisation of State agencies (DBSA/CSIR/COEGA) to fast track the implementation of maintenance interventions.</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Physical verification and detailed technical analysis to assess condition of the immovable asset portfolio at sub component level</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Facilities Management and Finance engaging National Treasury to increase funding for schedules maintenance, repair and refurbishment.</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Identification of assets classes to be incorporated into planned maintenance programme (water system).</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Implementing the critical component programme for lifts.</a:t>
                      </a: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95</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a:ea typeface="Tahoma" pitchFamily="34" charset="0"/>
              </a:rPr>
              <a:t>PART C </a:t>
            </a:r>
            <a:r>
              <a:rPr lang="en-ZA" sz="2600" dirty="0" smtClean="0">
                <a:ea typeface="Tahoma" pitchFamily="34" charset="0"/>
              </a:rPr>
              <a:t>-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9805952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3963244475"/>
              </p:ext>
            </p:extLst>
          </p:nvPr>
        </p:nvGraphicFramePr>
        <p:xfrm>
          <a:off x="304800" y="1372543"/>
          <a:ext cx="11582400" cy="3776600"/>
        </p:xfrm>
        <a:graphic>
          <a:graphicData uri="http://schemas.openxmlformats.org/drawingml/2006/table">
            <a:tbl>
              <a:tblPr firstRow="1" firstCol="1" bandRow="1">
                <a:tableStyleId>{5C22544A-7EE6-4342-B048-85BDC9FD1C3A}</a:tableStyleId>
              </a:tblPr>
              <a:tblGrid>
                <a:gridCol w="2914525"/>
                <a:gridCol w="8667875"/>
              </a:tblGrid>
              <a:tr h="532457">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2:</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effectLst/>
                        </a:rPr>
                        <a:t>Action Plan</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3244143">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800" b="1" kern="1200" noProof="0" dirty="0" smtClean="0">
                          <a:solidFill>
                            <a:schemeClr val="tx1"/>
                          </a:solidFill>
                          <a:latin typeface="+mn-lt"/>
                          <a:ea typeface="+mn-ea"/>
                          <a:cs typeface="+mn-cs"/>
                        </a:rPr>
                        <a:t>Inadequate maintenance and safeguarding of State assets.</a:t>
                      </a:r>
                    </a:p>
                    <a:p>
                      <a:pPr lvl="0"/>
                      <a:endParaRPr lang="en-ZA" dirty="0" smtClean="0">
                        <a:solidFill>
                          <a:srgbClr val="FF0000"/>
                        </a:solidFill>
                      </a:endParaRPr>
                    </a:p>
                    <a:p>
                      <a:pPr lvl="0"/>
                      <a:endParaRPr lang="en-ZA" dirty="0">
                        <a:solidFill>
                          <a:srgbClr val="FF0000"/>
                        </a:solidFill>
                      </a:endParaRP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 facilities management module (on the ERP System) to track current unscheduled maintenance calls.</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Finalisation of the Illegal Occupation strategy.</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 </a:t>
                      </a:r>
                      <a:r>
                        <a:rPr lang="en-ZA" sz="1800" kern="1200" noProof="0" dirty="0" smtClean="0">
                          <a:solidFill>
                            <a:schemeClr val="tx1"/>
                          </a:solidFill>
                          <a:effectLst/>
                          <a:latin typeface="+mn-lt"/>
                          <a:ea typeface="+mn-ea"/>
                          <a:cs typeface="+mn-cs"/>
                        </a:rPr>
                        <a:t>Operation Bring back.</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noProof="0" dirty="0" smtClean="0">
                          <a:solidFill>
                            <a:schemeClr val="tx1"/>
                          </a:solidFill>
                          <a:effectLst/>
                          <a:latin typeface="+mn-lt"/>
                          <a:ea typeface="+mn-ea"/>
                          <a:cs typeface="+mn-cs"/>
                        </a:rPr>
                        <a:t>Business Plan to address illegal occupation.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noProof="0" dirty="0" smtClean="0">
                          <a:solidFill>
                            <a:schemeClr val="tx1"/>
                          </a:solidFill>
                          <a:effectLst/>
                          <a:latin typeface="+mn-lt"/>
                          <a:ea typeface="+mn-ea"/>
                          <a:cs typeface="+mn-cs"/>
                        </a:rPr>
                        <a:t>Verification of properties identified as being illegally occupied. </a:t>
                      </a:r>
                      <a:endParaRPr lang="en-ZA" sz="1400" kern="1200" dirty="0" smtClean="0">
                        <a:solidFill>
                          <a:schemeClr val="tx1"/>
                        </a:solidFill>
                        <a:effectLst/>
                        <a:latin typeface="+mn-lt"/>
                        <a:ea typeface="+mn-ea"/>
                        <a:cs typeface="+mn-cs"/>
                      </a:endParaRP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96</a:t>
            </a:fld>
            <a:endParaRPr lang="en-US">
              <a:solidFill>
                <a:prstClr val="black">
                  <a:tint val="75000"/>
                </a:prstClr>
              </a:solidFill>
            </a:endParaRPr>
          </a:p>
        </p:txBody>
      </p:sp>
      <p:sp>
        <p:nvSpPr>
          <p:cNvPr id="5" name="Title 4"/>
          <p:cNvSpPr>
            <a:spLocks noGrp="1"/>
          </p:cNvSpPr>
          <p:nvPr>
            <p:ph type="title"/>
          </p:nvPr>
        </p:nvSpPr>
        <p:spPr>
          <a:xfrm>
            <a:off x="152400" y="-9054"/>
            <a:ext cx="10972799" cy="1143000"/>
          </a:xfrm>
        </p:spPr>
        <p:txBody>
          <a:bodyPr>
            <a:normAutofit/>
          </a:bodyPr>
          <a:lstStyle/>
          <a:p>
            <a:r>
              <a:rPr lang="en-ZA" sz="2600" dirty="0">
                <a:ea typeface="Tahoma" pitchFamily="34" charset="0"/>
              </a:rPr>
              <a:t>PART C </a:t>
            </a:r>
            <a:r>
              <a:rPr lang="en-ZA" sz="2600" dirty="0" smtClean="0">
                <a:ea typeface="Tahoma" pitchFamily="34" charset="0"/>
              </a:rPr>
              <a:t>-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36206383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3536931658"/>
              </p:ext>
            </p:extLst>
          </p:nvPr>
        </p:nvGraphicFramePr>
        <p:xfrm>
          <a:off x="381000" y="1371601"/>
          <a:ext cx="11506200" cy="3733800"/>
        </p:xfrm>
        <a:graphic>
          <a:graphicData uri="http://schemas.openxmlformats.org/drawingml/2006/table">
            <a:tbl>
              <a:tblPr firstRow="1" firstCol="1" bandRow="1">
                <a:tableStyleId>{5C22544A-7EE6-4342-B048-85BDC9FD1C3A}</a:tableStyleId>
              </a:tblPr>
              <a:tblGrid>
                <a:gridCol w="2895600"/>
                <a:gridCol w="8610600"/>
              </a:tblGrid>
              <a:tr h="485627">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3:</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effectLst/>
                        </a:rPr>
                        <a:t>Action Plan</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3248173">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800" b="1" kern="1200" dirty="0" smtClean="0">
                          <a:solidFill>
                            <a:schemeClr val="tx1"/>
                          </a:solidFill>
                          <a:latin typeface="+mn-lt"/>
                          <a:ea typeface="+mn-ea"/>
                          <a:cs typeface="+mn-cs"/>
                        </a:rPr>
                        <a:t>Inadequate delivery of National Government Priorities</a:t>
                      </a:r>
                      <a:endParaRPr lang="en-ZA" sz="1800" b="1" kern="1200" dirty="0">
                        <a:solidFill>
                          <a:schemeClr val="tx1"/>
                        </a:solidFill>
                        <a:latin typeface="+mn-lt"/>
                        <a:ea typeface="+mn-ea"/>
                        <a:cs typeface="+mn-cs"/>
                      </a:endParaRP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ZA" sz="1800" kern="1200" dirty="0" smtClean="0">
                          <a:solidFill>
                            <a:schemeClr val="tx1"/>
                          </a:solidFill>
                          <a:effectLst/>
                          <a:latin typeface="+mn-lt"/>
                          <a:ea typeface="+mn-ea"/>
                          <a:cs typeface="+mn-cs"/>
                        </a:rPr>
                        <a:t>Implementation of the Green Building programme.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Approval of Green Building Principles in line with Green Building  Policy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EPWP to be applied to all infrastructure projects as part of the tender documentation</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Training of the emerging Contractors as part of the Contractor  Incubator Programme (CIP).</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Implementation of the Property Incubator Programme (PIP).</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Implementation of the 2017 Preferential Procurement Regulations (and new SCM Policy) to create sustainable opportunities.</a:t>
                      </a: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97</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a:ea typeface="Tahoma" pitchFamily="34" charset="0"/>
              </a:rPr>
              <a:t>PART C </a:t>
            </a:r>
            <a:r>
              <a:rPr lang="en-ZA" sz="2600" dirty="0" smtClean="0">
                <a:ea typeface="Tahoma" pitchFamily="34" charset="0"/>
              </a:rPr>
              <a:t>-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
        <p:nvSpPr>
          <p:cNvPr id="2" name="Rectangle 1"/>
          <p:cNvSpPr/>
          <p:nvPr/>
        </p:nvSpPr>
        <p:spPr>
          <a:xfrm>
            <a:off x="3048000" y="3105835"/>
            <a:ext cx="6096000" cy="369332"/>
          </a:xfrm>
          <a:prstGeom prst="rect">
            <a:avLst/>
          </a:prstGeom>
        </p:spPr>
        <p:txBody>
          <a:bodyPr>
            <a:spAutoFit/>
          </a:bodyPr>
          <a:lstStyle/>
          <a:p>
            <a:endParaRPr lang="en-ZA" dirty="0"/>
          </a:p>
        </p:txBody>
      </p:sp>
    </p:spTree>
    <p:extLst>
      <p:ext uri="{BB962C8B-B14F-4D97-AF65-F5344CB8AC3E}">
        <p14:creationId xmlns:p14="http://schemas.microsoft.com/office/powerpoint/2010/main" val="19157153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3069238347"/>
              </p:ext>
            </p:extLst>
          </p:nvPr>
        </p:nvGraphicFramePr>
        <p:xfrm>
          <a:off x="381000" y="1295400"/>
          <a:ext cx="11582400" cy="5631179"/>
        </p:xfrm>
        <a:graphic>
          <a:graphicData uri="http://schemas.openxmlformats.org/drawingml/2006/table">
            <a:tbl>
              <a:tblPr firstRow="1" firstCol="1" bandRow="1">
                <a:tableStyleId>{5C22544A-7EE6-4342-B048-85BDC9FD1C3A}</a:tableStyleId>
              </a:tblPr>
              <a:tblGrid>
                <a:gridCol w="2895600"/>
                <a:gridCol w="8686800"/>
              </a:tblGrid>
              <a:tr h="533399">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4:</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effectLst/>
                        </a:rPr>
                        <a:t>Action Plan</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3807896">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800" b="1" kern="1200" dirty="0" smtClean="0">
                          <a:solidFill>
                            <a:schemeClr val="tx1"/>
                          </a:solidFill>
                          <a:latin typeface="+mn-lt"/>
                          <a:ea typeface="+mn-ea"/>
                          <a:cs typeface="+mn-cs"/>
                        </a:rPr>
                        <a:t>Weakening  financial viability and sustainability of PMTE</a:t>
                      </a:r>
                    </a:p>
                    <a:p>
                      <a:r>
                        <a:rPr lang="en-ZA" sz="1800" b="1" kern="1200" dirty="0" smtClean="0">
                          <a:solidFill>
                            <a:schemeClr val="tx1"/>
                          </a:solidFill>
                          <a:effectLst/>
                          <a:latin typeface="+mn-lt"/>
                          <a:ea typeface="+mn-ea"/>
                          <a:cs typeface="+mn-cs"/>
                        </a:rPr>
                        <a:t> </a:t>
                      </a:r>
                    </a:p>
                    <a:p>
                      <a:pPr lvl="0"/>
                      <a:endParaRPr lang="en-ZA" dirty="0">
                        <a:solidFill>
                          <a:schemeClr val="tx1"/>
                        </a:solidFill>
                      </a:endParaRP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Develop a revenue generation strategy.</a:t>
                      </a:r>
                    </a:p>
                    <a:p>
                      <a:pPr marL="285750" lvl="0" indent="-285750" algn="just" defTabSz="914400" rtl="0" eaLnBrk="1" latinLnBrk="0" hangingPunct="1">
                        <a:lnSpc>
                          <a:spcPct val="100000"/>
                        </a:lnSpc>
                        <a:spcBef>
                          <a:spcPts val="600"/>
                        </a:spcBef>
                        <a:spcAft>
                          <a:spcPts val="300"/>
                        </a:spcAft>
                        <a:buFont typeface="Arial" panose="020B0604020202020204" pitchFamily="34" charset="0"/>
                        <a:buChar char="•"/>
                      </a:pPr>
                      <a:r>
                        <a:rPr lang="en-ZA" sz="1800" kern="1200" dirty="0" smtClean="0">
                          <a:solidFill>
                            <a:schemeClr val="tx1"/>
                          </a:solidFill>
                          <a:effectLst/>
                          <a:latin typeface="+mn-lt"/>
                          <a:ea typeface="+mn-ea"/>
                          <a:cs typeface="+mn-cs"/>
                        </a:rPr>
                        <a:t>Implementation of Finance Model.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Develop a letting - out policy.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Implementation of the Lease Module on </a:t>
                      </a:r>
                      <a:r>
                        <a:rPr lang="en-ZA" sz="1800" kern="1200" dirty="0" err="1" smtClean="0">
                          <a:solidFill>
                            <a:schemeClr val="tx1"/>
                          </a:solidFill>
                          <a:effectLst/>
                          <a:latin typeface="+mn-lt"/>
                          <a:ea typeface="+mn-ea"/>
                          <a:cs typeface="+mn-cs"/>
                        </a:rPr>
                        <a:t>Archibus</a:t>
                      </a:r>
                      <a:r>
                        <a:rPr lang="en-ZA" sz="1800" kern="1200" dirty="0" smtClean="0">
                          <a:solidFill>
                            <a:schemeClr val="tx1"/>
                          </a:solidFill>
                          <a:effectLst/>
                          <a:latin typeface="+mn-lt"/>
                          <a:ea typeface="+mn-ea"/>
                          <a:cs typeface="+mn-cs"/>
                        </a:rPr>
                        <a:t>.</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Re- negotiations of leasing-in and letting-out contracts.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Revision of the Finance Operating Model: </a:t>
                      </a:r>
                    </a:p>
                    <a:p>
                      <a:pPr marL="800096" marR="0" lvl="1" indent="-342900" algn="just"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en-ZA" sz="1800" kern="1200" dirty="0" smtClean="0">
                          <a:solidFill>
                            <a:schemeClr val="tx1"/>
                          </a:solidFill>
                          <a:effectLst/>
                          <a:latin typeface="+mn-lt"/>
                          <a:ea typeface="+mn-ea"/>
                          <a:cs typeface="+mn-cs"/>
                        </a:rPr>
                        <a:t>Submit application for tariff increase for the top 15 user departments)</a:t>
                      </a:r>
                    </a:p>
                    <a:p>
                      <a:pPr marL="800096" marR="0" lvl="1" indent="-342900" algn="just"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en-ZA" sz="1800" kern="1200" dirty="0" smtClean="0">
                          <a:solidFill>
                            <a:schemeClr val="tx1"/>
                          </a:solidFill>
                          <a:effectLst/>
                          <a:latin typeface="+mn-lt"/>
                          <a:ea typeface="+mn-ea"/>
                          <a:cs typeface="+mn-cs"/>
                        </a:rPr>
                        <a:t>Revision of payment date to lessors.</a:t>
                      </a:r>
                    </a:p>
                    <a:p>
                      <a:pPr marL="800096" marR="0" lvl="1" indent="-342900" algn="just"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en-ZA" sz="1800" kern="1200" dirty="0" smtClean="0">
                          <a:solidFill>
                            <a:schemeClr val="tx1"/>
                          </a:solidFill>
                          <a:effectLst/>
                          <a:latin typeface="+mn-lt"/>
                          <a:ea typeface="+mn-ea"/>
                          <a:cs typeface="+mn-cs"/>
                        </a:rPr>
                        <a:t>Revision of user charge per user department (based on the user charge model)</a:t>
                      </a:r>
                    </a:p>
                    <a:p>
                      <a:pPr marL="800096" marR="0" lvl="1" indent="-342900" algn="just"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en-ZA" sz="1800" kern="1200" dirty="0" smtClean="0">
                          <a:solidFill>
                            <a:schemeClr val="tx1"/>
                          </a:solidFill>
                          <a:effectLst/>
                          <a:latin typeface="+mn-lt"/>
                          <a:ea typeface="+mn-ea"/>
                          <a:cs typeface="+mn-cs"/>
                        </a:rPr>
                        <a:t>Disputes to be submitted to REMS on the 15th of the month </a:t>
                      </a:r>
                    </a:p>
                    <a:p>
                      <a:pPr marL="800096" marR="0" lvl="1" indent="-342900" algn="just"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en-ZA" sz="1800" kern="1200" dirty="0" smtClean="0">
                          <a:solidFill>
                            <a:schemeClr val="tx1"/>
                          </a:solidFill>
                          <a:effectLst/>
                          <a:latin typeface="+mn-lt"/>
                          <a:ea typeface="+mn-ea"/>
                          <a:cs typeface="+mn-cs"/>
                        </a:rPr>
                        <a:t>Implementation of interest on overdue accounts to motivate user departments to pay accounts on time</a:t>
                      </a:r>
                    </a:p>
                    <a:p>
                      <a:pPr marL="800096" marR="0" lvl="1" indent="-342900" algn="just"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en-ZA" sz="1800" kern="1200" dirty="0" smtClean="0">
                          <a:solidFill>
                            <a:schemeClr val="tx1"/>
                          </a:solidFill>
                          <a:effectLst/>
                          <a:latin typeface="+mn-lt"/>
                          <a:ea typeface="+mn-ea"/>
                          <a:cs typeface="+mn-cs"/>
                        </a:rPr>
                        <a:t>Submit a request to National</a:t>
                      </a:r>
                      <a:r>
                        <a:rPr lang="en-ZA" sz="1800" kern="1200" baseline="0" dirty="0" smtClean="0">
                          <a:solidFill>
                            <a:schemeClr val="tx1"/>
                          </a:solidFill>
                          <a:effectLst/>
                          <a:latin typeface="+mn-lt"/>
                          <a:ea typeface="+mn-ea"/>
                          <a:cs typeface="+mn-cs"/>
                        </a:rPr>
                        <a:t> </a:t>
                      </a:r>
                      <a:r>
                        <a:rPr lang="en-ZA" sz="1800" kern="1200" dirty="0" smtClean="0">
                          <a:solidFill>
                            <a:schemeClr val="tx1"/>
                          </a:solidFill>
                          <a:effectLst/>
                          <a:latin typeface="+mn-lt"/>
                          <a:ea typeface="+mn-ea"/>
                          <a:cs typeface="+mn-cs"/>
                        </a:rPr>
                        <a:t>Treasury to ring fence the allocation for accommodation</a:t>
                      </a: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98</a:t>
            </a:fld>
            <a:endParaRPr lang="en-US" dirty="0">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a:ea typeface="Tahoma" pitchFamily="34" charset="0"/>
              </a:rPr>
              <a:t>PART C </a:t>
            </a:r>
            <a:r>
              <a:rPr lang="en-ZA" sz="2600" dirty="0" smtClean="0">
                <a:ea typeface="Tahoma" pitchFamily="34" charset="0"/>
              </a:rPr>
              <a:t>-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1684425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idx="1"/>
            <p:extLst>
              <p:ext uri="{D42A27DB-BD31-4B8C-83A1-F6EECF244321}">
                <p14:modId xmlns:p14="http://schemas.microsoft.com/office/powerpoint/2010/main" val="4125382805"/>
              </p:ext>
            </p:extLst>
          </p:nvPr>
        </p:nvGraphicFramePr>
        <p:xfrm>
          <a:off x="304800" y="1295401"/>
          <a:ext cx="11582400" cy="4176000"/>
        </p:xfrm>
        <a:graphic>
          <a:graphicData uri="http://schemas.openxmlformats.org/drawingml/2006/table">
            <a:tbl>
              <a:tblPr firstRow="1" firstCol="1" bandRow="1">
                <a:tableStyleId>{5C22544A-7EE6-4342-B048-85BDC9FD1C3A}</a:tableStyleId>
              </a:tblPr>
              <a:tblGrid>
                <a:gridCol w="2895600"/>
                <a:gridCol w="8686800"/>
              </a:tblGrid>
              <a:tr h="477608">
                <a:tc>
                  <a:txBody>
                    <a:bodyPr/>
                    <a:lstStyle/>
                    <a:p>
                      <a:pPr algn="l">
                        <a:lnSpc>
                          <a:spcPct val="130000"/>
                        </a:lnSpc>
                        <a:spcBef>
                          <a:spcPts val="600"/>
                        </a:spcBef>
                        <a:spcAft>
                          <a:spcPts val="0"/>
                        </a:spcAft>
                      </a:pPr>
                      <a:r>
                        <a:rPr lang="en-ZA" sz="2000" b="1" dirty="0" smtClean="0">
                          <a:effectLst/>
                          <a:latin typeface="+mn-lt"/>
                          <a:ea typeface="Calibri" panose="020F0502020204030204" pitchFamily="34" charset="0"/>
                          <a:cs typeface="Arial" panose="020B0604020202020204" pitchFamily="34" charset="0"/>
                        </a:rPr>
                        <a:t>Strategic</a:t>
                      </a:r>
                      <a:r>
                        <a:rPr lang="en-ZA" sz="2000" b="1" baseline="0" dirty="0" smtClean="0">
                          <a:effectLst/>
                          <a:latin typeface="+mn-lt"/>
                          <a:ea typeface="Calibri" panose="020F0502020204030204" pitchFamily="34" charset="0"/>
                          <a:cs typeface="Arial" panose="020B0604020202020204" pitchFamily="34" charset="0"/>
                        </a:rPr>
                        <a:t> Risk 4:</a:t>
                      </a:r>
                      <a:endParaRPr lang="en-ZA" sz="20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39688B"/>
                      </a:solidFill>
                      <a:prstDash val="solid"/>
                      <a:round/>
                      <a:headEnd type="none" w="med" len="med"/>
                      <a:tailEnd type="none" w="med" len="med"/>
                    </a:lnL>
                    <a:solidFill>
                      <a:srgbClr val="525E6D"/>
                    </a:solidFill>
                  </a:tcPr>
                </a:tc>
                <a:tc>
                  <a:txBody>
                    <a:bodyPr/>
                    <a:lstStyle/>
                    <a:p>
                      <a:pPr algn="ctr">
                        <a:lnSpc>
                          <a:spcPct val="130000"/>
                        </a:lnSpc>
                        <a:spcBef>
                          <a:spcPts val="600"/>
                        </a:spcBef>
                        <a:spcAft>
                          <a:spcPts val="0"/>
                        </a:spcAft>
                      </a:pPr>
                      <a:r>
                        <a:rPr lang="en-US" sz="2000" dirty="0" smtClean="0">
                          <a:effectLst/>
                        </a:rPr>
                        <a:t>Action Plan</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39688B"/>
                      </a:solidFill>
                      <a:prstDash val="solid"/>
                      <a:round/>
                      <a:headEnd type="none" w="med" len="med"/>
                      <a:tailEnd type="none" w="med" len="med"/>
                    </a:lnR>
                    <a:solidFill>
                      <a:srgbClr val="525E6D"/>
                    </a:solidFill>
                  </a:tcPr>
                </a:tc>
              </a:tr>
              <a:tr h="3698392">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800" b="1" kern="1200" dirty="0" smtClean="0">
                          <a:solidFill>
                            <a:schemeClr val="tx1"/>
                          </a:solidFill>
                          <a:latin typeface="+mn-lt"/>
                          <a:ea typeface="+mn-ea"/>
                          <a:cs typeface="+mn-cs"/>
                        </a:rPr>
                        <a:t>Weakening  financial viability and sustainability of PMTE</a:t>
                      </a:r>
                    </a:p>
                    <a:p>
                      <a:r>
                        <a:rPr lang="en-ZA" sz="1800" b="1" kern="1200" dirty="0" smtClean="0">
                          <a:solidFill>
                            <a:schemeClr val="tx1"/>
                          </a:solidFill>
                          <a:effectLst/>
                          <a:latin typeface="+mn-lt"/>
                          <a:ea typeface="+mn-ea"/>
                          <a:cs typeface="+mn-cs"/>
                        </a:rPr>
                        <a:t> </a:t>
                      </a:r>
                    </a:p>
                    <a:p>
                      <a:pPr lvl="0"/>
                      <a:endParaRPr lang="en-ZA" dirty="0">
                        <a:solidFill>
                          <a:schemeClr val="tx1"/>
                        </a:solidFill>
                      </a:endParaRPr>
                    </a:p>
                  </a:txBody>
                  <a:tcPr marL="68580" marR="68580" marT="0" marB="0">
                    <a:lnL w="12700" cap="flat" cmpd="sng" algn="ctr">
                      <a:solidFill>
                        <a:srgbClr val="39688B"/>
                      </a:solidFill>
                      <a:prstDash val="solid"/>
                      <a:round/>
                      <a:headEnd type="none" w="med" len="med"/>
                      <a:tailEnd type="none" w="med" len="med"/>
                    </a:lnL>
                    <a:lnB w="12700" cap="flat" cmpd="sng" algn="ctr">
                      <a:solidFill>
                        <a:srgbClr val="39688B"/>
                      </a:solidFill>
                      <a:prstDash val="solid"/>
                      <a:round/>
                      <a:headEnd type="none" w="med" len="med"/>
                      <a:tailEnd type="none" w="med" len="med"/>
                    </a:lnB>
                    <a:solidFill>
                      <a:schemeClr val="bg1"/>
                    </a:solidFill>
                  </a:tcPr>
                </a:tc>
                <a:tc>
                  <a:txBody>
                    <a:bodyPr/>
                    <a:lstStyle/>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Populate the PMTE SCM structure to operationalize demand management as per National Treasury Demand Management Framework.</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Introduce Demand Management at Regional Offices. </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Conduct market research, where required, to ensure prices are commensurate with prevailing market conditions.</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Preparation of effective and realistic annual demand plans.</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Blacklist Service providers / contractors that are found to have abused the SCM system in terms of the SCM Prescripts.</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Quarterly engagement with Provinces on the changing SCM Landscape</a:t>
                      </a:r>
                    </a:p>
                    <a:p>
                      <a:pPr marL="285750" marR="0" lvl="0" indent="-28575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ZA" sz="1800" kern="1200" dirty="0" smtClean="0">
                          <a:solidFill>
                            <a:schemeClr val="tx1"/>
                          </a:solidFill>
                          <a:effectLst/>
                          <a:latin typeface="+mn-lt"/>
                          <a:ea typeface="+mn-ea"/>
                          <a:cs typeface="+mn-cs"/>
                        </a:rPr>
                        <a:t>Ongoing SCM training.</a:t>
                      </a:r>
                    </a:p>
                  </a:txBody>
                  <a:tcPr marL="68580" marR="68580" marT="0" marB="0">
                    <a:lnR w="12700" cap="flat" cmpd="sng" algn="ctr">
                      <a:solidFill>
                        <a:srgbClr val="39688B"/>
                      </a:solidFill>
                      <a:prstDash val="solid"/>
                      <a:round/>
                      <a:headEnd type="none" w="med" len="med"/>
                      <a:tailEnd type="none" w="med" len="med"/>
                    </a:lnR>
                    <a:lnB w="12700" cap="flat" cmpd="sng" algn="ctr">
                      <a:solidFill>
                        <a:srgbClr val="39688B"/>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99</a:t>
            </a:fld>
            <a:endParaRPr lang="en-US">
              <a:solidFill>
                <a:prstClr val="black">
                  <a:tint val="75000"/>
                </a:prstClr>
              </a:solidFill>
            </a:endParaRPr>
          </a:p>
        </p:txBody>
      </p:sp>
      <p:sp>
        <p:nvSpPr>
          <p:cNvPr id="5" name="Title 4"/>
          <p:cNvSpPr>
            <a:spLocks noGrp="1"/>
          </p:cNvSpPr>
          <p:nvPr>
            <p:ph type="title"/>
          </p:nvPr>
        </p:nvSpPr>
        <p:spPr>
          <a:xfrm>
            <a:off x="152400" y="0"/>
            <a:ext cx="10972799" cy="1143000"/>
          </a:xfrm>
        </p:spPr>
        <p:txBody>
          <a:bodyPr>
            <a:normAutofit/>
          </a:bodyPr>
          <a:lstStyle/>
          <a:p>
            <a:r>
              <a:rPr lang="en-ZA" sz="2600" dirty="0">
                <a:ea typeface="Tahoma" pitchFamily="34" charset="0"/>
              </a:rPr>
              <a:t>PART C </a:t>
            </a:r>
            <a:r>
              <a:rPr lang="en-ZA" sz="2600" dirty="0" smtClean="0">
                <a:ea typeface="Tahoma" pitchFamily="34" charset="0"/>
              </a:rPr>
              <a:t>- STRATEGIC </a:t>
            </a:r>
            <a:r>
              <a:rPr lang="en-ZA" sz="2600" dirty="0">
                <a:ea typeface="Tahoma" pitchFamily="34" charset="0"/>
              </a:rPr>
              <a:t>RISKS FOR PMTE</a:t>
            </a:r>
            <a:endParaRPr lang="en-ZA" sz="2600" b="1" dirty="0">
              <a:ea typeface="Tahoma" pitchFamily="34" charset="0"/>
            </a:endParaRPr>
          </a:p>
        </p:txBody>
      </p:sp>
      <p:sp>
        <p:nvSpPr>
          <p:cNvPr id="7" name="Footer Placeholder 4"/>
          <p:cNvSpPr>
            <a:spLocks noGrp="1"/>
          </p:cNvSpPr>
          <p:nvPr>
            <p:ph type="ftr" sz="quarter" idx="4294967295"/>
          </p:nvPr>
        </p:nvSpPr>
        <p:spPr>
          <a:xfrm>
            <a:off x="4165601" y="6356356"/>
            <a:ext cx="3860800" cy="365125"/>
          </a:xfrm>
          <a:prstGeom prst="rect">
            <a:avLst/>
          </a:prstGeom>
        </p:spPr>
        <p:txBody>
          <a:bodyPr/>
          <a:lstStyle/>
          <a:p>
            <a:r>
              <a:rPr lang="en-US" dirty="0" smtClean="0">
                <a:solidFill>
                  <a:prstClr val="black">
                    <a:tint val="75000"/>
                  </a:prstClr>
                </a:solidFill>
              </a:rPr>
              <a:t>PMTE 2018/19 APP</a:t>
            </a:r>
            <a:endParaRPr lang="en-US" dirty="0">
              <a:solidFill>
                <a:prstClr val="black">
                  <a:tint val="75000"/>
                </a:prstClr>
              </a:solidFill>
            </a:endParaRPr>
          </a:p>
        </p:txBody>
      </p:sp>
    </p:spTree>
    <p:extLst>
      <p:ext uri="{BB962C8B-B14F-4D97-AF65-F5344CB8AC3E}">
        <p14:creationId xmlns:p14="http://schemas.microsoft.com/office/powerpoint/2010/main" val="263077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12414</TotalTime>
  <Words>15845</Words>
  <Application>Microsoft Office PowerPoint</Application>
  <PresentationFormat>Widescreen</PresentationFormat>
  <Paragraphs>3211</Paragraphs>
  <Slides>104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104</vt:i4>
      </vt:variant>
    </vt:vector>
  </HeadingPairs>
  <TitlesOfParts>
    <vt:vector size="116" baseType="lpstr">
      <vt:lpstr>Arial Unicode MS</vt:lpstr>
      <vt:lpstr>ＭＳ Ｐゴシック</vt:lpstr>
      <vt:lpstr>Arial</vt:lpstr>
      <vt:lpstr>Arial Bold</vt:lpstr>
      <vt:lpstr>Calibri</vt:lpstr>
      <vt:lpstr>Courier New</vt:lpstr>
      <vt:lpstr>Gill Snas</vt:lpstr>
      <vt:lpstr>Symbol</vt:lpstr>
      <vt:lpstr>Tahoma</vt:lpstr>
      <vt:lpstr>Times New Roman</vt:lpstr>
      <vt:lpstr>Wingdings</vt:lpstr>
      <vt:lpstr>1_Office Theme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CONSTITUTIONAL AND LEGISLATIVE MANDATE</vt:lpstr>
      <vt:lpstr>STRATEGIC OVERVIEW</vt:lpstr>
      <vt:lpstr>ALIGNMENT TO THE MEDIUM TERM STRATEGIC FRAMEWORK</vt:lpstr>
      <vt:lpstr>SONA 9 POINT PLAN</vt:lpstr>
      <vt:lpstr>SONA 9 POINT PLAN</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PART A: SITUATIONAL ANALYSIS</vt:lpstr>
      <vt:lpstr>SUMMARY OF LAND PARCELS PER PROVINCE</vt:lpstr>
      <vt:lpstr>SUMMARY OF BUILDINGS PER PROVINCE</vt:lpstr>
      <vt:lpstr>PART A: SITUATIONAL ANALYSIS</vt:lpstr>
      <vt:lpstr>PART A: SITUATIONAL ANALYSIS</vt:lpstr>
      <vt:lpstr>PART A: SITUATIONAL ANALYSIS</vt:lpstr>
      <vt:lpstr>PowerPoint Presentation</vt:lpstr>
      <vt:lpstr>BUDGET ALLOCATION PER PROGRAMME</vt:lpstr>
      <vt:lpstr>BUDGET ALLOCATION PER ECONOMIC CLASSIFICATION</vt:lpstr>
      <vt:lpstr>SALIENT ISSUES ON THE BUDGET</vt:lpstr>
      <vt:lpstr>PowerPoint Presentation</vt:lpstr>
      <vt:lpstr>PowerPoint Presentation</vt:lpstr>
      <vt:lpstr>2018/19 ANNUAL PERFORMANCE PLAN (PART B – PROGRAMME AND SUB PROGRAMMES)</vt:lpstr>
      <vt:lpstr>2018/19 ANNUAL PERFORMANCE PLAN (PART B – PROGRAMME AND SUB PROGRAMMES)</vt:lpstr>
      <vt:lpstr>2018/19 ANNUAL PERFORMANCE PLAN (PART B – PROGRAMME AND SUB PROGRAMMES)</vt:lpstr>
      <vt:lpstr>2018/19 ANNUAL PERFORMANCE PLAN (PART B – PROGRAMME AND SUB PROGRAMMES)</vt:lpstr>
      <vt:lpstr>BUDGET ALLOCATION FOR PROGRAMME 1</vt:lpstr>
      <vt:lpstr>PowerPoint Presentation</vt:lpstr>
      <vt:lpstr>2018/19 ANNUAL PERFORMANCE PLAN (PART B – PROGRAMME AND SUB PROGRAMMES)</vt:lpstr>
      <vt:lpstr>2018/19 ANNUAL PERFORMANCE PLAN (PART B – PROGRAMME AND SUB PROGRAMMES)</vt:lpstr>
      <vt:lpstr>2018/19 ANNUAL PERFORMANCE PLAN (PART B – PROGRAMME AND SUB PROGRAMMES)</vt:lpstr>
      <vt:lpstr>2018/19 ANNUAL PERFORMANCE PLAN (PART B – PROGRAMME AND SUB PROGRAMMES)</vt:lpstr>
      <vt:lpstr>2018/19 ANNUAL PERFORMANCE PLAN (PART B – PROGRAMME AND SUB PROGRAMMES)</vt:lpstr>
      <vt:lpstr>2018/19 ANNUAL PERFORMANCE PLAN (PART B – PROGRAMME AND SUB PROGRAMMES)</vt:lpstr>
      <vt:lpstr>BUDGET ALLOCATION FOR PROGRAMME 2</vt:lpstr>
      <vt:lpstr>PowerPoint Presentation</vt:lpstr>
      <vt:lpstr>2018/19 ANNUAL PERFORMANCE PLAN (PART B – PROGRAMME AND SUB PROGRAMMES)</vt:lpstr>
      <vt:lpstr>2018/19 ANNUAL PERFORMANCE PLAN (PART B – PROGRAMME AND SUB PROGRAMMES)</vt:lpstr>
      <vt:lpstr>2018/19 ANNUAL PERFORMANCE PLAN (PART B – PROGRAMME AND SUB PROGRAMMES)</vt:lpstr>
      <vt:lpstr>BUDGET ALLOCATION FOR PROGRAMME 3</vt:lpstr>
      <vt:lpstr>PowerPoint Presentation</vt:lpstr>
      <vt:lpstr>2018/19 ANNUAL PERFORMANCE PLAN (PART B – PROGRAMME AND SUB PROGRAMMES)</vt:lpstr>
      <vt:lpstr>2018/19 ANNUAL PERFORMANCE PLAN (PART B – PROGRAMME AND SUB PROGRAMMES)</vt:lpstr>
      <vt:lpstr>2018/19 ANNUAL PERFORMANCE PLAN (PART B – PROGRAMME AND SUB PROGRAMMES)</vt:lpstr>
      <vt:lpstr>2018/19 ANNUAL PERFORMANCE PLAN (PART B – PROGRAMME AND SUB PROGRAMMES)</vt:lpstr>
      <vt:lpstr>2018/19 ANNUAL PERFORMANCE PLAN (PART B – PROGRAMME AND SUB PROGRAMMES)</vt:lpstr>
      <vt:lpstr>BUDGET ALLOCATION FOR PROGRAMME 4</vt:lpstr>
      <vt:lpstr>PowerPoint Presentation</vt:lpstr>
      <vt:lpstr>2018/19 ANNUAL PERFORMANCE PLAN (PART B – PROGRAMME AND SUB PROGRAMMES)</vt:lpstr>
      <vt:lpstr>2018/19 ANNUAL PERFORMANCE PLAN (PART B – PROGRAMME AND SUB PROGRAMMES)</vt:lpstr>
      <vt:lpstr>2018/19 ANNUAL PERFORMANCE PLAN (PART B – PROGRAMME AND SUB PROGRAMMES)</vt:lpstr>
      <vt:lpstr>BUDGET ALLOCATION FOR PROGRAMME 5</vt:lpstr>
      <vt:lpstr>PowerPoint Presentation</vt:lpstr>
      <vt:lpstr>2018/19 ANNUAL PERFORMANCE PLAN (PART B – PROGRAMME AND SUB PROGRAMMES)</vt:lpstr>
      <vt:lpstr>2018/19 ANNUAL PERFORMANCE PLAN (PART B – PROGRAMME AND SUB PROGRAMMES)</vt:lpstr>
      <vt:lpstr>BUDGET ALLOCATION FOR PROGRAMME 6</vt:lpstr>
      <vt:lpstr>PowerPoint Presentation</vt:lpstr>
      <vt:lpstr>LONG TERM INFRASTRUCTURE PLAN</vt:lpstr>
      <vt:lpstr>LONG TERM INFRASTRUCTURE PLAN - NEW, REPLACEMENTS, UPGRADES AND ADDITIONS</vt:lpstr>
      <vt:lpstr>LONG TERM INFRASTRUCTURE PLAN - NEW, REPLACEMENTS, UPGRADES AND ADDITIONS</vt:lpstr>
      <vt:lpstr>LONG TERM INFRASTRUCTURE PLAN - NEW, REPLACEMENTS, UPGRADES AND ADDITIONS</vt:lpstr>
      <vt:lpstr>LONG TERM INFRASTRUCTURE PLAN</vt:lpstr>
      <vt:lpstr>LONG TERM INFRASTRUCTURE PLAN – MAINTENANCE AND REPAIRS</vt:lpstr>
      <vt:lpstr>LONG TERM INFRASTRUCTURE PLAN – MAINTENANCE AND REPAIRS</vt:lpstr>
      <vt:lpstr>LONG TERM INFRASTRUCTURE PLAN – MAINTENANCE AND REPAIRS</vt:lpstr>
      <vt:lpstr>LONG TERM INFRASTRUCTURE PLAN</vt:lpstr>
      <vt:lpstr>LONG TERM INFRASTRUCTURE PLAN - REHABILITATION, RENOVATION AND REFURBISHMENT</vt:lpstr>
      <vt:lpstr>LONG TERM INFRASTRUCTURE PLAN – REHABILITATION, RENOVATION AND REFURBISHMENT</vt:lpstr>
      <vt:lpstr>LONG TERM INFRASTRUCTURE PLAN – REHABILITATION, RENOVATION AND REFURBISHMENT</vt:lpstr>
      <vt:lpstr>APPROVED SERVICE DELIVERY IMPROVEMENT PLAN</vt:lpstr>
      <vt:lpstr>STRATEGIC RISKS FOR PMTE</vt:lpstr>
      <vt:lpstr>STRATEGIC RISKS FOR PMTE</vt:lpstr>
      <vt:lpstr>PART C - STRATEGIC RISKS FOR PMTE</vt:lpstr>
      <vt:lpstr>PART C - STRATEGIC RISKS FOR PMTE</vt:lpstr>
      <vt:lpstr>PART C - STRATEGIC RISKS FOR PMTE</vt:lpstr>
      <vt:lpstr>PART C - STRATEGIC RISKS FOR PMTE</vt:lpstr>
      <vt:lpstr>PART C - STRATEGIC RISKS FOR PMTE</vt:lpstr>
      <vt:lpstr>PART C - STRATEGIC RISKS FOR PMTE</vt:lpstr>
      <vt:lpstr>PART C - STRATEGIC RISKS FOR PMTE</vt:lpstr>
      <vt:lpstr>PART C - STRATEGIC RISKS FOR PMTE</vt:lpstr>
      <vt:lpstr>END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PORTFOLIO COMMITTEE ON PUBLIC WEORKS PARLIAMENT OF SOUTH AFRICA  13 FEBRUARY 2013 CAPE TOWN</dc:title>
  <dc:creator>anbigay naicker</dc:creator>
  <cp:lastModifiedBy>Anbigay Naicker</cp:lastModifiedBy>
  <cp:revision>1432</cp:revision>
  <cp:lastPrinted>2018-04-16T15:03:25Z</cp:lastPrinted>
  <dcterms:created xsi:type="dcterms:W3CDTF">2013-02-07T08:05:38Z</dcterms:created>
  <dcterms:modified xsi:type="dcterms:W3CDTF">2018-04-19T12:35:14Z</dcterms:modified>
</cp:coreProperties>
</file>