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71" r:id="rId3"/>
    <p:sldId id="273" r:id="rId4"/>
    <p:sldId id="274" r:id="rId5"/>
    <p:sldId id="279" r:id="rId6"/>
    <p:sldId id="275" r:id="rId7"/>
    <p:sldId id="276" r:id="rId8"/>
    <p:sldId id="277" r:id="rId9"/>
    <p:sldId id="278" r:id="rId10"/>
    <p:sldId id="280" r:id="rId1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97" autoAdjust="0"/>
    <p:restoredTop sz="94660"/>
  </p:normalViewPr>
  <p:slideViewPr>
    <p:cSldViewPr snapToGrid="0" snapToObjects="1">
      <p:cViewPr varScale="1">
        <p:scale>
          <a:sx n="109" d="100"/>
          <a:sy n="109" d="100"/>
        </p:scale>
        <p:origin x="978"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A03ED-01B7-4B9E-A7ED-B505FCD51C22}" type="datetimeFigureOut">
              <a:rPr lang="en-ZA" smtClean="0"/>
              <a:t>2018/04/24</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513BA-2D6A-4C29-ACEC-DA1FC3EB6616}" type="slidenum">
              <a:rPr lang="en-ZA" smtClean="0"/>
              <a:t>‹#›</a:t>
            </a:fld>
            <a:endParaRPr lang="en-ZA"/>
          </a:p>
        </p:txBody>
      </p:sp>
    </p:spTree>
    <p:extLst>
      <p:ext uri="{BB962C8B-B14F-4D97-AF65-F5344CB8AC3E}">
        <p14:creationId xmlns:p14="http://schemas.microsoft.com/office/powerpoint/2010/main" val="3298641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334707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289878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298403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397153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BFA61-1889-3947-A10B-49F6EC056FC8}"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651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BFA61-1889-3947-A10B-49F6EC056FC8}"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205160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BFA61-1889-3947-A10B-49F6EC056FC8}"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23221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BFA61-1889-3947-A10B-49F6EC056FC8}"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16037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BFA61-1889-3947-A10B-49F6EC056FC8}"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386162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81297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val="17846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BFA61-1889-3947-A10B-49F6EC056FC8}" type="datetimeFigureOut">
              <a:rPr lang="en-US" smtClean="0"/>
              <a:pPr/>
              <a:t>4/24/2018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a:p>
        </p:txBody>
      </p:sp>
    </p:spTree>
    <p:extLst>
      <p:ext uri="{BB962C8B-B14F-4D97-AF65-F5344CB8AC3E}">
        <p14:creationId xmlns:p14="http://schemas.microsoft.com/office/powerpoint/2010/main" val="194063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49950" y="2563388"/>
            <a:ext cx="4119757" cy="1470025"/>
          </a:xfrm>
        </p:spPr>
        <p:txBody>
          <a:bodyPr>
            <a:normAutofit fontScale="90000"/>
          </a:bodyPr>
          <a:lstStyle/>
          <a:p>
            <a:r>
              <a:rPr lang="en-US" dirty="0" smtClean="0">
                <a:solidFill>
                  <a:schemeClr val="bg1"/>
                </a:solidFill>
              </a:rPr>
              <a:t>PIC Amendment Bill– A Committee Bill</a:t>
            </a:r>
            <a:endParaRPr lang="en-US" dirty="0">
              <a:solidFill>
                <a:schemeClr val="bg1"/>
              </a:solidFill>
            </a:endParaRPr>
          </a:p>
        </p:txBody>
      </p:sp>
      <p:sp>
        <p:nvSpPr>
          <p:cNvPr id="3" name="Subtitle 2"/>
          <p:cNvSpPr>
            <a:spLocks noGrp="1"/>
          </p:cNvSpPr>
          <p:nvPr>
            <p:ph type="subTitle" idx="1"/>
          </p:nvPr>
        </p:nvSpPr>
        <p:spPr>
          <a:xfrm>
            <a:off x="6367655" y="6124497"/>
            <a:ext cx="2813516" cy="673410"/>
          </a:xfrm>
        </p:spPr>
        <p:txBody>
          <a:bodyPr>
            <a:normAutofit fontScale="85000" lnSpcReduction="10000"/>
          </a:bodyPr>
          <a:lstStyle/>
          <a:p>
            <a:r>
              <a:rPr lang="en-US" dirty="0" smtClean="0"/>
              <a:t>Date: </a:t>
            </a:r>
            <a:r>
              <a:rPr lang="en-US" dirty="0" smtClean="0"/>
              <a:t>24.04.2018</a:t>
            </a:r>
            <a:endParaRPr lang="en-US" dirty="0"/>
          </a:p>
        </p:txBody>
      </p:sp>
    </p:spTree>
    <p:extLst>
      <p:ext uri="{BB962C8B-B14F-4D97-AF65-F5344CB8AC3E}">
        <p14:creationId xmlns:p14="http://schemas.microsoft.com/office/powerpoint/2010/main" val="634462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a:t>
            </a:r>
            <a:endParaRPr lang="en-US" dirty="0"/>
          </a:p>
        </p:txBody>
      </p:sp>
      <p:sp>
        <p:nvSpPr>
          <p:cNvPr id="3" name="Content Placeholder 2"/>
          <p:cNvSpPr>
            <a:spLocks noGrp="1"/>
          </p:cNvSpPr>
          <p:nvPr>
            <p:ph idx="1"/>
          </p:nvPr>
        </p:nvSpPr>
        <p:spPr/>
        <p:txBody>
          <a:bodyPr/>
          <a:lstStyle/>
          <a:p>
            <a:pPr lvl="0"/>
            <a:r>
              <a:rPr lang="en-ZA" sz="2500" dirty="0">
                <a:solidFill>
                  <a:prstClr val="black"/>
                </a:solidFill>
              </a:rPr>
              <a:t>Clause </a:t>
            </a:r>
            <a:r>
              <a:rPr lang="en-ZA" sz="2500" dirty="0" smtClean="0">
                <a:solidFill>
                  <a:prstClr val="black"/>
                </a:solidFill>
              </a:rPr>
              <a:t>7 </a:t>
            </a:r>
            <a:r>
              <a:rPr lang="en-ZA" sz="2500" dirty="0">
                <a:solidFill>
                  <a:prstClr val="black"/>
                </a:solidFill>
              </a:rPr>
              <a:t>substitutes section 16 of the Act </a:t>
            </a:r>
            <a:r>
              <a:rPr lang="en-ZA" sz="2500" dirty="0" smtClean="0">
                <a:solidFill>
                  <a:prstClr val="black"/>
                </a:solidFill>
              </a:rPr>
              <a:t> which deals with regulations.</a:t>
            </a:r>
          </a:p>
          <a:p>
            <a:pPr marL="0" lvl="0" indent="0">
              <a:buNone/>
            </a:pPr>
            <a:endParaRPr lang="en-ZA" sz="2500" dirty="0" smtClean="0">
              <a:solidFill>
                <a:prstClr val="black"/>
              </a:solidFill>
            </a:endParaRPr>
          </a:p>
          <a:p>
            <a:pPr lvl="0"/>
            <a:r>
              <a:rPr lang="en-ZA" sz="2500" dirty="0" smtClean="0">
                <a:solidFill>
                  <a:prstClr val="black"/>
                </a:solidFill>
              </a:rPr>
              <a:t>The clause provides </a:t>
            </a:r>
            <a:r>
              <a:rPr lang="en-ZA" sz="2500" dirty="0">
                <a:solidFill>
                  <a:prstClr val="black"/>
                </a:solidFill>
              </a:rPr>
              <a:t>for the procedure the Minister needs to follow when making regulations and requires tabling of the regulations once made in the NA.</a:t>
            </a:r>
          </a:p>
          <a:p>
            <a:pPr marL="0" indent="0">
              <a:buNone/>
            </a:pPr>
            <a:endParaRPr lang="en-US" dirty="0"/>
          </a:p>
        </p:txBody>
      </p:sp>
    </p:spTree>
    <p:extLst>
      <p:ext uri="{BB962C8B-B14F-4D97-AF65-F5344CB8AC3E}">
        <p14:creationId xmlns:p14="http://schemas.microsoft.com/office/powerpoint/2010/main" val="184644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a:t>
            </a:r>
            <a:endParaRPr lang="en-US" dirty="0"/>
          </a:p>
        </p:txBody>
      </p:sp>
      <p:sp>
        <p:nvSpPr>
          <p:cNvPr id="3" name="Content Placeholder 2"/>
          <p:cNvSpPr>
            <a:spLocks noGrp="1"/>
          </p:cNvSpPr>
          <p:nvPr>
            <p:ph idx="1"/>
          </p:nvPr>
        </p:nvSpPr>
        <p:spPr/>
        <p:txBody>
          <a:bodyPr/>
          <a:lstStyle/>
          <a:p>
            <a:r>
              <a:rPr lang="en-ZA" dirty="0" smtClean="0"/>
              <a:t>Clause 1 of the Bill </a:t>
            </a:r>
            <a:r>
              <a:rPr lang="en-ZA" dirty="0" smtClean="0"/>
              <a:t>amends the </a:t>
            </a:r>
            <a:r>
              <a:rPr lang="en-ZA" dirty="0" smtClean="0"/>
              <a:t>definitions by </a:t>
            </a:r>
            <a:r>
              <a:rPr lang="en-ZA" dirty="0" smtClean="0"/>
              <a:t>inserting the </a:t>
            </a:r>
            <a:r>
              <a:rPr lang="en-ZA" dirty="0" smtClean="0"/>
              <a:t>definitions of </a:t>
            </a:r>
            <a:r>
              <a:rPr lang="en-ZA" dirty="0" smtClean="0"/>
              <a:t>Government Employee Pension </a:t>
            </a:r>
            <a:r>
              <a:rPr lang="en-ZA" dirty="0" smtClean="0"/>
              <a:t>Fund; </a:t>
            </a:r>
            <a:r>
              <a:rPr lang="en-ZA" dirty="0" smtClean="0"/>
              <a:t>National </a:t>
            </a:r>
            <a:r>
              <a:rPr lang="en-ZA" dirty="0" smtClean="0"/>
              <a:t>Assembly, </a:t>
            </a:r>
            <a:r>
              <a:rPr lang="en-ZA" dirty="0" smtClean="0"/>
              <a:t> </a:t>
            </a:r>
            <a:r>
              <a:rPr lang="en-ZA" smtClean="0"/>
              <a:t>and prescribe. </a:t>
            </a:r>
            <a:endParaRPr lang="en-US" dirty="0"/>
          </a:p>
        </p:txBody>
      </p:sp>
    </p:spTree>
    <p:extLst>
      <p:ext uri="{BB962C8B-B14F-4D97-AF65-F5344CB8AC3E}">
        <p14:creationId xmlns:p14="http://schemas.microsoft.com/office/powerpoint/2010/main" val="236244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a:t>
            </a:r>
            <a:endParaRPr lang="en-US" dirty="0"/>
          </a:p>
        </p:txBody>
      </p:sp>
      <p:sp>
        <p:nvSpPr>
          <p:cNvPr id="3" name="Content Placeholder 2"/>
          <p:cNvSpPr>
            <a:spLocks noGrp="1"/>
          </p:cNvSpPr>
          <p:nvPr>
            <p:ph idx="1"/>
          </p:nvPr>
        </p:nvSpPr>
        <p:spPr/>
        <p:txBody>
          <a:bodyPr>
            <a:normAutofit fontScale="40000" lnSpcReduction="20000"/>
          </a:bodyPr>
          <a:lstStyle/>
          <a:p>
            <a:r>
              <a:rPr lang="en-ZA" sz="3400" dirty="0" smtClean="0"/>
              <a:t>Clause </a:t>
            </a:r>
            <a:r>
              <a:rPr lang="en-ZA" sz="3400" dirty="0" smtClean="0"/>
              <a:t>2 </a:t>
            </a:r>
            <a:r>
              <a:rPr lang="en-ZA" sz="3400" dirty="0" smtClean="0"/>
              <a:t>of the Bill substitutes section 5 of the </a:t>
            </a:r>
            <a:r>
              <a:rPr lang="en-ZA" sz="3400" dirty="0" smtClean="0"/>
              <a:t>Act which deals with the powers of the corporation. The clause seeks to add that when the corporation acts in accordance with the instructions of the depositors it must take into account the following:</a:t>
            </a:r>
            <a:endParaRPr lang="en-ZA" sz="3400" dirty="0" smtClean="0"/>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(a)</a:t>
            </a:r>
            <a:r>
              <a:rPr lang="en-ZA" sz="3400" dirty="0">
                <a:ea typeface="Calibri" panose="020F0502020204030204" pitchFamily="34" charset="0"/>
                <a:cs typeface="Times New Roman" panose="02020603050405020304" pitchFamily="18" charset="0"/>
              </a:rPr>
              <a:t>   securing  fund investment’ s financial sustainability and security;</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(b) </a:t>
            </a:r>
            <a:r>
              <a:rPr lang="en-ZA" sz="3400" dirty="0">
                <a:ea typeface="Calibri" panose="020F0502020204030204" pitchFamily="34" charset="0"/>
                <a:cs typeface="Times New Roman" panose="02020603050405020304" pitchFamily="18" charset="0"/>
              </a:rPr>
              <a:t>creating and protecting local jobs;</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(c) </a:t>
            </a:r>
            <a:r>
              <a:rPr lang="en-ZA" sz="3400" dirty="0">
                <a:ea typeface="Calibri" panose="020F0502020204030204" pitchFamily="34" charset="0"/>
                <a:cs typeface="Times New Roman" panose="02020603050405020304" pitchFamily="18" charset="0"/>
              </a:rPr>
              <a:t>industrialising the Republic  of South Africa’s economy, building the manufacturing sector </a:t>
            </a:r>
            <a:r>
              <a:rPr lang="en-ZA" sz="3400" dirty="0" smtClean="0">
                <a:ea typeface="Calibri" panose="020F0502020204030204" pitchFamily="34" charset="0"/>
                <a:cs typeface="Times New Roman" panose="02020603050405020304" pitchFamily="18" charset="0"/>
              </a:rPr>
              <a:t>   	and 	boosting </a:t>
            </a:r>
            <a:r>
              <a:rPr lang="en-ZA" sz="3400" dirty="0">
                <a:ea typeface="Calibri" panose="020F0502020204030204" pitchFamily="34" charset="0"/>
                <a:cs typeface="Times New Roman" panose="02020603050405020304" pitchFamily="18" charset="0"/>
              </a:rPr>
              <a:t>exports;</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(d) </a:t>
            </a:r>
            <a:r>
              <a:rPr lang="en-ZA" sz="3400" dirty="0">
                <a:ea typeface="Calibri" panose="020F0502020204030204" pitchFamily="34" charset="0"/>
                <a:cs typeface="Times New Roman" panose="02020603050405020304" pitchFamily="18" charset="0"/>
              </a:rPr>
              <a:t>sustainable development;</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(e) </a:t>
            </a:r>
            <a:r>
              <a:rPr lang="en-ZA" sz="3400" dirty="0">
                <a:ea typeface="Calibri" panose="020F0502020204030204" pitchFamily="34" charset="0"/>
                <a:cs typeface="Times New Roman" panose="02020603050405020304" pitchFamily="18" charset="0"/>
              </a:rPr>
              <a:t>priority investments must be in  the Republic of South Africa;</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(f) </a:t>
            </a:r>
            <a:r>
              <a:rPr lang="en-ZA" sz="3400" dirty="0">
                <a:ea typeface="Calibri" panose="020F0502020204030204" pitchFamily="34" charset="0"/>
                <a:cs typeface="Times New Roman" panose="02020603050405020304" pitchFamily="18" charset="0"/>
              </a:rPr>
              <a:t>the country’s development objectives; </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(g) </a:t>
            </a:r>
            <a:r>
              <a:rPr lang="en-ZA" sz="3400" dirty="0">
                <a:ea typeface="Calibri" panose="020F0502020204030204" pitchFamily="34" charset="0"/>
                <a:cs typeface="Times New Roman" panose="02020603050405020304" pitchFamily="18" charset="0"/>
              </a:rPr>
              <a:t>building a capacitated development state; and </a:t>
            </a:r>
            <a:endParaRPr lang="en-US" sz="3400" dirty="0">
              <a:ea typeface="Calibri" panose="020F0502020204030204" pitchFamily="34" charset="0"/>
              <a:cs typeface="Times New Roman" panose="02020603050405020304" pitchFamily="18" charset="0"/>
            </a:endParaRPr>
          </a:p>
          <a:p>
            <a:pPr marL="540385" marR="0" indent="716915" algn="just">
              <a:lnSpc>
                <a:spcPct val="150000"/>
              </a:lnSpc>
              <a:spcBef>
                <a:spcPts val="0"/>
              </a:spcBef>
              <a:spcAft>
                <a:spcPts val="1000"/>
              </a:spcAft>
              <a:tabLst>
                <a:tab pos="1260475" algn="l"/>
              </a:tabLst>
            </a:pPr>
            <a:r>
              <a:rPr lang="en-ZA" sz="3400" i="1" dirty="0">
                <a:ea typeface="Calibri" panose="020F0502020204030204" pitchFamily="34" charset="0"/>
                <a:cs typeface="Times New Roman" panose="02020603050405020304" pitchFamily="18" charset="0"/>
              </a:rPr>
              <a:t>(h) </a:t>
            </a:r>
            <a:r>
              <a:rPr lang="en-ZA" sz="3400" dirty="0">
                <a:ea typeface="Calibri" panose="020F0502020204030204" pitchFamily="34" charset="0"/>
                <a:cs typeface="Times New Roman" panose="02020603050405020304" pitchFamily="18" charset="0"/>
              </a:rPr>
              <a:t>transformation of the economy and society</a:t>
            </a:r>
            <a:r>
              <a:rPr lang="en-ZA" sz="3400" u="sng" dirty="0">
                <a:ea typeface="Calibri" panose="020F0502020204030204" pitchFamily="34" charset="0"/>
                <a:cs typeface="Times New Roman" panose="02020603050405020304" pitchFamily="18" charset="0"/>
              </a:rPr>
              <a:t>.  </a:t>
            </a:r>
            <a:endParaRPr lang="en-US" sz="3400" dirty="0">
              <a:ea typeface="Calibri" panose="020F0502020204030204" pitchFamily="34" charset="0"/>
              <a:cs typeface="Times New Roman" panose="02020603050405020304" pitchFamily="18" charset="0"/>
            </a:endParaRPr>
          </a:p>
          <a:p>
            <a:pPr marL="0" indent="0">
              <a:buNone/>
            </a:pPr>
            <a:endParaRPr lang="en-ZA" dirty="0" smtClean="0"/>
          </a:p>
        </p:txBody>
      </p:sp>
    </p:spTree>
    <p:extLst>
      <p:ext uri="{BB962C8B-B14F-4D97-AF65-F5344CB8AC3E}">
        <p14:creationId xmlns:p14="http://schemas.microsoft.com/office/powerpoint/2010/main" val="185689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a:t>
            </a:r>
            <a:endParaRPr lang="en-US" dirty="0"/>
          </a:p>
        </p:txBody>
      </p:sp>
      <p:sp>
        <p:nvSpPr>
          <p:cNvPr id="3" name="Content Placeholder 2"/>
          <p:cNvSpPr>
            <a:spLocks noGrp="1"/>
          </p:cNvSpPr>
          <p:nvPr>
            <p:ph idx="1"/>
          </p:nvPr>
        </p:nvSpPr>
        <p:spPr/>
        <p:txBody>
          <a:bodyPr/>
          <a:lstStyle/>
          <a:p>
            <a:r>
              <a:rPr lang="en-ZA" dirty="0" smtClean="0"/>
              <a:t>Clause 4 </a:t>
            </a:r>
            <a:r>
              <a:rPr lang="en-ZA" dirty="0" smtClean="0"/>
              <a:t>amends section </a:t>
            </a:r>
            <a:r>
              <a:rPr lang="en-ZA" dirty="0" smtClean="0"/>
              <a:t>6 of the </a:t>
            </a:r>
            <a:r>
              <a:rPr lang="en-ZA" dirty="0" smtClean="0"/>
              <a:t>Act</a:t>
            </a:r>
            <a:r>
              <a:rPr lang="en-ZA" dirty="0"/>
              <a:t> </a:t>
            </a:r>
            <a:r>
              <a:rPr lang="en-ZA" dirty="0" smtClean="0"/>
              <a:t>which deals with the Board of directors.</a:t>
            </a:r>
          </a:p>
          <a:p>
            <a:r>
              <a:rPr lang="en-ZA" dirty="0" smtClean="0"/>
              <a:t>In terms of the amendment the Minister must appoint the chairperson, ten non-executive board members, two executive members which are CEO and CFO as the Board of the corporation. </a:t>
            </a:r>
          </a:p>
          <a:p>
            <a:r>
              <a:rPr lang="en-ZA" dirty="0" smtClean="0"/>
              <a:t>The Minister must make the appointments in accordance with a process stipulated. </a:t>
            </a:r>
            <a:endParaRPr lang="en-ZA" dirty="0" smtClean="0"/>
          </a:p>
        </p:txBody>
      </p:sp>
    </p:spTree>
    <p:extLst>
      <p:ext uri="{BB962C8B-B14F-4D97-AF65-F5344CB8AC3E}">
        <p14:creationId xmlns:p14="http://schemas.microsoft.com/office/powerpoint/2010/main" val="3072982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Clause 4 </a:t>
            </a:r>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fontScale="92500"/>
          </a:bodyPr>
          <a:lstStyle/>
          <a:p>
            <a:r>
              <a:rPr lang="en-ZA" dirty="0" smtClean="0"/>
              <a:t>The Minister must appoint the chairperson on the recommendation of the National Assembly. </a:t>
            </a:r>
          </a:p>
          <a:p>
            <a:r>
              <a:rPr lang="en-ZA" dirty="0" smtClean="0"/>
              <a:t>The ten-non executive members must be appointed in consultation with cabinet.</a:t>
            </a:r>
          </a:p>
          <a:p>
            <a:r>
              <a:rPr lang="en-ZA" dirty="0" smtClean="0"/>
              <a:t>The ten -non executive board members must include:</a:t>
            </a:r>
          </a:p>
          <a:p>
            <a:pPr lvl="1"/>
            <a:r>
              <a:rPr lang="en-ZA" dirty="0" smtClean="0"/>
              <a:t>Representative from the department;</a:t>
            </a:r>
          </a:p>
          <a:p>
            <a:pPr lvl="1"/>
            <a:r>
              <a:rPr lang="en-ZA" dirty="0" smtClean="0"/>
              <a:t>Representative of each major depositor; and</a:t>
            </a:r>
          </a:p>
          <a:p>
            <a:pPr lvl="1"/>
            <a:r>
              <a:rPr lang="en-ZA" dirty="0" smtClean="0"/>
              <a:t>Two representatives of a registered trade union whose members are the majority of the members of the GEPF.  </a:t>
            </a:r>
            <a:endParaRPr lang="en-US" dirty="0"/>
          </a:p>
        </p:txBody>
      </p:sp>
    </p:spTree>
    <p:extLst>
      <p:ext uri="{BB962C8B-B14F-4D97-AF65-F5344CB8AC3E}">
        <p14:creationId xmlns:p14="http://schemas.microsoft.com/office/powerpoint/2010/main" val="44259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Clause 4 </a:t>
            </a:r>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a:bodyPr>
          <a:lstStyle/>
          <a:p>
            <a:r>
              <a:rPr lang="en-ZA" dirty="0" smtClean="0"/>
              <a:t>The clause </a:t>
            </a:r>
            <a:r>
              <a:rPr lang="en-ZA" dirty="0" smtClean="0"/>
              <a:t> </a:t>
            </a:r>
            <a:r>
              <a:rPr lang="en-ZA" dirty="0" smtClean="0"/>
              <a:t>further </a:t>
            </a:r>
            <a:r>
              <a:rPr lang="en-ZA" dirty="0" smtClean="0"/>
              <a:t>stipulates </a:t>
            </a:r>
            <a:r>
              <a:rPr lang="en-ZA" dirty="0" smtClean="0"/>
              <a:t>the procedure that the National Assembly to follow in order to make the recommendation of the chairperson. </a:t>
            </a:r>
            <a:endParaRPr lang="en-ZA" dirty="0" smtClean="0"/>
          </a:p>
          <a:p>
            <a:pPr marL="0" indent="0">
              <a:buNone/>
            </a:pPr>
            <a:endParaRPr lang="en-ZA" dirty="0" smtClean="0"/>
          </a:p>
          <a:p>
            <a:r>
              <a:rPr lang="en-ZA" dirty="0" smtClean="0"/>
              <a:t>The </a:t>
            </a:r>
            <a:r>
              <a:rPr lang="en-ZA" dirty="0" smtClean="0"/>
              <a:t>clause lastly provides that directive on the management of the </a:t>
            </a:r>
            <a:r>
              <a:rPr lang="en-ZA" dirty="0" smtClean="0"/>
              <a:t>corporation </a:t>
            </a:r>
            <a:r>
              <a:rPr lang="en-ZA" dirty="0" smtClean="0"/>
              <a:t>issued by the Minister must be tabled in the National Assembly and published on the website of the corporation. </a:t>
            </a:r>
            <a:endParaRPr lang="en-US" dirty="0"/>
          </a:p>
        </p:txBody>
      </p:sp>
    </p:spTree>
    <p:extLst>
      <p:ext uri="{BB962C8B-B14F-4D97-AF65-F5344CB8AC3E}">
        <p14:creationId xmlns:p14="http://schemas.microsoft.com/office/powerpoint/2010/main" val="178184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a:t>
            </a:r>
            <a:endParaRPr lang="en-US" dirty="0"/>
          </a:p>
        </p:txBody>
      </p:sp>
      <p:sp>
        <p:nvSpPr>
          <p:cNvPr id="3" name="Content Placeholder 2"/>
          <p:cNvSpPr>
            <a:spLocks noGrp="1"/>
          </p:cNvSpPr>
          <p:nvPr>
            <p:ph idx="1"/>
          </p:nvPr>
        </p:nvSpPr>
        <p:spPr/>
        <p:txBody>
          <a:bodyPr/>
          <a:lstStyle/>
          <a:p>
            <a:r>
              <a:rPr lang="en-ZA" dirty="0" smtClean="0"/>
              <a:t>Clause </a:t>
            </a:r>
            <a:r>
              <a:rPr lang="en-ZA" dirty="0" smtClean="0"/>
              <a:t>4 of </a:t>
            </a:r>
            <a:r>
              <a:rPr lang="en-ZA" dirty="0" smtClean="0"/>
              <a:t>the Bill amends section 10 of the </a:t>
            </a:r>
            <a:r>
              <a:rPr lang="en-ZA" dirty="0" smtClean="0"/>
              <a:t>Act which deals with investments of deposits.</a:t>
            </a:r>
          </a:p>
          <a:p>
            <a:pPr marL="0" indent="0">
              <a:buNone/>
            </a:pPr>
            <a:endParaRPr lang="en-ZA" dirty="0" smtClean="0"/>
          </a:p>
          <a:p>
            <a:r>
              <a:rPr lang="en-ZA" dirty="0" smtClean="0"/>
              <a:t>The amendment </a:t>
            </a:r>
            <a:r>
              <a:rPr lang="en-ZA" dirty="0" smtClean="0"/>
              <a:t>requires that a report </a:t>
            </a:r>
            <a:r>
              <a:rPr lang="en-ZA" dirty="0" smtClean="0"/>
              <a:t>reflecting all investments of deposits whether listed or unlisted </a:t>
            </a:r>
            <a:r>
              <a:rPr lang="en-ZA" dirty="0" smtClean="0"/>
              <a:t>to be </a:t>
            </a:r>
            <a:r>
              <a:rPr lang="en-ZA" dirty="0"/>
              <a:t>annually </a:t>
            </a:r>
            <a:r>
              <a:rPr lang="en-ZA" dirty="0" smtClean="0"/>
              <a:t>submitted </a:t>
            </a:r>
            <a:r>
              <a:rPr lang="en-ZA" dirty="0" smtClean="0"/>
              <a:t>to the Minister for tabling and to be published on the website of the corporation. </a:t>
            </a:r>
            <a:endParaRPr lang="en-US" dirty="0"/>
          </a:p>
        </p:txBody>
      </p:sp>
    </p:spTree>
    <p:extLst>
      <p:ext uri="{BB962C8B-B14F-4D97-AF65-F5344CB8AC3E}">
        <p14:creationId xmlns:p14="http://schemas.microsoft.com/office/powerpoint/2010/main" val="832756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a:t>
            </a:r>
            <a:endParaRPr lang="en-US" dirty="0"/>
          </a:p>
        </p:txBody>
      </p:sp>
      <p:sp>
        <p:nvSpPr>
          <p:cNvPr id="3" name="Content Placeholder 2"/>
          <p:cNvSpPr>
            <a:spLocks noGrp="1"/>
          </p:cNvSpPr>
          <p:nvPr>
            <p:ph idx="1"/>
          </p:nvPr>
        </p:nvSpPr>
        <p:spPr/>
        <p:txBody>
          <a:bodyPr>
            <a:normAutofit lnSpcReduction="10000"/>
          </a:bodyPr>
          <a:lstStyle/>
          <a:p>
            <a:r>
              <a:rPr lang="en-ZA" dirty="0" smtClean="0"/>
              <a:t>Clause </a:t>
            </a:r>
            <a:r>
              <a:rPr lang="en-ZA" dirty="0" smtClean="0"/>
              <a:t>5 of </a:t>
            </a:r>
            <a:r>
              <a:rPr lang="en-ZA" dirty="0" smtClean="0"/>
              <a:t>the Bill inserts section 11A into the Act. </a:t>
            </a:r>
          </a:p>
          <a:p>
            <a:r>
              <a:rPr lang="en-ZA" dirty="0" smtClean="0"/>
              <a:t>The clause deals with tabling of requests.</a:t>
            </a:r>
          </a:p>
          <a:p>
            <a:r>
              <a:rPr lang="en-ZA" dirty="0" smtClean="0"/>
              <a:t>In </a:t>
            </a:r>
            <a:r>
              <a:rPr lang="en-ZA" dirty="0" smtClean="0"/>
              <a:t>terms of this insertion the corporation must report annually on the total number of requests made and the details to the Minister for approval of any significant transactions requiring such </a:t>
            </a:r>
            <a:r>
              <a:rPr lang="en-ZA" dirty="0" smtClean="0"/>
              <a:t>approval and which of those requests were granted.</a:t>
            </a:r>
            <a:endParaRPr lang="en-US" dirty="0"/>
          </a:p>
        </p:txBody>
      </p:sp>
    </p:spTree>
    <p:extLst>
      <p:ext uri="{BB962C8B-B14F-4D97-AF65-F5344CB8AC3E}">
        <p14:creationId xmlns:p14="http://schemas.microsoft.com/office/powerpoint/2010/main" val="193984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PIC Amendment Bill </a:t>
            </a:r>
            <a:endParaRPr lang="en-US" dirty="0"/>
          </a:p>
        </p:txBody>
      </p:sp>
      <p:sp>
        <p:nvSpPr>
          <p:cNvPr id="3" name="Content Placeholder 2"/>
          <p:cNvSpPr>
            <a:spLocks noGrp="1"/>
          </p:cNvSpPr>
          <p:nvPr>
            <p:ph idx="1"/>
          </p:nvPr>
        </p:nvSpPr>
        <p:spPr/>
        <p:txBody>
          <a:bodyPr>
            <a:normAutofit lnSpcReduction="10000"/>
          </a:bodyPr>
          <a:lstStyle/>
          <a:p>
            <a:r>
              <a:rPr lang="en-ZA" dirty="0" smtClean="0"/>
              <a:t>Clause </a:t>
            </a:r>
            <a:r>
              <a:rPr lang="en-ZA" dirty="0" smtClean="0"/>
              <a:t>6 </a:t>
            </a:r>
            <a:r>
              <a:rPr lang="en-ZA" dirty="0" smtClean="0"/>
              <a:t>of the Bill amends section 12 of the </a:t>
            </a:r>
            <a:r>
              <a:rPr lang="en-ZA" dirty="0" smtClean="0"/>
              <a:t>Act which is transitional provisions.</a:t>
            </a:r>
          </a:p>
          <a:p>
            <a:pPr marL="0" indent="0">
              <a:buNone/>
            </a:pPr>
            <a:endParaRPr lang="en-ZA" dirty="0" smtClean="0"/>
          </a:p>
          <a:p>
            <a:r>
              <a:rPr lang="en-ZA" dirty="0" smtClean="0"/>
              <a:t>The clause </a:t>
            </a:r>
            <a:r>
              <a:rPr lang="en-ZA" dirty="0" smtClean="0"/>
              <a:t>provides that the Minister must take the necessary steps to be progressively  compliant with the procedure contemplated </a:t>
            </a:r>
            <a:r>
              <a:rPr lang="en-ZA" dirty="0" smtClean="0"/>
              <a:t>in the Act  in respect of appointing board members and </a:t>
            </a:r>
            <a:r>
              <a:rPr lang="en-ZA" dirty="0" smtClean="0"/>
              <a:t>taking into account the rights of the current members of the board. </a:t>
            </a:r>
            <a:endParaRPr lang="en-ZA" dirty="0" smtClean="0"/>
          </a:p>
        </p:txBody>
      </p:sp>
    </p:spTree>
    <p:extLst>
      <p:ext uri="{BB962C8B-B14F-4D97-AF65-F5344CB8AC3E}">
        <p14:creationId xmlns:p14="http://schemas.microsoft.com/office/powerpoint/2010/main" val="423290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4654</TotalTime>
  <Words>537</Words>
  <Application>Microsoft Office PowerPoint</Application>
  <PresentationFormat>A4 Paper (210x297 mm)</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PIC Amendment Bill– A Committee Bill</vt:lpstr>
      <vt:lpstr>PIC Amendment Bill</vt:lpstr>
      <vt:lpstr>PIC Amendment Bill</vt:lpstr>
      <vt:lpstr>PIC Amendment Bill</vt:lpstr>
      <vt:lpstr>Clause 4 Cont…</vt:lpstr>
      <vt:lpstr>Clause 4 cont…</vt:lpstr>
      <vt:lpstr>PIC Amendment Bill</vt:lpstr>
      <vt:lpstr>PIC Amendment Bill</vt:lpstr>
      <vt:lpstr>PIC Amendment Bill </vt:lpstr>
      <vt:lpstr>PIC Amendment</vt:lpstr>
    </vt:vector>
  </TitlesOfParts>
  <Company>Parliament 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Lazola  Zantsi</dc:creator>
  <cp:lastModifiedBy>Noluthando Mpikashe</cp:lastModifiedBy>
  <cp:revision>44</cp:revision>
  <dcterms:created xsi:type="dcterms:W3CDTF">2014-02-24T08:25:55Z</dcterms:created>
  <dcterms:modified xsi:type="dcterms:W3CDTF">2018-04-24T06:39:06Z</dcterms:modified>
</cp:coreProperties>
</file>